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74" r:id="rId2"/>
    <p:sldId id="375" r:id="rId3"/>
    <p:sldId id="409" r:id="rId4"/>
    <p:sldId id="407" r:id="rId5"/>
    <p:sldId id="410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376" r:id="rId15"/>
    <p:sldId id="377" r:id="rId16"/>
    <p:sldId id="426" r:id="rId17"/>
    <p:sldId id="387" r:id="rId18"/>
    <p:sldId id="404" r:id="rId19"/>
    <p:sldId id="406" r:id="rId20"/>
    <p:sldId id="425" r:id="rId21"/>
  </p:sldIdLst>
  <p:sldSz cx="12188825" cy="6858000"/>
  <p:notesSz cx="6950075" cy="9236075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3839">
          <p15:clr>
            <a:srgbClr val="A4A3A4"/>
          </p15:clr>
        </p15:guide>
        <p15:guide id="11" pos="484">
          <p15:clr>
            <a:srgbClr val="A4A3A4"/>
          </p15:clr>
        </p15:guide>
        <p15:guide id="12" pos="7193">
          <p15:clr>
            <a:srgbClr val="A4A3A4"/>
          </p15:clr>
        </p15:guide>
        <p15:guide id="13" pos="376">
          <p15:clr>
            <a:srgbClr val="A4A3A4"/>
          </p15:clr>
        </p15:guide>
        <p15:guide id="14" pos="5044">
          <p15:clr>
            <a:srgbClr val="A4A3A4"/>
          </p15:clr>
        </p15:guide>
        <p15:guide id="15" pos="4980">
          <p15:clr>
            <a:srgbClr val="A4A3A4"/>
          </p15:clr>
        </p15:guide>
        <p15:guide id="16" pos="2905">
          <p15:clr>
            <a:srgbClr val="A4A3A4"/>
          </p15:clr>
        </p15:guide>
        <p15:guide id="17" pos="7283">
          <p15:clr>
            <a:srgbClr val="A4A3A4"/>
          </p15:clr>
        </p15:guide>
        <p15:guide id="18" pos="51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C75B12"/>
    <a:srgbClr val="FFFFCC"/>
    <a:srgbClr val="D2C295"/>
    <a:srgbClr val="981E32"/>
    <a:srgbClr val="FFFFFF"/>
    <a:srgbClr val="5B8F22"/>
    <a:srgbClr val="A79E70"/>
    <a:srgbClr val="4D4F5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4751" autoAdjust="0"/>
  </p:normalViewPr>
  <p:slideViewPr>
    <p:cSldViewPr snapToObjects="1" showGuides="1">
      <p:cViewPr varScale="1">
        <p:scale>
          <a:sx n="114" d="100"/>
          <a:sy n="114" d="100"/>
        </p:scale>
        <p:origin x="438" y="84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3839"/>
        <p:guide pos="484"/>
        <p:guide pos="7193"/>
        <p:guide pos="376"/>
        <p:guide pos="5044"/>
        <p:guide pos="4980"/>
        <p:guide pos="2905"/>
        <p:guide pos="7283"/>
        <p:guide pos="5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10/17/2019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7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5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9" y="0"/>
            <a:ext cx="12208020" cy="6868800"/>
          </a:xfrm>
          <a:prstGeom prst="rect">
            <a:avLst/>
          </a:prstGeom>
        </p:spPr>
      </p:pic>
      <p:pic>
        <p:nvPicPr>
          <p:cNvPr id="8" name="Logo SLA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6035040"/>
            <a:ext cx="3147288" cy="914400"/>
          </a:xfrm>
          <a:prstGeom prst="rect">
            <a:avLst/>
          </a:prstGeom>
        </p:spPr>
      </p:pic>
      <p:pic>
        <p:nvPicPr>
          <p:cNvPr id="9" name="Logo DOE Stanfor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43600"/>
            <a:ext cx="2514116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58" y="536576"/>
            <a:ext cx="10675802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758" y="3646170"/>
            <a:ext cx="10650408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2758" y="2755012"/>
            <a:ext cx="10675802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5852160"/>
            <a:ext cx="2651760" cy="828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5029200"/>
            <a:ext cx="2468880" cy="9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3"/>
            <a:ext cx="11577319" cy="2695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441" y="1243584"/>
            <a:ext cx="10809118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3"/>
            <a:ext cx="11577319" cy="26958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77319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609441" y="1243584"/>
            <a:ext cx="5180251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6195986" y="1252729"/>
            <a:ext cx="5180251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77319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60718" y="1252728"/>
            <a:ext cx="3255605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60718" y="3886200"/>
            <a:ext cx="3255605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321771" y="1243584"/>
            <a:ext cx="3255605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609442" y="1243584"/>
            <a:ext cx="4016387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" y="934934"/>
            <a:ext cx="11577319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007381" y="1243584"/>
            <a:ext cx="3555074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441" y="1243584"/>
            <a:ext cx="7311178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2273" y="129091"/>
            <a:ext cx="10801946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554" y="1243584"/>
            <a:ext cx="1081040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8559" y="6318251"/>
            <a:ext cx="4251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757" y="274319"/>
            <a:ext cx="6949440" cy="1828800"/>
          </a:xfrm>
        </p:spPr>
        <p:txBody>
          <a:bodyPr/>
          <a:lstStyle/>
          <a:p>
            <a:r>
              <a:rPr lang="en-US" sz="3600" dirty="0" smtClean="0"/>
              <a:t>Non-Linear </a:t>
            </a:r>
            <a:r>
              <a:rPr lang="en-US" sz="3600" dirty="0"/>
              <a:t>Effects and </a:t>
            </a:r>
            <a:r>
              <a:rPr lang="en-US" sz="3600" dirty="0" smtClean="0"/>
              <a:t>Dynamic </a:t>
            </a:r>
            <a:r>
              <a:rPr lang="en-US" sz="3600" dirty="0"/>
              <a:t>Aperture </a:t>
            </a:r>
            <a:r>
              <a:rPr lang="en-US" sz="3600" dirty="0" smtClean="0"/>
              <a:t>for </a:t>
            </a:r>
            <a:r>
              <a:rPr lang="en-US" sz="3600" dirty="0"/>
              <a:t>the </a:t>
            </a:r>
            <a:r>
              <a:rPr lang="en-US" sz="3600" dirty="0" err="1"/>
              <a:t>EIC</a:t>
            </a:r>
            <a:endParaRPr lang="en-CA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42757" y="2560320"/>
            <a:ext cx="8044625" cy="2743200"/>
          </a:xfrm>
        </p:spPr>
        <p:txBody>
          <a:bodyPr/>
          <a:lstStyle/>
          <a:p>
            <a:r>
              <a:rPr lang="en-US" altLang="en-US" sz="2400" dirty="0" smtClean="0"/>
              <a:t>Yuri Nosochkov</a:t>
            </a:r>
            <a:endParaRPr lang="en-CA" altLang="en-US" sz="2400" dirty="0"/>
          </a:p>
          <a:p>
            <a:endParaRPr lang="en-US" altLang="en-US" sz="1200" i="1" dirty="0" smtClean="0"/>
          </a:p>
          <a:p>
            <a:r>
              <a:rPr lang="en-US" altLang="en-US" sz="2000" i="1" dirty="0" err="1" smtClean="0"/>
              <a:t>Yunhai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Cai</a:t>
            </a:r>
            <a:r>
              <a:rPr lang="en-US" altLang="en-US" sz="2000" i="1" dirty="0" smtClean="0"/>
              <a:t> (</a:t>
            </a:r>
            <a:r>
              <a:rPr lang="en-US" altLang="en-US" sz="2000" i="1" dirty="0" err="1" smtClean="0"/>
              <a:t>SLAC</a:t>
            </a:r>
            <a:r>
              <a:rPr lang="en-US" altLang="en-US" sz="2000" i="1" dirty="0" smtClean="0"/>
              <a:t>), </a:t>
            </a:r>
            <a:r>
              <a:rPr lang="en-US" altLang="en-US" sz="2000" i="1" dirty="0"/>
              <a:t>Fanglei Lin, </a:t>
            </a:r>
            <a:r>
              <a:rPr lang="en-US" altLang="en-US" sz="2000" i="1" dirty="0" err="1"/>
              <a:t>Vasiliy</a:t>
            </a:r>
            <a:r>
              <a:rPr lang="en-US" altLang="en-US" sz="2000" i="1" dirty="0"/>
              <a:t> </a:t>
            </a:r>
            <a:r>
              <a:rPr lang="en-US" altLang="en-US" sz="2000" i="1" dirty="0" err="1" smtClean="0"/>
              <a:t>Morozov</a:t>
            </a:r>
            <a:r>
              <a:rPr lang="en-US" altLang="en-US" sz="2000" i="1" dirty="0" smtClean="0"/>
              <a:t> (</a:t>
            </a:r>
            <a:r>
              <a:rPr lang="en-US" altLang="en-US" sz="2000" i="1" dirty="0" err="1" smtClean="0"/>
              <a:t>Jlab</a:t>
            </a:r>
            <a:r>
              <a:rPr lang="en-US" altLang="en-US" sz="2000" i="1" dirty="0" smtClean="0"/>
              <a:t>),</a:t>
            </a:r>
          </a:p>
          <a:p>
            <a:r>
              <a:rPr lang="en-US" altLang="en-US" sz="2000" i="1" dirty="0" smtClean="0"/>
              <a:t>Christoph Montag, Steven </a:t>
            </a:r>
            <a:r>
              <a:rPr lang="en-US" altLang="en-US" sz="2000" i="1" dirty="0" err="1" smtClean="0"/>
              <a:t>Tepikian</a:t>
            </a:r>
            <a:r>
              <a:rPr lang="en-US" altLang="en-US" sz="2000" i="1" dirty="0" smtClean="0"/>
              <a:t>, </a:t>
            </a:r>
            <a:r>
              <a:rPr lang="en-US" altLang="en-US" sz="2000" i="1" dirty="0" err="1" smtClean="0"/>
              <a:t>Yongjun</a:t>
            </a:r>
            <a:r>
              <a:rPr lang="en-US" altLang="en-US" sz="2000" i="1" dirty="0" smtClean="0"/>
              <a:t> Li (</a:t>
            </a:r>
            <a:r>
              <a:rPr lang="en-US" altLang="en-US" sz="2000" i="1" dirty="0" err="1" smtClean="0"/>
              <a:t>BNL</a:t>
            </a:r>
            <a:r>
              <a:rPr lang="en-US" altLang="en-US" sz="2000" i="1" dirty="0" smtClean="0"/>
              <a:t>)</a:t>
            </a:r>
            <a:endParaRPr lang="en-US" altLang="en-US" sz="2000" i="1" dirty="0"/>
          </a:p>
          <a:p>
            <a:endParaRPr lang="en-CA" sz="1200" dirty="0"/>
          </a:p>
          <a:p>
            <a:r>
              <a:rPr lang="en-US" sz="2000" dirty="0" err="1" smtClean="0"/>
              <a:t>EIC</a:t>
            </a:r>
            <a:r>
              <a:rPr lang="en-US" sz="2000" dirty="0" smtClean="0"/>
              <a:t> </a:t>
            </a:r>
            <a:r>
              <a:rPr lang="en-US" sz="2000" dirty="0"/>
              <a:t>Collaboration </a:t>
            </a:r>
            <a:r>
              <a:rPr lang="en-US" sz="2000" dirty="0" smtClean="0"/>
              <a:t>Meeting, </a:t>
            </a:r>
            <a:r>
              <a:rPr lang="en-US" sz="2000" dirty="0" err="1" smtClean="0"/>
              <a:t>ANL</a:t>
            </a:r>
            <a:r>
              <a:rPr lang="en-US" sz="2000" smtClean="0"/>
              <a:t>, October </a:t>
            </a:r>
            <a:r>
              <a:rPr lang="en-US" sz="2000" dirty="0" smtClean="0"/>
              <a:t>9–11, 2019</a:t>
            </a:r>
            <a:endParaRPr lang="en-C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64176" y="66585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field imperfections and other errors</a:t>
            </a: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863840" y="1828800"/>
            <a:ext cx="4186080" cy="4114800"/>
            <a:chOff x="5103812" y="1489923"/>
            <a:chExt cx="5116320" cy="502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812" y="1489923"/>
              <a:ext cx="5116320" cy="5029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60633" y="3256591"/>
              <a:ext cx="274262" cy="442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*</a:t>
              </a:r>
              <a:endParaRPr lang="en-US" b="1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2880" y="1280160"/>
            <a:ext cx="74980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High order magnet field errors (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, a</a:t>
            </a:r>
            <a:r>
              <a:rPr lang="en-US" sz="1600" baseline="-25000" dirty="0" smtClean="0"/>
              <a:t>n </a:t>
            </a:r>
            <a:r>
              <a:rPr lang="en-US" sz="1600" dirty="0" smtClean="0"/>
              <a:t>multipoles) create non-linear kicks ~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n</a:t>
            </a:r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30000" dirty="0" err="1" smtClean="0"/>
              <a:t>n</a:t>
            </a:r>
            <a:r>
              <a:rPr lang="en-US" sz="1600" baseline="30000" dirty="0" smtClean="0"/>
              <a:t>/2</a:t>
            </a:r>
            <a:r>
              <a:rPr lang="en-US" sz="1600" dirty="0" smtClean="0"/>
              <a:t> and excite high-order resonances limiting the DA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DA is most sensitive to </a:t>
            </a:r>
            <a:r>
              <a:rPr lang="en-US" sz="1600" dirty="0" err="1" smtClean="0"/>
              <a:t>FFQ</a:t>
            </a:r>
            <a:r>
              <a:rPr lang="en-US" sz="1600" dirty="0" smtClean="0"/>
              <a:t> multipoles due to the </a:t>
            </a:r>
            <a:r>
              <a:rPr lang="en-US" sz="1600" dirty="0" err="1" smtClean="0"/>
              <a:t>FFQ</a:t>
            </a:r>
            <a:r>
              <a:rPr lang="en-US" sz="1600" dirty="0" smtClean="0"/>
              <a:t> high </a:t>
            </a:r>
            <a:r>
              <a:rPr lang="en-US" sz="1600" dirty="0" smtClean="0">
                <a:latin typeface="Symbol" panose="05050102010706020507" pitchFamily="18" charset="2"/>
              </a:rPr>
              <a:t>b </a:t>
            </a:r>
            <a:r>
              <a:rPr lang="en-US" sz="1600" dirty="0" smtClean="0"/>
              <a:t>functions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Other </a:t>
            </a:r>
            <a:r>
              <a:rPr lang="en-US" sz="1600" dirty="0" smtClean="0"/>
              <a:t>studied errors </a:t>
            </a:r>
            <a:r>
              <a:rPr lang="en-US" sz="1600" dirty="0"/>
              <a:t>include </a:t>
            </a:r>
            <a:r>
              <a:rPr lang="en-US" sz="1600" dirty="0" smtClean="0"/>
              <a:t>misalignment </a:t>
            </a:r>
            <a:r>
              <a:rPr lang="en-US" sz="1600" dirty="0"/>
              <a:t>and magnet strength errors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DA is obtained in LEGO tracking, typically for 2000 turns,</a:t>
            </a:r>
            <a:r>
              <a:rPr lang="en-US" sz="1600" dirty="0"/>
              <a:t> </a:t>
            </a:r>
            <a:r>
              <a:rPr lang="en-US" sz="1600" dirty="0" smtClean="0"/>
              <a:t>including corrections of tune, linear chromaticity, orbit, coupling, </a:t>
            </a:r>
            <a:r>
              <a:rPr lang="en-US" sz="1600" dirty="0" smtClean="0">
                <a:latin typeface="Symbol" panose="05050102010706020507" pitchFamily="18" charset="2"/>
              </a:rPr>
              <a:t>b</a:t>
            </a:r>
            <a:r>
              <a:rPr lang="en-US" sz="1600" dirty="0" smtClean="0"/>
              <a:t> functions and vertical dispersion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Studied multipoles are based on PEP-II magnets and other available data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isalignment and strength error tolerances are estimated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1371600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Resonance diagram to 10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order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8" y="3749040"/>
            <a:ext cx="3666545" cy="155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5394960"/>
            <a:ext cx="2604302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710990"/>
            <a:ext cx="3376877" cy="3093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95360" y="5852160"/>
            <a:ext cx="3114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Present design working points:</a:t>
            </a:r>
          </a:p>
          <a:p>
            <a:r>
              <a:rPr lang="en-US" sz="1600" dirty="0" smtClean="0"/>
              <a:t>.12, .10 and .22, .16</a:t>
            </a:r>
          </a:p>
        </p:txBody>
      </p:sp>
    </p:spTree>
    <p:extLst>
      <p:ext uri="{BB962C8B-B14F-4D97-AF65-F5344CB8AC3E}">
        <p14:creationId xmlns:p14="http://schemas.microsoft.com/office/powerpoint/2010/main" val="124157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Misalignment, correction and DA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14800" y="3749040"/>
            <a:ext cx="8017224" cy="3017520"/>
            <a:chOff x="0" y="3860144"/>
            <a:chExt cx="8017224" cy="30175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60144"/>
              <a:ext cx="4153831" cy="30175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141" y="3977640"/>
              <a:ext cx="3902083" cy="28346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8640" y="4297680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JLEIC</a:t>
              </a:r>
              <a:endParaRPr lang="en-US" sz="1600" dirty="0" smtClean="0"/>
            </a:p>
            <a:p>
              <a:r>
                <a:rPr lang="en-US" sz="1600" dirty="0" smtClean="0"/>
                <a:t>5 GeV</a:t>
              </a:r>
              <a:endParaRPr lang="en-US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3440" y="4297680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eRHIC</a:t>
              </a:r>
              <a:endParaRPr lang="en-US" sz="1600" dirty="0" smtClean="0"/>
            </a:p>
            <a:p>
              <a:r>
                <a:rPr lang="en-US" sz="1600" dirty="0" smtClean="0"/>
                <a:t>10 GeV</a:t>
              </a:r>
              <a:endParaRPr lang="en-US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" y="1280160"/>
            <a:ext cx="3895336" cy="2743200"/>
            <a:chOff x="8229600" y="1280160"/>
            <a:chExt cx="3895336" cy="2743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1280160"/>
              <a:ext cx="3895336" cy="2743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247120" y="329184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JLEIC</a:t>
              </a:r>
              <a:endParaRPr lang="en-US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521440" y="146304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X</a:t>
              </a:r>
              <a:endParaRPr lang="en-US" dirty="0" smtClean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440" y="4114800"/>
            <a:ext cx="3894202" cy="2743200"/>
            <a:chOff x="91440" y="4114800"/>
            <a:chExt cx="3894202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" y="4114800"/>
              <a:ext cx="3894202" cy="2743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08960" y="612648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JLEIC</a:t>
              </a:r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3280" y="429768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Y</a:t>
              </a:r>
              <a:endParaRPr lang="en-US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389120" y="1432262"/>
            <a:ext cx="77724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Magnet offsets and roll errors create orbit, dispersion, coupling and focusing effects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 the simulations, these effects are compensated using corrections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ypical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r>
              <a:rPr lang="en-US" dirty="0" smtClean="0"/>
              <a:t> orbit after correction is in the range of 200 – 300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After the corrections, the effect of misalignment on the DA is small</a:t>
            </a:r>
          </a:p>
        </p:txBody>
      </p:sp>
    </p:spTree>
    <p:extLst>
      <p:ext uri="{BB962C8B-B14F-4D97-AF65-F5344CB8AC3E}">
        <p14:creationId xmlns:p14="http://schemas.microsoft.com/office/powerpoint/2010/main" val="123937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 multipoles and 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80160"/>
            <a:ext cx="1124712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With PEP-II multipoles in all magnets except </a:t>
            </a:r>
            <a:r>
              <a:rPr lang="en-US" dirty="0" err="1" smtClean="0"/>
              <a:t>FFQ</a:t>
            </a:r>
            <a:r>
              <a:rPr lang="en-US" dirty="0" smtClean="0"/>
              <a:t>, the DA is comfortably above 10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With PEP-II multipoles in all magnets (including </a:t>
            </a:r>
            <a:r>
              <a:rPr lang="en-US" dirty="0" err="1" smtClean="0"/>
              <a:t>FFQ</a:t>
            </a:r>
            <a:r>
              <a:rPr lang="en-US" dirty="0" smtClean="0"/>
              <a:t>), the DA is above 10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at 5 GeV, but below 10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at 10 GeV due to larger beam sigma (emittance ~E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For DA &gt; 10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at higher energy, better </a:t>
            </a:r>
            <a:r>
              <a:rPr lang="en-US" dirty="0" err="1" smtClean="0"/>
              <a:t>FFQ</a:t>
            </a:r>
            <a:r>
              <a:rPr lang="en-US" dirty="0" smtClean="0"/>
              <a:t> field quality is needed, if optics is the same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DA w/o errors is larger for 60º arc optics (</a:t>
            </a:r>
            <a:r>
              <a:rPr lang="en-US" dirty="0" err="1" smtClean="0"/>
              <a:t>eRHIC</a:t>
            </a:r>
            <a:r>
              <a:rPr lang="en-US" dirty="0" smtClean="0"/>
              <a:t>) compared to 108º optics (</a:t>
            </a:r>
            <a:r>
              <a:rPr lang="en-US" dirty="0" err="1" smtClean="0"/>
              <a:t>JLEIC</a:t>
            </a:r>
            <a:r>
              <a:rPr lang="en-US" dirty="0" smtClean="0"/>
              <a:t>), but the effect of multipoles dominates the DA and makes it comparable for both optics (at the same energy)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3291840"/>
            <a:ext cx="4120629" cy="3354922"/>
            <a:chOff x="179547" y="3200400"/>
            <a:chExt cx="4120629" cy="3354922"/>
          </a:xfrm>
        </p:grpSpPr>
        <p:grpSp>
          <p:nvGrpSpPr>
            <p:cNvPr id="15" name="Group 14"/>
            <p:cNvGrpSpPr/>
            <p:nvPr/>
          </p:nvGrpSpPr>
          <p:grpSpPr>
            <a:xfrm>
              <a:off x="179547" y="3566160"/>
              <a:ext cx="4114800" cy="2989162"/>
              <a:chOff x="179547" y="3566160"/>
              <a:chExt cx="4114800" cy="298916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47" y="3566160"/>
                <a:ext cx="4114800" cy="2989162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31520" y="4023360"/>
                <a:ext cx="811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eRHIC</a:t>
                </a:r>
                <a:endParaRPr lang="en-US" sz="1600" dirty="0" smtClean="0"/>
              </a:p>
              <a:p>
                <a:r>
                  <a:rPr lang="en-US" sz="1600" dirty="0" smtClean="0"/>
                  <a:t>60 </a:t>
                </a:r>
                <a:r>
                  <a:rPr lang="en-US" sz="1600" dirty="0" err="1" smtClean="0"/>
                  <a:t>deg</a:t>
                </a:r>
                <a:endParaRPr lang="en-US" sz="1600" dirty="0" smtClean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53867" y="3200400"/>
              <a:ext cx="3846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No multipoles in </a:t>
              </a:r>
              <a:r>
                <a:rPr lang="en-US" sz="1600" b="1" dirty="0" err="1" smtClean="0">
                  <a:solidFill>
                    <a:srgbClr val="C00000"/>
                  </a:solidFill>
                </a:rPr>
                <a:t>FFQ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, 10GeV, </a:t>
              </a:r>
              <a:r>
                <a:rPr lang="en-US" sz="1600" b="1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e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=24nm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14800" y="3291840"/>
            <a:ext cx="4114800" cy="3354922"/>
            <a:chOff x="4341812" y="3200400"/>
            <a:chExt cx="4114800" cy="3354922"/>
          </a:xfrm>
        </p:grpSpPr>
        <p:grpSp>
          <p:nvGrpSpPr>
            <p:cNvPr id="16" name="Group 15"/>
            <p:cNvGrpSpPr/>
            <p:nvPr/>
          </p:nvGrpSpPr>
          <p:grpSpPr>
            <a:xfrm>
              <a:off x="4341812" y="3566160"/>
              <a:ext cx="4114800" cy="2989162"/>
              <a:chOff x="4341812" y="3566160"/>
              <a:chExt cx="4114800" cy="298916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1812" y="3566160"/>
                <a:ext cx="4114800" cy="2989162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846320" y="4023360"/>
                <a:ext cx="811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eRHIC</a:t>
                </a:r>
                <a:endParaRPr lang="en-US" sz="1600" dirty="0" smtClean="0"/>
              </a:p>
              <a:p>
                <a:r>
                  <a:rPr lang="en-US" sz="1600" dirty="0" smtClean="0"/>
                  <a:t>60 </a:t>
                </a:r>
                <a:r>
                  <a:rPr lang="en-US" sz="1600" dirty="0" err="1" smtClean="0"/>
                  <a:t>deg</a:t>
                </a:r>
                <a:endParaRPr lang="en-US" sz="1600" dirty="0" smtClean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433252" y="3200400"/>
              <a:ext cx="40176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With multipoles </a:t>
              </a:r>
              <a:r>
                <a:rPr lang="en-US" sz="1600" b="1" dirty="0">
                  <a:solidFill>
                    <a:srgbClr val="C00000"/>
                  </a:solidFill>
                </a:rPr>
                <a:t>in </a:t>
              </a:r>
              <a:r>
                <a:rPr lang="en-US" sz="1600" b="1" dirty="0" err="1">
                  <a:solidFill>
                    <a:srgbClr val="C00000"/>
                  </a:solidFill>
                </a:rPr>
                <a:t>FFQ</a:t>
              </a:r>
              <a:r>
                <a:rPr lang="en-US" sz="1600" b="1" dirty="0">
                  <a:solidFill>
                    <a:srgbClr val="C00000"/>
                  </a:solidFill>
                </a:rPr>
                <a:t>, 10GeV, </a:t>
              </a:r>
              <a:r>
                <a:rPr lang="en-US" sz="1600" b="1" dirty="0">
                  <a:solidFill>
                    <a:srgbClr val="C00000"/>
                  </a:solidFill>
                  <a:latin typeface="Symbol" panose="05050102010706020507" pitchFamily="18" charset="2"/>
                </a:rPr>
                <a:t>e</a:t>
              </a:r>
              <a:r>
                <a:rPr lang="en-US" sz="1600" b="1" dirty="0">
                  <a:solidFill>
                    <a:srgbClr val="C00000"/>
                  </a:solidFill>
                </a:rPr>
                <a:t>=24nm</a:t>
              </a:r>
            </a:p>
            <a:p>
              <a:endParaRPr lang="en-US" sz="1600" b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29600" y="3291840"/>
            <a:ext cx="3961534" cy="3337560"/>
            <a:chOff x="8229600" y="3200400"/>
            <a:chExt cx="3961534" cy="3337560"/>
          </a:xfrm>
        </p:grpSpPr>
        <p:grpSp>
          <p:nvGrpSpPr>
            <p:cNvPr id="17" name="Group 16"/>
            <p:cNvGrpSpPr/>
            <p:nvPr/>
          </p:nvGrpSpPr>
          <p:grpSpPr>
            <a:xfrm>
              <a:off x="8229600" y="3703320"/>
              <a:ext cx="3902089" cy="2834640"/>
              <a:chOff x="8229600" y="3703320"/>
              <a:chExt cx="3902089" cy="283464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600" y="3703320"/>
                <a:ext cx="3902089" cy="283464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778240" y="4023360"/>
                <a:ext cx="9252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JLEIC</a:t>
                </a:r>
                <a:endParaRPr lang="en-US" sz="1600" dirty="0" smtClean="0"/>
              </a:p>
              <a:p>
                <a:r>
                  <a:rPr lang="en-US" sz="1600" dirty="0" smtClean="0"/>
                  <a:t>108 </a:t>
                </a:r>
                <a:r>
                  <a:rPr lang="en-US" sz="1600" dirty="0" err="1" smtClean="0"/>
                  <a:t>deg</a:t>
                </a:r>
                <a:endParaRPr lang="en-US" sz="1600" dirty="0" smtClean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8229600" y="3200400"/>
              <a:ext cx="39615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With multipoles </a:t>
              </a:r>
              <a:r>
                <a:rPr lang="en-US" sz="1600" b="1" dirty="0">
                  <a:solidFill>
                    <a:srgbClr val="C00000"/>
                  </a:solidFill>
                </a:rPr>
                <a:t>in </a:t>
              </a:r>
              <a:r>
                <a:rPr lang="en-US" sz="1600" b="1" dirty="0" err="1">
                  <a:solidFill>
                    <a:srgbClr val="C00000"/>
                  </a:solidFill>
                </a:rPr>
                <a:t>FFQ</a:t>
              </a:r>
              <a:r>
                <a:rPr lang="en-US" sz="1600" b="1" dirty="0">
                  <a:solidFill>
                    <a:srgbClr val="C00000"/>
                  </a:solidFill>
                </a:rPr>
                <a:t>, 5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GeV</a:t>
              </a:r>
              <a:r>
                <a:rPr lang="en-US" sz="1600" b="1" dirty="0">
                  <a:solidFill>
                    <a:srgbClr val="C00000"/>
                  </a:solidFill>
                </a:rPr>
                <a:t>, </a:t>
              </a:r>
              <a:r>
                <a:rPr lang="en-US" sz="1600" b="1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e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=4.6nm</a:t>
              </a:r>
              <a:endParaRPr lang="en-US" sz="1600" b="1" dirty="0">
                <a:solidFill>
                  <a:srgbClr val="C00000"/>
                </a:solidFill>
              </a:endParaRPr>
            </a:p>
            <a:p>
              <a:endParaRPr lang="en-US" sz="1600" b="1" dirty="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50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sensitivity to multipoles and tolerances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01303"/>
              </p:ext>
            </p:extLst>
          </p:nvPr>
        </p:nvGraphicFramePr>
        <p:xfrm>
          <a:off x="1005840" y="4023360"/>
          <a:ext cx="3108960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344872693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30993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FFQ</a:t>
                      </a:r>
                      <a:r>
                        <a:rPr lang="en-US" sz="1600" dirty="0" smtClean="0"/>
                        <a:t> multipoles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Tolerance at</a:t>
                      </a:r>
                      <a:r>
                        <a:rPr lang="en-US" sz="1600" baseline="0" dirty="0" smtClean="0"/>
                        <a:t> R = 33.3 mm</a:t>
                      </a:r>
                    </a:p>
                    <a:p>
                      <a:r>
                        <a:rPr lang="en-US" sz="1600" baseline="0" dirty="0" smtClean="0"/>
                        <a:t>(10</a:t>
                      </a:r>
                      <a:r>
                        <a:rPr lang="en-US" sz="1600" baseline="30000" dirty="0" smtClean="0"/>
                        <a:t>-4</a:t>
                      </a:r>
                      <a:r>
                        <a:rPr lang="en-US" sz="1600" baseline="0" dirty="0" smtClean="0"/>
                        <a:t> units)</a:t>
                      </a:r>
                      <a:endParaRPr lang="en-US" sz="16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74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b6 (S)</a:t>
                      </a:r>
                      <a:endParaRPr lang="en-US" sz="16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30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b10 (S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7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b14 (S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985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a10, b10 (</a:t>
                      </a:r>
                      <a:r>
                        <a:rPr lang="en-US" sz="1600" baseline="0" dirty="0" smtClean="0"/>
                        <a:t>R)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64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a14, b14 (</a:t>
                      </a:r>
                      <a:r>
                        <a:rPr lang="en-US" sz="1600" baseline="0" dirty="0" smtClean="0"/>
                        <a:t>R)</a:t>
                      </a:r>
                      <a:endParaRPr lang="en-US" sz="1600" dirty="0" smtClean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4183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280160"/>
            <a:ext cx="1124712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Preliminary DA study identified n = 10 &amp; 14 multipoles as most critical at tune of .12, .10 (</a:t>
            </a:r>
            <a:r>
              <a:rPr lang="en-US" dirty="0" err="1" smtClean="0"/>
              <a:t>eRHIC</a:t>
            </a:r>
            <a:r>
              <a:rPr lang="en-US" dirty="0" smtClean="0"/>
              <a:t>)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DA at tune of .22, .16 (</a:t>
            </a:r>
            <a:r>
              <a:rPr lang="en-US" dirty="0" err="1" smtClean="0"/>
              <a:t>JLEIC</a:t>
            </a:r>
            <a:r>
              <a:rPr lang="en-US" dirty="0" smtClean="0"/>
              <a:t>) shows sensitivity to b4 &amp; b5 multipoles, likely due to the nearby 4</a:t>
            </a:r>
            <a:r>
              <a:rPr lang="en-US" baseline="30000" dirty="0" smtClean="0"/>
              <a:t>th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order resonance lines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DA calculations are also done with other available multipole data from HL-</a:t>
            </a:r>
            <a:r>
              <a:rPr lang="en-US" dirty="0" err="1" smtClean="0"/>
              <a:t>LHC</a:t>
            </a:r>
            <a:r>
              <a:rPr lang="en-US" dirty="0" smtClean="0"/>
              <a:t>, </a:t>
            </a:r>
            <a:r>
              <a:rPr lang="en-US" dirty="0" err="1" smtClean="0"/>
              <a:t>SuperKEKB</a:t>
            </a:r>
            <a:r>
              <a:rPr lang="en-US" dirty="0" smtClean="0"/>
              <a:t> and the </a:t>
            </a:r>
            <a:r>
              <a:rPr lang="en-US" dirty="0" err="1" smtClean="0"/>
              <a:t>JLEIC</a:t>
            </a:r>
            <a:r>
              <a:rPr lang="en-US" dirty="0" smtClean="0"/>
              <a:t> </a:t>
            </a:r>
            <a:r>
              <a:rPr lang="en-US" dirty="0" err="1" smtClean="0"/>
              <a:t>FFQ</a:t>
            </a:r>
            <a:r>
              <a:rPr lang="en-US" dirty="0" smtClean="0"/>
              <a:t> design by G. </a:t>
            </a:r>
            <a:r>
              <a:rPr lang="en-US" dirty="0" err="1" smtClean="0"/>
              <a:t>Sabbi</a:t>
            </a:r>
            <a:r>
              <a:rPr lang="en-US" dirty="0" smtClean="0"/>
              <a:t> – the DA is comparable or somewhat better than with PEP-II multipoles</a:t>
            </a: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More detailed </a:t>
            </a:r>
            <a:r>
              <a:rPr lang="en-US" dirty="0" err="1" smtClean="0">
                <a:solidFill>
                  <a:srgbClr val="C00000"/>
                </a:solidFill>
              </a:rPr>
              <a:t>FFQ</a:t>
            </a:r>
            <a:r>
              <a:rPr lang="en-US" dirty="0" smtClean="0">
                <a:solidFill>
                  <a:srgbClr val="C00000"/>
                </a:solidFill>
              </a:rPr>
              <a:t> tolerance study is still needed – work is in progress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160" y="3291840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Preliminary tolerance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@10 GeV (</a:t>
            </a:r>
            <a:r>
              <a:rPr lang="en-US" b="1" dirty="0" err="1" smtClean="0">
                <a:solidFill>
                  <a:srgbClr val="C00000"/>
                </a:solidFill>
              </a:rPr>
              <a:t>eRHIC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03812" y="3205481"/>
            <a:ext cx="5034949" cy="3657600"/>
            <a:chOff x="5103812" y="3205481"/>
            <a:chExt cx="5034949" cy="3657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812" y="3205481"/>
              <a:ext cx="5034949" cy="3657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60720" y="3794760"/>
              <a:ext cx="22236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eRHIC</a:t>
              </a:r>
              <a:r>
                <a:rPr lang="en-US" sz="1600" dirty="0" smtClean="0"/>
                <a:t> with tolerances</a:t>
              </a:r>
            </a:p>
            <a:p>
              <a:r>
                <a:rPr lang="en-US" sz="1600" dirty="0" smtClean="0"/>
                <a:t>DA ~ 10</a:t>
              </a:r>
              <a:r>
                <a:rPr lang="en-US" sz="1600" dirty="0" smtClean="0">
                  <a:latin typeface="Symbol" panose="05050102010706020507" pitchFamily="18" charset="2"/>
                </a:rPr>
                <a:t>s </a:t>
              </a:r>
              <a:r>
                <a:rPr lang="en-US" sz="1600" dirty="0" smtClean="0"/>
                <a:t>@ 10 GeV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87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Chromaticity correction for a large momentum range has been studied</a:t>
            </a:r>
          </a:p>
          <a:p>
            <a:pPr marL="800100" lvl="1" indent="-342900"/>
            <a:r>
              <a:rPr lang="en-US" dirty="0" smtClean="0"/>
              <a:t>2-family scheme is limited to linear chromaticity correction and ~0.3-0.35% range</a:t>
            </a:r>
          </a:p>
          <a:p>
            <a:pPr marL="800100" lvl="1" indent="-342900"/>
            <a:r>
              <a:rPr lang="en-US" dirty="0" smtClean="0"/>
              <a:t>Local scheme with –I pairs and dedicated </a:t>
            </a:r>
            <a:r>
              <a:rPr lang="en-US" dirty="0" err="1" smtClean="0"/>
              <a:t>sextupole</a:t>
            </a:r>
            <a:r>
              <a:rPr lang="en-US" dirty="0" smtClean="0"/>
              <a:t> optics compensates low order non-linear tune shift for ~0.5% range</a:t>
            </a:r>
          </a:p>
          <a:p>
            <a:pPr marL="800100" lvl="1" indent="-342900"/>
            <a:r>
              <a:rPr lang="en-US" dirty="0" smtClean="0"/>
              <a:t>Global scheme with many families can compensate higher order terms for 0.8% range – further improvement is under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Impact of non-linear field and other errors on DA is evaluated using multipole data from PEP-II and other machines and designs</a:t>
            </a:r>
          </a:p>
          <a:p>
            <a:pPr marL="800100" lvl="1" indent="-342900"/>
            <a:r>
              <a:rPr lang="en-US" dirty="0" smtClean="0"/>
              <a:t>Misalignments after correction do not significantly affect the DA</a:t>
            </a:r>
          </a:p>
          <a:p>
            <a:pPr marL="800100" lvl="1" indent="-342900"/>
            <a:r>
              <a:rPr lang="en-US" dirty="0" smtClean="0"/>
              <a:t>DA with the studied </a:t>
            </a:r>
            <a:r>
              <a:rPr lang="en-US" dirty="0" err="1" smtClean="0"/>
              <a:t>FFQ</a:t>
            </a:r>
            <a:r>
              <a:rPr lang="en-US" dirty="0" smtClean="0"/>
              <a:t> multipoles is above 10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at lower energy (5 GeV) but reduces below 10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at &gt; 7-8 GeV, assuming the same optics </a:t>
            </a:r>
          </a:p>
          <a:p>
            <a:pPr marL="800100" lvl="1" indent="-342900"/>
            <a:r>
              <a:rPr lang="en-US" dirty="0" smtClean="0"/>
              <a:t>Estimated multipole tolerances for 10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DA at 10 </a:t>
            </a:r>
            <a:r>
              <a:rPr lang="en-US" smtClean="0"/>
              <a:t>GeV look </a:t>
            </a:r>
            <a:r>
              <a:rPr lang="en-US" dirty="0" smtClean="0"/>
              <a:t>tight – further study is needed</a:t>
            </a:r>
          </a:p>
          <a:p>
            <a:pPr marL="800100" lvl="1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761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effectLst/>
                <a:latin typeface="+mn-lt"/>
              </a:rPr>
              <a:t>Thank you for your attention!</a:t>
            </a:r>
            <a:endParaRPr lang="en-US" sz="3600" b="1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4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3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JLEIC</a:t>
            </a:r>
            <a:r>
              <a:rPr lang="en-US" dirty="0" smtClean="0"/>
              <a:t> electron collider ring optics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80160"/>
            <a:ext cx="1124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Lattice version V16.2_V2.4, includes spin rotators and vertical dogleg, detector solenoid is not included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 = 2256.6145 m, </a:t>
            </a:r>
            <a:r>
              <a:rPr lang="en-US" dirty="0" err="1" smtClean="0">
                <a:sym typeface="Wingdings" panose="05000000000000000000" pitchFamily="2" charset="2"/>
              </a:rPr>
              <a:t>Q</a:t>
            </a:r>
            <a:r>
              <a:rPr lang="en-US" baseline="-25000" dirty="0" err="1" smtClean="0">
                <a:sym typeface="Wingdings" panose="05000000000000000000" pitchFamily="2" charset="2"/>
              </a:rPr>
              <a:t>xy</a:t>
            </a:r>
            <a:r>
              <a:rPr lang="en-US" dirty="0" smtClean="0">
                <a:sym typeface="Wingdings" panose="05000000000000000000" pitchFamily="2" charset="2"/>
              </a:rPr>
              <a:t> = 57.22 / 50.16,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108º arcs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* = 10 / 2 cm,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baseline="-25000" dirty="0" err="1" smtClean="0">
                <a:sym typeface="Wingdings" panose="05000000000000000000" pitchFamily="2" charset="2"/>
              </a:rPr>
              <a:t>max</a:t>
            </a:r>
            <a:r>
              <a:rPr lang="en-US" dirty="0" smtClean="0">
                <a:sym typeface="Wingdings" panose="05000000000000000000" pitchFamily="2" charset="2"/>
              </a:rPr>
              <a:t> = 487 / 438 m,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= </a:t>
            </a:r>
            <a:r>
              <a:rPr lang="en-US" dirty="0" smtClean="0">
                <a:sym typeface="Wingdings" panose="05000000000000000000" pitchFamily="2" charset="2"/>
              </a:rPr>
              <a:t>-124.7 </a:t>
            </a:r>
            <a:r>
              <a:rPr lang="en-US" dirty="0">
                <a:sym typeface="Wingdings" panose="05000000000000000000" pitchFamily="2" charset="2"/>
              </a:rPr>
              <a:t>/ </a:t>
            </a:r>
            <a:r>
              <a:rPr lang="en-US" dirty="0" smtClean="0">
                <a:sym typeface="Wingdings" panose="05000000000000000000" pitchFamily="2" charset="2"/>
              </a:rPr>
              <a:t>-128.6,   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baseline="-25000" dirty="0" smtClean="0">
                <a:sym typeface="Wingdings" panose="05000000000000000000" pitchFamily="2" charset="2"/>
              </a:rPr>
              <a:t>x</a:t>
            </a:r>
            <a:r>
              <a:rPr lang="en-US" dirty="0" smtClean="0">
                <a:sym typeface="Wingdings" panose="05000000000000000000" pitchFamily="2" charset="2"/>
              </a:rPr>
              <a:t> = 4.6 nm-rad @ 5 GeV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1440" y="2377440"/>
            <a:ext cx="8046720" cy="4299845"/>
            <a:chOff x="1141412" y="2438400"/>
            <a:chExt cx="7772400" cy="41532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412" y="2438400"/>
              <a:ext cx="7772400" cy="415326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83901" y="6222329"/>
              <a:ext cx="380037" cy="356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5">
                      <a:lumMod val="75000"/>
                    </a:schemeClr>
                  </a:solidFill>
                </a:rPr>
                <a:t>IP</a:t>
              </a:r>
              <a:endParaRPr lang="en-US" b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57599"/>
            <a:ext cx="4389120" cy="17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46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electron collider ring optics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80160"/>
            <a:ext cx="1124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/>
              <a:t>Lattice version V5, includes spin rotators, detector solenoid is not included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 = 3833.9400 m, </a:t>
            </a:r>
            <a:r>
              <a:rPr lang="en-US" dirty="0" err="1" smtClean="0">
                <a:sym typeface="Wingdings" panose="05000000000000000000" pitchFamily="2" charset="2"/>
              </a:rPr>
              <a:t>Q</a:t>
            </a:r>
            <a:r>
              <a:rPr lang="en-US" baseline="-25000" dirty="0" err="1" smtClean="0">
                <a:sym typeface="Wingdings" panose="05000000000000000000" pitchFamily="2" charset="2"/>
              </a:rPr>
              <a:t>xy</a:t>
            </a:r>
            <a:r>
              <a:rPr lang="en-US" dirty="0" smtClean="0">
                <a:sym typeface="Wingdings" panose="05000000000000000000" pitchFamily="2" charset="2"/>
              </a:rPr>
              <a:t> = 45.12 / 36.10,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60º arcs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* = 42 / 5 cm,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baseline="-25000" dirty="0" err="1" smtClean="0">
                <a:sym typeface="Wingdings" panose="05000000000000000000" pitchFamily="2" charset="2"/>
              </a:rPr>
              <a:t>max</a:t>
            </a:r>
            <a:r>
              <a:rPr lang="en-US" dirty="0" smtClean="0">
                <a:sym typeface="Wingdings" panose="05000000000000000000" pitchFamily="2" charset="2"/>
              </a:rPr>
              <a:t> = 848 / 645 m,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lang="en-US" dirty="0" smtClean="0">
                <a:sym typeface="Wingdings" panose="05000000000000000000" pitchFamily="2" charset="2"/>
              </a:rPr>
              <a:t> = -83.5 / -90.9,         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baseline="-25000" dirty="0" smtClean="0">
                <a:sym typeface="Wingdings" panose="05000000000000000000" pitchFamily="2" charset="2"/>
              </a:rPr>
              <a:t>x</a:t>
            </a:r>
            <a:r>
              <a:rPr lang="en-US" dirty="0" smtClean="0">
                <a:sym typeface="Wingdings" panose="05000000000000000000" pitchFamily="2" charset="2"/>
              </a:rPr>
              <a:t> = 24 nm-rad @ 10 GeV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9" y="2377440"/>
            <a:ext cx="7234801" cy="4299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651760"/>
            <a:ext cx="3566160" cy="37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2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optics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80160"/>
            <a:ext cx="11247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 smtClean="0"/>
              <a:t>Long IR, </a:t>
            </a:r>
            <a:r>
              <a:rPr lang="en-US" sz="2000" dirty="0"/>
              <a:t>i</a:t>
            </a:r>
            <a:r>
              <a:rPr lang="en-US" sz="2000" dirty="0" smtClean="0"/>
              <a:t>ncludes spin rotators with solenoids on both sides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 smtClean="0"/>
              <a:t>Optics designed to accommodate </a:t>
            </a:r>
            <a:r>
              <a:rPr lang="en-US" sz="2000" dirty="0" err="1" smtClean="0"/>
              <a:t>polarimeter</a:t>
            </a:r>
            <a:r>
              <a:rPr lang="en-US" sz="2000" dirty="0" smtClean="0"/>
              <a:t>, luminosity monitor; minimize SR at the detector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 smtClean="0"/>
              <a:t>The IR optics is not designed for local chromaticity correction</a:t>
            </a:r>
            <a:endParaRPr lang="en-US" sz="2000" dirty="0" smtClean="0">
              <a:sym typeface="Wingdings" panose="05000000000000000000" pitchFamily="2" charset="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440" y="2560320"/>
            <a:ext cx="12060284" cy="3630420"/>
            <a:chOff x="91440" y="2560320"/>
            <a:chExt cx="12060284" cy="3630420"/>
          </a:xfrm>
        </p:grpSpPr>
        <p:grpSp>
          <p:nvGrpSpPr>
            <p:cNvPr id="8" name="Group 7"/>
            <p:cNvGrpSpPr/>
            <p:nvPr/>
          </p:nvGrpSpPr>
          <p:grpSpPr>
            <a:xfrm>
              <a:off x="6217921" y="2560320"/>
              <a:ext cx="5933803" cy="3566160"/>
              <a:chOff x="6217921" y="2560320"/>
              <a:chExt cx="5933803" cy="356616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7921" y="2560320"/>
                <a:ext cx="5933803" cy="356616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515600" y="5029200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eRHIC</a:t>
                </a:r>
                <a:endParaRPr lang="en-US" dirty="0" smtClean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7772400" y="4937760"/>
                <a:ext cx="731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589520" y="4480560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-beam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1440" y="2560320"/>
              <a:ext cx="5975534" cy="3630420"/>
              <a:chOff x="91440" y="2560320"/>
              <a:chExt cx="5975534" cy="36304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2560320"/>
                <a:ext cx="5975534" cy="356616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553502" y="5882963"/>
                <a:ext cx="354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70C0"/>
                    </a:solidFill>
                  </a:rPr>
                  <a:t>IP</a:t>
                </a:r>
                <a:endParaRPr lang="en-US" b="1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80560" y="5029200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JLEIC</a:t>
                </a:r>
                <a:endParaRPr lang="en-US" dirty="0" smtClean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3017520" y="4937760"/>
                <a:ext cx="731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971800" y="4480560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-beam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19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Topics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>
              <a:spcAft>
                <a:spcPts val="1200"/>
              </a:spcAft>
            </a:pPr>
            <a:r>
              <a:rPr lang="en-US" sz="2800" dirty="0" smtClean="0"/>
              <a:t>Correction of non-linear chromaticity for a large momentum range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Off-momentum dynamic aperture (DA)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Misalignment, corrections </a:t>
            </a:r>
            <a:r>
              <a:rPr lang="en-US" sz="2800" dirty="0"/>
              <a:t>and </a:t>
            </a:r>
            <a:r>
              <a:rPr lang="en-US" sz="2800" dirty="0" smtClean="0"/>
              <a:t>DA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Non-linear field errors, tolerances and DA</a:t>
            </a:r>
          </a:p>
          <a:p>
            <a:pPr lvl="1">
              <a:spcAft>
                <a:spcPts val="1200"/>
              </a:spcAf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465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</a:t>
            </a:r>
            <a:r>
              <a:rPr lang="en-US" dirty="0" err="1" smtClean="0"/>
              <a:t>LHC</a:t>
            </a:r>
            <a:r>
              <a:rPr lang="en-US" dirty="0" smtClean="0"/>
              <a:t> </a:t>
            </a:r>
            <a:r>
              <a:rPr lang="en-US" dirty="0" err="1" smtClean="0"/>
              <a:t>FFQ</a:t>
            </a:r>
            <a:r>
              <a:rPr lang="en-US" dirty="0" smtClean="0"/>
              <a:t> multipoles vs </a:t>
            </a:r>
            <a:r>
              <a:rPr lang="en-US" smtClean="0"/>
              <a:t>PEP-II measured multipoles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377440"/>
            <a:ext cx="3840480" cy="2789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2377440"/>
            <a:ext cx="3840480" cy="2789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377440"/>
            <a:ext cx="3840480" cy="2789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463040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Multipoles are scaled to </a:t>
            </a:r>
            <a:r>
              <a:rPr lang="en-US" dirty="0" err="1" smtClean="0"/>
              <a:t>Rref</a:t>
            </a:r>
            <a:r>
              <a:rPr lang="en-US" dirty="0" smtClean="0"/>
              <a:t> = 33.3 mm and </a:t>
            </a:r>
            <a:r>
              <a:rPr lang="en-US" dirty="0" err="1" smtClean="0"/>
              <a:t>Rcoil</a:t>
            </a:r>
            <a:r>
              <a:rPr lang="en-US" dirty="0" smtClean="0"/>
              <a:t> = 50 mm</a:t>
            </a:r>
          </a:p>
        </p:txBody>
      </p:sp>
    </p:spTree>
    <p:extLst>
      <p:ext uri="{BB962C8B-B14F-4D97-AF65-F5344CB8AC3E}">
        <p14:creationId xmlns:p14="http://schemas.microsoft.com/office/powerpoint/2010/main" val="171099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on-linear chromaticity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4480560"/>
            <a:ext cx="3070357" cy="23774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6570" y="3154680"/>
            <a:ext cx="5933803" cy="3566160"/>
            <a:chOff x="6217921" y="2560320"/>
            <a:chExt cx="5933803" cy="35661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21" y="2560320"/>
              <a:ext cx="5933803" cy="35661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515600" y="50292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eRHIC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772400" y="4937760"/>
              <a:ext cx="7315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589520" y="448056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-beam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" y="1280160"/>
            <a:ext cx="7406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smtClean="0"/>
              <a:t>Main </a:t>
            </a:r>
            <a:r>
              <a:rPr lang="en-US" sz="1600" dirty="0"/>
              <a:t>source of non-linear </a:t>
            </a:r>
            <a:r>
              <a:rPr lang="en-US" sz="1600" dirty="0" smtClean="0"/>
              <a:t>chromaticity: </a:t>
            </a:r>
            <a:r>
              <a:rPr lang="en-US" sz="1600" dirty="0"/>
              <a:t>s</a:t>
            </a:r>
            <a:r>
              <a:rPr lang="en-US" sz="1600" dirty="0" smtClean="0"/>
              <a:t>trong Final Focus Quads (</a:t>
            </a:r>
            <a:r>
              <a:rPr lang="en-US" sz="1600" dirty="0" err="1" smtClean="0"/>
              <a:t>FFQ</a:t>
            </a:r>
            <a:r>
              <a:rPr lang="en-US" sz="1600" dirty="0" smtClean="0"/>
              <a:t>), where </a:t>
            </a:r>
            <a:r>
              <a:rPr lang="en-US" sz="1600" dirty="0" smtClean="0">
                <a:latin typeface="Symbol" panose="05050102010706020507" pitchFamily="18" charset="2"/>
              </a:rPr>
              <a:t>b</a:t>
            </a:r>
            <a:r>
              <a:rPr lang="en-US" sz="1600" dirty="0" smtClean="0"/>
              <a:t>-function is very large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 err="1" smtClean="0"/>
              <a:t>FFQ</a:t>
            </a:r>
            <a:r>
              <a:rPr lang="en-US" sz="1600" dirty="0" smtClean="0"/>
              <a:t> create large momentum distortion of </a:t>
            </a:r>
            <a:r>
              <a:rPr lang="en-US" sz="1600" dirty="0" smtClean="0">
                <a:latin typeface="Symbol" panose="05050102010706020507" pitchFamily="18" charset="2"/>
              </a:rPr>
              <a:t>b</a:t>
            </a:r>
            <a:r>
              <a:rPr lang="en-US" sz="1600" dirty="0" smtClean="0"/>
              <a:t>-function causing strong non-linearity of tune with momentum </a:t>
            </a:r>
            <a:r>
              <a:rPr lang="en-US" sz="1600" dirty="0" smtClean="0">
                <a:sym typeface="Wingdings" panose="05000000000000000000" pitchFamily="2" charset="2"/>
              </a:rPr>
              <a:t> enlarged momentum tune footprint exposes particles to additional resonances limiting dynamic aperture</a:t>
            </a:r>
            <a:endParaRPr lang="en-US" sz="1600" dirty="0" smtClean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600" dirty="0"/>
              <a:t>N</a:t>
            </a:r>
            <a:r>
              <a:rPr lang="en-US" sz="1600" dirty="0" smtClean="0"/>
              <a:t>on-linearity increases for tunes near half-integer due to stronger </a:t>
            </a:r>
            <a:r>
              <a:rPr lang="en-US" sz="1600" dirty="0" smtClean="0">
                <a:latin typeface="Symbol" panose="05050102010706020507" pitchFamily="18" charset="2"/>
              </a:rPr>
              <a:t>b</a:t>
            </a:r>
            <a:r>
              <a:rPr lang="en-US" sz="1600" dirty="0" smtClean="0"/>
              <a:t> perturbation near the resonance</a:t>
            </a:r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2240" y="4846320"/>
            <a:ext cx="2011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First order </a:t>
            </a:r>
            <a:r>
              <a:rPr lang="en-US" sz="1600" dirty="0" smtClean="0">
                <a:latin typeface="Symbol" panose="05050102010706020507" pitchFamily="18" charset="2"/>
              </a:rPr>
              <a:t>Db</a:t>
            </a:r>
            <a:r>
              <a:rPr lang="en-US" sz="1600" baseline="-25000" dirty="0" smtClean="0">
                <a:latin typeface="Symbol" panose="05050102010706020507" pitchFamily="18" charset="2"/>
              </a:rPr>
              <a:t>1</a:t>
            </a:r>
            <a:r>
              <a:rPr lang="en-US" sz="1600" dirty="0" smtClean="0">
                <a:latin typeface="Symbol" panose="05050102010706020507" pitchFamily="18" charset="2"/>
              </a:rPr>
              <a:t>(d)</a:t>
            </a:r>
            <a:r>
              <a:rPr lang="en-US" sz="1600" dirty="0" smtClean="0"/>
              <a:t> from the </a:t>
            </a:r>
            <a:r>
              <a:rPr lang="en-US" sz="1600" dirty="0" err="1" smtClean="0"/>
              <a:t>FFQ</a:t>
            </a:r>
            <a:r>
              <a:rPr lang="en-US" sz="1600" dirty="0" smtClean="0"/>
              <a:t> creates strong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order (~</a:t>
            </a:r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momentum tune dependence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69680" y="4937760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families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63840" y="1280160"/>
            <a:ext cx="3996607" cy="3108960"/>
            <a:chOff x="7863840" y="1280160"/>
            <a:chExt cx="3996607" cy="3108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40" y="1645920"/>
              <a:ext cx="3893445" cy="2743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63840" y="1280160"/>
              <a:ext cx="39966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Linear chromaticity from quads near IP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39774" y="369645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eRHIC</a:t>
              </a: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1947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correction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" y="3017520"/>
            <a:ext cx="11612880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Design optics for the </a:t>
            </a:r>
            <a:r>
              <a:rPr lang="en-US" sz="1600" dirty="0" err="1" smtClean="0"/>
              <a:t>sextupoles</a:t>
            </a:r>
            <a:r>
              <a:rPr lang="en-US" sz="1600" dirty="0" smtClean="0"/>
              <a:t> with:</a:t>
            </a:r>
          </a:p>
          <a:p>
            <a:pPr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</a:t>
            </a:r>
            <a:r>
              <a:rPr lang="en-US" sz="1600" dirty="0" smtClean="0"/>
              <a:t>arge </a:t>
            </a:r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 smtClean="0"/>
              <a:t>s</a:t>
            </a:r>
            <a:r>
              <a:rPr lang="en-US" sz="1600" dirty="0" err="1" smtClean="0">
                <a:latin typeface="Symbol" panose="05050102010706020507" pitchFamily="18" charset="2"/>
              </a:rPr>
              <a:t>h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 </a:t>
            </a:r>
            <a:r>
              <a:rPr lang="en-US" sz="1600" dirty="0"/>
              <a:t>and large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x</a:t>
            </a:r>
            <a:r>
              <a:rPr lang="en-US" sz="1600" dirty="0"/>
              <a:t>/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baseline="-25000" dirty="0"/>
              <a:t>y</a:t>
            </a:r>
            <a:r>
              <a:rPr lang="en-US" sz="1600" dirty="0"/>
              <a:t> (or 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baseline="-25000" dirty="0"/>
              <a:t>y</a:t>
            </a:r>
            <a:r>
              <a:rPr lang="en-US" sz="1600" dirty="0"/>
              <a:t>/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x</a:t>
            </a:r>
            <a:r>
              <a:rPr lang="en-US" sz="1600" dirty="0"/>
              <a:t>) ratio at </a:t>
            </a:r>
            <a:r>
              <a:rPr lang="en-US" sz="1600" dirty="0" smtClean="0"/>
              <a:t>the X </a:t>
            </a:r>
            <a:r>
              <a:rPr lang="en-US" sz="1600" dirty="0"/>
              <a:t>(Y) </a:t>
            </a:r>
            <a:r>
              <a:rPr lang="en-US" sz="1600" dirty="0" err="1" smtClean="0"/>
              <a:t>sextupoles</a:t>
            </a:r>
            <a:r>
              <a:rPr lang="en-US" sz="1600" dirty="0" smtClean="0"/>
              <a:t> for acceptable sextupole strength and efficient X &amp; Y correction</a:t>
            </a:r>
          </a:p>
          <a:p>
            <a:pPr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Non-interleaved –I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pairs to compensate the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non-linear geometric effects</a:t>
            </a:r>
          </a:p>
          <a:p>
            <a:pPr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Low contribution to emittance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order </a:t>
            </a:r>
            <a:r>
              <a:rPr lang="en-US" sz="1600" dirty="0" smtClean="0">
                <a:latin typeface="Symbol" panose="05050102010706020507" pitchFamily="18" charset="2"/>
              </a:rPr>
              <a:t>Db/b(d)</a:t>
            </a:r>
            <a:r>
              <a:rPr lang="en-US" sz="1600" dirty="0" smtClean="0"/>
              <a:t> and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order tune shift are corrected with the proper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strengths; the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order tune shift can be reduced by fine tuning of the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phase advance 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Two (X &amp; Y) local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families per </a:t>
            </a:r>
            <a:r>
              <a:rPr lang="en-US" sz="1600" dirty="0" err="1"/>
              <a:t>FFQ</a:t>
            </a:r>
            <a:r>
              <a:rPr lang="en-US" sz="1600" dirty="0"/>
              <a:t> and two </a:t>
            </a:r>
            <a:r>
              <a:rPr lang="en-US" sz="1600" dirty="0" smtClean="0"/>
              <a:t>global families </a:t>
            </a:r>
            <a:r>
              <a:rPr lang="en-US" sz="1600" dirty="0"/>
              <a:t>in the rest of the ring for linear chromaticity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Limitations: </a:t>
            </a:r>
          </a:p>
          <a:p>
            <a:pPr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</a:t>
            </a:r>
            <a:r>
              <a:rPr lang="en-US" sz="1600" dirty="0" smtClean="0"/>
              <a:t>orrection is limited to the lower order non-linear tune shift (higher order would require more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families)</a:t>
            </a:r>
          </a:p>
          <a:p>
            <a:pPr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 efficiency depends on how close the </a:t>
            </a:r>
            <a:r>
              <a:rPr lang="en-US" sz="1600" dirty="0" err="1" smtClean="0"/>
              <a:t>sextupoles</a:t>
            </a:r>
            <a:r>
              <a:rPr lang="en-US" sz="1600" dirty="0" smtClean="0"/>
              <a:t> are to the </a:t>
            </a:r>
            <a:r>
              <a:rPr lang="en-US" sz="1600" dirty="0" err="1" smtClean="0"/>
              <a:t>FFQ</a:t>
            </a:r>
            <a:r>
              <a:rPr lang="en-US" sz="1600" dirty="0" smtClean="0"/>
              <a:t> due to effects of other quads affecting chromatic phase advance between the </a:t>
            </a:r>
            <a:r>
              <a:rPr lang="en-US" sz="1600" dirty="0" err="1" smtClean="0"/>
              <a:t>FFQ</a:t>
            </a:r>
            <a:r>
              <a:rPr lang="en-US" sz="1600" dirty="0" smtClean="0"/>
              <a:t> and the </a:t>
            </a:r>
            <a:r>
              <a:rPr lang="en-US" sz="1600" dirty="0" err="1" smtClean="0"/>
              <a:t>sextupoles</a:t>
            </a:r>
            <a:r>
              <a:rPr lang="en-US" sz="1600" dirty="0" smtClean="0"/>
              <a:t>; the presently designed </a:t>
            </a:r>
            <a:r>
              <a:rPr lang="en-US" sz="1600" dirty="0" err="1" smtClean="0"/>
              <a:t>EIC</a:t>
            </a:r>
            <a:r>
              <a:rPr lang="en-US" sz="1600" dirty="0" smtClean="0"/>
              <a:t> IR straights are relatively long but are filled with other dedicated optics, therefore the closest locations for this scheme are in the arcs (optics changes required)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126480" y="1371600"/>
            <a:ext cx="5867232" cy="1554481"/>
            <a:chOff x="827636" y="2371153"/>
            <a:chExt cx="7444050" cy="1972247"/>
          </a:xfrm>
        </p:grpSpPr>
        <p:sp>
          <p:nvSpPr>
            <p:cNvPr id="7" name="Rectangle 6"/>
            <p:cNvSpPr/>
            <p:nvPr/>
          </p:nvSpPr>
          <p:spPr>
            <a:xfrm>
              <a:off x="3977646" y="2939136"/>
              <a:ext cx="230430" cy="7315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4581" y="2939136"/>
              <a:ext cx="230430" cy="7315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04511" y="3030006"/>
              <a:ext cx="914400" cy="5486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96426" y="3030006"/>
              <a:ext cx="914400" cy="5486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V="1">
              <a:off x="2296601" y="2923936"/>
              <a:ext cx="1676400" cy="735803"/>
            </a:xfrm>
            <a:custGeom>
              <a:avLst/>
              <a:gdLst>
                <a:gd name="connsiteX0" fmla="*/ 0 w 1676400"/>
                <a:gd name="connsiteY0" fmla="*/ 345435 h 735803"/>
                <a:gd name="connsiteX1" fmla="*/ 533400 w 1676400"/>
                <a:gd name="connsiteY1" fmla="*/ 12060 h 735803"/>
                <a:gd name="connsiteX2" fmla="*/ 1152525 w 1676400"/>
                <a:gd name="connsiteY2" fmla="*/ 726435 h 735803"/>
                <a:gd name="connsiteX3" fmla="*/ 1676400 w 1676400"/>
                <a:gd name="connsiteY3" fmla="*/ 354960 h 73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735803">
                  <a:moveTo>
                    <a:pt x="0" y="345435"/>
                  </a:moveTo>
                  <a:cubicBezTo>
                    <a:pt x="170656" y="146997"/>
                    <a:pt x="341313" y="-51440"/>
                    <a:pt x="533400" y="12060"/>
                  </a:cubicBezTo>
                  <a:cubicBezTo>
                    <a:pt x="725487" y="75560"/>
                    <a:pt x="962025" y="669285"/>
                    <a:pt x="1152525" y="726435"/>
                  </a:cubicBezTo>
                  <a:cubicBezTo>
                    <a:pt x="1343025" y="783585"/>
                    <a:pt x="1509712" y="569272"/>
                    <a:pt x="1676400" y="35496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20026" y="2956233"/>
              <a:ext cx="1676400" cy="735803"/>
            </a:xfrm>
            <a:custGeom>
              <a:avLst/>
              <a:gdLst>
                <a:gd name="connsiteX0" fmla="*/ 0 w 1676400"/>
                <a:gd name="connsiteY0" fmla="*/ 345435 h 735803"/>
                <a:gd name="connsiteX1" fmla="*/ 533400 w 1676400"/>
                <a:gd name="connsiteY1" fmla="*/ 12060 h 735803"/>
                <a:gd name="connsiteX2" fmla="*/ 1152525 w 1676400"/>
                <a:gd name="connsiteY2" fmla="*/ 726435 h 735803"/>
                <a:gd name="connsiteX3" fmla="*/ 1676400 w 1676400"/>
                <a:gd name="connsiteY3" fmla="*/ 354960 h 73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735803">
                  <a:moveTo>
                    <a:pt x="0" y="345435"/>
                  </a:moveTo>
                  <a:cubicBezTo>
                    <a:pt x="170656" y="146997"/>
                    <a:pt x="341313" y="-51440"/>
                    <a:pt x="533400" y="12060"/>
                  </a:cubicBezTo>
                  <a:cubicBezTo>
                    <a:pt x="725487" y="75560"/>
                    <a:pt x="962025" y="669285"/>
                    <a:pt x="1152525" y="726435"/>
                  </a:cubicBezTo>
                  <a:cubicBezTo>
                    <a:pt x="1343025" y="783585"/>
                    <a:pt x="1509712" y="569272"/>
                    <a:pt x="1676400" y="35496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endCxn id="9" idx="1"/>
            </p:cNvCxnSpPr>
            <p:nvPr/>
          </p:nvCxnSpPr>
          <p:spPr>
            <a:xfrm>
              <a:off x="943651" y="3304326"/>
              <a:ext cx="46086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15396" y="3320927"/>
              <a:ext cx="80467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10826" y="3317267"/>
              <a:ext cx="46086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371600" y="2371154"/>
              <a:ext cx="1031548" cy="468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-I sext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49440" y="2371153"/>
              <a:ext cx="1031548" cy="468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-I sext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49040" y="2371153"/>
              <a:ext cx="820032" cy="468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FFQ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54880" y="2371153"/>
              <a:ext cx="820032" cy="468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FFQ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99194" y="2835211"/>
              <a:ext cx="510893" cy="468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51839" y="2371153"/>
              <a:ext cx="1228829" cy="468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Db/b (d)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27636" y="3747468"/>
                  <a:ext cx="1954381" cy="595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~ 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400" i="1">
                                        <a:latin typeface="Cambria Math"/>
                                        <a:ea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636" y="3747468"/>
                  <a:ext cx="1954381" cy="595932"/>
                </a:xfrm>
                <a:prstGeom prst="rect">
                  <a:avLst/>
                </a:prstGeom>
                <a:blipFill>
                  <a:blip r:embed="rId2"/>
                  <a:stretch>
                    <a:fillRect r="-13834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354965" y="3747468"/>
                  <a:ext cx="1582806" cy="595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~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965" y="3747468"/>
                  <a:ext cx="1582806" cy="5959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5584230" y="3862683"/>
              <a:ext cx="906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Symbol" panose="05050102010706020507" pitchFamily="18" charset="2"/>
                </a:rPr>
                <a:t>m</a:t>
              </a:r>
              <a:r>
                <a:rPr lang="en-US" sz="2000" dirty="0" smtClean="0"/>
                <a:t> = n</a:t>
              </a:r>
              <a:r>
                <a:rPr lang="en-US" sz="2000" dirty="0" smtClean="0">
                  <a:latin typeface="Symbol" panose="05050102010706020507" pitchFamily="18" charset="2"/>
                </a:rPr>
                <a:t>p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272595" y="3901089"/>
              <a:ext cx="16514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69280" y="2371153"/>
              <a:ext cx="1228829" cy="468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Db/b (d)</a:t>
              </a:r>
              <a:endParaRPr lang="en-US" dirty="0">
                <a:latin typeface="Symbol" panose="05050102010706020507" pitchFamily="18" charset="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4320" y="1371600"/>
            <a:ext cx="5669280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Cancel </a:t>
            </a:r>
            <a:r>
              <a:rPr lang="en-US" sz="1600" dirty="0"/>
              <a:t>the large </a:t>
            </a:r>
            <a:r>
              <a:rPr lang="en-US" sz="1600" dirty="0">
                <a:latin typeface="Symbol" panose="05050102010706020507" pitchFamily="18" charset="2"/>
              </a:rPr>
              <a:t>Db(d) </a:t>
            </a:r>
            <a:r>
              <a:rPr lang="en-US" sz="1600" dirty="0"/>
              <a:t>(W-function) from </a:t>
            </a:r>
            <a:r>
              <a:rPr lang="en-US" sz="1600" dirty="0" err="1"/>
              <a:t>FFQ</a:t>
            </a:r>
            <a:r>
              <a:rPr lang="en-US" sz="1600" dirty="0"/>
              <a:t> by creating an equal but opposite </a:t>
            </a:r>
            <a:r>
              <a:rPr lang="en-US" sz="1600" dirty="0">
                <a:latin typeface="Symbol" panose="05050102010706020507" pitchFamily="18" charset="2"/>
              </a:rPr>
              <a:t>Db(d) </a:t>
            </a:r>
            <a:r>
              <a:rPr lang="en-US" sz="1600" dirty="0"/>
              <a:t>wave using dedicated </a:t>
            </a:r>
            <a:r>
              <a:rPr lang="en-US" sz="1600" dirty="0" err="1"/>
              <a:t>sextupoles</a:t>
            </a:r>
            <a:r>
              <a:rPr lang="en-US" sz="1600" dirty="0"/>
              <a:t> placed n</a:t>
            </a:r>
            <a:r>
              <a:rPr lang="en-US" sz="1600" dirty="0">
                <a:latin typeface="Symbol" panose="05050102010706020507" pitchFamily="18" charset="2"/>
              </a:rPr>
              <a:t>p </a:t>
            </a:r>
            <a:r>
              <a:rPr lang="en-US" sz="1600" dirty="0"/>
              <a:t>in phase (in the correction plane) from the </a:t>
            </a:r>
            <a:r>
              <a:rPr lang="en-US" sz="1600" dirty="0" err="1" smtClean="0"/>
              <a:t>FFQ</a:t>
            </a:r>
            <a:endParaRPr lang="en-US" sz="1600" dirty="0" smtClean="0"/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Independently correct </a:t>
            </a:r>
            <a:r>
              <a:rPr lang="en-US" sz="1600" dirty="0" err="1" smtClean="0"/>
              <a:t>FFQ</a:t>
            </a:r>
            <a:r>
              <a:rPr lang="en-US" sz="1600" dirty="0" smtClean="0"/>
              <a:t> on each side of IP </a:t>
            </a:r>
            <a:r>
              <a:rPr lang="en-US" sz="1600" dirty="0"/>
              <a:t>to cancel </a:t>
            </a:r>
            <a:r>
              <a:rPr lang="en-US" sz="1600" dirty="0">
                <a:latin typeface="Symbol" panose="05050102010706020507" pitchFamily="18" charset="2"/>
              </a:rPr>
              <a:t>Db(d) </a:t>
            </a:r>
            <a:r>
              <a:rPr lang="en-US" sz="1600" dirty="0"/>
              <a:t>at the IP and outside of the </a:t>
            </a:r>
            <a:r>
              <a:rPr lang="en-US" sz="1600" dirty="0" smtClean="0"/>
              <a:t>IR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187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/>
              <a:t>emittance </a:t>
            </a:r>
            <a:r>
              <a:rPr lang="en-US" dirty="0" smtClean="0"/>
              <a:t>chromaticity correction block (</a:t>
            </a:r>
            <a:r>
              <a:rPr lang="en-US" dirty="0" err="1" smtClean="0"/>
              <a:t>CCB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440" y="3017520"/>
            <a:ext cx="5486400" cy="3724361"/>
            <a:chOff x="6400800" y="2743200"/>
            <a:chExt cx="5669280" cy="38485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142636"/>
              <a:ext cx="5669280" cy="3449071"/>
            </a:xfrm>
            <a:prstGeom prst="rect">
              <a:avLst/>
            </a:prstGeom>
          </p:spPr>
        </p:pic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8229600" y="4389120"/>
              <a:ext cx="393895" cy="42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Times" charset="0"/>
                </a:rPr>
                <a:t>-I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8001000" y="4754880"/>
              <a:ext cx="7512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8869680" y="4572000"/>
              <a:ext cx="507514" cy="42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Times" charset="0"/>
                </a:rPr>
                <a:t>S2</a:t>
              </a:r>
              <a:endParaRPr lang="en-US" altLang="en-US" dirty="0">
                <a:latin typeface="Times" charset="0"/>
              </a:endParaRP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7543800" y="4572000"/>
              <a:ext cx="507514" cy="42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Times" charset="0"/>
                </a:rPr>
                <a:t>S2</a:t>
              </a:r>
              <a:endParaRPr lang="en-US" altLang="en-US" dirty="0">
                <a:latin typeface="Time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56704" y="2743200"/>
              <a:ext cx="4222587" cy="349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Low-emittance </a:t>
              </a:r>
              <a:r>
                <a:rPr lang="en-US" sz="1600" b="1" dirty="0" err="1" smtClean="0">
                  <a:solidFill>
                    <a:srgbClr val="C00000"/>
                  </a:solidFill>
                </a:rPr>
                <a:t>CCB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 with missing bends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10012680" y="5394960"/>
              <a:ext cx="7512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10180320" y="5029200"/>
              <a:ext cx="393895" cy="42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Times" charset="0"/>
                </a:rPr>
                <a:t>-I</a:t>
              </a:r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9692640" y="5029200"/>
              <a:ext cx="507514" cy="42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Times" charset="0"/>
                </a:rPr>
                <a:t>S1</a:t>
              </a:r>
              <a:endParaRPr lang="en-US" altLang="en-US" dirty="0">
                <a:latin typeface="Times" charset="0"/>
              </a:endParaRPr>
            </a:p>
          </p:txBody>
        </p:sp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>
              <a:off x="10698480" y="5029200"/>
              <a:ext cx="507514" cy="42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Times" charset="0"/>
                </a:rPr>
                <a:t>S1</a:t>
              </a:r>
              <a:endParaRPr lang="en-US" altLang="en-US" dirty="0">
                <a:latin typeface="Times" charset="0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822960" y="1280160"/>
            <a:ext cx="3655141" cy="1737360"/>
            <a:chOff x="91440" y="2468880"/>
            <a:chExt cx="3749040" cy="1781991"/>
          </a:xfrm>
        </p:grpSpPr>
        <p:grpSp>
          <p:nvGrpSpPr>
            <p:cNvPr id="26" name="Group 25"/>
            <p:cNvGrpSpPr/>
            <p:nvPr/>
          </p:nvGrpSpPr>
          <p:grpSpPr>
            <a:xfrm>
              <a:off x="91440" y="2468880"/>
              <a:ext cx="3749040" cy="1781991"/>
              <a:chOff x="91440" y="3017520"/>
              <a:chExt cx="3749040" cy="178199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951" y="3291840"/>
                <a:ext cx="3672529" cy="1507671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91440" y="3339148"/>
                <a:ext cx="13652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Linear-</a:t>
                </a:r>
                <a:r>
                  <a:rPr lang="en-US" sz="1600" dirty="0" smtClean="0">
                    <a:latin typeface="Symbol" panose="05050102010706020507" pitchFamily="18" charset="2"/>
                  </a:rPr>
                  <a:t>x</a:t>
                </a:r>
                <a:r>
                  <a:rPr lang="en-US" sz="1600" dirty="0" smtClean="0"/>
                  <a:t> sext</a:t>
                </a:r>
                <a:endParaRPr lang="en-US" sz="1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103120" y="3017520"/>
                <a:ext cx="8691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FF sext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58695" y="3776246"/>
              <a:ext cx="9589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Arc cells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23560" y="3749040"/>
            <a:ext cx="2903530" cy="2651760"/>
            <a:chOff x="5760720" y="3840480"/>
            <a:chExt cx="2903530" cy="26517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720" y="4206240"/>
              <a:ext cx="2903530" cy="228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35040" y="3840480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w/o local correction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47646" y="444830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JLEIC</a:t>
              </a:r>
              <a:endParaRPr lang="en-US" dirty="0" smtClean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49640" y="3749040"/>
            <a:ext cx="3595539" cy="2651760"/>
            <a:chOff x="8595360" y="3840480"/>
            <a:chExt cx="3595539" cy="26517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360" y="4206240"/>
              <a:ext cx="3595539" cy="2286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235440" y="3840480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with local correction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30451" y="444830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JLEIC</a:t>
              </a:r>
              <a:endParaRPr lang="en-US" dirty="0" smtClean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12080" y="1280160"/>
            <a:ext cx="6949440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Low emittance </a:t>
            </a:r>
            <a:r>
              <a:rPr lang="en-US" sz="1600" dirty="0" err="1" smtClean="0"/>
              <a:t>CCB</a:t>
            </a:r>
            <a:r>
              <a:rPr lang="en-US" sz="1600" dirty="0" smtClean="0"/>
              <a:t> with non-interleaved –I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pairs and missing bends based on Super-B scheme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Bends are removed from cells where horizontal beta and dispersion are high to minimize contribution to emittance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Bend strengths are further adjusted for desired emittance</a:t>
            </a:r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Two </a:t>
            </a:r>
            <a:r>
              <a:rPr lang="en-US" sz="1600" dirty="0" err="1"/>
              <a:t>CCBs</a:t>
            </a:r>
            <a:r>
              <a:rPr lang="en-US" sz="1600" dirty="0"/>
              <a:t> in the arc cells nearest to </a:t>
            </a:r>
            <a:r>
              <a:rPr lang="en-US" sz="1600" dirty="0" smtClean="0"/>
              <a:t>IP</a:t>
            </a:r>
            <a:endParaRPr lang="en-US" sz="1600" dirty="0"/>
          </a:p>
          <a:p>
            <a:pPr marL="182880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</a:t>
            </a:r>
            <a:r>
              <a:rPr lang="en-US" sz="1600" dirty="0" smtClean="0"/>
              <a:t>inear chromaticity is corrected with conventional 2-family </a:t>
            </a:r>
            <a:r>
              <a:rPr lang="en-US" sz="1600" dirty="0" err="1" smtClean="0"/>
              <a:t>sextupoles</a:t>
            </a:r>
            <a:r>
              <a:rPr lang="en-US" sz="1600" dirty="0" smtClean="0"/>
              <a:t> arranged in –I interleaved pairs over 2</a:t>
            </a:r>
            <a:r>
              <a:rPr lang="en-US" sz="1600" dirty="0" smtClean="0">
                <a:latin typeface="Symbol" panose="05050102010706020507" pitchFamily="18" charset="2"/>
              </a:rPr>
              <a:t>p</a:t>
            </a:r>
            <a:r>
              <a:rPr lang="en-US" sz="1600" dirty="0" smtClean="0"/>
              <a:t>n phase advance to cancel </a:t>
            </a:r>
            <a:r>
              <a:rPr lang="en-US" sz="1600" dirty="0" err="1" smtClean="0"/>
              <a:t>sextupole</a:t>
            </a:r>
            <a:r>
              <a:rPr lang="en-US" sz="1600" dirty="0" smtClean="0"/>
              <a:t> resonance driving terms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766560" y="640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8</a:t>
            </a:r>
            <a:r>
              <a:rPr lang="en-US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="1" baseline="-25000" dirty="0" smtClean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49840" y="6400800"/>
            <a:ext cx="79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&gt;11</a:t>
            </a:r>
            <a:r>
              <a:rPr lang="en-US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b="1" baseline="-25000" dirty="0" smtClean="0">
                <a:solidFill>
                  <a:srgbClr val="C0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68896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</a:t>
            </a:r>
            <a:r>
              <a:rPr lang="en-US" dirty="0" err="1" smtClean="0"/>
              <a:t>sextupole</a:t>
            </a:r>
            <a:r>
              <a:rPr lang="en-US" dirty="0" smtClean="0"/>
              <a:t> family chromaticity correction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80160"/>
            <a:ext cx="112471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ym typeface="Wingdings" panose="05000000000000000000" pitchFamily="2" charset="2"/>
              </a:rPr>
              <a:t>hromaticity correction using a large number of </a:t>
            </a:r>
            <a:r>
              <a:rPr lang="en-US" sz="2000" dirty="0" err="1" smtClean="0">
                <a:sym typeface="Wingdings" panose="05000000000000000000" pitchFamily="2" charset="2"/>
              </a:rPr>
              <a:t>sextupole</a:t>
            </a:r>
            <a:r>
              <a:rPr lang="en-US" sz="2000" dirty="0" smtClean="0">
                <a:sym typeface="Wingdings" panose="05000000000000000000" pitchFamily="2" charset="2"/>
              </a:rPr>
              <a:t> families has been tried in some projects (e.g. </a:t>
            </a:r>
            <a:r>
              <a:rPr lang="en-US" sz="2000" dirty="0">
                <a:sym typeface="Wingdings" panose="05000000000000000000" pitchFamily="2" charset="2"/>
              </a:rPr>
              <a:t>for </a:t>
            </a:r>
            <a:r>
              <a:rPr lang="en-US" sz="2000" dirty="0" smtClean="0">
                <a:sym typeface="Wingdings" panose="05000000000000000000" pitchFamily="2" charset="2"/>
              </a:rPr>
              <a:t>FCC by K. </a:t>
            </a:r>
            <a:r>
              <a:rPr lang="en-US" sz="2000" dirty="0" err="1" smtClean="0">
                <a:sym typeface="Wingdings" panose="05000000000000000000" pitchFamily="2" charset="2"/>
              </a:rPr>
              <a:t>Oide</a:t>
            </a:r>
            <a:r>
              <a:rPr lang="en-US" sz="2000" dirty="0" smtClean="0">
                <a:sym typeface="Wingdings" panose="05000000000000000000" pitchFamily="2" charset="2"/>
              </a:rPr>
              <a:t>, et al, JACoW-eeFACT2018-MOYAA01)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It uses many </a:t>
            </a:r>
            <a:r>
              <a:rPr lang="en-US" sz="2000" dirty="0" err="1">
                <a:sym typeface="Wingdings" panose="05000000000000000000" pitchFamily="2" charset="2"/>
              </a:rPr>
              <a:t>sextupole</a:t>
            </a:r>
            <a:r>
              <a:rPr lang="en-US" sz="2000" dirty="0">
                <a:sym typeface="Wingdings" panose="05000000000000000000" pitchFamily="2" charset="2"/>
              </a:rPr>
              <a:t> families to minimize </a:t>
            </a:r>
            <a:r>
              <a:rPr lang="en-US" sz="2000" dirty="0" smtClean="0">
                <a:sym typeface="Wingdings" panose="05000000000000000000" pitchFamily="2" charset="2"/>
              </a:rPr>
              <a:t>high order chromatic terms for maximum momentum range and momentum DA</a:t>
            </a:r>
            <a:endParaRPr lang="en-US" sz="2000" dirty="0">
              <a:sym typeface="Wingdings" panose="05000000000000000000" pitchFamily="2" charset="2"/>
            </a:endParaRP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R</a:t>
            </a:r>
            <a:r>
              <a:rPr lang="en-US" sz="2000" dirty="0" smtClean="0">
                <a:sym typeface="Wingdings" panose="05000000000000000000" pitchFamily="2" charset="2"/>
              </a:rPr>
              <a:t>elies </a:t>
            </a:r>
            <a:r>
              <a:rPr lang="en-US" sz="2000" dirty="0">
                <a:sym typeface="Wingdings" panose="05000000000000000000" pitchFamily="2" charset="2"/>
              </a:rPr>
              <a:t>heavily on </a:t>
            </a:r>
            <a:r>
              <a:rPr lang="en-US" sz="2000" dirty="0" smtClean="0">
                <a:sym typeface="Wingdings" panose="05000000000000000000" pitchFamily="2" charset="2"/>
              </a:rPr>
              <a:t>numeric optimization of many </a:t>
            </a:r>
            <a:r>
              <a:rPr lang="en-US" sz="2000" dirty="0" err="1" smtClean="0">
                <a:sym typeface="Wingdings" panose="05000000000000000000" pitchFamily="2" charset="2"/>
              </a:rPr>
              <a:t>sextupole</a:t>
            </a:r>
            <a:r>
              <a:rPr lang="en-US" sz="2000" dirty="0" smtClean="0">
                <a:sym typeface="Wingdings" panose="05000000000000000000" pitchFamily="2" charset="2"/>
              </a:rPr>
              <a:t> strengths</a:t>
            </a: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17520"/>
            <a:ext cx="722376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Does not necessarily require special </a:t>
            </a:r>
            <a:r>
              <a:rPr lang="en-US" sz="2000" dirty="0" smtClean="0">
                <a:sym typeface="Wingdings" panose="05000000000000000000" pitchFamily="2" charset="2"/>
              </a:rPr>
              <a:t>optics and/or </a:t>
            </a:r>
            <a:r>
              <a:rPr lang="en-US" sz="2000" dirty="0">
                <a:sym typeface="Wingdings" panose="05000000000000000000" pitchFamily="2" charset="2"/>
              </a:rPr>
              <a:t>special phase advance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Instead it uses the existing </a:t>
            </a:r>
            <a:r>
              <a:rPr lang="en-US" sz="2000" dirty="0" smtClean="0">
                <a:sym typeface="Wingdings" panose="05000000000000000000" pitchFamily="2" charset="2"/>
              </a:rPr>
              <a:t>different phases </a:t>
            </a:r>
            <a:r>
              <a:rPr lang="en-US" sz="2000" dirty="0">
                <a:sym typeface="Wingdings" panose="05000000000000000000" pitchFamily="2" charset="2"/>
              </a:rPr>
              <a:t>of </a:t>
            </a:r>
            <a:r>
              <a:rPr lang="en-US" sz="2000" dirty="0" err="1">
                <a:sym typeface="Wingdings" panose="05000000000000000000" pitchFamily="2" charset="2"/>
              </a:rPr>
              <a:t>sextupoles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to </a:t>
            </a:r>
            <a:r>
              <a:rPr lang="en-US" sz="2000" dirty="0">
                <a:sym typeface="Wingdings" panose="05000000000000000000" pitchFamily="2" charset="2"/>
              </a:rPr>
              <a:t>affect </a:t>
            </a:r>
            <a:r>
              <a:rPr lang="en-US" sz="2000" dirty="0" smtClean="0">
                <a:sym typeface="Wingdings" panose="05000000000000000000" pitchFamily="2" charset="2"/>
              </a:rPr>
              <a:t>the </a:t>
            </a:r>
            <a:r>
              <a:rPr lang="en-US" sz="2000" dirty="0">
                <a:sym typeface="Wingdings" panose="05000000000000000000" pitchFamily="2" charset="2"/>
              </a:rPr>
              <a:t>high order chromatic terms 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A large </a:t>
            </a:r>
            <a:r>
              <a:rPr lang="en-US" sz="2000" dirty="0">
                <a:sym typeface="Wingdings" panose="05000000000000000000" pitchFamily="2" charset="2"/>
              </a:rPr>
              <a:t>number of arcs </a:t>
            </a:r>
            <a:r>
              <a:rPr lang="en-US" sz="2000" dirty="0" smtClean="0">
                <a:sym typeface="Wingdings" panose="05000000000000000000" pitchFamily="2" charset="2"/>
              </a:rPr>
              <a:t>naturally provides </a:t>
            </a:r>
            <a:r>
              <a:rPr lang="en-US" sz="2000" dirty="0">
                <a:sym typeface="Wingdings" panose="05000000000000000000" pitchFamily="2" charset="2"/>
              </a:rPr>
              <a:t>different </a:t>
            </a:r>
            <a:r>
              <a:rPr lang="en-US" sz="2000" dirty="0" err="1">
                <a:sym typeface="Wingdings" panose="05000000000000000000" pitchFamily="2" charset="2"/>
              </a:rPr>
              <a:t>sextupole</a:t>
            </a:r>
            <a:r>
              <a:rPr lang="en-US" sz="2000" dirty="0">
                <a:sym typeface="Wingdings" panose="05000000000000000000" pitchFamily="2" charset="2"/>
              </a:rPr>
              <a:t> phases </a:t>
            </a:r>
            <a:r>
              <a:rPr lang="en-US" sz="2000" dirty="0" smtClean="0">
                <a:sym typeface="Wingdings" panose="05000000000000000000" pitchFamily="2" charset="2"/>
              </a:rPr>
              <a:t>for the correction</a:t>
            </a:r>
            <a:endParaRPr lang="en-US" sz="2000" dirty="0">
              <a:sym typeface="Wingdings" panose="05000000000000000000" pitchFamily="2" charset="2"/>
            </a:endParaRP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sym typeface="Wingdings" panose="05000000000000000000" pitchFamily="2" charset="2"/>
              </a:rPr>
              <a:t> global multi-family correction </a:t>
            </a:r>
            <a:r>
              <a:rPr lang="en-US" sz="2000" dirty="0">
                <a:sym typeface="Wingdings" panose="05000000000000000000" pitchFamily="2" charset="2"/>
              </a:rPr>
              <a:t>scheme is tried for </a:t>
            </a:r>
            <a:r>
              <a:rPr lang="en-US" sz="2000" dirty="0" smtClean="0">
                <a:sym typeface="Wingdings" panose="05000000000000000000" pitchFamily="2" charset="2"/>
              </a:rPr>
              <a:t>10 GeV </a:t>
            </a:r>
            <a:r>
              <a:rPr lang="en-US" sz="2000" dirty="0" err="1" smtClean="0">
                <a:sym typeface="Wingdings" panose="05000000000000000000" pitchFamily="2" charset="2"/>
              </a:rPr>
              <a:t>eRHIC</a:t>
            </a:r>
            <a:r>
              <a:rPr lang="en-US" sz="2000" dirty="0" smtClean="0">
                <a:sym typeface="Wingdings" panose="05000000000000000000" pitchFamily="2" charset="2"/>
              </a:rPr>
              <a:t> with </a:t>
            </a:r>
            <a:r>
              <a:rPr lang="en-US" sz="2000" dirty="0">
                <a:sym typeface="Wingdings" panose="05000000000000000000" pitchFamily="2" charset="2"/>
              </a:rPr>
              <a:t>six </a:t>
            </a:r>
            <a:r>
              <a:rPr lang="en-US" sz="2000" dirty="0" smtClean="0">
                <a:sym typeface="Wingdings" panose="05000000000000000000" pitchFamily="2" charset="2"/>
              </a:rPr>
              <a:t>60º arcs, also motivated by the </a:t>
            </a:r>
            <a:r>
              <a:rPr lang="en-US" sz="2000" dirty="0" err="1" smtClean="0">
                <a:sym typeface="Wingdings" panose="05000000000000000000" pitchFamily="2" charset="2"/>
              </a:rPr>
              <a:t>BNL</a:t>
            </a:r>
            <a:r>
              <a:rPr lang="en-US" sz="2000" dirty="0" smtClean="0">
                <a:sym typeface="Wingdings" panose="05000000000000000000" pitchFamily="2" charset="2"/>
              </a:rPr>
              <a:t> team</a:t>
            </a:r>
          </a:p>
          <a:p>
            <a:pPr marL="182880" indent="-18288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For this correction, numeric minimization of high order tune shift terms is implemented in LEGO code (</a:t>
            </a:r>
            <a:r>
              <a:rPr lang="en-US" sz="2000" dirty="0" err="1" smtClean="0">
                <a:sym typeface="Wingdings" panose="05000000000000000000" pitchFamily="2" charset="2"/>
              </a:rPr>
              <a:t>Yunhai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Cai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  <a:endParaRPr lang="en-US" sz="2000" dirty="0">
              <a:sym typeface="Wingdings" panose="05000000000000000000" pitchFamily="2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29600" y="3017520"/>
            <a:ext cx="3566160" cy="3731061"/>
            <a:chOff x="8229600" y="2834640"/>
            <a:chExt cx="3566160" cy="37310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2834640"/>
              <a:ext cx="3566160" cy="373106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646920" y="44805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eRHIC</a:t>
              </a: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02551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correction with 36 </a:t>
            </a:r>
            <a:r>
              <a:rPr lang="en-US" dirty="0" err="1" smtClean="0"/>
              <a:t>sextupole</a:t>
            </a:r>
            <a:r>
              <a:rPr lang="en-US" dirty="0" smtClean="0"/>
              <a:t> families in six 60º arcs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645920"/>
            <a:ext cx="3542721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1645920"/>
            <a:ext cx="3538125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4426476"/>
            <a:ext cx="3239643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480560"/>
            <a:ext cx="3236213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3749040"/>
            <a:ext cx="3246627" cy="3017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" y="1280160"/>
            <a:ext cx="475488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 err="1" smtClean="0"/>
              <a:t>eRHIC</a:t>
            </a:r>
            <a:r>
              <a:rPr lang="en-US" sz="1700" dirty="0" smtClean="0"/>
              <a:t> target is a </a:t>
            </a:r>
            <a:r>
              <a:rPr lang="en-US" sz="1700" dirty="0"/>
              <a:t>±1% </a:t>
            </a:r>
            <a:r>
              <a:rPr lang="en-US" sz="1700" dirty="0" smtClean="0"/>
              <a:t>momentum range at tune of 45.12, 36.10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Correction using 36 </a:t>
            </a:r>
            <a:r>
              <a:rPr lang="en-US" sz="1700" dirty="0" err="1" smtClean="0"/>
              <a:t>sextupole</a:t>
            </a:r>
            <a:r>
              <a:rPr lang="en-US" sz="1700" dirty="0" smtClean="0"/>
              <a:t> families (6 per arc) arranged in  –I pairs has been studied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Obtained optical momentum range is </a:t>
            </a:r>
            <a:r>
              <a:rPr lang="en-US" sz="1700" dirty="0"/>
              <a:t>±0.8%, more </a:t>
            </a:r>
            <a:r>
              <a:rPr lang="en-US" sz="1700" dirty="0" smtClean="0"/>
              <a:t>than a factor of two compared </a:t>
            </a:r>
            <a:r>
              <a:rPr lang="en-US" sz="1700" dirty="0"/>
              <a:t>to </a:t>
            </a:r>
            <a:r>
              <a:rPr lang="en-US" sz="1700" dirty="0" smtClean="0"/>
              <a:t>2-family correction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 err="1" smtClean="0"/>
              <a:t>Sextupole</a:t>
            </a:r>
            <a:r>
              <a:rPr lang="en-US" sz="1700" dirty="0" smtClean="0"/>
              <a:t> strengths are reasonable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No changes to optics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5040" y="128016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 families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92640" y="127658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36 families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0880" y="1920240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eRHIC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698480" y="1920240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eRHIC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0591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lobal correction and momentum DA issues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280160"/>
            <a:ext cx="3280053" cy="310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663440"/>
            <a:ext cx="3020965" cy="2194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4663440"/>
            <a:ext cx="3020965" cy="2194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63440"/>
            <a:ext cx="3020965" cy="2194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" y="4297680"/>
            <a:ext cx="2382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V = 24 MV, Qs = 0.0609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1920" y="4297680"/>
            <a:ext cx="255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V = </a:t>
            </a:r>
            <a:r>
              <a:rPr lang="en-US" sz="1600" b="1" dirty="0" smtClean="0">
                <a:solidFill>
                  <a:srgbClr val="C00000"/>
                </a:solidFill>
              </a:rPr>
              <a:t>21.6 </a:t>
            </a:r>
            <a:r>
              <a:rPr lang="en-US" sz="1600" b="1" dirty="0">
                <a:solidFill>
                  <a:srgbClr val="C00000"/>
                </a:solidFill>
              </a:rPr>
              <a:t>MV, Qs = </a:t>
            </a:r>
            <a:r>
              <a:rPr lang="en-US" sz="1600" b="1" dirty="0" smtClean="0">
                <a:solidFill>
                  <a:srgbClr val="C00000"/>
                </a:solidFill>
              </a:rPr>
              <a:t>0.0578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0880" y="4297680"/>
            <a:ext cx="3182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V = </a:t>
            </a:r>
            <a:r>
              <a:rPr lang="en-US" sz="1600" b="1" dirty="0" smtClean="0">
                <a:solidFill>
                  <a:srgbClr val="C00000"/>
                </a:solidFill>
              </a:rPr>
              <a:t>21.6 </a:t>
            </a:r>
            <a:r>
              <a:rPr lang="en-US" sz="1600" b="1" dirty="0">
                <a:solidFill>
                  <a:srgbClr val="C00000"/>
                </a:solidFill>
              </a:rPr>
              <a:t>MV, </a:t>
            </a:r>
            <a:r>
              <a:rPr lang="en-US" sz="1600" b="1" dirty="0" err="1" smtClean="0">
                <a:solidFill>
                  <a:srgbClr val="C00000"/>
                </a:solidFill>
              </a:rPr>
              <a:t>Qxy</a:t>
            </a:r>
            <a:r>
              <a:rPr lang="en-US" sz="1600" b="1" dirty="0" smtClean="0">
                <a:solidFill>
                  <a:srgbClr val="C00000"/>
                </a:solidFill>
              </a:rPr>
              <a:t> = 45.16, 36.14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5600" y="4494163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Qx</a:t>
            </a:r>
            <a:r>
              <a:rPr lang="en-US" sz="1600" b="1" dirty="0" smtClean="0">
                <a:solidFill>
                  <a:srgbClr val="0070C0"/>
                </a:solidFill>
              </a:rPr>
              <a:t> – 2Qs = 45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f</a:t>
            </a:r>
            <a:r>
              <a:rPr lang="en-US" sz="1600" b="1" dirty="0" smtClean="0">
                <a:solidFill>
                  <a:srgbClr val="0070C0"/>
                </a:solidFill>
              </a:rPr>
              <a:t>or Qs = 0.0578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561321" y="3520441"/>
            <a:ext cx="638491" cy="975359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2880" y="1188720"/>
            <a:ext cx="8046720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Without synchrotron oscillations the DA momentum range with 36 </a:t>
            </a:r>
            <a:r>
              <a:rPr lang="en-US" sz="1700" dirty="0" err="1" smtClean="0"/>
              <a:t>sextupoles</a:t>
            </a:r>
            <a:r>
              <a:rPr lang="en-US" sz="1700" dirty="0" smtClean="0"/>
              <a:t> families agrees with the momentum range from the optics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</a:t>
            </a:r>
            <a:r>
              <a:rPr lang="en-US" sz="1700" dirty="0" smtClean="0"/>
              <a:t>ith synchrotron oscillations the DA momentum range is reduced to ~0.3%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The issue is identified as the synchrotron tune of Qs = 0.0609 close to resonance condition of </a:t>
            </a:r>
            <a:r>
              <a:rPr lang="en-US" sz="1700" dirty="0" err="1" smtClean="0"/>
              <a:t>Qx</a:t>
            </a:r>
            <a:r>
              <a:rPr lang="en-US" sz="1700" dirty="0" smtClean="0"/>
              <a:t> – 2Qs = 45, where </a:t>
            </a:r>
            <a:r>
              <a:rPr lang="en-US" sz="1700" dirty="0" err="1" smtClean="0"/>
              <a:t>Qx</a:t>
            </a:r>
            <a:r>
              <a:rPr lang="en-US" sz="1700" dirty="0" smtClean="0"/>
              <a:t> = 45.12, </a:t>
            </a:r>
            <a:r>
              <a:rPr lang="en-US" sz="1700" dirty="0" err="1" smtClean="0"/>
              <a:t>Qy</a:t>
            </a:r>
            <a:r>
              <a:rPr lang="en-US" sz="1700" dirty="0" smtClean="0"/>
              <a:t> = 36.10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Reducing the voltage by 10% for smaller Qs = 0.0578 increases the range to 0.5%, but still below the optical range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Trying a different tune of 45.16, 36.14 shows stable DA at 0.75%, but instability occurs at about 0.6%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More detailed tune scan and cancellation of 2</a:t>
            </a:r>
            <a:r>
              <a:rPr lang="en-US" sz="1700" baseline="30000" dirty="0" smtClean="0"/>
              <a:t>nd</a:t>
            </a:r>
            <a:r>
              <a:rPr lang="en-US" sz="1700" dirty="0" smtClean="0"/>
              <a:t> order dispersion at </a:t>
            </a:r>
            <a:r>
              <a:rPr lang="en-US" sz="1700" dirty="0" err="1" smtClean="0"/>
              <a:t>RF</a:t>
            </a:r>
            <a:r>
              <a:rPr lang="en-US" sz="1700" dirty="0" smtClean="0"/>
              <a:t> cavities are planned to be studied – work in progress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108960" y="5577840"/>
            <a:ext cx="453755" cy="2286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583680" y="5577840"/>
            <a:ext cx="453755" cy="2286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4843393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eRHIC</a:t>
            </a:r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452360" y="4846320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eRHIC</a:t>
            </a:r>
            <a:endParaRPr lang="en-US" sz="16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931920" y="4846320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eRHIC</a:t>
            </a:r>
            <a:endParaRPr lang="en-US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0149840" y="5212080"/>
            <a:ext cx="192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sigma is based on “fully coupled emittance”</a:t>
            </a:r>
          </a:p>
          <a:p>
            <a:r>
              <a:rPr lang="en-US" sz="1600" dirty="0">
                <a:latin typeface="Symbol" panose="05050102010706020507" pitchFamily="18" charset="2"/>
              </a:rPr>
              <a:t>e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= 24 nm,</a:t>
            </a:r>
          </a:p>
          <a:p>
            <a:r>
              <a:rPr lang="en-US" sz="1600" dirty="0" err="1" smtClean="0">
                <a:latin typeface="Symbol" panose="05050102010706020507" pitchFamily="18" charset="2"/>
              </a:rPr>
              <a:t>e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 = </a:t>
            </a:r>
            <a:r>
              <a:rPr lang="en-US" sz="1600" dirty="0" smtClean="0">
                <a:latin typeface="Symbol" panose="05050102010706020507" pitchFamily="18" charset="2"/>
              </a:rPr>
              <a:t>e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/2 @ 10 GeV</a:t>
            </a:r>
          </a:p>
        </p:txBody>
      </p:sp>
    </p:spTree>
    <p:extLst>
      <p:ext uri="{BB962C8B-B14F-4D97-AF65-F5344CB8AC3E}">
        <p14:creationId xmlns:p14="http://schemas.microsoft.com/office/powerpoint/2010/main" val="81565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Semi-local scheme with 12 </a:t>
            </a:r>
            <a:r>
              <a:rPr lang="en-US" dirty="0" err="1" smtClean="0"/>
              <a:t>sextupole</a:t>
            </a:r>
            <a:r>
              <a:rPr lang="en-US" dirty="0" smtClean="0"/>
              <a:t> families and the DA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3108960"/>
            <a:ext cx="4617492" cy="3657600"/>
            <a:chOff x="5852160" y="3108960"/>
            <a:chExt cx="4617492" cy="3657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160" y="3474720"/>
              <a:ext cx="4531461" cy="32918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35040" y="3108960"/>
              <a:ext cx="4434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V =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21.6 </a:t>
              </a:r>
              <a:r>
                <a:rPr lang="en-US" sz="1600" b="1" dirty="0">
                  <a:solidFill>
                    <a:srgbClr val="C00000"/>
                  </a:solidFill>
                </a:rPr>
                <a:t>MV,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Qs = 0.0578, </a:t>
              </a:r>
              <a:r>
                <a:rPr lang="en-US" sz="1600" b="1" dirty="0" err="1" smtClean="0">
                  <a:solidFill>
                    <a:srgbClr val="C00000"/>
                  </a:solidFill>
                </a:rPr>
                <a:t>Qxy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 = 45.16, 36.14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1280160"/>
            <a:ext cx="1124712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The DA momentum range improves to 0.8% with another correction scheme using 12 </a:t>
            </a:r>
            <a:r>
              <a:rPr lang="en-US" dirty="0" err="1" smtClean="0">
                <a:solidFill>
                  <a:srgbClr val="C00000"/>
                </a:solidFill>
              </a:rPr>
              <a:t>sextupoles</a:t>
            </a:r>
            <a:r>
              <a:rPr lang="en-US" dirty="0" smtClean="0">
                <a:solidFill>
                  <a:srgbClr val="C00000"/>
                </a:solidFill>
              </a:rPr>
              <a:t> families arranged in –I pairs symmetrically relative to the low-beta IP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This scheme is called semi-local since most of the non-linear correction is done using families in the two arcs adjacent to the IP, while </a:t>
            </a:r>
            <a:r>
              <a:rPr lang="en-US" dirty="0" err="1" smtClean="0"/>
              <a:t>sextupoles</a:t>
            </a:r>
            <a:r>
              <a:rPr lang="en-US" dirty="0" smtClean="0"/>
              <a:t> in the other arcs primarily correct linear chromaticity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 this scheme, in </a:t>
            </a:r>
            <a:r>
              <a:rPr lang="en-US" dirty="0">
                <a:solidFill>
                  <a:srgbClr val="0070C0"/>
                </a:solidFill>
              </a:rPr>
              <a:t>addition to the </a:t>
            </a:r>
            <a:r>
              <a:rPr lang="en-US" dirty="0" err="1">
                <a:solidFill>
                  <a:srgbClr val="0070C0"/>
                </a:solidFill>
              </a:rPr>
              <a:t>sextupole</a:t>
            </a:r>
            <a:r>
              <a:rPr lang="en-US" dirty="0">
                <a:solidFill>
                  <a:srgbClr val="0070C0"/>
                </a:solidFill>
              </a:rPr>
              <a:t> strength </a:t>
            </a:r>
            <a:r>
              <a:rPr lang="en-US" dirty="0" smtClean="0">
                <a:solidFill>
                  <a:srgbClr val="0070C0"/>
                </a:solidFill>
              </a:rPr>
              <a:t>optimization, phase advance of the straight sections is also optimized using thin-lens trombones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31520" y="3108960"/>
            <a:ext cx="4140877" cy="3657600"/>
            <a:chOff x="731520" y="3108960"/>
            <a:chExt cx="4140877" cy="3657600"/>
          </a:xfrm>
        </p:grpSpPr>
        <p:sp>
          <p:nvSpPr>
            <p:cNvPr id="19" name="TextBox 18"/>
            <p:cNvSpPr txBox="1"/>
            <p:nvPr/>
          </p:nvSpPr>
          <p:spPr>
            <a:xfrm>
              <a:off x="731520" y="3108960"/>
              <a:ext cx="4140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C00000"/>
                  </a:solidFill>
                </a:rPr>
                <a:t>Sextupole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 K-values, where IP6 is at S = 0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" y="3474720"/>
              <a:ext cx="4056276" cy="329184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080760" y="38404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eRHIC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749040" y="36576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eRHIC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149840" y="3749040"/>
            <a:ext cx="192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“fully coupled emittance”</a:t>
            </a:r>
          </a:p>
          <a:p>
            <a:r>
              <a:rPr lang="en-US" sz="1600" dirty="0">
                <a:latin typeface="Symbol" panose="05050102010706020507" pitchFamily="18" charset="2"/>
              </a:rPr>
              <a:t>e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= 24 nm,</a:t>
            </a:r>
          </a:p>
          <a:p>
            <a:r>
              <a:rPr lang="en-US" sz="1600" dirty="0" err="1" smtClean="0">
                <a:latin typeface="Symbol" panose="05050102010706020507" pitchFamily="18" charset="2"/>
              </a:rPr>
              <a:t>e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 = </a:t>
            </a:r>
            <a:r>
              <a:rPr lang="en-US" sz="1600" dirty="0" smtClean="0">
                <a:latin typeface="Symbol" panose="05050102010706020507" pitchFamily="18" charset="2"/>
              </a:rPr>
              <a:t>e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/2 @ 10 GeV</a:t>
            </a:r>
          </a:p>
          <a:p>
            <a:endParaRPr lang="en-US" sz="1600" dirty="0"/>
          </a:p>
          <a:p>
            <a:r>
              <a:rPr lang="en-US" sz="1600" dirty="0" smtClean="0"/>
              <a:t>DA calculation using LEGO tracking with 2000 turns</a:t>
            </a:r>
          </a:p>
        </p:txBody>
      </p:sp>
    </p:spTree>
    <p:extLst>
      <p:ext uri="{BB962C8B-B14F-4D97-AF65-F5344CB8AC3E}">
        <p14:creationId xmlns:p14="http://schemas.microsoft.com/office/powerpoint/2010/main" val="1718481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1968</Words>
  <Application>Microsoft Office PowerPoint</Application>
  <PresentationFormat>Custom</PresentationFormat>
  <Paragraphs>233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Calibri</vt:lpstr>
      <vt:lpstr>Cambria Math</vt:lpstr>
      <vt:lpstr>Symbol</vt:lpstr>
      <vt:lpstr>Times</vt:lpstr>
      <vt:lpstr>Wingdings</vt:lpstr>
      <vt:lpstr>Blank</vt:lpstr>
      <vt:lpstr>Non-Linear Effects and Dynamic Aperture for the EIC</vt:lpstr>
      <vt:lpstr>Topics</vt:lpstr>
      <vt:lpstr>Non-linear chromaticity</vt:lpstr>
      <vt:lpstr>Local correction</vt:lpstr>
      <vt:lpstr>Low emittance chromaticity correction block (CCB)</vt:lpstr>
      <vt:lpstr>Multi sextupole family chromaticity correction</vt:lpstr>
      <vt:lpstr>Global correction with 36 sextupole families in six 60º arcs</vt:lpstr>
      <vt:lpstr>Global correction and momentum DA issues</vt:lpstr>
      <vt:lpstr>Semi-local scheme with 12 sextupole families and the DA</vt:lpstr>
      <vt:lpstr>Non-linear field imperfections and other errors</vt:lpstr>
      <vt:lpstr>Misalignment, correction and DA</vt:lpstr>
      <vt:lpstr>PEP-II multipoles and DA</vt:lpstr>
      <vt:lpstr>DA sensitivity to multipoles and tolerances</vt:lpstr>
      <vt:lpstr>Summary</vt:lpstr>
      <vt:lpstr>PowerPoint Presentation</vt:lpstr>
      <vt:lpstr>Back-up slides</vt:lpstr>
      <vt:lpstr>JLEIC electron collider ring optics</vt:lpstr>
      <vt:lpstr>eRHIC electron collider ring optics</vt:lpstr>
      <vt:lpstr>IR optics</vt:lpstr>
      <vt:lpstr>HL-LHC FFQ multipoles vs PEP-II measured multipoles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2012-06-11T23:48:53Z</dcterms:created>
  <dcterms:modified xsi:type="dcterms:W3CDTF">2019-10-17T13:19:35Z</dcterms:modified>
</cp:coreProperties>
</file>