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sldIdLst>
    <p:sldId id="256" r:id="rId5"/>
    <p:sldId id="257" r:id="rId6"/>
    <p:sldId id="259" r:id="rId7"/>
    <p:sldId id="264" r:id="rId8"/>
    <p:sldId id="275" r:id="rId9"/>
    <p:sldId id="258" r:id="rId10"/>
    <p:sldId id="269" r:id="rId11"/>
    <p:sldId id="270" r:id="rId12"/>
    <p:sldId id="271" r:id="rId13"/>
    <p:sldId id="315" r:id="rId14"/>
    <p:sldId id="273" r:id="rId15"/>
    <p:sldId id="272" r:id="rId16"/>
    <p:sldId id="274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6"/>
    <p:restoredTop sz="94646"/>
  </p:normalViewPr>
  <p:slideViewPr>
    <p:cSldViewPr snapToGrid="0" snapToObjects="1">
      <p:cViewPr varScale="1">
        <p:scale>
          <a:sx n="114" d="100"/>
          <a:sy n="114" d="100"/>
        </p:scale>
        <p:origin x="19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67EF3-6673-4CA2-9259-54F961400A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3B9CD-3760-437D-9645-3FA813FB8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7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336"/>
            <a:ext cx="9143999" cy="609701"/>
          </a:xfrm>
          <a:solidFill>
            <a:srgbClr val="002060"/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71" y="768553"/>
            <a:ext cx="8956338" cy="5534970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6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26664" y="6356351"/>
            <a:ext cx="3090672" cy="365125"/>
          </a:xfrm>
        </p:spPr>
        <p:txBody>
          <a:bodyPr anchor="ctr" anchorCtr="1"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EIC Accelerator Collaboration Meeting 2019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RF Systems for EIC at BNL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K.Smith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Hadron and </a:t>
            </a:r>
            <a:r>
              <a:rPr lang="en-US" sz="2800" dirty="0" err="1"/>
              <a:t>eSR</a:t>
            </a:r>
            <a:r>
              <a:rPr lang="en-US" sz="2800" dirty="0"/>
              <a:t> Crab RF System Parameters and Concept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2" descr="C:\Users\qiowu\Google Drive\Work Related\CrabWriting\pCDR\RF\ToJoanne_CrabComp\eRHICcryomodule.PNG">
            <a:extLst>
              <a:ext uri="{FF2B5EF4-FFF2-40B4-BE49-F238E27FC236}">
                <a16:creationId xmlns:a16="http://schemas.microsoft.com/office/drawing/2014/main" id="{F951E439-538E-4DDD-BB41-59C1B5DD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81" y="3757697"/>
            <a:ext cx="4538620" cy="19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qiowu\Google Drive\Work Related\CrabWriting\pCDR\RF\ToJoanne_CrabComp\eRHICheliumvessel.jpg">
            <a:extLst>
              <a:ext uri="{FF2B5EF4-FFF2-40B4-BE49-F238E27FC236}">
                <a16:creationId xmlns:a16="http://schemas.microsoft.com/office/drawing/2014/main" id="{16896573-6038-42DE-9E8C-3DEF0BC3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6" y="3751967"/>
            <a:ext cx="1433933" cy="13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qiowu\Google Drive\Work Related\CrabWriting\pCDR\RF\ToJoanne_CrabComp\eRHICtuning.jpg">
            <a:extLst>
              <a:ext uri="{FF2B5EF4-FFF2-40B4-BE49-F238E27FC236}">
                <a16:creationId xmlns:a16="http://schemas.microsoft.com/office/drawing/2014/main" id="{1CA98B55-0AA8-4454-9A1C-878DFFDB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4" y="4726126"/>
            <a:ext cx="1908140" cy="17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DD417A-1C3B-43E2-9877-922951FDDBF0}"/>
              </a:ext>
            </a:extLst>
          </p:cNvPr>
          <p:cNvSpPr txBox="1"/>
          <p:nvPr/>
        </p:nvSpPr>
        <p:spPr>
          <a:xfrm>
            <a:off x="1885956" y="3967499"/>
            <a:ext cx="203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eRHIC crab cavity with helium vessel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7031FE-483E-4D77-86E8-E8F5462C2C75}"/>
              </a:ext>
            </a:extLst>
          </p:cNvPr>
          <p:cNvSpPr txBox="1"/>
          <p:nvPr/>
        </p:nvSpPr>
        <p:spPr>
          <a:xfrm>
            <a:off x="224482" y="5468086"/>
            <a:ext cx="18097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eRHIC crab cavity tuning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3F3E4-C8A0-4697-A7EA-76B949D3B1F2}"/>
              </a:ext>
            </a:extLst>
          </p:cNvPr>
          <p:cNvSpPr txBox="1"/>
          <p:nvPr/>
        </p:nvSpPr>
        <p:spPr>
          <a:xfrm>
            <a:off x="4825354" y="5751605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Two cavity string assembly in cryomodule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7D664-1F51-4CB3-980F-2FC929DAA36F}"/>
              </a:ext>
            </a:extLst>
          </p:cNvPr>
          <p:cNvSpPr txBox="1"/>
          <p:nvPr/>
        </p:nvSpPr>
        <p:spPr>
          <a:xfrm>
            <a:off x="3910718" y="923120"/>
            <a:ext cx="5222176" cy="26314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entury Gothic" panose="020B0502020202020204" pitchFamily="34" charset="0"/>
              </a:rPr>
              <a:t>The higher order mode damping for crab cavity has two options under investigation: electric and magnetic coupling.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entury Gothic" panose="020B0502020202020204" pitchFamily="34" charset="0"/>
              </a:rPr>
              <a:t>The HOM coupler high pass filter will adopt similar concept to </a:t>
            </a:r>
            <a:r>
              <a:rPr lang="en-US" sz="1500" dirty="0" err="1">
                <a:latin typeface="Century Gothic" panose="020B0502020202020204" pitchFamily="34" charset="0"/>
              </a:rPr>
              <a:t>HiLumi</a:t>
            </a:r>
            <a:r>
              <a:rPr lang="en-US" sz="1500" dirty="0">
                <a:latin typeface="Century Gothic" panose="020B0502020202020204" pitchFamily="34" charset="0"/>
              </a:rPr>
              <a:t> LHC crab cavity.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entury Gothic" panose="020B0502020202020204" pitchFamily="34" charset="0"/>
              </a:rPr>
              <a:t>Power required for </a:t>
            </a:r>
            <a:r>
              <a:rPr lang="en-US" sz="1500" dirty="0" err="1">
                <a:latin typeface="Century Gothic" panose="020B0502020202020204" pitchFamily="34" charset="0"/>
              </a:rPr>
              <a:t>eRHIC</a:t>
            </a:r>
            <a:r>
              <a:rPr lang="en-US" sz="1500" dirty="0">
                <a:latin typeface="Century Gothic" panose="020B0502020202020204" pitchFamily="34" charset="0"/>
              </a:rPr>
              <a:t> crab cavity is less than </a:t>
            </a:r>
            <a:r>
              <a:rPr lang="en-US" sz="1500" dirty="0" err="1">
                <a:latin typeface="Century Gothic" panose="020B0502020202020204" pitchFamily="34" charset="0"/>
              </a:rPr>
              <a:t>HiLumi</a:t>
            </a:r>
            <a:r>
              <a:rPr lang="en-US" sz="1500" dirty="0">
                <a:latin typeface="Century Gothic" panose="020B0502020202020204" pitchFamily="34" charset="0"/>
              </a:rPr>
              <a:t> LHC.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Century Gothic" panose="020B0502020202020204" pitchFamily="34" charset="0"/>
              </a:rPr>
              <a:t>Tuner, helium vessel, cryomodule can all be adopted and benefit from CERN experience.</a:t>
            </a:r>
          </a:p>
        </p:txBody>
      </p:sp>
      <p:pic>
        <p:nvPicPr>
          <p:cNvPr id="19" name="Picture 2" descr="C:\Users\qiowu\Google Drive\Work Related\CrabWriting\pCDR\RF\cavityports.png">
            <a:extLst>
              <a:ext uri="{FF2B5EF4-FFF2-40B4-BE49-F238E27FC236}">
                <a16:creationId xmlns:a16="http://schemas.microsoft.com/office/drawing/2014/main" id="{8DECEC81-D8DB-47F2-9BE3-DA5EC3FD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2" y="874174"/>
            <a:ext cx="3597400" cy="246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EC848CF-E7C2-421B-BCA9-FC1607FE8DD6}"/>
              </a:ext>
            </a:extLst>
          </p:cNvPr>
          <p:cNvSpPr txBox="1"/>
          <p:nvPr/>
        </p:nvSpPr>
        <p:spPr>
          <a:xfrm>
            <a:off x="56474" y="6512317"/>
            <a:ext cx="4380919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Courtesy: Qiong Wu, Silvia </a:t>
            </a:r>
            <a:r>
              <a:rPr lang="en-US" sz="1400" i="1" dirty="0" err="1"/>
              <a:t>Verdú</a:t>
            </a:r>
            <a:r>
              <a:rPr lang="en-US" sz="1400" i="1" dirty="0"/>
              <a:t>-Andrés, Doug Holmes</a:t>
            </a:r>
          </a:p>
        </p:txBody>
      </p:sp>
    </p:spTree>
    <p:extLst>
      <p:ext uri="{BB962C8B-B14F-4D97-AF65-F5344CB8AC3E}">
        <p14:creationId xmlns:p14="http://schemas.microsoft.com/office/powerpoint/2010/main" val="221349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Strong Hadron Cooling RF System Parameters and Concept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11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BCF6CEF5-7756-4ED3-9197-2FD26BB8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1" y="768552"/>
            <a:ext cx="3898497" cy="5836709"/>
          </a:xfrm>
        </p:spPr>
        <p:txBody>
          <a:bodyPr>
            <a:normAutofit/>
          </a:bodyPr>
          <a:lstStyle/>
          <a:p>
            <a:r>
              <a:rPr lang="en-US" sz="1600" dirty="0"/>
              <a:t>Cryomodules</a:t>
            </a:r>
          </a:p>
          <a:p>
            <a:pPr lvl="1"/>
            <a:r>
              <a:rPr lang="en-US" sz="1200" dirty="0"/>
              <a:t>9x 591 MHz, 5-cell elliptical, 2K (ERL)</a:t>
            </a:r>
          </a:p>
          <a:p>
            <a:pPr lvl="1"/>
            <a:r>
              <a:rPr lang="en-US" sz="1200" dirty="0"/>
              <a:t>Single cavity per cryomodule</a:t>
            </a:r>
          </a:p>
          <a:p>
            <a:pPr lvl="1"/>
            <a:r>
              <a:rPr lang="en-US" sz="1200" dirty="0"/>
              <a:t>Warm beamline </a:t>
            </a:r>
            <a:r>
              <a:rPr lang="en-US" sz="1200" dirty="0" err="1"/>
              <a:t>SiC</a:t>
            </a:r>
            <a:r>
              <a:rPr lang="en-US" sz="1200" dirty="0"/>
              <a:t> HOM absorbers</a:t>
            </a:r>
          </a:p>
          <a:p>
            <a:pPr lvl="1"/>
            <a:r>
              <a:rPr lang="en-US" sz="1200" dirty="0"/>
              <a:t>Maximum 180 MV installed voltage</a:t>
            </a:r>
          </a:p>
          <a:p>
            <a:pPr lvl="2"/>
            <a:r>
              <a:rPr lang="en-US" sz="1200" dirty="0" err="1"/>
              <a:t>E</a:t>
            </a:r>
            <a:r>
              <a:rPr lang="en-US" sz="1200" baseline="-25000" dirty="0" err="1"/>
              <a:t>acc</a:t>
            </a:r>
            <a:r>
              <a:rPr lang="en-US" sz="1200" dirty="0"/>
              <a:t>:   15.8 MV/m</a:t>
            </a:r>
          </a:p>
          <a:p>
            <a:pPr lvl="2"/>
            <a:r>
              <a:rPr lang="en-US" sz="1200" dirty="0" err="1"/>
              <a:t>E</a:t>
            </a:r>
            <a:r>
              <a:rPr lang="en-US" sz="1200" baseline="-25000" dirty="0" err="1"/>
              <a:t>pk</a:t>
            </a:r>
            <a:r>
              <a:rPr lang="en-US" sz="1200" dirty="0"/>
              <a:t>:    35.8 MV/m</a:t>
            </a:r>
          </a:p>
          <a:p>
            <a:pPr lvl="2"/>
            <a:r>
              <a:rPr lang="en-US" sz="1200" dirty="0" err="1"/>
              <a:t>B</a:t>
            </a:r>
            <a:r>
              <a:rPr lang="en-US" sz="1200" baseline="-25000" dirty="0" err="1"/>
              <a:t>pk</a:t>
            </a:r>
            <a:r>
              <a:rPr lang="en-US" sz="1200" dirty="0"/>
              <a:t>:    69.7 </a:t>
            </a:r>
            <a:r>
              <a:rPr lang="en-US" sz="1200" dirty="0" err="1"/>
              <a:t>mT</a:t>
            </a:r>
            <a:endParaRPr lang="en-US" sz="1200" dirty="0"/>
          </a:p>
          <a:p>
            <a:pPr lvl="2"/>
            <a:r>
              <a:rPr lang="en-US" sz="1200" dirty="0" err="1"/>
              <a:t>P</a:t>
            </a:r>
            <a:r>
              <a:rPr lang="en-US" sz="1200" baseline="-25000" dirty="0" err="1"/>
              <a:t>dyn</a:t>
            </a:r>
            <a:r>
              <a:rPr lang="en-US" sz="1200" dirty="0"/>
              <a:t>:   32 W</a:t>
            </a:r>
          </a:p>
          <a:p>
            <a:pPr lvl="1"/>
            <a:r>
              <a:rPr lang="en-US" sz="1200" dirty="0"/>
              <a:t>Reusing the same design as the RCS 5-cell single cavity cryomodules.</a:t>
            </a:r>
          </a:p>
          <a:p>
            <a:pPr lvl="1"/>
            <a:endParaRPr lang="en-US" sz="1200" dirty="0"/>
          </a:p>
          <a:p>
            <a:r>
              <a:rPr lang="en-US" sz="1600" dirty="0"/>
              <a:t>RF Power Amplifiers</a:t>
            </a:r>
          </a:p>
          <a:p>
            <a:pPr lvl="1"/>
            <a:r>
              <a:rPr lang="en-US" sz="1200" dirty="0"/>
              <a:t>9x 591 MHz, 65 kW CW, IOT</a:t>
            </a:r>
          </a:p>
          <a:p>
            <a:pPr lvl="1"/>
            <a:r>
              <a:rPr lang="en-US" sz="1200" dirty="0"/>
              <a:t>Commercial transmitter units</a:t>
            </a:r>
          </a:p>
          <a:p>
            <a:endParaRPr lang="en-US" sz="1600" dirty="0"/>
          </a:p>
          <a:p>
            <a:r>
              <a:rPr lang="en-US" sz="1600" dirty="0"/>
              <a:t>Beam Parameters</a:t>
            </a:r>
          </a:p>
          <a:p>
            <a:pPr lvl="1"/>
            <a:r>
              <a:rPr lang="en-US" sz="1200" dirty="0"/>
              <a:t>Single Pass 150 MeV ERL (1 up, 1 down)</a:t>
            </a:r>
          </a:p>
          <a:p>
            <a:pPr lvl="2"/>
            <a:r>
              <a:rPr lang="en-US" sz="1200" dirty="0"/>
              <a:t>Maximizes beam breakup threshold current</a:t>
            </a:r>
          </a:p>
          <a:p>
            <a:pPr lvl="1"/>
            <a:r>
              <a:rPr lang="en-US" sz="1200" dirty="0"/>
              <a:t>1 </a:t>
            </a:r>
            <a:r>
              <a:rPr lang="en-US" sz="1200" dirty="0" err="1"/>
              <a:t>nC</a:t>
            </a:r>
            <a:r>
              <a:rPr lang="en-US" sz="1200" dirty="0"/>
              <a:t> per bunch</a:t>
            </a:r>
          </a:p>
          <a:p>
            <a:pPr lvl="1"/>
            <a:r>
              <a:rPr lang="en-US" sz="1200" dirty="0"/>
              <a:t>100 mA single pass current</a:t>
            </a:r>
          </a:p>
          <a:p>
            <a:pPr lvl="2"/>
            <a:r>
              <a:rPr lang="en-US" sz="1200" dirty="0"/>
              <a:t>98.5 MHz bunch frequency</a:t>
            </a:r>
          </a:p>
          <a:p>
            <a:pPr lvl="1"/>
            <a:r>
              <a:rPr lang="en-US" sz="1200" dirty="0"/>
              <a:t>HOM power well below the 20 kW per absorber rating.</a:t>
            </a:r>
          </a:p>
          <a:p>
            <a:pPr lvl="1"/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0BE4D-B5CB-411F-90BD-E46CFFB8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816" y="1639902"/>
            <a:ext cx="4975117" cy="39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5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Current R&amp;D Efforts: 500 kW CW, Variable </a:t>
            </a:r>
            <a:r>
              <a:rPr lang="en-US" sz="2800" dirty="0" err="1"/>
              <a:t>Q</a:t>
            </a:r>
            <a:r>
              <a:rPr lang="en-US" sz="2800" baseline="-25000" dirty="0" err="1"/>
              <a:t>ext</a:t>
            </a:r>
            <a:r>
              <a:rPr lang="en-US" sz="2800" dirty="0"/>
              <a:t> Couplers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BCF6CEF5-7756-4ED3-9197-2FD26BB8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1" y="768553"/>
            <a:ext cx="4673912" cy="2117712"/>
          </a:xfrm>
        </p:spPr>
        <p:txBody>
          <a:bodyPr>
            <a:normAutofit/>
          </a:bodyPr>
          <a:lstStyle/>
          <a:p>
            <a:r>
              <a:rPr lang="en-US" sz="1400" dirty="0"/>
              <a:t>Use existing fixed 500 kW CW coupler design.</a:t>
            </a:r>
          </a:p>
          <a:p>
            <a:r>
              <a:rPr lang="en-US" sz="1400" dirty="0"/>
              <a:t>Vary </a:t>
            </a:r>
            <a:r>
              <a:rPr lang="en-US" sz="1400" dirty="0" err="1"/>
              <a:t>Q</a:t>
            </a:r>
            <a:r>
              <a:rPr lang="en-US" sz="1400" baseline="-25000" dirty="0" err="1"/>
              <a:t>ext</a:t>
            </a:r>
            <a:r>
              <a:rPr lang="en-US" sz="1400" dirty="0"/>
              <a:t> using adjustable waveguide tuner section.</a:t>
            </a:r>
          </a:p>
          <a:p>
            <a:r>
              <a:rPr lang="en-US" sz="1400" dirty="0"/>
              <a:t>Funded by BNL LDRD.</a:t>
            </a:r>
          </a:p>
          <a:p>
            <a:r>
              <a:rPr lang="en-US" sz="1400" dirty="0"/>
              <a:t>Testing of waveguide tuner sections is currently underway.</a:t>
            </a:r>
          </a:p>
          <a:p>
            <a:r>
              <a:rPr lang="en-US" sz="1400" dirty="0"/>
              <a:t>Testing of full setup with two FPCs and waveguide tuner will begin near end of October.</a:t>
            </a:r>
          </a:p>
          <a:p>
            <a:endParaRPr lang="en-US" sz="1600" dirty="0"/>
          </a:p>
        </p:txBody>
      </p:sp>
      <p:pic>
        <p:nvPicPr>
          <p:cNvPr id="5" name="Picture 1" descr="image006">
            <a:extLst>
              <a:ext uri="{FF2B5EF4-FFF2-40B4-BE49-F238E27FC236}">
                <a16:creationId xmlns:a16="http://schemas.microsoft.com/office/drawing/2014/main" id="{9FDDDE0D-1CE3-4D69-A00B-2BCC35F9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11" y="826050"/>
            <a:ext cx="3809323" cy="237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C5FE3-E7A4-4B1D-BBE7-6E98329E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0" y="3026881"/>
            <a:ext cx="5676229" cy="3158098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0299AB2-118C-4237-9C2E-B63CB4410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296" y="3721838"/>
            <a:ext cx="3753693" cy="28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8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Current R&amp;D Efforts: Warm Beampipe </a:t>
            </a:r>
            <a:r>
              <a:rPr lang="en-US" sz="2800" dirty="0" err="1"/>
              <a:t>SiC</a:t>
            </a:r>
            <a:r>
              <a:rPr lang="en-US" sz="2800" dirty="0"/>
              <a:t> HOM Absorbers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BCF6CEF5-7756-4ED3-9197-2FD26BB8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1" y="768553"/>
            <a:ext cx="3793589" cy="1997365"/>
          </a:xfrm>
        </p:spPr>
        <p:txBody>
          <a:bodyPr>
            <a:normAutofit/>
          </a:bodyPr>
          <a:lstStyle/>
          <a:p>
            <a:r>
              <a:rPr lang="en-US" sz="1400" dirty="0"/>
              <a:t>Funded by BNL LDRD.</a:t>
            </a:r>
          </a:p>
          <a:p>
            <a:r>
              <a:rPr lang="en-US" sz="1400" dirty="0"/>
              <a:t>Simulations show the absorber design meets required damping for beam stability.</a:t>
            </a:r>
          </a:p>
          <a:p>
            <a:r>
              <a:rPr lang="en-US" sz="1400" dirty="0"/>
              <a:t>Up to 80 kW per cavity in the </a:t>
            </a:r>
            <a:r>
              <a:rPr lang="en-US" sz="1400" dirty="0" err="1"/>
              <a:t>eSR</a:t>
            </a:r>
            <a:r>
              <a:rPr lang="en-US" sz="1400" dirty="0"/>
              <a:t>.</a:t>
            </a:r>
          </a:p>
          <a:p>
            <a:r>
              <a:rPr lang="en-US" sz="1400" dirty="0"/>
              <a:t>Two sets of absorbers optimized to cover the HOM spectrum.</a:t>
            </a:r>
          </a:p>
          <a:p>
            <a:r>
              <a:rPr lang="en-US" sz="1400" dirty="0"/>
              <a:t>Absorber </a:t>
            </a:r>
            <a:r>
              <a:rPr lang="en-US" sz="1400" dirty="0" err="1"/>
              <a:t>SiC</a:t>
            </a:r>
            <a:r>
              <a:rPr lang="en-US" sz="1400" dirty="0"/>
              <a:t> cylinders fabricated.</a:t>
            </a:r>
          </a:p>
          <a:p>
            <a:r>
              <a:rPr lang="en-US" sz="1400" dirty="0"/>
              <a:t>Absorber assemblies being fabricated.</a:t>
            </a:r>
          </a:p>
          <a:p>
            <a:endParaRPr lang="en-US" sz="1400" dirty="0"/>
          </a:p>
          <a:p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B1FF20-71E8-4C2A-87B0-A8ACE52E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116" y="1362606"/>
            <a:ext cx="4623013" cy="6367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7790F4-81CC-4419-98C5-BE2A48F6AC1A}"/>
              </a:ext>
            </a:extLst>
          </p:cNvPr>
          <p:cNvCxnSpPr>
            <a:cxnSpLocks/>
          </p:cNvCxnSpPr>
          <p:nvPr/>
        </p:nvCxnSpPr>
        <p:spPr>
          <a:xfrm flipH="1" flipV="1">
            <a:off x="5568602" y="1888167"/>
            <a:ext cx="656030" cy="4340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C348BC-0228-4ADC-BC00-F5D6F849A2D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922282" y="1879793"/>
            <a:ext cx="857767" cy="442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A175FB-964C-4025-8F92-0CE9945EE8E4}"/>
              </a:ext>
            </a:extLst>
          </p:cNvPr>
          <p:cNvSpPr txBox="1"/>
          <p:nvPr/>
        </p:nvSpPr>
        <p:spPr>
          <a:xfrm>
            <a:off x="6316826" y="2168332"/>
            <a:ext cx="60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150A02-4484-496F-8532-2AE8FE6E372B}"/>
              </a:ext>
            </a:extLst>
          </p:cNvPr>
          <p:cNvCxnSpPr>
            <a:cxnSpLocks/>
          </p:cNvCxnSpPr>
          <p:nvPr/>
        </p:nvCxnSpPr>
        <p:spPr>
          <a:xfrm flipH="1" flipV="1">
            <a:off x="5003166" y="1860208"/>
            <a:ext cx="1221466" cy="7848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5F059D-3D04-4195-87E0-273BCEEF9A7F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919313" y="1879795"/>
            <a:ext cx="1395831" cy="7652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A2E918D-7686-4A07-8046-7D329FEA5C56}"/>
              </a:ext>
            </a:extLst>
          </p:cNvPr>
          <p:cNvSpPr txBox="1"/>
          <p:nvPr/>
        </p:nvSpPr>
        <p:spPr>
          <a:xfrm>
            <a:off x="6313857" y="2491186"/>
            <a:ext cx="60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270FA6-C559-4DCD-9017-75DFD4BCE44E}"/>
              </a:ext>
            </a:extLst>
          </p:cNvPr>
          <p:cNvCxnSpPr/>
          <p:nvPr/>
        </p:nvCxnSpPr>
        <p:spPr>
          <a:xfrm>
            <a:off x="6049219" y="1153211"/>
            <a:ext cx="251395" cy="2879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D4FB12-A9CB-4220-B7DC-D46E269DCF9D}"/>
              </a:ext>
            </a:extLst>
          </p:cNvPr>
          <p:cNvCxnSpPr/>
          <p:nvPr/>
        </p:nvCxnSpPr>
        <p:spPr>
          <a:xfrm>
            <a:off x="6029991" y="1124316"/>
            <a:ext cx="270623" cy="8258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03C090-0788-421D-9888-7009E373DF9E}"/>
              </a:ext>
            </a:extLst>
          </p:cNvPr>
          <p:cNvSpPr txBox="1"/>
          <p:nvPr/>
        </p:nvSpPr>
        <p:spPr>
          <a:xfrm>
            <a:off x="5714709" y="764862"/>
            <a:ext cx="93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FPCs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6C2025-229A-428A-A6D0-6E8AC6F87DF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8987" y="3714668"/>
            <a:ext cx="3753668" cy="259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6A46097A-485D-40E4-AC13-AF2BF56EF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" b="11144"/>
          <a:stretch/>
        </p:blipFill>
        <p:spPr bwMode="auto">
          <a:xfrm>
            <a:off x="103106" y="2975313"/>
            <a:ext cx="4934859" cy="32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01CBC9-8DFF-4DED-8196-D322DDD71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405542" y="4086287"/>
            <a:ext cx="1722934" cy="12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3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71" y="768553"/>
            <a:ext cx="8956338" cy="3672818"/>
          </a:xfrm>
        </p:spPr>
        <p:txBody>
          <a:bodyPr>
            <a:normAutofit/>
          </a:bodyPr>
          <a:lstStyle/>
          <a:p>
            <a:r>
              <a:rPr lang="en-US" sz="2000" dirty="0"/>
              <a:t>Pre-Conceptual Designs were done for all RF systems.</a:t>
            </a:r>
          </a:p>
          <a:p>
            <a:endParaRPr lang="en-US" sz="2000" dirty="0"/>
          </a:p>
          <a:p>
            <a:r>
              <a:rPr lang="en-US" sz="2000" dirty="0"/>
              <a:t>Substantial analysis and simulation performed to validate HOM damping and power handling for all systems.</a:t>
            </a:r>
          </a:p>
          <a:p>
            <a:endParaRPr lang="en-US" sz="2000" dirty="0"/>
          </a:p>
          <a:p>
            <a:r>
              <a:rPr lang="en-US" sz="2000" dirty="0"/>
              <a:t>Reuse of the 5-cell, single cavity cryomodule design across several systems reduces number of unique RF systems.</a:t>
            </a:r>
          </a:p>
          <a:p>
            <a:endParaRPr lang="en-US" sz="2000" dirty="0"/>
          </a:p>
          <a:p>
            <a:r>
              <a:rPr lang="en-US" sz="2000" dirty="0"/>
              <a:t>Reuse of the 65 kW CW IOT amplifier unit across numerous systems reduces complexity and improves reliability.</a:t>
            </a:r>
          </a:p>
          <a:p>
            <a:endParaRPr lang="en-US" sz="2000" dirty="0"/>
          </a:p>
          <a:p>
            <a:r>
              <a:rPr lang="en-US" sz="2000" dirty="0"/>
              <a:t>R&amp;D ongoing to validate the most challenging elements.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5CBB60-9AA3-49BE-826B-DF0C10ECCFF6}"/>
              </a:ext>
            </a:extLst>
          </p:cNvPr>
          <p:cNvSpPr/>
          <p:nvPr/>
        </p:nvSpPr>
        <p:spPr>
          <a:xfrm>
            <a:off x="1745026" y="5440015"/>
            <a:ext cx="5653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Thank You for Your Attention and Interest!</a:t>
            </a:r>
          </a:p>
        </p:txBody>
      </p:sp>
    </p:spTree>
    <p:extLst>
      <p:ext uri="{BB962C8B-B14F-4D97-AF65-F5344CB8AC3E}">
        <p14:creationId xmlns:p14="http://schemas.microsoft.com/office/powerpoint/2010/main" val="217350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71" y="1518407"/>
            <a:ext cx="8956338" cy="4785116"/>
          </a:xfrm>
        </p:spPr>
        <p:txBody>
          <a:bodyPr/>
          <a:lstStyle/>
          <a:p>
            <a:r>
              <a:rPr lang="en-US" dirty="0"/>
              <a:t>RF Systems Overview</a:t>
            </a:r>
          </a:p>
          <a:p>
            <a:endParaRPr lang="en-US" dirty="0"/>
          </a:p>
          <a:p>
            <a:r>
              <a:rPr lang="en-US" dirty="0"/>
              <a:t>RF Parameters and Pre-Conceptual Designs</a:t>
            </a:r>
          </a:p>
          <a:p>
            <a:endParaRPr lang="en-US" dirty="0"/>
          </a:p>
          <a:p>
            <a:r>
              <a:rPr lang="en-US" dirty="0"/>
              <a:t>Current R&amp;D Efforts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E5D936D-E7D8-4FFE-85AB-4BD2F142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631"/>
            <a:ext cx="9144000" cy="2982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RF for EIC at BNL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1877446-6E2C-4B62-A9F0-BCCEB0A0F644}"/>
              </a:ext>
            </a:extLst>
          </p:cNvPr>
          <p:cNvSpPr/>
          <p:nvPr/>
        </p:nvSpPr>
        <p:spPr>
          <a:xfrm>
            <a:off x="637562" y="2613292"/>
            <a:ext cx="1616687" cy="815829"/>
          </a:xfrm>
          <a:prstGeom prst="parallelogram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903476B-B6C9-4A98-A9A6-8228CF66E56C}"/>
              </a:ext>
            </a:extLst>
          </p:cNvPr>
          <p:cNvSpPr/>
          <p:nvPr/>
        </p:nvSpPr>
        <p:spPr>
          <a:xfrm>
            <a:off x="2849062" y="4384576"/>
            <a:ext cx="1515896" cy="1002434"/>
          </a:xfrm>
          <a:prstGeom prst="parallelogram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EA432F1C-593E-49B5-91B2-98BD29EE9E26}"/>
              </a:ext>
            </a:extLst>
          </p:cNvPr>
          <p:cNvSpPr/>
          <p:nvPr/>
        </p:nvSpPr>
        <p:spPr>
          <a:xfrm>
            <a:off x="6828221" y="3766673"/>
            <a:ext cx="1709795" cy="946262"/>
          </a:xfrm>
          <a:prstGeom prst="parallelogram">
            <a:avLst/>
          </a:prstGeom>
          <a:noFill/>
          <a:ln w="317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7C0AAE8-FD9E-456B-9616-58222B2CE13B}"/>
              </a:ext>
            </a:extLst>
          </p:cNvPr>
          <p:cNvSpPr/>
          <p:nvPr/>
        </p:nvSpPr>
        <p:spPr>
          <a:xfrm>
            <a:off x="6264492" y="2613293"/>
            <a:ext cx="1985381" cy="876374"/>
          </a:xfrm>
          <a:prstGeom prst="parallelogram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4617D-98EE-450B-B465-61B0439A71BE}"/>
              </a:ext>
            </a:extLst>
          </p:cNvPr>
          <p:cNvSpPr txBox="1"/>
          <p:nvPr/>
        </p:nvSpPr>
        <p:spPr>
          <a:xfrm>
            <a:off x="157118" y="986784"/>
            <a:ext cx="2053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IR10: SRF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5390B7-5379-4D50-B06E-6E6711506FEB}"/>
              </a:ext>
            </a:extLst>
          </p:cNvPr>
          <p:cNvSpPr txBox="1"/>
          <p:nvPr/>
        </p:nvSpPr>
        <p:spPr>
          <a:xfrm>
            <a:off x="157118" y="5628155"/>
            <a:ext cx="3031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IR6: Crab Cavity RF Systems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80003-55FA-447A-8838-C9391912ED39}"/>
              </a:ext>
            </a:extLst>
          </p:cNvPr>
          <p:cNvSpPr txBox="1"/>
          <p:nvPr/>
        </p:nvSpPr>
        <p:spPr>
          <a:xfrm>
            <a:off x="5076190" y="5458174"/>
            <a:ext cx="3331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IR4: Hadron Warm RF Systems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3181F0-C599-4ADE-8645-066F81D86C19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673014" y="5098497"/>
            <a:ext cx="1176047" cy="52965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947EF1-A396-42D8-9786-313D4EE1628B}"/>
              </a:ext>
            </a:extLst>
          </p:cNvPr>
          <p:cNvCxnSpPr>
            <a:cxnSpLocks/>
          </p:cNvCxnSpPr>
          <p:nvPr/>
        </p:nvCxnSpPr>
        <p:spPr>
          <a:xfrm>
            <a:off x="1445905" y="2137371"/>
            <a:ext cx="166231" cy="368258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0CE587-1142-4885-BD1F-F3CD8D8FF7F6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6741807" y="4830628"/>
            <a:ext cx="659704" cy="627546"/>
          </a:xfrm>
          <a:prstGeom prst="line">
            <a:avLst/>
          </a:prstGeom>
          <a:ln w="31750">
            <a:solidFill>
              <a:schemeClr val="accent4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04D60FD-01EF-43AF-9A77-9DE63FC92E0D}"/>
              </a:ext>
            </a:extLst>
          </p:cNvPr>
          <p:cNvSpPr txBox="1"/>
          <p:nvPr/>
        </p:nvSpPr>
        <p:spPr>
          <a:xfrm>
            <a:off x="5452565" y="1380145"/>
            <a:ext cx="299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</a:rPr>
              <a:t>IR2: Strong Hadron Cooling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54205E-0444-4821-87E5-E2A9C2F59B2A}"/>
              </a:ext>
            </a:extLst>
          </p:cNvPr>
          <p:cNvCxnSpPr>
            <a:cxnSpLocks/>
          </p:cNvCxnSpPr>
          <p:nvPr/>
        </p:nvCxnSpPr>
        <p:spPr>
          <a:xfrm>
            <a:off x="6741806" y="2088860"/>
            <a:ext cx="272380" cy="435212"/>
          </a:xfrm>
          <a:prstGeom prst="line">
            <a:avLst/>
          </a:prstGeom>
          <a:ln w="31750">
            <a:solidFill>
              <a:srgbClr val="7030A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EBE10D-22FA-4978-8606-3C9D7504506E}"/>
              </a:ext>
            </a:extLst>
          </p:cNvPr>
          <p:cNvSpPr txBox="1"/>
          <p:nvPr/>
        </p:nvSpPr>
        <p:spPr>
          <a:xfrm>
            <a:off x="633307" y="1319071"/>
            <a:ext cx="2592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RCS RF Systems</a:t>
            </a:r>
          </a:p>
          <a:p>
            <a:r>
              <a:rPr lang="en-US" sz="1400" dirty="0">
                <a:solidFill>
                  <a:srgbClr val="00B0F0"/>
                </a:solidFill>
              </a:rPr>
              <a:t>Electron Storage Ring RF Systems</a:t>
            </a:r>
          </a:p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Hadron Ring Storage-2 RF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4D8625-1F47-48D1-87A0-CF36244C0C4D}"/>
              </a:ext>
            </a:extLst>
          </p:cNvPr>
          <p:cNvSpPr txBox="1"/>
          <p:nvPr/>
        </p:nvSpPr>
        <p:spPr>
          <a:xfrm>
            <a:off x="5651911" y="1709919"/>
            <a:ext cx="2215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Energy Recovery </a:t>
            </a:r>
            <a:r>
              <a:rPr lang="en-US" sz="1400" dirty="0" err="1">
                <a:solidFill>
                  <a:srgbClr val="7030A0"/>
                </a:solidFill>
              </a:rPr>
              <a:t>Linac</a:t>
            </a:r>
            <a:r>
              <a:rPr lang="en-US" sz="1400" dirty="0">
                <a:solidFill>
                  <a:srgbClr val="7030A0"/>
                </a:solidFill>
              </a:rPr>
              <a:t> (ERL)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6FB2FB-9050-46C1-B998-0B483632BF1E}"/>
              </a:ext>
            </a:extLst>
          </p:cNvPr>
          <p:cNvSpPr txBox="1"/>
          <p:nvPr/>
        </p:nvSpPr>
        <p:spPr>
          <a:xfrm>
            <a:off x="458040" y="5893986"/>
            <a:ext cx="1637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Crab Cavity Systems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DF2720-4E5C-4445-8301-FF57D7D5DF28}"/>
              </a:ext>
            </a:extLst>
          </p:cNvPr>
          <p:cNvSpPr txBox="1"/>
          <p:nvPr/>
        </p:nvSpPr>
        <p:spPr>
          <a:xfrm>
            <a:off x="5693776" y="5765843"/>
            <a:ext cx="3163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Hadron RF Systems (excluding SRF, IR-10)</a:t>
            </a:r>
          </a:p>
        </p:txBody>
      </p:sp>
    </p:spTree>
    <p:extLst>
      <p:ext uri="{BB962C8B-B14F-4D97-AF65-F5344CB8AC3E}">
        <p14:creationId xmlns:p14="http://schemas.microsoft.com/office/powerpoint/2010/main" val="60324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E5D936D-E7D8-4FFE-85AB-4BD2F142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6467"/>
            <a:ext cx="9144000" cy="3379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RF for EIC at BNL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658AC5-A671-40B4-A2CC-242ACC3543E6}"/>
              </a:ext>
            </a:extLst>
          </p:cNvPr>
          <p:cNvSpPr txBox="1"/>
          <p:nvPr/>
        </p:nvSpPr>
        <p:spPr>
          <a:xfrm>
            <a:off x="87688" y="738363"/>
            <a:ext cx="276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RCS: Rapid Cycling Synchrotron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271A05-311F-4D30-A2E7-EE4F9E7F7C6F}"/>
              </a:ext>
            </a:extLst>
          </p:cNvPr>
          <p:cNvSpPr txBox="1"/>
          <p:nvPr/>
        </p:nvSpPr>
        <p:spPr>
          <a:xfrm>
            <a:off x="331907" y="1070650"/>
            <a:ext cx="4240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400 MeV – 18 GeV Full Energy e- 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1 Hz Repetition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100 </a:t>
            </a:r>
            <a:r>
              <a:rPr lang="en-US" sz="1400" dirty="0" err="1">
                <a:solidFill>
                  <a:srgbClr val="C00000"/>
                </a:solidFill>
              </a:rPr>
              <a:t>ms</a:t>
            </a:r>
            <a:r>
              <a:rPr lang="en-US" sz="1400" dirty="0">
                <a:solidFill>
                  <a:srgbClr val="C00000"/>
                </a:solidFill>
              </a:rPr>
              <a:t> ramp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10 </a:t>
            </a:r>
            <a:r>
              <a:rPr lang="en-US" sz="1400" dirty="0" err="1">
                <a:solidFill>
                  <a:srgbClr val="C00000"/>
                </a:solidFill>
              </a:rPr>
              <a:t>nC</a:t>
            </a:r>
            <a:r>
              <a:rPr lang="en-US" sz="1400" dirty="0">
                <a:solidFill>
                  <a:srgbClr val="C00000"/>
                </a:solidFill>
              </a:rPr>
              <a:t> per bunch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BD83A9-4FD1-45A5-AB41-770851F7BADE}"/>
              </a:ext>
            </a:extLst>
          </p:cNvPr>
          <p:cNvSpPr txBox="1"/>
          <p:nvPr/>
        </p:nvSpPr>
        <p:spPr>
          <a:xfrm>
            <a:off x="5253257" y="738363"/>
            <a:ext cx="2375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B0F0"/>
                </a:solidFill>
              </a:rPr>
              <a:t>eSR</a:t>
            </a:r>
            <a:r>
              <a:rPr lang="en-US" sz="1600" dirty="0">
                <a:solidFill>
                  <a:srgbClr val="00B0F0"/>
                </a:solidFill>
              </a:rPr>
              <a:t>: electron Storage Ring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43E12A-2642-4CF1-A32A-3600E74C369C}"/>
              </a:ext>
            </a:extLst>
          </p:cNvPr>
          <p:cNvSpPr txBox="1"/>
          <p:nvPr/>
        </p:nvSpPr>
        <p:spPr>
          <a:xfrm>
            <a:off x="5508814" y="1021365"/>
            <a:ext cx="42406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5 GeV – 18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2.5 A maximum beam current (10 GeV)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1160 bunches, 27.5 </a:t>
            </a:r>
            <a:r>
              <a:rPr lang="en-US" sz="1400" dirty="0" err="1">
                <a:solidFill>
                  <a:srgbClr val="00B0F0"/>
                </a:solidFill>
              </a:rPr>
              <a:t>nC</a:t>
            </a:r>
            <a:r>
              <a:rPr lang="en-US" sz="1400" dirty="0">
                <a:solidFill>
                  <a:srgbClr val="00B0F0"/>
                </a:solidFill>
              </a:rPr>
              <a:t> per 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Up to 10 MW synchrotron radiation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F0"/>
                </a:solidFill>
              </a:rPr>
              <a:t>Up to 38 MeV loss per turn (18 GeV)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2E8F9E-1486-4EC1-A4D3-477E150B777F}"/>
              </a:ext>
            </a:extLst>
          </p:cNvPr>
          <p:cNvSpPr txBox="1"/>
          <p:nvPr/>
        </p:nvSpPr>
        <p:spPr>
          <a:xfrm>
            <a:off x="5442064" y="5283551"/>
            <a:ext cx="121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Hadron 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329385-7A17-448F-9236-726892864471}"/>
              </a:ext>
            </a:extLst>
          </p:cNvPr>
          <p:cNvSpPr txBox="1"/>
          <p:nvPr/>
        </p:nvSpPr>
        <p:spPr>
          <a:xfrm>
            <a:off x="5685392" y="5614647"/>
            <a:ext cx="4240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Up to 275 GeV Proton Store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1 A maximum beam 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1160 bunches, 11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</a:rPr>
              <a:t>nC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 per bunch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E2561F-D9F2-4903-867D-D74F53CCC356}"/>
              </a:ext>
            </a:extLst>
          </p:cNvPr>
          <p:cNvSpPr txBox="1"/>
          <p:nvPr/>
        </p:nvSpPr>
        <p:spPr>
          <a:xfrm>
            <a:off x="87688" y="5289818"/>
            <a:ext cx="1464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IR Crab Cavities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CFC5C7-63FD-4C94-97F9-0B065312203A}"/>
              </a:ext>
            </a:extLst>
          </p:cNvPr>
          <p:cNvSpPr txBox="1"/>
          <p:nvPr/>
        </p:nvSpPr>
        <p:spPr>
          <a:xfrm>
            <a:off x="331907" y="5615838"/>
            <a:ext cx="4240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25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mrad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crossing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6x Hadron Crab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2x electron Crab Cavities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8DB25C-651D-4D6E-8E65-71497AEED92B}"/>
              </a:ext>
            </a:extLst>
          </p:cNvPr>
          <p:cNvSpPr txBox="1"/>
          <p:nvPr/>
        </p:nvSpPr>
        <p:spPr>
          <a:xfrm>
            <a:off x="4220891" y="3007631"/>
            <a:ext cx="2064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Strong Hadron Cooling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A3F515-1E67-4A6B-9557-DAEF6B503209}"/>
              </a:ext>
            </a:extLst>
          </p:cNvPr>
          <p:cNvSpPr txBox="1"/>
          <p:nvPr/>
        </p:nvSpPr>
        <p:spPr>
          <a:xfrm>
            <a:off x="4464219" y="3338727"/>
            <a:ext cx="424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ERL, Single Pass Up/Down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</a:rPr>
              <a:t>150 MeV, 100 mA</a:t>
            </a:r>
          </a:p>
        </p:txBody>
      </p:sp>
    </p:spTree>
    <p:extLst>
      <p:ext uri="{BB962C8B-B14F-4D97-AF65-F5344CB8AC3E}">
        <p14:creationId xmlns:p14="http://schemas.microsoft.com/office/powerpoint/2010/main" val="35220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RF for EIC at BNL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338EA02-10BD-42E3-BEF9-F838E35B1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41576"/>
              </p:ext>
            </p:extLst>
          </p:nvPr>
        </p:nvGraphicFramePr>
        <p:xfrm>
          <a:off x="109058" y="791167"/>
          <a:ext cx="8925886" cy="5558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803">
                  <a:extLst>
                    <a:ext uri="{9D8B030D-6E8A-4147-A177-3AD203B41FA5}">
                      <a16:colId xmlns:a16="http://schemas.microsoft.com/office/drawing/2014/main" val="2246393630"/>
                    </a:ext>
                  </a:extLst>
                </a:gridCol>
                <a:gridCol w="1426853">
                  <a:extLst>
                    <a:ext uri="{9D8B030D-6E8A-4147-A177-3AD203B41FA5}">
                      <a16:colId xmlns:a16="http://schemas.microsoft.com/office/drawing/2014/main" val="1882924475"/>
                    </a:ext>
                  </a:extLst>
                </a:gridCol>
                <a:gridCol w="1156956">
                  <a:extLst>
                    <a:ext uri="{9D8B030D-6E8A-4147-A177-3AD203B41FA5}">
                      <a16:colId xmlns:a16="http://schemas.microsoft.com/office/drawing/2014/main" val="2473993474"/>
                    </a:ext>
                  </a:extLst>
                </a:gridCol>
                <a:gridCol w="2011894">
                  <a:extLst>
                    <a:ext uri="{9D8B030D-6E8A-4147-A177-3AD203B41FA5}">
                      <a16:colId xmlns:a16="http://schemas.microsoft.com/office/drawing/2014/main" val="4132358516"/>
                    </a:ext>
                  </a:extLst>
                </a:gridCol>
                <a:gridCol w="1026377">
                  <a:extLst>
                    <a:ext uri="{9D8B030D-6E8A-4147-A177-3AD203B41FA5}">
                      <a16:colId xmlns:a16="http://schemas.microsoft.com/office/drawing/2014/main" val="2079743713"/>
                    </a:ext>
                  </a:extLst>
                </a:gridCol>
                <a:gridCol w="1173003">
                  <a:extLst>
                    <a:ext uri="{9D8B030D-6E8A-4147-A177-3AD203B41FA5}">
                      <a16:colId xmlns:a16="http://schemas.microsoft.com/office/drawing/2014/main" val="1107804606"/>
                    </a:ext>
                  </a:extLst>
                </a:gridCol>
              </a:tblGrid>
              <a:tr h="377397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FDF7"/>
                          </a:solidFill>
                        </a:rPr>
                        <a:t>RF System</a:t>
                      </a:r>
                    </a:p>
                  </a:txBody>
                  <a:tcPr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FDF7"/>
                          </a:solidFill>
                        </a:rPr>
                        <a:t>Sub System</a:t>
                      </a:r>
                    </a:p>
                  </a:txBody>
                  <a:tcPr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DF7"/>
                          </a:solidFill>
                        </a:rPr>
                        <a:t>Freq [MHz]</a:t>
                      </a:r>
                    </a:p>
                  </a:txBody>
                  <a:tcPr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DF7"/>
                          </a:solidFill>
                        </a:rPr>
                        <a:t>Type</a:t>
                      </a:r>
                    </a:p>
                  </a:txBody>
                  <a:tcPr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DF7"/>
                          </a:solidFill>
                        </a:rPr>
                        <a:t>Location</a:t>
                      </a:r>
                    </a:p>
                  </a:txBody>
                  <a:tcPr anchor="ctr">
                    <a:solidFill>
                      <a:srgbClr val="2440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DF7"/>
                          </a:solidFill>
                        </a:rPr>
                        <a:t>#</a:t>
                      </a:r>
                    </a:p>
                  </a:txBody>
                  <a:tcPr anchor="ctr">
                    <a:solidFill>
                      <a:srgbClr val="244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78220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r>
                        <a:rPr lang="en-US" sz="1400" dirty="0"/>
                        <a:t>Electron Storage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Fundamental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SRF, 2-cell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359204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Third Harmonic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SRF, 1-cell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26540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r>
                        <a:rPr lang="en-US" sz="1400" dirty="0"/>
                        <a:t>Rapid Cycling Synchrotron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Fundamental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SRF, 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IR-10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740706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r>
                        <a:rPr lang="en-US" sz="1400" dirty="0"/>
                        <a:t>Pre-Injection 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Buncher</a:t>
                      </a:r>
                      <a:r>
                        <a:rPr lang="en-US" sz="1400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Copper, ¼ 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62289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Buncher</a:t>
                      </a:r>
                      <a:r>
                        <a:rPr lang="en-US" sz="1400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Copper, 1-cell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742608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400 MHz 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SLAC type 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 x 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452375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r>
                        <a:rPr lang="en-US" sz="1400" dirty="0"/>
                        <a:t>Hadron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Capture / Accel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Copper, Quarter 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059678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Bunch Split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Copper, Quarter 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374960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Bunch Split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Copper, Quarter 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994872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Bunch Comp.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Copper, 1-cell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175658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Bunch Comp.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SRF, 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IR-10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758145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r>
                        <a:rPr lang="en-US" sz="1400" dirty="0"/>
                        <a:t>Crab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Hadron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SRF, DQW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646330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Electron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SRF, DQW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09408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r>
                        <a:rPr lang="en-US" sz="1400" dirty="0"/>
                        <a:t>Hadron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SRF 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SRF, Quarter Wave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850147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Bunch Comp.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Copper, 1-cell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582911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Fundamental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SRF, 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982201"/>
                  </a:ext>
                </a:extLst>
              </a:tr>
              <a:tr h="29988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Third Harmonic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SRF, 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04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35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RF System Parameters and Concept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6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BCF6CEF5-7756-4ED3-9197-2FD26BB8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1" y="768552"/>
            <a:ext cx="3898497" cy="5836709"/>
          </a:xfrm>
        </p:spPr>
        <p:txBody>
          <a:bodyPr>
            <a:normAutofit/>
          </a:bodyPr>
          <a:lstStyle/>
          <a:p>
            <a:r>
              <a:rPr lang="en-US" sz="1600" dirty="0"/>
              <a:t>Cryomodules</a:t>
            </a:r>
          </a:p>
          <a:p>
            <a:pPr lvl="1"/>
            <a:r>
              <a:rPr lang="en-US" sz="1200" dirty="0"/>
              <a:t>3x 591 MHz, 5-cell elliptical, 2K</a:t>
            </a:r>
          </a:p>
          <a:p>
            <a:pPr lvl="1"/>
            <a:r>
              <a:rPr lang="en-US" sz="1200" dirty="0"/>
              <a:t>Single cavity per cryomodule</a:t>
            </a:r>
          </a:p>
          <a:p>
            <a:pPr lvl="1"/>
            <a:r>
              <a:rPr lang="en-US" sz="1200" dirty="0"/>
              <a:t>Warm beamline </a:t>
            </a:r>
            <a:r>
              <a:rPr lang="en-US" sz="1200" dirty="0" err="1"/>
              <a:t>SiC</a:t>
            </a:r>
            <a:r>
              <a:rPr lang="en-US" sz="1200" dirty="0"/>
              <a:t> HOM absorbers</a:t>
            </a:r>
          </a:p>
          <a:p>
            <a:pPr lvl="1"/>
            <a:r>
              <a:rPr lang="en-US" sz="1200" dirty="0"/>
              <a:t>Maximum 60 MV installed voltage</a:t>
            </a:r>
          </a:p>
          <a:p>
            <a:pPr lvl="2"/>
            <a:r>
              <a:rPr lang="en-US" sz="1200" dirty="0" err="1"/>
              <a:t>E</a:t>
            </a:r>
            <a:r>
              <a:rPr lang="en-US" sz="1200" baseline="-25000" dirty="0" err="1"/>
              <a:t>acc</a:t>
            </a:r>
            <a:r>
              <a:rPr lang="en-US" sz="1200" dirty="0"/>
              <a:t>:   15.8 MV/m</a:t>
            </a:r>
          </a:p>
          <a:p>
            <a:pPr lvl="2"/>
            <a:r>
              <a:rPr lang="en-US" sz="1200" dirty="0" err="1"/>
              <a:t>E</a:t>
            </a:r>
            <a:r>
              <a:rPr lang="en-US" sz="1200" baseline="-25000" dirty="0" err="1"/>
              <a:t>pk</a:t>
            </a:r>
            <a:r>
              <a:rPr lang="en-US" sz="1200" dirty="0"/>
              <a:t>:    35.8 MV/m</a:t>
            </a:r>
          </a:p>
          <a:p>
            <a:pPr lvl="2"/>
            <a:r>
              <a:rPr lang="en-US" sz="1200" dirty="0" err="1"/>
              <a:t>B</a:t>
            </a:r>
            <a:r>
              <a:rPr lang="en-US" sz="1200" baseline="-25000" dirty="0" err="1"/>
              <a:t>pk</a:t>
            </a:r>
            <a:r>
              <a:rPr lang="en-US" sz="1200" dirty="0"/>
              <a:t>:    69.7 </a:t>
            </a:r>
            <a:r>
              <a:rPr lang="en-US" sz="1200" dirty="0" err="1"/>
              <a:t>mT</a:t>
            </a:r>
            <a:endParaRPr lang="en-US" sz="1200" dirty="0"/>
          </a:p>
          <a:p>
            <a:pPr lvl="2"/>
            <a:r>
              <a:rPr lang="en-US" sz="1200" dirty="0" err="1"/>
              <a:t>P</a:t>
            </a:r>
            <a:r>
              <a:rPr lang="en-US" sz="1200" baseline="-25000" dirty="0" err="1"/>
              <a:t>dyn</a:t>
            </a:r>
            <a:r>
              <a:rPr lang="en-US" sz="1200" dirty="0"/>
              <a:t>:   32 W</a:t>
            </a:r>
          </a:p>
          <a:p>
            <a:pPr lvl="1"/>
            <a:r>
              <a:rPr lang="en-US" sz="1200" dirty="0" err="1"/>
              <a:t>U</a:t>
            </a:r>
            <a:r>
              <a:rPr lang="en-US" sz="1200" baseline="-25000" dirty="0" err="1"/>
              <a:t>sync</a:t>
            </a:r>
            <a:r>
              <a:rPr lang="en-US" sz="1200" dirty="0"/>
              <a:t> = 36 MeV / turn (18 GeV)</a:t>
            </a:r>
          </a:p>
          <a:p>
            <a:pPr lvl="1"/>
            <a:r>
              <a:rPr lang="el-GR" sz="1200" dirty="0"/>
              <a:t>Δ</a:t>
            </a:r>
            <a:r>
              <a:rPr lang="en-US" sz="1200" dirty="0" err="1"/>
              <a:t>f</a:t>
            </a:r>
            <a:r>
              <a:rPr lang="en-US" sz="1200" baseline="-25000" dirty="0" err="1"/>
              <a:t>acc</a:t>
            </a:r>
            <a:r>
              <a:rPr lang="en-US" sz="1200" dirty="0"/>
              <a:t> = 500 Hz from 400 MeV – 18 GeV.</a:t>
            </a:r>
          </a:p>
          <a:p>
            <a:pPr lvl="1"/>
            <a:endParaRPr lang="en-US" sz="1200" dirty="0"/>
          </a:p>
          <a:p>
            <a:r>
              <a:rPr lang="en-US" sz="1600" dirty="0"/>
              <a:t>RF Power Amplifiers</a:t>
            </a:r>
          </a:p>
          <a:p>
            <a:pPr lvl="1"/>
            <a:r>
              <a:rPr lang="en-US" sz="1200" dirty="0"/>
              <a:t>3x 591 MHz, 65 kW CW, IOT</a:t>
            </a:r>
          </a:p>
          <a:p>
            <a:pPr lvl="1"/>
            <a:r>
              <a:rPr lang="en-US" sz="1200" dirty="0"/>
              <a:t>Commercial transmitter units</a:t>
            </a:r>
          </a:p>
          <a:p>
            <a:endParaRPr lang="en-US" sz="1600" dirty="0"/>
          </a:p>
          <a:p>
            <a:r>
              <a:rPr lang="en-US" sz="1600" dirty="0"/>
              <a:t>Beam Parameters</a:t>
            </a:r>
          </a:p>
          <a:p>
            <a:pPr lvl="1"/>
            <a:r>
              <a:rPr lang="en-US" sz="1200" dirty="0"/>
              <a:t>10 </a:t>
            </a:r>
            <a:r>
              <a:rPr lang="en-US" sz="1200" dirty="0" err="1"/>
              <a:t>nC</a:t>
            </a:r>
            <a:r>
              <a:rPr lang="en-US" sz="1200" dirty="0"/>
              <a:t> per bunch</a:t>
            </a:r>
          </a:p>
          <a:p>
            <a:pPr lvl="1"/>
            <a:r>
              <a:rPr lang="en-US" sz="1200" dirty="0"/>
              <a:t>1 bunch per cycle</a:t>
            </a:r>
          </a:p>
          <a:p>
            <a:pPr lvl="1"/>
            <a:r>
              <a:rPr lang="en-US" sz="1200" dirty="0"/>
              <a:t>100 </a:t>
            </a:r>
            <a:r>
              <a:rPr lang="en-US" sz="1200" dirty="0" err="1"/>
              <a:t>ms</a:t>
            </a:r>
            <a:r>
              <a:rPr lang="en-US" sz="1200" dirty="0"/>
              <a:t> acceleration ramp</a:t>
            </a:r>
          </a:p>
          <a:p>
            <a:pPr lvl="1"/>
            <a:r>
              <a:rPr lang="en-US" sz="1200" dirty="0"/>
              <a:t>1 Hz repetition rate</a:t>
            </a:r>
          </a:p>
          <a:p>
            <a:pPr lvl="1"/>
            <a:r>
              <a:rPr lang="en-US" sz="1200" dirty="0"/>
              <a:t>Note: HOM power is negligible, but strong damping is needed for long range wakes.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0BE4D-B5CB-411F-90BD-E46CFFB8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816" y="1639902"/>
            <a:ext cx="4975117" cy="39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7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eSR</a:t>
            </a:r>
            <a:r>
              <a:rPr lang="en-US" dirty="0"/>
              <a:t> RF System Parameters and Concept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BCF6CEF5-7756-4ED3-9197-2FD26BB8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1" y="768552"/>
            <a:ext cx="3898497" cy="5836709"/>
          </a:xfrm>
        </p:spPr>
        <p:txBody>
          <a:bodyPr>
            <a:normAutofit/>
          </a:bodyPr>
          <a:lstStyle/>
          <a:p>
            <a:r>
              <a:rPr lang="en-US" sz="1600" dirty="0"/>
              <a:t>Cryomodules</a:t>
            </a:r>
          </a:p>
          <a:p>
            <a:pPr lvl="1"/>
            <a:r>
              <a:rPr lang="en-US" sz="1200" dirty="0"/>
              <a:t>14x 591 MHz, 2-cell elliptical, 2K</a:t>
            </a:r>
          </a:p>
          <a:p>
            <a:pPr lvl="1"/>
            <a:r>
              <a:rPr lang="en-US" sz="1200" dirty="0"/>
              <a:t>Single cavity per cryomodule</a:t>
            </a:r>
          </a:p>
          <a:p>
            <a:pPr lvl="1"/>
            <a:r>
              <a:rPr lang="en-US" sz="1200" dirty="0"/>
              <a:t>Warm beamline </a:t>
            </a:r>
            <a:r>
              <a:rPr lang="en-US" sz="1200" dirty="0" err="1"/>
              <a:t>SiC</a:t>
            </a:r>
            <a:r>
              <a:rPr lang="en-US" sz="1200" dirty="0"/>
              <a:t> HOM absorbers</a:t>
            </a:r>
          </a:p>
          <a:p>
            <a:pPr lvl="1"/>
            <a:r>
              <a:rPr lang="en-US" sz="1200" dirty="0"/>
              <a:t>Designed for 16 MV/m.</a:t>
            </a:r>
          </a:p>
          <a:p>
            <a:pPr lvl="1"/>
            <a:r>
              <a:rPr lang="en-US" sz="1200" dirty="0"/>
              <a:t>Maximum 68 MV required total voltage for 1.2E-2 bucket height.</a:t>
            </a:r>
          </a:p>
          <a:p>
            <a:pPr lvl="2"/>
            <a:r>
              <a:rPr lang="en-US" sz="1200" dirty="0" err="1"/>
              <a:t>E</a:t>
            </a:r>
            <a:r>
              <a:rPr lang="en-US" sz="1200" baseline="-25000" dirty="0" err="1"/>
              <a:t>acc</a:t>
            </a:r>
            <a:r>
              <a:rPr lang="en-US" sz="1200" dirty="0"/>
              <a:t>:   11.2 MV/m</a:t>
            </a:r>
          </a:p>
          <a:p>
            <a:pPr lvl="2"/>
            <a:r>
              <a:rPr lang="en-US" sz="1200" dirty="0" err="1"/>
              <a:t>E</a:t>
            </a:r>
            <a:r>
              <a:rPr lang="en-US" sz="1200" baseline="-25000" dirty="0" err="1"/>
              <a:t>pk</a:t>
            </a:r>
            <a:r>
              <a:rPr lang="en-US" sz="1200" dirty="0"/>
              <a:t>:    30.8 MV/m</a:t>
            </a:r>
          </a:p>
          <a:p>
            <a:pPr lvl="2"/>
            <a:r>
              <a:rPr lang="en-US" sz="1200" dirty="0" err="1"/>
              <a:t>B</a:t>
            </a:r>
            <a:r>
              <a:rPr lang="en-US" sz="1200" baseline="-25000" dirty="0" err="1"/>
              <a:t>pk</a:t>
            </a:r>
            <a:r>
              <a:rPr lang="en-US" sz="1200" dirty="0"/>
              <a:t>:    58.3 </a:t>
            </a:r>
            <a:r>
              <a:rPr lang="en-US" sz="1200" dirty="0" err="1"/>
              <a:t>mT</a:t>
            </a:r>
            <a:endParaRPr lang="en-US" sz="1200" dirty="0"/>
          </a:p>
          <a:p>
            <a:pPr lvl="2"/>
            <a:r>
              <a:rPr lang="en-US" sz="1200" dirty="0" err="1"/>
              <a:t>P</a:t>
            </a:r>
            <a:r>
              <a:rPr lang="en-US" sz="1200" baseline="-25000" dirty="0" err="1"/>
              <a:t>dyn</a:t>
            </a:r>
            <a:r>
              <a:rPr lang="en-US" sz="1200" dirty="0"/>
              <a:t>:   9 W</a:t>
            </a:r>
          </a:p>
          <a:p>
            <a:pPr lvl="1"/>
            <a:r>
              <a:rPr lang="en-US" sz="1200" dirty="0" err="1"/>
              <a:t>U</a:t>
            </a:r>
            <a:r>
              <a:rPr lang="en-US" sz="1200" baseline="-25000" dirty="0" err="1"/>
              <a:t>sync</a:t>
            </a:r>
            <a:r>
              <a:rPr lang="en-US" sz="1200" dirty="0"/>
              <a:t> = 38 MeV / turn (18 GeV)</a:t>
            </a:r>
          </a:p>
          <a:p>
            <a:pPr lvl="1"/>
            <a:r>
              <a:rPr lang="en-US" sz="1200" dirty="0"/>
              <a:t>Up to 10MW sync rad + HOM power</a:t>
            </a:r>
          </a:p>
          <a:p>
            <a:pPr lvl="1"/>
            <a:r>
              <a:rPr lang="en-US" sz="1200" dirty="0"/>
              <a:t>2x 500 kW CW FPCs per cryomodule</a:t>
            </a:r>
          </a:p>
          <a:p>
            <a:pPr lvl="2"/>
            <a:r>
              <a:rPr lang="en-US" sz="1200" dirty="0"/>
              <a:t>Maximum 425 kW operating.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1600" dirty="0"/>
              <a:t>RF Power Amplifiers</a:t>
            </a:r>
          </a:p>
          <a:p>
            <a:pPr lvl="1"/>
            <a:r>
              <a:rPr lang="en-US" sz="1200" dirty="0"/>
              <a:t>14 (7x2) 591 MHz, 65 kW CW, IOT per cryomodule.</a:t>
            </a:r>
          </a:p>
          <a:p>
            <a:pPr lvl="1"/>
            <a:r>
              <a:rPr lang="en-US" sz="1200" dirty="0"/>
              <a:t>Commercial transmitter units.</a:t>
            </a:r>
          </a:p>
          <a:p>
            <a:pPr lvl="1"/>
            <a:r>
              <a:rPr lang="en-US" sz="1200" dirty="0"/>
              <a:t>Hybrid combiner networks.</a:t>
            </a:r>
          </a:p>
          <a:p>
            <a:pPr lvl="1"/>
            <a:r>
              <a:rPr lang="en-US" sz="1200" dirty="0"/>
              <a:t>Exploring options for Solid State as cost continues to decrease.</a:t>
            </a:r>
          </a:p>
          <a:p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33CB3-9190-4402-8BF3-7978F6A6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163" y="988233"/>
            <a:ext cx="4876959" cy="3671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18C4E0-BC17-4673-8922-A7BCEE99F825}"/>
              </a:ext>
            </a:extLst>
          </p:cNvPr>
          <p:cNvSpPr/>
          <p:nvPr/>
        </p:nvSpPr>
        <p:spPr>
          <a:xfrm>
            <a:off x="4137517" y="4867301"/>
            <a:ext cx="50064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Beam Parameters</a:t>
            </a:r>
          </a:p>
          <a:p>
            <a:pPr lvl="1"/>
            <a:r>
              <a:rPr lang="en-US" sz="1200" dirty="0"/>
              <a:t>Not all maximum parameters occur under same operating conditions.</a:t>
            </a:r>
          </a:p>
          <a:p>
            <a:pPr lvl="1"/>
            <a:r>
              <a:rPr lang="en-US" sz="1200" dirty="0"/>
              <a:t>Up to 50nC per bunch</a:t>
            </a:r>
          </a:p>
          <a:p>
            <a:pPr lvl="1"/>
            <a:r>
              <a:rPr lang="en-US" sz="1200" dirty="0"/>
              <a:t>Up to 2.5 A</a:t>
            </a:r>
          </a:p>
          <a:p>
            <a:pPr lvl="1"/>
            <a:r>
              <a:rPr lang="en-US" sz="1200" dirty="0"/>
              <a:t>Up to 38 MV synchronous voltage</a:t>
            </a:r>
          </a:p>
          <a:p>
            <a:pPr lvl="1"/>
            <a:r>
              <a:rPr lang="en-US" sz="1200" dirty="0"/>
              <a:t>Up to 68 MV peak voltage =&gt; 1.2E-2 </a:t>
            </a:r>
            <a:r>
              <a:rPr lang="en-US" sz="1200" dirty="0" err="1"/>
              <a:t>dE</a:t>
            </a:r>
            <a:r>
              <a:rPr lang="en-US" sz="1200" dirty="0"/>
              <a:t>/E for off momentum injection</a:t>
            </a:r>
          </a:p>
          <a:p>
            <a:pPr lvl="1"/>
            <a:r>
              <a:rPr lang="en-US" sz="1200" dirty="0"/>
              <a:t>Up to 80 kW total HOM power to beamline absorbers (20 kW ea.)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332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Ring RF System Parameters and Concept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8</a:t>
            </a:fld>
            <a:endParaRPr lang="en-US" dirty="0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BCF6CEF5-7756-4ED3-9197-2FD26BB8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1" y="768552"/>
            <a:ext cx="3898497" cy="5836709"/>
          </a:xfrm>
        </p:spPr>
        <p:txBody>
          <a:bodyPr>
            <a:normAutofit/>
          </a:bodyPr>
          <a:lstStyle/>
          <a:p>
            <a:r>
              <a:rPr lang="en-US" sz="1600" dirty="0"/>
              <a:t>Cavities &amp; Cryomodules</a:t>
            </a:r>
          </a:p>
          <a:p>
            <a:pPr lvl="1"/>
            <a:r>
              <a:rPr lang="en-US" sz="1200" dirty="0"/>
              <a:t>2x 24.6 MHz Cu (Reuse and modify 28 MHz)</a:t>
            </a:r>
          </a:p>
          <a:p>
            <a:pPr lvl="2"/>
            <a:r>
              <a:rPr lang="en-US" sz="1200" dirty="0"/>
              <a:t>Capture and Acceleration</a:t>
            </a:r>
          </a:p>
          <a:p>
            <a:pPr lvl="1"/>
            <a:r>
              <a:rPr lang="en-US" sz="1200" dirty="0"/>
              <a:t>2x 49.3 MHz Cu (New system)</a:t>
            </a:r>
          </a:p>
          <a:p>
            <a:pPr lvl="2"/>
            <a:r>
              <a:rPr lang="en-US" sz="1200" dirty="0"/>
              <a:t>Bunch Split 1</a:t>
            </a:r>
          </a:p>
          <a:p>
            <a:pPr lvl="1"/>
            <a:r>
              <a:rPr lang="en-US" sz="1200" dirty="0"/>
              <a:t>2x 98.5 MHz Cu (New system)</a:t>
            </a:r>
          </a:p>
          <a:p>
            <a:pPr lvl="2"/>
            <a:r>
              <a:rPr lang="en-US" sz="1200" dirty="0"/>
              <a:t>Bunch Split 2</a:t>
            </a:r>
          </a:p>
          <a:p>
            <a:pPr lvl="1"/>
            <a:r>
              <a:rPr lang="en-US" sz="1200" dirty="0"/>
              <a:t>12x 197 MHz Cu (Reuse existing 197 MHz)</a:t>
            </a:r>
          </a:p>
          <a:p>
            <a:pPr lvl="2"/>
            <a:r>
              <a:rPr lang="en-US" sz="1200" dirty="0"/>
              <a:t>Bunch Compression 1</a:t>
            </a:r>
          </a:p>
          <a:p>
            <a:pPr lvl="1"/>
            <a:r>
              <a:rPr lang="en-US" sz="1200" dirty="0"/>
              <a:t>2x 591 MHz SRF, 5-cell elliptical</a:t>
            </a:r>
          </a:p>
          <a:p>
            <a:pPr lvl="2"/>
            <a:r>
              <a:rPr lang="en-US" sz="1200" dirty="0"/>
              <a:t>Bunch Compression 2</a:t>
            </a:r>
          </a:p>
          <a:p>
            <a:pPr lvl="2"/>
            <a:r>
              <a:rPr lang="en-US" sz="1200" dirty="0"/>
              <a:t>Same as RCS cryomodules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1600" dirty="0"/>
              <a:t>RF Power Amplifiers</a:t>
            </a:r>
          </a:p>
          <a:p>
            <a:pPr lvl="1"/>
            <a:r>
              <a:rPr lang="en-US" sz="1200" dirty="0"/>
              <a:t>24.6 MHz and 197 MHz reuse existing power amplifiers (close coupled  tetrodes).</a:t>
            </a:r>
          </a:p>
          <a:p>
            <a:pPr lvl="1"/>
            <a:r>
              <a:rPr lang="en-US" sz="1200" dirty="0"/>
              <a:t>2x 49.3 MHz, 70 kW Solid State</a:t>
            </a:r>
          </a:p>
          <a:p>
            <a:pPr lvl="1"/>
            <a:r>
              <a:rPr lang="en-US" sz="1200" dirty="0"/>
              <a:t>2x 98.5 MHz, 80 kW, Solid State</a:t>
            </a:r>
          </a:p>
          <a:p>
            <a:pPr lvl="1"/>
            <a:r>
              <a:rPr lang="en-US" sz="1200" dirty="0"/>
              <a:t>2x 591 MHz, 65 kW, IOT</a:t>
            </a:r>
          </a:p>
          <a:p>
            <a:pPr lvl="1"/>
            <a:endParaRPr lang="en-US" sz="1200" dirty="0"/>
          </a:p>
          <a:p>
            <a:r>
              <a:rPr lang="en-US" sz="1600" dirty="0"/>
              <a:t>Beam Parameters</a:t>
            </a:r>
          </a:p>
          <a:p>
            <a:pPr lvl="1"/>
            <a:r>
              <a:rPr lang="en-US" sz="1200" dirty="0"/>
              <a:t>Up to 1A circulating current</a:t>
            </a:r>
          </a:p>
          <a:p>
            <a:pPr lvl="1"/>
            <a:r>
              <a:rPr lang="en-US" sz="1200" dirty="0"/>
              <a:t>Up to 1160 bunches</a:t>
            </a:r>
          </a:p>
          <a:p>
            <a:pPr lvl="2"/>
            <a:r>
              <a:rPr lang="en-US" sz="1200" dirty="0"/>
              <a:t>290 injected, 580 and 1160 via 1:2 symmetric splits.</a:t>
            </a:r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32AF1E-47FE-42BD-A283-BB5E0199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090" y="768552"/>
            <a:ext cx="4941168" cy="2308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701F8-ED7A-4523-B091-7A7C1C1F0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195" y="3164772"/>
            <a:ext cx="3574957" cy="2831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428F7F-A4C3-4FAA-8630-BC81F1D7690D}"/>
              </a:ext>
            </a:extLst>
          </p:cNvPr>
          <p:cNvSpPr/>
          <p:nvPr/>
        </p:nvSpPr>
        <p:spPr>
          <a:xfrm>
            <a:off x="3759044" y="6051546"/>
            <a:ext cx="50652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200" dirty="0"/>
              <a:t>Hadron Store 2 RF system uses the RCS 5-cell cavity cryomodule design.</a:t>
            </a:r>
          </a:p>
        </p:txBody>
      </p:sp>
    </p:spTree>
    <p:extLst>
      <p:ext uri="{BB962C8B-B14F-4D97-AF65-F5344CB8AC3E}">
        <p14:creationId xmlns:p14="http://schemas.microsoft.com/office/powerpoint/2010/main" val="180728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Hadron and </a:t>
            </a:r>
            <a:r>
              <a:rPr lang="en-US" sz="2800" dirty="0" err="1"/>
              <a:t>eSR</a:t>
            </a:r>
            <a:r>
              <a:rPr lang="en-US" sz="2800" dirty="0"/>
              <a:t> Crab RF System Parameters and Concept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033668-4D5E-4360-A0E5-BEC7A7E03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39205"/>
              </p:ext>
            </p:extLst>
          </p:nvPr>
        </p:nvGraphicFramePr>
        <p:xfrm>
          <a:off x="56474" y="1142674"/>
          <a:ext cx="4629051" cy="4290277"/>
        </p:xfrm>
        <a:graphic>
          <a:graphicData uri="http://schemas.openxmlformats.org/drawingml/2006/table">
            <a:tbl>
              <a:tblPr/>
              <a:tblGrid>
                <a:gridCol w="2307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LHC - HL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Ring - Ring eRHIC (with cooling) 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6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p-p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proton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electron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Full Crossing Angle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mrad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0.59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Energy (GeV)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7000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275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18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rms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Bunch length (cm)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0.9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Ave. Current (A)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1.09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0.81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0.26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Frequency (MHz)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400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394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394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Scheme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Vertical/Local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Horizontal/Local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beta function @ IP (m)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0.15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0.90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0.6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beta function @ crab cavity (m)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2616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1300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200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Horizontal beam size (um)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119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119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Piwinski angle (rad)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2.95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10.4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0.89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Voltage(MV)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12.4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12.0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2.5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Number of cavities per side per IP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Voltage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per cavity (MV)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3.1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4.0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2.5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R/Q (Ohm)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426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373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373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Power (kW)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Cavity horizontal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width (m)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0.33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0.16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0.16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Cavity 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vertical width (m)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0.29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0.20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0.20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Cavity length (m)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0.35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0.20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0.20</a:t>
                      </a:r>
                    </a:p>
                  </a:txBody>
                  <a:tcPr marL="6628" marR="6628" marT="662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CEF553D-AB6A-44DE-8F35-61D116C30DA1}"/>
              </a:ext>
            </a:extLst>
          </p:cNvPr>
          <p:cNvSpPr txBox="1"/>
          <p:nvPr/>
        </p:nvSpPr>
        <p:spPr>
          <a:xfrm>
            <a:off x="4704449" y="3287813"/>
            <a:ext cx="4439551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7160" indent="-13716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Simple symmetric design for easy fabrication, effective cleaning and minimum dimensions.</a:t>
            </a:r>
            <a:endParaRPr lang="en-US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137160" indent="-13716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DQW crab cavity development for </a:t>
            </a:r>
            <a:r>
              <a:rPr lang="en-US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HiLumi</a:t>
            </a: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LHC started in 2006 at BNL.</a:t>
            </a:r>
          </a:p>
          <a:p>
            <a:pPr marL="137160" indent="-13716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DQW crab cavities and couplers demonstrated successful beam commissioning in SPS </a:t>
            </a:r>
          </a:p>
          <a:p>
            <a:pPr marL="137160" indent="-13716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BNL supported through DOE NP R&amp;D FOA funding for participation in 4 out of 7 SPS crab cavity beam experiments, and further analysis of crab cavity cryomodule in RHIC.</a:t>
            </a:r>
          </a:p>
        </p:txBody>
      </p:sp>
      <p:pic>
        <p:nvPicPr>
          <p:cNvPr id="12" name="Picture 1" descr="C:\Users\qiowu\Google Drive\Work Related\CrabWriting\pCDR\RF\cavity1-4.PNG">
            <a:extLst>
              <a:ext uri="{FF2B5EF4-FFF2-40B4-BE49-F238E27FC236}">
                <a16:creationId xmlns:a16="http://schemas.microsoft.com/office/drawing/2014/main" id="{FF18E3EA-A3D1-4D0F-B7E5-06CE147C3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32" y="1142674"/>
            <a:ext cx="3690383" cy="177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F7760B-AF81-4B53-8811-1ABA3B45A5D7}"/>
              </a:ext>
            </a:extLst>
          </p:cNvPr>
          <p:cNvSpPr txBox="1"/>
          <p:nvPr/>
        </p:nvSpPr>
        <p:spPr>
          <a:xfrm>
            <a:off x="56474" y="6512317"/>
            <a:ext cx="4642563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Courtesy: Qiong Wu, Silvia </a:t>
            </a:r>
            <a:r>
              <a:rPr lang="en-US" sz="1400" i="1" dirty="0" err="1"/>
              <a:t>Verdú</a:t>
            </a:r>
            <a:r>
              <a:rPr lang="en-US" sz="1400" i="1" dirty="0"/>
              <a:t>-Andrés, Doug Holmes </a:t>
            </a:r>
          </a:p>
        </p:txBody>
      </p:sp>
    </p:spTree>
    <p:extLst>
      <p:ext uri="{BB962C8B-B14F-4D97-AF65-F5344CB8AC3E}">
        <p14:creationId xmlns:p14="http://schemas.microsoft.com/office/powerpoint/2010/main" val="178196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919.potx" id="{B7CCD873-BF45-41B0-B1CB-562973809129}" vid="{E88EE413-80B5-4D10-A9EB-908A639240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2" ma:contentTypeDescription="Create a new document." ma:contentTypeScope="" ma:versionID="a2a096925dbdb7729352ebd61963588b">
  <xsd:schema xmlns:xsd="http://www.w3.org/2001/XMLSchema" xmlns:xs="http://www.w3.org/2001/XMLSchema" xmlns:p="http://schemas.microsoft.com/office/2006/metadata/properties" xmlns:ns2="9e4a43c1-b2a9-408a-8cac-448eda25f0f3" targetNamespace="http://schemas.microsoft.com/office/2006/metadata/properties" ma:root="true" ma:fieldsID="05be40fd87e22aef6d7417947c34427d" ns2:_="">
    <xsd:import namespace="9e4a43c1-b2a9-408a-8cac-448eda25f0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351C7C-58BC-406E-B9F7-7BE36F6E37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C0C351-7008-4400-9DAC-A69F06FFAA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47D083-F59A-4C26-BA7D-C3E94CC4BDC0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9e4a43c1-b2a9-408a-8cac-448eda25f0f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EIC_PPT_Template_Rev0919</Template>
  <TotalTime>1562</TotalTime>
  <Words>1542</Words>
  <Application>Microsoft Office PowerPoint</Application>
  <PresentationFormat>On-screen Show (4:3)</PresentationFormat>
  <Paragraphs>375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Century Gothic</vt:lpstr>
      <vt:lpstr>Office Theme</vt:lpstr>
      <vt:lpstr>EIC Accelerator Collaboration Meeting 2019  RF Systems for EIC at BNL</vt:lpstr>
      <vt:lpstr>Outline</vt:lpstr>
      <vt:lpstr>Overview of RF for EIC at BNL</vt:lpstr>
      <vt:lpstr>Overview of RF for EIC at BNL</vt:lpstr>
      <vt:lpstr>Overview of RF for EIC at BNL</vt:lpstr>
      <vt:lpstr>RCS RF System Parameters and Concept</vt:lpstr>
      <vt:lpstr>eSR RF System Parameters and Concept</vt:lpstr>
      <vt:lpstr>Hadron Ring RF System Parameters and Concept</vt:lpstr>
      <vt:lpstr>Hadron and eSR Crab RF System Parameters and Concept</vt:lpstr>
      <vt:lpstr>Hadron and eSR Crab RF System Parameters and Concept</vt:lpstr>
      <vt:lpstr>Strong Hadron Cooling RF System Parameters and Concept</vt:lpstr>
      <vt:lpstr>Current R&amp;D Efforts: 500 kW CW, Variable Qext Couplers</vt:lpstr>
      <vt:lpstr>Current R&amp;D Efforts: Warm Beampipe SiC HOM Absorbers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loadletterpaper@outlook.com</dc:creator>
  <cp:lastModifiedBy>Smith, Kevin S</cp:lastModifiedBy>
  <cp:revision>77</cp:revision>
  <dcterms:created xsi:type="dcterms:W3CDTF">2019-10-06T20:14:35Z</dcterms:created>
  <dcterms:modified xsi:type="dcterms:W3CDTF">2019-10-09T18:25:59Z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