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4" r:id="rId1"/>
    <p:sldMasterId id="2147484094" r:id="rId2"/>
    <p:sldMasterId id="2147484096" r:id="rId3"/>
  </p:sldMasterIdLst>
  <p:notesMasterIdLst>
    <p:notesMasterId r:id="rId75"/>
  </p:notesMasterIdLst>
  <p:handoutMasterIdLst>
    <p:handoutMasterId r:id="rId76"/>
  </p:handoutMasterIdLst>
  <p:sldIdLst>
    <p:sldId id="269" r:id="rId4"/>
    <p:sldId id="434" r:id="rId5"/>
    <p:sldId id="382" r:id="rId6"/>
    <p:sldId id="530" r:id="rId7"/>
    <p:sldId id="648" r:id="rId8"/>
    <p:sldId id="544" r:id="rId9"/>
    <p:sldId id="642" r:id="rId10"/>
    <p:sldId id="641" r:id="rId11"/>
    <p:sldId id="643" r:id="rId12"/>
    <p:sldId id="644" r:id="rId13"/>
    <p:sldId id="645" r:id="rId14"/>
    <p:sldId id="646" r:id="rId15"/>
    <p:sldId id="552" r:id="rId16"/>
    <p:sldId id="551" r:id="rId17"/>
    <p:sldId id="541" r:id="rId18"/>
    <p:sldId id="631" r:id="rId19"/>
    <p:sldId id="553" r:id="rId20"/>
    <p:sldId id="624" r:id="rId21"/>
    <p:sldId id="639" r:id="rId22"/>
    <p:sldId id="623" r:id="rId23"/>
    <p:sldId id="626" r:id="rId24"/>
    <p:sldId id="638" r:id="rId25"/>
    <p:sldId id="627" r:id="rId26"/>
    <p:sldId id="625" r:id="rId27"/>
    <p:sldId id="640" r:id="rId28"/>
    <p:sldId id="633" r:id="rId29"/>
    <p:sldId id="635" r:id="rId30"/>
    <p:sldId id="637" r:id="rId31"/>
    <p:sldId id="549" r:id="rId32"/>
    <p:sldId id="628" r:id="rId33"/>
    <p:sldId id="554" r:id="rId34"/>
    <p:sldId id="556" r:id="rId35"/>
    <p:sldId id="588" r:id="rId36"/>
    <p:sldId id="589" r:id="rId37"/>
    <p:sldId id="574" r:id="rId38"/>
    <p:sldId id="594" r:id="rId39"/>
    <p:sldId id="595" r:id="rId40"/>
    <p:sldId id="596" r:id="rId41"/>
    <p:sldId id="597" r:id="rId42"/>
    <p:sldId id="577" r:id="rId43"/>
    <p:sldId id="579" r:id="rId44"/>
    <p:sldId id="583" r:id="rId45"/>
    <p:sldId id="610" r:id="rId46"/>
    <p:sldId id="611" r:id="rId47"/>
    <p:sldId id="612" r:id="rId48"/>
    <p:sldId id="561" r:id="rId49"/>
    <p:sldId id="564" r:id="rId50"/>
    <p:sldId id="565" r:id="rId51"/>
    <p:sldId id="566" r:id="rId52"/>
    <p:sldId id="567" r:id="rId53"/>
    <p:sldId id="568" r:id="rId54"/>
    <p:sldId id="604" r:id="rId55"/>
    <p:sldId id="606" r:id="rId56"/>
    <p:sldId id="605" r:id="rId57"/>
    <p:sldId id="607" r:id="rId58"/>
    <p:sldId id="557" r:id="rId59"/>
    <p:sldId id="535" r:id="rId60"/>
    <p:sldId id="540" r:id="rId61"/>
    <p:sldId id="603" r:id="rId62"/>
    <p:sldId id="619" r:id="rId63"/>
    <p:sldId id="620" r:id="rId64"/>
    <p:sldId id="592" r:id="rId65"/>
    <p:sldId id="602" r:id="rId66"/>
    <p:sldId id="621" r:id="rId67"/>
    <p:sldId id="647" r:id="rId68"/>
    <p:sldId id="513" r:id="rId69"/>
    <p:sldId id="528" r:id="rId70"/>
    <p:sldId id="529" r:id="rId71"/>
    <p:sldId id="473" r:id="rId72"/>
    <p:sldId id="457" r:id="rId73"/>
    <p:sldId id="458" r:id="rId7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66"/>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99FF"/>
    <a:srgbClr val="F3D8C3"/>
    <a:srgbClr val="CCFF33"/>
    <a:srgbClr val="FFCC00"/>
    <a:srgbClr val="99CC00"/>
    <a:srgbClr val="339933"/>
    <a:srgbClr val="501E00"/>
    <a:srgbClr val="FF0066"/>
    <a:srgbClr val="616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81" autoAdjust="0"/>
    <p:restoredTop sz="95640" autoAdjust="0"/>
  </p:normalViewPr>
  <p:slideViewPr>
    <p:cSldViewPr>
      <p:cViewPr varScale="1">
        <p:scale>
          <a:sx n="93" d="100"/>
          <a:sy n="93" d="100"/>
        </p:scale>
        <p:origin x="13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834"/>
    </p:cViewPr>
  </p:sorterViewPr>
  <p:notesViewPr>
    <p:cSldViewPr>
      <p:cViewPr varScale="1">
        <p:scale>
          <a:sx n="56" d="100"/>
          <a:sy n="56" d="100"/>
        </p:scale>
        <p:origin x="-2886" y="-102"/>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image" Target="NUL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image" Target="../media/image9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0" hangingPunct="0">
              <a:defRPr sz="1300">
                <a:latin typeface="Times New Roman" pitchFamily="18" charset="0"/>
              </a:defRPr>
            </a:lvl1pPr>
          </a:lstStyle>
          <a:p>
            <a:pPr>
              <a:defRPr/>
            </a:pPr>
            <a:endParaRPr lang="it-IT"/>
          </a:p>
        </p:txBody>
      </p:sp>
      <p:sp>
        <p:nvSpPr>
          <p:cNvPr id="14339" name="Rectangle 3"/>
          <p:cNvSpPr>
            <a:spLocks noGrp="1" noChangeArrowheads="1"/>
          </p:cNvSpPr>
          <p:nvPr>
            <p:ph type="dt" sz="quarter" idx="1"/>
          </p:nvPr>
        </p:nvSpPr>
        <p:spPr bwMode="auto">
          <a:xfrm>
            <a:off x="4145062" y="0"/>
            <a:ext cx="3170138" cy="479539"/>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0" hangingPunct="0">
              <a:defRPr sz="1300">
                <a:latin typeface="Times New Roman" pitchFamily="18" charset="0"/>
              </a:defRPr>
            </a:lvl1pPr>
          </a:lstStyle>
          <a:p>
            <a:pPr>
              <a:defRPr/>
            </a:pPr>
            <a:endParaRPr lang="it-IT"/>
          </a:p>
        </p:txBody>
      </p:sp>
      <p:sp>
        <p:nvSpPr>
          <p:cNvPr id="14340" name="Rectangle 4"/>
          <p:cNvSpPr>
            <a:spLocks noGrp="1" noChangeArrowheads="1"/>
          </p:cNvSpPr>
          <p:nvPr>
            <p:ph type="ftr" sz="quarter" idx="2"/>
          </p:nvPr>
        </p:nvSpPr>
        <p:spPr bwMode="auto">
          <a:xfrm>
            <a:off x="1" y="9121662"/>
            <a:ext cx="3170138" cy="479539"/>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0" hangingPunct="0">
              <a:defRPr sz="1300">
                <a:latin typeface="Times New Roman" pitchFamily="18" charset="0"/>
              </a:defRPr>
            </a:lvl1pPr>
          </a:lstStyle>
          <a:p>
            <a:pPr>
              <a:defRPr/>
            </a:pPr>
            <a:endParaRPr lang="it-IT"/>
          </a:p>
        </p:txBody>
      </p:sp>
      <p:sp>
        <p:nvSpPr>
          <p:cNvPr id="14341" name="Rectangle 5"/>
          <p:cNvSpPr>
            <a:spLocks noGrp="1" noChangeArrowheads="1"/>
          </p:cNvSpPr>
          <p:nvPr>
            <p:ph type="sldNum" sz="quarter" idx="3"/>
          </p:nvPr>
        </p:nvSpPr>
        <p:spPr bwMode="auto">
          <a:xfrm>
            <a:off x="4145062" y="9121662"/>
            <a:ext cx="3170138" cy="479539"/>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0" hangingPunct="0">
              <a:defRPr sz="1300">
                <a:latin typeface="Times New Roman" pitchFamily="18" charset="0"/>
              </a:defRPr>
            </a:lvl1pPr>
          </a:lstStyle>
          <a:p>
            <a:pPr>
              <a:defRPr/>
            </a:pPr>
            <a:fld id="{73B09692-FF04-41FA-8B0D-9BCBA9281754}" type="slidenum">
              <a:rPr lang="en-US"/>
              <a:pPr>
                <a:defRPr/>
              </a:pPr>
              <a:t>‹#›</a:t>
            </a:fld>
            <a:endParaRPr lang="en-US"/>
          </a:p>
        </p:txBody>
      </p:sp>
    </p:spTree>
    <p:extLst>
      <p:ext uri="{BB962C8B-B14F-4D97-AF65-F5344CB8AC3E}">
        <p14:creationId xmlns:p14="http://schemas.microsoft.com/office/powerpoint/2010/main" val="3138862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eaLnBrk="0" hangingPunct="0">
              <a:defRPr sz="1300">
                <a:latin typeface="Arial" charset="0"/>
              </a:defRPr>
            </a:lvl1pPr>
          </a:lstStyle>
          <a:p>
            <a:pPr>
              <a:defRPr/>
            </a:pPr>
            <a:endParaRPr lang="it-IT"/>
          </a:p>
        </p:txBody>
      </p:sp>
      <p:sp>
        <p:nvSpPr>
          <p:cNvPr id="2051" name="Rectangle 3"/>
          <p:cNvSpPr>
            <a:spLocks noGrp="1" noChangeArrowheads="1"/>
          </p:cNvSpPr>
          <p:nvPr>
            <p:ph type="dt" idx="1"/>
          </p:nvPr>
        </p:nvSpPr>
        <p:spPr bwMode="auto">
          <a:xfrm>
            <a:off x="4145062" y="0"/>
            <a:ext cx="3170138" cy="479539"/>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algn="r" eaLnBrk="0" hangingPunct="0">
              <a:defRPr sz="1300">
                <a:latin typeface="Arial" charset="0"/>
              </a:defRPr>
            </a:lvl1pPr>
          </a:lstStyle>
          <a:p>
            <a:pPr>
              <a:defRPr/>
            </a:pPr>
            <a:endParaRPr lang="it-IT"/>
          </a:p>
        </p:txBody>
      </p:sp>
      <p:sp>
        <p:nvSpPr>
          <p:cNvPr id="33796" name="Rectangle 4"/>
          <p:cNvSpPr>
            <a:spLocks noGrp="1" noRot="1" noChangeAspect="1" noChangeArrowheads="1"/>
          </p:cNvSpPr>
          <p:nvPr>
            <p:ph type="sldImg" idx="2"/>
          </p:nvPr>
        </p:nvSpPr>
        <p:spPr bwMode="auto">
          <a:xfrm>
            <a:off x="1258888" y="720725"/>
            <a:ext cx="4797425" cy="35988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4924" y="4560086"/>
            <a:ext cx="5365352" cy="4320317"/>
          </a:xfrm>
          <a:prstGeom prst="rect">
            <a:avLst/>
          </a:prstGeom>
          <a:noFill/>
          <a:ln w="9525">
            <a:noFill/>
            <a:miter lim="800000"/>
            <a:headEnd/>
            <a:tailEnd/>
          </a:ln>
          <a:effectLst/>
        </p:spPr>
        <p:txBody>
          <a:bodyPr vert="horz" wrap="square" lIns="99736" tIns="49868" rIns="99736" bIns="4986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1" y="9121662"/>
            <a:ext cx="3170138" cy="479539"/>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eaLnBrk="0" hangingPunct="0">
              <a:defRPr sz="1300">
                <a:latin typeface="Arial" charset="0"/>
              </a:defRPr>
            </a:lvl1pPr>
          </a:lstStyle>
          <a:p>
            <a:pPr>
              <a:defRPr/>
            </a:pPr>
            <a:endParaRPr lang="it-IT"/>
          </a:p>
        </p:txBody>
      </p:sp>
      <p:sp>
        <p:nvSpPr>
          <p:cNvPr id="2055" name="Rectangle 7"/>
          <p:cNvSpPr>
            <a:spLocks noGrp="1" noChangeArrowheads="1"/>
          </p:cNvSpPr>
          <p:nvPr>
            <p:ph type="sldNum" sz="quarter" idx="5"/>
          </p:nvPr>
        </p:nvSpPr>
        <p:spPr bwMode="auto">
          <a:xfrm>
            <a:off x="4145062" y="9121662"/>
            <a:ext cx="3170138" cy="479539"/>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algn="r" eaLnBrk="0" hangingPunct="0">
              <a:defRPr sz="1300">
                <a:latin typeface="Arial" charset="0"/>
              </a:defRPr>
            </a:lvl1pPr>
          </a:lstStyle>
          <a:p>
            <a:pPr>
              <a:defRPr/>
            </a:pPr>
            <a:fld id="{31C57F32-6D9D-4CA9-BF40-C397A2661FFA}" type="slidenum">
              <a:rPr lang="en-US"/>
              <a:pPr>
                <a:defRPr/>
              </a:pPr>
              <a:t>‹#›</a:t>
            </a:fld>
            <a:endParaRPr lang="en-US"/>
          </a:p>
        </p:txBody>
      </p:sp>
    </p:spTree>
    <p:extLst>
      <p:ext uri="{BB962C8B-B14F-4D97-AF65-F5344CB8AC3E}">
        <p14:creationId xmlns:p14="http://schemas.microsoft.com/office/powerpoint/2010/main" val="29930278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a:ln/>
        </p:spPr>
      </p:sp>
      <p:sp>
        <p:nvSpPr>
          <p:cNvPr id="348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p>
        </p:txBody>
      </p:sp>
      <p:sp>
        <p:nvSpPr>
          <p:cNvPr id="3482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BBF024E0-ECC9-4023-A01F-C149484B487C}" type="slidenum">
              <a:rPr kumimoji="0" lang="en-US" altLang="en-US" sz="1300" smtClean="0">
                <a:latin typeface="Arial" pitchFamily="34" charset="0"/>
              </a:rPr>
              <a:pPr>
                <a:spcBef>
                  <a:spcPct val="0"/>
                </a:spcBef>
              </a:pPr>
              <a:t>1</a:t>
            </a:fld>
            <a:endParaRPr kumimoji="0" lang="en-US" altLang="en-US" sz="1300" smtClean="0">
              <a:latin typeface="Arial" pitchFamily="34" charset="0"/>
            </a:endParaRPr>
          </a:p>
        </p:txBody>
      </p:sp>
    </p:spTree>
    <p:extLst>
      <p:ext uri="{BB962C8B-B14F-4D97-AF65-F5344CB8AC3E}">
        <p14:creationId xmlns:p14="http://schemas.microsoft.com/office/powerpoint/2010/main" val="388832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12</a:t>
            </a:fld>
            <a:endParaRPr kumimoji="0" lang="en-US" altLang="en-US" sz="1300" smtClean="0">
              <a:latin typeface="Arial" pitchFamily="34" charset="0"/>
            </a:endParaRPr>
          </a:p>
        </p:txBody>
      </p:sp>
    </p:spTree>
    <p:extLst>
      <p:ext uri="{BB962C8B-B14F-4D97-AF65-F5344CB8AC3E}">
        <p14:creationId xmlns:p14="http://schemas.microsoft.com/office/powerpoint/2010/main" val="3046309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a:ln/>
        </p:spPr>
      </p:sp>
      <p:sp>
        <p:nvSpPr>
          <p:cNvPr id="3686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686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E5BA9991-B5C8-4D9B-974F-3576F3902E48}" type="slidenum">
              <a:rPr kumimoji="0" lang="en-US" altLang="en-US" sz="1300" smtClean="0">
                <a:latin typeface="Arial" pitchFamily="34" charset="0"/>
              </a:rPr>
              <a:pPr>
                <a:spcBef>
                  <a:spcPct val="0"/>
                </a:spcBef>
              </a:pPr>
              <a:t>13</a:t>
            </a:fld>
            <a:endParaRPr kumimoji="0" lang="en-US" altLang="en-US" sz="1300" smtClean="0">
              <a:latin typeface="Arial" pitchFamily="34" charset="0"/>
            </a:endParaRPr>
          </a:p>
        </p:txBody>
      </p:sp>
    </p:spTree>
    <p:extLst>
      <p:ext uri="{BB962C8B-B14F-4D97-AF65-F5344CB8AC3E}">
        <p14:creationId xmlns:p14="http://schemas.microsoft.com/office/powerpoint/2010/main" val="37007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xfrm>
            <a:off x="1258888" y="720725"/>
            <a:ext cx="4797425" cy="3598863"/>
          </a:xfrm>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14</a:t>
            </a:fld>
            <a:endParaRPr kumimoji="0" lang="en-US" altLang="en-US" sz="1300">
              <a:latin typeface="Arial" pitchFamily="34" charset="0"/>
            </a:endParaRPr>
          </a:p>
        </p:txBody>
      </p:sp>
    </p:spTree>
    <p:extLst>
      <p:ext uri="{BB962C8B-B14F-4D97-AF65-F5344CB8AC3E}">
        <p14:creationId xmlns:p14="http://schemas.microsoft.com/office/powerpoint/2010/main" val="2983041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19</a:t>
            </a:fld>
            <a:endParaRPr kumimoji="0" lang="en-US" altLang="en-US" sz="1300" smtClean="0">
              <a:latin typeface="Arial" pitchFamily="34" charset="0"/>
            </a:endParaRPr>
          </a:p>
        </p:txBody>
      </p:sp>
    </p:spTree>
    <p:extLst>
      <p:ext uri="{BB962C8B-B14F-4D97-AF65-F5344CB8AC3E}">
        <p14:creationId xmlns:p14="http://schemas.microsoft.com/office/powerpoint/2010/main" val="3628512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20</a:t>
            </a:fld>
            <a:endParaRPr kumimoji="0" lang="en-US" altLang="en-US" sz="1300" smtClean="0">
              <a:latin typeface="Arial" pitchFamily="34" charset="0"/>
            </a:endParaRPr>
          </a:p>
        </p:txBody>
      </p:sp>
    </p:spTree>
    <p:extLst>
      <p:ext uri="{BB962C8B-B14F-4D97-AF65-F5344CB8AC3E}">
        <p14:creationId xmlns:p14="http://schemas.microsoft.com/office/powerpoint/2010/main" val="71830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C57F32-6D9D-4CA9-BF40-C397A2661FFA}" type="slidenum">
              <a:rPr lang="en-US" smtClean="0"/>
              <a:pPr>
                <a:defRPr/>
              </a:pPr>
              <a:t>21</a:t>
            </a:fld>
            <a:endParaRPr lang="en-US"/>
          </a:p>
        </p:txBody>
      </p:sp>
    </p:spTree>
    <p:extLst>
      <p:ext uri="{BB962C8B-B14F-4D97-AF65-F5344CB8AC3E}">
        <p14:creationId xmlns:p14="http://schemas.microsoft.com/office/powerpoint/2010/main" val="1870489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25</a:t>
            </a:fld>
            <a:endParaRPr kumimoji="0" lang="en-US" altLang="en-US" sz="1300" smtClean="0">
              <a:latin typeface="Arial" pitchFamily="34" charset="0"/>
            </a:endParaRPr>
          </a:p>
        </p:txBody>
      </p:sp>
    </p:spTree>
    <p:extLst>
      <p:ext uri="{BB962C8B-B14F-4D97-AF65-F5344CB8AC3E}">
        <p14:creationId xmlns:p14="http://schemas.microsoft.com/office/powerpoint/2010/main" val="248755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26</a:t>
            </a:fld>
            <a:endParaRPr kumimoji="0" lang="en-US" altLang="en-US" sz="1300" smtClean="0">
              <a:latin typeface="Arial" pitchFamily="34" charset="0"/>
            </a:endParaRPr>
          </a:p>
        </p:txBody>
      </p:sp>
    </p:spTree>
    <p:extLst>
      <p:ext uri="{BB962C8B-B14F-4D97-AF65-F5344CB8AC3E}">
        <p14:creationId xmlns:p14="http://schemas.microsoft.com/office/powerpoint/2010/main" val="112149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30</a:t>
            </a:fld>
            <a:endParaRPr kumimoji="0" lang="en-US" altLang="en-US" sz="1300" smtClean="0">
              <a:latin typeface="Arial" pitchFamily="34" charset="0"/>
            </a:endParaRPr>
          </a:p>
        </p:txBody>
      </p:sp>
    </p:spTree>
    <p:extLst>
      <p:ext uri="{BB962C8B-B14F-4D97-AF65-F5344CB8AC3E}">
        <p14:creationId xmlns:p14="http://schemas.microsoft.com/office/powerpoint/2010/main" val="1052511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31</a:t>
            </a:fld>
            <a:endParaRPr kumimoji="0" lang="en-US" altLang="en-US" sz="1300" smtClean="0">
              <a:latin typeface="Arial" pitchFamily="34" charset="0"/>
            </a:endParaRPr>
          </a:p>
        </p:txBody>
      </p:sp>
    </p:spTree>
    <p:extLst>
      <p:ext uri="{BB962C8B-B14F-4D97-AF65-F5344CB8AC3E}">
        <p14:creationId xmlns:p14="http://schemas.microsoft.com/office/powerpoint/2010/main" val="169362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2</a:t>
            </a:fld>
            <a:endParaRPr kumimoji="0" lang="en-US" altLang="en-US" sz="1300" smtClean="0">
              <a:latin typeface="Arial" pitchFamily="34" charset="0"/>
            </a:endParaRPr>
          </a:p>
        </p:txBody>
      </p:sp>
    </p:spTree>
    <p:extLst>
      <p:ext uri="{BB962C8B-B14F-4D97-AF65-F5344CB8AC3E}">
        <p14:creationId xmlns:p14="http://schemas.microsoft.com/office/powerpoint/2010/main" val="770488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noTextEdit="1"/>
          </p:cNvSpPr>
          <p:nvPr>
            <p:ph type="sldImg"/>
          </p:nvPr>
        </p:nvSpPr>
        <p:spPr>
          <a:ln/>
        </p:spPr>
      </p:sp>
      <p:sp>
        <p:nvSpPr>
          <p:cNvPr id="3993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994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CFC07644-46DF-4891-A4EC-CCAB10AF5CFA}" type="slidenum">
              <a:rPr kumimoji="0" lang="en-US" altLang="en-US" sz="1300" smtClean="0">
                <a:latin typeface="Arial" pitchFamily="34" charset="0"/>
              </a:rPr>
              <a:pPr>
                <a:spcBef>
                  <a:spcPct val="0"/>
                </a:spcBef>
              </a:pPr>
              <a:t>33</a:t>
            </a:fld>
            <a:endParaRPr kumimoji="0" lang="en-US" altLang="en-US" sz="1300" smtClean="0">
              <a:latin typeface="Arial" pitchFamily="34" charset="0"/>
            </a:endParaRPr>
          </a:p>
        </p:txBody>
      </p:sp>
    </p:spTree>
    <p:extLst>
      <p:ext uri="{BB962C8B-B14F-4D97-AF65-F5344CB8AC3E}">
        <p14:creationId xmlns:p14="http://schemas.microsoft.com/office/powerpoint/2010/main" val="1181775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xfrm>
            <a:off x="1258888" y="720725"/>
            <a:ext cx="4797425" cy="3598863"/>
          </a:xfrm>
          <a:ln/>
        </p:spPr>
      </p:sp>
      <p:sp>
        <p:nvSpPr>
          <p:cNvPr id="389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dirty="0"/>
          </a:p>
        </p:txBody>
      </p:sp>
      <p:sp>
        <p:nvSpPr>
          <p:cNvPr id="3891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BA65942E-4D8B-4435-B50E-AF5D25D35B52}" type="slidenum">
              <a:rPr kumimoji="0" lang="en-US" altLang="en-US" sz="1300" smtClean="0">
                <a:latin typeface="Arial" pitchFamily="34" charset="0"/>
              </a:rPr>
              <a:pPr>
                <a:spcBef>
                  <a:spcPct val="0"/>
                </a:spcBef>
              </a:pPr>
              <a:t>34</a:t>
            </a:fld>
            <a:endParaRPr kumimoji="0" lang="en-US" altLang="en-US" sz="1300">
              <a:latin typeface="Arial" pitchFamily="34" charset="0"/>
            </a:endParaRPr>
          </a:p>
        </p:txBody>
      </p:sp>
    </p:spTree>
    <p:extLst>
      <p:ext uri="{BB962C8B-B14F-4D97-AF65-F5344CB8AC3E}">
        <p14:creationId xmlns:p14="http://schemas.microsoft.com/office/powerpoint/2010/main" val="186883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b="1" i="1">
                <a:solidFill>
                  <a:schemeClr val="bg1"/>
                </a:solidFill>
                <a:latin typeface="Times New Roman" panose="02020603050405020304" pitchFamily="18" charset="0"/>
              </a:defRPr>
            </a:lvl1pPr>
            <a:lvl2pPr marL="742950" indent="-285750" defTabSz="990600">
              <a:defRPr sz="2400" b="1" i="1">
                <a:solidFill>
                  <a:schemeClr val="bg1"/>
                </a:solidFill>
                <a:latin typeface="Times New Roman" panose="02020603050405020304" pitchFamily="18" charset="0"/>
              </a:defRPr>
            </a:lvl2pPr>
            <a:lvl3pPr marL="1143000" indent="-228600" defTabSz="990600">
              <a:defRPr sz="2400" b="1" i="1">
                <a:solidFill>
                  <a:schemeClr val="bg1"/>
                </a:solidFill>
                <a:latin typeface="Times New Roman" panose="02020603050405020304" pitchFamily="18" charset="0"/>
              </a:defRPr>
            </a:lvl3pPr>
            <a:lvl4pPr marL="1600200" indent="-228600" defTabSz="990600">
              <a:defRPr sz="2400" b="1" i="1">
                <a:solidFill>
                  <a:schemeClr val="bg1"/>
                </a:solidFill>
                <a:latin typeface="Times New Roman" panose="02020603050405020304" pitchFamily="18" charset="0"/>
              </a:defRPr>
            </a:lvl4pPr>
            <a:lvl5pPr marL="2057400" indent="-228600" defTabSz="990600">
              <a:defRPr sz="2400" b="1" i="1">
                <a:solidFill>
                  <a:schemeClr val="bg1"/>
                </a:solidFill>
                <a:latin typeface="Times New Roman" panose="02020603050405020304" pitchFamily="18" charset="0"/>
              </a:defRPr>
            </a:lvl5pPr>
            <a:lvl6pPr marL="25146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9pPr>
          </a:lstStyle>
          <a:p>
            <a:pPr algn="r" eaLnBrk="1" hangingPunct="1"/>
            <a:fld id="{A97D3629-6997-481B-8DF8-3DC7BFF24A13}" type="slidenum">
              <a:rPr lang="en-US" altLang="en-US" sz="1300" b="0" i="0">
                <a:solidFill>
                  <a:schemeClr val="tx1"/>
                </a:solidFill>
                <a:latin typeface="Arial" panose="020B0604020202020204" pitchFamily="34" charset="0"/>
              </a:rPr>
              <a:pPr algn="r" eaLnBrk="1" hangingPunct="1"/>
              <a:t>35</a:t>
            </a:fld>
            <a:endParaRPr lang="en-US" altLang="en-US" sz="1300" b="0" i="0">
              <a:solidFill>
                <a:schemeClr val="tx1"/>
              </a:solidFill>
              <a:latin typeface="Arial" panose="020B0604020202020204" pitchFamily="34" charset="0"/>
            </a:endParaRPr>
          </a:p>
        </p:txBody>
      </p:sp>
      <p:sp>
        <p:nvSpPr>
          <p:cNvPr id="80899" name="Rectangle 2"/>
          <p:cNvSpPr>
            <a:spLocks noGrp="1" noRot="1" noChangeAspect="1" noChangeArrowheads="1" noTextEdit="1"/>
          </p:cNvSpPr>
          <p:nvPr>
            <p:ph type="sldImg"/>
          </p:nvPr>
        </p:nvSpPr>
        <p:spPr>
          <a:xfrm>
            <a:off x="993775" y="768350"/>
            <a:ext cx="5111750" cy="3833813"/>
          </a:xfrm>
          <a:ln/>
        </p:spPr>
      </p:sp>
      <p:sp>
        <p:nvSpPr>
          <p:cNvPr id="80900" name="Rectangle 3"/>
          <p:cNvSpPr>
            <a:spLocks noGrp="1" noChangeArrowheads="1"/>
          </p:cNvSpPr>
          <p:nvPr>
            <p:ph type="body" idx="1"/>
          </p:nvPr>
        </p:nvSpPr>
        <p:spPr>
          <a:xfrm>
            <a:off x="709613" y="4860925"/>
            <a:ext cx="56769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82441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891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14495" indent="-274806" eaLnBrk="0" hangingPunct="0">
              <a:spcBef>
                <a:spcPct val="30000"/>
              </a:spcBef>
              <a:defRPr kumimoji="1" sz="1200">
                <a:solidFill>
                  <a:schemeClr val="tx1"/>
                </a:solidFill>
                <a:latin typeface="Times New Roman" pitchFamily="18" charset="0"/>
              </a:defRPr>
            </a:lvl2pPr>
            <a:lvl3pPr marL="1099223" indent="-219845" eaLnBrk="0" hangingPunct="0">
              <a:spcBef>
                <a:spcPct val="30000"/>
              </a:spcBef>
              <a:defRPr kumimoji="1" sz="1200">
                <a:solidFill>
                  <a:schemeClr val="tx1"/>
                </a:solidFill>
                <a:latin typeface="Times New Roman" pitchFamily="18" charset="0"/>
              </a:defRPr>
            </a:lvl3pPr>
            <a:lvl4pPr marL="1538912" indent="-219845" eaLnBrk="0" hangingPunct="0">
              <a:spcBef>
                <a:spcPct val="30000"/>
              </a:spcBef>
              <a:defRPr kumimoji="1" sz="1200">
                <a:solidFill>
                  <a:schemeClr val="tx1"/>
                </a:solidFill>
                <a:latin typeface="Times New Roman" pitchFamily="18" charset="0"/>
              </a:defRPr>
            </a:lvl4pPr>
            <a:lvl5pPr marL="1978602" indent="-219845" eaLnBrk="0" hangingPunct="0">
              <a:spcBef>
                <a:spcPct val="30000"/>
              </a:spcBef>
              <a:defRPr kumimoji="1" sz="1200">
                <a:solidFill>
                  <a:schemeClr val="tx1"/>
                </a:solidFill>
                <a:latin typeface="Times New Roman" pitchFamily="18" charset="0"/>
              </a:defRPr>
            </a:lvl5pPr>
            <a:lvl6pPr marL="2418291" indent="-219845" eaLnBrk="0" fontAlgn="base" hangingPunct="0">
              <a:spcBef>
                <a:spcPct val="30000"/>
              </a:spcBef>
              <a:spcAft>
                <a:spcPct val="0"/>
              </a:spcAft>
              <a:defRPr kumimoji="1" sz="1200">
                <a:solidFill>
                  <a:schemeClr val="tx1"/>
                </a:solidFill>
                <a:latin typeface="Times New Roman" pitchFamily="18" charset="0"/>
              </a:defRPr>
            </a:lvl6pPr>
            <a:lvl7pPr marL="2857980" indent="-219845" eaLnBrk="0" fontAlgn="base" hangingPunct="0">
              <a:spcBef>
                <a:spcPct val="30000"/>
              </a:spcBef>
              <a:spcAft>
                <a:spcPct val="0"/>
              </a:spcAft>
              <a:defRPr kumimoji="1" sz="1200">
                <a:solidFill>
                  <a:schemeClr val="tx1"/>
                </a:solidFill>
                <a:latin typeface="Times New Roman" pitchFamily="18" charset="0"/>
              </a:defRPr>
            </a:lvl7pPr>
            <a:lvl8pPr marL="3297669" indent="-219845" eaLnBrk="0" fontAlgn="base" hangingPunct="0">
              <a:spcBef>
                <a:spcPct val="30000"/>
              </a:spcBef>
              <a:spcAft>
                <a:spcPct val="0"/>
              </a:spcAft>
              <a:defRPr kumimoji="1" sz="1200">
                <a:solidFill>
                  <a:schemeClr val="tx1"/>
                </a:solidFill>
                <a:latin typeface="Times New Roman" pitchFamily="18" charset="0"/>
              </a:defRPr>
            </a:lvl8pPr>
            <a:lvl9pPr marL="3737359" indent="-219845"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BA65942E-4D8B-4435-B50E-AF5D25D35B52}" type="slidenum">
              <a:rPr kumimoji="0" lang="en-US" altLang="en-US" sz="1300">
                <a:latin typeface="Arial" pitchFamily="34" charset="0"/>
              </a:rPr>
              <a:pPr>
                <a:spcBef>
                  <a:spcPct val="0"/>
                </a:spcBef>
              </a:pPr>
              <a:t>46</a:t>
            </a:fld>
            <a:endParaRPr kumimoji="0" lang="en-US" altLang="en-US" sz="1300">
              <a:latin typeface="Arial" pitchFamily="34" charset="0"/>
            </a:endParaRPr>
          </a:p>
        </p:txBody>
      </p:sp>
    </p:spTree>
    <p:extLst>
      <p:ext uri="{BB962C8B-B14F-4D97-AF65-F5344CB8AC3E}">
        <p14:creationId xmlns:p14="http://schemas.microsoft.com/office/powerpoint/2010/main" val="684421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b="1" i="1">
                <a:solidFill>
                  <a:schemeClr val="bg1"/>
                </a:solidFill>
                <a:latin typeface="Times New Roman" panose="02020603050405020304" pitchFamily="18" charset="0"/>
              </a:defRPr>
            </a:lvl1pPr>
            <a:lvl2pPr marL="742950" indent="-285750" defTabSz="990600">
              <a:defRPr sz="2400" b="1" i="1">
                <a:solidFill>
                  <a:schemeClr val="bg1"/>
                </a:solidFill>
                <a:latin typeface="Times New Roman" panose="02020603050405020304" pitchFamily="18" charset="0"/>
              </a:defRPr>
            </a:lvl2pPr>
            <a:lvl3pPr marL="1143000" indent="-228600" defTabSz="990600">
              <a:defRPr sz="2400" b="1" i="1">
                <a:solidFill>
                  <a:schemeClr val="bg1"/>
                </a:solidFill>
                <a:latin typeface="Times New Roman" panose="02020603050405020304" pitchFamily="18" charset="0"/>
              </a:defRPr>
            </a:lvl3pPr>
            <a:lvl4pPr marL="1600200" indent="-228600" defTabSz="990600">
              <a:defRPr sz="2400" b="1" i="1">
                <a:solidFill>
                  <a:schemeClr val="bg1"/>
                </a:solidFill>
                <a:latin typeface="Times New Roman" panose="02020603050405020304" pitchFamily="18" charset="0"/>
              </a:defRPr>
            </a:lvl4pPr>
            <a:lvl5pPr marL="2057400" indent="-228600" defTabSz="990600">
              <a:defRPr sz="2400" b="1" i="1">
                <a:solidFill>
                  <a:schemeClr val="bg1"/>
                </a:solidFill>
                <a:latin typeface="Times New Roman" panose="02020603050405020304" pitchFamily="18" charset="0"/>
              </a:defRPr>
            </a:lvl5pPr>
            <a:lvl6pPr marL="25146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9pPr>
          </a:lstStyle>
          <a:p>
            <a:pPr algn="r" eaLnBrk="1" hangingPunct="1"/>
            <a:fld id="{852EEB65-3BF0-46F5-8C5E-676FBEB0FE79}" type="slidenum">
              <a:rPr lang="en-US" altLang="en-US" sz="1300" b="0" i="0">
                <a:solidFill>
                  <a:schemeClr val="tx1"/>
                </a:solidFill>
                <a:latin typeface="Arial" panose="020B0604020202020204" pitchFamily="34" charset="0"/>
              </a:rPr>
              <a:pPr algn="r" eaLnBrk="1" hangingPunct="1"/>
              <a:t>61</a:t>
            </a:fld>
            <a:endParaRPr lang="en-US" altLang="en-US" sz="1300" b="0" i="0">
              <a:solidFill>
                <a:schemeClr val="tx1"/>
              </a:solidFill>
              <a:latin typeface="Arial" panose="020B0604020202020204" pitchFamily="34" charset="0"/>
            </a:endParaRPr>
          </a:p>
        </p:txBody>
      </p:sp>
      <p:sp>
        <p:nvSpPr>
          <p:cNvPr id="79875" name="Rectangle 2"/>
          <p:cNvSpPr>
            <a:spLocks noGrp="1" noRot="1" noChangeAspect="1" noChangeArrowheads="1" noTextEdit="1"/>
          </p:cNvSpPr>
          <p:nvPr>
            <p:ph type="sldImg"/>
          </p:nvPr>
        </p:nvSpPr>
        <p:spPr>
          <a:xfrm>
            <a:off x="993775" y="768350"/>
            <a:ext cx="5111750" cy="3833813"/>
          </a:xfrm>
          <a:ln/>
        </p:spPr>
      </p:sp>
      <p:sp>
        <p:nvSpPr>
          <p:cNvPr id="79876" name="Rectangle 3"/>
          <p:cNvSpPr>
            <a:spLocks noGrp="1" noChangeArrowheads="1"/>
          </p:cNvSpPr>
          <p:nvPr>
            <p:ph type="body" idx="1"/>
          </p:nvPr>
        </p:nvSpPr>
        <p:spPr>
          <a:xfrm>
            <a:off x="709613" y="4860925"/>
            <a:ext cx="56769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23157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92188" y="768350"/>
            <a:ext cx="5114925" cy="38369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i="1">
                <a:solidFill>
                  <a:schemeClr val="bg1"/>
                </a:solidFill>
                <a:latin typeface="Times New Roman" panose="02020603050405020304" pitchFamily="18" charset="0"/>
              </a:defRPr>
            </a:lvl1pPr>
            <a:lvl2pPr marL="742950" indent="-285750" defTabSz="990600">
              <a:defRPr sz="2400" b="1" i="1">
                <a:solidFill>
                  <a:schemeClr val="bg1"/>
                </a:solidFill>
                <a:latin typeface="Times New Roman" panose="02020603050405020304" pitchFamily="18" charset="0"/>
              </a:defRPr>
            </a:lvl2pPr>
            <a:lvl3pPr marL="1143000" indent="-228600" defTabSz="990600">
              <a:defRPr sz="2400" b="1" i="1">
                <a:solidFill>
                  <a:schemeClr val="bg1"/>
                </a:solidFill>
                <a:latin typeface="Times New Roman" panose="02020603050405020304" pitchFamily="18" charset="0"/>
              </a:defRPr>
            </a:lvl3pPr>
            <a:lvl4pPr marL="1600200" indent="-228600" defTabSz="990600">
              <a:defRPr sz="2400" b="1" i="1">
                <a:solidFill>
                  <a:schemeClr val="bg1"/>
                </a:solidFill>
                <a:latin typeface="Times New Roman" panose="02020603050405020304" pitchFamily="18" charset="0"/>
              </a:defRPr>
            </a:lvl4pPr>
            <a:lvl5pPr marL="2057400" indent="-228600" defTabSz="990600">
              <a:defRPr sz="2400" b="1" i="1">
                <a:solidFill>
                  <a:schemeClr val="bg1"/>
                </a:solidFill>
                <a:latin typeface="Times New Roman" panose="02020603050405020304" pitchFamily="18" charset="0"/>
              </a:defRPr>
            </a:lvl5pPr>
            <a:lvl6pPr marL="25146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defTabSz="990600" eaLnBrk="0" fontAlgn="base" hangingPunct="0">
              <a:spcBef>
                <a:spcPct val="0"/>
              </a:spcBef>
              <a:spcAft>
                <a:spcPct val="0"/>
              </a:spcAft>
              <a:defRPr sz="2400" b="1" i="1">
                <a:solidFill>
                  <a:schemeClr val="bg1"/>
                </a:solidFill>
                <a:latin typeface="Times New Roman" panose="02020603050405020304" pitchFamily="18" charset="0"/>
              </a:defRPr>
            </a:lvl9pPr>
          </a:lstStyle>
          <a:p>
            <a:fld id="{1AC853FB-0081-4A79-93D1-E1E17D1CC806}" type="slidenum">
              <a:rPr lang="en-US" altLang="en-US" sz="1300" b="0" i="0">
                <a:solidFill>
                  <a:schemeClr val="tx1"/>
                </a:solidFill>
                <a:latin typeface="Arial" panose="020B0604020202020204" pitchFamily="34" charset="0"/>
              </a:rPr>
              <a:pPr/>
              <a:t>63</a:t>
            </a:fld>
            <a:endParaRPr lang="en-US" altLang="en-US" sz="1300" b="0" i="0">
              <a:solidFill>
                <a:schemeClr val="tx1"/>
              </a:solidFill>
              <a:latin typeface="Arial" panose="020B0604020202020204" pitchFamily="34" charset="0"/>
            </a:endParaRPr>
          </a:p>
        </p:txBody>
      </p:sp>
    </p:spTree>
    <p:extLst>
      <p:ext uri="{BB962C8B-B14F-4D97-AF65-F5344CB8AC3E}">
        <p14:creationId xmlns:p14="http://schemas.microsoft.com/office/powerpoint/2010/main" val="104430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xfrm>
            <a:off x="1258888" y="720725"/>
            <a:ext cx="4797425" cy="3598863"/>
          </a:xfrm>
          <a:ln/>
        </p:spPr>
      </p:sp>
      <p:sp>
        <p:nvSpPr>
          <p:cNvPr id="389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a:p>
        </p:txBody>
      </p:sp>
      <p:sp>
        <p:nvSpPr>
          <p:cNvPr id="3891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BA65942E-4D8B-4435-B50E-AF5D25D35B52}" type="slidenum">
              <a:rPr kumimoji="0" lang="en-US" altLang="en-US" sz="1300" smtClean="0">
                <a:latin typeface="Arial" pitchFamily="34" charset="0"/>
              </a:rPr>
              <a:pPr>
                <a:spcBef>
                  <a:spcPct val="0"/>
                </a:spcBef>
              </a:pPr>
              <a:t>65</a:t>
            </a:fld>
            <a:endParaRPr kumimoji="0" lang="en-US" altLang="en-US" sz="1300">
              <a:latin typeface="Arial" pitchFamily="34" charset="0"/>
            </a:endParaRPr>
          </a:p>
        </p:txBody>
      </p:sp>
    </p:spTree>
    <p:extLst>
      <p:ext uri="{BB962C8B-B14F-4D97-AF65-F5344CB8AC3E}">
        <p14:creationId xmlns:p14="http://schemas.microsoft.com/office/powerpoint/2010/main" val="903320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more red boxes</a:t>
            </a:r>
            <a:endParaRPr lang="en-US" dirty="0"/>
          </a:p>
        </p:txBody>
      </p:sp>
    </p:spTree>
    <p:extLst>
      <p:ext uri="{BB962C8B-B14F-4D97-AF65-F5344CB8AC3E}">
        <p14:creationId xmlns:p14="http://schemas.microsoft.com/office/powerpoint/2010/main" val="278382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5</a:t>
            </a:fld>
            <a:endParaRPr kumimoji="0" lang="en-US" altLang="en-US" sz="1300" smtClean="0">
              <a:latin typeface="Arial" pitchFamily="34" charset="0"/>
            </a:endParaRPr>
          </a:p>
        </p:txBody>
      </p:sp>
    </p:spTree>
    <p:extLst>
      <p:ext uri="{BB962C8B-B14F-4D97-AF65-F5344CB8AC3E}">
        <p14:creationId xmlns:p14="http://schemas.microsoft.com/office/powerpoint/2010/main" val="221634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dirty="0"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6</a:t>
            </a:fld>
            <a:endParaRPr kumimoji="0" lang="en-US" altLang="en-US" sz="1300" smtClean="0">
              <a:latin typeface="Arial" pitchFamily="34" charset="0"/>
            </a:endParaRPr>
          </a:p>
        </p:txBody>
      </p:sp>
    </p:spTree>
    <p:extLst>
      <p:ext uri="{BB962C8B-B14F-4D97-AF65-F5344CB8AC3E}">
        <p14:creationId xmlns:p14="http://schemas.microsoft.com/office/powerpoint/2010/main" val="344335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dirty="0"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7</a:t>
            </a:fld>
            <a:endParaRPr kumimoji="0" lang="en-US" altLang="en-US" sz="1300" smtClean="0">
              <a:latin typeface="Arial" pitchFamily="34" charset="0"/>
            </a:endParaRPr>
          </a:p>
        </p:txBody>
      </p:sp>
    </p:spTree>
    <p:extLst>
      <p:ext uri="{BB962C8B-B14F-4D97-AF65-F5344CB8AC3E}">
        <p14:creationId xmlns:p14="http://schemas.microsoft.com/office/powerpoint/2010/main" val="3364656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8</a:t>
            </a:fld>
            <a:endParaRPr kumimoji="0" lang="en-US" altLang="en-US" sz="1300" smtClean="0">
              <a:latin typeface="Arial" pitchFamily="34" charset="0"/>
            </a:endParaRPr>
          </a:p>
        </p:txBody>
      </p:sp>
    </p:spTree>
    <p:extLst>
      <p:ext uri="{BB962C8B-B14F-4D97-AF65-F5344CB8AC3E}">
        <p14:creationId xmlns:p14="http://schemas.microsoft.com/office/powerpoint/2010/main" val="120331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9</a:t>
            </a:fld>
            <a:endParaRPr kumimoji="0" lang="en-US" altLang="en-US" sz="1300" smtClean="0">
              <a:latin typeface="Arial" pitchFamily="34" charset="0"/>
            </a:endParaRPr>
          </a:p>
        </p:txBody>
      </p:sp>
    </p:spTree>
    <p:extLst>
      <p:ext uri="{BB962C8B-B14F-4D97-AF65-F5344CB8AC3E}">
        <p14:creationId xmlns:p14="http://schemas.microsoft.com/office/powerpoint/2010/main" val="2193036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10</a:t>
            </a:fld>
            <a:endParaRPr kumimoji="0" lang="en-US" altLang="en-US" sz="1300" smtClean="0">
              <a:latin typeface="Arial" pitchFamily="34" charset="0"/>
            </a:endParaRPr>
          </a:p>
        </p:txBody>
      </p:sp>
    </p:spTree>
    <p:extLst>
      <p:ext uri="{BB962C8B-B14F-4D97-AF65-F5344CB8AC3E}">
        <p14:creationId xmlns:p14="http://schemas.microsoft.com/office/powerpoint/2010/main" val="414558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p>
        </p:txBody>
      </p:sp>
      <p:sp>
        <p:nvSpPr>
          <p:cNvPr id="358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7063A63B-F8D8-41E3-8B74-7C9B7F302751}" type="slidenum">
              <a:rPr kumimoji="0" lang="en-US" altLang="en-US" sz="1300" smtClean="0">
                <a:latin typeface="Arial" pitchFamily="34" charset="0"/>
              </a:rPr>
              <a:pPr>
                <a:spcBef>
                  <a:spcPct val="0"/>
                </a:spcBef>
              </a:pPr>
              <a:t>11</a:t>
            </a:fld>
            <a:endParaRPr kumimoji="0" lang="en-US" altLang="en-US" sz="1300" smtClean="0">
              <a:latin typeface="Arial" pitchFamily="34" charset="0"/>
            </a:endParaRPr>
          </a:p>
        </p:txBody>
      </p:sp>
    </p:spTree>
    <p:extLst>
      <p:ext uri="{BB962C8B-B14F-4D97-AF65-F5344CB8AC3E}">
        <p14:creationId xmlns:p14="http://schemas.microsoft.com/office/powerpoint/2010/main" val="186201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5"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6" name="Slide Number Placeholder 22"/>
          <p:cNvSpPr>
            <a:spLocks noGrp="1"/>
          </p:cNvSpPr>
          <p:nvPr>
            <p:ph type="sldNum" sz="quarter" idx="12"/>
          </p:nvPr>
        </p:nvSpPr>
        <p:spPr/>
        <p:txBody>
          <a:bodyPr/>
          <a:lstStyle>
            <a:lvl1pPr>
              <a:defRPr/>
            </a:lvl1pPr>
          </a:lstStyle>
          <a:p>
            <a:pPr>
              <a:defRPr/>
            </a:pPr>
            <a:fld id="{1719AE87-12CA-4292-B540-83E6A7F8DA43}" type="slidenum">
              <a:rPr lang="it-IT"/>
              <a:pPr>
                <a:defRPr/>
              </a:pPr>
              <a:t>‹#›</a:t>
            </a:fld>
            <a:endParaRPr lang="it-IT"/>
          </a:p>
        </p:txBody>
      </p:sp>
    </p:spTree>
    <p:extLst>
      <p:ext uri="{BB962C8B-B14F-4D97-AF65-F5344CB8AC3E}">
        <p14:creationId xmlns:p14="http://schemas.microsoft.com/office/powerpoint/2010/main" val="3396578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5"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6" name="Slide Number Placeholder 22"/>
          <p:cNvSpPr>
            <a:spLocks noGrp="1"/>
          </p:cNvSpPr>
          <p:nvPr>
            <p:ph type="sldNum" sz="quarter" idx="12"/>
          </p:nvPr>
        </p:nvSpPr>
        <p:spPr/>
        <p:txBody>
          <a:bodyPr/>
          <a:lstStyle>
            <a:lvl1pPr>
              <a:defRPr/>
            </a:lvl1pPr>
          </a:lstStyle>
          <a:p>
            <a:pPr>
              <a:defRPr/>
            </a:pPr>
            <a:fld id="{DA2E47D9-48AE-4BFA-A09F-E8808858FA43}" type="slidenum">
              <a:rPr lang="it-IT"/>
              <a:pPr>
                <a:defRPr/>
              </a:pPr>
              <a:t>‹#›</a:t>
            </a:fld>
            <a:endParaRPr lang="it-IT"/>
          </a:p>
        </p:txBody>
      </p:sp>
    </p:spTree>
    <p:extLst>
      <p:ext uri="{BB962C8B-B14F-4D97-AF65-F5344CB8AC3E}">
        <p14:creationId xmlns:p14="http://schemas.microsoft.com/office/powerpoint/2010/main" val="2975760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5"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6" name="Slide Number Placeholder 22"/>
          <p:cNvSpPr>
            <a:spLocks noGrp="1"/>
          </p:cNvSpPr>
          <p:nvPr>
            <p:ph type="sldNum" sz="quarter" idx="12"/>
          </p:nvPr>
        </p:nvSpPr>
        <p:spPr/>
        <p:txBody>
          <a:bodyPr/>
          <a:lstStyle>
            <a:lvl1pPr>
              <a:defRPr/>
            </a:lvl1pPr>
          </a:lstStyle>
          <a:p>
            <a:pPr>
              <a:defRPr/>
            </a:pPr>
            <a:fld id="{3C455526-96ED-4369-A6F3-ACE5ACC1A260}" type="slidenum">
              <a:rPr lang="it-IT"/>
              <a:pPr>
                <a:defRPr/>
              </a:pPr>
              <a:t>‹#›</a:t>
            </a:fld>
            <a:endParaRPr lang="it-IT"/>
          </a:p>
        </p:txBody>
      </p:sp>
    </p:spTree>
    <p:extLst>
      <p:ext uri="{BB962C8B-B14F-4D97-AF65-F5344CB8AC3E}">
        <p14:creationId xmlns:p14="http://schemas.microsoft.com/office/powerpoint/2010/main" val="428920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066800"/>
            <a:ext cx="40386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11"/>
          <p:cNvSpPr>
            <a:spLocks noGrp="1"/>
          </p:cNvSpPr>
          <p:nvPr>
            <p:ph type="body" sz="half" idx="2"/>
          </p:nvPr>
        </p:nvSpPr>
        <p:spPr>
          <a:xfrm>
            <a:off x="4648200" y="1066800"/>
            <a:ext cx="40386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Title 7"/>
          <p:cNvSpPr>
            <a:spLocks noGrp="1"/>
          </p:cNvSpPr>
          <p:nvPr>
            <p:ph type="title"/>
          </p:nvPr>
        </p:nvSpPr>
        <p:spPr>
          <a:xfrm>
            <a:off x="457200" y="359465"/>
            <a:ext cx="8229600" cy="554935"/>
          </a:xfrm>
          <a:prstGeom prst="rect">
            <a:avLst/>
          </a:prstGeom>
        </p:spPr>
        <p:txBody>
          <a:bodyPr anchor="b" anchorCtr="0">
            <a:normAutofit/>
          </a:bodyPr>
          <a:lstStyle>
            <a:lvl1pPr algn="ctr">
              <a:defRPr/>
            </a:lvl1pPr>
          </a:lstStyle>
          <a:p>
            <a:pPr algn="l"/>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t>9/4/2019</a:t>
            </a:r>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3" name="Footer Placeholder 12"/>
          <p:cNvSpPr>
            <a:spLocks noGrp="1"/>
          </p:cNvSpPr>
          <p:nvPr>
            <p:ph type="ftr" sz="quarter" idx="12"/>
          </p:nvPr>
        </p:nvSpPr>
        <p:spPr/>
        <p:txBody>
          <a:bodyPr/>
          <a:lstStyle/>
          <a:p>
            <a:r>
              <a:rPr lang="en-US" smtClean="0"/>
              <a:t>C. Gatto - INFN  &amp; NIU</a:t>
            </a:r>
            <a:endParaRPr lang="en-US"/>
          </a:p>
        </p:txBody>
      </p:sp>
    </p:spTree>
    <p:extLst>
      <p:ext uri="{BB962C8B-B14F-4D97-AF65-F5344CB8AC3E}">
        <p14:creationId xmlns:p14="http://schemas.microsoft.com/office/powerpoint/2010/main" val="2150171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414338"/>
          </a:xfrm>
        </p:spPr>
        <p:txBody>
          <a:bodyPr/>
          <a:lstStyle/>
          <a:p>
            <a:r>
              <a:rPr lang="en-US" dirty="0" smtClean="0"/>
              <a:t>Click to edit Master title style</a:t>
            </a:r>
            <a:endParaRPr lang="en-US" dirty="0"/>
          </a:p>
        </p:txBody>
      </p:sp>
      <p:sp>
        <p:nvSpPr>
          <p:cNvPr id="3" name="Rectangle 8"/>
          <p:cNvSpPr>
            <a:spLocks noGrp="1" noChangeArrowheads="1"/>
          </p:cNvSpPr>
          <p:nvPr>
            <p:ph type="dt" sz="half" idx="10"/>
          </p:nvPr>
        </p:nvSpPr>
        <p:spPr/>
        <p:txBody>
          <a:bodyPr/>
          <a:lstStyle>
            <a:lvl1pPr>
              <a:defRPr/>
            </a:lvl1pPr>
          </a:lstStyle>
          <a:p>
            <a:pPr>
              <a:defRPr/>
            </a:pPr>
            <a:r>
              <a:rPr lang="en-US" smtClean="0">
                <a:solidFill>
                  <a:srgbClr val="000000"/>
                </a:solidFill>
              </a:rPr>
              <a:t>9/4/2019</a:t>
            </a:r>
            <a:endParaRPr lang="en-US" dirty="0">
              <a:solidFill>
                <a:srgbClr val="000000"/>
              </a:solidFill>
              <a:latin typeface="Times New Roman" pitchFamily="18" charset="0"/>
            </a:endParaRPr>
          </a:p>
        </p:txBody>
      </p:sp>
      <p:sp>
        <p:nvSpPr>
          <p:cNvPr id="4" name="Rectangle 9"/>
          <p:cNvSpPr>
            <a:spLocks noGrp="1" noChangeArrowheads="1"/>
          </p:cNvSpPr>
          <p:nvPr>
            <p:ph type="ftr" sz="quarter" idx="11"/>
          </p:nvPr>
        </p:nvSpPr>
        <p:spPr/>
        <p:txBody>
          <a:bodyPr/>
          <a:lstStyle>
            <a:lvl1pPr algn="ctr">
              <a:defRPr>
                <a:cs typeface="+mn-cs"/>
              </a:defRPr>
            </a:lvl1pPr>
          </a:lstStyle>
          <a:p>
            <a:pPr>
              <a:defRPr/>
            </a:pPr>
            <a:r>
              <a:rPr lang="en-US" smtClean="0">
                <a:solidFill>
                  <a:srgbClr val="000000"/>
                </a:solidFill>
              </a:rPr>
              <a:t>C. Gatto - INFN  &amp; NIU</a:t>
            </a:r>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r>
              <a:rPr lang="en-US" smtClean="0">
                <a:solidFill>
                  <a:srgbClr val="000000"/>
                </a:solidFill>
              </a:rPr>
              <a:t>9/4/2019</a:t>
            </a:r>
            <a:endParaRPr lang="en-US" dirty="0">
              <a:solidFill>
                <a:srgbClr val="000000"/>
              </a:solidFill>
              <a:latin typeface="Times New Roman" pitchFamily="18" charset="0"/>
            </a:endParaRPr>
          </a:p>
        </p:txBody>
      </p:sp>
      <p:sp>
        <p:nvSpPr>
          <p:cNvPr id="3" name="Rectangle 9"/>
          <p:cNvSpPr>
            <a:spLocks noGrp="1" noChangeArrowheads="1"/>
          </p:cNvSpPr>
          <p:nvPr>
            <p:ph type="ftr" sz="quarter" idx="11"/>
          </p:nvPr>
        </p:nvSpPr>
        <p:spPr/>
        <p:txBody>
          <a:bodyPr/>
          <a:lstStyle>
            <a:lvl1pPr algn="ctr">
              <a:defRPr>
                <a:cs typeface="+mn-cs"/>
              </a:defRPr>
            </a:lvl1pPr>
          </a:lstStyle>
          <a:p>
            <a:pPr>
              <a:defRPr/>
            </a:pPr>
            <a:r>
              <a:rPr lang="en-US" smtClean="0">
                <a:solidFill>
                  <a:srgbClr val="000000"/>
                </a:solidFill>
              </a:rPr>
              <a:t>C. Gatto - INFN  &amp; NIU</a:t>
            </a:r>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5"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6" name="Slide Number Placeholder 22"/>
          <p:cNvSpPr>
            <a:spLocks noGrp="1"/>
          </p:cNvSpPr>
          <p:nvPr>
            <p:ph type="sldNum" sz="quarter" idx="12"/>
          </p:nvPr>
        </p:nvSpPr>
        <p:spPr/>
        <p:txBody>
          <a:bodyPr/>
          <a:lstStyle>
            <a:lvl1pPr>
              <a:defRPr/>
            </a:lvl1pPr>
          </a:lstStyle>
          <a:p>
            <a:pPr>
              <a:defRPr/>
            </a:pPr>
            <a:fld id="{4356E7F7-C84E-45B0-9AB2-B2E37B592F15}" type="slidenum">
              <a:rPr lang="it-IT"/>
              <a:pPr>
                <a:defRPr/>
              </a:pPr>
              <a:t>‹#›</a:t>
            </a:fld>
            <a:endParaRPr lang="it-IT"/>
          </a:p>
        </p:txBody>
      </p:sp>
    </p:spTree>
    <p:extLst>
      <p:ext uri="{BB962C8B-B14F-4D97-AF65-F5344CB8AC3E}">
        <p14:creationId xmlns:p14="http://schemas.microsoft.com/office/powerpoint/2010/main" val="69463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9/4/2019</a:t>
            </a:r>
            <a:endParaRPr lang="it-IT"/>
          </a:p>
        </p:txBody>
      </p:sp>
      <p:sp>
        <p:nvSpPr>
          <p:cNvPr id="5" name="Footer Placeholder 4"/>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lvl1pPr>
              <a:defRPr/>
            </a:lvl1pPr>
          </a:lstStyle>
          <a:p>
            <a:pPr>
              <a:defRPr/>
            </a:pPr>
            <a:fld id="{7259A804-A2FE-4DC4-A52D-81BCDC452939}" type="slidenum">
              <a:rPr lang="it-IT"/>
              <a:pPr>
                <a:defRPr/>
              </a:pPr>
              <a:t>‹#›</a:t>
            </a:fld>
            <a:endParaRPr lang="it-IT"/>
          </a:p>
        </p:txBody>
      </p:sp>
    </p:spTree>
    <p:extLst>
      <p:ext uri="{BB962C8B-B14F-4D97-AF65-F5344CB8AC3E}">
        <p14:creationId xmlns:p14="http://schemas.microsoft.com/office/powerpoint/2010/main" val="12513953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6"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7" name="Slide Number Placeholder 22"/>
          <p:cNvSpPr>
            <a:spLocks noGrp="1"/>
          </p:cNvSpPr>
          <p:nvPr>
            <p:ph type="sldNum" sz="quarter" idx="12"/>
          </p:nvPr>
        </p:nvSpPr>
        <p:spPr/>
        <p:txBody>
          <a:bodyPr/>
          <a:lstStyle>
            <a:lvl1pPr>
              <a:defRPr/>
            </a:lvl1pPr>
          </a:lstStyle>
          <a:p>
            <a:pPr>
              <a:defRPr/>
            </a:pPr>
            <a:fld id="{1536305A-8E18-424A-A92A-41751F01C5CF}" type="slidenum">
              <a:rPr lang="it-IT"/>
              <a:pPr>
                <a:defRPr/>
              </a:pPr>
              <a:t>‹#›</a:t>
            </a:fld>
            <a:endParaRPr lang="it-IT"/>
          </a:p>
        </p:txBody>
      </p:sp>
    </p:spTree>
    <p:extLst>
      <p:ext uri="{BB962C8B-B14F-4D97-AF65-F5344CB8AC3E}">
        <p14:creationId xmlns:p14="http://schemas.microsoft.com/office/powerpoint/2010/main" val="1600925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8"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9" name="Slide Number Placeholder 22"/>
          <p:cNvSpPr>
            <a:spLocks noGrp="1"/>
          </p:cNvSpPr>
          <p:nvPr>
            <p:ph type="sldNum" sz="quarter" idx="12"/>
          </p:nvPr>
        </p:nvSpPr>
        <p:spPr/>
        <p:txBody>
          <a:bodyPr/>
          <a:lstStyle>
            <a:lvl1pPr>
              <a:defRPr/>
            </a:lvl1pPr>
          </a:lstStyle>
          <a:p>
            <a:pPr>
              <a:defRPr/>
            </a:pPr>
            <a:fld id="{AA901A13-8A44-4C10-A76A-B727FF68B609}" type="slidenum">
              <a:rPr lang="it-IT"/>
              <a:pPr>
                <a:defRPr/>
              </a:pPr>
              <a:t>‹#›</a:t>
            </a:fld>
            <a:endParaRPr lang="it-IT"/>
          </a:p>
        </p:txBody>
      </p:sp>
    </p:spTree>
    <p:extLst>
      <p:ext uri="{BB962C8B-B14F-4D97-AF65-F5344CB8AC3E}">
        <p14:creationId xmlns:p14="http://schemas.microsoft.com/office/powerpoint/2010/main" val="56082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4"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5" name="Slide Number Placeholder 22"/>
          <p:cNvSpPr>
            <a:spLocks noGrp="1"/>
          </p:cNvSpPr>
          <p:nvPr>
            <p:ph type="sldNum" sz="quarter" idx="12"/>
          </p:nvPr>
        </p:nvSpPr>
        <p:spPr/>
        <p:txBody>
          <a:bodyPr/>
          <a:lstStyle>
            <a:lvl1pPr>
              <a:defRPr/>
            </a:lvl1pPr>
          </a:lstStyle>
          <a:p>
            <a:pPr>
              <a:defRPr/>
            </a:pPr>
            <a:fld id="{DC8A82FA-93C8-4E0F-9734-D3CB1EE45F96}" type="slidenum">
              <a:rPr lang="it-IT"/>
              <a:pPr>
                <a:defRPr/>
              </a:pPr>
              <a:t>‹#›</a:t>
            </a:fld>
            <a:endParaRPr lang="it-IT"/>
          </a:p>
        </p:txBody>
      </p:sp>
    </p:spTree>
    <p:extLst>
      <p:ext uri="{BB962C8B-B14F-4D97-AF65-F5344CB8AC3E}">
        <p14:creationId xmlns:p14="http://schemas.microsoft.com/office/powerpoint/2010/main" val="2765786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3"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4" name="Slide Number Placeholder 22"/>
          <p:cNvSpPr>
            <a:spLocks noGrp="1"/>
          </p:cNvSpPr>
          <p:nvPr>
            <p:ph type="sldNum" sz="quarter" idx="12"/>
          </p:nvPr>
        </p:nvSpPr>
        <p:spPr/>
        <p:txBody>
          <a:bodyPr/>
          <a:lstStyle>
            <a:lvl1pPr>
              <a:defRPr/>
            </a:lvl1pPr>
          </a:lstStyle>
          <a:p>
            <a:pPr>
              <a:defRPr/>
            </a:pPr>
            <a:fld id="{5C3A2984-99A0-4A1F-ABC1-D865843D904F}" type="slidenum">
              <a:rPr lang="it-IT"/>
              <a:pPr>
                <a:defRPr/>
              </a:pPr>
              <a:t>‹#›</a:t>
            </a:fld>
            <a:endParaRPr lang="it-IT"/>
          </a:p>
        </p:txBody>
      </p:sp>
    </p:spTree>
    <p:extLst>
      <p:ext uri="{BB962C8B-B14F-4D97-AF65-F5344CB8AC3E}">
        <p14:creationId xmlns:p14="http://schemas.microsoft.com/office/powerpoint/2010/main" val="119569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6"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7" name="Slide Number Placeholder 22"/>
          <p:cNvSpPr>
            <a:spLocks noGrp="1"/>
          </p:cNvSpPr>
          <p:nvPr>
            <p:ph type="sldNum" sz="quarter" idx="12"/>
          </p:nvPr>
        </p:nvSpPr>
        <p:spPr/>
        <p:txBody>
          <a:bodyPr/>
          <a:lstStyle>
            <a:lvl1pPr>
              <a:defRPr/>
            </a:lvl1pPr>
          </a:lstStyle>
          <a:p>
            <a:pPr>
              <a:defRPr/>
            </a:pPr>
            <a:fld id="{3FAE1E63-BBD4-44CC-96D8-48EA9C797A9C}" type="slidenum">
              <a:rPr lang="it-IT"/>
              <a:pPr>
                <a:defRPr/>
              </a:pPr>
              <a:t>‹#›</a:t>
            </a:fld>
            <a:endParaRPr lang="it-IT"/>
          </a:p>
        </p:txBody>
      </p:sp>
    </p:spTree>
    <p:extLst>
      <p:ext uri="{BB962C8B-B14F-4D97-AF65-F5344CB8AC3E}">
        <p14:creationId xmlns:p14="http://schemas.microsoft.com/office/powerpoint/2010/main" val="248486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r>
              <a:rPr lang="en-US" smtClean="0"/>
              <a:t>9/4/2019</a:t>
            </a:r>
            <a:endParaRPr lang="it-IT"/>
          </a:p>
        </p:txBody>
      </p:sp>
      <p:sp>
        <p:nvSpPr>
          <p:cNvPr id="6" name="Footer Placeholder 2"/>
          <p:cNvSpPr>
            <a:spLocks noGrp="1"/>
          </p:cNvSpPr>
          <p:nvPr>
            <p:ph type="ftr" sz="quarter" idx="11"/>
          </p:nvPr>
        </p:nvSpPr>
        <p:spPr/>
        <p:txBody>
          <a:bodyPr/>
          <a:lstStyle>
            <a:lvl1pPr>
              <a:defRPr/>
            </a:lvl1pPr>
          </a:lstStyle>
          <a:p>
            <a:pPr>
              <a:defRPr/>
            </a:pPr>
            <a:r>
              <a:rPr lang="it-IT" smtClean="0"/>
              <a:t>C. Gatto - INFN  &amp; NIU</a:t>
            </a:r>
            <a:endParaRPr lang="it-IT"/>
          </a:p>
        </p:txBody>
      </p:sp>
      <p:sp>
        <p:nvSpPr>
          <p:cNvPr id="7" name="Slide Number Placeholder 22"/>
          <p:cNvSpPr>
            <a:spLocks noGrp="1"/>
          </p:cNvSpPr>
          <p:nvPr>
            <p:ph type="sldNum" sz="quarter" idx="12"/>
          </p:nvPr>
        </p:nvSpPr>
        <p:spPr/>
        <p:txBody>
          <a:bodyPr/>
          <a:lstStyle>
            <a:lvl1pPr>
              <a:defRPr/>
            </a:lvl1pPr>
          </a:lstStyle>
          <a:p>
            <a:pPr>
              <a:defRPr/>
            </a:pPr>
            <a:fld id="{A3905AEF-7033-4DB6-AE66-D6D347848A38}" type="slidenum">
              <a:rPr lang="it-IT"/>
              <a:pPr>
                <a:defRPr/>
              </a:pPr>
              <a:t>‹#›</a:t>
            </a:fld>
            <a:endParaRPr lang="it-IT"/>
          </a:p>
        </p:txBody>
      </p:sp>
    </p:spTree>
    <p:extLst>
      <p:ext uri="{BB962C8B-B14F-4D97-AF65-F5344CB8AC3E}">
        <p14:creationId xmlns:p14="http://schemas.microsoft.com/office/powerpoint/2010/main" val="27112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prstClr val="black"/>
              <a:schemeClr val="tx2">
                <a:tint val="45000"/>
                <a:satMod val="400000"/>
              </a:schemeClr>
            </a:duotone>
            <a:extLst>
              <a:ext uri="{BEBA8EAE-BF5A-486C-A8C5-ECC9F3942E4B}">
                <a14:imgProps xmlns:a14="http://schemas.microsoft.com/office/drawing/2010/main">
                  <a14:imgLayer r:embed="rId15">
                    <a14:imgEffect>
                      <a14:brightnessContrast bright="-5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r>
              <a:rPr lang="en-US" smtClean="0"/>
              <a:t>9/4/2019</a:t>
            </a:r>
            <a:endParaRPr lang="it-IT"/>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it-IT" smtClean="0"/>
              <a:t>C. Gatto - INFN  &amp; NIU</a:t>
            </a:r>
            <a:endParaRPr lang="it-IT"/>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26EAC3FC-ED43-4B40-AA8C-344B2A855FBD}" type="slidenum">
              <a:rPr lang="it-IT"/>
              <a:pPr>
                <a:defRPr/>
              </a:pPr>
              <a:t>‹#›</a:t>
            </a:fld>
            <a:endParaRPr lang="it-IT"/>
          </a:p>
        </p:txBody>
      </p:sp>
    </p:spTree>
  </p:cSld>
  <p:clrMap bg1="dk1" tx1="lt1" bg2="dk2" tx2="lt2" accent1="accent1" accent2="accent2" accent3="accent3" accent4="accent4" accent5="accent5" accent6="accent6" hlink="hlink" folHlink="folHlink"/>
  <p:sldLayoutIdLst>
    <p:sldLayoutId id="2147484079" r:id="rId1"/>
    <p:sldLayoutId id="2147484080" r:id="rId2"/>
    <p:sldLayoutId id="2147484089"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98" r:id="rId12"/>
  </p:sldLayoutIdLst>
  <p:hf hdr="0"/>
  <p:txStyles>
    <p:titleStyle>
      <a:lvl1pPr algn="ctr" rtl="0" eaLnBrk="1" fontAlgn="base" hangingPunct="1">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100" b="1">
          <a:solidFill>
            <a:schemeClr val="tx1"/>
          </a:solidFill>
          <a:latin typeface="Lucida Sans" pitchFamily="34" charset="0"/>
        </a:defRPr>
      </a:lvl2pPr>
      <a:lvl3pPr algn="ctr" rtl="0" eaLnBrk="1" fontAlgn="base" hangingPunct="1">
        <a:spcBef>
          <a:spcPct val="0"/>
        </a:spcBef>
        <a:spcAft>
          <a:spcPct val="0"/>
        </a:spcAft>
        <a:defRPr sz="4100" b="1">
          <a:solidFill>
            <a:schemeClr val="tx1"/>
          </a:solidFill>
          <a:latin typeface="Lucida Sans" pitchFamily="34" charset="0"/>
        </a:defRPr>
      </a:lvl3pPr>
      <a:lvl4pPr algn="ctr" rtl="0" eaLnBrk="1" fontAlgn="base" hangingPunct="1">
        <a:spcBef>
          <a:spcPct val="0"/>
        </a:spcBef>
        <a:spcAft>
          <a:spcPct val="0"/>
        </a:spcAft>
        <a:defRPr sz="4100" b="1">
          <a:solidFill>
            <a:schemeClr val="tx1"/>
          </a:solidFill>
          <a:latin typeface="Lucida Sans" pitchFamily="34" charset="0"/>
        </a:defRPr>
      </a:lvl4pPr>
      <a:lvl5pPr algn="ctr" rtl="0" eaLnBrk="1" fontAlgn="base" hangingPunct="1">
        <a:spcBef>
          <a:spcPct val="0"/>
        </a:spcBef>
        <a:spcAft>
          <a:spcPct val="0"/>
        </a:spcAft>
        <a:defRPr sz="4100" b="1">
          <a:solidFill>
            <a:schemeClr val="tx1"/>
          </a:solidFill>
          <a:latin typeface="Lucida Sans" pitchFamily="34" charset="0"/>
        </a:defRPr>
      </a:lvl5pPr>
      <a:lvl6pPr marL="457200" algn="ctr" rtl="0" eaLnBrk="1" fontAlgn="base" hangingPunct="1">
        <a:spcBef>
          <a:spcPct val="0"/>
        </a:spcBef>
        <a:spcAft>
          <a:spcPct val="0"/>
        </a:spcAft>
        <a:defRPr sz="4100" b="1">
          <a:solidFill>
            <a:schemeClr val="tx1"/>
          </a:solidFill>
          <a:latin typeface="Lucida Sans" pitchFamily="34" charset="0"/>
        </a:defRPr>
      </a:lvl6pPr>
      <a:lvl7pPr marL="914400" algn="ctr" rtl="0" eaLnBrk="1" fontAlgn="base" hangingPunct="1">
        <a:spcBef>
          <a:spcPct val="0"/>
        </a:spcBef>
        <a:spcAft>
          <a:spcPct val="0"/>
        </a:spcAft>
        <a:defRPr sz="4100" b="1">
          <a:solidFill>
            <a:schemeClr val="tx1"/>
          </a:solidFill>
          <a:latin typeface="Lucida Sans" pitchFamily="34" charset="0"/>
        </a:defRPr>
      </a:lvl7pPr>
      <a:lvl8pPr marL="1371600" algn="ctr" rtl="0" eaLnBrk="1" fontAlgn="base" hangingPunct="1">
        <a:spcBef>
          <a:spcPct val="0"/>
        </a:spcBef>
        <a:spcAft>
          <a:spcPct val="0"/>
        </a:spcAft>
        <a:defRPr sz="4100" b="1">
          <a:solidFill>
            <a:schemeClr val="tx1"/>
          </a:solidFill>
          <a:latin typeface="Lucida Sans" pitchFamily="34" charset="0"/>
        </a:defRPr>
      </a:lvl8pPr>
      <a:lvl9pPr marL="1828800" algn="ctr" rtl="0" eaLnBrk="1" fontAlgn="base" hangingPunct="1">
        <a:spcBef>
          <a:spcPct val="0"/>
        </a:spcBef>
        <a:spcAft>
          <a:spcPct val="0"/>
        </a:spcAft>
        <a:defRPr sz="4100" b="1">
          <a:solidFill>
            <a:schemeClr val="tx1"/>
          </a:solidFill>
          <a:latin typeface="Lucida Sans" pitchFamily="34" charset="0"/>
        </a:defRPr>
      </a:lvl9pPr>
    </p:titleStyle>
    <p:body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1000" y="228600"/>
            <a:ext cx="8382000" cy="414338"/>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82588" y="914400"/>
            <a:ext cx="83820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Grp="1" noChangeArrowheads="1"/>
          </p:cNvSpPr>
          <p:nvPr>
            <p:ph type="dt" sz="half" idx="2"/>
          </p:nvPr>
        </p:nvSpPr>
        <p:spPr bwMode="auto">
          <a:xfrm>
            <a:off x="76200" y="6553200"/>
            <a:ext cx="17526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tabLst>
                <a:tab pos="1714500" algn="r"/>
              </a:tabLst>
              <a:defRPr sz="1000"/>
            </a:lvl1pPr>
          </a:lstStyle>
          <a:p>
            <a:pPr>
              <a:defRPr/>
            </a:pPr>
            <a:r>
              <a:rPr lang="en-US" smtClean="0">
                <a:solidFill>
                  <a:srgbClr val="000000"/>
                </a:solidFill>
                <a:latin typeface="Arial" charset="0"/>
              </a:rPr>
              <a:t>9/4/2019</a:t>
            </a:r>
            <a:endParaRPr lang="en-US" dirty="0">
              <a:solidFill>
                <a:srgbClr val="000000"/>
              </a:solidFill>
              <a:latin typeface="Times New Roman" pitchFamily="18" charset="0"/>
            </a:endParaRPr>
          </a:p>
        </p:txBody>
      </p:sp>
      <p:sp>
        <p:nvSpPr>
          <p:cNvPr id="1033" name="Rectangle 9"/>
          <p:cNvSpPr>
            <a:spLocks noGrp="1" noChangeArrowheads="1"/>
          </p:cNvSpPr>
          <p:nvPr>
            <p:ph type="ftr" sz="quarter" idx="3"/>
          </p:nvPr>
        </p:nvSpPr>
        <p:spPr bwMode="auto">
          <a:xfrm>
            <a:off x="8534400"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cs typeface="Arial" charset="0"/>
              </a:defRPr>
            </a:lvl1pPr>
          </a:lstStyle>
          <a:p>
            <a:pPr>
              <a:defRPr/>
            </a:pPr>
            <a:r>
              <a:rPr lang="en-US" smtClean="0">
                <a:solidFill>
                  <a:srgbClr val="000000"/>
                </a:solidFill>
                <a:latin typeface="Arial" charset="0"/>
              </a:rPr>
              <a:t>C. Gatto - INFN  &amp; NIU</a:t>
            </a:r>
            <a:endParaRPr lang="en-US" dirty="0">
              <a:solidFill>
                <a:srgbClr val="000000"/>
              </a:solidFill>
              <a:latin typeface="Arial" charset="0"/>
            </a:endParaRPr>
          </a:p>
        </p:txBody>
      </p:sp>
      <p:pic>
        <p:nvPicPr>
          <p:cNvPr id="2054" name="Picture 7" descr="2000 BNL.gif"/>
          <p:cNvPicPr>
            <a:picLocks noChangeAspect="1"/>
          </p:cNvPicPr>
          <p:nvPr userDrawn="1"/>
        </p:nvPicPr>
        <p:blipFill>
          <a:blip r:embed="rId3"/>
          <a:srcRect/>
          <a:stretch>
            <a:fillRect/>
          </a:stretch>
        </p:blipFill>
        <p:spPr bwMode="auto">
          <a:xfrm>
            <a:off x="7216775" y="6400800"/>
            <a:ext cx="1317625" cy="381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5" r:id="rId1"/>
  </p:sldLayoutIdLst>
  <p:hf hdr="0"/>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p:titleStyle>
    <p:bodyStyle>
      <a:lvl1pPr marL="284163" indent="-284163" algn="l" rtl="0" eaLnBrk="0" fontAlgn="base" hangingPunct="0">
        <a:spcBef>
          <a:spcPct val="20000"/>
        </a:spcBef>
        <a:spcAft>
          <a:spcPct val="0"/>
        </a:spcAft>
        <a:defRPr sz="2000">
          <a:solidFill>
            <a:schemeClr val="tx1"/>
          </a:solidFill>
          <a:latin typeface="+mn-lt"/>
          <a:ea typeface="+mn-ea"/>
          <a:cs typeface="+mn-cs"/>
        </a:defRPr>
      </a:lvl1pPr>
      <a:lvl2pPr marL="622300" indent="-223838" algn="l" rtl="0" eaLnBrk="0" fontAlgn="base" hangingPunct="0">
        <a:spcBef>
          <a:spcPct val="20000"/>
        </a:spcBef>
        <a:spcAft>
          <a:spcPct val="0"/>
        </a:spcAft>
        <a:defRPr sz="2000">
          <a:solidFill>
            <a:srgbClr val="003399"/>
          </a:solidFill>
          <a:latin typeface="+mn-lt"/>
        </a:defRPr>
      </a:lvl2pPr>
      <a:lvl3pPr marL="965200" indent="-228600" algn="l" rtl="0" eaLnBrk="0" fontAlgn="base" hangingPunct="0">
        <a:spcBef>
          <a:spcPct val="20000"/>
        </a:spcBef>
        <a:spcAft>
          <a:spcPct val="0"/>
        </a:spcAft>
        <a:defRPr>
          <a:solidFill>
            <a:srgbClr val="009900"/>
          </a:solidFill>
          <a:latin typeface="+mn-lt"/>
        </a:defRPr>
      </a:lvl3pPr>
      <a:lvl4pPr marL="1308100" indent="-228600" algn="l" rtl="0" eaLnBrk="0" fontAlgn="base" hangingPunct="0">
        <a:spcBef>
          <a:spcPct val="20000"/>
        </a:spcBef>
        <a:spcAft>
          <a:spcPct val="0"/>
        </a:spcAft>
        <a:defRPr>
          <a:solidFill>
            <a:schemeClr val="tx1"/>
          </a:solidFill>
          <a:latin typeface="+mn-lt"/>
        </a:defRPr>
      </a:lvl4pPr>
      <a:lvl5pPr marL="1651000" indent="-228600" algn="l" rtl="0" eaLnBrk="0" fontAlgn="base" hangingPunct="0">
        <a:spcBef>
          <a:spcPct val="20000"/>
        </a:spcBef>
        <a:spcAft>
          <a:spcPct val="0"/>
        </a:spcAft>
        <a:defRPr sz="1600">
          <a:solidFill>
            <a:schemeClr val="tx1"/>
          </a:solidFill>
          <a:latin typeface="+mn-lt"/>
        </a:defRPr>
      </a:lvl5pPr>
      <a:lvl6pPr marL="2108200" indent="-228600" algn="l" rtl="0" eaLnBrk="0" fontAlgn="base" hangingPunct="0">
        <a:spcBef>
          <a:spcPct val="20000"/>
        </a:spcBef>
        <a:spcAft>
          <a:spcPct val="0"/>
        </a:spcAft>
        <a:defRPr sz="1600">
          <a:solidFill>
            <a:schemeClr val="tx1"/>
          </a:solidFill>
          <a:latin typeface="+mn-lt"/>
        </a:defRPr>
      </a:lvl6pPr>
      <a:lvl7pPr marL="2565400" indent="-228600" algn="l" rtl="0" eaLnBrk="0" fontAlgn="base" hangingPunct="0">
        <a:spcBef>
          <a:spcPct val="20000"/>
        </a:spcBef>
        <a:spcAft>
          <a:spcPct val="0"/>
        </a:spcAft>
        <a:defRPr sz="1600">
          <a:solidFill>
            <a:schemeClr val="tx1"/>
          </a:solidFill>
          <a:latin typeface="+mn-lt"/>
        </a:defRPr>
      </a:lvl7pPr>
      <a:lvl8pPr marL="3022600" indent="-228600" algn="l" rtl="0" eaLnBrk="0" fontAlgn="base" hangingPunct="0">
        <a:spcBef>
          <a:spcPct val="20000"/>
        </a:spcBef>
        <a:spcAft>
          <a:spcPct val="0"/>
        </a:spcAft>
        <a:defRPr sz="1600">
          <a:solidFill>
            <a:schemeClr val="tx1"/>
          </a:solidFill>
          <a:latin typeface="+mn-lt"/>
        </a:defRPr>
      </a:lvl8pPr>
      <a:lvl9pPr marL="3479800" indent="-228600" algn="l" rtl="0" eaLnBrk="0" fontAlgn="base" hangingPunct="0">
        <a:spcBef>
          <a:spcPct val="20000"/>
        </a:spcBef>
        <a:spcAft>
          <a:spcPct val="0"/>
        </a:spcAf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1000" y="228600"/>
            <a:ext cx="8382000" cy="414338"/>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82588" y="914400"/>
            <a:ext cx="8382000" cy="5486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Grp="1" noChangeArrowheads="1"/>
          </p:cNvSpPr>
          <p:nvPr>
            <p:ph type="dt" sz="half" idx="2"/>
          </p:nvPr>
        </p:nvSpPr>
        <p:spPr bwMode="auto">
          <a:xfrm>
            <a:off x="76200" y="6553200"/>
            <a:ext cx="17526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tabLst>
                <a:tab pos="1714500" algn="r"/>
              </a:tabLst>
              <a:defRPr sz="1000"/>
            </a:lvl1pPr>
          </a:lstStyle>
          <a:p>
            <a:pPr>
              <a:defRPr/>
            </a:pPr>
            <a:r>
              <a:rPr lang="en-US" smtClean="0">
                <a:solidFill>
                  <a:srgbClr val="000000"/>
                </a:solidFill>
                <a:latin typeface="Arial" charset="0"/>
              </a:rPr>
              <a:t>9/4/2019</a:t>
            </a:r>
            <a:endParaRPr lang="en-US" dirty="0">
              <a:solidFill>
                <a:srgbClr val="000000"/>
              </a:solidFill>
              <a:latin typeface="Times New Roman" pitchFamily="18" charset="0"/>
            </a:endParaRPr>
          </a:p>
        </p:txBody>
      </p:sp>
      <p:sp>
        <p:nvSpPr>
          <p:cNvPr id="1033" name="Rectangle 9"/>
          <p:cNvSpPr>
            <a:spLocks noGrp="1" noChangeArrowheads="1"/>
          </p:cNvSpPr>
          <p:nvPr>
            <p:ph type="ftr" sz="quarter" idx="3"/>
          </p:nvPr>
        </p:nvSpPr>
        <p:spPr bwMode="auto">
          <a:xfrm>
            <a:off x="8534400"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cs typeface="Arial" charset="0"/>
              </a:defRPr>
            </a:lvl1pPr>
          </a:lstStyle>
          <a:p>
            <a:pPr>
              <a:defRPr/>
            </a:pPr>
            <a:r>
              <a:rPr lang="en-US" smtClean="0">
                <a:solidFill>
                  <a:srgbClr val="000000"/>
                </a:solidFill>
                <a:latin typeface="Arial" charset="0"/>
              </a:rPr>
              <a:t>C. Gatto - INFN  &amp; NIU</a:t>
            </a:r>
            <a:endParaRPr lang="en-US" dirty="0">
              <a:solidFill>
                <a:srgbClr val="000000"/>
              </a:solidFill>
              <a:latin typeface="Arial" charset="0"/>
            </a:endParaRPr>
          </a:p>
        </p:txBody>
      </p:sp>
      <p:pic>
        <p:nvPicPr>
          <p:cNvPr id="2054" name="Picture 7" descr="2000 BNL.gif"/>
          <p:cNvPicPr>
            <a:picLocks noChangeAspect="1"/>
          </p:cNvPicPr>
          <p:nvPr userDrawn="1"/>
        </p:nvPicPr>
        <p:blipFill>
          <a:blip r:embed="rId3"/>
          <a:srcRect/>
          <a:stretch>
            <a:fillRect/>
          </a:stretch>
        </p:blipFill>
        <p:spPr bwMode="auto">
          <a:xfrm>
            <a:off x="7216775" y="6400800"/>
            <a:ext cx="1317625" cy="381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7" r:id="rId1"/>
  </p:sldLayoutIdLst>
  <p:hf hdr="0"/>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p:titleStyle>
    <p:bodyStyle>
      <a:lvl1pPr marL="284163" indent="-284163" algn="l" rtl="0" eaLnBrk="0" fontAlgn="base" hangingPunct="0">
        <a:spcBef>
          <a:spcPct val="20000"/>
        </a:spcBef>
        <a:spcAft>
          <a:spcPct val="0"/>
        </a:spcAft>
        <a:defRPr sz="2000">
          <a:solidFill>
            <a:schemeClr val="tx1"/>
          </a:solidFill>
          <a:latin typeface="+mn-lt"/>
          <a:ea typeface="+mn-ea"/>
          <a:cs typeface="+mn-cs"/>
        </a:defRPr>
      </a:lvl1pPr>
      <a:lvl2pPr marL="622300" indent="-223838" algn="l" rtl="0" eaLnBrk="0" fontAlgn="base" hangingPunct="0">
        <a:spcBef>
          <a:spcPct val="20000"/>
        </a:spcBef>
        <a:spcAft>
          <a:spcPct val="0"/>
        </a:spcAft>
        <a:defRPr sz="2000">
          <a:solidFill>
            <a:srgbClr val="003399"/>
          </a:solidFill>
          <a:latin typeface="+mn-lt"/>
        </a:defRPr>
      </a:lvl2pPr>
      <a:lvl3pPr marL="965200" indent="-228600" algn="l" rtl="0" eaLnBrk="0" fontAlgn="base" hangingPunct="0">
        <a:spcBef>
          <a:spcPct val="20000"/>
        </a:spcBef>
        <a:spcAft>
          <a:spcPct val="0"/>
        </a:spcAft>
        <a:defRPr>
          <a:solidFill>
            <a:srgbClr val="009900"/>
          </a:solidFill>
          <a:latin typeface="+mn-lt"/>
        </a:defRPr>
      </a:lvl3pPr>
      <a:lvl4pPr marL="1308100" indent="-228600" algn="l" rtl="0" eaLnBrk="0" fontAlgn="base" hangingPunct="0">
        <a:spcBef>
          <a:spcPct val="20000"/>
        </a:spcBef>
        <a:spcAft>
          <a:spcPct val="0"/>
        </a:spcAft>
        <a:defRPr>
          <a:solidFill>
            <a:schemeClr val="tx1"/>
          </a:solidFill>
          <a:latin typeface="+mn-lt"/>
        </a:defRPr>
      </a:lvl4pPr>
      <a:lvl5pPr marL="1651000" indent="-228600" algn="l" rtl="0" eaLnBrk="0" fontAlgn="base" hangingPunct="0">
        <a:spcBef>
          <a:spcPct val="20000"/>
        </a:spcBef>
        <a:spcAft>
          <a:spcPct val="0"/>
        </a:spcAft>
        <a:defRPr sz="1600">
          <a:solidFill>
            <a:schemeClr val="tx1"/>
          </a:solidFill>
          <a:latin typeface="+mn-lt"/>
        </a:defRPr>
      </a:lvl5pPr>
      <a:lvl6pPr marL="2108200" indent="-228600" algn="l" rtl="0" eaLnBrk="0" fontAlgn="base" hangingPunct="0">
        <a:spcBef>
          <a:spcPct val="20000"/>
        </a:spcBef>
        <a:spcAft>
          <a:spcPct val="0"/>
        </a:spcAft>
        <a:defRPr sz="1600">
          <a:solidFill>
            <a:schemeClr val="tx1"/>
          </a:solidFill>
          <a:latin typeface="+mn-lt"/>
        </a:defRPr>
      </a:lvl6pPr>
      <a:lvl7pPr marL="2565400" indent="-228600" algn="l" rtl="0" eaLnBrk="0" fontAlgn="base" hangingPunct="0">
        <a:spcBef>
          <a:spcPct val="20000"/>
        </a:spcBef>
        <a:spcAft>
          <a:spcPct val="0"/>
        </a:spcAft>
        <a:defRPr sz="1600">
          <a:solidFill>
            <a:schemeClr val="tx1"/>
          </a:solidFill>
          <a:latin typeface="+mn-lt"/>
        </a:defRPr>
      </a:lvl7pPr>
      <a:lvl8pPr marL="3022600" indent="-228600" algn="l" rtl="0" eaLnBrk="0" fontAlgn="base" hangingPunct="0">
        <a:spcBef>
          <a:spcPct val="20000"/>
        </a:spcBef>
        <a:spcAft>
          <a:spcPct val="0"/>
        </a:spcAft>
        <a:defRPr sz="1600">
          <a:solidFill>
            <a:schemeClr val="tx1"/>
          </a:solidFill>
          <a:latin typeface="+mn-lt"/>
        </a:defRPr>
      </a:lvl8pPr>
      <a:lvl9pPr marL="3479800" indent="-228600" algn="l" rtl="0" eaLnBrk="0" fontAlgn="base" hangingPunct="0">
        <a:spcBef>
          <a:spcPct val="20000"/>
        </a:spcBef>
        <a:spcAft>
          <a:spcPct val="0"/>
        </a:spcAf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1903.1161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32.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22.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34.emf"/><Relationship Id="rId4" Type="http://schemas.openxmlformats.org/officeDocument/2006/relationships/image" Target="../media/image35.png"/><Relationship Id="rId9"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43.pn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0.wmf"/><Relationship Id="rId11" Type="http://schemas.openxmlformats.org/officeDocument/2006/relationships/image" Target="../media/image45.png"/><Relationship Id="rId5" Type="http://schemas.openxmlformats.org/officeDocument/2006/relationships/oleObject" Target="../embeddings/oleObject3.bin"/><Relationship Id="rId10" Type="http://schemas.openxmlformats.org/officeDocument/2006/relationships/image" Target="../media/image42.wmf"/><Relationship Id="rId4" Type="http://schemas.openxmlformats.org/officeDocument/2006/relationships/image" Target="../media/image44.png"/><Relationship Id="rId9"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7.png"/><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51.png"/><Relationship Id="rId7" Type="http://schemas.openxmlformats.org/officeDocument/2006/relationships/oleObject" Target="../embeddings/oleObject8.bin"/><Relationship Id="rId12"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8.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50.wmf"/><Relationship Id="rId4" Type="http://schemas.openxmlformats.org/officeDocument/2006/relationships/image" Target="../media/image52.png"/><Relationship Id="rId9"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image" Target="../media/image92.emf"/><Relationship Id="rId3" Type="http://schemas.openxmlformats.org/officeDocument/2006/relationships/notesSlide" Target="../notesSlides/notesSlide24.xml"/><Relationship Id="rId7" Type="http://schemas.openxmlformats.org/officeDocument/2006/relationships/oleObject" Target="../embeddings/oleObject13.bin"/><Relationship Id="rId12"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9.emf"/><Relationship Id="rId11" Type="http://schemas.openxmlformats.org/officeDocument/2006/relationships/image" Target="../media/image37.png"/><Relationship Id="rId5" Type="http://schemas.openxmlformats.org/officeDocument/2006/relationships/oleObject" Target="../embeddings/oleObject12.bin"/><Relationship Id="rId15" Type="http://schemas.openxmlformats.org/officeDocument/2006/relationships/image" Target="../media/image93.emf"/><Relationship Id="rId10" Type="http://schemas.openxmlformats.org/officeDocument/2006/relationships/image" Target="../media/image91.emf"/><Relationship Id="rId4" Type="http://schemas.openxmlformats.org/officeDocument/2006/relationships/oleObject" Target="../embeddings/oleObject11.bin"/><Relationship Id="rId9" Type="http://schemas.openxmlformats.org/officeDocument/2006/relationships/oleObject" Target="../embeddings/oleObject14.bin"/><Relationship Id="rId14" Type="http://schemas.openxmlformats.org/officeDocument/2006/relationships/oleObject" Target="../embeddings/oleObject16.bin"/></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97.png"/><Relationship Id="rId7" Type="http://schemas.openxmlformats.org/officeDocument/2006/relationships/image" Target="../media/image95.emf"/><Relationship Id="rId12"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image" Target="../media/image99.png"/><Relationship Id="rId5" Type="http://schemas.openxmlformats.org/officeDocument/2006/relationships/image" Target="../media/image94.emf"/><Relationship Id="rId10" Type="http://schemas.openxmlformats.org/officeDocument/2006/relationships/image" Target="../media/image98.wmf"/><Relationship Id="rId4" Type="http://schemas.openxmlformats.org/officeDocument/2006/relationships/oleObject" Target="../embeddings/oleObject17.bin"/><Relationship Id="rId9" Type="http://schemas.openxmlformats.org/officeDocument/2006/relationships/image" Target="../media/image96.emf"/></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arxiv.org/abs/1908.1137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arxiv.org/abs/1908.11376"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9"/>
          <p:cNvSpPr>
            <a:spLocks noGrp="1" noChangeArrowheads="1"/>
          </p:cNvSpPr>
          <p:nvPr>
            <p:ph type="ctrTitle"/>
          </p:nvPr>
        </p:nvSpPr>
        <p:spPr>
          <a:xfrm>
            <a:off x="899592" y="1448780"/>
            <a:ext cx="7549183" cy="2819400"/>
          </a:xfrm>
        </p:spPr>
        <p:txBody>
          <a:bodyPr>
            <a:noAutofit/>
          </a:bodyPr>
          <a:lstStyle/>
          <a:p>
            <a:pPr fontAlgn="auto">
              <a:spcAft>
                <a:spcPts val="0"/>
              </a:spcAft>
              <a:defRPr/>
            </a:pPr>
            <a:r>
              <a:rPr lang="en-US" altLang="en-US" sz="6000" i="1" dirty="0" smtClean="0">
                <a:solidFill>
                  <a:schemeClr val="accent1">
                    <a:lumMod val="60000"/>
                    <a:lumOff val="40000"/>
                  </a:schemeClr>
                </a:solidFill>
              </a:rPr>
              <a:t>Hidden </a:t>
            </a:r>
            <a:r>
              <a:rPr lang="en-US" altLang="en-US" sz="6000" i="1" dirty="0">
                <a:solidFill>
                  <a:schemeClr val="accent1">
                    <a:lumMod val="60000"/>
                    <a:lumOff val="40000"/>
                  </a:schemeClr>
                </a:solidFill>
              </a:rPr>
              <a:t>Sector SEARCHES </a:t>
            </a:r>
            <a:r>
              <a:rPr lang="en-US" altLang="en-US" sz="6000" i="1" dirty="0" smtClean="0">
                <a:solidFill>
                  <a:schemeClr val="accent1">
                    <a:lumMod val="60000"/>
                    <a:lumOff val="40000"/>
                  </a:schemeClr>
                </a:solidFill>
              </a:rPr>
              <a:t>with</a:t>
            </a:r>
            <a:r>
              <a:rPr lang="en-US" altLang="en-US" sz="6000" i="1" dirty="0">
                <a:solidFill>
                  <a:schemeClr val="accent1">
                    <a:lumMod val="60000"/>
                    <a:lumOff val="40000"/>
                  </a:schemeClr>
                </a:solidFill>
              </a:rPr>
              <a:t> REDTOP </a:t>
            </a:r>
            <a:r>
              <a:rPr lang="en-US" altLang="en-US" sz="6000" i="1" dirty="0" smtClean="0">
                <a:solidFill>
                  <a:schemeClr val="accent1">
                    <a:lumMod val="60000"/>
                    <a:lumOff val="40000"/>
                  </a:schemeClr>
                </a:solidFill>
              </a:rPr>
              <a:t/>
            </a:r>
            <a:br>
              <a:rPr lang="en-US" altLang="en-US" sz="6000" i="1" dirty="0" smtClean="0">
                <a:solidFill>
                  <a:schemeClr val="accent1">
                    <a:lumMod val="60000"/>
                    <a:lumOff val="40000"/>
                  </a:schemeClr>
                </a:solidFill>
              </a:rPr>
            </a:br>
            <a:endParaRPr lang="en-US" altLang="en-US" sz="6000" i="1" dirty="0" smtClean="0">
              <a:solidFill>
                <a:schemeClr val="accent1">
                  <a:lumMod val="60000"/>
                  <a:lumOff val="40000"/>
                </a:schemeClr>
              </a:solidFill>
            </a:endParaRPr>
          </a:p>
        </p:txBody>
      </p:sp>
      <p:sp>
        <p:nvSpPr>
          <p:cNvPr id="2" name="Rectangle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F1BDBEDB-6528-4AFD-AF12-F9A25805D8D1}" type="slidenum">
              <a:rPr lang="it-IT" altLang="en-US" sz="1000" smtClean="0">
                <a:latin typeface="Arial" pitchFamily="34" charset="0"/>
              </a:rPr>
              <a:pPr eaLnBrk="1" hangingPunct="1">
                <a:spcBef>
                  <a:spcPct val="0"/>
                </a:spcBef>
                <a:buClrTx/>
                <a:buSzTx/>
                <a:buFontTx/>
                <a:buNone/>
              </a:pPr>
              <a:t>1</a:t>
            </a:fld>
            <a:endParaRPr lang="it-IT" altLang="en-US" sz="1000" smtClean="0">
              <a:latin typeface="Arial" pitchFamily="34" charset="0"/>
            </a:endParaRPr>
          </a:p>
        </p:txBody>
      </p:sp>
      <p:sp>
        <p:nvSpPr>
          <p:cNvPr id="4126" name="Rectangle 30"/>
          <p:cNvSpPr>
            <a:spLocks noGrp="1" noChangeArrowheads="1"/>
          </p:cNvSpPr>
          <p:nvPr>
            <p:ph type="subTitle" idx="1"/>
          </p:nvPr>
        </p:nvSpPr>
        <p:spPr>
          <a:xfrm>
            <a:off x="1487536" y="3897052"/>
            <a:ext cx="6324600" cy="1905000"/>
          </a:xfrm>
        </p:spPr>
        <p:txBody>
          <a:bodyPr>
            <a:normAutofit/>
          </a:bodyPr>
          <a:lstStyle/>
          <a:p>
            <a:pPr eaLnBrk="1" fontAlgn="auto" hangingPunct="1">
              <a:spcAft>
                <a:spcPts val="0"/>
              </a:spcAft>
              <a:buClr>
                <a:schemeClr val="tx1">
                  <a:shade val="95000"/>
                </a:schemeClr>
              </a:buClr>
              <a:defRPr/>
            </a:pPr>
            <a:r>
              <a:rPr lang="en-US" sz="2400" b="1" i="1" dirty="0" smtClean="0">
                <a:solidFill>
                  <a:schemeClr val="accent1">
                    <a:lumMod val="60000"/>
                    <a:lumOff val="40000"/>
                  </a:schemeClr>
                </a:solidFill>
                <a:effectLst>
                  <a:outerShdw blurRad="38100" dist="38100" dir="2700000" algn="tl">
                    <a:srgbClr val="000000">
                      <a:alpha val="43137"/>
                    </a:srgbClr>
                  </a:outerShdw>
                </a:effectLst>
              </a:rPr>
              <a:t>R</a:t>
            </a:r>
            <a:r>
              <a:rPr lang="en-US" sz="2400" dirty="0" smtClean="0">
                <a:solidFill>
                  <a:schemeClr val="tx1">
                    <a:lumMod val="25000"/>
                    <a:lumOff val="75000"/>
                  </a:schemeClr>
                </a:solidFill>
              </a:rPr>
              <a:t>are </a:t>
            </a:r>
            <a:r>
              <a:rPr lang="en-US" sz="2400" b="1" i="1" dirty="0" smtClean="0">
                <a:solidFill>
                  <a:schemeClr val="accent1">
                    <a:lumMod val="60000"/>
                    <a:lumOff val="40000"/>
                  </a:schemeClr>
                </a:solidFill>
                <a:effectLst>
                  <a:outerShdw blurRad="38100" dist="38100" dir="2700000" algn="tl">
                    <a:srgbClr val="000000">
                      <a:alpha val="43137"/>
                    </a:srgbClr>
                  </a:outerShdw>
                </a:effectLst>
              </a:rPr>
              <a:t>E</a:t>
            </a:r>
            <a:r>
              <a:rPr lang="en-US" sz="2400" dirty="0" smtClean="0"/>
              <a:t>ta </a:t>
            </a:r>
            <a:r>
              <a:rPr lang="en-US" sz="2400" b="1" i="1" dirty="0" smtClean="0">
                <a:solidFill>
                  <a:schemeClr val="accent1">
                    <a:lumMod val="60000"/>
                    <a:lumOff val="40000"/>
                  </a:schemeClr>
                </a:solidFill>
                <a:effectLst>
                  <a:outerShdw blurRad="38100" dist="38100" dir="2700000" algn="tl">
                    <a:srgbClr val="000000">
                      <a:alpha val="43137"/>
                    </a:srgbClr>
                  </a:outerShdw>
                </a:effectLst>
              </a:rPr>
              <a:t>D</a:t>
            </a:r>
            <a:r>
              <a:rPr lang="en-US" sz="2400" dirty="0" smtClean="0"/>
              <a:t>ecays with a</a:t>
            </a:r>
            <a:br>
              <a:rPr lang="en-US" sz="2400" dirty="0" smtClean="0"/>
            </a:br>
            <a:r>
              <a:rPr lang="en-US" sz="2400" b="1" i="1" dirty="0" err="1" smtClean="0">
                <a:solidFill>
                  <a:schemeClr val="accent1">
                    <a:lumMod val="60000"/>
                    <a:lumOff val="40000"/>
                  </a:schemeClr>
                </a:solidFill>
                <a:effectLst>
                  <a:outerShdw blurRad="38100" dist="38100" dir="2700000" algn="tl">
                    <a:srgbClr val="000000">
                      <a:alpha val="43137"/>
                    </a:srgbClr>
                  </a:outerShdw>
                </a:effectLst>
              </a:rPr>
              <a:t>T</a:t>
            </a:r>
            <a:r>
              <a:rPr lang="en-US" sz="2400" dirty="0" err="1" smtClean="0">
                <a:solidFill>
                  <a:schemeClr val="tx1">
                    <a:lumMod val="25000"/>
                    <a:lumOff val="75000"/>
                  </a:schemeClr>
                </a:solidFill>
              </a:rPr>
              <a:t>pc</a:t>
            </a:r>
            <a:r>
              <a:rPr lang="en-US" sz="2400" dirty="0" smtClean="0"/>
              <a:t> for </a:t>
            </a:r>
            <a:r>
              <a:rPr lang="en-US" sz="2400" b="1" i="1" dirty="0" smtClean="0">
                <a:solidFill>
                  <a:schemeClr val="accent1">
                    <a:lumMod val="60000"/>
                    <a:lumOff val="40000"/>
                  </a:schemeClr>
                </a:solidFill>
                <a:effectLst>
                  <a:outerShdw blurRad="38100" dist="38100" dir="2700000" algn="tl">
                    <a:srgbClr val="000000">
                      <a:alpha val="43137"/>
                    </a:srgbClr>
                  </a:outerShdw>
                </a:effectLst>
              </a:rPr>
              <a:t>O</a:t>
            </a:r>
            <a:r>
              <a:rPr lang="en-US" sz="2400" dirty="0" smtClean="0">
                <a:solidFill>
                  <a:schemeClr val="tx1">
                    <a:lumMod val="25000"/>
                    <a:lumOff val="75000"/>
                  </a:schemeClr>
                </a:solidFill>
              </a:rPr>
              <a:t>ptical</a:t>
            </a:r>
            <a:r>
              <a:rPr lang="en-US" sz="2400" dirty="0" smtClean="0"/>
              <a:t> </a:t>
            </a:r>
            <a:r>
              <a:rPr lang="en-US" sz="2400" b="1" i="1" dirty="0" smtClean="0">
                <a:solidFill>
                  <a:schemeClr val="accent1">
                    <a:lumMod val="60000"/>
                    <a:lumOff val="40000"/>
                  </a:schemeClr>
                </a:solidFill>
                <a:effectLst>
                  <a:outerShdw blurRad="38100" dist="38100" dir="2700000" algn="tl">
                    <a:srgbClr val="000000">
                      <a:alpha val="43137"/>
                    </a:srgbClr>
                  </a:outerShdw>
                </a:effectLst>
              </a:rPr>
              <a:t>P</a:t>
            </a:r>
            <a:r>
              <a:rPr lang="en-US" sz="2400" dirty="0" smtClean="0">
                <a:solidFill>
                  <a:schemeClr val="tx1">
                    <a:lumMod val="25000"/>
                    <a:lumOff val="75000"/>
                  </a:schemeClr>
                </a:solidFill>
              </a:rPr>
              <a:t>hotons</a:t>
            </a:r>
          </a:p>
        </p:txBody>
      </p:sp>
      <p:sp>
        <p:nvSpPr>
          <p:cNvPr id="5" name="Rectangle 4"/>
          <p:cNvSpPr>
            <a:spLocks noChangeArrowheads="1"/>
          </p:cNvSpPr>
          <p:nvPr/>
        </p:nvSpPr>
        <p:spPr bwMode="auto">
          <a:xfrm>
            <a:off x="1319212" y="5092700"/>
            <a:ext cx="6505575" cy="1182688"/>
          </a:xfrm>
          <a:prstGeom prst="rect">
            <a:avLst/>
          </a:prstGeom>
          <a:noFill/>
          <a:ln w="9525">
            <a:noFill/>
            <a:miter lim="800000"/>
            <a:headEnd/>
            <a:tailEnd/>
          </a:ln>
          <a:effectLst/>
        </p:spPr>
        <p:txBody>
          <a:bodyPr/>
          <a:lstStyle/>
          <a:p>
            <a:pPr marL="609600" indent="-609600" algn="ctr">
              <a:spcBef>
                <a:spcPct val="20000"/>
              </a:spcBef>
              <a:buClr>
                <a:schemeClr val="hlink"/>
              </a:buClr>
              <a:buSzPct val="75000"/>
              <a:buFont typeface="Wingdings" pitchFamily="2" charset="2"/>
              <a:buNone/>
              <a:defRPr/>
            </a:pPr>
            <a:r>
              <a:rPr lang="it-IT" i="1" dirty="0" smtClean="0">
                <a:effectLst>
                  <a:outerShdw blurRad="38100" dist="38100" dir="2700000" algn="tl">
                    <a:srgbClr val="010199"/>
                  </a:outerShdw>
                </a:effectLst>
              </a:rPr>
              <a:t>Corrado Gatto</a:t>
            </a:r>
          </a:p>
          <a:p>
            <a:pPr marL="609600" indent="-609600" algn="ctr">
              <a:spcBef>
                <a:spcPct val="20000"/>
              </a:spcBef>
              <a:buClr>
                <a:schemeClr val="hlink"/>
              </a:buClr>
              <a:buSzPct val="75000"/>
              <a:buFont typeface="Wingdings" pitchFamily="2" charset="2"/>
              <a:buNone/>
              <a:defRPr/>
            </a:pPr>
            <a:r>
              <a:rPr lang="it-IT" sz="1600" i="1" dirty="0" smtClean="0">
                <a:effectLst>
                  <a:outerShdw blurRad="38100" dist="38100" dir="2700000" algn="tl">
                    <a:srgbClr val="010199"/>
                  </a:outerShdw>
                </a:effectLst>
              </a:rPr>
              <a:t>INFN Napoli and Northern Illinois University</a:t>
            </a:r>
          </a:p>
          <a:p>
            <a:pPr marL="609600" indent="-609600" algn="ctr">
              <a:spcBef>
                <a:spcPct val="20000"/>
              </a:spcBef>
              <a:buClr>
                <a:schemeClr val="hlink"/>
              </a:buClr>
              <a:buSzPct val="75000"/>
              <a:buFont typeface="Wingdings" pitchFamily="2" charset="2"/>
              <a:buNone/>
              <a:defRPr/>
            </a:pPr>
            <a:r>
              <a:rPr lang="it-IT" i="1" dirty="0" smtClean="0">
                <a:effectLst>
                  <a:outerShdw blurRad="38100" dist="38100" dir="2700000" algn="tl">
                    <a:srgbClr val="010199"/>
                  </a:outerShdw>
                </a:effectLst>
              </a:rPr>
              <a:t>For the REDTOP Collaboration</a:t>
            </a:r>
          </a:p>
        </p:txBody>
      </p:sp>
      <p:sp>
        <p:nvSpPr>
          <p:cNvPr id="3" name="Date Placeholder 2"/>
          <p:cNvSpPr>
            <a:spLocks noGrp="1"/>
          </p:cNvSpPr>
          <p:nvPr>
            <p:ph type="dt" sz="half" idx="10"/>
          </p:nvPr>
        </p:nvSpPr>
        <p:spPr/>
        <p:txBody>
          <a:bodyPr/>
          <a:lstStyle/>
          <a:p>
            <a:pPr>
              <a:defRPr/>
            </a:pPr>
            <a:r>
              <a:rPr lang="en-US" dirty="0" smtClean="0"/>
              <a:t>9/4/2019</a:t>
            </a:r>
            <a:endParaRPr lang="it-IT" dirty="0"/>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126"/>
                                        </p:tgtEl>
                                        <p:attrNameLst>
                                          <p:attrName>style.visibility</p:attrName>
                                        </p:attrNameLst>
                                      </p:cBhvr>
                                      <p:to>
                                        <p:strVal val="visible"/>
                                      </p:to>
                                    </p:set>
                                    <p:anim calcmode="lin" valueType="num">
                                      <p:cBhvr additive="base">
                                        <p:cTn id="7" dur="500" fill="hold">
                                          <p:stCondLst>
                                            <p:cond delay="0"/>
                                          </p:stCondLst>
                                        </p:cTn>
                                        <p:tgtEl>
                                          <p:spTgt spid="4126"/>
                                        </p:tgtEl>
                                        <p:attrNameLst>
                                          <p:attrName>ppt_x</p:attrName>
                                        </p:attrNameLst>
                                      </p:cBhvr>
                                      <p:tavLst>
                                        <p:tav tm="0">
                                          <p:val>
                                            <p:strVal val="1+#ppt_w/2"/>
                                          </p:val>
                                        </p:tav>
                                        <p:tav tm="100000">
                                          <p:val>
                                            <p:strVal val="#ppt_x"/>
                                          </p:val>
                                        </p:tav>
                                      </p:tavLst>
                                    </p:anim>
                                    <p:anim calcmode="lin" valueType="num">
                                      <p:cBhvr additive="base">
                                        <p:cTn id="8" dur="500" fill="hold">
                                          <p:stCondLst>
                                            <p:cond delay="0"/>
                                          </p:stCondLst>
                                        </p:cTn>
                                        <p:tgtEl>
                                          <p:spTgt spid="4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559060" y="0"/>
            <a:ext cx="8153400" cy="1066800"/>
          </a:xfrm>
        </p:spPr>
        <p:txBody>
          <a:bodyPr>
            <a:noAutofit/>
          </a:bodyPr>
          <a:lstStyle/>
          <a:p>
            <a:pPr fontAlgn="auto">
              <a:spcAft>
                <a:spcPts val="0"/>
              </a:spcAft>
              <a:defRPr/>
            </a:pPr>
            <a:r>
              <a:rPr lang="en-US" altLang="en-US" sz="3200" dirty="0"/>
              <a:t>Searches for </a:t>
            </a:r>
            <a:r>
              <a:rPr lang="en-US" sz="3200" dirty="0" smtClean="0"/>
              <a:t>ALPs </a:t>
            </a:r>
            <a:r>
              <a:rPr lang="en-US" sz="3200" dirty="0"/>
              <a:t>with fermion coupling</a:t>
            </a:r>
            <a:endParaRPr lang="it-IT" altLang="en-US" sz="3200" dirty="0" smtClean="0"/>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10</a:t>
            </a:fld>
            <a:endParaRPr lang="it-IT" altLang="en-US" sz="1000" smtClean="0">
              <a:latin typeface="Arial" pitchFamily="34" charset="0"/>
            </a:endParaRPr>
          </a:p>
        </p:txBody>
      </p:sp>
      <p:sp>
        <p:nvSpPr>
          <p:cNvPr id="4100" name="Segnaposto contenuto 2"/>
          <p:cNvSpPr txBox="1">
            <a:spLocks/>
          </p:cNvSpPr>
          <p:nvPr/>
        </p:nvSpPr>
        <p:spPr bwMode="auto">
          <a:xfrm>
            <a:off x="304800" y="1034752"/>
            <a:ext cx="8534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marL="441325" lvl="1" indent="0" algn="ctr" eaLnBrk="1" hangingPunct="1">
              <a:spcBef>
                <a:spcPts val="1200"/>
              </a:spcBef>
              <a:buClr>
                <a:srgbClr val="CC9900"/>
              </a:buClr>
              <a:buSzPct val="70000"/>
              <a:buNone/>
              <a:defRPr/>
            </a:pPr>
            <a:r>
              <a:rPr lang="en-US" altLang="en-US" i="1" dirty="0">
                <a:solidFill>
                  <a:schemeClr val="accent4">
                    <a:lumMod val="40000"/>
                    <a:lumOff val="60000"/>
                  </a:schemeClr>
                </a:solidFill>
                <a:latin typeface="Symbol" pitchFamily="18" charset="2"/>
              </a:rPr>
              <a:t>h</a:t>
            </a:r>
            <a:r>
              <a:rPr lang="en-US" altLang="en-US" i="1" dirty="0">
                <a:solidFill>
                  <a:schemeClr val="accent4">
                    <a:lumMod val="40000"/>
                    <a:lumOff val="60000"/>
                  </a:schemeClr>
                </a:solidFill>
                <a:latin typeface="Arial" pitchFamily="34" charset="0"/>
              </a:rPr>
              <a:t> </a:t>
            </a:r>
            <a:r>
              <a:rPr lang="en-US" altLang="en-US" dirty="0">
                <a:solidFill>
                  <a:schemeClr val="accent4">
                    <a:lumMod val="40000"/>
                    <a:lumOff val="60000"/>
                  </a:schemeClr>
                </a:solidFill>
                <a:latin typeface="Arial" pitchFamily="34" charset="0"/>
              </a:rPr>
              <a:t>→ </a:t>
            </a:r>
            <a:r>
              <a:rPr lang="en-US" altLang="en-US" i="1" dirty="0" err="1">
                <a:solidFill>
                  <a:schemeClr val="accent4">
                    <a:lumMod val="40000"/>
                    <a:lumOff val="60000"/>
                  </a:schemeClr>
                </a:solidFill>
                <a:latin typeface="Symbol" pitchFamily="18" charset="2"/>
              </a:rPr>
              <a:t>p</a:t>
            </a:r>
            <a:r>
              <a:rPr lang="en-US" altLang="en-US" i="1" baseline="30000" dirty="0" err="1">
                <a:solidFill>
                  <a:schemeClr val="accent4">
                    <a:lumMod val="40000"/>
                    <a:lumOff val="60000"/>
                  </a:schemeClr>
                </a:solidFill>
                <a:latin typeface="Symbol" pitchFamily="18" charset="2"/>
              </a:rPr>
              <a:t>o</a:t>
            </a:r>
            <a:r>
              <a:rPr lang="en-US" altLang="en-US" i="1" dirty="0">
                <a:solidFill>
                  <a:schemeClr val="accent4">
                    <a:lumMod val="40000"/>
                    <a:lumOff val="60000"/>
                  </a:schemeClr>
                </a:solidFill>
              </a:rPr>
              <a:t> </a:t>
            </a:r>
            <a:r>
              <a:rPr lang="en-US" altLang="en-US" i="1" dirty="0" err="1">
                <a:solidFill>
                  <a:schemeClr val="accent4">
                    <a:lumMod val="40000"/>
                    <a:lumOff val="60000"/>
                  </a:schemeClr>
                </a:solidFill>
                <a:latin typeface="Symbol" pitchFamily="18" charset="2"/>
              </a:rPr>
              <a:t>p</a:t>
            </a:r>
            <a:r>
              <a:rPr lang="en-US" altLang="en-US" i="1" baseline="30000" dirty="0" err="1">
                <a:solidFill>
                  <a:schemeClr val="accent4">
                    <a:lumMod val="40000"/>
                    <a:lumOff val="60000"/>
                  </a:schemeClr>
                </a:solidFill>
                <a:latin typeface="Symbol" pitchFamily="18" charset="2"/>
              </a:rPr>
              <a:t>o</a:t>
            </a:r>
            <a:r>
              <a:rPr lang="en-US" altLang="en-US" i="1" dirty="0">
                <a:solidFill>
                  <a:schemeClr val="accent4">
                    <a:lumMod val="40000"/>
                    <a:lumOff val="60000"/>
                  </a:schemeClr>
                </a:solidFill>
              </a:rPr>
              <a:t> a and </a:t>
            </a:r>
            <a:r>
              <a:rPr lang="en-US" altLang="en-US" i="1" dirty="0">
                <a:solidFill>
                  <a:schemeClr val="accent4">
                    <a:lumMod val="40000"/>
                    <a:lumOff val="60000"/>
                  </a:schemeClr>
                </a:solidFill>
                <a:latin typeface="Symbol" pitchFamily="18" charset="2"/>
              </a:rPr>
              <a:t>h</a:t>
            </a:r>
            <a:r>
              <a:rPr lang="en-US" altLang="en-US" i="1" dirty="0">
                <a:solidFill>
                  <a:schemeClr val="accent4">
                    <a:lumMod val="40000"/>
                    <a:lumOff val="60000"/>
                  </a:schemeClr>
                </a:solidFill>
                <a:latin typeface="Arial" pitchFamily="34" charset="0"/>
              </a:rPr>
              <a:t> </a:t>
            </a:r>
            <a:r>
              <a:rPr lang="en-US" altLang="en-US" dirty="0">
                <a:solidFill>
                  <a:schemeClr val="accent4">
                    <a:lumMod val="40000"/>
                    <a:lumOff val="60000"/>
                  </a:schemeClr>
                </a:solidFill>
                <a:latin typeface="Arial" pitchFamily="34" charset="0"/>
              </a:rPr>
              <a:t>→ </a:t>
            </a:r>
            <a:r>
              <a:rPr lang="en-US" altLang="en-US" i="1" dirty="0" smtClean="0">
                <a:solidFill>
                  <a:schemeClr val="accent4">
                    <a:lumMod val="40000"/>
                    <a:lumOff val="60000"/>
                  </a:schemeClr>
                </a:solidFill>
                <a:latin typeface="Symbol" pitchFamily="18" charset="2"/>
              </a:rPr>
              <a:t>p</a:t>
            </a:r>
            <a:r>
              <a:rPr lang="en-US" altLang="en-US" i="1" baseline="30000" dirty="0" smtClean="0">
                <a:solidFill>
                  <a:schemeClr val="accent4">
                    <a:lumMod val="40000"/>
                    <a:lumOff val="60000"/>
                  </a:schemeClr>
                </a:solidFill>
                <a:latin typeface="Symbol" pitchFamily="18" charset="2"/>
              </a:rPr>
              <a:t>+</a:t>
            </a:r>
            <a:r>
              <a:rPr lang="en-US" altLang="en-US" i="1" dirty="0" smtClean="0">
                <a:solidFill>
                  <a:schemeClr val="accent4">
                    <a:lumMod val="40000"/>
                    <a:lumOff val="60000"/>
                  </a:schemeClr>
                </a:solidFill>
              </a:rPr>
              <a:t> </a:t>
            </a:r>
            <a:r>
              <a:rPr lang="en-US" altLang="en-US" i="1" dirty="0" smtClean="0">
                <a:solidFill>
                  <a:schemeClr val="accent4">
                    <a:lumMod val="40000"/>
                    <a:lumOff val="60000"/>
                  </a:schemeClr>
                </a:solidFill>
                <a:latin typeface="Symbol" pitchFamily="18" charset="2"/>
              </a:rPr>
              <a:t>p</a:t>
            </a:r>
            <a:r>
              <a:rPr lang="en-US" altLang="en-US" i="1" baseline="30000" dirty="0" smtClean="0">
                <a:solidFill>
                  <a:schemeClr val="accent4">
                    <a:lumMod val="40000"/>
                    <a:lumOff val="60000"/>
                  </a:schemeClr>
                </a:solidFill>
                <a:latin typeface="Symbol" pitchFamily="18" charset="2"/>
              </a:rPr>
              <a:t>-</a:t>
            </a:r>
            <a:r>
              <a:rPr lang="en-US" altLang="en-US" i="1" dirty="0" smtClean="0">
                <a:solidFill>
                  <a:schemeClr val="accent4">
                    <a:lumMod val="40000"/>
                    <a:lumOff val="60000"/>
                  </a:schemeClr>
                </a:solidFill>
              </a:rPr>
              <a:t> </a:t>
            </a:r>
            <a:r>
              <a:rPr lang="en-US" altLang="en-US" i="1" dirty="0">
                <a:solidFill>
                  <a:schemeClr val="accent4">
                    <a:lumMod val="40000"/>
                    <a:lumOff val="60000"/>
                  </a:schemeClr>
                </a:solidFill>
              </a:rPr>
              <a:t>a </a:t>
            </a:r>
            <a:r>
              <a:rPr lang="en-US" altLang="en-US" i="1" dirty="0" smtClean="0">
                <a:solidFill>
                  <a:schemeClr val="accent4">
                    <a:lumMod val="40000"/>
                    <a:lumOff val="60000"/>
                  </a:schemeClr>
                </a:solidFill>
              </a:rPr>
              <a:t>with a</a:t>
            </a:r>
            <a:r>
              <a:rPr lang="en-US" altLang="en-US" dirty="0" smtClean="0">
                <a:solidFill>
                  <a:schemeClr val="accent4">
                    <a:lumMod val="40000"/>
                    <a:lumOff val="60000"/>
                  </a:schemeClr>
                </a:solidFill>
                <a:latin typeface="Arial" pitchFamily="34" charset="0"/>
              </a:rPr>
              <a:t>→ </a:t>
            </a:r>
            <a:r>
              <a:rPr lang="en-US" altLang="en-US" i="1" dirty="0">
                <a:solidFill>
                  <a:schemeClr val="accent4">
                    <a:lumMod val="40000"/>
                    <a:lumOff val="60000"/>
                  </a:schemeClr>
                </a:solidFill>
                <a:latin typeface="Symbol" pitchFamily="18" charset="2"/>
              </a:rPr>
              <a:t>m</a:t>
            </a:r>
            <a:r>
              <a:rPr lang="en-US" altLang="en-US" i="1" baseline="30000" dirty="0">
                <a:solidFill>
                  <a:schemeClr val="accent4">
                    <a:lumMod val="40000"/>
                    <a:lumOff val="60000"/>
                  </a:schemeClr>
                </a:solidFill>
                <a:latin typeface="Symbol" pitchFamily="18" charset="2"/>
              </a:rPr>
              <a:t>+ </a:t>
            </a:r>
            <a:r>
              <a:rPr lang="en-US" altLang="en-US" i="1" dirty="0">
                <a:solidFill>
                  <a:schemeClr val="accent4">
                    <a:lumMod val="40000"/>
                    <a:lumOff val="60000"/>
                  </a:schemeClr>
                </a:solidFill>
                <a:latin typeface="Symbol" pitchFamily="18" charset="2"/>
              </a:rPr>
              <a:t>m</a:t>
            </a:r>
            <a:r>
              <a:rPr lang="en-US" altLang="en-US" i="1" baseline="30000" dirty="0">
                <a:solidFill>
                  <a:schemeClr val="accent4">
                    <a:lumMod val="40000"/>
                    <a:lumOff val="60000"/>
                  </a:schemeClr>
                </a:solidFill>
                <a:latin typeface="Symbol" pitchFamily="18" charset="2"/>
              </a:rPr>
              <a:t>-</a:t>
            </a:r>
            <a:r>
              <a:rPr lang="en-US" altLang="en-US" i="1" dirty="0">
                <a:solidFill>
                  <a:schemeClr val="accent4">
                    <a:lumMod val="40000"/>
                    <a:lumOff val="60000"/>
                  </a:schemeClr>
                </a:solidFill>
                <a:latin typeface="Symbol" pitchFamily="18" charset="2"/>
              </a:rPr>
              <a:t>  </a:t>
            </a:r>
            <a:r>
              <a:rPr lang="en-US" altLang="en-US" sz="2800" i="1" dirty="0" smtClean="0">
                <a:solidFill>
                  <a:schemeClr val="accent4">
                    <a:lumMod val="40000"/>
                    <a:lumOff val="60000"/>
                  </a:schemeClr>
                </a:solidFill>
              </a:rPr>
              <a:t>and   </a:t>
            </a:r>
            <a:r>
              <a:rPr lang="en-US" altLang="en-US" sz="2800" i="1" dirty="0">
                <a:solidFill>
                  <a:schemeClr val="accent4">
                    <a:lumMod val="40000"/>
                    <a:lumOff val="60000"/>
                  </a:schemeClr>
                </a:solidFill>
              </a:rPr>
              <a:t>e</a:t>
            </a:r>
            <a:r>
              <a:rPr lang="en-US" altLang="en-US" sz="2800" i="1" baseline="30000" dirty="0">
                <a:solidFill>
                  <a:schemeClr val="accent4">
                    <a:lumMod val="40000"/>
                    <a:lumOff val="60000"/>
                  </a:schemeClr>
                </a:solidFill>
              </a:rPr>
              <a:t>+ </a:t>
            </a:r>
            <a:r>
              <a:rPr lang="en-US" altLang="en-US" sz="2800" i="1" dirty="0">
                <a:solidFill>
                  <a:schemeClr val="accent4">
                    <a:lumMod val="40000"/>
                    <a:lumOff val="60000"/>
                  </a:schemeClr>
                </a:solidFill>
              </a:rPr>
              <a:t>e</a:t>
            </a:r>
            <a:r>
              <a:rPr lang="en-US" altLang="en-US" sz="2800" i="1" baseline="30000" dirty="0">
                <a:solidFill>
                  <a:schemeClr val="accent4">
                    <a:lumMod val="40000"/>
                    <a:lumOff val="60000"/>
                  </a:schemeClr>
                </a:solidFill>
              </a:rPr>
              <a:t>-</a:t>
            </a:r>
            <a:endParaRPr lang="en-US" altLang="en-US" sz="3200" i="1" baseline="30000" dirty="0">
              <a:solidFill>
                <a:schemeClr val="accent4">
                  <a:lumMod val="40000"/>
                  <a:lumOff val="60000"/>
                </a:schemeClr>
              </a:solidFill>
            </a:endParaRPr>
          </a:p>
          <a:p>
            <a:pPr lvl="1" eaLnBrk="1" hangingPunct="1">
              <a:buClr>
                <a:srgbClr val="CC9900"/>
              </a:buClr>
              <a:buSzPct val="70000"/>
              <a:buFont typeface="Wingdings" pitchFamily="2" charset="2"/>
              <a:buChar char="q"/>
              <a:defRPr/>
            </a:pPr>
            <a:r>
              <a:rPr lang="en-US" altLang="en-US" sz="1600" i="1" dirty="0" smtClean="0"/>
              <a:t>Studied </a:t>
            </a:r>
            <a:r>
              <a:rPr lang="en-US" altLang="en-US" sz="1600" i="1" dirty="0"/>
              <a:t>within the “Physics Beyond Collider” program at CERN for 10</a:t>
            </a:r>
            <a:r>
              <a:rPr lang="en-US" altLang="en-US" sz="1600" i="1" baseline="30000" dirty="0"/>
              <a:t>17</a:t>
            </a:r>
            <a:r>
              <a:rPr lang="en-US" altLang="en-US" sz="1600" i="1" dirty="0"/>
              <a:t> POT</a:t>
            </a:r>
          </a:p>
          <a:p>
            <a:pPr lvl="1" eaLnBrk="1" hangingPunct="1">
              <a:buClr>
                <a:srgbClr val="CC9900"/>
              </a:buClr>
              <a:buSzPct val="70000"/>
              <a:buFont typeface="Wingdings" pitchFamily="2" charset="2"/>
              <a:buChar char="q"/>
              <a:defRPr/>
            </a:pPr>
            <a:r>
              <a:rPr lang="en-US" altLang="en-US" sz="1600" i="1" dirty="0"/>
              <a:t>FNAL and BNL can provide </a:t>
            </a:r>
            <a:r>
              <a:rPr lang="en-US" altLang="en-US" sz="1600" i="1" dirty="0" smtClean="0"/>
              <a:t>10x </a:t>
            </a:r>
            <a:r>
              <a:rPr lang="en-US" altLang="en-US" sz="1600" i="1" dirty="0"/>
              <a:t>more POT</a:t>
            </a:r>
          </a:p>
          <a:p>
            <a:pPr lvl="1" eaLnBrk="1" hangingPunct="1">
              <a:buClr>
                <a:srgbClr val="CC9900"/>
              </a:buClr>
              <a:buSzPct val="70000"/>
              <a:buFont typeface="Wingdings" pitchFamily="2" charset="2"/>
              <a:buChar char="q"/>
              <a:defRPr/>
            </a:pPr>
            <a:r>
              <a:rPr lang="en-US" altLang="en-US" sz="1600" i="1" dirty="0"/>
              <a:t>Only “bump hunt analysis”. </a:t>
            </a:r>
            <a:r>
              <a:rPr lang="en-US" altLang="en-US" sz="1600" i="1" dirty="0" smtClean="0"/>
              <a:t>Will add </a:t>
            </a:r>
            <a:r>
              <a:rPr lang="en-US" altLang="en-US" sz="1600" i="1" dirty="0" err="1" smtClean="0"/>
              <a:t>vertexing</a:t>
            </a:r>
            <a:r>
              <a:rPr lang="en-US" altLang="en-US" sz="1600" i="1" dirty="0" smtClean="0"/>
              <a:t> to the analysis.</a:t>
            </a:r>
            <a:endParaRPr lang="en-US" altLang="en-US" sz="1600" i="1" dirty="0"/>
          </a:p>
          <a:p>
            <a:pPr lvl="1" algn="ctr" eaLnBrk="1" hangingPunct="1">
              <a:spcBef>
                <a:spcPts val="1200"/>
              </a:spcBef>
              <a:buClr>
                <a:srgbClr val="CC9900"/>
              </a:buClr>
              <a:buSzPct val="70000"/>
              <a:buFont typeface="Wingdings" pitchFamily="2" charset="2"/>
              <a:buNone/>
              <a:defRPr/>
            </a:pPr>
            <a:r>
              <a:rPr lang="en-US" altLang="en-US" sz="1600" dirty="0"/>
              <a:t>	</a:t>
            </a:r>
            <a:endParaRPr lang="en-US" altLang="en-US" sz="1600" dirty="0" smtClean="0"/>
          </a:p>
          <a:p>
            <a:pPr eaLnBrk="1" hangingPunct="1">
              <a:spcBef>
                <a:spcPts val="1200"/>
              </a:spcBef>
              <a:buFont typeface="Wingdings" pitchFamily="2" charset="2"/>
              <a:buNone/>
              <a:defRPr/>
            </a:pPr>
            <a:endParaRPr lang="it-IT" altLang="en-US" sz="1600" dirty="0" smtClean="0"/>
          </a:p>
          <a:p>
            <a:pPr eaLnBrk="1" hangingPunct="1">
              <a:spcBef>
                <a:spcPts val="1200"/>
              </a:spcBef>
              <a:buFont typeface="Wingdings" pitchFamily="2" charset="2"/>
              <a:buNone/>
              <a:defRPr/>
            </a:pPr>
            <a:endParaRPr lang="it-IT" altLang="en-US" sz="1600" dirty="0" smtClean="0"/>
          </a:p>
        </p:txBody>
      </p:sp>
      <p:sp>
        <p:nvSpPr>
          <p:cNvPr id="2" name="Date Placeholder 1"/>
          <p:cNvSpPr>
            <a:spLocks noGrp="1"/>
          </p:cNvSpPr>
          <p:nvPr>
            <p:ph type="dt" sz="half" idx="10"/>
          </p:nvPr>
        </p:nvSpPr>
        <p:spPr/>
        <p:txBody>
          <a:bodyPr/>
          <a:lstStyle/>
          <a:p>
            <a:pPr>
              <a:defRPr/>
            </a:pPr>
            <a:r>
              <a:rPr lang="en-US" smtClean="0"/>
              <a:t>6/11/2019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pic>
        <p:nvPicPr>
          <p:cNvPr id="3" name="Picture 2"/>
          <p:cNvPicPr>
            <a:picLocks noChangeAspect="1"/>
          </p:cNvPicPr>
          <p:nvPr/>
        </p:nvPicPr>
        <p:blipFill>
          <a:blip r:embed="rId3"/>
          <a:stretch>
            <a:fillRect/>
          </a:stretch>
        </p:blipFill>
        <p:spPr>
          <a:xfrm>
            <a:off x="1223628" y="2528901"/>
            <a:ext cx="6417425" cy="4176464"/>
          </a:xfrm>
          <a:prstGeom prst="rect">
            <a:avLst/>
          </a:prstGeom>
        </p:spPr>
      </p:pic>
      <p:sp>
        <p:nvSpPr>
          <p:cNvPr id="8" name="Rounded Rectangle 7"/>
          <p:cNvSpPr/>
          <p:nvPr/>
        </p:nvSpPr>
        <p:spPr>
          <a:xfrm>
            <a:off x="1907704" y="2528901"/>
            <a:ext cx="1080120" cy="2880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latin typeface="Courier New" panose="02070309020205020404" pitchFamily="49" charset="0"/>
                <a:cs typeface="Courier New" panose="02070309020205020404" pitchFamily="49" charset="0"/>
              </a:rPr>
              <a:t>REDTOP@CERN</a:t>
            </a:r>
            <a:endParaRPr lang="en-US" sz="1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47349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304800" y="0"/>
            <a:ext cx="8407660" cy="764704"/>
          </a:xfrm>
        </p:spPr>
        <p:txBody>
          <a:bodyPr>
            <a:noAutofit/>
          </a:bodyPr>
          <a:lstStyle/>
          <a:p>
            <a:pPr fontAlgn="auto">
              <a:spcAft>
                <a:spcPts val="0"/>
              </a:spcAft>
              <a:defRPr/>
            </a:pPr>
            <a:r>
              <a:rPr lang="en-US" altLang="en-US" sz="3200" dirty="0"/>
              <a:t>Searches for </a:t>
            </a:r>
            <a:r>
              <a:rPr lang="en-US" sz="3200" dirty="0" smtClean="0"/>
              <a:t>ALPs </a:t>
            </a:r>
            <a:r>
              <a:rPr lang="en-US" sz="3200" dirty="0"/>
              <a:t>with </a:t>
            </a:r>
            <a:r>
              <a:rPr lang="en-US" sz="3200" dirty="0" smtClean="0"/>
              <a:t>gluon coupling</a:t>
            </a:r>
            <a:endParaRPr lang="it-IT" altLang="en-US" sz="3200" dirty="0" smtClean="0"/>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11</a:t>
            </a:fld>
            <a:endParaRPr lang="it-IT" altLang="en-US" sz="1000" smtClean="0">
              <a:latin typeface="Arial" pitchFamily="34" charset="0"/>
            </a:endParaRPr>
          </a:p>
        </p:txBody>
      </p:sp>
      <p:sp>
        <p:nvSpPr>
          <p:cNvPr id="4100" name="Segnaposto contenuto 2"/>
          <p:cNvSpPr txBox="1">
            <a:spLocks/>
          </p:cNvSpPr>
          <p:nvPr/>
        </p:nvSpPr>
        <p:spPr bwMode="auto">
          <a:xfrm>
            <a:off x="304800" y="656692"/>
            <a:ext cx="8534400" cy="594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buClr>
                <a:srgbClr val="CC9900"/>
              </a:buClr>
              <a:buSzPct val="70000"/>
              <a:buFont typeface="Wingdings" pitchFamily="2" charset="2"/>
              <a:buChar char="q"/>
              <a:defRPr/>
            </a:pPr>
            <a:r>
              <a:rPr lang="en-US" altLang="en-US" sz="1800" i="1" dirty="0" smtClean="0">
                <a:solidFill>
                  <a:schemeClr val="accent1">
                    <a:lumMod val="40000"/>
                    <a:lumOff val="60000"/>
                  </a:schemeClr>
                </a:solidFill>
              </a:rPr>
              <a:t>Beam emitted ALP’s from the following processes:</a:t>
            </a:r>
          </a:p>
          <a:p>
            <a:pPr lvl="2">
              <a:buClr>
                <a:srgbClr val="CC9900"/>
              </a:buClr>
              <a:buSzPct val="70000"/>
              <a:buFont typeface="Wingdings" pitchFamily="2" charset="2"/>
              <a:buChar char="q"/>
              <a:defRPr/>
            </a:pPr>
            <a:r>
              <a:rPr lang="en-US" altLang="en-US" sz="1400" i="1" dirty="0" err="1" smtClean="0"/>
              <a:t>Drell</a:t>
            </a:r>
            <a:r>
              <a:rPr lang="en-US" altLang="en-US" sz="1400" i="1" dirty="0" smtClean="0"/>
              <a:t>-Yan </a:t>
            </a:r>
            <a:r>
              <a:rPr lang="en-US" altLang="en-US" sz="1400" i="1" dirty="0"/>
              <a:t>processes: 	</a:t>
            </a:r>
            <a:r>
              <a:rPr lang="en-US" altLang="en-US" sz="1400" i="1" dirty="0" err="1"/>
              <a:t>qqbar</a:t>
            </a:r>
            <a:r>
              <a:rPr lang="en-US" altLang="en-US" sz="1400" b="1" i="1" dirty="0">
                <a:effectLst>
                  <a:outerShdw blurRad="38100" dist="38100" dir="2700000" algn="tl">
                    <a:srgbClr val="000000">
                      <a:alpha val="43137"/>
                    </a:srgbClr>
                  </a:outerShdw>
                </a:effectLst>
              </a:rPr>
              <a:t> </a:t>
            </a:r>
            <a:r>
              <a:rPr lang="en-US" altLang="en-US" sz="1400" dirty="0"/>
              <a:t>→ </a:t>
            </a:r>
            <a:r>
              <a:rPr lang="en-US" altLang="en-US" sz="1400" i="1" dirty="0"/>
              <a:t>A</a:t>
            </a:r>
            <a:r>
              <a:rPr lang="en-US" altLang="en-US" sz="1400" dirty="0"/>
              <a:t>’/a</a:t>
            </a:r>
            <a:r>
              <a:rPr lang="en-US" altLang="en-US" sz="1400" b="1" i="1" dirty="0">
                <a:effectLst>
                  <a:outerShdw blurRad="38100" dist="38100" dir="2700000" algn="tl">
                    <a:srgbClr val="000000">
                      <a:alpha val="43137"/>
                    </a:srgbClr>
                  </a:outerShdw>
                </a:effectLst>
              </a:rPr>
              <a:t> </a:t>
            </a:r>
            <a:r>
              <a:rPr lang="en-US" altLang="en-US" sz="1400" dirty="0"/>
              <a:t>→ </a:t>
            </a:r>
            <a:r>
              <a:rPr lang="en-US" altLang="en-US" sz="1400" b="1" i="1" dirty="0" err="1">
                <a:effectLst>
                  <a:outerShdw blurRad="38100" dist="38100" dir="2700000" algn="tl">
                    <a:srgbClr val="000000">
                      <a:alpha val="43137"/>
                    </a:srgbClr>
                  </a:outerShdw>
                </a:effectLst>
              </a:rPr>
              <a:t>l</a:t>
            </a:r>
            <a:r>
              <a:rPr lang="en-US" altLang="en-US" sz="1400" i="1" baseline="30000" dirty="0" err="1"/>
              <a:t>+</a:t>
            </a:r>
            <a:r>
              <a:rPr lang="en-US" altLang="en-US" sz="1400" b="1" i="1" dirty="0" err="1">
                <a:effectLst>
                  <a:outerShdw blurRad="38100" dist="38100" dir="2700000" algn="tl">
                    <a:srgbClr val="000000">
                      <a:alpha val="43137"/>
                    </a:srgbClr>
                  </a:outerShdw>
                </a:effectLst>
              </a:rPr>
              <a:t>l</a:t>
            </a:r>
            <a:r>
              <a:rPr lang="en-US" altLang="en-US" sz="1400" i="1" baseline="30000" dirty="0"/>
              <a:t>–</a:t>
            </a:r>
          </a:p>
          <a:p>
            <a:pPr lvl="2">
              <a:buClr>
                <a:srgbClr val="CC9900"/>
              </a:buClr>
              <a:buSzPct val="70000"/>
              <a:buFont typeface="Wingdings" pitchFamily="2" charset="2"/>
              <a:buChar char="q"/>
              <a:defRPr/>
            </a:pPr>
            <a:r>
              <a:rPr lang="en-US" altLang="en-US" sz="1400" i="1" dirty="0" smtClean="0"/>
              <a:t>Proton </a:t>
            </a:r>
            <a:r>
              <a:rPr lang="en-US" altLang="en-US" sz="1400" i="1" dirty="0"/>
              <a:t>bremsstrahlung processes: p N</a:t>
            </a:r>
            <a:r>
              <a:rPr lang="en-US" altLang="en-US" sz="1400" b="1" i="1" dirty="0">
                <a:effectLst>
                  <a:outerShdw blurRad="38100" dist="38100" dir="2700000" algn="tl">
                    <a:srgbClr val="000000">
                      <a:alpha val="43137"/>
                    </a:srgbClr>
                  </a:outerShdw>
                </a:effectLst>
              </a:rPr>
              <a:t> </a:t>
            </a:r>
            <a:r>
              <a:rPr lang="en-US" altLang="en-US" sz="1400" dirty="0"/>
              <a:t>→ p N </a:t>
            </a:r>
            <a:r>
              <a:rPr lang="en-US" altLang="en-US" sz="1400" i="1" dirty="0"/>
              <a:t>A</a:t>
            </a:r>
            <a:r>
              <a:rPr lang="en-US" altLang="en-US" sz="1400" dirty="0"/>
              <a:t>’/a</a:t>
            </a:r>
            <a:r>
              <a:rPr lang="en-US" altLang="en-US" sz="1400" b="1" i="1" dirty="0">
                <a:effectLst>
                  <a:outerShdw blurRad="38100" dist="38100" dir="2700000" algn="tl">
                    <a:srgbClr val="000000">
                      <a:alpha val="43137"/>
                    </a:srgbClr>
                  </a:outerShdw>
                </a:effectLst>
              </a:rPr>
              <a:t> </a:t>
            </a:r>
            <a:r>
              <a:rPr lang="en-US" altLang="en-US" sz="1400" i="1" dirty="0">
                <a:effectLst>
                  <a:outerShdw blurRad="38100" dist="38100" dir="2700000" algn="tl">
                    <a:srgbClr val="000000">
                      <a:alpha val="43137"/>
                    </a:srgbClr>
                  </a:outerShdw>
                </a:effectLst>
              </a:rPr>
              <a:t>with</a:t>
            </a:r>
            <a:r>
              <a:rPr lang="en-US" altLang="en-US" sz="1400" b="1" i="1" dirty="0">
                <a:effectLst>
                  <a:outerShdw blurRad="38100" dist="38100" dir="2700000" algn="tl">
                    <a:srgbClr val="000000">
                      <a:alpha val="43137"/>
                    </a:srgbClr>
                  </a:outerShdw>
                </a:effectLst>
              </a:rPr>
              <a:t> </a:t>
            </a:r>
            <a:r>
              <a:rPr lang="en-US" altLang="en-US" sz="1400" i="1" dirty="0"/>
              <a:t>A</a:t>
            </a:r>
            <a:r>
              <a:rPr lang="en-US" altLang="en-US" sz="1400" dirty="0"/>
              <a:t>’/a → </a:t>
            </a:r>
            <a:r>
              <a:rPr lang="en-US" altLang="en-US" sz="1400" b="1" i="1" dirty="0" err="1">
                <a:effectLst>
                  <a:outerShdw blurRad="38100" dist="38100" dir="2700000" algn="tl">
                    <a:srgbClr val="000000">
                      <a:alpha val="43137"/>
                    </a:srgbClr>
                  </a:outerShdw>
                </a:effectLst>
              </a:rPr>
              <a:t>l</a:t>
            </a:r>
            <a:r>
              <a:rPr lang="en-US" altLang="en-US" sz="1400" i="1" baseline="30000" dirty="0" err="1"/>
              <a:t>+</a:t>
            </a:r>
            <a:r>
              <a:rPr lang="en-US" altLang="en-US" sz="1400" b="1" i="1" dirty="0" err="1">
                <a:effectLst>
                  <a:outerShdw blurRad="38100" dist="38100" dir="2700000" algn="tl">
                    <a:srgbClr val="000000">
                      <a:alpha val="43137"/>
                    </a:srgbClr>
                  </a:outerShdw>
                </a:effectLst>
              </a:rPr>
              <a:t>l</a:t>
            </a:r>
            <a:r>
              <a:rPr lang="en-US" altLang="en-US" sz="1400" i="1" baseline="30000" dirty="0"/>
              <a:t>–     </a:t>
            </a:r>
            <a:r>
              <a:rPr lang="en-US" altLang="en-US" sz="1400" i="1" dirty="0" smtClean="0"/>
              <a:t>(</a:t>
            </a:r>
            <a:r>
              <a:rPr lang="de-DE" altLang="en-US" sz="1400" i="1" dirty="0"/>
              <a:t>J. Blümlein and J. Brunner</a:t>
            </a:r>
            <a:r>
              <a:rPr lang="en-US" altLang="en-US" sz="1400" i="1" dirty="0"/>
              <a:t>)</a:t>
            </a:r>
          </a:p>
          <a:p>
            <a:pPr lvl="2">
              <a:buClr>
                <a:srgbClr val="CC9900"/>
              </a:buClr>
              <a:buSzPct val="70000"/>
              <a:buFont typeface="Wingdings" pitchFamily="2" charset="2"/>
              <a:buChar char="q"/>
              <a:defRPr/>
            </a:pPr>
            <a:r>
              <a:rPr lang="en-US" altLang="en-US" sz="1400" i="1" dirty="0" err="1" smtClean="0"/>
              <a:t>Primakoff</a:t>
            </a:r>
            <a:r>
              <a:rPr lang="en-US" altLang="en-US" sz="1400" i="1" dirty="0" smtClean="0"/>
              <a:t> processes: p Z</a:t>
            </a:r>
            <a:r>
              <a:rPr lang="en-US" altLang="en-US" sz="1400" b="1" i="1" dirty="0" smtClean="0">
                <a:effectLst>
                  <a:outerShdw blurRad="38100" dist="38100" dir="2700000" algn="tl">
                    <a:srgbClr val="000000">
                      <a:alpha val="43137"/>
                    </a:srgbClr>
                  </a:outerShdw>
                </a:effectLst>
              </a:rPr>
              <a:t> </a:t>
            </a:r>
            <a:r>
              <a:rPr lang="en-US" altLang="en-US" sz="1400" dirty="0" smtClean="0"/>
              <a:t>→ p Z a</a:t>
            </a:r>
            <a:r>
              <a:rPr lang="en-US" altLang="en-US" sz="1400" b="1" i="1" dirty="0" smtClean="0">
                <a:effectLst>
                  <a:outerShdw blurRad="38100" dist="38100" dir="2700000" algn="tl">
                    <a:srgbClr val="000000">
                      <a:alpha val="43137"/>
                    </a:srgbClr>
                  </a:outerShdw>
                </a:effectLst>
              </a:rPr>
              <a:t> </a:t>
            </a:r>
            <a:r>
              <a:rPr lang="en-US" altLang="en-US" sz="1400" dirty="0" smtClean="0"/>
              <a:t>→ </a:t>
            </a:r>
            <a:r>
              <a:rPr lang="en-US" altLang="en-US" sz="1400" b="1" i="1" dirty="0" err="1" smtClean="0">
                <a:effectLst>
                  <a:outerShdw blurRad="38100" dist="38100" dir="2700000" algn="tl">
                    <a:srgbClr val="000000">
                      <a:alpha val="43137"/>
                    </a:srgbClr>
                  </a:outerShdw>
                </a:effectLst>
              </a:rPr>
              <a:t>l</a:t>
            </a:r>
            <a:r>
              <a:rPr lang="en-US" altLang="en-US" sz="1400" i="1" baseline="30000" dirty="0" err="1" smtClean="0"/>
              <a:t>+</a:t>
            </a:r>
            <a:r>
              <a:rPr lang="en-US" altLang="en-US" sz="1400" b="1" i="1" dirty="0" err="1" smtClean="0">
                <a:effectLst>
                  <a:outerShdw blurRad="38100" dist="38100" dir="2700000" algn="tl">
                    <a:srgbClr val="000000">
                      <a:alpha val="43137"/>
                    </a:srgbClr>
                  </a:outerShdw>
                </a:effectLst>
              </a:rPr>
              <a:t>l</a:t>
            </a:r>
            <a:r>
              <a:rPr lang="en-US" altLang="en-US" sz="1400" i="1" baseline="30000" dirty="0" smtClean="0"/>
              <a:t>– </a:t>
            </a:r>
            <a:r>
              <a:rPr lang="en-US" altLang="en-US" sz="1400" i="1" baseline="30000" dirty="0"/>
              <a:t>–               </a:t>
            </a:r>
            <a:r>
              <a:rPr lang="en-US" altLang="en-US" sz="1400" i="1" dirty="0"/>
              <a:t>(F. </a:t>
            </a:r>
            <a:r>
              <a:rPr lang="en-US" altLang="en-US" sz="1400" i="1" dirty="0" err="1" smtClean="0"/>
              <a:t>Kahlhoefer</a:t>
            </a:r>
            <a:r>
              <a:rPr lang="en-US" altLang="en-US" sz="1400" i="1" dirty="0" smtClean="0"/>
              <a:t>, et. Al.)</a:t>
            </a:r>
          </a:p>
          <a:p>
            <a:pPr lvl="2">
              <a:buClr>
                <a:srgbClr val="CC9900"/>
              </a:buClr>
              <a:buSzPct val="70000"/>
              <a:buFont typeface="Wingdings" pitchFamily="2" charset="2"/>
              <a:buChar char="q"/>
              <a:defRPr/>
            </a:pPr>
            <a:endParaRPr lang="en-US" altLang="en-US" sz="1400" i="1" dirty="0"/>
          </a:p>
          <a:p>
            <a:pPr lvl="2">
              <a:buClr>
                <a:srgbClr val="CC9900"/>
              </a:buClr>
              <a:buSzPct val="70000"/>
              <a:buFont typeface="Wingdings" pitchFamily="2" charset="2"/>
              <a:buChar char="q"/>
              <a:defRPr/>
            </a:pPr>
            <a:endParaRPr lang="en-US" altLang="en-US" sz="1400" i="1" dirty="0" smtClean="0"/>
          </a:p>
          <a:p>
            <a:pPr lvl="2">
              <a:buClr>
                <a:srgbClr val="CC9900"/>
              </a:buClr>
              <a:buSzPct val="70000"/>
              <a:buFont typeface="Wingdings" pitchFamily="2" charset="2"/>
              <a:buChar char="q"/>
              <a:defRPr/>
            </a:pPr>
            <a:endParaRPr lang="en-US" altLang="en-US" sz="1600" i="1" dirty="0" smtClean="0"/>
          </a:p>
          <a:p>
            <a:pPr lvl="2">
              <a:buClr>
                <a:srgbClr val="CC9900"/>
              </a:buClr>
              <a:buSzPct val="70000"/>
              <a:buFont typeface="Wingdings" pitchFamily="2" charset="2"/>
              <a:buChar char="q"/>
              <a:defRPr/>
            </a:pPr>
            <a:endParaRPr lang="en-US" altLang="en-US" sz="1600" i="1" dirty="0"/>
          </a:p>
          <a:p>
            <a:pPr lvl="1" eaLnBrk="1" hangingPunct="1">
              <a:buClr>
                <a:srgbClr val="CC9900"/>
              </a:buClr>
              <a:buSzPct val="70000"/>
              <a:buFont typeface="Wingdings" pitchFamily="2" charset="2"/>
              <a:buChar char="q"/>
              <a:defRPr/>
            </a:pPr>
            <a:r>
              <a:rPr lang="en-US" altLang="en-US" sz="1800" i="1" dirty="0" smtClean="0">
                <a:solidFill>
                  <a:schemeClr val="accent1">
                    <a:lumMod val="40000"/>
                    <a:lumOff val="60000"/>
                  </a:schemeClr>
                </a:solidFill>
              </a:rPr>
              <a:t>Studied within the “Physics Beyond Collider” program at CERN for 10</a:t>
            </a:r>
            <a:r>
              <a:rPr lang="en-US" altLang="en-US" sz="1800" i="1" baseline="30000" dirty="0" smtClean="0">
                <a:solidFill>
                  <a:schemeClr val="accent1">
                    <a:lumMod val="40000"/>
                    <a:lumOff val="60000"/>
                  </a:schemeClr>
                </a:solidFill>
              </a:rPr>
              <a:t>17</a:t>
            </a:r>
            <a:r>
              <a:rPr lang="en-US" altLang="en-US" sz="1800" i="1" dirty="0" smtClean="0">
                <a:solidFill>
                  <a:schemeClr val="accent1">
                    <a:lumMod val="40000"/>
                    <a:lumOff val="60000"/>
                  </a:schemeClr>
                </a:solidFill>
              </a:rPr>
              <a:t> POT</a:t>
            </a:r>
          </a:p>
          <a:p>
            <a:pPr lvl="1" eaLnBrk="1" hangingPunct="1">
              <a:buClr>
                <a:srgbClr val="CC9900"/>
              </a:buClr>
              <a:buSzPct val="70000"/>
              <a:buFont typeface="Wingdings" pitchFamily="2" charset="2"/>
              <a:buChar char="q"/>
              <a:defRPr/>
            </a:pPr>
            <a:r>
              <a:rPr lang="en-US" altLang="en-US" sz="1800" i="1" dirty="0" err="1" smtClean="0">
                <a:solidFill>
                  <a:schemeClr val="accent1">
                    <a:lumMod val="40000"/>
                    <a:lumOff val="60000"/>
                  </a:schemeClr>
                </a:solidFill>
              </a:rPr>
              <a:t>Redtop@PIP-II</a:t>
            </a:r>
            <a:r>
              <a:rPr lang="en-US" altLang="en-US" sz="1800" i="1" dirty="0" smtClean="0">
                <a:solidFill>
                  <a:schemeClr val="accent1">
                    <a:lumMod val="40000"/>
                    <a:lumOff val="60000"/>
                  </a:schemeClr>
                </a:solidFill>
              </a:rPr>
              <a:t> will provide x100 sensitivity (ALPACA study).</a:t>
            </a:r>
            <a:endParaRPr lang="en-US" altLang="en-US" sz="1800" i="1" dirty="0">
              <a:solidFill>
                <a:schemeClr val="accent1">
                  <a:lumMod val="40000"/>
                  <a:lumOff val="60000"/>
                </a:schemeClr>
              </a:solidFill>
            </a:endParaRPr>
          </a:p>
          <a:p>
            <a:pPr lvl="1" algn="ctr" eaLnBrk="1" hangingPunct="1">
              <a:spcBef>
                <a:spcPts val="1200"/>
              </a:spcBef>
              <a:buClr>
                <a:srgbClr val="CC9900"/>
              </a:buClr>
              <a:buSzPct val="70000"/>
              <a:buFont typeface="Wingdings" pitchFamily="2" charset="2"/>
              <a:buNone/>
              <a:defRPr/>
            </a:pPr>
            <a:r>
              <a:rPr lang="en-US" altLang="en-US" sz="1800" dirty="0">
                <a:solidFill>
                  <a:schemeClr val="accent1">
                    <a:lumMod val="40000"/>
                    <a:lumOff val="60000"/>
                  </a:schemeClr>
                </a:solidFill>
              </a:rPr>
              <a:t>	</a:t>
            </a:r>
            <a:endParaRPr lang="en-US" altLang="en-US" sz="1800" dirty="0" smtClean="0">
              <a:solidFill>
                <a:schemeClr val="accent1">
                  <a:lumMod val="40000"/>
                  <a:lumOff val="60000"/>
                </a:schemeClr>
              </a:solidFill>
            </a:endParaRPr>
          </a:p>
          <a:p>
            <a:pPr eaLnBrk="1" hangingPunct="1">
              <a:spcBef>
                <a:spcPts val="1200"/>
              </a:spcBef>
              <a:buFont typeface="Wingdings" pitchFamily="2" charset="2"/>
              <a:buNone/>
              <a:defRPr/>
            </a:pPr>
            <a:endParaRPr lang="it-IT" altLang="en-US" sz="1600" dirty="0" smtClean="0"/>
          </a:p>
          <a:p>
            <a:pPr eaLnBrk="1" hangingPunct="1">
              <a:spcBef>
                <a:spcPts val="1200"/>
              </a:spcBef>
              <a:buFont typeface="Wingdings" pitchFamily="2" charset="2"/>
              <a:buNone/>
              <a:defRPr/>
            </a:pPr>
            <a:endParaRPr lang="it-IT" altLang="en-US" sz="1600" dirty="0" smtClean="0"/>
          </a:p>
        </p:txBody>
      </p:sp>
      <p:sp>
        <p:nvSpPr>
          <p:cNvPr id="2" name="Date Placeholder 1"/>
          <p:cNvSpPr>
            <a:spLocks noGrp="1"/>
          </p:cNvSpPr>
          <p:nvPr>
            <p:ph type="dt" sz="half" idx="10"/>
          </p:nvPr>
        </p:nvSpPr>
        <p:spPr/>
        <p:txBody>
          <a:bodyPr/>
          <a:lstStyle/>
          <a:p>
            <a:pPr>
              <a:defRPr/>
            </a:pPr>
            <a:r>
              <a:rPr lang="en-US" smtClean="0"/>
              <a:t>6/11/2019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pic>
        <p:nvPicPr>
          <p:cNvPr id="5" name="Picture 4"/>
          <p:cNvPicPr>
            <a:picLocks noChangeAspect="1"/>
          </p:cNvPicPr>
          <p:nvPr/>
        </p:nvPicPr>
        <p:blipFill>
          <a:blip r:embed="rId3"/>
          <a:stretch>
            <a:fillRect/>
          </a:stretch>
        </p:blipFill>
        <p:spPr>
          <a:xfrm>
            <a:off x="1945229" y="3495333"/>
            <a:ext cx="5253542" cy="3282039"/>
          </a:xfrm>
          <a:prstGeom prst="rect">
            <a:avLst/>
          </a:prstGeom>
        </p:spPr>
      </p:pic>
      <p:sp>
        <p:nvSpPr>
          <p:cNvPr id="9" name="Rounded Rectangle 8"/>
          <p:cNvSpPr/>
          <p:nvPr/>
        </p:nvSpPr>
        <p:spPr>
          <a:xfrm>
            <a:off x="5724128" y="3432459"/>
            <a:ext cx="1080120" cy="2880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latin typeface="Courier New" panose="02070309020205020404" pitchFamily="49" charset="0"/>
                <a:cs typeface="Courier New" panose="02070309020205020404" pitchFamily="49" charset="0"/>
              </a:rPr>
              <a:t>REDTOP@CERN</a:t>
            </a:r>
            <a:endParaRPr lang="en-US" sz="1000" b="1" dirty="0">
              <a:latin typeface="Courier New" panose="02070309020205020404" pitchFamily="49" charset="0"/>
              <a:cs typeface="Courier New" panose="02070309020205020404" pitchFamily="49" charset="0"/>
            </a:endParaRPr>
          </a:p>
        </p:txBody>
      </p:sp>
      <p:grpSp>
        <p:nvGrpSpPr>
          <p:cNvPr id="10" name="Group 9"/>
          <p:cNvGrpSpPr/>
          <p:nvPr/>
        </p:nvGrpSpPr>
        <p:grpSpPr>
          <a:xfrm>
            <a:off x="1945229" y="1808820"/>
            <a:ext cx="4678999" cy="1033609"/>
            <a:chOff x="1252648" y="2564904"/>
            <a:chExt cx="6647311" cy="2201676"/>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648" y="2564904"/>
              <a:ext cx="6643152" cy="198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4545124"/>
              <a:ext cx="4048039" cy="22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02069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559060" y="0"/>
            <a:ext cx="8153400" cy="1066800"/>
          </a:xfrm>
        </p:spPr>
        <p:txBody>
          <a:bodyPr>
            <a:noAutofit/>
          </a:bodyPr>
          <a:lstStyle/>
          <a:p>
            <a:pPr fontAlgn="auto">
              <a:spcAft>
                <a:spcPts val="0"/>
              </a:spcAft>
              <a:defRPr/>
            </a:pPr>
            <a:r>
              <a:rPr lang="en-US" altLang="en-US" sz="3200" dirty="0" smtClean="0"/>
              <a:t>Missing 4-P Searches:</a:t>
            </a:r>
            <a:br>
              <a:rPr lang="en-US" altLang="en-US" sz="3200" dirty="0" smtClean="0"/>
            </a:br>
            <a:r>
              <a:rPr lang="en-US" altLang="en-US" sz="3200" dirty="0" err="1" smtClean="0"/>
              <a:t>tREDTOP</a:t>
            </a:r>
            <a:r>
              <a:rPr lang="en-US" altLang="en-US" sz="3200" dirty="0" smtClean="0"/>
              <a:t> (@  PIP-II)</a:t>
            </a:r>
            <a:endParaRPr lang="it-IT" altLang="en-US" sz="3200" dirty="0" smtClean="0"/>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12</a:t>
            </a:fld>
            <a:endParaRPr lang="it-IT" altLang="en-US" sz="1000" smtClean="0">
              <a:latin typeface="Arial" pitchFamily="34" charset="0"/>
            </a:endParaRPr>
          </a:p>
        </p:txBody>
      </p:sp>
      <p:sp>
        <p:nvSpPr>
          <p:cNvPr id="4100" name="Segnaposto contenuto 2"/>
          <p:cNvSpPr txBox="1">
            <a:spLocks/>
          </p:cNvSpPr>
          <p:nvPr/>
        </p:nvSpPr>
        <p:spPr bwMode="auto">
          <a:xfrm>
            <a:off x="157780" y="1808820"/>
            <a:ext cx="8534400" cy="495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buClr>
                <a:srgbClr val="CC9900"/>
              </a:buClr>
              <a:buSzPct val="70000"/>
              <a:buFont typeface="Wingdings" pitchFamily="2" charset="2"/>
              <a:buChar char="q"/>
              <a:defRPr/>
            </a:pPr>
            <a:r>
              <a:rPr lang="en-US" altLang="en-US" sz="1600" i="1" dirty="0" smtClean="0"/>
              <a:t>Fully constrained kinematics</a:t>
            </a:r>
          </a:p>
          <a:p>
            <a:pPr lvl="1">
              <a:buClr>
                <a:srgbClr val="CC9900"/>
              </a:buClr>
              <a:buSzPct val="70000"/>
              <a:buFont typeface="Wingdings" pitchFamily="2" charset="2"/>
              <a:buChar char="q"/>
              <a:defRPr/>
            </a:pPr>
            <a:r>
              <a:rPr lang="en-US" altLang="en-US" sz="1600" i="1" dirty="0" smtClean="0"/>
              <a:t>Unique experimental apparatus to explore visible and invisible decays of LDM</a:t>
            </a:r>
          </a:p>
          <a:p>
            <a:pPr lvl="1">
              <a:buClr>
                <a:srgbClr val="CC9900"/>
              </a:buClr>
              <a:buSzPct val="70000"/>
              <a:buFont typeface="Wingdings" pitchFamily="2" charset="2"/>
              <a:buChar char="q"/>
              <a:defRPr/>
            </a:pPr>
            <a:r>
              <a:rPr lang="en-US" altLang="en-US" sz="1600" i="1" dirty="0" smtClean="0"/>
              <a:t>Tagging expected to lower the background by &gt;100x</a:t>
            </a:r>
          </a:p>
          <a:p>
            <a:pPr lvl="1">
              <a:buClr>
                <a:srgbClr val="CC9900"/>
              </a:buClr>
              <a:buSzPct val="70000"/>
              <a:buFont typeface="Wingdings" pitchFamily="2" charset="2"/>
              <a:buChar char="q"/>
              <a:defRPr/>
            </a:pPr>
            <a:r>
              <a:rPr lang="en-US" altLang="en-US" sz="1600" i="1" dirty="0" smtClean="0"/>
              <a:t>Requires 800 MeV p-beam, De target and 3He</a:t>
            </a:r>
            <a:r>
              <a:rPr lang="en-US" altLang="en-US" sz="1600" i="1" baseline="30000" dirty="0" smtClean="0"/>
              <a:t>+</a:t>
            </a:r>
            <a:r>
              <a:rPr lang="en-US" altLang="en-US" sz="1600" i="1" dirty="0" smtClean="0"/>
              <a:t> detector</a:t>
            </a:r>
          </a:p>
          <a:p>
            <a:pPr lvl="1">
              <a:buClr>
                <a:srgbClr val="CC9900"/>
              </a:buClr>
              <a:buSzPct val="70000"/>
              <a:buFont typeface="Wingdings" pitchFamily="2" charset="2"/>
              <a:buChar char="q"/>
              <a:defRPr/>
            </a:pPr>
            <a:r>
              <a:rPr lang="en-US" altLang="en-US" sz="1600" i="1" dirty="0" smtClean="0"/>
              <a:t>No </a:t>
            </a:r>
            <a:r>
              <a:rPr lang="en-US" altLang="en-US" sz="1600" i="1" dirty="0" smtClean="0">
                <a:latin typeface="Symbol" panose="05050102010706020507" pitchFamily="18" charset="2"/>
              </a:rPr>
              <a:t>h</a:t>
            </a:r>
            <a:r>
              <a:rPr lang="en-US" altLang="en-US" sz="1600" i="1" dirty="0" smtClean="0"/>
              <a:t>’ production (need about  1.4 GeV beam)</a:t>
            </a:r>
          </a:p>
          <a:p>
            <a:pPr lvl="1" algn="ctr" eaLnBrk="1" hangingPunct="1">
              <a:spcBef>
                <a:spcPts val="1200"/>
              </a:spcBef>
              <a:buClr>
                <a:srgbClr val="CC9900"/>
              </a:buClr>
              <a:buSzPct val="70000"/>
              <a:buFont typeface="Wingdings" pitchFamily="2" charset="2"/>
              <a:buNone/>
              <a:defRPr/>
            </a:pPr>
            <a:r>
              <a:rPr lang="en-US" altLang="en-US" sz="1600" dirty="0"/>
              <a:t>	</a:t>
            </a:r>
            <a:endParaRPr lang="en-US" altLang="en-US" sz="1600" dirty="0" smtClean="0"/>
          </a:p>
          <a:p>
            <a:pPr eaLnBrk="1" hangingPunct="1">
              <a:spcBef>
                <a:spcPts val="1200"/>
              </a:spcBef>
              <a:buFont typeface="Wingdings" pitchFamily="2" charset="2"/>
              <a:buNone/>
              <a:defRPr/>
            </a:pPr>
            <a:endParaRPr lang="it-IT" altLang="en-US" sz="1600" dirty="0" smtClean="0"/>
          </a:p>
          <a:p>
            <a:pPr eaLnBrk="1" hangingPunct="1">
              <a:spcBef>
                <a:spcPts val="1200"/>
              </a:spcBef>
              <a:buFont typeface="Wingdings" pitchFamily="2" charset="2"/>
              <a:buNone/>
              <a:defRPr/>
            </a:pPr>
            <a:endParaRPr lang="it-IT" altLang="en-US" sz="1600" dirty="0" smtClean="0"/>
          </a:p>
        </p:txBody>
      </p:sp>
      <p:sp>
        <p:nvSpPr>
          <p:cNvPr id="2" name="Date Placeholder 1"/>
          <p:cNvSpPr>
            <a:spLocks noGrp="1"/>
          </p:cNvSpPr>
          <p:nvPr>
            <p:ph type="dt" sz="half" idx="10"/>
          </p:nvPr>
        </p:nvSpPr>
        <p:spPr/>
        <p:txBody>
          <a:bodyPr/>
          <a:lstStyle/>
          <a:p>
            <a:pPr>
              <a:defRPr/>
            </a:pPr>
            <a:r>
              <a:rPr lang="en-US" smtClean="0"/>
              <a:t>6/11/2019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pic>
        <p:nvPicPr>
          <p:cNvPr id="3" name="Picture 2"/>
          <p:cNvPicPr>
            <a:picLocks noChangeAspect="1"/>
          </p:cNvPicPr>
          <p:nvPr/>
        </p:nvPicPr>
        <p:blipFill>
          <a:blip r:embed="rId3"/>
          <a:stretch>
            <a:fillRect/>
          </a:stretch>
        </p:blipFill>
        <p:spPr>
          <a:xfrm>
            <a:off x="98270" y="3561826"/>
            <a:ext cx="3297952" cy="3208973"/>
          </a:xfrm>
          <a:prstGeom prst="rect">
            <a:avLst/>
          </a:prstGeom>
        </p:spPr>
      </p:pic>
      <p:sp>
        <p:nvSpPr>
          <p:cNvPr id="6" name="Rectangle 5"/>
          <p:cNvSpPr/>
          <p:nvPr/>
        </p:nvSpPr>
        <p:spPr>
          <a:xfrm>
            <a:off x="107504" y="6224837"/>
            <a:ext cx="3266303" cy="54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B. Mayer et al., Phys. Rev. C53, 2068 (1996);</a:t>
            </a:r>
          </a:p>
        </p:txBody>
      </p:sp>
      <p:pic>
        <p:nvPicPr>
          <p:cNvPr id="11" name="Picture 10"/>
          <p:cNvPicPr>
            <a:picLocks noChangeAspect="1"/>
          </p:cNvPicPr>
          <p:nvPr/>
        </p:nvPicPr>
        <p:blipFill>
          <a:blip r:embed="rId4"/>
          <a:stretch>
            <a:fillRect/>
          </a:stretch>
        </p:blipFill>
        <p:spPr>
          <a:xfrm>
            <a:off x="2132750" y="1152133"/>
            <a:ext cx="3670981" cy="550647"/>
          </a:xfrm>
          <a:prstGeom prst="rect">
            <a:avLst/>
          </a:prstGeom>
        </p:spPr>
      </p:pic>
      <p:grpSp>
        <p:nvGrpSpPr>
          <p:cNvPr id="25" name="Group 24"/>
          <p:cNvGrpSpPr/>
          <p:nvPr/>
        </p:nvGrpSpPr>
        <p:grpSpPr>
          <a:xfrm>
            <a:off x="4200798" y="3309609"/>
            <a:ext cx="4572508" cy="3455727"/>
            <a:chOff x="3023828" y="1520788"/>
            <a:chExt cx="5148572" cy="4320480"/>
          </a:xfrm>
        </p:grpSpPr>
        <p:grpSp>
          <p:nvGrpSpPr>
            <p:cNvPr id="26" name="Group 25"/>
            <p:cNvGrpSpPr/>
            <p:nvPr/>
          </p:nvGrpSpPr>
          <p:grpSpPr>
            <a:xfrm>
              <a:off x="3257359" y="2636912"/>
              <a:ext cx="4694033" cy="3057337"/>
              <a:chOff x="1763689" y="1988841"/>
              <a:chExt cx="6530236" cy="4137457"/>
            </a:xfrm>
          </p:grpSpPr>
          <p:grpSp>
            <p:nvGrpSpPr>
              <p:cNvPr id="31" name="Group 30"/>
              <p:cNvGrpSpPr/>
              <p:nvPr/>
            </p:nvGrpSpPr>
            <p:grpSpPr>
              <a:xfrm>
                <a:off x="2339752" y="1988841"/>
                <a:ext cx="5184055" cy="3528391"/>
                <a:chOff x="2678237" y="1844825"/>
                <a:chExt cx="5059001" cy="3420379"/>
              </a:xfrm>
            </p:grpSpPr>
            <p:sp>
              <p:nvSpPr>
                <p:cNvPr id="38" name="Rectangle 37"/>
                <p:cNvSpPr/>
                <p:nvPr/>
              </p:nvSpPr>
              <p:spPr>
                <a:xfrm>
                  <a:off x="4197241" y="2960619"/>
                  <a:ext cx="960721" cy="93610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9" name="Picture 3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044430">
                  <a:off x="2986643" y="3552741"/>
                  <a:ext cx="2491883" cy="1365234"/>
                </a:xfrm>
                <a:prstGeom prst="rect">
                  <a:avLst/>
                </a:prstGeom>
                <a:noFill/>
              </p:spPr>
            </p:pic>
            <p:cxnSp>
              <p:nvCxnSpPr>
                <p:cNvPr id="40" name="Straight Arrow Connector 39"/>
                <p:cNvCxnSpPr/>
                <p:nvPr/>
              </p:nvCxnSpPr>
              <p:spPr>
                <a:xfrm>
                  <a:off x="2678237" y="3465004"/>
                  <a:ext cx="1533723" cy="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788024" y="1952836"/>
                  <a:ext cx="1231776" cy="1368152"/>
                </a:xfrm>
                <a:prstGeom prst="straightConnector1">
                  <a:avLst/>
                </a:prstGeom>
                <a:ln w="28575">
                  <a:solidFill>
                    <a:schemeClr val="bg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156175" y="1844825"/>
                  <a:ext cx="1581063" cy="236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Undetected</a:t>
                  </a:r>
                  <a:endParaRPr lang="en-US" sz="1050" dirty="0"/>
                </a:p>
              </p:txBody>
            </p:sp>
            <p:sp>
              <p:nvSpPr>
                <p:cNvPr id="43" name="Rectangle 42"/>
                <p:cNvSpPr/>
                <p:nvPr/>
              </p:nvSpPr>
              <p:spPr>
                <a:xfrm>
                  <a:off x="2843808" y="2959563"/>
                  <a:ext cx="1476164" cy="376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Proton beam</a:t>
                  </a:r>
                  <a:endParaRPr lang="en-US" sz="1050" dirty="0"/>
                </a:p>
              </p:txBody>
            </p:sp>
            <p:sp>
              <p:nvSpPr>
                <p:cNvPr id="44" name="Rectangle 43"/>
                <p:cNvSpPr/>
                <p:nvPr/>
              </p:nvSpPr>
              <p:spPr>
                <a:xfrm>
                  <a:off x="3939519" y="2535107"/>
                  <a:ext cx="1476164" cy="376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De target</a:t>
                  </a:r>
                  <a:endParaRPr lang="en-US" sz="1050" dirty="0"/>
                </a:p>
              </p:txBody>
            </p:sp>
            <p:sp>
              <p:nvSpPr>
                <p:cNvPr id="45" name="Arc 44"/>
                <p:cNvSpPr/>
                <p:nvPr/>
              </p:nvSpPr>
              <p:spPr>
                <a:xfrm>
                  <a:off x="4027692" y="3337945"/>
                  <a:ext cx="1800200" cy="1927259"/>
                </a:xfrm>
                <a:prstGeom prst="arc">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pic>
              <p:nvPicPr>
                <p:cNvPr id="46" name="Picture 45"/>
                <p:cNvPicPr>
                  <a:picLocks noChangeAspect="1"/>
                </p:cNvPicPr>
                <p:nvPr/>
              </p:nvPicPr>
              <p:blipFill>
                <a:blip r:embed="rId5">
                  <a:clrChange>
                    <a:clrFrom>
                      <a:srgbClr val="000000">
                        <a:alpha val="0"/>
                      </a:srgbClr>
                    </a:clrFrom>
                    <a:clrTo>
                      <a:srgbClr val="000000">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678237" y="3274253"/>
                  <a:ext cx="2467105" cy="1351659"/>
                </a:xfrm>
                <a:prstGeom prst="rect">
                  <a:avLst/>
                </a:prstGeom>
                <a:noFill/>
              </p:spPr>
            </p:pic>
          </p:grpSp>
          <p:sp>
            <p:nvSpPr>
              <p:cNvPr id="32" name="Rectangle 31"/>
              <p:cNvSpPr/>
              <p:nvPr/>
            </p:nvSpPr>
            <p:spPr>
              <a:xfrm>
                <a:off x="4819476" y="4536481"/>
                <a:ext cx="1512653" cy="388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He</a:t>
                </a:r>
                <a:r>
                  <a:rPr lang="en-US" sz="1050" baseline="-25000" dirty="0" smtClean="0"/>
                  <a:t>3</a:t>
                </a:r>
                <a:r>
                  <a:rPr lang="en-US" sz="1050" baseline="30000" dirty="0" smtClean="0"/>
                  <a:t>+</a:t>
                </a:r>
                <a:endParaRPr lang="en-US" sz="1050" baseline="30000" dirty="0"/>
              </a:p>
            </p:txBody>
          </p:sp>
          <p:sp>
            <p:nvSpPr>
              <p:cNvPr id="33" name="Rectangle 32"/>
              <p:cNvSpPr/>
              <p:nvPr/>
            </p:nvSpPr>
            <p:spPr>
              <a:xfrm>
                <a:off x="1763689" y="5048193"/>
                <a:ext cx="6530236" cy="1078105"/>
              </a:xfrm>
              <a:prstGeom prst="rect">
                <a:avLst/>
              </a:prstGeom>
              <a:pattFill prst="ltHorz">
                <a:fgClr>
                  <a:schemeClr val="accent1"/>
                </a:fgClr>
                <a:bgClr>
                  <a:schemeClr val="bg1"/>
                </a:bgClr>
              </a:pattFill>
              <a:ln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ADRIANO2 Calorimeter</a:t>
                </a:r>
                <a:endParaRPr lang="en-US" sz="1050" dirty="0"/>
              </a:p>
            </p:txBody>
          </p:sp>
          <p:sp>
            <p:nvSpPr>
              <p:cNvPr id="34" name="Explosion 1 33"/>
              <p:cNvSpPr/>
              <p:nvPr/>
            </p:nvSpPr>
            <p:spPr>
              <a:xfrm>
                <a:off x="4247964" y="3465004"/>
                <a:ext cx="442728" cy="2128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Rectangle 34"/>
              <p:cNvSpPr/>
              <p:nvPr/>
            </p:nvSpPr>
            <p:spPr>
              <a:xfrm>
                <a:off x="4323713" y="3517780"/>
                <a:ext cx="508847" cy="31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1"/>
                    </a:solidFill>
                    <a:latin typeface="Symbol" panose="05050102010706020507" pitchFamily="18" charset="2"/>
                  </a:rPr>
                  <a:t>h</a:t>
                </a:r>
                <a:endParaRPr lang="en-US" sz="1050" dirty="0">
                  <a:solidFill>
                    <a:schemeClr val="bg1"/>
                  </a:solidFill>
                  <a:latin typeface="Symbol" panose="05050102010706020507" pitchFamily="18" charset="2"/>
                </a:endParaRPr>
              </a:p>
            </p:txBody>
          </p:sp>
          <p:sp>
            <p:nvSpPr>
              <p:cNvPr id="36" name="Rectangle 35"/>
              <p:cNvSpPr/>
              <p:nvPr/>
            </p:nvSpPr>
            <p:spPr>
              <a:xfrm>
                <a:off x="3695287" y="4585374"/>
                <a:ext cx="508847" cy="31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rgbClr val="FF99FF"/>
                    </a:solidFill>
                    <a:latin typeface="Symbol" panose="05050102010706020507" pitchFamily="18" charset="2"/>
                  </a:rPr>
                  <a:t>g</a:t>
                </a:r>
                <a:endParaRPr lang="en-US" sz="1050" dirty="0">
                  <a:solidFill>
                    <a:srgbClr val="FF99FF"/>
                  </a:solidFill>
                  <a:latin typeface="Symbol" panose="05050102010706020507" pitchFamily="18" charset="2"/>
                </a:endParaRPr>
              </a:p>
            </p:txBody>
          </p:sp>
          <p:sp>
            <p:nvSpPr>
              <p:cNvPr id="37" name="Rectangle 36"/>
              <p:cNvSpPr/>
              <p:nvPr/>
            </p:nvSpPr>
            <p:spPr>
              <a:xfrm>
                <a:off x="2422071" y="4027974"/>
                <a:ext cx="508847" cy="31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rgbClr val="FF99FF"/>
                    </a:solidFill>
                    <a:latin typeface="Symbol" panose="05050102010706020507" pitchFamily="18" charset="2"/>
                  </a:rPr>
                  <a:t>g</a:t>
                </a:r>
                <a:endParaRPr lang="en-US" sz="1050" dirty="0">
                  <a:solidFill>
                    <a:srgbClr val="FF99FF"/>
                  </a:solidFill>
                  <a:latin typeface="Symbol" panose="05050102010706020507" pitchFamily="18" charset="2"/>
                </a:endParaRPr>
              </a:p>
            </p:txBody>
          </p:sp>
        </p:grpSp>
        <p:sp>
          <p:nvSpPr>
            <p:cNvPr id="27" name="Rectangle 26"/>
            <p:cNvSpPr/>
            <p:nvPr/>
          </p:nvSpPr>
          <p:spPr>
            <a:xfrm>
              <a:off x="3221856" y="1681035"/>
              <a:ext cx="4694033" cy="796656"/>
            </a:xfrm>
            <a:prstGeom prst="rect">
              <a:avLst/>
            </a:prstGeom>
            <a:pattFill prst="ltHorz">
              <a:fgClr>
                <a:schemeClr val="accent1"/>
              </a:fgClr>
              <a:bgClr>
                <a:schemeClr val="bg1"/>
              </a:bgClr>
            </a:pattFill>
            <a:ln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ADRIANO2 Calorimeter</a:t>
              </a:r>
              <a:endParaRPr lang="en-US" sz="1050" dirty="0"/>
            </a:p>
          </p:txBody>
        </p:sp>
        <p:sp>
          <p:nvSpPr>
            <p:cNvPr id="28" name="Rectangle 27"/>
            <p:cNvSpPr/>
            <p:nvPr/>
          </p:nvSpPr>
          <p:spPr>
            <a:xfrm>
              <a:off x="3257359" y="2609017"/>
              <a:ext cx="4667441" cy="219522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Rectangle 28"/>
            <p:cNvSpPr/>
            <p:nvPr/>
          </p:nvSpPr>
          <p:spPr>
            <a:xfrm>
              <a:off x="6683146" y="4210874"/>
              <a:ext cx="1164585" cy="180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OTPC</a:t>
              </a:r>
              <a:endParaRPr lang="en-US" sz="1050" dirty="0"/>
            </a:p>
          </p:txBody>
        </p:sp>
        <p:sp>
          <p:nvSpPr>
            <p:cNvPr id="30" name="Rectangle 29"/>
            <p:cNvSpPr/>
            <p:nvPr/>
          </p:nvSpPr>
          <p:spPr>
            <a:xfrm>
              <a:off x="3023828" y="1520788"/>
              <a:ext cx="5148572" cy="43204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 name="Oval 4"/>
          <p:cNvSpPr/>
          <p:nvPr/>
        </p:nvSpPr>
        <p:spPr>
          <a:xfrm>
            <a:off x="5439720" y="1139385"/>
            <a:ext cx="2042723" cy="5806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Symbol" panose="05050102010706020507" pitchFamily="18" charset="2"/>
              </a:rPr>
              <a:t>h</a:t>
            </a:r>
            <a:r>
              <a:rPr lang="en-US" sz="1200" dirty="0" smtClean="0">
                <a:solidFill>
                  <a:schemeClr val="bg1"/>
                </a:solidFill>
              </a:rPr>
              <a:t> production already  a puzzle of his own</a:t>
            </a:r>
            <a:endParaRPr lang="en-US" sz="1200" dirty="0">
              <a:solidFill>
                <a:schemeClr val="bg1"/>
              </a:solidFill>
            </a:endParaRPr>
          </a:p>
        </p:txBody>
      </p:sp>
    </p:spTree>
    <p:extLst>
      <p:ext uri="{BB962C8B-B14F-4D97-AF65-F5344CB8AC3E}">
        <p14:creationId xmlns:p14="http://schemas.microsoft.com/office/powerpoint/2010/main" val="717916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p:cNvSpPr txBox="1">
            <a:spLocks/>
          </p:cNvSpPr>
          <p:nvPr/>
        </p:nvSpPr>
        <p:spPr bwMode="auto">
          <a:xfrm>
            <a:off x="251520" y="2744924"/>
            <a:ext cx="4183893" cy="2892239"/>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887413" lvl="1" indent="-446088" algn="ctr">
              <a:buClr>
                <a:srgbClr val="CC99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2000" b="1" i="1" dirty="0" smtClean="0">
                <a:solidFill>
                  <a:schemeClr val="accent2">
                    <a:lumMod val="20000"/>
                    <a:lumOff val="80000"/>
                  </a:schemeClr>
                </a:solidFill>
                <a:effectLst>
                  <a:outerShdw blurRad="38100" dist="38100" dir="2700000" algn="tl">
                    <a:srgbClr val="000000">
                      <a:alpha val="43137"/>
                    </a:srgbClr>
                  </a:outerShdw>
                </a:effectLst>
              </a:rPr>
              <a:t>charged tracks detection</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600" i="1" dirty="0" smtClean="0"/>
              <a:t>Use Cerenkov effect for tracking charged particles</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altLang="en-US" sz="2000" b="1" i="1" dirty="0" smtClean="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600" i="1" dirty="0" smtClean="0"/>
              <a:t>Baryons and most </a:t>
            </a:r>
            <a:r>
              <a:rPr lang="en-US" altLang="en-US" sz="1600" i="1" dirty="0" err="1" smtClean="0"/>
              <a:t>pions</a:t>
            </a:r>
            <a:r>
              <a:rPr lang="en-US" altLang="en-US" sz="1600" i="1" dirty="0" smtClean="0"/>
              <a:t> are below </a:t>
            </a:r>
            <a:r>
              <a:rPr lang="en-US" sz="1600" dirty="0" smtClean="0"/>
              <a:t>Č</a:t>
            </a:r>
            <a:r>
              <a:rPr lang="en-US" altLang="en-US" sz="1600" i="1" dirty="0" smtClean="0"/>
              <a:t> threshold</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600" i="1" dirty="0" smtClean="0"/>
              <a:t>Electrons and most muons are detected and reconstructed in an </a:t>
            </a:r>
            <a:r>
              <a:rPr lang="en-US" altLang="en-US" sz="1600" b="1" i="1" u="sng" dirty="0" smtClean="0">
                <a:solidFill>
                  <a:srgbClr val="669900"/>
                </a:solidFill>
              </a:rPr>
              <a:t>Optical-TPC</a:t>
            </a:r>
          </a:p>
          <a:p>
            <a:pPr marL="446088" indent="-446088">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altLang="en-US" sz="1600" i="1" dirty="0" smtClean="0"/>
          </a:p>
        </p:txBody>
      </p:sp>
      <p:sp>
        <p:nvSpPr>
          <p:cNvPr id="5122" name="Titolo 1"/>
          <p:cNvSpPr>
            <a:spLocks noGrp="1"/>
          </p:cNvSpPr>
          <p:nvPr>
            <p:ph type="title"/>
          </p:nvPr>
        </p:nvSpPr>
        <p:spPr>
          <a:xfrm>
            <a:off x="251519" y="30324"/>
            <a:ext cx="8679693" cy="914400"/>
          </a:xfrm>
        </p:spPr>
        <p:txBody>
          <a:bodyPr>
            <a:noAutofit/>
          </a:bodyPr>
          <a:lstStyle/>
          <a:p>
            <a:pPr eaLnBrk="1" fontAlgn="auto" hangingPunct="1">
              <a:spcAft>
                <a:spcPts val="0"/>
              </a:spcAft>
              <a:defRPr/>
            </a:pPr>
            <a:r>
              <a:rPr lang="it-IT" altLang="en-US" sz="2400" dirty="0" smtClean="0"/>
              <a:t>Experimental Techniques- </a:t>
            </a:r>
            <a:r>
              <a:rPr lang="it-IT" altLang="en-US" sz="2400" dirty="0" smtClean="0">
                <a:latin typeface="Symbol" panose="05050102010706020507" pitchFamily="18" charset="2"/>
              </a:rPr>
              <a:t>h/h</a:t>
            </a:r>
            <a:r>
              <a:rPr lang="it-IT" altLang="en-US" sz="2400" dirty="0" smtClean="0"/>
              <a:t>’ production+detection</a:t>
            </a:r>
          </a:p>
        </p:txBody>
      </p:sp>
      <p:sp>
        <p:nvSpPr>
          <p:cNvPr id="6147" name="Segnaposto contenuto 2"/>
          <p:cNvSpPr>
            <a:spLocks noGrp="1"/>
          </p:cNvSpPr>
          <p:nvPr>
            <p:ph idx="1"/>
          </p:nvPr>
        </p:nvSpPr>
        <p:spPr>
          <a:xfrm>
            <a:off x="251520" y="980728"/>
            <a:ext cx="8679693" cy="1676399"/>
          </a:xfrm>
          <a:ln>
            <a:solidFill>
              <a:schemeClr val="accent1">
                <a:lumMod val="75000"/>
              </a:schemeClr>
            </a:solidFill>
          </a:ln>
        </p:spPr>
        <p:txBody>
          <a:bodyPr/>
          <a:lstStyle/>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800" i="1" dirty="0" smtClean="0"/>
              <a:t>Incident </a:t>
            </a:r>
            <a:r>
              <a:rPr lang="en-US" altLang="en-US" sz="1800" i="1" dirty="0"/>
              <a:t>proton energy ~1.8 GeV (3.5 </a:t>
            </a:r>
            <a:r>
              <a:rPr lang="en-US" altLang="en-US" sz="1800" i="1" dirty="0" smtClean="0"/>
              <a:t>GeV for </a:t>
            </a:r>
            <a:r>
              <a:rPr lang="en-US" altLang="en-US" sz="1800" i="1" dirty="0" smtClean="0">
                <a:latin typeface="Symbol" panose="05050102010706020507" pitchFamily="18" charset="2"/>
              </a:rPr>
              <a:t>h</a:t>
            </a:r>
            <a:r>
              <a:rPr lang="en-US" altLang="en-US" sz="1800" i="1" dirty="0" smtClean="0"/>
              <a:t>’) </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800" i="1" dirty="0" smtClean="0"/>
              <a:t>CW </a:t>
            </a:r>
            <a:r>
              <a:rPr lang="en-US" altLang="en-US" sz="1800" i="1" dirty="0"/>
              <a:t>beam, </a:t>
            </a:r>
            <a:r>
              <a:rPr lang="en-US" altLang="en-US" sz="1800" i="1" dirty="0" smtClean="0"/>
              <a:t>10</a:t>
            </a:r>
            <a:r>
              <a:rPr lang="en-US" altLang="en-US" sz="1800" i="1" baseline="30000" dirty="0" smtClean="0"/>
              <a:t>17</a:t>
            </a:r>
            <a:r>
              <a:rPr lang="en-US" altLang="en-US" sz="1800" i="1" dirty="0" smtClean="0"/>
              <a:t>-10</a:t>
            </a:r>
            <a:r>
              <a:rPr lang="en-US" altLang="en-US" sz="1800" i="1" baseline="30000" dirty="0" smtClean="0"/>
              <a:t>18</a:t>
            </a:r>
            <a:r>
              <a:rPr lang="en-US" altLang="en-US" sz="1800" i="1" dirty="0" smtClean="0"/>
              <a:t> POT/</a:t>
            </a:r>
            <a:r>
              <a:rPr lang="en-US" altLang="en-US" sz="1800" i="1" dirty="0" err="1" smtClean="0"/>
              <a:t>yr</a:t>
            </a:r>
            <a:r>
              <a:rPr lang="en-US" altLang="en-US" sz="1800" i="1" dirty="0" smtClean="0"/>
              <a:t> (depending on the host laboratory)</a:t>
            </a:r>
            <a:endParaRPr lang="en-US" altLang="en-US" sz="1800" i="1" dirty="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800" i="1" dirty="0">
                <a:latin typeface="Symbol" pitchFamily="18" charset="2"/>
              </a:rPr>
              <a:t>h/h</a:t>
            </a:r>
            <a:r>
              <a:rPr lang="en-US" altLang="en-US" sz="1800" i="1" dirty="0"/>
              <a:t>‘ </a:t>
            </a:r>
            <a:r>
              <a:rPr lang="en-US" altLang="en-US" sz="1800" i="1" dirty="0" err="1"/>
              <a:t>hadro</a:t>
            </a:r>
            <a:r>
              <a:rPr lang="en-US" altLang="en-US" sz="1800" i="1" dirty="0"/>
              <a:t>-production from </a:t>
            </a:r>
            <a:r>
              <a:rPr lang="en-US" altLang="en-US" sz="1800" i="1" dirty="0" smtClean="0"/>
              <a:t>inelastic scattering of protons on Li or Be </a:t>
            </a:r>
            <a:r>
              <a:rPr lang="en-US" altLang="en-US" sz="1800" i="1" dirty="0"/>
              <a:t>targets </a:t>
            </a:r>
            <a:endParaRPr lang="en-US" altLang="en-US" sz="1800" i="1" dirty="0" smtClean="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800" i="1" dirty="0" smtClean="0"/>
              <a:t>Use multiple thin targets to minimize combinatorics background</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800" i="1" dirty="0">
                <a:solidFill>
                  <a:prstClr val="white"/>
                </a:solidFill>
                <a:latin typeface="Symbol" pitchFamily="18" charset="2"/>
              </a:rPr>
              <a:t>h  </a:t>
            </a:r>
            <a:r>
              <a:rPr lang="en-US" altLang="en-US" sz="1800" i="1" dirty="0" smtClean="0"/>
              <a:t>yield: </a:t>
            </a:r>
            <a:r>
              <a:rPr lang="en-US" altLang="en-US" sz="1800" i="1" dirty="0"/>
              <a:t>2.5 x 10</a:t>
            </a:r>
            <a:r>
              <a:rPr lang="en-US" altLang="en-US" sz="1800" i="1" baseline="30000" dirty="0"/>
              <a:t>6</a:t>
            </a:r>
            <a:r>
              <a:rPr lang="en-US" altLang="en-US" sz="1800" i="1" dirty="0"/>
              <a:t> </a:t>
            </a:r>
            <a:r>
              <a:rPr lang="en-US" altLang="en-US" sz="1800" i="1" dirty="0">
                <a:latin typeface="Symbol" pitchFamily="18" charset="2"/>
              </a:rPr>
              <a:t>h</a:t>
            </a:r>
            <a:r>
              <a:rPr lang="en-US" altLang="en-US" sz="1800" i="1" dirty="0"/>
              <a:t> /sec (2.5 x 10</a:t>
            </a:r>
            <a:r>
              <a:rPr lang="en-US" altLang="en-US" sz="1800" i="1" baseline="30000" dirty="0"/>
              <a:t>4</a:t>
            </a:r>
            <a:r>
              <a:rPr lang="en-US" altLang="en-US" sz="1800" i="1" dirty="0"/>
              <a:t> </a:t>
            </a:r>
            <a:r>
              <a:rPr lang="en-US" altLang="en-US" sz="1800" i="1" dirty="0">
                <a:latin typeface="Symbol" pitchFamily="18" charset="2"/>
              </a:rPr>
              <a:t>h</a:t>
            </a:r>
            <a:r>
              <a:rPr lang="it-IT" altLang="en-US" sz="1800" dirty="0"/>
              <a:t> ’</a:t>
            </a:r>
            <a:r>
              <a:rPr lang="en-US" altLang="en-US" sz="1800" i="1" dirty="0"/>
              <a:t>/sec) or </a:t>
            </a:r>
            <a:r>
              <a:rPr lang="en-US" altLang="en-US" sz="1800" i="1" dirty="0">
                <a:solidFill>
                  <a:prstClr val="white"/>
                </a:solidFill>
              </a:rPr>
              <a:t>2.5 x 10</a:t>
            </a:r>
            <a:r>
              <a:rPr lang="en-US" altLang="en-US" sz="1800" i="1" baseline="30000" dirty="0">
                <a:solidFill>
                  <a:prstClr val="white"/>
                </a:solidFill>
              </a:rPr>
              <a:t>13</a:t>
            </a:r>
            <a:r>
              <a:rPr lang="en-US" altLang="en-US" sz="1800" i="1" dirty="0">
                <a:solidFill>
                  <a:prstClr val="white"/>
                </a:solidFill>
              </a:rPr>
              <a:t> </a:t>
            </a:r>
            <a:r>
              <a:rPr lang="en-US" altLang="en-US" sz="1800" i="1" dirty="0">
                <a:solidFill>
                  <a:prstClr val="white"/>
                </a:solidFill>
                <a:latin typeface="Symbol" pitchFamily="18" charset="2"/>
              </a:rPr>
              <a:t>h</a:t>
            </a:r>
            <a:r>
              <a:rPr lang="en-US" altLang="en-US" sz="1800" i="1" dirty="0">
                <a:solidFill>
                  <a:prstClr val="white"/>
                </a:solidFill>
              </a:rPr>
              <a:t> /</a:t>
            </a:r>
            <a:r>
              <a:rPr lang="en-US" altLang="en-US" sz="1800" i="1" dirty="0" err="1">
                <a:solidFill>
                  <a:prstClr val="white"/>
                </a:solidFill>
              </a:rPr>
              <a:t>yr</a:t>
            </a:r>
            <a:r>
              <a:rPr lang="en-US" altLang="en-US" sz="1800" i="1" dirty="0">
                <a:solidFill>
                  <a:prstClr val="white"/>
                </a:solidFill>
              </a:rPr>
              <a:t> (2.5 x 10</a:t>
            </a:r>
            <a:r>
              <a:rPr lang="en-US" altLang="en-US" sz="1800" i="1" baseline="30000" dirty="0">
                <a:solidFill>
                  <a:prstClr val="white"/>
                </a:solidFill>
              </a:rPr>
              <a:t>11</a:t>
            </a:r>
            <a:r>
              <a:rPr lang="en-US" altLang="en-US" sz="1800" i="1" dirty="0">
                <a:solidFill>
                  <a:prstClr val="white"/>
                </a:solidFill>
              </a:rPr>
              <a:t> </a:t>
            </a:r>
            <a:r>
              <a:rPr lang="en-US" altLang="en-US" sz="1800" i="1" dirty="0">
                <a:solidFill>
                  <a:prstClr val="white"/>
                </a:solidFill>
                <a:latin typeface="Symbol" pitchFamily="18" charset="2"/>
              </a:rPr>
              <a:t>h</a:t>
            </a:r>
            <a:r>
              <a:rPr lang="it-IT" altLang="en-US" sz="1800" dirty="0"/>
              <a:t> ’</a:t>
            </a:r>
            <a:r>
              <a:rPr lang="en-US" altLang="en-US" sz="1800" i="1" dirty="0">
                <a:solidFill>
                  <a:prstClr val="white"/>
                </a:solidFill>
              </a:rPr>
              <a:t> /</a:t>
            </a:r>
            <a:r>
              <a:rPr lang="en-US" altLang="en-US" sz="1800" i="1" dirty="0" err="1">
                <a:solidFill>
                  <a:prstClr val="white"/>
                </a:solidFill>
              </a:rPr>
              <a:t>yr</a:t>
            </a:r>
            <a:r>
              <a:rPr lang="en-US" altLang="en-US" sz="1800" i="1" dirty="0"/>
              <a:t>)</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1800" i="1" dirty="0" smtClean="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1800" i="1" dirty="0" smtClean="0"/>
          </a:p>
          <a:p>
            <a:pPr marL="446088" indent="-446088" eaLnBrk="1" hangingPunct="1">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altLang="en-US" sz="1800" i="1" dirty="0" smtClean="0"/>
          </a:p>
        </p:txBody>
      </p:sp>
      <p:sp>
        <p:nvSpPr>
          <p:cNvPr id="1229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1CC6D185-A4AF-4FE2-AB70-534AC7009D86}" type="slidenum">
              <a:rPr lang="it-IT" altLang="en-US" sz="1000" smtClean="0">
                <a:latin typeface="Arial" pitchFamily="34" charset="0"/>
              </a:rPr>
              <a:pPr eaLnBrk="1" hangingPunct="1">
                <a:spcBef>
                  <a:spcPct val="0"/>
                </a:spcBef>
                <a:buClrTx/>
                <a:buSzTx/>
                <a:buFontTx/>
                <a:buNone/>
              </a:pPr>
              <a:t>13</a:t>
            </a:fld>
            <a:endParaRPr lang="it-IT" altLang="en-US" sz="1000" smtClean="0">
              <a:latin typeface="Arial" pitchFamily="34" charset="0"/>
            </a:endParaRPr>
          </a:p>
        </p:txBody>
      </p:sp>
      <p:sp>
        <p:nvSpPr>
          <p:cNvPr id="5" name="Down Arrow 4"/>
          <p:cNvSpPr/>
          <p:nvPr/>
        </p:nvSpPr>
        <p:spPr>
          <a:xfrm>
            <a:off x="2426804" y="3717032"/>
            <a:ext cx="3810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gnaposto contenuto 2"/>
          <p:cNvSpPr txBox="1">
            <a:spLocks/>
          </p:cNvSpPr>
          <p:nvPr/>
        </p:nvSpPr>
        <p:spPr bwMode="auto">
          <a:xfrm>
            <a:off x="4463988" y="2744924"/>
            <a:ext cx="4467225" cy="2892239"/>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887413" lvl="1" indent="-446088" algn="ctr">
              <a:buClr>
                <a:srgbClr val="CC99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2000" b="1" i="1" dirty="0" smtClean="0">
                <a:solidFill>
                  <a:schemeClr val="accent2">
                    <a:lumMod val="20000"/>
                    <a:lumOff val="80000"/>
                  </a:schemeClr>
                </a:solidFill>
                <a:effectLst>
                  <a:outerShdw blurRad="38100" dist="38100" dir="2700000" algn="tl">
                    <a:srgbClr val="000000">
                      <a:alpha val="43137"/>
                    </a:srgbClr>
                  </a:outerShdw>
                </a:effectLst>
                <a:latin typeface="Symbol" pitchFamily="18" charset="2"/>
              </a:rPr>
              <a:t>g</a:t>
            </a:r>
            <a:r>
              <a:rPr lang="en-US" altLang="en-US" sz="2000" b="1" i="1" dirty="0" smtClean="0">
                <a:solidFill>
                  <a:schemeClr val="accent2">
                    <a:lumMod val="20000"/>
                    <a:lumOff val="80000"/>
                  </a:schemeClr>
                </a:solidFill>
                <a:effectLst>
                  <a:outerShdw blurRad="38100" dist="38100" dir="2700000" algn="tl">
                    <a:srgbClr val="000000">
                      <a:alpha val="43137"/>
                    </a:srgbClr>
                  </a:outerShdw>
                </a:effectLst>
              </a:rPr>
              <a:t>   detection</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600" i="1" dirty="0" smtClean="0"/>
              <a:t>Use </a:t>
            </a:r>
            <a:r>
              <a:rPr lang="en-US" altLang="en-US" sz="1600" b="1" i="1" dirty="0" smtClean="0">
                <a:solidFill>
                  <a:srgbClr val="669900"/>
                </a:solidFill>
              </a:rPr>
              <a:t>ADRIANO2</a:t>
            </a:r>
            <a:r>
              <a:rPr lang="en-US" altLang="en-US" sz="1600" i="1" dirty="0" smtClean="0"/>
              <a:t> </a:t>
            </a:r>
            <a:r>
              <a:rPr lang="en-US" altLang="en-US" sz="1600" i="1" dirty="0" smtClean="0">
                <a:solidFill>
                  <a:srgbClr val="669900"/>
                </a:solidFill>
              </a:rPr>
              <a:t>calorimeter (Calice+T1015)</a:t>
            </a:r>
            <a:r>
              <a:rPr lang="en-US" altLang="en-US" sz="1600" i="1" dirty="0" smtClean="0"/>
              <a:t> for reconstructing EM showers </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altLang="en-US" sz="2000" b="1" i="1" dirty="0" smtClean="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600" i="1" dirty="0" err="1" smtClean="0">
                <a:latin typeface="Symbol" panose="05050102010706020507" pitchFamily="18" charset="2"/>
              </a:rPr>
              <a:t>s</a:t>
            </a:r>
            <a:r>
              <a:rPr lang="en-US" altLang="en-US" sz="1600" i="1" baseline="-25000" dirty="0" err="1" smtClean="0"/>
              <a:t>E</a:t>
            </a:r>
            <a:r>
              <a:rPr lang="en-US" altLang="en-US" sz="1600" i="1" dirty="0" smtClean="0"/>
              <a:t>/E &lt; 5%/</a:t>
            </a:r>
            <a:r>
              <a:rPr lang="en-US" sz="1600" dirty="0" smtClean="0">
                <a:latin typeface="Symbol" panose="05050102010706020507" pitchFamily="18" charset="2"/>
              </a:rPr>
              <a:t>Ö</a:t>
            </a:r>
            <a:r>
              <a:rPr lang="en-US" altLang="en-US" sz="1600" i="1" dirty="0" smtClean="0"/>
              <a:t>E</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600" i="1" dirty="0" smtClean="0"/>
              <a:t>PID from dual-readout to disentangle showers from </a:t>
            </a:r>
            <a:r>
              <a:rPr lang="en-US" altLang="en-US" sz="1600" i="1" dirty="0" smtClean="0">
                <a:latin typeface="Symbol" panose="05050102010706020507" pitchFamily="18" charset="2"/>
              </a:rPr>
              <a:t>g</a:t>
            </a:r>
            <a:r>
              <a:rPr lang="en-US" altLang="en-US" sz="1600" i="1" dirty="0" smtClean="0"/>
              <a:t>/</a:t>
            </a:r>
            <a:r>
              <a:rPr lang="en-US" altLang="en-US" sz="1600" i="1" dirty="0" smtClean="0">
                <a:latin typeface="Symbol" panose="05050102010706020507" pitchFamily="18" charset="2"/>
              </a:rPr>
              <a:t>m</a:t>
            </a:r>
            <a:r>
              <a:rPr lang="en-US" altLang="en-US" sz="1600" i="1" dirty="0" smtClean="0"/>
              <a:t>/hadrons</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600" i="1" dirty="0" smtClean="0"/>
              <a:t>96.5% coverage</a:t>
            </a:r>
          </a:p>
          <a:p>
            <a:pPr marL="446088" indent="-446088">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altLang="en-US" sz="1600" i="1" dirty="0" smtClean="0"/>
          </a:p>
        </p:txBody>
      </p:sp>
      <p:sp>
        <p:nvSpPr>
          <p:cNvPr id="8" name="Down Arrow 7"/>
          <p:cNvSpPr/>
          <p:nvPr/>
        </p:nvSpPr>
        <p:spPr>
          <a:xfrm>
            <a:off x="6673788" y="3812468"/>
            <a:ext cx="3810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
        <p:nvSpPr>
          <p:cNvPr id="11" name="Segnaposto contenuto 2"/>
          <p:cNvSpPr txBox="1">
            <a:spLocks/>
          </p:cNvSpPr>
          <p:nvPr/>
        </p:nvSpPr>
        <p:spPr bwMode="auto">
          <a:xfrm>
            <a:off x="251520" y="5733913"/>
            <a:ext cx="8679693" cy="791431"/>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1800" b="1" i="1" u="sng" dirty="0" smtClean="0">
                <a:solidFill>
                  <a:srgbClr val="669900"/>
                </a:solidFill>
              </a:rPr>
              <a:t>Fiber tracker</a:t>
            </a:r>
            <a:r>
              <a:rPr lang="en-US" altLang="en-US" sz="1800" i="1" dirty="0" smtClean="0"/>
              <a:t> (LHCB style) for rejection of background from </a:t>
            </a:r>
            <a:r>
              <a:rPr lang="en-US" altLang="en-US" sz="1800" i="1" dirty="0" smtClean="0">
                <a:latin typeface="Symbol" panose="05050102010706020507" pitchFamily="18" charset="2"/>
              </a:rPr>
              <a:t>g</a:t>
            </a:r>
            <a:r>
              <a:rPr lang="en-US" altLang="en-US" sz="1800" i="1" dirty="0" smtClean="0"/>
              <a:t>-conversion and reconstruction of secondary vertices (~70</a:t>
            </a:r>
            <a:r>
              <a:rPr lang="en-US" altLang="en-US" sz="1800" i="1" dirty="0" smtClean="0">
                <a:latin typeface="Symbol" panose="05050102010706020507" pitchFamily="18" charset="2"/>
              </a:rPr>
              <a:t>m</a:t>
            </a:r>
            <a:r>
              <a:rPr lang="en-US" altLang="en-US" sz="1800" i="1" dirty="0" smtClean="0"/>
              <a:t>m resolution)</a:t>
            </a:r>
            <a:endParaRPr lang="it-IT" altLang="en-US" sz="1800" i="1"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696416" y="296652"/>
            <a:ext cx="7620000" cy="440668"/>
          </a:xfrm>
        </p:spPr>
        <p:txBody>
          <a:bodyPr>
            <a:noAutofit/>
          </a:bodyPr>
          <a:lstStyle/>
          <a:p>
            <a:pPr fontAlgn="auto">
              <a:spcAft>
                <a:spcPts val="0"/>
              </a:spcAft>
              <a:defRPr/>
            </a:pPr>
            <a:r>
              <a:rPr lang="it-IT" altLang="en-US" sz="4000" b="1" dirty="0"/>
              <a:t>REDTOP </a:t>
            </a:r>
            <a:r>
              <a:rPr lang="it-IT" altLang="en-US" sz="4000" b="1" dirty="0" err="1"/>
              <a:t>Requirements</a:t>
            </a:r>
            <a:endParaRPr lang="it-IT" altLang="en-US" sz="4000" b="1" dirty="0"/>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a:latin typeface="Arial" pitchFamily="34" charset="0"/>
              </a:rPr>
              <a:pPr eaLnBrk="1" hangingPunct="1">
                <a:spcBef>
                  <a:spcPct val="0"/>
                </a:spcBef>
                <a:buClrTx/>
                <a:buSzTx/>
                <a:buFontTx/>
                <a:buNone/>
              </a:pPr>
              <a:t>14</a:t>
            </a:fld>
            <a:endParaRPr lang="it-IT" altLang="en-US" sz="1000">
              <a:latin typeface="Arial" pitchFamily="34" charset="0"/>
            </a:endParaRPr>
          </a:p>
        </p:txBody>
      </p:sp>
      <p:sp>
        <p:nvSpPr>
          <p:cNvPr id="4100" name="Segnaposto contenuto 2"/>
          <p:cNvSpPr txBox="1">
            <a:spLocks/>
          </p:cNvSpPr>
          <p:nvPr/>
        </p:nvSpPr>
        <p:spPr bwMode="auto">
          <a:xfrm>
            <a:off x="887016" y="1088740"/>
            <a:ext cx="7799784" cy="306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eaLnBrk="1" hangingPunct="1">
              <a:lnSpc>
                <a:spcPct val="150000"/>
              </a:lnSpc>
              <a:spcBef>
                <a:spcPts val="600"/>
              </a:spcBef>
              <a:buClr>
                <a:schemeClr val="tx1">
                  <a:lumMod val="85000"/>
                </a:schemeClr>
              </a:buClr>
              <a:buSzPct val="70000"/>
              <a:buFont typeface="Wingdings" pitchFamily="2" charset="2"/>
              <a:buChar char="§"/>
              <a:defRPr/>
            </a:pPr>
            <a:r>
              <a:rPr lang="en-US" altLang="en-US" sz="2000" b="1" i="1" dirty="0">
                <a:solidFill>
                  <a:schemeClr val="accent1">
                    <a:lumMod val="40000"/>
                    <a:lumOff val="60000"/>
                  </a:schemeClr>
                </a:solidFill>
                <a:effectLst>
                  <a:outerShdw blurRad="38100" dist="38100" dir="2700000" algn="tl">
                    <a:srgbClr val="000000">
                      <a:alpha val="43137"/>
                    </a:srgbClr>
                  </a:outerShdw>
                </a:effectLst>
              </a:rPr>
              <a:t>Medium energy proton beam  1.5 – 4 GeV  </a:t>
            </a:r>
          </a:p>
          <a:p>
            <a:pPr eaLnBrk="1" hangingPunct="1">
              <a:lnSpc>
                <a:spcPct val="150000"/>
              </a:lnSpc>
              <a:spcBef>
                <a:spcPts val="600"/>
              </a:spcBef>
              <a:buClr>
                <a:schemeClr val="tx1">
                  <a:lumMod val="85000"/>
                </a:schemeClr>
              </a:buClr>
              <a:buSzPct val="70000"/>
              <a:buFont typeface="Wingdings" pitchFamily="2" charset="2"/>
              <a:buChar char="§"/>
              <a:defRPr/>
            </a:pPr>
            <a:r>
              <a:rPr lang="en-US" altLang="en-US" sz="2000" b="1" i="1" dirty="0">
                <a:solidFill>
                  <a:schemeClr val="accent1">
                    <a:lumMod val="40000"/>
                    <a:lumOff val="60000"/>
                  </a:schemeClr>
                </a:solidFill>
                <a:effectLst>
                  <a:outerShdw blurRad="38100" dist="38100" dir="2700000" algn="tl">
                    <a:srgbClr val="000000">
                      <a:alpha val="43137"/>
                    </a:srgbClr>
                  </a:outerShdw>
                </a:effectLst>
              </a:rPr>
              <a:t>Proton economics:</a:t>
            </a:r>
          </a:p>
          <a:p>
            <a:pPr lvl="1" eaLnBrk="1" hangingPunct="1">
              <a:lnSpc>
                <a:spcPct val="150000"/>
              </a:lnSpc>
              <a:spcBef>
                <a:spcPts val="600"/>
              </a:spcBef>
              <a:buClr>
                <a:schemeClr val="tx1">
                  <a:lumMod val="85000"/>
                </a:schemeClr>
              </a:buClr>
              <a:buSzPct val="70000"/>
              <a:buFont typeface="Wingdings" pitchFamily="2" charset="2"/>
              <a:buChar char="§"/>
              <a:defRPr/>
            </a:pPr>
            <a:r>
              <a:rPr lang="en-US" altLang="en-US" sz="1800" b="1" i="1" dirty="0">
                <a:solidFill>
                  <a:schemeClr val="tx1">
                    <a:lumMod val="85000"/>
                  </a:schemeClr>
                </a:solidFill>
                <a:effectLst>
                  <a:outerShdw blurRad="38100" dist="38100" dir="2700000" algn="tl">
                    <a:srgbClr val="000000">
                      <a:alpha val="43137"/>
                    </a:srgbClr>
                  </a:outerShdw>
                </a:effectLst>
              </a:rPr>
              <a:t>Min: 10</a:t>
            </a:r>
            <a:r>
              <a:rPr lang="en-US" altLang="en-US" sz="1800" b="1" i="1" baseline="30000" dirty="0">
                <a:solidFill>
                  <a:schemeClr val="tx1">
                    <a:lumMod val="85000"/>
                  </a:schemeClr>
                </a:solidFill>
                <a:effectLst>
                  <a:outerShdw blurRad="38100" dist="38100" dir="2700000" algn="tl">
                    <a:srgbClr val="000000">
                      <a:alpha val="43137"/>
                    </a:srgbClr>
                  </a:outerShdw>
                </a:effectLst>
              </a:rPr>
              <a:t>17</a:t>
            </a:r>
            <a:r>
              <a:rPr lang="en-US" altLang="en-US" sz="1800" b="1" i="1" dirty="0">
                <a:solidFill>
                  <a:schemeClr val="tx1">
                    <a:lumMod val="85000"/>
                  </a:schemeClr>
                </a:solidFill>
                <a:effectLst>
                  <a:outerShdw blurRad="38100" dist="38100" dir="2700000" algn="tl">
                    <a:srgbClr val="000000">
                      <a:alpha val="43137"/>
                    </a:srgbClr>
                  </a:outerShdw>
                </a:effectLst>
              </a:rPr>
              <a:t> POT/</a:t>
            </a:r>
            <a:r>
              <a:rPr lang="en-US" altLang="en-US" sz="1800" b="1" i="1" dirty="0" err="1">
                <a:solidFill>
                  <a:schemeClr val="tx1">
                    <a:lumMod val="85000"/>
                  </a:schemeClr>
                </a:solidFill>
                <a:effectLst>
                  <a:outerShdw blurRad="38100" dist="38100" dir="2700000" algn="tl">
                    <a:srgbClr val="000000">
                      <a:alpha val="43137"/>
                    </a:srgbClr>
                  </a:outerShdw>
                </a:effectLst>
              </a:rPr>
              <a:t>yr</a:t>
            </a:r>
            <a:r>
              <a:rPr lang="en-US" altLang="en-US" sz="1800" b="1" i="1" dirty="0">
                <a:solidFill>
                  <a:schemeClr val="tx1">
                    <a:lumMod val="85000"/>
                  </a:schemeClr>
                </a:solidFill>
                <a:effectLst>
                  <a:outerShdw blurRad="38100" dist="38100" dir="2700000" algn="tl">
                    <a:srgbClr val="000000">
                      <a:alpha val="43137"/>
                    </a:srgbClr>
                  </a:outerShdw>
                </a:effectLst>
              </a:rPr>
              <a:t>  - CERN</a:t>
            </a:r>
          </a:p>
          <a:p>
            <a:pPr lvl="1" eaLnBrk="1" hangingPunct="1">
              <a:lnSpc>
                <a:spcPct val="150000"/>
              </a:lnSpc>
              <a:spcBef>
                <a:spcPts val="600"/>
              </a:spcBef>
              <a:buClr>
                <a:schemeClr val="tx1">
                  <a:lumMod val="85000"/>
                </a:schemeClr>
              </a:buClr>
              <a:buSzPct val="70000"/>
              <a:buFont typeface="Wingdings" pitchFamily="2" charset="2"/>
              <a:buChar char="§"/>
              <a:defRPr/>
            </a:pPr>
            <a:r>
              <a:rPr lang="en-US" altLang="en-US" sz="1800" b="1" i="1" dirty="0">
                <a:solidFill>
                  <a:schemeClr val="tx1">
                    <a:lumMod val="85000"/>
                  </a:schemeClr>
                </a:solidFill>
                <a:effectLst>
                  <a:outerShdw blurRad="38100" dist="38100" dir="2700000" algn="tl">
                    <a:srgbClr val="000000">
                      <a:alpha val="43137"/>
                    </a:srgbClr>
                  </a:outerShdw>
                </a:effectLst>
              </a:rPr>
              <a:t>Optimal: 10</a:t>
            </a:r>
            <a:r>
              <a:rPr lang="en-US" altLang="en-US" sz="1800" b="1" i="1" baseline="30000" dirty="0">
                <a:solidFill>
                  <a:schemeClr val="tx1">
                    <a:lumMod val="85000"/>
                  </a:schemeClr>
                </a:solidFill>
                <a:effectLst>
                  <a:outerShdw blurRad="38100" dist="38100" dir="2700000" algn="tl">
                    <a:srgbClr val="000000">
                      <a:alpha val="43137"/>
                    </a:srgbClr>
                  </a:outerShdw>
                </a:effectLst>
              </a:rPr>
              <a:t>18</a:t>
            </a:r>
            <a:r>
              <a:rPr lang="en-US" altLang="en-US" sz="1800" b="1" i="1" dirty="0">
                <a:solidFill>
                  <a:schemeClr val="tx1">
                    <a:lumMod val="85000"/>
                  </a:schemeClr>
                </a:solidFill>
                <a:effectLst>
                  <a:outerShdw blurRad="38100" dist="38100" dir="2700000" algn="tl">
                    <a:srgbClr val="000000">
                      <a:alpha val="43137"/>
                    </a:srgbClr>
                  </a:outerShdw>
                </a:effectLst>
              </a:rPr>
              <a:t> POT/</a:t>
            </a:r>
            <a:r>
              <a:rPr lang="en-US" altLang="en-US" sz="1800" b="1" i="1" dirty="0" err="1">
                <a:solidFill>
                  <a:schemeClr val="tx1">
                    <a:lumMod val="85000"/>
                  </a:schemeClr>
                </a:solidFill>
                <a:effectLst>
                  <a:outerShdw blurRad="38100" dist="38100" dir="2700000" algn="tl">
                    <a:srgbClr val="000000">
                      <a:alpha val="43137"/>
                    </a:srgbClr>
                  </a:outerShdw>
                </a:effectLst>
              </a:rPr>
              <a:t>yr</a:t>
            </a:r>
            <a:r>
              <a:rPr lang="en-US" altLang="en-US" sz="1800" b="1" i="1" dirty="0">
                <a:solidFill>
                  <a:schemeClr val="tx1">
                    <a:lumMod val="85000"/>
                  </a:schemeClr>
                </a:solidFill>
                <a:effectLst>
                  <a:outerShdw blurRad="38100" dist="38100" dir="2700000" algn="tl">
                    <a:srgbClr val="000000">
                      <a:alpha val="43137"/>
                    </a:srgbClr>
                  </a:outerShdw>
                </a:effectLst>
              </a:rPr>
              <a:t> - FNAL or BNL</a:t>
            </a:r>
          </a:p>
          <a:p>
            <a:pPr lvl="1" eaLnBrk="1" hangingPunct="1">
              <a:lnSpc>
                <a:spcPct val="150000"/>
              </a:lnSpc>
              <a:spcBef>
                <a:spcPts val="600"/>
              </a:spcBef>
              <a:buClr>
                <a:schemeClr val="tx1">
                  <a:lumMod val="85000"/>
                </a:schemeClr>
              </a:buClr>
              <a:buSzPct val="70000"/>
              <a:buFont typeface="Wingdings" pitchFamily="2" charset="2"/>
              <a:buChar char="§"/>
              <a:defRPr/>
            </a:pPr>
            <a:r>
              <a:rPr lang="en-US" altLang="en-US" sz="1800" b="1" i="1" dirty="0">
                <a:solidFill>
                  <a:schemeClr val="tx1">
                    <a:lumMod val="85000"/>
                  </a:schemeClr>
                </a:solidFill>
                <a:effectLst>
                  <a:outerShdw blurRad="38100" dist="38100" dir="2700000" algn="tl">
                    <a:srgbClr val="000000">
                      <a:alpha val="43137"/>
                    </a:srgbClr>
                  </a:outerShdw>
                </a:effectLst>
              </a:rPr>
              <a:t>Produce </a:t>
            </a:r>
            <a:r>
              <a:rPr lang="en-US" sz="1800" i="1" dirty="0">
                <a:solidFill>
                  <a:schemeClr val="tx1">
                    <a:lumMod val="85000"/>
                  </a:schemeClr>
                </a:solidFill>
                <a:effectLst>
                  <a:outerShdw blurRad="38100" dist="38100" dir="2700000" algn="tl">
                    <a:srgbClr val="000000">
                      <a:alpha val="43137"/>
                    </a:srgbClr>
                  </a:outerShdw>
                </a:effectLst>
              </a:rPr>
              <a:t>~</a:t>
            </a:r>
            <a:r>
              <a:rPr lang="en-US" altLang="en-US" sz="1800" b="1" i="1" dirty="0">
                <a:solidFill>
                  <a:schemeClr val="tx1">
                    <a:lumMod val="85000"/>
                  </a:schemeClr>
                </a:solidFill>
                <a:effectLst>
                  <a:outerShdw blurRad="38100" dist="38100" dir="2700000" algn="tl">
                    <a:srgbClr val="000000">
                      <a:alpha val="43137"/>
                    </a:srgbClr>
                  </a:outerShdw>
                </a:effectLst>
              </a:rPr>
              <a:t>10</a:t>
            </a:r>
            <a:r>
              <a:rPr lang="en-US" altLang="en-US" sz="1800" b="1" i="1" baseline="30000" dirty="0">
                <a:solidFill>
                  <a:schemeClr val="tx1">
                    <a:lumMod val="85000"/>
                  </a:schemeClr>
                </a:solidFill>
                <a:effectLst>
                  <a:outerShdw blurRad="38100" dist="38100" dir="2700000" algn="tl">
                    <a:srgbClr val="000000">
                      <a:alpha val="43137"/>
                    </a:srgbClr>
                  </a:outerShdw>
                </a:effectLst>
              </a:rPr>
              <a:t>13</a:t>
            </a:r>
            <a:r>
              <a:rPr lang="en-US" altLang="en-US" sz="1800" b="1" i="1" dirty="0">
                <a:solidFill>
                  <a:schemeClr val="tx1">
                    <a:lumMod val="85000"/>
                  </a:schemeClr>
                </a:solidFill>
                <a:effectLst>
                  <a:outerShdw blurRad="38100" dist="38100" dir="2700000" algn="tl">
                    <a:srgbClr val="000000">
                      <a:alpha val="43137"/>
                    </a:srgbClr>
                  </a:outerShdw>
                </a:effectLst>
              </a:rPr>
              <a:t>  </a:t>
            </a:r>
            <a:r>
              <a:rPr lang="en-US" altLang="en-US" sz="1800" b="1" i="1" dirty="0">
                <a:solidFill>
                  <a:schemeClr val="tx1">
                    <a:lumMod val="85000"/>
                  </a:schemeClr>
                </a:solidFill>
                <a:effectLst>
                  <a:outerShdw blurRad="38100" dist="38100" dir="2700000" algn="tl">
                    <a:srgbClr val="000000">
                      <a:alpha val="43137"/>
                    </a:srgbClr>
                  </a:outerShdw>
                </a:effectLst>
                <a:latin typeface="Symbol" pitchFamily="18" charset="2"/>
              </a:rPr>
              <a:t>h</a:t>
            </a:r>
            <a:r>
              <a:rPr lang="en-US" altLang="en-US" sz="1800" b="1" i="1" dirty="0">
                <a:solidFill>
                  <a:schemeClr val="tx1">
                    <a:lumMod val="85000"/>
                  </a:schemeClr>
                </a:solidFill>
                <a:effectLst>
                  <a:outerShdw blurRad="38100" dist="38100" dir="2700000" algn="tl">
                    <a:srgbClr val="000000">
                      <a:alpha val="43137"/>
                    </a:srgbClr>
                  </a:outerShdw>
                </a:effectLst>
              </a:rPr>
              <a:t> mesons/</a:t>
            </a:r>
            <a:r>
              <a:rPr lang="en-US" altLang="en-US" sz="1800" b="1" i="1" dirty="0" err="1">
                <a:solidFill>
                  <a:schemeClr val="tx1">
                    <a:lumMod val="85000"/>
                  </a:schemeClr>
                </a:solidFill>
                <a:effectLst>
                  <a:outerShdw blurRad="38100" dist="38100" dir="2700000" algn="tl">
                    <a:srgbClr val="000000">
                      <a:alpha val="43137"/>
                    </a:srgbClr>
                  </a:outerShdw>
                </a:effectLst>
              </a:rPr>
              <a:t>yr</a:t>
            </a:r>
            <a:r>
              <a:rPr lang="en-US" altLang="en-US" sz="1800" b="1" i="1" dirty="0">
                <a:solidFill>
                  <a:schemeClr val="tx1">
                    <a:lumMod val="85000"/>
                  </a:schemeClr>
                </a:solidFill>
                <a:effectLst>
                  <a:outerShdw blurRad="38100" dist="38100" dir="2700000" algn="tl">
                    <a:srgbClr val="000000">
                      <a:alpha val="43137"/>
                    </a:srgbClr>
                  </a:outerShdw>
                </a:effectLst>
              </a:rPr>
              <a:t> – </a:t>
            </a:r>
            <a:r>
              <a:rPr lang="en-US" altLang="en-US" sz="1800" b="1" i="1" dirty="0" err="1">
                <a:solidFill>
                  <a:schemeClr val="tx1">
                    <a:lumMod val="85000"/>
                  </a:schemeClr>
                </a:solidFill>
                <a:effectLst>
                  <a:outerShdw blurRad="38100" dist="38100" dir="2700000" algn="tl">
                    <a:srgbClr val="000000">
                      <a:alpha val="43137"/>
                    </a:srgbClr>
                  </a:outerShdw>
                </a:effectLst>
              </a:rPr>
              <a:t>reco</a:t>
            </a:r>
            <a:r>
              <a:rPr lang="en-US" altLang="en-US" sz="1800" b="1" i="1" dirty="0">
                <a:solidFill>
                  <a:schemeClr val="tx1">
                    <a:lumMod val="85000"/>
                  </a:schemeClr>
                </a:solidFill>
                <a:effectLst>
                  <a:outerShdw blurRad="38100" dist="38100" dir="2700000" algn="tl">
                    <a:srgbClr val="000000">
                      <a:alpha val="43137"/>
                    </a:srgbClr>
                  </a:outerShdw>
                </a:effectLst>
              </a:rPr>
              <a:t> eff &gt; 10%</a:t>
            </a:r>
          </a:p>
          <a:p>
            <a:pPr lvl="1" eaLnBrk="1" hangingPunct="1">
              <a:lnSpc>
                <a:spcPct val="150000"/>
              </a:lnSpc>
              <a:spcBef>
                <a:spcPts val="600"/>
              </a:spcBef>
              <a:buClr>
                <a:schemeClr val="tx1">
                  <a:lumMod val="85000"/>
                </a:schemeClr>
              </a:buClr>
              <a:buSzPct val="70000"/>
              <a:buFont typeface="Wingdings" pitchFamily="2" charset="2"/>
              <a:buChar char="§"/>
              <a:defRPr/>
            </a:pPr>
            <a:r>
              <a:rPr lang="en-US" altLang="en-US" sz="1800" b="1" i="1" dirty="0">
                <a:solidFill>
                  <a:schemeClr val="tx1">
                    <a:lumMod val="85000"/>
                  </a:schemeClr>
                </a:solidFill>
                <a:effectLst>
                  <a:outerShdw blurRad="38100" dist="38100" dir="2700000" algn="tl">
                    <a:srgbClr val="000000">
                      <a:alpha val="43137"/>
                    </a:srgbClr>
                  </a:outerShdw>
                </a:effectLst>
              </a:rPr>
              <a:t>Produce ~10</a:t>
            </a:r>
            <a:r>
              <a:rPr lang="en-US" altLang="en-US" sz="1800" b="1" i="1" baseline="30000" dirty="0">
                <a:solidFill>
                  <a:schemeClr val="tx1">
                    <a:lumMod val="85000"/>
                  </a:schemeClr>
                </a:solidFill>
                <a:effectLst>
                  <a:outerShdw blurRad="38100" dist="38100" dir="2700000" algn="tl">
                    <a:srgbClr val="000000">
                      <a:alpha val="43137"/>
                    </a:srgbClr>
                  </a:outerShdw>
                </a:effectLst>
              </a:rPr>
              <a:t>11</a:t>
            </a:r>
            <a:r>
              <a:rPr lang="en-US" altLang="en-US" sz="1800" b="1" i="1" dirty="0">
                <a:solidFill>
                  <a:schemeClr val="tx1">
                    <a:lumMod val="85000"/>
                  </a:schemeClr>
                </a:solidFill>
                <a:effectLst>
                  <a:outerShdw blurRad="38100" dist="38100" dir="2700000" algn="tl">
                    <a:srgbClr val="000000">
                      <a:alpha val="43137"/>
                    </a:srgbClr>
                  </a:outerShdw>
                </a:effectLst>
              </a:rPr>
              <a:t>  </a:t>
            </a:r>
            <a:r>
              <a:rPr lang="en-US" altLang="en-US" sz="1800" b="1" i="1" dirty="0">
                <a:solidFill>
                  <a:schemeClr val="tx1">
                    <a:lumMod val="85000"/>
                  </a:schemeClr>
                </a:solidFill>
                <a:effectLst>
                  <a:outerShdw blurRad="38100" dist="38100" dir="2700000" algn="tl">
                    <a:srgbClr val="000000">
                      <a:alpha val="43137"/>
                    </a:srgbClr>
                  </a:outerShdw>
                </a:effectLst>
                <a:latin typeface="Symbol" pitchFamily="18" charset="2"/>
              </a:rPr>
              <a:t>h</a:t>
            </a:r>
            <a:r>
              <a:rPr lang="en-US" altLang="en-US" sz="1800" b="1" i="1" dirty="0">
                <a:solidFill>
                  <a:schemeClr val="tx1">
                    <a:lumMod val="85000"/>
                  </a:schemeClr>
                </a:solidFill>
                <a:effectLst>
                  <a:outerShdw blurRad="38100" dist="38100" dir="2700000" algn="tl">
                    <a:srgbClr val="000000">
                      <a:alpha val="43137"/>
                    </a:srgbClr>
                  </a:outerShdw>
                </a:effectLst>
              </a:rPr>
              <a:t>’ mesons/</a:t>
            </a:r>
            <a:r>
              <a:rPr lang="en-US" altLang="en-US" sz="1800" b="1" i="1" dirty="0" err="1">
                <a:solidFill>
                  <a:schemeClr val="tx1">
                    <a:lumMod val="85000"/>
                  </a:schemeClr>
                </a:solidFill>
                <a:effectLst>
                  <a:outerShdw blurRad="38100" dist="38100" dir="2700000" algn="tl">
                    <a:srgbClr val="000000">
                      <a:alpha val="43137"/>
                    </a:srgbClr>
                  </a:outerShdw>
                </a:effectLst>
              </a:rPr>
              <a:t>yr</a:t>
            </a:r>
            <a:r>
              <a:rPr lang="en-US" altLang="en-US" sz="1800" b="1" i="1" dirty="0">
                <a:solidFill>
                  <a:schemeClr val="tx1">
                    <a:lumMod val="85000"/>
                  </a:schemeClr>
                </a:solidFill>
                <a:effectLst>
                  <a:outerShdw blurRad="38100" dist="38100" dir="2700000" algn="tl">
                    <a:srgbClr val="000000">
                      <a:alpha val="43137"/>
                    </a:srgbClr>
                  </a:outerShdw>
                </a:effectLst>
              </a:rPr>
              <a:t>– </a:t>
            </a:r>
            <a:r>
              <a:rPr lang="en-US" altLang="en-US" sz="1800" b="1" i="1" dirty="0" err="1">
                <a:solidFill>
                  <a:schemeClr val="tx1">
                    <a:lumMod val="85000"/>
                  </a:schemeClr>
                </a:solidFill>
                <a:effectLst>
                  <a:outerShdw blurRad="38100" dist="38100" dir="2700000" algn="tl">
                    <a:srgbClr val="000000">
                      <a:alpha val="43137"/>
                    </a:srgbClr>
                  </a:outerShdw>
                </a:effectLst>
              </a:rPr>
              <a:t>reco</a:t>
            </a:r>
            <a:r>
              <a:rPr lang="en-US" altLang="en-US" sz="1800" b="1" i="1" dirty="0">
                <a:solidFill>
                  <a:schemeClr val="tx1">
                    <a:lumMod val="85000"/>
                  </a:schemeClr>
                </a:solidFill>
                <a:effectLst>
                  <a:outerShdw blurRad="38100" dist="38100" dir="2700000" algn="tl">
                    <a:srgbClr val="000000">
                      <a:alpha val="43137"/>
                    </a:srgbClr>
                  </a:outerShdw>
                </a:effectLst>
              </a:rPr>
              <a:t> eff &gt; 10%</a:t>
            </a:r>
          </a:p>
          <a:p>
            <a:pPr eaLnBrk="1" hangingPunct="1">
              <a:lnSpc>
                <a:spcPct val="150000"/>
              </a:lnSpc>
              <a:spcBef>
                <a:spcPts val="600"/>
              </a:spcBef>
              <a:buClr>
                <a:schemeClr val="tx1">
                  <a:lumMod val="85000"/>
                </a:schemeClr>
              </a:buClr>
              <a:buSzPct val="70000"/>
              <a:buFont typeface="Wingdings" pitchFamily="2" charset="2"/>
              <a:buChar char="§"/>
              <a:defRPr/>
            </a:pPr>
            <a:r>
              <a:rPr lang="en-US" altLang="en-US" sz="2000" b="1" i="1" dirty="0">
                <a:solidFill>
                  <a:schemeClr val="accent1">
                    <a:lumMod val="40000"/>
                    <a:lumOff val="60000"/>
                  </a:schemeClr>
                </a:solidFill>
                <a:effectLst>
                  <a:outerShdw blurRad="38100" dist="38100" dir="2700000" algn="tl">
                    <a:srgbClr val="000000">
                      <a:alpha val="43137"/>
                    </a:srgbClr>
                  </a:outerShdw>
                </a:effectLst>
              </a:rPr>
              <a:t>Efficient detection of the </a:t>
            </a:r>
            <a:r>
              <a:rPr lang="en-US" altLang="en-US" sz="2000" b="1" i="1" dirty="0" err="1">
                <a:solidFill>
                  <a:schemeClr val="accent1">
                    <a:lumMod val="40000"/>
                    <a:lumOff val="60000"/>
                  </a:schemeClr>
                </a:solidFill>
                <a:effectLst>
                  <a:outerShdw blurRad="38100" dist="38100" dir="2700000" algn="tl">
                    <a:srgbClr val="000000">
                      <a:alpha val="43137"/>
                    </a:srgbClr>
                  </a:outerShdw>
                </a:effectLst>
              </a:rPr>
              <a:t>leptonic</a:t>
            </a:r>
            <a:r>
              <a:rPr lang="en-US" altLang="en-US" sz="2000" b="1" i="1" dirty="0">
                <a:solidFill>
                  <a:schemeClr val="accent1">
                    <a:lumMod val="40000"/>
                    <a:lumOff val="60000"/>
                  </a:schemeClr>
                </a:solidFill>
                <a:effectLst>
                  <a:outerShdw blurRad="38100" dist="38100" dir="2700000" algn="tl">
                    <a:srgbClr val="000000">
                      <a:alpha val="43137"/>
                    </a:srgbClr>
                  </a:outerShdw>
                </a:effectLst>
              </a:rPr>
              <a:t> decays of the </a:t>
            </a:r>
            <a:r>
              <a:rPr lang="en-US" altLang="en-US" sz="2000" b="1" i="1" dirty="0">
                <a:solidFill>
                  <a:schemeClr val="accent1">
                    <a:lumMod val="40000"/>
                    <a:lumOff val="60000"/>
                  </a:schemeClr>
                </a:solidFill>
                <a:effectLst>
                  <a:outerShdw blurRad="38100" dist="38100" dir="2700000" algn="tl">
                    <a:srgbClr val="000000">
                      <a:alpha val="43137"/>
                    </a:srgbClr>
                  </a:outerShdw>
                </a:effectLst>
                <a:latin typeface="Symbol" pitchFamily="18" charset="2"/>
              </a:rPr>
              <a:t>h</a:t>
            </a:r>
            <a:r>
              <a:rPr lang="en-US" altLang="en-US" sz="2000" b="1" i="1" dirty="0">
                <a:solidFill>
                  <a:schemeClr val="accent1">
                    <a:lumMod val="40000"/>
                    <a:lumOff val="60000"/>
                  </a:schemeClr>
                </a:solidFill>
                <a:effectLst>
                  <a:outerShdw blurRad="38100" dist="38100" dir="2700000" algn="tl">
                    <a:srgbClr val="000000">
                      <a:alpha val="43137"/>
                    </a:srgbClr>
                  </a:outerShdw>
                </a:effectLst>
              </a:rPr>
              <a:t> </a:t>
            </a:r>
          </a:p>
          <a:p>
            <a:pPr eaLnBrk="1" hangingPunct="1">
              <a:lnSpc>
                <a:spcPct val="150000"/>
              </a:lnSpc>
              <a:spcBef>
                <a:spcPts val="600"/>
              </a:spcBef>
              <a:buClr>
                <a:schemeClr val="tx1">
                  <a:lumMod val="85000"/>
                </a:schemeClr>
              </a:buClr>
              <a:buSzPct val="70000"/>
              <a:buFont typeface="Wingdings" pitchFamily="2" charset="2"/>
              <a:buChar char="§"/>
              <a:defRPr/>
            </a:pPr>
            <a:r>
              <a:rPr lang="en-US" altLang="en-US" sz="2000" b="1" i="1" dirty="0">
                <a:solidFill>
                  <a:schemeClr val="accent1">
                    <a:lumMod val="40000"/>
                    <a:lumOff val="60000"/>
                  </a:schemeClr>
                </a:solidFill>
                <a:effectLst>
                  <a:outerShdw blurRad="38100" dist="38100" dir="2700000" algn="tl">
                    <a:srgbClr val="000000">
                      <a:alpha val="43137"/>
                    </a:srgbClr>
                  </a:outerShdw>
                </a:effectLst>
              </a:rPr>
              <a:t>Blind to protons and low energy charged  </a:t>
            </a:r>
            <a:r>
              <a:rPr lang="en-US" altLang="en-US" sz="2000" b="1" i="1" dirty="0" err="1">
                <a:solidFill>
                  <a:schemeClr val="accent1">
                    <a:lumMod val="40000"/>
                    <a:lumOff val="60000"/>
                  </a:schemeClr>
                </a:solidFill>
                <a:effectLst>
                  <a:outerShdw blurRad="38100" dist="38100" dir="2700000" algn="tl">
                    <a:srgbClr val="000000">
                      <a:alpha val="43137"/>
                    </a:srgbClr>
                  </a:outerShdw>
                </a:effectLst>
              </a:rPr>
              <a:t>pions</a:t>
            </a:r>
            <a:r>
              <a:rPr lang="en-US" altLang="en-US" sz="2000" b="1" i="1" dirty="0">
                <a:solidFill>
                  <a:schemeClr val="accent1">
                    <a:lumMod val="40000"/>
                    <a:lumOff val="60000"/>
                  </a:schemeClr>
                </a:solidFill>
                <a:effectLst>
                  <a:outerShdw blurRad="38100" dist="38100" dir="2700000" algn="tl">
                    <a:srgbClr val="000000">
                      <a:alpha val="43137"/>
                    </a:srgbClr>
                  </a:outerShdw>
                </a:effectLst>
              </a:rPr>
              <a:t>. </a:t>
            </a:r>
            <a:endParaRPr lang="en-US" altLang="en-US" sz="2000" b="1" i="1" dirty="0" smtClean="0">
              <a:solidFill>
                <a:schemeClr val="accent1">
                  <a:lumMod val="40000"/>
                  <a:lumOff val="60000"/>
                </a:schemeClr>
              </a:solidFill>
              <a:effectLst>
                <a:outerShdw blurRad="38100" dist="38100" dir="2700000" algn="tl">
                  <a:srgbClr val="000000">
                    <a:alpha val="43137"/>
                  </a:srgbClr>
                </a:outerShdw>
              </a:effectLst>
            </a:endParaRPr>
          </a:p>
          <a:p>
            <a:pPr eaLnBrk="1" hangingPunct="1">
              <a:spcBef>
                <a:spcPts val="600"/>
              </a:spcBef>
              <a:buClr>
                <a:schemeClr val="tx1">
                  <a:lumMod val="85000"/>
                </a:schemeClr>
              </a:buClr>
              <a:buSzPct val="70000"/>
              <a:buFont typeface="Wingdings" pitchFamily="2" charset="2"/>
              <a:buChar char="§"/>
              <a:defRPr/>
            </a:pPr>
            <a:r>
              <a:rPr lang="en-US" altLang="en-US" sz="2000" b="1" i="1" dirty="0">
                <a:solidFill>
                  <a:schemeClr val="accent1">
                    <a:lumMod val="40000"/>
                    <a:lumOff val="60000"/>
                  </a:schemeClr>
                </a:solidFill>
                <a:effectLst>
                  <a:outerShdw blurRad="38100" dist="38100" dir="2700000" algn="tl">
                    <a:srgbClr val="000000">
                      <a:alpha val="43137"/>
                    </a:srgbClr>
                  </a:outerShdw>
                </a:effectLst>
              </a:rPr>
              <a:t>Neutron rejection (via dual-readout)</a:t>
            </a:r>
          </a:p>
          <a:p>
            <a:pPr eaLnBrk="1" hangingPunct="1">
              <a:lnSpc>
                <a:spcPct val="150000"/>
              </a:lnSpc>
              <a:spcBef>
                <a:spcPts val="600"/>
              </a:spcBef>
              <a:buClr>
                <a:schemeClr val="tx1">
                  <a:lumMod val="85000"/>
                </a:schemeClr>
              </a:buClr>
              <a:buSzPct val="70000"/>
              <a:buFont typeface="Wingdings" pitchFamily="2" charset="2"/>
              <a:buChar char="§"/>
              <a:defRPr/>
            </a:pPr>
            <a:r>
              <a:rPr lang="en-US" altLang="en-US" sz="2000" b="1" i="1" dirty="0" smtClean="0">
                <a:solidFill>
                  <a:schemeClr val="accent1">
                    <a:lumMod val="40000"/>
                    <a:lumOff val="60000"/>
                  </a:schemeClr>
                </a:solidFill>
                <a:effectLst>
                  <a:outerShdw blurRad="38100" dist="38100" dir="2700000" algn="tl">
                    <a:srgbClr val="000000">
                      <a:alpha val="43137"/>
                    </a:srgbClr>
                  </a:outerShdw>
                </a:effectLst>
              </a:rPr>
              <a:t>near </a:t>
            </a:r>
            <a:r>
              <a:rPr lang="en-US" altLang="en-US" sz="2000" b="1" i="1" dirty="0">
                <a:solidFill>
                  <a:schemeClr val="accent1">
                    <a:lumMod val="40000"/>
                    <a:lumOff val="60000"/>
                  </a:schemeClr>
                </a:solidFill>
                <a:effectLst>
                  <a:outerShdw blurRad="38100" dist="38100" dir="2700000" algn="tl">
                    <a:srgbClr val="000000">
                      <a:alpha val="43137"/>
                    </a:srgbClr>
                  </a:outerShdw>
                </a:effectLst>
              </a:rPr>
              <a:t>4</a:t>
            </a:r>
            <a:r>
              <a:rPr lang="en-US" altLang="en-US" sz="2000" b="1" i="1" dirty="0">
                <a:solidFill>
                  <a:schemeClr val="accent1">
                    <a:lumMod val="40000"/>
                    <a:lumOff val="60000"/>
                  </a:schemeClr>
                </a:solidFill>
                <a:effectLst>
                  <a:outerShdw blurRad="38100" dist="38100" dir="2700000" algn="tl">
                    <a:srgbClr val="000000">
                      <a:alpha val="43137"/>
                    </a:srgbClr>
                  </a:outerShdw>
                </a:effectLst>
                <a:latin typeface="Symbol" panose="05050102010706020507" pitchFamily="18" charset="2"/>
              </a:rPr>
              <a:t>p</a:t>
            </a:r>
            <a:r>
              <a:rPr lang="en-US" altLang="en-US" sz="2000" b="1" i="1" dirty="0">
                <a:solidFill>
                  <a:schemeClr val="accent1">
                    <a:lumMod val="40000"/>
                    <a:lumOff val="60000"/>
                  </a:schemeClr>
                </a:solidFill>
                <a:effectLst>
                  <a:outerShdw blurRad="38100" dist="38100" dir="2700000" algn="tl">
                    <a:srgbClr val="000000">
                      <a:alpha val="43137"/>
                    </a:srgbClr>
                  </a:outerShdw>
                </a:effectLst>
              </a:rPr>
              <a:t> detector acceptance</a:t>
            </a:r>
            <a:r>
              <a:rPr lang="en-US" altLang="en-US" sz="2000" b="1" i="1" dirty="0" smtClean="0">
                <a:solidFill>
                  <a:schemeClr val="accent1">
                    <a:lumMod val="40000"/>
                    <a:lumOff val="60000"/>
                  </a:schemeClr>
                </a:solidFill>
                <a:effectLst>
                  <a:outerShdw blurRad="38100" dist="38100" dir="2700000" algn="tl">
                    <a:srgbClr val="000000">
                      <a:alpha val="43137"/>
                    </a:srgbClr>
                  </a:outerShdw>
                </a:effectLst>
              </a:rPr>
              <a:t>.</a:t>
            </a:r>
            <a:endParaRPr lang="en-US" altLang="en-US" sz="2400" b="1" dirty="0">
              <a:solidFill>
                <a:schemeClr val="tx1">
                  <a:lumMod val="85000"/>
                </a:schemeClr>
              </a:solidFill>
              <a:effectLst>
                <a:outerShdw blurRad="38100" dist="38100" dir="2700000" algn="tl">
                  <a:srgbClr val="000000">
                    <a:alpha val="43137"/>
                  </a:srgbClr>
                </a:outerShdw>
              </a:effectLst>
            </a:endParaRPr>
          </a:p>
          <a:p>
            <a:pPr lvl="1" eaLnBrk="1" hangingPunct="1">
              <a:lnSpc>
                <a:spcPct val="150000"/>
              </a:lnSpc>
              <a:spcBef>
                <a:spcPts val="600"/>
              </a:spcBef>
              <a:buClr>
                <a:srgbClr val="CC9900"/>
              </a:buClr>
              <a:buSzPct val="70000"/>
              <a:buNone/>
              <a:defRPr/>
            </a:pPr>
            <a:r>
              <a:rPr lang="en-US" altLang="en-US" sz="2000" b="1" dirty="0">
                <a:solidFill>
                  <a:schemeClr val="tx1">
                    <a:lumMod val="85000"/>
                  </a:schemeClr>
                </a:solidFill>
                <a:effectLst>
                  <a:outerShdw blurRad="38100" dist="38100" dir="2700000" algn="tl">
                    <a:srgbClr val="000000">
                      <a:alpha val="43137"/>
                    </a:srgbClr>
                  </a:outerShdw>
                </a:effectLst>
              </a:rPr>
              <a:t> </a:t>
            </a:r>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3856956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82769" y="964230"/>
            <a:ext cx="5873507" cy="4388063"/>
            <a:chOff x="174657" y="964230"/>
            <a:chExt cx="5873507" cy="4388063"/>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03" y="964230"/>
              <a:ext cx="5447561" cy="438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74657" y="1273748"/>
              <a:ext cx="5554541" cy="4078545"/>
              <a:chOff x="-508" y="656692"/>
              <a:chExt cx="4536504" cy="3614918"/>
            </a:xfrm>
          </p:grpSpPr>
          <p:grpSp>
            <p:nvGrpSpPr>
              <p:cNvPr id="12" name="Group 11"/>
              <p:cNvGrpSpPr/>
              <p:nvPr/>
            </p:nvGrpSpPr>
            <p:grpSpPr>
              <a:xfrm>
                <a:off x="1187624" y="2180044"/>
                <a:ext cx="3348372" cy="2091566"/>
                <a:chOff x="1187624" y="2180044"/>
                <a:chExt cx="3348372" cy="2091566"/>
              </a:xfrm>
            </p:grpSpPr>
            <p:cxnSp>
              <p:nvCxnSpPr>
                <p:cNvPr id="7" name="Straight Arrow Connector 6"/>
                <p:cNvCxnSpPr/>
                <p:nvPr/>
              </p:nvCxnSpPr>
              <p:spPr>
                <a:xfrm>
                  <a:off x="1187624" y="4257092"/>
                  <a:ext cx="334837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7624" y="2205955"/>
                  <a:ext cx="0" cy="2051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32995" y="2180044"/>
                  <a:ext cx="0" cy="205113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11760" y="3933056"/>
                  <a:ext cx="699230" cy="338554"/>
                </a:xfrm>
                <a:prstGeom prst="rect">
                  <a:avLst/>
                </a:prstGeom>
                <a:noFill/>
              </p:spPr>
              <p:txBody>
                <a:bodyPr wrap="none" rtlCol="0">
                  <a:spAutoFit/>
                </a:bodyPr>
                <a:lstStyle/>
                <a:p>
                  <a:r>
                    <a:rPr lang="en-US" sz="1600" dirty="0" smtClean="0"/>
                    <a:t>2.7 m</a:t>
                  </a:r>
                  <a:endParaRPr lang="en-US" sz="1600" dirty="0"/>
                </a:p>
              </p:txBody>
            </p:sp>
          </p:grpSp>
          <p:cxnSp>
            <p:nvCxnSpPr>
              <p:cNvPr id="14" name="Straight Connector 13"/>
              <p:cNvCxnSpPr/>
              <p:nvPr/>
            </p:nvCxnSpPr>
            <p:spPr>
              <a:xfrm flipH="1">
                <a:off x="251520" y="3789040"/>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51520" y="656692"/>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41313" y="656692"/>
                <a:ext cx="0" cy="313234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6200000">
                <a:off x="-180846" y="1884312"/>
                <a:ext cx="699230" cy="338554"/>
              </a:xfrm>
              <a:prstGeom prst="rect">
                <a:avLst/>
              </a:prstGeom>
              <a:noFill/>
            </p:spPr>
            <p:txBody>
              <a:bodyPr wrap="none" rtlCol="0">
                <a:spAutoFit/>
              </a:bodyPr>
              <a:lstStyle/>
              <a:p>
                <a:r>
                  <a:rPr lang="en-US" sz="1600" dirty="0" smtClean="0"/>
                  <a:t>2.4 m</a:t>
                </a:r>
                <a:endParaRPr lang="en-US" sz="1600" dirty="0"/>
              </a:p>
            </p:txBody>
          </p:sp>
        </p:grpSp>
      </p:gr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pPr>
                <a:defRPr/>
              </a:pPr>
              <a:t>15</a:t>
            </a:fld>
            <a:endParaRPr lang="it-IT"/>
          </a:p>
        </p:txBody>
      </p:sp>
      <p:grpSp>
        <p:nvGrpSpPr>
          <p:cNvPr id="33" name="Group 32"/>
          <p:cNvGrpSpPr/>
          <p:nvPr/>
        </p:nvGrpSpPr>
        <p:grpSpPr>
          <a:xfrm>
            <a:off x="5487792" y="4326232"/>
            <a:ext cx="3512699" cy="2487144"/>
            <a:chOff x="4983434" y="4149080"/>
            <a:chExt cx="3704370" cy="2538468"/>
          </a:xfrm>
        </p:grpSpPr>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6076" y="4364479"/>
              <a:ext cx="3431728" cy="232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a:xfrm flipV="1">
              <a:off x="5904148" y="4364479"/>
              <a:ext cx="0" cy="1161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028384" y="4365104"/>
              <a:ext cx="0" cy="1161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904148" y="4473116"/>
              <a:ext cx="212423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582561" y="4149080"/>
              <a:ext cx="699230" cy="338554"/>
            </a:xfrm>
            <a:prstGeom prst="rect">
              <a:avLst/>
            </a:prstGeom>
            <a:noFill/>
          </p:spPr>
          <p:txBody>
            <a:bodyPr wrap="none" rtlCol="0">
              <a:spAutoFit/>
            </a:bodyPr>
            <a:lstStyle/>
            <a:p>
              <a:r>
                <a:rPr lang="en-US" sz="1600" dirty="0" smtClean="0"/>
                <a:t>1.5 m</a:t>
              </a:r>
              <a:endParaRPr lang="en-US" sz="1600" dirty="0"/>
            </a:p>
          </p:txBody>
        </p:sp>
        <p:cxnSp>
          <p:nvCxnSpPr>
            <p:cNvPr id="28" name="Straight Connector 27"/>
            <p:cNvCxnSpPr/>
            <p:nvPr/>
          </p:nvCxnSpPr>
          <p:spPr>
            <a:xfrm flipH="1">
              <a:off x="5256076" y="4653136"/>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256076" y="6453336"/>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28084" y="4653136"/>
              <a:ext cx="0" cy="1800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888856" y="5344617"/>
              <a:ext cx="527709" cy="338554"/>
            </a:xfrm>
            <a:prstGeom prst="rect">
              <a:avLst/>
            </a:prstGeom>
            <a:noFill/>
          </p:spPr>
          <p:txBody>
            <a:bodyPr wrap="none" rtlCol="0">
              <a:spAutoFit/>
            </a:bodyPr>
            <a:lstStyle/>
            <a:p>
              <a:r>
                <a:rPr lang="en-US" sz="1600" dirty="0" smtClean="0"/>
                <a:t>1 m</a:t>
              </a:r>
              <a:endParaRPr lang="en-US" sz="1600" dirty="0"/>
            </a:p>
          </p:txBody>
        </p:sp>
      </p:grpSp>
      <p:sp>
        <p:nvSpPr>
          <p:cNvPr id="29" name="Rounded Rectangle 28"/>
          <p:cNvSpPr/>
          <p:nvPr/>
        </p:nvSpPr>
        <p:spPr>
          <a:xfrm>
            <a:off x="6827520" y="6407476"/>
            <a:ext cx="1081018" cy="40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OTPC</a:t>
            </a:r>
            <a:endParaRPr lang="en-US" sz="1600" b="1" dirty="0">
              <a:solidFill>
                <a:schemeClr val="bg1"/>
              </a:solidFill>
            </a:endParaRPr>
          </a:p>
        </p:txBody>
      </p:sp>
      <p:sp>
        <p:nvSpPr>
          <p:cNvPr id="35" name="Rounded Rectangular Callout 34"/>
          <p:cNvSpPr/>
          <p:nvPr/>
        </p:nvSpPr>
        <p:spPr>
          <a:xfrm>
            <a:off x="152268" y="169329"/>
            <a:ext cx="2061001" cy="1116123"/>
          </a:xfrm>
          <a:prstGeom prst="wedgeRoundRectCallout">
            <a:avLst>
              <a:gd name="adj1" fmla="val 90717"/>
              <a:gd name="adj2" fmla="val 205304"/>
              <a:gd name="adj3" fmla="val 16667"/>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chemeClr val="bg1"/>
                </a:solidFill>
              </a:rPr>
              <a:t>Optical TPC</a:t>
            </a:r>
          </a:p>
          <a:p>
            <a:pPr marL="285750" indent="-285750">
              <a:buFont typeface="Arial" panose="020B0604020202020204" pitchFamily="34" charset="0"/>
              <a:buChar char="•"/>
              <a:defRPr/>
            </a:pPr>
            <a:r>
              <a:rPr lang="en-US" sz="1200" dirty="0" smtClean="0">
                <a:solidFill>
                  <a:schemeClr val="bg1"/>
                </a:solidFill>
              </a:rPr>
              <a:t>~  </a:t>
            </a:r>
            <a:r>
              <a:rPr lang="en-US" sz="1200" dirty="0">
                <a:solidFill>
                  <a:schemeClr val="bg1"/>
                </a:solidFill>
              </a:rPr>
              <a:t>1m x 1.5 </a:t>
            </a:r>
            <a:r>
              <a:rPr lang="en-US" sz="1200" dirty="0" smtClean="0">
                <a:solidFill>
                  <a:schemeClr val="bg1"/>
                </a:solidFill>
              </a:rPr>
              <a:t>m</a:t>
            </a:r>
          </a:p>
          <a:p>
            <a:pPr marL="285750" indent="-285750">
              <a:buFont typeface="Arial" panose="020B0604020202020204" pitchFamily="34" charset="0"/>
              <a:buChar char="•"/>
              <a:defRPr/>
            </a:pPr>
            <a:r>
              <a:rPr lang="en-US" sz="1200" dirty="0" smtClean="0">
                <a:solidFill>
                  <a:schemeClr val="bg1"/>
                </a:solidFill>
              </a:rPr>
              <a:t>CH</a:t>
            </a:r>
            <a:r>
              <a:rPr lang="en-US" sz="1200" baseline="-25000" dirty="0" smtClean="0">
                <a:solidFill>
                  <a:schemeClr val="bg1"/>
                </a:solidFill>
              </a:rPr>
              <a:t>4</a:t>
            </a:r>
            <a:r>
              <a:rPr lang="en-US" sz="1200" dirty="0" smtClean="0">
                <a:solidFill>
                  <a:schemeClr val="bg1"/>
                </a:solidFill>
              </a:rPr>
              <a:t> @ </a:t>
            </a:r>
            <a:r>
              <a:rPr lang="en-US" sz="1200" dirty="0">
                <a:solidFill>
                  <a:schemeClr val="bg1"/>
                </a:solidFill>
              </a:rPr>
              <a:t>1 </a:t>
            </a:r>
            <a:r>
              <a:rPr lang="en-US" sz="1200" dirty="0" err="1">
                <a:solidFill>
                  <a:schemeClr val="bg1"/>
                </a:solidFill>
              </a:rPr>
              <a:t>Atm</a:t>
            </a:r>
            <a:r>
              <a:rPr lang="en-US" sz="1200" dirty="0">
                <a:solidFill>
                  <a:schemeClr val="bg1"/>
                </a:solidFill>
              </a:rPr>
              <a:t> </a:t>
            </a:r>
          </a:p>
          <a:p>
            <a:pPr marL="285750" indent="-285750">
              <a:buFont typeface="Arial" panose="020B0604020202020204" pitchFamily="34" charset="0"/>
              <a:buChar char="•"/>
              <a:defRPr/>
            </a:pPr>
            <a:r>
              <a:rPr lang="en-US" sz="1200" dirty="0" smtClean="0">
                <a:solidFill>
                  <a:schemeClr val="bg1"/>
                </a:solidFill>
              </a:rPr>
              <a:t>5x10</a:t>
            </a:r>
            <a:r>
              <a:rPr lang="en-US" sz="1200" baseline="30000" dirty="0" smtClean="0">
                <a:solidFill>
                  <a:schemeClr val="bg1"/>
                </a:solidFill>
              </a:rPr>
              <a:t>5</a:t>
            </a:r>
            <a:r>
              <a:rPr lang="en-US" sz="1200" dirty="0" smtClean="0">
                <a:solidFill>
                  <a:schemeClr val="bg1"/>
                </a:solidFill>
              </a:rPr>
              <a:t> </a:t>
            </a:r>
            <a:r>
              <a:rPr lang="en-US" sz="1200" dirty="0" err="1" smtClean="0">
                <a:solidFill>
                  <a:schemeClr val="bg1"/>
                </a:solidFill>
              </a:rPr>
              <a:t>Sipm</a:t>
            </a:r>
            <a:r>
              <a:rPr lang="en-US" sz="1200" dirty="0" smtClean="0">
                <a:solidFill>
                  <a:schemeClr val="bg1"/>
                </a:solidFill>
              </a:rPr>
              <a:t>/</a:t>
            </a:r>
            <a:r>
              <a:rPr lang="en-US" sz="1200" dirty="0" err="1" smtClean="0">
                <a:solidFill>
                  <a:schemeClr val="bg1"/>
                </a:solidFill>
              </a:rPr>
              <a:t>Lappd</a:t>
            </a:r>
            <a:endParaRPr lang="en-US" sz="1200" dirty="0" smtClean="0">
              <a:solidFill>
                <a:schemeClr val="bg1"/>
              </a:solidFill>
            </a:endParaRPr>
          </a:p>
          <a:p>
            <a:pPr marL="285750" indent="-285750">
              <a:buFont typeface="Arial" panose="020B0604020202020204" pitchFamily="34" charset="0"/>
              <a:buChar char="•"/>
              <a:defRPr/>
            </a:pPr>
            <a:r>
              <a:rPr lang="en-US" sz="1200" dirty="0" smtClean="0">
                <a:solidFill>
                  <a:schemeClr val="bg1"/>
                </a:solidFill>
              </a:rPr>
              <a:t>98% </a:t>
            </a:r>
            <a:r>
              <a:rPr lang="en-US" sz="1200" dirty="0">
                <a:solidFill>
                  <a:schemeClr val="bg1"/>
                </a:solidFill>
              </a:rPr>
              <a:t>coverage</a:t>
            </a:r>
            <a:r>
              <a:rPr lang="en-US" sz="1400" dirty="0"/>
              <a:t> </a:t>
            </a:r>
          </a:p>
        </p:txBody>
      </p:sp>
      <p:sp>
        <p:nvSpPr>
          <p:cNvPr id="37" name="Rounded Rectangular Callout 36"/>
          <p:cNvSpPr/>
          <p:nvPr/>
        </p:nvSpPr>
        <p:spPr>
          <a:xfrm>
            <a:off x="7272300" y="3393942"/>
            <a:ext cx="1871700" cy="784869"/>
          </a:xfrm>
          <a:prstGeom prst="wedgeRoundRectCallout">
            <a:avLst>
              <a:gd name="adj1" fmla="val -48813"/>
              <a:gd name="adj2" fmla="val 239455"/>
              <a:gd name="adj3" fmla="val 16667"/>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t>10x Be or Li targets</a:t>
            </a:r>
          </a:p>
          <a:p>
            <a:pPr marL="285750" indent="-285750" algn="ctr">
              <a:buFont typeface="Arial" panose="020B0604020202020204" pitchFamily="34" charset="0"/>
              <a:buChar char="•"/>
              <a:defRPr/>
            </a:pPr>
            <a:r>
              <a:rPr lang="en-US" sz="1200" dirty="0" smtClean="0">
                <a:solidFill>
                  <a:schemeClr val="tx1"/>
                </a:solidFill>
              </a:rPr>
              <a:t>0.33 mm thin</a:t>
            </a:r>
          </a:p>
          <a:p>
            <a:pPr marL="285750" indent="-285750" algn="ctr">
              <a:buFont typeface="Arial" panose="020B0604020202020204" pitchFamily="34" charset="0"/>
              <a:buChar char="•"/>
              <a:defRPr/>
            </a:pPr>
            <a:r>
              <a:rPr lang="en-US" sz="1200" dirty="0" smtClean="0">
                <a:solidFill>
                  <a:schemeClr val="tx1"/>
                </a:solidFill>
              </a:rPr>
              <a:t>Spaced 10 cm</a:t>
            </a:r>
            <a:endParaRPr lang="en-US" sz="1200" dirty="0">
              <a:solidFill>
                <a:schemeClr val="tx1"/>
              </a:solidFill>
            </a:endParaRPr>
          </a:p>
          <a:p>
            <a:pPr algn="ctr">
              <a:defRPr/>
            </a:pPr>
            <a:endParaRPr lang="en-US" sz="1400" dirty="0"/>
          </a:p>
        </p:txBody>
      </p:sp>
      <p:sp>
        <p:nvSpPr>
          <p:cNvPr id="38" name="Rounded Rectangular Callout 37"/>
          <p:cNvSpPr/>
          <p:nvPr/>
        </p:nvSpPr>
        <p:spPr>
          <a:xfrm>
            <a:off x="6795475" y="61807"/>
            <a:ext cx="2061001" cy="1331169"/>
          </a:xfrm>
          <a:prstGeom prst="wedgeRoundRectCallout">
            <a:avLst>
              <a:gd name="adj1" fmla="val -137615"/>
              <a:gd name="adj2" fmla="val 82367"/>
              <a:gd name="adj3" fmla="val 16667"/>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chemeClr val="bg1"/>
                </a:solidFill>
              </a:rPr>
              <a:t>ADRIANO2 Calorimeter (tiles)</a:t>
            </a:r>
          </a:p>
          <a:p>
            <a:pPr marL="171450" indent="-171450">
              <a:buFont typeface="Arial" panose="020B0604020202020204" pitchFamily="34" charset="0"/>
              <a:buChar char="•"/>
              <a:defRPr/>
            </a:pPr>
            <a:r>
              <a:rPr lang="en-US" sz="1200" dirty="0" err="1">
                <a:solidFill>
                  <a:schemeClr val="bg1"/>
                </a:solidFill>
              </a:rPr>
              <a:t>Scint</a:t>
            </a:r>
            <a:r>
              <a:rPr lang="en-US" sz="1200" dirty="0">
                <a:solidFill>
                  <a:schemeClr val="bg1"/>
                </a:solidFill>
              </a:rPr>
              <a:t>. + heavy glass sandwich </a:t>
            </a:r>
          </a:p>
          <a:p>
            <a:pPr marL="171450" indent="-171450">
              <a:buFont typeface="Arial" panose="020B0604020202020204" pitchFamily="34" charset="0"/>
              <a:buChar char="•"/>
              <a:defRPr/>
            </a:pPr>
            <a:r>
              <a:rPr lang="en-US" sz="1200" dirty="0">
                <a:solidFill>
                  <a:schemeClr val="bg1"/>
                </a:solidFill>
              </a:rPr>
              <a:t>20 X</a:t>
            </a:r>
            <a:r>
              <a:rPr lang="en-US" sz="1200" baseline="-25000" dirty="0">
                <a:solidFill>
                  <a:schemeClr val="bg1"/>
                </a:solidFill>
              </a:rPr>
              <a:t> 0</a:t>
            </a:r>
            <a:r>
              <a:rPr lang="en-US" sz="1200" dirty="0">
                <a:solidFill>
                  <a:schemeClr val="bg1"/>
                </a:solidFill>
              </a:rPr>
              <a:t>  </a:t>
            </a:r>
            <a:r>
              <a:rPr lang="en-US" sz="1200" dirty="0" smtClean="0">
                <a:solidFill>
                  <a:schemeClr val="bg1"/>
                </a:solidFill>
              </a:rPr>
              <a:t>( </a:t>
            </a:r>
            <a:r>
              <a:rPr lang="en-US" sz="1200" dirty="0">
                <a:solidFill>
                  <a:schemeClr val="bg1"/>
                </a:solidFill>
              </a:rPr>
              <a:t>~ 64 cm deep</a:t>
            </a:r>
            <a:r>
              <a:rPr lang="en-US" sz="1200" dirty="0" smtClean="0">
                <a:solidFill>
                  <a:schemeClr val="bg1"/>
                </a:solidFill>
              </a:rPr>
              <a:t>)</a:t>
            </a:r>
          </a:p>
          <a:p>
            <a:pPr marL="171450" indent="-171450">
              <a:buFont typeface="Arial" panose="020B0604020202020204" pitchFamily="34" charset="0"/>
              <a:buChar char="•"/>
              <a:defRPr/>
            </a:pPr>
            <a:r>
              <a:rPr lang="en-US" sz="1200" dirty="0" smtClean="0">
                <a:solidFill>
                  <a:schemeClr val="bg1"/>
                </a:solidFill>
              </a:rPr>
              <a:t>Triple-readout +PFA</a:t>
            </a:r>
          </a:p>
          <a:p>
            <a:pPr marL="171450" indent="-171450">
              <a:buFont typeface="Arial" panose="020B0604020202020204" pitchFamily="34" charset="0"/>
              <a:buChar char="•"/>
              <a:defRPr/>
            </a:pPr>
            <a:r>
              <a:rPr lang="en-US" sz="1200" dirty="0" smtClean="0">
                <a:solidFill>
                  <a:schemeClr val="bg1"/>
                </a:solidFill>
              </a:rPr>
              <a:t>96% coverage</a:t>
            </a:r>
            <a:r>
              <a:rPr lang="en-US" sz="1400" dirty="0" smtClean="0">
                <a:solidFill>
                  <a:schemeClr val="bg1"/>
                </a:solidFill>
              </a:rPr>
              <a:t> </a:t>
            </a:r>
            <a:endParaRPr lang="en-US" sz="1400" dirty="0">
              <a:solidFill>
                <a:schemeClr val="bg1"/>
              </a:solidFill>
            </a:endParaRPr>
          </a:p>
        </p:txBody>
      </p:sp>
      <p:sp>
        <p:nvSpPr>
          <p:cNvPr id="39" name="Rounded Rectangular Callout 38"/>
          <p:cNvSpPr/>
          <p:nvPr/>
        </p:nvSpPr>
        <p:spPr>
          <a:xfrm>
            <a:off x="3497072" y="5935221"/>
            <a:ext cx="1990719" cy="729647"/>
          </a:xfrm>
          <a:prstGeom prst="wedgeRoundRectCallout">
            <a:avLst>
              <a:gd name="adj1" fmla="val 101852"/>
              <a:gd name="adj2" fmla="val -58687"/>
              <a:gd name="adj3" fmla="val 16667"/>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t>Aerogel</a:t>
            </a:r>
          </a:p>
          <a:p>
            <a:pPr algn="ctr">
              <a:defRPr/>
            </a:pPr>
            <a:r>
              <a:rPr lang="en-US" sz="1200" dirty="0"/>
              <a:t>Dual refractive </a:t>
            </a:r>
          </a:p>
          <a:p>
            <a:pPr algn="ctr">
              <a:defRPr/>
            </a:pPr>
            <a:r>
              <a:rPr lang="en-US" sz="1200" dirty="0"/>
              <a:t>index system</a:t>
            </a:r>
            <a:r>
              <a:rPr lang="en-US" sz="1400" dirty="0"/>
              <a:t> </a:t>
            </a:r>
          </a:p>
        </p:txBody>
      </p:sp>
      <p:sp>
        <p:nvSpPr>
          <p:cNvPr id="2" name="Title 1"/>
          <p:cNvSpPr>
            <a:spLocks noGrp="1"/>
          </p:cNvSpPr>
          <p:nvPr>
            <p:ph type="title"/>
          </p:nvPr>
        </p:nvSpPr>
        <p:spPr>
          <a:xfrm>
            <a:off x="1454806" y="250792"/>
            <a:ext cx="5817494" cy="801944"/>
          </a:xfrm>
        </p:spPr>
        <p:txBody>
          <a:bodyPr>
            <a:normAutofit fontScale="90000"/>
          </a:bodyPr>
          <a:lstStyle/>
          <a:p>
            <a:r>
              <a:rPr lang="en-US" sz="4000" dirty="0" smtClean="0"/>
              <a:t>REDTOP detector</a:t>
            </a:r>
            <a:br>
              <a:rPr lang="en-US" sz="4000" dirty="0" smtClean="0"/>
            </a:br>
            <a:r>
              <a:rPr lang="en-US" sz="4000" dirty="0" smtClean="0"/>
              <a:t>(from simulation)</a:t>
            </a:r>
            <a:endParaRPr lang="en-US" sz="4000" dirty="0"/>
          </a:p>
        </p:txBody>
      </p:sp>
      <p:sp>
        <p:nvSpPr>
          <p:cNvPr id="41" name="Rounded Rectangular Callout 40"/>
          <p:cNvSpPr/>
          <p:nvPr/>
        </p:nvSpPr>
        <p:spPr>
          <a:xfrm>
            <a:off x="6574412" y="2116561"/>
            <a:ext cx="1866001" cy="842490"/>
          </a:xfrm>
          <a:prstGeom prst="wedgeRoundRectCallout">
            <a:avLst>
              <a:gd name="adj1" fmla="val -83099"/>
              <a:gd name="adj2" fmla="val 48521"/>
              <a:gd name="adj3" fmla="val 16667"/>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chemeClr val="bg1"/>
                </a:solidFill>
                <a:latin typeface="Symbol" panose="05050102010706020507" pitchFamily="18" charset="2"/>
              </a:rPr>
              <a:t>m</a:t>
            </a:r>
            <a:r>
              <a:rPr lang="en-US" sz="1400" b="1" dirty="0" smtClean="0">
                <a:solidFill>
                  <a:schemeClr val="bg1"/>
                </a:solidFill>
              </a:rPr>
              <a:t>-polarizer</a:t>
            </a:r>
          </a:p>
          <a:p>
            <a:pPr algn="ctr">
              <a:defRPr/>
            </a:pPr>
            <a:r>
              <a:rPr lang="en-US" sz="1200" dirty="0" smtClean="0">
                <a:solidFill>
                  <a:schemeClr val="bg1"/>
                </a:solidFill>
              </a:rPr>
              <a:t>Active version (from TREK exp.) - optional</a:t>
            </a:r>
            <a:endParaRPr lang="en-US" sz="1200" dirty="0">
              <a:solidFill>
                <a:schemeClr val="bg1"/>
              </a:solidFill>
            </a:endParaRPr>
          </a:p>
        </p:txBody>
      </p:sp>
      <p:sp>
        <p:nvSpPr>
          <p:cNvPr id="42" name="Rounded Rectangular Callout 41"/>
          <p:cNvSpPr/>
          <p:nvPr/>
        </p:nvSpPr>
        <p:spPr>
          <a:xfrm>
            <a:off x="249767" y="5554688"/>
            <a:ext cx="2387763" cy="842490"/>
          </a:xfrm>
          <a:prstGeom prst="wedgeRoundRectCallout">
            <a:avLst>
              <a:gd name="adj1" fmla="val 76635"/>
              <a:gd name="adj2" fmla="val -307572"/>
              <a:gd name="adj3" fmla="val 16667"/>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chemeClr val="bg1"/>
                </a:solidFill>
              </a:rPr>
              <a:t>Fiber </a:t>
            </a:r>
            <a:r>
              <a:rPr lang="en-US" sz="1400" b="1" dirty="0">
                <a:solidFill>
                  <a:schemeClr val="bg1"/>
                </a:solidFill>
              </a:rPr>
              <a:t>tracker </a:t>
            </a:r>
            <a:endParaRPr lang="en-US" sz="1400" b="1" dirty="0" smtClean="0">
              <a:solidFill>
                <a:schemeClr val="bg1"/>
              </a:solidFill>
            </a:endParaRPr>
          </a:p>
          <a:p>
            <a:pPr algn="ctr">
              <a:defRPr/>
            </a:pPr>
            <a:r>
              <a:rPr lang="en-US" sz="1200" dirty="0" smtClean="0">
                <a:solidFill>
                  <a:schemeClr val="bg1"/>
                </a:solidFill>
              </a:rPr>
              <a:t>for </a:t>
            </a:r>
            <a:r>
              <a:rPr lang="en-US" sz="1200" dirty="0">
                <a:solidFill>
                  <a:schemeClr val="bg1"/>
                </a:solidFill>
              </a:rPr>
              <a:t>rejection of g-conversion and </a:t>
            </a:r>
            <a:r>
              <a:rPr lang="en-US" sz="1200" dirty="0" err="1">
                <a:solidFill>
                  <a:schemeClr val="bg1"/>
                </a:solidFill>
              </a:rPr>
              <a:t>vertexing</a:t>
            </a:r>
            <a:r>
              <a:rPr lang="en-US" sz="1200" dirty="0">
                <a:solidFill>
                  <a:schemeClr val="bg1"/>
                </a:solidFill>
              </a:rPr>
              <a:t> </a:t>
            </a:r>
          </a:p>
          <a:p>
            <a:pPr algn="ctr">
              <a:defRPr/>
            </a:pPr>
            <a:endParaRPr lang="en-US" sz="1200" dirty="0">
              <a:solidFill>
                <a:schemeClr val="bg1"/>
              </a:solidFill>
            </a:endParaRPr>
          </a:p>
        </p:txBody>
      </p:sp>
    </p:spTree>
    <p:extLst>
      <p:ext uri="{BB962C8B-B14F-4D97-AF65-F5344CB8AC3E}">
        <p14:creationId xmlns:p14="http://schemas.microsoft.com/office/powerpoint/2010/main" val="3707004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1977301"/>
            <a:ext cx="9098331" cy="4810952"/>
          </a:xfrm>
          <a:prstGeom prst="rect">
            <a:avLst/>
          </a:prstGeom>
        </p:spPr>
      </p:pic>
      <p:sp>
        <p:nvSpPr>
          <p:cNvPr id="2" name="Title 1"/>
          <p:cNvSpPr>
            <a:spLocks noGrp="1"/>
          </p:cNvSpPr>
          <p:nvPr>
            <p:ph type="title"/>
          </p:nvPr>
        </p:nvSpPr>
        <p:spPr>
          <a:xfrm>
            <a:off x="3877580" y="129268"/>
            <a:ext cx="5194920" cy="1139492"/>
          </a:xfrm>
        </p:spPr>
        <p:txBody>
          <a:bodyPr>
            <a:normAutofit fontScale="90000"/>
          </a:bodyPr>
          <a:lstStyle/>
          <a:p>
            <a:r>
              <a:rPr lang="en-US" dirty="0" smtClean="0"/>
              <a:t>REDTOP Detector + </a:t>
            </a:r>
            <a:r>
              <a:rPr lang="en-US" dirty="0" err="1" smtClean="0"/>
              <a:t>Finuda</a:t>
            </a:r>
            <a:r>
              <a:rPr lang="en-US" dirty="0" smtClean="0"/>
              <a:t> Magnet</a:t>
            </a:r>
            <a:endParaRPr lang="en-US" dirty="0"/>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16</a:t>
            </a:fld>
            <a:endParaRPr lang="it-IT"/>
          </a:p>
        </p:txBody>
      </p:sp>
      <p:sp>
        <p:nvSpPr>
          <p:cNvPr id="9" name="Rounded Rectangle 8"/>
          <p:cNvSpPr/>
          <p:nvPr/>
        </p:nvSpPr>
        <p:spPr>
          <a:xfrm>
            <a:off x="6827520" y="6407476"/>
            <a:ext cx="2136968" cy="40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J. Kilmer – J. Rauch</a:t>
            </a:r>
            <a:endParaRPr lang="en-US" sz="1600" b="1" dirty="0">
              <a:solidFill>
                <a:schemeClr val="bg1"/>
              </a:solidFill>
            </a:endParaRPr>
          </a:p>
        </p:txBody>
      </p:sp>
      <p:pic>
        <p:nvPicPr>
          <p:cNvPr id="3" name="Picture 2"/>
          <p:cNvPicPr>
            <a:picLocks noChangeAspect="1"/>
          </p:cNvPicPr>
          <p:nvPr/>
        </p:nvPicPr>
        <p:blipFill>
          <a:blip r:embed="rId3"/>
          <a:stretch>
            <a:fillRect/>
          </a:stretch>
        </p:blipFill>
        <p:spPr>
          <a:xfrm>
            <a:off x="45669" y="55993"/>
            <a:ext cx="3953103" cy="2446585"/>
          </a:xfrm>
          <a:prstGeom prst="rect">
            <a:avLst/>
          </a:prstGeom>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1273523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724"/>
          </a:xfrm>
        </p:spPr>
        <p:txBody>
          <a:bodyPr>
            <a:normAutofit/>
          </a:bodyPr>
          <a:lstStyle/>
          <a:p>
            <a:r>
              <a:rPr lang="en-US" sz="3600" dirty="0"/>
              <a:t>Acceleration Scheme (M. </a:t>
            </a:r>
            <a:r>
              <a:rPr lang="en-US" sz="3600" dirty="0" err="1"/>
              <a:t>Syphers</a:t>
            </a:r>
            <a:r>
              <a:rPr lang="en-US" sz="3600" dirty="0"/>
              <a:t>)</a:t>
            </a:r>
          </a:p>
        </p:txBody>
      </p:sp>
      <p:sp>
        <p:nvSpPr>
          <p:cNvPr id="3" name="Content Placeholder 2"/>
          <p:cNvSpPr>
            <a:spLocks noGrp="1"/>
          </p:cNvSpPr>
          <p:nvPr>
            <p:ph idx="1"/>
          </p:nvPr>
        </p:nvSpPr>
        <p:spPr>
          <a:xfrm>
            <a:off x="467544" y="908720"/>
            <a:ext cx="8525575" cy="2422376"/>
          </a:xfrm>
        </p:spPr>
        <p:txBody>
          <a:bodyPr/>
          <a:lstStyle/>
          <a:p>
            <a:pPr lvl="0">
              <a:spcBef>
                <a:spcPts val="800"/>
              </a:spcBef>
            </a:pPr>
            <a:r>
              <a:rPr lang="en-US" sz="1800" i="1" dirty="0">
                <a:solidFill>
                  <a:prstClr val="white"/>
                </a:solidFill>
              </a:rPr>
              <a:t>Single p pulse from booster (</a:t>
            </a:r>
            <a:r>
              <a:rPr lang="en-US" sz="1800" i="1" dirty="0">
                <a:solidFill>
                  <a:prstClr val="white"/>
                </a:solidFill>
                <a:latin typeface="Symbol" panose="05050102010706020507" pitchFamily="18" charset="2"/>
              </a:rPr>
              <a:t>£</a:t>
            </a:r>
            <a:r>
              <a:rPr lang="en-US" sz="1800" i="1" dirty="0">
                <a:solidFill>
                  <a:prstClr val="white"/>
                </a:solidFill>
              </a:rPr>
              <a:t>4x10</a:t>
            </a:r>
            <a:r>
              <a:rPr lang="en-US" sz="1800" i="1" baseline="30000" dirty="0">
                <a:solidFill>
                  <a:prstClr val="white"/>
                </a:solidFill>
              </a:rPr>
              <a:t>12</a:t>
            </a:r>
            <a:r>
              <a:rPr lang="en-US" sz="1800" i="1" dirty="0">
                <a:solidFill>
                  <a:prstClr val="white"/>
                </a:solidFill>
              </a:rPr>
              <a:t> p) injected in the DR (former </a:t>
            </a:r>
            <a:r>
              <a:rPr lang="en-US" sz="1800" i="1" dirty="0" err="1">
                <a:solidFill>
                  <a:prstClr val="white"/>
                </a:solidFill>
              </a:rPr>
              <a:t>debuncher</a:t>
            </a:r>
            <a:r>
              <a:rPr lang="en-US" sz="1800" i="1" dirty="0">
                <a:solidFill>
                  <a:prstClr val="white"/>
                </a:solidFill>
              </a:rPr>
              <a:t> in anti-p production at </a:t>
            </a:r>
            <a:r>
              <a:rPr lang="en-US" sz="1800" i="1" dirty="0" err="1">
                <a:solidFill>
                  <a:prstClr val="white"/>
                </a:solidFill>
              </a:rPr>
              <a:t>Tevatron</a:t>
            </a:r>
            <a:r>
              <a:rPr lang="en-US" sz="1800" i="1" dirty="0">
                <a:solidFill>
                  <a:prstClr val="white"/>
                </a:solidFill>
              </a:rPr>
              <a:t>) at fixed energy (8 GeV)</a:t>
            </a:r>
          </a:p>
          <a:p>
            <a:pPr lvl="0">
              <a:spcBef>
                <a:spcPts val="800"/>
              </a:spcBef>
            </a:pPr>
            <a:r>
              <a:rPr lang="en-US" sz="1800" i="1" dirty="0">
                <a:solidFill>
                  <a:srgbClr val="F5CD2D">
                    <a:lumMod val="40000"/>
                    <a:lumOff val="60000"/>
                  </a:srgbClr>
                </a:solidFill>
              </a:rPr>
              <a:t>Energy is removed by adding 1-2 RF cavities identical to the one already </a:t>
            </a:r>
            <a:r>
              <a:rPr lang="en-US" sz="1800" i="1" dirty="0" smtClean="0">
                <a:solidFill>
                  <a:srgbClr val="F5CD2D">
                    <a:lumMod val="40000"/>
                    <a:lumOff val="60000"/>
                  </a:srgbClr>
                </a:solidFill>
              </a:rPr>
              <a:t>planned (~5 seconds)</a:t>
            </a:r>
          </a:p>
          <a:p>
            <a:pPr>
              <a:spcBef>
                <a:spcPts val="800"/>
              </a:spcBef>
            </a:pPr>
            <a:r>
              <a:rPr lang="en-US" sz="1800" i="1" dirty="0"/>
              <a:t>Slow extraction to REDTOP over ~40 seconds.</a:t>
            </a:r>
          </a:p>
          <a:p>
            <a:pPr>
              <a:spcBef>
                <a:spcPts val="800"/>
              </a:spcBef>
            </a:pPr>
            <a:r>
              <a:rPr lang="en-US" sz="1800" i="1" dirty="0"/>
              <a:t>The 270</a:t>
            </a:r>
            <a:r>
              <a:rPr lang="en-US" sz="1800" i="1" baseline="30000" dirty="0"/>
              <a:t>o</a:t>
            </a:r>
            <a:r>
              <a:rPr lang="en-US" sz="1800" i="1" dirty="0"/>
              <a:t> of </a:t>
            </a:r>
            <a:r>
              <a:rPr lang="en-US" sz="1800" i="1" dirty="0" err="1"/>
              <a:t>betatron</a:t>
            </a:r>
            <a:r>
              <a:rPr lang="en-US" sz="1800" i="1" dirty="0"/>
              <a:t> phase advance between the Mu2e Electrostatic Septum and REDTOP </a:t>
            </a:r>
            <a:r>
              <a:rPr lang="en-US" sz="1800" i="1" dirty="0" err="1" smtClean="0"/>
              <a:t>Lambertson</a:t>
            </a:r>
            <a:r>
              <a:rPr lang="en-US" sz="1800" i="1" dirty="0" smtClean="0"/>
              <a:t> </a:t>
            </a:r>
            <a:r>
              <a:rPr lang="en-US" sz="1800" i="1" dirty="0"/>
              <a:t>is ideal for AP50 extraction to the inside of the ring.  </a:t>
            </a:r>
            <a:endParaRPr lang="en-US" sz="1800" b="1" i="1" dirty="0">
              <a:solidFill>
                <a:srgbClr val="FFCC00"/>
              </a:solidFill>
            </a:endParaRPr>
          </a:p>
          <a:p>
            <a:pPr>
              <a:spcBef>
                <a:spcPts val="800"/>
              </a:spcBef>
            </a:pPr>
            <a:r>
              <a:rPr lang="en-US" sz="1800" i="1" dirty="0">
                <a:solidFill>
                  <a:schemeClr val="accent4">
                    <a:lumMod val="40000"/>
                    <a:lumOff val="60000"/>
                  </a:schemeClr>
                </a:solidFill>
              </a:rPr>
              <a:t>Total time to decelerate-</a:t>
            </a:r>
            <a:r>
              <a:rPr lang="en-US" sz="1800" i="1" dirty="0" err="1">
                <a:solidFill>
                  <a:schemeClr val="accent4">
                    <a:lumMod val="40000"/>
                    <a:lumOff val="60000"/>
                  </a:schemeClr>
                </a:solidFill>
              </a:rPr>
              <a:t>debunch</a:t>
            </a:r>
            <a:r>
              <a:rPr lang="en-US" sz="1800" i="1" dirty="0">
                <a:solidFill>
                  <a:schemeClr val="accent4">
                    <a:lumMod val="40000"/>
                    <a:lumOff val="60000"/>
                  </a:schemeClr>
                </a:solidFill>
              </a:rPr>
              <a:t>-extract: 51 sec: duty cycle ~80%</a:t>
            </a:r>
          </a:p>
          <a:p>
            <a:pPr lvl="0">
              <a:spcBef>
                <a:spcPts val="800"/>
              </a:spcBef>
            </a:pPr>
            <a:endParaRPr lang="en-US" sz="1800" i="1" dirty="0">
              <a:solidFill>
                <a:srgbClr val="F5CD2D">
                  <a:lumMod val="40000"/>
                  <a:lumOff val="60000"/>
                </a:srgbClr>
              </a:solidFill>
            </a:endParaRPr>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17</a:t>
            </a:fld>
            <a:endParaRPr lang="it-IT"/>
          </a:p>
        </p:txBody>
      </p:sp>
      <p:sp>
        <p:nvSpPr>
          <p:cNvPr id="7" name="Date Placeholder 6"/>
          <p:cNvSpPr>
            <a:spLocks noGrp="1"/>
          </p:cNvSpPr>
          <p:nvPr>
            <p:ph type="dt" sz="half" idx="10"/>
          </p:nvPr>
        </p:nvSpPr>
        <p:spPr/>
        <p:txBody>
          <a:bodyPr/>
          <a:lstStyle/>
          <a:p>
            <a:pPr>
              <a:defRPr/>
            </a:pPr>
            <a:r>
              <a:rPr lang="en-US" smtClean="0"/>
              <a:t>9/4/2019</a:t>
            </a:r>
            <a:endParaRPr lang="it-IT"/>
          </a:p>
        </p:txBody>
      </p:sp>
      <p:sp>
        <p:nvSpPr>
          <p:cNvPr id="11" name="Footer Placeholder 10"/>
          <p:cNvSpPr>
            <a:spLocks noGrp="1"/>
          </p:cNvSpPr>
          <p:nvPr>
            <p:ph type="ftr" sz="quarter" idx="11"/>
          </p:nvPr>
        </p:nvSpPr>
        <p:spPr/>
        <p:txBody>
          <a:bodyPr/>
          <a:lstStyle/>
          <a:p>
            <a:pPr>
              <a:defRPr/>
            </a:pPr>
            <a:r>
              <a:rPr lang="it-IT" smtClean="0"/>
              <a:t>C. Gatto - INFN  &amp; NIU</a:t>
            </a:r>
            <a:endParaRPr lang="it-IT"/>
          </a:p>
        </p:txBody>
      </p:sp>
      <p:pic>
        <p:nvPicPr>
          <p:cNvPr id="18" name="Picture 17"/>
          <p:cNvPicPr>
            <a:picLocks noChangeAspect="1"/>
          </p:cNvPicPr>
          <p:nvPr/>
        </p:nvPicPr>
        <p:blipFill>
          <a:blip r:embed="rId2"/>
          <a:stretch>
            <a:fillRect/>
          </a:stretch>
        </p:blipFill>
        <p:spPr>
          <a:xfrm>
            <a:off x="107505" y="3769231"/>
            <a:ext cx="3168352" cy="2945017"/>
          </a:xfrm>
          <a:prstGeom prst="rect">
            <a:avLst/>
          </a:prstGeom>
        </p:spPr>
      </p:pic>
      <p:sp>
        <p:nvSpPr>
          <p:cNvPr id="14" name="Line Callout 1 13"/>
          <p:cNvSpPr/>
          <p:nvPr/>
        </p:nvSpPr>
        <p:spPr>
          <a:xfrm>
            <a:off x="2357149" y="6368828"/>
            <a:ext cx="918707" cy="332920"/>
          </a:xfrm>
          <a:prstGeom prst="borderCallout1">
            <a:avLst>
              <a:gd name="adj1" fmla="val 46300"/>
              <a:gd name="adj2" fmla="val 99969"/>
              <a:gd name="adj3" fmla="val -36639"/>
              <a:gd name="adj4" fmla="val -7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effectLst>
                  <a:outerShdw blurRad="38100" dist="38100" dir="2700000" algn="tl">
                    <a:srgbClr val="000000">
                      <a:alpha val="43137"/>
                    </a:srgbClr>
                  </a:outerShdw>
                </a:effectLst>
              </a:rPr>
              <a:t>REDTOP</a:t>
            </a:r>
            <a:endParaRPr lang="en-US" sz="1200" b="1" dirty="0">
              <a:solidFill>
                <a:schemeClr val="bg1"/>
              </a:solidFill>
              <a:effectLst>
                <a:outerShdw blurRad="38100" dist="38100" dir="2700000" algn="tl">
                  <a:srgbClr val="000000">
                    <a:alpha val="43137"/>
                  </a:srgbClr>
                </a:outerShdw>
              </a:effectLst>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523" y="3748601"/>
            <a:ext cx="3762753" cy="296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a:grpSpLocks/>
          </p:cNvGrpSpPr>
          <p:nvPr/>
        </p:nvGrpSpPr>
        <p:grpSpPr bwMode="auto">
          <a:xfrm>
            <a:off x="6118070" y="3769231"/>
            <a:ext cx="3025929" cy="3296175"/>
            <a:chOff x="10489" y="13660"/>
            <a:chExt cx="7329" cy="5875"/>
          </a:xfrm>
        </p:grpSpPr>
        <p:pic>
          <p:nvPicPr>
            <p:cNvPr id="15" name="Picture 14" descr="MVC-001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9" y="13660"/>
              <a:ext cx="6981" cy="5236"/>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0896" y="18528"/>
              <a:ext cx="6922" cy="100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8600" kern="1200">
                  <a:solidFill>
                    <a:schemeClr val="tx1"/>
                  </a:solidFill>
                  <a:latin typeface="Arial" pitchFamily="34" charset="0"/>
                  <a:ea typeface="+mn-ea"/>
                  <a:cs typeface="+mn-cs"/>
                </a:defRPr>
              </a:lvl1pPr>
              <a:lvl2pPr marL="457200" algn="l" rtl="0" fontAlgn="base">
                <a:spcBef>
                  <a:spcPct val="0"/>
                </a:spcBef>
                <a:spcAft>
                  <a:spcPct val="0"/>
                </a:spcAft>
                <a:defRPr sz="8600" kern="1200">
                  <a:solidFill>
                    <a:schemeClr val="tx1"/>
                  </a:solidFill>
                  <a:latin typeface="Arial" pitchFamily="34" charset="0"/>
                  <a:ea typeface="+mn-ea"/>
                  <a:cs typeface="+mn-cs"/>
                </a:defRPr>
              </a:lvl2pPr>
              <a:lvl3pPr marL="914400" algn="l" rtl="0" fontAlgn="base">
                <a:spcBef>
                  <a:spcPct val="0"/>
                </a:spcBef>
                <a:spcAft>
                  <a:spcPct val="0"/>
                </a:spcAft>
                <a:defRPr sz="8600" kern="1200">
                  <a:solidFill>
                    <a:schemeClr val="tx1"/>
                  </a:solidFill>
                  <a:latin typeface="Arial" pitchFamily="34" charset="0"/>
                  <a:ea typeface="+mn-ea"/>
                  <a:cs typeface="+mn-cs"/>
                </a:defRPr>
              </a:lvl3pPr>
              <a:lvl4pPr marL="1371600" algn="l" rtl="0" fontAlgn="base">
                <a:spcBef>
                  <a:spcPct val="0"/>
                </a:spcBef>
                <a:spcAft>
                  <a:spcPct val="0"/>
                </a:spcAft>
                <a:defRPr sz="8600" kern="1200">
                  <a:solidFill>
                    <a:schemeClr val="tx1"/>
                  </a:solidFill>
                  <a:latin typeface="Arial" pitchFamily="34" charset="0"/>
                  <a:ea typeface="+mn-ea"/>
                  <a:cs typeface="+mn-cs"/>
                </a:defRPr>
              </a:lvl4pPr>
              <a:lvl5pPr marL="1828800" algn="l" rtl="0" fontAlgn="base">
                <a:spcBef>
                  <a:spcPct val="0"/>
                </a:spcBef>
                <a:spcAft>
                  <a:spcPct val="0"/>
                </a:spcAft>
                <a:defRPr sz="8600" kern="1200">
                  <a:solidFill>
                    <a:schemeClr val="tx1"/>
                  </a:solidFill>
                  <a:latin typeface="Arial" pitchFamily="34" charset="0"/>
                  <a:ea typeface="+mn-ea"/>
                  <a:cs typeface="+mn-cs"/>
                </a:defRPr>
              </a:lvl5pPr>
              <a:lvl6pPr marL="2286000" algn="l" defTabSz="914400" rtl="0" eaLnBrk="1" latinLnBrk="0" hangingPunct="1">
                <a:defRPr sz="8600" kern="1200">
                  <a:solidFill>
                    <a:schemeClr val="tx1"/>
                  </a:solidFill>
                  <a:latin typeface="Arial" pitchFamily="34" charset="0"/>
                  <a:ea typeface="+mn-ea"/>
                  <a:cs typeface="+mn-cs"/>
                </a:defRPr>
              </a:lvl6pPr>
              <a:lvl7pPr marL="2743200" algn="l" defTabSz="914400" rtl="0" eaLnBrk="1" latinLnBrk="0" hangingPunct="1">
                <a:defRPr sz="8600" kern="1200">
                  <a:solidFill>
                    <a:schemeClr val="tx1"/>
                  </a:solidFill>
                  <a:latin typeface="Arial" pitchFamily="34" charset="0"/>
                  <a:ea typeface="+mn-ea"/>
                  <a:cs typeface="+mn-cs"/>
                </a:defRPr>
              </a:lvl7pPr>
              <a:lvl8pPr marL="3200400" algn="l" defTabSz="914400" rtl="0" eaLnBrk="1" latinLnBrk="0" hangingPunct="1">
                <a:defRPr sz="8600" kern="1200">
                  <a:solidFill>
                    <a:schemeClr val="tx1"/>
                  </a:solidFill>
                  <a:latin typeface="Arial" pitchFamily="34" charset="0"/>
                  <a:ea typeface="+mn-ea"/>
                  <a:cs typeface="+mn-cs"/>
                </a:defRPr>
              </a:lvl8pPr>
              <a:lvl9pPr marL="3657600" algn="l" defTabSz="914400" rtl="0" eaLnBrk="1" latinLnBrk="0" hangingPunct="1">
                <a:defRPr sz="8600" kern="1200">
                  <a:solidFill>
                    <a:schemeClr val="tx1"/>
                  </a:solidFill>
                  <a:latin typeface="Arial" pitchFamily="34" charset="0"/>
                  <a:ea typeface="+mn-ea"/>
                  <a:cs typeface="+mn-cs"/>
                </a:defRPr>
              </a:lvl9pPr>
            </a:lstStyle>
            <a:p>
              <a:pPr algn="ctr"/>
              <a:endParaRPr lang="en-US" altLang="en-US" sz="4400" dirty="0">
                <a:solidFill>
                  <a:schemeClr val="bg1"/>
                </a:solidFill>
                <a:latin typeface="Algerian" pitchFamily="82" charset="0"/>
              </a:endParaRPr>
            </a:p>
          </p:txBody>
        </p:sp>
      </p:grpSp>
    </p:spTree>
    <p:extLst>
      <p:ext uri="{BB962C8B-B14F-4D97-AF65-F5344CB8AC3E}">
        <p14:creationId xmlns:p14="http://schemas.microsoft.com/office/powerpoint/2010/main" val="496738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835"/>
            <a:ext cx="8229600" cy="944562"/>
          </a:xfrm>
        </p:spPr>
        <p:txBody>
          <a:bodyPr>
            <a:normAutofit/>
          </a:bodyPr>
          <a:lstStyle/>
          <a:p>
            <a:r>
              <a:rPr lang="en-US" sz="4800" dirty="0" smtClean="0"/>
              <a:t>Timeline &amp; Costing</a:t>
            </a:r>
            <a:endParaRPr lang="en-US" sz="4800" dirty="0"/>
          </a:p>
        </p:txBody>
      </p:sp>
      <p:sp>
        <p:nvSpPr>
          <p:cNvPr id="3" name="Content Placeholder 2"/>
          <p:cNvSpPr>
            <a:spLocks noGrp="1"/>
          </p:cNvSpPr>
          <p:nvPr>
            <p:ph idx="1"/>
          </p:nvPr>
        </p:nvSpPr>
        <p:spPr>
          <a:xfrm>
            <a:off x="457200" y="1089397"/>
            <a:ext cx="8382000" cy="4752528"/>
          </a:xfrm>
        </p:spPr>
        <p:txBody>
          <a:bodyPr/>
          <a:lstStyle/>
          <a:p>
            <a:pPr>
              <a:spcBef>
                <a:spcPts val="1600"/>
              </a:spcBef>
            </a:pPr>
            <a:r>
              <a:rPr lang="en-US" altLang="en-US" sz="2000" i="1" dirty="0" smtClean="0">
                <a:solidFill>
                  <a:schemeClr val="accent1">
                    <a:lumMod val="60000"/>
                    <a:lumOff val="40000"/>
                  </a:schemeClr>
                </a:solidFill>
              </a:rPr>
              <a:t>Once approved and funded, REDTOP needs:</a:t>
            </a:r>
          </a:p>
          <a:p>
            <a:pPr lvl="1">
              <a:spcBef>
                <a:spcPts val="600"/>
              </a:spcBef>
            </a:pPr>
            <a:r>
              <a:rPr lang="en-US" altLang="en-US" sz="1800" i="1" dirty="0" smtClean="0"/>
              <a:t>2 years detector R&amp;D</a:t>
            </a:r>
          </a:p>
          <a:p>
            <a:pPr lvl="1">
              <a:spcBef>
                <a:spcPts val="600"/>
              </a:spcBef>
            </a:pPr>
            <a:r>
              <a:rPr lang="en-US" altLang="en-US" sz="1800" i="1" dirty="0" smtClean="0"/>
              <a:t>1 year  detector design</a:t>
            </a:r>
          </a:p>
          <a:p>
            <a:pPr lvl="1">
              <a:spcBef>
                <a:spcPts val="600"/>
              </a:spcBef>
            </a:pPr>
            <a:r>
              <a:rPr lang="en-US" altLang="en-US" sz="1800" i="1" dirty="0" smtClean="0"/>
              <a:t>2 years construction</a:t>
            </a:r>
          </a:p>
          <a:p>
            <a:pPr>
              <a:spcBef>
                <a:spcPts val="1600"/>
              </a:spcBef>
            </a:pPr>
            <a:r>
              <a:rPr lang="en-US" altLang="en-US" sz="2000" i="1" dirty="0" smtClean="0">
                <a:solidFill>
                  <a:schemeClr val="accent1">
                    <a:lumMod val="60000"/>
                    <a:lumOff val="40000"/>
                  </a:schemeClr>
                </a:solidFill>
              </a:rPr>
              <a:t>Accelerator mods requires:</a:t>
            </a:r>
          </a:p>
          <a:p>
            <a:pPr lvl="1">
              <a:spcBef>
                <a:spcPts val="600"/>
              </a:spcBef>
            </a:pPr>
            <a:r>
              <a:rPr lang="en-US" altLang="en-US" sz="1800" i="1" dirty="0" smtClean="0"/>
              <a:t>BNL: &lt;1yr  (only requiring a new electronics for the extraction line (C4)</a:t>
            </a:r>
          </a:p>
          <a:p>
            <a:pPr lvl="1">
              <a:spcBef>
                <a:spcPts val="600"/>
              </a:spcBef>
            </a:pPr>
            <a:r>
              <a:rPr lang="en-US" altLang="en-US" sz="1800" i="1" dirty="0" smtClean="0">
                <a:solidFill>
                  <a:prstClr val="white"/>
                </a:solidFill>
              </a:rPr>
              <a:t>CERN: need further studies</a:t>
            </a:r>
          </a:p>
          <a:p>
            <a:pPr lvl="1">
              <a:spcBef>
                <a:spcPts val="600"/>
              </a:spcBef>
            </a:pPr>
            <a:r>
              <a:rPr lang="en-US" altLang="en-US" sz="1800" i="1" dirty="0" smtClean="0">
                <a:solidFill>
                  <a:prstClr val="white"/>
                </a:solidFill>
              </a:rPr>
              <a:t>FNAL: ~1yr (add a SC cavity to the DR and build an extraction line</a:t>
            </a:r>
          </a:p>
          <a:p>
            <a:pPr>
              <a:spcBef>
                <a:spcPts val="1600"/>
              </a:spcBef>
            </a:pPr>
            <a:r>
              <a:rPr lang="en-US" altLang="en-US" sz="2000" i="1" dirty="0">
                <a:solidFill>
                  <a:schemeClr val="accent1">
                    <a:lumMod val="60000"/>
                    <a:lumOff val="40000"/>
                  </a:schemeClr>
                </a:solidFill>
              </a:rPr>
              <a:t>Total </a:t>
            </a:r>
            <a:r>
              <a:rPr lang="en-US" altLang="en-US" sz="2000" i="1" dirty="0" smtClean="0">
                <a:solidFill>
                  <a:schemeClr val="accent1">
                    <a:lumMod val="60000"/>
                    <a:lumOff val="40000"/>
                  </a:schemeClr>
                </a:solidFill>
              </a:rPr>
              <a:t>cost (for ESPP): </a:t>
            </a:r>
            <a:r>
              <a:rPr lang="en-US" altLang="en-US" sz="2000" i="1" dirty="0">
                <a:solidFill>
                  <a:schemeClr val="accent1">
                    <a:lumMod val="60000"/>
                    <a:lumOff val="40000"/>
                  </a:schemeClr>
                </a:solidFill>
              </a:rPr>
              <a:t>~50 M$ (including 50% contingency</a:t>
            </a:r>
            <a:r>
              <a:rPr lang="en-US" altLang="en-US" sz="2000" i="1" dirty="0" smtClean="0">
                <a:solidFill>
                  <a:schemeClr val="accent1">
                    <a:lumMod val="60000"/>
                    <a:lumOff val="40000"/>
                  </a:schemeClr>
                </a:solidFill>
              </a:rPr>
              <a:t>)</a:t>
            </a:r>
          </a:p>
          <a:p>
            <a:pPr lvl="1">
              <a:spcBef>
                <a:spcPts val="1600"/>
              </a:spcBef>
            </a:pPr>
            <a:r>
              <a:rPr lang="en-US" altLang="en-US" sz="1800" i="1" dirty="0"/>
              <a:t>Solenoid and ¾ of </a:t>
            </a:r>
            <a:r>
              <a:rPr lang="en-US" altLang="en-US" sz="1800" i="1" dirty="0" err="1"/>
              <a:t>Pb</a:t>
            </a:r>
            <a:r>
              <a:rPr lang="en-US" altLang="en-US" sz="1800" i="1" dirty="0"/>
              <a:t>-Glass for ADRIANO in-kind contributions from INFN (</a:t>
            </a:r>
            <a:r>
              <a:rPr lang="en-US" altLang="en-US" sz="1800" i="1" dirty="0" err="1"/>
              <a:t>Finuda</a:t>
            </a:r>
            <a:r>
              <a:rPr lang="en-US" altLang="en-US" sz="1800" i="1" dirty="0"/>
              <a:t> and NA64 experiments</a:t>
            </a:r>
            <a:r>
              <a:rPr lang="en-US" altLang="en-US" sz="1800" i="1" dirty="0" smtClean="0"/>
              <a:t>)</a:t>
            </a:r>
          </a:p>
          <a:p>
            <a:pPr lvl="1">
              <a:spcBef>
                <a:spcPts val="1600"/>
              </a:spcBef>
            </a:pPr>
            <a:r>
              <a:rPr lang="en-US" altLang="en-US" sz="1800" i="1" dirty="0" smtClean="0"/>
              <a:t>Construction at participating institutions</a:t>
            </a:r>
          </a:p>
          <a:p>
            <a:pPr lvl="1">
              <a:spcBef>
                <a:spcPts val="1600"/>
              </a:spcBef>
            </a:pPr>
            <a:r>
              <a:rPr lang="en-US" altLang="en-US" sz="1800" i="1" dirty="0" smtClean="0"/>
              <a:t>Assembly at hosting laboratory</a:t>
            </a:r>
            <a:endParaRPr lang="en-US" altLang="en-US" sz="1800" i="1" dirty="0"/>
          </a:p>
          <a:p>
            <a:pPr>
              <a:spcBef>
                <a:spcPts val="1600"/>
              </a:spcBef>
            </a:pPr>
            <a:endParaRPr lang="en-US" altLang="en-US" sz="2000" i="1" dirty="0">
              <a:solidFill>
                <a:schemeClr val="accent1">
                  <a:lumMod val="60000"/>
                  <a:lumOff val="40000"/>
                </a:schemeClr>
              </a:solidFill>
            </a:endParaRPr>
          </a:p>
          <a:p>
            <a:pPr>
              <a:spcBef>
                <a:spcPts val="600"/>
              </a:spcBef>
            </a:pPr>
            <a:endParaRPr lang="en-US" altLang="en-US" sz="2200" i="1" dirty="0" smtClean="0">
              <a:solidFill>
                <a:prstClr val="white"/>
              </a:solidFill>
            </a:endParaRPr>
          </a:p>
          <a:p>
            <a:pPr>
              <a:spcBef>
                <a:spcPts val="1600"/>
              </a:spcBef>
            </a:pPr>
            <a:endParaRPr lang="en-US" altLang="en-US" sz="1600" i="1" dirty="0" smtClean="0">
              <a:solidFill>
                <a:prstClr val="white"/>
              </a:solidFill>
            </a:endParaRPr>
          </a:p>
          <a:p>
            <a:pPr>
              <a:spcBef>
                <a:spcPts val="1600"/>
              </a:spcBef>
            </a:pPr>
            <a:endParaRPr lang="en-US" altLang="en-US" sz="2000" i="1" dirty="0" smtClean="0">
              <a:solidFill>
                <a:prstClr val="white"/>
              </a:solidFill>
            </a:endParaRPr>
          </a:p>
          <a:p>
            <a:pPr>
              <a:spcBef>
                <a:spcPts val="1600"/>
              </a:spcBef>
            </a:pPr>
            <a:endParaRPr lang="en-US" altLang="en-US" sz="2000" i="1" dirty="0" smtClean="0">
              <a:solidFill>
                <a:prstClr val="white"/>
              </a:solidFill>
            </a:endParaRPr>
          </a:p>
          <a:p>
            <a:pPr>
              <a:spcBef>
                <a:spcPts val="1600"/>
              </a:spcBef>
            </a:pPr>
            <a:endParaRPr lang="en-US" sz="20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18</a:t>
            </a:fld>
            <a:endParaRPr lang="it-IT"/>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dirty="0"/>
          </a:p>
        </p:txBody>
      </p:sp>
    </p:spTree>
    <p:extLst>
      <p:ext uri="{BB962C8B-B14F-4D97-AF65-F5344CB8AC3E}">
        <p14:creationId xmlns:p14="http://schemas.microsoft.com/office/powerpoint/2010/main" val="2264803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990600" y="0"/>
            <a:ext cx="7620000" cy="1066800"/>
          </a:xfrm>
        </p:spPr>
        <p:txBody>
          <a:bodyPr>
            <a:normAutofit/>
          </a:bodyPr>
          <a:lstStyle/>
          <a:p>
            <a:pPr eaLnBrk="1" fontAlgn="auto" hangingPunct="1">
              <a:spcAft>
                <a:spcPts val="0"/>
              </a:spcAft>
              <a:defRPr/>
            </a:pPr>
            <a:r>
              <a:rPr lang="it-IT" altLang="en-US" dirty="0" smtClean="0"/>
              <a:t>Cost (estimate for ESPP)</a:t>
            </a: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19</a:t>
            </a:fld>
            <a:endParaRPr lang="it-IT" altLang="en-US" sz="1000" smtClean="0">
              <a:latin typeface="Arial" pitchFamily="34" charset="0"/>
            </a:endParaRPr>
          </a:p>
        </p:txBody>
      </p:sp>
      <p:sp>
        <p:nvSpPr>
          <p:cNvPr id="4100" name="Segnaposto contenuto 2"/>
          <p:cNvSpPr txBox="1">
            <a:spLocks/>
          </p:cNvSpPr>
          <p:nvPr/>
        </p:nvSpPr>
        <p:spPr bwMode="auto">
          <a:xfrm>
            <a:off x="304800" y="620688"/>
            <a:ext cx="853440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buClr>
                <a:srgbClr val="CC9900"/>
              </a:buClr>
              <a:buSzPct val="70000"/>
              <a:buFont typeface="Wingdings" pitchFamily="2" charset="2"/>
              <a:buNone/>
              <a:defRPr/>
            </a:pPr>
            <a:r>
              <a:rPr lang="en-US" altLang="en-US" sz="1800" dirty="0"/>
              <a:t>	</a:t>
            </a:r>
            <a:endParaRPr lang="nl-NL" altLang="en-US" sz="1800" i="1" dirty="0" smtClean="0"/>
          </a:p>
          <a:p>
            <a:pPr lvl="1" eaLnBrk="1" hangingPunct="1">
              <a:spcAft>
                <a:spcPts val="600"/>
              </a:spcAft>
              <a:buClr>
                <a:srgbClr val="CC9900"/>
              </a:buClr>
              <a:buSzPct val="70000"/>
              <a:buFont typeface="Wingdings" pitchFamily="2" charset="2"/>
              <a:buChar char="q"/>
              <a:defRPr/>
            </a:pPr>
            <a:r>
              <a:rPr lang="en-US" altLang="en-US" sz="2000" b="1" i="1" dirty="0" smtClean="0">
                <a:solidFill>
                  <a:schemeClr val="accent1">
                    <a:lumMod val="60000"/>
                    <a:lumOff val="40000"/>
                  </a:schemeClr>
                </a:solidFill>
                <a:effectLst>
                  <a:outerShdw blurRad="38100" dist="38100" dir="2700000" algn="tl">
                    <a:srgbClr val="000000">
                      <a:alpha val="43137"/>
                    </a:srgbClr>
                  </a:outerShdw>
                </a:effectLst>
              </a:rPr>
              <a:t>In kind contribution from INFN</a:t>
            </a:r>
          </a:p>
          <a:p>
            <a:pPr lvl="2" eaLnBrk="1" hangingPunct="1">
              <a:spcAft>
                <a:spcPts val="600"/>
              </a:spcAft>
              <a:buClr>
                <a:srgbClr val="CC9900"/>
              </a:buClr>
              <a:buSzPct val="70000"/>
              <a:buFont typeface="Wingdings" pitchFamily="2" charset="2"/>
              <a:buChar char="q"/>
              <a:defRPr/>
            </a:pPr>
            <a:r>
              <a:rPr lang="en-US" altLang="en-US" sz="1600" i="1" dirty="0" smtClean="0"/>
              <a:t>Solenoid (from </a:t>
            </a:r>
            <a:r>
              <a:rPr lang="en-US" altLang="en-US" sz="1600" i="1" dirty="0" err="1" smtClean="0"/>
              <a:t>Finuda</a:t>
            </a:r>
            <a:r>
              <a:rPr lang="en-US" altLang="en-US" sz="1600" i="1" dirty="0" smtClean="0"/>
              <a:t> experiment at </a:t>
            </a:r>
            <a:r>
              <a:rPr lang="en-US" altLang="en-US" sz="1600" i="1" dirty="0" err="1" smtClean="0"/>
              <a:t>Frascati</a:t>
            </a:r>
            <a:r>
              <a:rPr lang="en-US" altLang="en-US" sz="1600" i="1" dirty="0" smtClean="0"/>
              <a:t>)</a:t>
            </a:r>
          </a:p>
          <a:p>
            <a:pPr lvl="2" eaLnBrk="1" hangingPunct="1">
              <a:spcAft>
                <a:spcPts val="600"/>
              </a:spcAft>
              <a:buClr>
                <a:srgbClr val="CC9900"/>
              </a:buClr>
              <a:buSzPct val="70000"/>
              <a:buFont typeface="Wingdings" pitchFamily="2" charset="2"/>
              <a:buChar char="q"/>
              <a:defRPr/>
            </a:pPr>
            <a:r>
              <a:rPr lang="en-US" altLang="en-US" sz="1600" i="1" dirty="0">
                <a:solidFill>
                  <a:prstClr val="white"/>
                </a:solidFill>
              </a:rPr>
              <a:t>¾</a:t>
            </a:r>
            <a:r>
              <a:rPr lang="en-US" sz="1600" i="1" dirty="0" smtClean="0"/>
              <a:t> of </a:t>
            </a:r>
            <a:r>
              <a:rPr lang="en-US" sz="1600" i="1" dirty="0" err="1" smtClean="0"/>
              <a:t>Pb</a:t>
            </a:r>
            <a:r>
              <a:rPr lang="en-US" sz="1600" i="1" dirty="0" smtClean="0"/>
              <a:t>-glass (from NA62)</a:t>
            </a:r>
          </a:p>
          <a:p>
            <a:pPr lvl="1" eaLnBrk="1" hangingPunct="1">
              <a:buClr>
                <a:srgbClr val="CC9900"/>
              </a:buClr>
              <a:buSzPct val="70000"/>
              <a:buFont typeface="Wingdings" pitchFamily="2" charset="2"/>
              <a:buChar char="q"/>
              <a:defRPr/>
            </a:pPr>
            <a:endParaRPr lang="en-US" altLang="en-US" sz="1800" i="1" dirty="0" smtClean="0"/>
          </a:p>
          <a:p>
            <a:pPr lvl="1" eaLnBrk="1" hangingPunct="1">
              <a:buClr>
                <a:srgbClr val="CC9900"/>
              </a:buClr>
              <a:buSzPct val="70000"/>
              <a:buFont typeface="Wingdings" pitchFamily="2" charset="2"/>
              <a:buChar char="q"/>
              <a:defRPr/>
            </a:pPr>
            <a:endParaRPr lang="en-US" altLang="en-US" sz="1800" i="1" dirty="0"/>
          </a:p>
          <a:p>
            <a:pPr lvl="1" algn="ctr" eaLnBrk="1" hangingPunct="1">
              <a:buClr>
                <a:srgbClr val="CC9900"/>
              </a:buClr>
              <a:buSzPct val="70000"/>
              <a:buFont typeface="Wingdings" pitchFamily="2" charset="2"/>
              <a:buNone/>
              <a:defRPr/>
            </a:pPr>
            <a:r>
              <a:rPr lang="en-US" altLang="en-US" sz="1800" dirty="0"/>
              <a:t>	</a:t>
            </a:r>
            <a:endParaRPr lang="en-US" altLang="en-US" sz="1800" dirty="0" smtClean="0"/>
          </a:p>
          <a:p>
            <a:pPr eaLnBrk="1" hangingPunct="1">
              <a:buFont typeface="Wingdings" pitchFamily="2" charset="2"/>
              <a:buNone/>
              <a:defRPr/>
            </a:pPr>
            <a:endParaRPr lang="it-IT" altLang="en-US" sz="1800" dirty="0" smtClean="0"/>
          </a:p>
          <a:p>
            <a:pPr eaLnBrk="1" hangingPunct="1">
              <a:buFont typeface="Wingdings" pitchFamily="2" charset="2"/>
              <a:buNone/>
              <a:defRPr/>
            </a:pPr>
            <a:endParaRPr lang="it-IT" altLang="en-US" sz="1800" dirty="0" smtClean="0"/>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dirty="0"/>
          </a:p>
        </p:txBody>
      </p:sp>
      <p:pic>
        <p:nvPicPr>
          <p:cNvPr id="5" name="Picture 4"/>
          <p:cNvPicPr>
            <a:picLocks noChangeAspect="1"/>
          </p:cNvPicPr>
          <p:nvPr/>
        </p:nvPicPr>
        <p:blipFill rotWithShape="1">
          <a:blip r:embed="rId3"/>
          <a:srcRect b="49123"/>
          <a:stretch/>
        </p:blipFill>
        <p:spPr>
          <a:xfrm>
            <a:off x="251520" y="2182267"/>
            <a:ext cx="4283163" cy="3154945"/>
          </a:xfrm>
          <a:prstGeom prst="rect">
            <a:avLst/>
          </a:prstGeom>
        </p:spPr>
      </p:pic>
      <p:pic>
        <p:nvPicPr>
          <p:cNvPr id="6" name="Picture 5"/>
          <p:cNvPicPr>
            <a:picLocks noChangeAspect="1"/>
          </p:cNvPicPr>
          <p:nvPr/>
        </p:nvPicPr>
        <p:blipFill rotWithShape="1">
          <a:blip r:embed="rId3"/>
          <a:srcRect t="49703"/>
          <a:stretch/>
        </p:blipFill>
        <p:spPr>
          <a:xfrm>
            <a:off x="4609317" y="2182198"/>
            <a:ext cx="4283163" cy="3119010"/>
          </a:xfrm>
          <a:prstGeom prst="rect">
            <a:avLst/>
          </a:prstGeom>
        </p:spPr>
      </p:pic>
      <p:sp>
        <p:nvSpPr>
          <p:cNvPr id="11" name="Oval 10"/>
          <p:cNvSpPr/>
          <p:nvPr/>
        </p:nvSpPr>
        <p:spPr>
          <a:xfrm>
            <a:off x="5148064" y="4638248"/>
            <a:ext cx="3276364" cy="842979"/>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gnaposto contenuto 2"/>
          <p:cNvSpPr txBox="1">
            <a:spLocks/>
          </p:cNvSpPr>
          <p:nvPr/>
        </p:nvSpPr>
        <p:spPr bwMode="auto">
          <a:xfrm>
            <a:off x="323528" y="5013176"/>
            <a:ext cx="853440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buClr>
                <a:srgbClr val="CC9900"/>
              </a:buClr>
              <a:buSzPct val="70000"/>
              <a:buFont typeface="Wingdings" pitchFamily="2" charset="2"/>
              <a:buNone/>
              <a:defRPr/>
            </a:pPr>
            <a:r>
              <a:rPr lang="en-US" altLang="en-US" sz="1800" dirty="0"/>
              <a:t>	</a:t>
            </a:r>
            <a:endParaRPr lang="nl-NL" altLang="en-US" sz="1800" i="1" dirty="0" smtClean="0"/>
          </a:p>
          <a:p>
            <a:pPr lvl="1" eaLnBrk="1" hangingPunct="1">
              <a:spcAft>
                <a:spcPts val="600"/>
              </a:spcAft>
              <a:buClr>
                <a:srgbClr val="CC9900"/>
              </a:buClr>
              <a:buSzPct val="70000"/>
              <a:buFont typeface="Wingdings" pitchFamily="2" charset="2"/>
              <a:buChar char="q"/>
              <a:defRPr/>
            </a:pPr>
            <a:r>
              <a:rPr lang="en-US" altLang="en-US" sz="2000" b="1" i="1" dirty="0" smtClean="0">
                <a:solidFill>
                  <a:schemeClr val="accent1">
                    <a:lumMod val="60000"/>
                    <a:lumOff val="40000"/>
                  </a:schemeClr>
                </a:solidFill>
                <a:effectLst>
                  <a:outerShdw blurRad="38100" dist="38100" dir="2700000" algn="tl">
                    <a:srgbClr val="000000">
                      <a:alpha val="43137"/>
                    </a:srgbClr>
                  </a:outerShdw>
                </a:effectLst>
              </a:rPr>
              <a:t>For </a:t>
            </a:r>
            <a:r>
              <a:rPr lang="en-US" altLang="en-US" sz="2000" b="1" i="1" dirty="0" err="1" smtClean="0">
                <a:solidFill>
                  <a:schemeClr val="accent1">
                    <a:lumMod val="60000"/>
                    <a:lumOff val="40000"/>
                  </a:schemeClr>
                </a:solidFill>
                <a:effectLst>
                  <a:outerShdw blurRad="38100" dist="38100" dir="2700000" algn="tl">
                    <a:srgbClr val="000000">
                      <a:alpha val="43137"/>
                    </a:srgbClr>
                  </a:outerShdw>
                </a:effectLst>
              </a:rPr>
              <a:t>Fermilab</a:t>
            </a:r>
            <a:endParaRPr lang="en-US" altLang="en-US" sz="2000" b="1" i="1" dirty="0" smtClean="0">
              <a:solidFill>
                <a:schemeClr val="accent1">
                  <a:lumMod val="60000"/>
                  <a:lumOff val="40000"/>
                </a:schemeClr>
              </a:solidFill>
              <a:effectLst>
                <a:outerShdw blurRad="38100" dist="38100" dir="2700000" algn="tl">
                  <a:srgbClr val="000000">
                    <a:alpha val="43137"/>
                  </a:srgbClr>
                </a:outerShdw>
              </a:effectLst>
            </a:endParaRPr>
          </a:p>
          <a:p>
            <a:pPr lvl="2" eaLnBrk="1" hangingPunct="1">
              <a:spcAft>
                <a:spcPts val="600"/>
              </a:spcAft>
              <a:buClr>
                <a:srgbClr val="CC9900"/>
              </a:buClr>
              <a:buSzPct val="70000"/>
              <a:buFont typeface="Wingdings" pitchFamily="2" charset="2"/>
              <a:buChar char="q"/>
              <a:defRPr/>
            </a:pPr>
            <a:r>
              <a:rPr lang="en-US" altLang="en-US" sz="1600" i="1" dirty="0" smtClean="0"/>
              <a:t>Add labor and accelerator (</a:t>
            </a:r>
            <a:r>
              <a:rPr lang="en-US" altLang="en-US" sz="1600" i="1" dirty="0" err="1" smtClean="0"/>
              <a:t>R.F.cavities</a:t>
            </a:r>
            <a:r>
              <a:rPr lang="en-US" altLang="en-US" sz="1600" i="1" dirty="0" smtClean="0"/>
              <a:t> and EM septum are available at </a:t>
            </a:r>
            <a:r>
              <a:rPr lang="en-US" altLang="en-US" sz="1600" i="1" dirty="0" err="1" smtClean="0"/>
              <a:t>Fermilab</a:t>
            </a:r>
            <a:r>
              <a:rPr lang="en-US" altLang="en-US" sz="1600" i="1" dirty="0" smtClean="0"/>
              <a:t>)</a:t>
            </a:r>
          </a:p>
          <a:p>
            <a:pPr lvl="2" eaLnBrk="1" hangingPunct="1">
              <a:spcAft>
                <a:spcPts val="600"/>
              </a:spcAft>
              <a:buClr>
                <a:srgbClr val="CC9900"/>
              </a:buClr>
              <a:buSzPct val="70000"/>
              <a:buFont typeface="Wingdings" pitchFamily="2" charset="2"/>
              <a:buChar char="q"/>
              <a:defRPr/>
            </a:pPr>
            <a:r>
              <a:rPr lang="en-US" sz="1600" i="1" dirty="0" smtClean="0"/>
              <a:t>Adjust contingency from 50% to 25%</a:t>
            </a:r>
          </a:p>
          <a:p>
            <a:pPr lvl="1" eaLnBrk="1" hangingPunct="1">
              <a:buClr>
                <a:srgbClr val="CC9900"/>
              </a:buClr>
              <a:buSzPct val="70000"/>
              <a:buFont typeface="Wingdings" pitchFamily="2" charset="2"/>
              <a:buChar char="q"/>
              <a:defRPr/>
            </a:pPr>
            <a:endParaRPr lang="en-US" altLang="en-US" sz="1800" i="1" dirty="0" smtClean="0"/>
          </a:p>
          <a:p>
            <a:pPr lvl="1" eaLnBrk="1" hangingPunct="1">
              <a:buClr>
                <a:srgbClr val="CC9900"/>
              </a:buClr>
              <a:buSzPct val="70000"/>
              <a:buFont typeface="Wingdings" pitchFamily="2" charset="2"/>
              <a:buChar char="q"/>
              <a:defRPr/>
            </a:pPr>
            <a:endParaRPr lang="en-US" altLang="en-US" sz="1800" i="1" dirty="0"/>
          </a:p>
          <a:p>
            <a:pPr lvl="1" algn="ctr" eaLnBrk="1" hangingPunct="1">
              <a:buClr>
                <a:srgbClr val="CC9900"/>
              </a:buClr>
              <a:buSzPct val="70000"/>
              <a:buFont typeface="Wingdings" pitchFamily="2" charset="2"/>
              <a:buNone/>
              <a:defRPr/>
            </a:pPr>
            <a:r>
              <a:rPr lang="en-US" altLang="en-US" sz="1800" dirty="0"/>
              <a:t>	</a:t>
            </a:r>
            <a:endParaRPr lang="en-US" altLang="en-US" sz="1800" dirty="0" smtClean="0"/>
          </a:p>
          <a:p>
            <a:pPr eaLnBrk="1" hangingPunct="1">
              <a:buFont typeface="Wingdings" pitchFamily="2" charset="2"/>
              <a:buNone/>
              <a:defRPr/>
            </a:pPr>
            <a:endParaRPr lang="it-IT" altLang="en-US" sz="1800" dirty="0" smtClean="0"/>
          </a:p>
          <a:p>
            <a:pPr eaLnBrk="1" hangingPunct="1">
              <a:buFont typeface="Wingdings" pitchFamily="2" charset="2"/>
              <a:buNone/>
              <a:defRPr/>
            </a:pPr>
            <a:endParaRPr lang="it-IT" altLang="en-US" sz="1800" dirty="0" smtClean="0"/>
          </a:p>
        </p:txBody>
      </p:sp>
    </p:spTree>
    <p:extLst>
      <p:ext uri="{BB962C8B-B14F-4D97-AF65-F5344CB8AC3E}">
        <p14:creationId xmlns:p14="http://schemas.microsoft.com/office/powerpoint/2010/main" val="3417035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683568" y="0"/>
            <a:ext cx="7927032" cy="872716"/>
          </a:xfrm>
        </p:spPr>
        <p:txBody>
          <a:bodyPr>
            <a:noAutofit/>
          </a:bodyPr>
          <a:lstStyle/>
          <a:p>
            <a:pPr eaLnBrk="1" fontAlgn="auto" hangingPunct="1">
              <a:spcAft>
                <a:spcPts val="0"/>
              </a:spcAft>
              <a:defRPr/>
            </a:pPr>
            <a:r>
              <a:rPr lang="it-IT" altLang="en-US" sz="3200" dirty="0" smtClean="0"/>
              <a:t>REDTOP Quest for BSM Physics</a:t>
            </a: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2</a:t>
            </a:fld>
            <a:endParaRPr lang="it-IT" altLang="en-US" sz="1000" smtClean="0">
              <a:latin typeface="Arial" pitchFamily="34" charset="0"/>
            </a:endParaRPr>
          </a:p>
        </p:txBody>
      </p:sp>
      <p:sp>
        <p:nvSpPr>
          <p:cNvPr id="4100" name="Segnaposto contenuto 2"/>
          <p:cNvSpPr txBox="1">
            <a:spLocks/>
          </p:cNvSpPr>
          <p:nvPr/>
        </p:nvSpPr>
        <p:spPr bwMode="auto">
          <a:xfrm>
            <a:off x="319539" y="728700"/>
            <a:ext cx="8077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eaLnBrk="1" hangingPunct="1">
              <a:spcBef>
                <a:spcPts val="0"/>
              </a:spcBef>
              <a:spcAft>
                <a:spcPts val="600"/>
              </a:spcAft>
              <a:buClr>
                <a:srgbClr val="CC9900"/>
              </a:buClr>
              <a:buSzPct val="70000"/>
              <a:defRPr/>
            </a:pP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As LHC found no hint of new physics at high energy so far</a:t>
            </a:r>
          </a:p>
          <a:p>
            <a:pPr lvl="2" eaLnBrk="1" hangingPunct="1">
              <a:spcBef>
                <a:spcPts val="0"/>
              </a:spcBef>
              <a:spcAft>
                <a:spcPts val="600"/>
              </a:spcAft>
              <a:buClr>
                <a:srgbClr val="CC9900"/>
              </a:buClr>
              <a:buSzPct val="70000"/>
              <a:defRPr/>
            </a:pPr>
            <a:r>
              <a:rPr lang="en-US" altLang="en-US" sz="1600" i="1" dirty="0">
                <a:effectLst>
                  <a:outerShdw blurRad="38100" dist="38100" dir="2700000" algn="tl">
                    <a:srgbClr val="000000">
                      <a:alpha val="43137"/>
                    </a:srgbClr>
                  </a:outerShdw>
                </a:effectLst>
              </a:rPr>
              <a:t>New physics could be at much lower energy</a:t>
            </a:r>
          </a:p>
          <a:p>
            <a:pPr lvl="2" eaLnBrk="1" hangingPunct="1">
              <a:spcBef>
                <a:spcPts val="0"/>
              </a:spcBef>
              <a:spcAft>
                <a:spcPts val="1200"/>
              </a:spcAft>
              <a:buClr>
                <a:srgbClr val="CC9900"/>
              </a:buClr>
              <a:buSzPct val="70000"/>
              <a:defRPr/>
            </a:pPr>
            <a:r>
              <a:rPr lang="en-US" altLang="en-US" sz="1600" i="1" dirty="0">
                <a:effectLst>
                  <a:outerShdw blurRad="38100" dist="38100" dir="2700000" algn="tl">
                    <a:srgbClr val="000000">
                      <a:alpha val="43137"/>
                    </a:srgbClr>
                  </a:outerShdw>
                </a:effectLst>
              </a:rPr>
              <a:t>Colliders have insufficient luminosity (</a:t>
            </a:r>
            <a:r>
              <a:rPr lang="en-US" altLang="en-US" sz="1600" i="1" dirty="0">
                <a:effectLst>
                  <a:outerShdw blurRad="38100" dist="38100" dir="2700000" algn="tl">
                    <a:srgbClr val="000000">
                      <a:alpha val="43137"/>
                    </a:srgbClr>
                  </a:outerShdw>
                </a:effectLst>
                <a:latin typeface="Blackadder ITC" panose="04020505051007020D02" pitchFamily="82" charset="0"/>
              </a:rPr>
              <a:t>O</a:t>
            </a:r>
            <a:r>
              <a:rPr lang="en-US" altLang="en-US" sz="1600" i="1" dirty="0">
                <a:effectLst>
                  <a:outerShdw blurRad="38100" dist="38100" dir="2700000" algn="tl">
                    <a:srgbClr val="000000">
                      <a:alpha val="43137"/>
                    </a:srgbClr>
                  </a:outerShdw>
                </a:effectLst>
              </a:rPr>
              <a:t>(10</a:t>
            </a:r>
            <a:r>
              <a:rPr lang="en-US" altLang="en-US" sz="1600" i="1" baseline="30000" dirty="0">
                <a:effectLst>
                  <a:outerShdw blurRad="38100" dist="38100" dir="2700000" algn="tl">
                    <a:srgbClr val="000000">
                      <a:alpha val="43137"/>
                    </a:srgbClr>
                  </a:outerShdw>
                </a:effectLst>
              </a:rPr>
              <a:t>41</a:t>
            </a:r>
            <a:r>
              <a:rPr lang="en-US" altLang="en-US" sz="1600" i="1" dirty="0">
                <a:effectLst>
                  <a:outerShdw blurRad="38100" dist="38100" dir="2700000" algn="tl">
                    <a:srgbClr val="000000">
                      <a:alpha val="43137"/>
                    </a:srgbClr>
                  </a:outerShdw>
                </a:effectLst>
              </a:rPr>
              <a:t>) cm</a:t>
            </a:r>
            <a:r>
              <a:rPr lang="en-US" altLang="en-US" sz="1600" i="1" baseline="30000" dirty="0">
                <a:effectLst>
                  <a:outerShdw blurRad="38100" dist="38100" dir="2700000" algn="tl">
                    <a:srgbClr val="000000">
                      <a:alpha val="43137"/>
                    </a:srgbClr>
                  </a:outerShdw>
                </a:effectLst>
              </a:rPr>
              <a:t>-2</a:t>
            </a:r>
            <a:r>
              <a:rPr lang="en-US" altLang="en-US" sz="1600" i="1" dirty="0">
                <a:effectLst>
                  <a:outerShdw blurRad="38100" dist="38100" dir="2700000" algn="tl">
                    <a:srgbClr val="000000">
                      <a:alpha val="43137"/>
                    </a:srgbClr>
                  </a:outerShdw>
                </a:effectLst>
              </a:rPr>
              <a:t> vs </a:t>
            </a:r>
            <a:r>
              <a:rPr lang="en-US" altLang="en-US" sz="1600" i="1" dirty="0">
                <a:effectLst>
                  <a:outerShdw blurRad="38100" dist="38100" dir="2700000" algn="tl">
                    <a:srgbClr val="000000">
                      <a:alpha val="43137"/>
                    </a:srgbClr>
                  </a:outerShdw>
                </a:effectLst>
                <a:latin typeface="Blackadder ITC" panose="04020505051007020D02" pitchFamily="82" charset="0"/>
              </a:rPr>
              <a:t>O</a:t>
            </a:r>
            <a:r>
              <a:rPr lang="en-US" altLang="en-US" sz="1600" i="1" dirty="0">
                <a:effectLst>
                  <a:outerShdw blurRad="38100" dist="38100" dir="2700000" algn="tl">
                    <a:srgbClr val="000000">
                      <a:alpha val="43137"/>
                    </a:srgbClr>
                  </a:outerShdw>
                </a:effectLst>
              </a:rPr>
              <a:t>(10</a:t>
            </a:r>
            <a:r>
              <a:rPr lang="en-US" altLang="en-US" sz="1600" i="1" baseline="30000" dirty="0">
                <a:effectLst>
                  <a:outerShdw blurRad="38100" dist="38100" dir="2700000" algn="tl">
                    <a:srgbClr val="000000">
                      <a:alpha val="43137"/>
                    </a:srgbClr>
                  </a:outerShdw>
                </a:effectLst>
              </a:rPr>
              <a:t>44</a:t>
            </a:r>
            <a:r>
              <a:rPr lang="en-US" altLang="en-US" sz="1600" i="1" dirty="0">
                <a:effectLst>
                  <a:outerShdw blurRad="38100" dist="38100" dir="2700000" algn="tl">
                    <a:srgbClr val="000000">
                      <a:alpha val="43137"/>
                    </a:srgbClr>
                  </a:outerShdw>
                </a:effectLst>
              </a:rPr>
              <a:t>) cm</a:t>
            </a:r>
            <a:r>
              <a:rPr lang="en-US" altLang="en-US" sz="1600" i="1" baseline="30000" dirty="0">
                <a:effectLst>
                  <a:outerShdw blurRad="38100" dist="38100" dir="2700000" algn="tl">
                    <a:srgbClr val="000000">
                      <a:alpha val="43137"/>
                    </a:srgbClr>
                  </a:outerShdw>
                </a:effectLst>
              </a:rPr>
              <a:t>-2</a:t>
            </a:r>
            <a:r>
              <a:rPr lang="en-US" altLang="en-US" sz="1600" i="1" dirty="0">
                <a:effectLst>
                  <a:outerShdw blurRad="38100" dist="38100" dir="2700000" algn="tl">
                    <a:srgbClr val="000000">
                      <a:alpha val="43137"/>
                    </a:srgbClr>
                  </a:outerShdw>
                </a:effectLst>
              </a:rPr>
              <a:t> for 1–mm fixed target </a:t>
            </a:r>
            <a:r>
              <a:rPr lang="en-US" altLang="en-US" sz="1600" i="1" dirty="0" smtClean="0">
                <a:effectLst>
                  <a:outerShdw blurRad="38100" dist="38100" dir="2700000" algn="tl">
                    <a:srgbClr val="000000">
                      <a:alpha val="43137"/>
                    </a:srgbClr>
                  </a:outerShdw>
                </a:effectLst>
              </a:rPr>
              <a:t>)</a:t>
            </a:r>
            <a:endParaRPr lang="en-US" altLang="en-US" sz="2000" i="1" dirty="0" smtClean="0">
              <a:solidFill>
                <a:schemeClr val="accent4">
                  <a:lumMod val="40000"/>
                  <a:lumOff val="60000"/>
                </a:schemeClr>
              </a:solidFill>
              <a:effectLst>
                <a:outerShdw blurRad="38100" dist="38100" dir="2700000" algn="tl">
                  <a:srgbClr val="000000">
                    <a:alpha val="43137"/>
                  </a:srgbClr>
                </a:outerShdw>
              </a:effectLst>
            </a:endParaRPr>
          </a:p>
          <a:p>
            <a:pPr lvl="1" eaLnBrk="1" hangingPunct="1">
              <a:spcBef>
                <a:spcPts val="0"/>
              </a:spcBef>
              <a:spcAft>
                <a:spcPts val="600"/>
              </a:spcAft>
              <a:buClr>
                <a:srgbClr val="CC9900"/>
              </a:buClr>
              <a:buSzPct val="70000"/>
              <a:defRPr/>
            </a:pP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An η /η</a:t>
            </a:r>
            <a:r>
              <a:rPr lang="en-US" altLang="en-US" sz="2000" i="1" dirty="0">
                <a:solidFill>
                  <a:schemeClr val="accent4">
                    <a:lumMod val="40000"/>
                    <a:lumOff val="60000"/>
                  </a:schemeClr>
                </a:solidFill>
                <a:effectLst>
                  <a:outerShdw blurRad="38100" dist="38100" dir="2700000" algn="tl">
                    <a:srgbClr val="000000">
                      <a:alpha val="43137"/>
                    </a:srgbClr>
                  </a:outerShdw>
                </a:effectLst>
              </a:rPr>
              <a:t>’ </a:t>
            </a: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factory with 10</a:t>
            </a:r>
            <a:r>
              <a:rPr lang="en-US" altLang="en-US" sz="2000" i="1" baseline="30000" dirty="0" smtClean="0">
                <a:solidFill>
                  <a:schemeClr val="accent4">
                    <a:lumMod val="40000"/>
                    <a:lumOff val="60000"/>
                  </a:schemeClr>
                </a:solidFill>
                <a:effectLst>
                  <a:outerShdw blurRad="38100" dist="38100" dir="2700000" algn="tl">
                    <a:srgbClr val="000000">
                      <a:alpha val="43137"/>
                    </a:srgbClr>
                  </a:outerShdw>
                </a:effectLst>
              </a:rPr>
              <a:t>4</a:t>
            </a: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x world statistics would search </a:t>
            </a:r>
            <a:r>
              <a:rPr lang="en-US" altLang="en-US" sz="2000" i="1" dirty="0">
                <a:solidFill>
                  <a:schemeClr val="accent4">
                    <a:lumMod val="40000"/>
                    <a:lumOff val="60000"/>
                  </a:schemeClr>
                </a:solidFill>
                <a:effectLst>
                  <a:outerShdw blurRad="38100" dist="38100" dir="2700000" algn="tl">
                    <a:srgbClr val="000000">
                      <a:alpha val="43137"/>
                    </a:srgbClr>
                  </a:outerShdw>
                </a:effectLst>
              </a:rPr>
              <a:t>for discrepancies in the Standard Model at the 1 GeV energy regime with couplings at the level of </a:t>
            </a: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10</a:t>
            </a:r>
            <a:r>
              <a:rPr lang="en-US" altLang="en-US" sz="2000" i="1" baseline="30000" dirty="0" smtClean="0">
                <a:solidFill>
                  <a:schemeClr val="accent4">
                    <a:lumMod val="40000"/>
                    <a:lumOff val="60000"/>
                  </a:schemeClr>
                </a:solidFill>
                <a:effectLst>
                  <a:outerShdw blurRad="38100" dist="38100" dir="2700000" algn="tl">
                    <a:srgbClr val="000000">
                      <a:alpha val="43137"/>
                    </a:srgbClr>
                  </a:outerShdw>
                </a:effectLst>
              </a:rPr>
              <a:t>-8</a:t>
            </a:r>
          </a:p>
          <a:p>
            <a:pPr lvl="2" eaLnBrk="1" hangingPunct="1">
              <a:spcBef>
                <a:spcPts val="0"/>
              </a:spcBef>
              <a:spcAft>
                <a:spcPts val="600"/>
              </a:spcAft>
              <a:buClr>
                <a:srgbClr val="CC9900"/>
              </a:buClr>
              <a:buSzPct val="70000"/>
              <a:defRPr/>
            </a:pPr>
            <a:r>
              <a:rPr lang="en-US" altLang="en-US" sz="1600" i="1" dirty="0" smtClean="0">
                <a:effectLst>
                  <a:outerShdw blurRad="38100" dist="38100" dir="2700000" algn="tl">
                    <a:srgbClr val="000000">
                      <a:alpha val="43137"/>
                    </a:srgbClr>
                  </a:outerShdw>
                </a:effectLst>
              </a:rPr>
              <a:t>Newest theoretical models prefer gauge bosons in MeV-GeV mass range as “…many of the more severe astrophysical and cosmological constraints that apply to lighter states are weakened or eliminated, while those from high energy colliders are often inapplicable” (B. </a:t>
            </a:r>
            <a:r>
              <a:rPr lang="en-US" altLang="en-US" sz="1600" i="1" dirty="0" err="1" smtClean="0">
                <a:effectLst>
                  <a:outerShdw blurRad="38100" dist="38100" dir="2700000" algn="tl">
                    <a:srgbClr val="000000">
                      <a:alpha val="43137"/>
                    </a:srgbClr>
                  </a:outerShdw>
                </a:effectLst>
              </a:rPr>
              <a:t>Batell</a:t>
            </a:r>
            <a:r>
              <a:rPr lang="en-US" altLang="en-US" sz="1600" i="1" dirty="0" smtClean="0">
                <a:effectLst>
                  <a:outerShdw blurRad="38100" dist="38100" dir="2700000" algn="tl">
                    <a:srgbClr val="000000">
                      <a:alpha val="43137"/>
                    </a:srgbClr>
                  </a:outerShdw>
                </a:effectLst>
              </a:rPr>
              <a:t> , M. </a:t>
            </a:r>
            <a:r>
              <a:rPr lang="en-US" altLang="en-US" sz="1600" i="1" dirty="0" err="1" smtClean="0">
                <a:effectLst>
                  <a:outerShdw blurRad="38100" dist="38100" dir="2700000" algn="tl">
                    <a:srgbClr val="000000">
                      <a:alpha val="43137"/>
                    </a:srgbClr>
                  </a:outerShdw>
                </a:effectLst>
              </a:rPr>
              <a:t>Pospelov</a:t>
            </a:r>
            <a:r>
              <a:rPr lang="en-US" altLang="en-US" sz="1600" i="1" dirty="0" smtClean="0">
                <a:effectLst>
                  <a:outerShdw blurRad="38100" dist="38100" dir="2700000" algn="tl">
                    <a:srgbClr val="000000">
                      <a:alpha val="43137"/>
                    </a:srgbClr>
                  </a:outerShdw>
                </a:effectLst>
              </a:rPr>
              <a:t>, A. Ritz – 2009)</a:t>
            </a:r>
          </a:p>
          <a:p>
            <a:pPr marL="441325" lvl="1" indent="0" eaLnBrk="1" hangingPunct="1">
              <a:spcBef>
                <a:spcPts val="0"/>
              </a:spcBef>
              <a:spcAft>
                <a:spcPts val="600"/>
              </a:spcAft>
              <a:buClr>
                <a:srgbClr val="CC9900"/>
              </a:buClr>
              <a:buSzPct val="70000"/>
              <a:buNone/>
              <a:defRPr/>
            </a:pPr>
            <a:endParaRPr lang="en-US" altLang="en-US" sz="1800" i="1" dirty="0" smtClean="0">
              <a:solidFill>
                <a:schemeClr val="accent4">
                  <a:lumMod val="40000"/>
                  <a:lumOff val="60000"/>
                </a:schemeClr>
              </a:solidFill>
              <a:effectLst>
                <a:outerShdw blurRad="38100" dist="38100" dir="2700000" algn="tl">
                  <a:srgbClr val="000000">
                    <a:alpha val="43137"/>
                  </a:srgbClr>
                </a:outerShdw>
              </a:effectLst>
            </a:endParaRPr>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
        <p:nvSpPr>
          <p:cNvPr id="8" name="Content Placeholder 2">
            <a:extLst>
              <a:ext uri="{FF2B5EF4-FFF2-40B4-BE49-F238E27FC236}">
                <a16:creationId xmlns="" xmlns:a16="http://schemas.microsoft.com/office/drawing/2014/main" id="{E94A8EAD-DBBA-0C4D-919C-2E10C6E31789}"/>
              </a:ext>
            </a:extLst>
          </p:cNvPr>
          <p:cNvSpPr txBox="1">
            <a:spLocks/>
          </p:cNvSpPr>
          <p:nvPr/>
        </p:nvSpPr>
        <p:spPr>
          <a:xfrm>
            <a:off x="575556" y="4247728"/>
            <a:ext cx="8035044" cy="2610272"/>
          </a:xfrm>
          <a:prstGeom prst="rect">
            <a:avLst/>
          </a:prstGeom>
          <a:solidFill>
            <a:schemeClr val="tx1"/>
          </a:solidFill>
          <a:ln>
            <a:solidFill>
              <a:srgbClr val="C00000"/>
            </a:solidFill>
          </a:ln>
        </p:spPr>
        <p:txBody>
          <a:bodyPr/>
          <a:lstStyle>
            <a:lvl1pPr marL="547688" indent="-411163" algn="l" rtl="0" eaLnBrk="1" fontAlgn="base" hangingPunct="1">
              <a:spcBef>
                <a:spcPct val="20000"/>
              </a:spcBef>
              <a:spcAft>
                <a:spcPct val="0"/>
              </a:spcAft>
              <a:buClr>
                <a:srgbClr val="002060"/>
              </a:buClr>
              <a:buSzPct val="65000"/>
              <a:buFont typeface="Wingdings" pitchFamily="2" charset="2"/>
              <a:buChar char="§"/>
              <a:defRPr sz="2800" kern="1200">
                <a:solidFill>
                  <a:schemeClr val="tx1">
                    <a:lumMod val="85000"/>
                  </a:schemeClr>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lumMod val="85000"/>
                  </a:schemeClr>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lumMod val="85000"/>
                  </a:schemeClr>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lumMod val="85000"/>
                  </a:schemeClr>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lumMod val="85000"/>
                  </a:schemeClr>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52388" lvl="1" indent="0" algn="ctr">
              <a:buClr>
                <a:srgbClr val="CC9900"/>
              </a:buClr>
              <a:buSzPct val="70000"/>
              <a:buFont typeface="Wingdings 2" pitchFamily="18" charset="2"/>
              <a:buNone/>
              <a:defRPr/>
            </a:pPr>
            <a:r>
              <a:rPr lang="en-US" altLang="en-US" sz="1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Main Physics Goals of REDTOP:</a:t>
            </a:r>
          </a:p>
          <a:p>
            <a:pPr marL="52388" lvl="1" indent="0">
              <a:buClr>
                <a:srgbClr val="CC9900"/>
              </a:buClr>
              <a:buSzPct val="70000"/>
              <a:buFont typeface="Wingdings 2" pitchFamily="18" charset="2"/>
              <a:buNone/>
              <a:defRPr/>
            </a:pPr>
            <a:endParaRPr lang="en-US" altLang="en-US" sz="1400" b="1" i="1" dirty="0">
              <a:solidFill>
                <a:srgbClr val="CCFF33"/>
              </a:solidFill>
              <a:effectLst>
                <a:outerShdw blurRad="38100" dist="38100" dir="2700000" algn="tl">
                  <a:srgbClr val="000000">
                    <a:alpha val="43137"/>
                  </a:srgbClr>
                </a:outerShdw>
              </a:effectLst>
            </a:endParaRPr>
          </a:p>
          <a:p>
            <a:pPr marL="52388" lvl="1" indent="0">
              <a:buClr>
                <a:srgbClr val="CC9900"/>
              </a:buClr>
              <a:buSzPct val="70000"/>
              <a:buFont typeface="Wingdings 2" pitchFamily="18" charset="2"/>
              <a:buNone/>
              <a:defRPr/>
            </a:pPr>
            <a:r>
              <a:rPr lang="en-US" altLang="en-US" sz="1600" i="1" dirty="0" smtClean="0">
                <a:solidFill>
                  <a:srgbClr val="005B00"/>
                </a:solidFill>
                <a:effectLst>
                  <a:outerShdw blurRad="38100" dist="38100" dir="2700000" algn="tl">
                    <a:srgbClr val="000000">
                      <a:alpha val="43137"/>
                    </a:srgbClr>
                  </a:outerShdw>
                </a:effectLst>
              </a:rPr>
              <a:t>	CP </a:t>
            </a:r>
            <a:r>
              <a:rPr lang="en-US" altLang="en-US" sz="1600" i="1" dirty="0">
                <a:solidFill>
                  <a:srgbClr val="005B00"/>
                </a:solidFill>
                <a:effectLst>
                  <a:outerShdw blurRad="38100" dist="38100" dir="2700000" algn="tl">
                    <a:srgbClr val="000000">
                      <a:alpha val="43137"/>
                    </a:srgbClr>
                  </a:outerShdw>
                </a:effectLst>
              </a:rPr>
              <a:t>Violation via </a:t>
            </a:r>
            <a:r>
              <a:rPr lang="en-US" altLang="en-US" sz="1600" i="1" dirty="0" err="1">
                <a:solidFill>
                  <a:srgbClr val="005B00"/>
                </a:solidFill>
                <a:effectLst>
                  <a:outerShdw blurRad="38100" dist="38100" dir="2700000" algn="tl">
                    <a:srgbClr val="000000">
                      <a:alpha val="43137"/>
                    </a:srgbClr>
                  </a:outerShdw>
                </a:effectLst>
              </a:rPr>
              <a:t>Dalitz</a:t>
            </a:r>
            <a:r>
              <a:rPr lang="en-US" altLang="en-US" sz="1600" i="1" dirty="0">
                <a:solidFill>
                  <a:srgbClr val="005B00"/>
                </a:solidFill>
                <a:effectLst>
                  <a:outerShdw blurRad="38100" dist="38100" dir="2700000" algn="tl">
                    <a:srgbClr val="000000">
                      <a:alpha val="43137"/>
                    </a:srgbClr>
                  </a:outerShdw>
                </a:effectLst>
              </a:rPr>
              <a:t> plot mirror asymmetry</a:t>
            </a:r>
            <a:r>
              <a:rPr lang="en-US" altLang="en-US" sz="1600" i="1" dirty="0">
                <a:solidFill>
                  <a:srgbClr val="005B00"/>
                </a:solidFill>
              </a:rPr>
              <a:t>:</a:t>
            </a:r>
            <a:r>
              <a:rPr lang="en-US" altLang="en-US" sz="1600" i="1" dirty="0">
                <a:solidFill>
                  <a:srgbClr val="005B00"/>
                </a:solidFill>
                <a:effectLst>
                  <a:outerShdw blurRad="38100" dist="38100" dir="2700000" algn="tl">
                    <a:srgbClr val="000000">
                      <a:alpha val="43137"/>
                    </a:srgbClr>
                  </a:outerShdw>
                </a:effectLst>
                <a:latin typeface="Symbol" pitchFamily="18" charset="2"/>
              </a:rPr>
              <a:t> h</a:t>
            </a:r>
            <a:r>
              <a:rPr lang="en-US" altLang="en-US" sz="1600" dirty="0">
                <a:solidFill>
                  <a:srgbClr val="005B00"/>
                </a:solidFill>
              </a:rPr>
              <a:t> →</a:t>
            </a:r>
            <a:r>
              <a:rPr lang="en-US" altLang="en-US" sz="1600" i="1" dirty="0">
                <a:solidFill>
                  <a:srgbClr val="005B00"/>
                </a:solidFill>
                <a:effectLst>
                  <a:outerShdw blurRad="38100" dist="38100" dir="2700000" algn="tl">
                    <a:srgbClr val="000000">
                      <a:alpha val="43137"/>
                    </a:srgbClr>
                  </a:outerShdw>
                </a:effectLst>
                <a:latin typeface="Symbol" pitchFamily="18" charset="2"/>
              </a:rPr>
              <a:t> </a:t>
            </a:r>
            <a:r>
              <a:rPr lang="en-US" altLang="en-US" sz="1600" i="1" dirty="0" err="1">
                <a:solidFill>
                  <a:srgbClr val="005B00"/>
                </a:solidFill>
                <a:effectLst>
                  <a:outerShdw blurRad="38100" dist="38100" dir="2700000" algn="tl">
                    <a:srgbClr val="000000">
                      <a:alpha val="43137"/>
                    </a:srgbClr>
                  </a:outerShdw>
                </a:effectLst>
                <a:latin typeface="Symbol" pitchFamily="18" charset="2"/>
              </a:rPr>
              <a:t>p</a:t>
            </a:r>
            <a:r>
              <a:rPr lang="en-US" altLang="en-US" sz="1600" i="1" baseline="30000" dirty="0" err="1">
                <a:solidFill>
                  <a:srgbClr val="005B00"/>
                </a:solidFill>
                <a:effectLst>
                  <a:outerShdw blurRad="38100" dist="38100" dir="2700000" algn="tl">
                    <a:srgbClr val="000000">
                      <a:alpha val="43137"/>
                    </a:srgbClr>
                  </a:outerShdw>
                </a:effectLst>
                <a:latin typeface="Symbol" pitchFamily="18" charset="2"/>
              </a:rPr>
              <a:t>o</a:t>
            </a:r>
            <a:r>
              <a:rPr lang="en-US" altLang="en-US" sz="1600" dirty="0">
                <a:solidFill>
                  <a:srgbClr val="005B00"/>
                </a:solidFill>
              </a:rPr>
              <a:t> </a:t>
            </a:r>
            <a:r>
              <a:rPr lang="en-US" altLang="en-US" sz="1600" i="1" dirty="0" err="1">
                <a:solidFill>
                  <a:srgbClr val="005B00"/>
                </a:solidFill>
                <a:effectLst>
                  <a:outerShdw blurRad="38100" dist="38100" dir="2700000" algn="tl">
                    <a:srgbClr val="000000">
                      <a:alpha val="43137"/>
                    </a:srgbClr>
                  </a:outerShdw>
                </a:effectLst>
                <a:latin typeface="Symbol" pitchFamily="18" charset="2"/>
              </a:rPr>
              <a:t>p</a:t>
            </a:r>
            <a:r>
              <a:rPr lang="en-US" altLang="en-US" sz="1600" i="1" baseline="30000" dirty="0" err="1">
                <a:solidFill>
                  <a:srgbClr val="005B00"/>
                </a:solidFill>
              </a:rPr>
              <a:t>+</a:t>
            </a:r>
            <a:r>
              <a:rPr lang="en-US" altLang="en-US" sz="1600" i="1" dirty="0" err="1">
                <a:solidFill>
                  <a:srgbClr val="005B00"/>
                </a:solidFill>
                <a:effectLst>
                  <a:outerShdw blurRad="38100" dist="38100" dir="2700000" algn="tl">
                    <a:srgbClr val="000000">
                      <a:alpha val="43137"/>
                    </a:srgbClr>
                  </a:outerShdw>
                </a:effectLst>
                <a:latin typeface="Symbol" pitchFamily="18" charset="2"/>
              </a:rPr>
              <a:t>p</a:t>
            </a:r>
            <a:r>
              <a:rPr lang="en-US" altLang="en-US" sz="1600" i="1" baseline="30000" dirty="0">
                <a:solidFill>
                  <a:srgbClr val="005B00"/>
                </a:solidFill>
              </a:rPr>
              <a:t>-</a:t>
            </a:r>
          </a:p>
          <a:p>
            <a:pPr marL="52388" lvl="1" indent="0">
              <a:buClr>
                <a:srgbClr val="CC9900"/>
              </a:buClr>
              <a:buSzPct val="70000"/>
              <a:buFont typeface="Wingdings 2" pitchFamily="18" charset="2"/>
              <a:buNone/>
              <a:defRPr/>
            </a:pPr>
            <a:r>
              <a:rPr lang="en-US" altLang="en-US" sz="1400" i="1" dirty="0">
                <a:solidFill>
                  <a:srgbClr val="005B00"/>
                </a:solidFill>
              </a:rPr>
              <a:t>	</a:t>
            </a:r>
            <a:r>
              <a:rPr lang="en-US" altLang="en-US" sz="1400" i="1" dirty="0" smtClean="0">
                <a:solidFill>
                  <a:srgbClr val="005B00"/>
                </a:solidFill>
              </a:rPr>
              <a:t>	</a:t>
            </a:r>
            <a:r>
              <a:rPr lang="en-US" altLang="en-US" sz="1400" b="1" i="1" dirty="0" smtClean="0">
                <a:solidFill>
                  <a:schemeClr val="accent5">
                    <a:lumMod val="75000"/>
                  </a:schemeClr>
                </a:solidFill>
              </a:rPr>
              <a:t>Search </a:t>
            </a:r>
            <a:r>
              <a:rPr lang="en-US" altLang="en-US" sz="1400" b="1" i="1" dirty="0">
                <a:solidFill>
                  <a:schemeClr val="accent5">
                    <a:lumMod val="75000"/>
                  </a:schemeClr>
                </a:solidFill>
              </a:rPr>
              <a:t>for asymmetries in the </a:t>
            </a:r>
            <a:r>
              <a:rPr lang="en-US" altLang="en-US" sz="1400" b="1" i="1" dirty="0" err="1">
                <a:solidFill>
                  <a:schemeClr val="accent5">
                    <a:lumMod val="75000"/>
                  </a:schemeClr>
                </a:solidFill>
              </a:rPr>
              <a:t>Dalitz</a:t>
            </a:r>
            <a:r>
              <a:rPr lang="en-US" altLang="en-US" sz="1400" b="1" i="1" dirty="0">
                <a:solidFill>
                  <a:schemeClr val="accent5">
                    <a:lumMod val="75000"/>
                  </a:schemeClr>
                </a:solidFill>
              </a:rPr>
              <a:t> plot.</a:t>
            </a:r>
          </a:p>
          <a:p>
            <a:pPr marL="52388" lvl="1" indent="0">
              <a:buClr>
                <a:srgbClr val="CC9900"/>
              </a:buClr>
              <a:buSzPct val="70000"/>
              <a:buFont typeface="Wingdings 2" pitchFamily="18" charset="2"/>
              <a:buNone/>
              <a:defRPr/>
            </a:pPr>
            <a:r>
              <a:rPr lang="en-US" altLang="en-US" sz="1400" i="1" dirty="0" smtClean="0">
                <a:solidFill>
                  <a:srgbClr val="005B00"/>
                </a:solidFill>
                <a:effectLst>
                  <a:outerShdw blurRad="38100" dist="38100" dir="2700000" algn="tl">
                    <a:srgbClr val="000000">
                      <a:alpha val="43137"/>
                    </a:srgbClr>
                  </a:outerShdw>
                </a:effectLst>
              </a:rPr>
              <a:t>	Test </a:t>
            </a:r>
            <a:r>
              <a:rPr lang="en-US" altLang="en-US" sz="1400" i="1" dirty="0">
                <a:solidFill>
                  <a:srgbClr val="005B00"/>
                </a:solidFill>
                <a:effectLst>
                  <a:outerShdw blurRad="38100" dist="38100" dir="2700000" algn="tl">
                    <a:srgbClr val="000000">
                      <a:alpha val="43137"/>
                    </a:srgbClr>
                  </a:outerShdw>
                </a:effectLst>
              </a:rPr>
              <a:t>of CP invariance via </a:t>
            </a:r>
            <a:r>
              <a:rPr lang="en-US" altLang="en-US" sz="1400" i="1" dirty="0">
                <a:solidFill>
                  <a:srgbClr val="005B00"/>
                </a:solidFill>
                <a:effectLst>
                  <a:outerShdw blurRad="38100" dist="38100" dir="2700000" algn="tl">
                    <a:srgbClr val="000000">
                      <a:alpha val="43137"/>
                    </a:srgbClr>
                  </a:outerShdw>
                </a:effectLst>
                <a:latin typeface="Symbol" pitchFamily="18" charset="2"/>
              </a:rPr>
              <a:t>g* </a:t>
            </a:r>
            <a:r>
              <a:rPr lang="en-US" altLang="en-US" sz="1400" i="1" dirty="0">
                <a:solidFill>
                  <a:srgbClr val="005B00"/>
                </a:solidFill>
                <a:effectLst>
                  <a:outerShdw blurRad="38100" dist="38100" dir="2700000" algn="tl">
                    <a:srgbClr val="000000">
                      <a:alpha val="43137"/>
                    </a:srgbClr>
                  </a:outerShdw>
                </a:effectLst>
              </a:rPr>
              <a:t> polarization </a:t>
            </a:r>
            <a:r>
              <a:rPr lang="en-US" altLang="en-US" sz="1400" i="1" dirty="0" err="1">
                <a:solidFill>
                  <a:srgbClr val="005B00"/>
                </a:solidFill>
                <a:effectLst>
                  <a:outerShdw blurRad="38100" dist="38100" dir="2700000" algn="tl">
                    <a:srgbClr val="000000">
                      <a:alpha val="43137"/>
                    </a:srgbClr>
                  </a:outerShdw>
                </a:effectLst>
              </a:rPr>
              <a:t>studies:</a:t>
            </a:r>
            <a:r>
              <a:rPr lang="en-US" altLang="en-US" sz="1400" i="1" dirty="0" err="1">
                <a:solidFill>
                  <a:srgbClr val="005B00"/>
                </a:solidFill>
                <a:effectLst>
                  <a:outerShdw blurRad="38100" dist="38100" dir="2700000" algn="tl">
                    <a:srgbClr val="000000">
                      <a:alpha val="43137"/>
                    </a:srgbClr>
                  </a:outerShdw>
                </a:effectLst>
                <a:latin typeface="Symbol" pitchFamily="18" charset="2"/>
              </a:rPr>
              <a:t>h</a:t>
            </a:r>
            <a:r>
              <a:rPr lang="en-US" altLang="en-US" sz="1400" i="1" dirty="0">
                <a:solidFill>
                  <a:srgbClr val="005B00"/>
                </a:solidFill>
                <a:effectLst>
                  <a:outerShdw blurRad="38100" dist="38100" dir="2700000" algn="tl">
                    <a:srgbClr val="000000">
                      <a:alpha val="43137"/>
                    </a:srgbClr>
                  </a:outerShdw>
                </a:effectLst>
              </a:rPr>
              <a:t> </a:t>
            </a:r>
            <a:r>
              <a:rPr lang="en-US" altLang="en-US" sz="1400" dirty="0">
                <a:solidFill>
                  <a:srgbClr val="005B00"/>
                </a:solidFill>
              </a:rPr>
              <a:t>→ </a:t>
            </a:r>
            <a:r>
              <a:rPr lang="en-US" altLang="en-US" sz="1400" i="1" dirty="0" err="1">
                <a:solidFill>
                  <a:srgbClr val="005B00"/>
                </a:solidFill>
                <a:effectLst>
                  <a:outerShdw blurRad="38100" dist="38100" dir="2700000" algn="tl">
                    <a:srgbClr val="000000">
                      <a:alpha val="43137"/>
                    </a:srgbClr>
                  </a:outerShdw>
                </a:effectLst>
                <a:latin typeface="Symbol" pitchFamily="18" charset="2"/>
              </a:rPr>
              <a:t>p</a:t>
            </a:r>
            <a:r>
              <a:rPr lang="en-US" altLang="en-US" sz="1400" i="1" baseline="30000" dirty="0" err="1">
                <a:solidFill>
                  <a:srgbClr val="005B00"/>
                </a:solidFill>
              </a:rPr>
              <a:t>+</a:t>
            </a:r>
            <a:r>
              <a:rPr lang="en-US" altLang="en-US" sz="1400" i="1" dirty="0" err="1">
                <a:solidFill>
                  <a:srgbClr val="005B00"/>
                </a:solidFill>
                <a:effectLst>
                  <a:outerShdw blurRad="38100" dist="38100" dir="2700000" algn="tl">
                    <a:srgbClr val="000000">
                      <a:alpha val="43137"/>
                    </a:srgbClr>
                  </a:outerShdw>
                </a:effectLst>
                <a:latin typeface="Symbol" pitchFamily="18" charset="2"/>
              </a:rPr>
              <a:t>p</a:t>
            </a:r>
            <a:r>
              <a:rPr lang="en-US" altLang="en-US" sz="1400" i="1" dirty="0">
                <a:solidFill>
                  <a:srgbClr val="005B00"/>
                </a:solidFill>
                <a:effectLst>
                  <a:outerShdw blurRad="38100" dist="38100" dir="2700000" algn="tl">
                    <a:srgbClr val="000000">
                      <a:alpha val="43137"/>
                    </a:srgbClr>
                  </a:outerShdw>
                </a:effectLst>
                <a:latin typeface="Symbol" pitchFamily="18" charset="2"/>
              </a:rPr>
              <a:t> </a:t>
            </a:r>
            <a:r>
              <a:rPr lang="en-US" altLang="en-US" sz="1400" i="1" baseline="30000" dirty="0">
                <a:solidFill>
                  <a:srgbClr val="005B00"/>
                </a:solidFill>
              </a:rPr>
              <a:t>–</a:t>
            </a:r>
            <a:r>
              <a:rPr lang="en-US" altLang="en-US" sz="1400" i="1" dirty="0" err="1">
                <a:solidFill>
                  <a:srgbClr val="005B00"/>
                </a:solidFill>
                <a:effectLst>
                  <a:outerShdw blurRad="38100" dist="38100" dir="2700000" algn="tl">
                    <a:srgbClr val="000000">
                      <a:alpha val="43137"/>
                    </a:srgbClr>
                  </a:outerShdw>
                </a:effectLst>
              </a:rPr>
              <a:t>e</a:t>
            </a:r>
            <a:r>
              <a:rPr lang="en-US" altLang="en-US" sz="1400" i="1" baseline="30000" dirty="0" err="1">
                <a:solidFill>
                  <a:srgbClr val="005B00"/>
                </a:solidFill>
              </a:rPr>
              <a:t>+</a:t>
            </a:r>
            <a:r>
              <a:rPr lang="en-US" altLang="en-US" sz="1400" i="1" dirty="0" err="1">
                <a:solidFill>
                  <a:srgbClr val="005B00"/>
                </a:solidFill>
                <a:effectLst>
                  <a:outerShdw blurRad="38100" dist="38100" dir="2700000" algn="tl">
                    <a:srgbClr val="000000">
                      <a:alpha val="43137"/>
                    </a:srgbClr>
                  </a:outerShdw>
                </a:effectLst>
              </a:rPr>
              <a:t>e</a:t>
            </a:r>
            <a:r>
              <a:rPr lang="en-US" altLang="en-US" sz="1400" i="1" dirty="0">
                <a:solidFill>
                  <a:srgbClr val="005B00"/>
                </a:solidFill>
                <a:effectLst>
                  <a:outerShdw blurRad="38100" dist="38100" dir="2700000" algn="tl">
                    <a:srgbClr val="000000">
                      <a:alpha val="43137"/>
                    </a:srgbClr>
                  </a:outerShdw>
                </a:effectLst>
                <a:latin typeface="Symbol" pitchFamily="18" charset="2"/>
              </a:rPr>
              <a:t> </a:t>
            </a:r>
            <a:r>
              <a:rPr lang="en-US" altLang="en-US" sz="1400" i="1" baseline="30000" dirty="0">
                <a:solidFill>
                  <a:srgbClr val="005B00"/>
                </a:solidFill>
              </a:rPr>
              <a:t>–   </a:t>
            </a:r>
            <a:r>
              <a:rPr lang="en-US" altLang="en-US" sz="1400" i="1" dirty="0">
                <a:solidFill>
                  <a:srgbClr val="005B00"/>
                </a:solidFill>
                <a:effectLst>
                  <a:outerShdw blurRad="38100" dist="38100" dir="2700000" algn="tl">
                    <a:srgbClr val="000000">
                      <a:alpha val="43137"/>
                    </a:srgbClr>
                  </a:outerShdw>
                </a:effectLst>
              </a:rPr>
              <a:t>and  </a:t>
            </a:r>
            <a:r>
              <a:rPr lang="en-US" altLang="en-US" sz="1400" i="1" dirty="0">
                <a:solidFill>
                  <a:srgbClr val="005B00"/>
                </a:solidFill>
                <a:effectLst>
                  <a:outerShdw blurRad="38100" dist="38100" dir="2700000" algn="tl">
                    <a:srgbClr val="000000">
                      <a:alpha val="43137"/>
                    </a:srgbClr>
                  </a:outerShdw>
                </a:effectLst>
                <a:latin typeface="Symbol" pitchFamily="18" charset="2"/>
              </a:rPr>
              <a:t>h</a:t>
            </a:r>
            <a:r>
              <a:rPr lang="en-US" altLang="en-US" sz="1400" i="1" dirty="0">
                <a:solidFill>
                  <a:srgbClr val="005B00"/>
                </a:solidFill>
                <a:effectLst>
                  <a:outerShdw blurRad="38100" dist="38100" dir="2700000" algn="tl">
                    <a:srgbClr val="000000">
                      <a:alpha val="43137"/>
                    </a:srgbClr>
                  </a:outerShdw>
                </a:effectLst>
              </a:rPr>
              <a:t> </a:t>
            </a:r>
            <a:r>
              <a:rPr lang="en-US" altLang="en-US" sz="1400" dirty="0">
                <a:solidFill>
                  <a:srgbClr val="005B00"/>
                </a:solidFill>
              </a:rPr>
              <a:t>→ </a:t>
            </a:r>
            <a:r>
              <a:rPr lang="en-US" altLang="en-US" sz="1400" i="1" dirty="0" err="1">
                <a:solidFill>
                  <a:srgbClr val="005B00"/>
                </a:solidFill>
                <a:effectLst>
                  <a:outerShdw blurRad="38100" dist="38100" dir="2700000" algn="tl">
                    <a:srgbClr val="000000">
                      <a:alpha val="43137"/>
                    </a:srgbClr>
                  </a:outerShdw>
                </a:effectLst>
                <a:latin typeface="Symbol" pitchFamily="18" charset="2"/>
              </a:rPr>
              <a:t>p</a:t>
            </a:r>
            <a:r>
              <a:rPr lang="en-US" altLang="en-US" sz="1400" i="1" baseline="30000" dirty="0" err="1">
                <a:solidFill>
                  <a:srgbClr val="005B00"/>
                </a:solidFill>
              </a:rPr>
              <a:t>+</a:t>
            </a:r>
            <a:r>
              <a:rPr lang="en-US" altLang="en-US" sz="1400" i="1" dirty="0" err="1">
                <a:solidFill>
                  <a:srgbClr val="005B00"/>
                </a:solidFill>
                <a:effectLst>
                  <a:outerShdw blurRad="38100" dist="38100" dir="2700000" algn="tl">
                    <a:srgbClr val="000000">
                      <a:alpha val="43137"/>
                    </a:srgbClr>
                  </a:outerShdw>
                </a:effectLst>
                <a:latin typeface="Symbol" pitchFamily="18" charset="2"/>
              </a:rPr>
              <a:t>p</a:t>
            </a:r>
            <a:r>
              <a:rPr lang="en-US" altLang="en-US" sz="1400" i="1" dirty="0">
                <a:solidFill>
                  <a:srgbClr val="005B00"/>
                </a:solidFill>
                <a:effectLst>
                  <a:outerShdw blurRad="38100" dist="38100" dir="2700000" algn="tl">
                    <a:srgbClr val="000000">
                      <a:alpha val="43137"/>
                    </a:srgbClr>
                  </a:outerShdw>
                </a:effectLst>
                <a:latin typeface="Symbol" pitchFamily="18" charset="2"/>
              </a:rPr>
              <a:t> </a:t>
            </a:r>
            <a:r>
              <a:rPr lang="en-US" altLang="en-US" sz="1400" i="1" baseline="30000" dirty="0">
                <a:solidFill>
                  <a:srgbClr val="005B00"/>
                </a:solidFill>
              </a:rPr>
              <a:t>–</a:t>
            </a:r>
            <a:r>
              <a:rPr lang="en-US" altLang="en-US" sz="1400" i="1" dirty="0" err="1">
                <a:solidFill>
                  <a:srgbClr val="005B00"/>
                </a:solidFill>
                <a:effectLst>
                  <a:outerShdw blurRad="38100" dist="38100" dir="2700000" algn="tl">
                    <a:srgbClr val="000000">
                      <a:alpha val="43137"/>
                    </a:srgbClr>
                  </a:outerShdw>
                </a:effectLst>
                <a:latin typeface="Symbol" pitchFamily="18" charset="2"/>
              </a:rPr>
              <a:t>m</a:t>
            </a:r>
            <a:r>
              <a:rPr lang="en-US" altLang="en-US" sz="1400" i="1" baseline="30000" dirty="0" err="1">
                <a:solidFill>
                  <a:srgbClr val="005B00"/>
                </a:solidFill>
              </a:rPr>
              <a:t>+</a:t>
            </a:r>
            <a:r>
              <a:rPr lang="en-US" altLang="en-US" sz="1400" i="1" dirty="0" err="1">
                <a:solidFill>
                  <a:srgbClr val="005B00"/>
                </a:solidFill>
                <a:effectLst>
                  <a:outerShdw blurRad="38100" dist="38100" dir="2700000" algn="tl">
                    <a:srgbClr val="000000">
                      <a:alpha val="43137"/>
                    </a:srgbClr>
                  </a:outerShdw>
                </a:effectLst>
                <a:latin typeface="Symbol" pitchFamily="18" charset="2"/>
              </a:rPr>
              <a:t>m</a:t>
            </a:r>
            <a:r>
              <a:rPr lang="en-US" altLang="en-US" sz="1400" i="1" dirty="0">
                <a:solidFill>
                  <a:srgbClr val="005B00"/>
                </a:solidFill>
                <a:effectLst>
                  <a:outerShdw blurRad="38100" dist="38100" dir="2700000" algn="tl">
                    <a:srgbClr val="000000">
                      <a:alpha val="43137"/>
                    </a:srgbClr>
                  </a:outerShdw>
                </a:effectLst>
                <a:latin typeface="Symbol" pitchFamily="18" charset="2"/>
              </a:rPr>
              <a:t> </a:t>
            </a:r>
            <a:r>
              <a:rPr lang="en-US" altLang="en-US" sz="1400" i="1" baseline="30000" dirty="0">
                <a:solidFill>
                  <a:srgbClr val="005B00"/>
                </a:solidFill>
              </a:rPr>
              <a:t>–</a:t>
            </a:r>
            <a:r>
              <a:rPr lang="en-US" altLang="en-US" sz="1400" b="1" i="1" dirty="0">
                <a:solidFill>
                  <a:srgbClr val="005B00"/>
                </a:solidFill>
                <a:effectLst>
                  <a:outerShdw blurRad="38100" dist="38100" dir="2700000" algn="tl">
                    <a:srgbClr val="000000">
                      <a:alpha val="43137"/>
                    </a:srgbClr>
                  </a:outerShdw>
                </a:effectLst>
              </a:rPr>
              <a:t> </a:t>
            </a:r>
          </a:p>
          <a:p>
            <a:pPr marL="52388" lvl="1" indent="0">
              <a:buClr>
                <a:srgbClr val="CC9900"/>
              </a:buClr>
              <a:buSzPct val="70000"/>
              <a:buNone/>
              <a:defRPr/>
            </a:pPr>
            <a:r>
              <a:rPr lang="en-US" altLang="en-US" sz="1400" b="1" i="1" dirty="0">
                <a:solidFill>
                  <a:srgbClr val="005B00"/>
                </a:solidFill>
                <a:effectLst>
                  <a:outerShdw blurRad="38100" dist="38100" dir="2700000" algn="tl">
                    <a:srgbClr val="000000">
                      <a:alpha val="43137"/>
                    </a:srgbClr>
                  </a:outerShdw>
                </a:effectLst>
              </a:rPr>
              <a:t>	</a:t>
            </a:r>
            <a:r>
              <a:rPr lang="en-US" altLang="en-US" sz="1400" b="1" i="1" dirty="0" smtClean="0">
                <a:solidFill>
                  <a:srgbClr val="005B00"/>
                </a:solidFill>
                <a:effectLst>
                  <a:outerShdw blurRad="38100" dist="38100" dir="2700000" algn="tl">
                    <a:srgbClr val="000000">
                      <a:alpha val="43137"/>
                    </a:srgbClr>
                  </a:outerShdw>
                </a:effectLst>
              </a:rPr>
              <a:t>	</a:t>
            </a:r>
            <a:r>
              <a:rPr lang="en-US" altLang="en-US" sz="1400" b="1" i="1" dirty="0" smtClean="0">
                <a:solidFill>
                  <a:schemeClr val="accent5">
                    <a:lumMod val="75000"/>
                  </a:schemeClr>
                </a:solidFill>
              </a:rPr>
              <a:t>Measure </a:t>
            </a:r>
            <a:r>
              <a:rPr lang="en-US" altLang="en-US" sz="1400" b="1" i="1" dirty="0">
                <a:solidFill>
                  <a:schemeClr val="accent5">
                    <a:lumMod val="75000"/>
                  </a:schemeClr>
                </a:solidFill>
              </a:rPr>
              <a:t>the angular asymmetries between the </a:t>
            </a:r>
            <a:r>
              <a:rPr lang="en-US" altLang="en-US" sz="1400" b="1" i="1" dirty="0" err="1">
                <a:solidFill>
                  <a:srgbClr val="005B00"/>
                </a:solidFill>
                <a:effectLst>
                  <a:outerShdw blurRad="38100" dist="38100" dir="2700000" algn="tl">
                    <a:srgbClr val="000000">
                      <a:alpha val="43137"/>
                    </a:srgbClr>
                  </a:outerShdw>
                </a:effectLst>
              </a:rPr>
              <a:t>l</a:t>
            </a:r>
            <a:r>
              <a:rPr lang="en-US" altLang="en-US" sz="1400" i="1" baseline="30000" dirty="0" err="1">
                <a:solidFill>
                  <a:srgbClr val="005B00"/>
                </a:solidFill>
              </a:rPr>
              <a:t>+</a:t>
            </a:r>
            <a:r>
              <a:rPr lang="en-US" altLang="en-US" sz="1400" i="1" dirty="0" err="1">
                <a:solidFill>
                  <a:srgbClr val="005B00"/>
                </a:solidFill>
                <a:effectLst>
                  <a:outerShdw blurRad="38100" dist="38100" dir="2700000" algn="tl">
                    <a:srgbClr val="000000">
                      <a:alpha val="43137"/>
                    </a:srgbClr>
                  </a:outerShdw>
                </a:effectLst>
              </a:rPr>
              <a:t>l</a:t>
            </a:r>
            <a:r>
              <a:rPr lang="en-US" altLang="en-US" sz="1400" i="1" baseline="30000" dirty="0">
                <a:solidFill>
                  <a:srgbClr val="005B00"/>
                </a:solidFill>
              </a:rPr>
              <a:t>– </a:t>
            </a:r>
            <a:r>
              <a:rPr lang="en-US" altLang="en-US" sz="1400" b="1" i="1" dirty="0">
                <a:solidFill>
                  <a:schemeClr val="accent5">
                    <a:lumMod val="75000"/>
                  </a:schemeClr>
                </a:solidFill>
              </a:rPr>
              <a:t>and </a:t>
            </a:r>
            <a:r>
              <a:rPr lang="en-US" altLang="en-US" sz="1400" i="1" dirty="0" err="1">
                <a:solidFill>
                  <a:srgbClr val="005B00"/>
                </a:solidFill>
                <a:effectLst>
                  <a:outerShdw blurRad="38100" dist="38100" dir="2700000" algn="tl">
                    <a:srgbClr val="000000">
                      <a:alpha val="43137"/>
                    </a:srgbClr>
                  </a:outerShdw>
                </a:effectLst>
                <a:latin typeface="Symbol" pitchFamily="18" charset="2"/>
              </a:rPr>
              <a:t>p</a:t>
            </a:r>
            <a:r>
              <a:rPr lang="en-US" altLang="en-US" sz="1400" i="1" baseline="30000" dirty="0" err="1">
                <a:solidFill>
                  <a:srgbClr val="005B00"/>
                </a:solidFill>
              </a:rPr>
              <a:t>+</a:t>
            </a:r>
            <a:r>
              <a:rPr lang="en-US" altLang="en-US" sz="1400" i="1" dirty="0" err="1">
                <a:solidFill>
                  <a:srgbClr val="005B00"/>
                </a:solidFill>
                <a:effectLst>
                  <a:outerShdw blurRad="38100" dist="38100" dir="2700000" algn="tl">
                    <a:srgbClr val="000000">
                      <a:alpha val="43137"/>
                    </a:srgbClr>
                  </a:outerShdw>
                </a:effectLst>
                <a:latin typeface="Symbol" pitchFamily="18" charset="2"/>
              </a:rPr>
              <a:t>p</a:t>
            </a:r>
            <a:r>
              <a:rPr lang="en-US" altLang="en-US" sz="1400" i="1" dirty="0">
                <a:solidFill>
                  <a:srgbClr val="005B00"/>
                </a:solidFill>
                <a:effectLst>
                  <a:outerShdw blurRad="38100" dist="38100" dir="2700000" algn="tl">
                    <a:srgbClr val="000000">
                      <a:alpha val="43137"/>
                    </a:srgbClr>
                  </a:outerShdw>
                </a:effectLst>
                <a:latin typeface="Symbol" pitchFamily="18" charset="2"/>
              </a:rPr>
              <a:t> </a:t>
            </a:r>
            <a:r>
              <a:rPr lang="en-US" altLang="en-US" sz="1400" i="1" baseline="30000" dirty="0">
                <a:solidFill>
                  <a:srgbClr val="005B00"/>
                </a:solidFill>
              </a:rPr>
              <a:t>–</a:t>
            </a:r>
            <a:r>
              <a:rPr lang="en-US" altLang="en-US" sz="1400" b="1" i="1" dirty="0">
                <a:solidFill>
                  <a:schemeClr val="accent5">
                    <a:lumMod val="75000"/>
                  </a:schemeClr>
                </a:solidFill>
              </a:rPr>
              <a:t> planes</a:t>
            </a:r>
          </a:p>
          <a:p>
            <a:pPr marL="52388" lvl="1" indent="0">
              <a:buClr>
                <a:srgbClr val="CC9900"/>
              </a:buClr>
              <a:buSzPct val="70000"/>
              <a:buNone/>
              <a:defRPr/>
            </a:pPr>
            <a:r>
              <a:rPr lang="en-US" altLang="en-US" sz="1400" b="1" i="1" dirty="0" smtClean="0">
                <a:solidFill>
                  <a:srgbClr val="005B00"/>
                </a:solidFill>
              </a:rPr>
              <a:t>	Dark </a:t>
            </a:r>
            <a:r>
              <a:rPr lang="en-US" altLang="en-US" sz="1400" b="1" i="1" dirty="0">
                <a:solidFill>
                  <a:srgbClr val="005B00"/>
                </a:solidFill>
              </a:rPr>
              <a:t>photon searches: </a:t>
            </a:r>
            <a:r>
              <a:rPr lang="en-US" altLang="en-US" sz="1400" b="1" i="1" dirty="0">
                <a:solidFill>
                  <a:srgbClr val="005B00"/>
                </a:solidFill>
                <a:effectLst>
                  <a:outerShdw blurRad="38100" dist="38100" dir="2700000" algn="tl">
                    <a:srgbClr val="000000">
                      <a:alpha val="43137"/>
                    </a:srgbClr>
                  </a:outerShdw>
                </a:effectLst>
                <a:latin typeface="Symbol" pitchFamily="18" charset="2"/>
              </a:rPr>
              <a:t>h</a:t>
            </a:r>
            <a:r>
              <a:rPr lang="en-US" altLang="en-US" sz="1400" b="1" i="1" dirty="0">
                <a:solidFill>
                  <a:srgbClr val="005B00"/>
                </a:solidFill>
                <a:effectLst>
                  <a:outerShdw blurRad="38100" dist="38100" dir="2700000" algn="tl">
                    <a:srgbClr val="000000">
                      <a:alpha val="43137"/>
                    </a:srgbClr>
                  </a:outerShdw>
                </a:effectLst>
              </a:rPr>
              <a:t> </a:t>
            </a:r>
            <a:r>
              <a:rPr lang="en-US" altLang="en-US" sz="1400" b="1" dirty="0">
                <a:solidFill>
                  <a:srgbClr val="005B00"/>
                </a:solidFill>
              </a:rPr>
              <a:t>→ </a:t>
            </a:r>
            <a:r>
              <a:rPr lang="en-US" altLang="en-US" sz="1400" b="1" i="1" dirty="0">
                <a:solidFill>
                  <a:srgbClr val="005B00"/>
                </a:solidFill>
                <a:latin typeface="Symbol" pitchFamily="18" charset="2"/>
              </a:rPr>
              <a:t>g</a:t>
            </a:r>
            <a:r>
              <a:rPr lang="en-US" altLang="en-US" sz="1400" b="1" i="1" baseline="30000" dirty="0">
                <a:solidFill>
                  <a:srgbClr val="005B00"/>
                </a:solidFill>
                <a:latin typeface="Symbol" pitchFamily="18" charset="2"/>
              </a:rPr>
              <a:t> </a:t>
            </a:r>
            <a:r>
              <a:rPr lang="en-US" altLang="en-US" sz="1400" b="1" i="1" dirty="0">
                <a:solidFill>
                  <a:srgbClr val="005B00"/>
                </a:solidFill>
                <a:latin typeface="Symbol" pitchFamily="18" charset="2"/>
              </a:rPr>
              <a:t>A</a:t>
            </a:r>
            <a:r>
              <a:rPr lang="en-US" altLang="en-US" sz="1400" b="1" i="1" baseline="30000" dirty="0">
                <a:solidFill>
                  <a:srgbClr val="005B00"/>
                </a:solidFill>
              </a:rPr>
              <a:t>’</a:t>
            </a:r>
            <a:r>
              <a:rPr lang="en-US" altLang="en-US" sz="1400" b="1" i="1" dirty="0">
                <a:solidFill>
                  <a:srgbClr val="005B00"/>
                </a:solidFill>
              </a:rPr>
              <a:t>   with </a:t>
            </a:r>
            <a:r>
              <a:rPr lang="en-US" altLang="en-US" sz="1400" b="1" i="1" dirty="0">
                <a:solidFill>
                  <a:srgbClr val="005B00"/>
                </a:solidFill>
                <a:latin typeface="Symbol" pitchFamily="18" charset="2"/>
              </a:rPr>
              <a:t>A</a:t>
            </a:r>
            <a:r>
              <a:rPr lang="en-US" altLang="en-US" sz="1400" b="1" i="1" baseline="30000" dirty="0">
                <a:solidFill>
                  <a:srgbClr val="005B00"/>
                </a:solidFill>
              </a:rPr>
              <a:t>’</a:t>
            </a:r>
            <a:r>
              <a:rPr lang="en-US" altLang="en-US" sz="1400" b="1" i="1" dirty="0">
                <a:solidFill>
                  <a:srgbClr val="005B00"/>
                </a:solidFill>
              </a:rPr>
              <a:t> </a:t>
            </a:r>
            <a:r>
              <a:rPr lang="en-US" altLang="en-US" sz="1400" b="1" dirty="0">
                <a:solidFill>
                  <a:srgbClr val="005B00"/>
                </a:solidFill>
              </a:rPr>
              <a:t>→ </a:t>
            </a:r>
            <a:r>
              <a:rPr lang="en-US" altLang="en-US" sz="1400" b="1" i="1" dirty="0" err="1">
                <a:solidFill>
                  <a:srgbClr val="005B00"/>
                </a:solidFill>
                <a:latin typeface="Brush Script MT" panose="03060802040406070304" pitchFamily="66" charset="0"/>
              </a:rPr>
              <a:t>l</a:t>
            </a:r>
            <a:r>
              <a:rPr lang="en-US" altLang="en-US" sz="1400" b="1" i="1" baseline="30000" dirty="0" err="1">
                <a:solidFill>
                  <a:srgbClr val="005B00"/>
                </a:solidFill>
              </a:rPr>
              <a:t>+</a:t>
            </a:r>
            <a:r>
              <a:rPr lang="en-US" altLang="en-US" sz="1400" b="1" i="1" dirty="0" err="1">
                <a:solidFill>
                  <a:srgbClr val="005B00"/>
                </a:solidFill>
                <a:latin typeface="Brush Script MT" panose="03060802040406070304" pitchFamily="66" charset="0"/>
              </a:rPr>
              <a:t>l</a:t>
            </a:r>
            <a:r>
              <a:rPr lang="en-US" altLang="en-US" sz="1400" b="1" i="1" baseline="30000" dirty="0">
                <a:solidFill>
                  <a:srgbClr val="005B00"/>
                </a:solidFill>
              </a:rPr>
              <a:t>-</a:t>
            </a:r>
          </a:p>
          <a:p>
            <a:pPr marL="52388" lvl="1" indent="0">
              <a:buClr>
                <a:srgbClr val="CC9900"/>
              </a:buClr>
              <a:buSzPct val="70000"/>
              <a:buFont typeface="Wingdings 2" pitchFamily="18" charset="2"/>
              <a:buNone/>
              <a:defRPr/>
            </a:pPr>
            <a:endParaRPr lang="en-US" altLang="en-US" sz="1400" b="1" i="1" baseline="30000" dirty="0">
              <a:solidFill>
                <a:schemeClr val="accent5">
                  <a:lumMod val="75000"/>
                </a:schemeClr>
              </a:solidFill>
              <a:latin typeface="Symbol" pitchFamily="18" charset="2"/>
            </a:endParaRPr>
          </a:p>
          <a:p>
            <a:pPr marL="52388" lvl="1" indent="0">
              <a:buClr>
                <a:srgbClr val="CC9900"/>
              </a:buClr>
              <a:buSzPct val="70000"/>
              <a:buNone/>
              <a:defRPr/>
            </a:pPr>
            <a:r>
              <a:rPr lang="en-US" sz="1400" b="1" i="1" dirty="0" smtClean="0">
                <a:solidFill>
                  <a:srgbClr val="005B00"/>
                </a:solidFill>
              </a:rPr>
              <a:t>	Scalar </a:t>
            </a:r>
            <a:r>
              <a:rPr lang="en-US" sz="1400" b="1" i="1" dirty="0">
                <a:solidFill>
                  <a:srgbClr val="005B00"/>
                </a:solidFill>
              </a:rPr>
              <a:t>meson</a:t>
            </a:r>
            <a:r>
              <a:rPr lang="en-US" altLang="en-US" sz="1400" b="1" i="1" dirty="0">
                <a:solidFill>
                  <a:srgbClr val="005B00"/>
                </a:solidFill>
              </a:rPr>
              <a:t> searches (charged channel): </a:t>
            </a:r>
            <a:r>
              <a:rPr lang="en-US" altLang="en-US" sz="1400" b="1" i="1" dirty="0">
                <a:solidFill>
                  <a:srgbClr val="005B00"/>
                </a:solidFill>
                <a:effectLst>
                  <a:outerShdw blurRad="38100" dist="38100" dir="2700000" algn="tl">
                    <a:srgbClr val="000000">
                      <a:alpha val="43137"/>
                    </a:srgbClr>
                  </a:outerShdw>
                </a:effectLst>
                <a:latin typeface="Symbol" pitchFamily="18" charset="2"/>
              </a:rPr>
              <a:t>h</a:t>
            </a:r>
            <a:r>
              <a:rPr lang="en-US" altLang="en-US" sz="1400" b="1" i="1" dirty="0">
                <a:solidFill>
                  <a:srgbClr val="005B00"/>
                </a:solidFill>
                <a:effectLst>
                  <a:outerShdw blurRad="38100" dist="38100" dir="2700000" algn="tl">
                    <a:srgbClr val="000000">
                      <a:alpha val="43137"/>
                    </a:srgbClr>
                  </a:outerShdw>
                </a:effectLst>
              </a:rPr>
              <a:t> </a:t>
            </a:r>
            <a:r>
              <a:rPr lang="en-US" altLang="en-US" sz="1400" b="1" i="1" dirty="0">
                <a:solidFill>
                  <a:srgbClr val="005B00"/>
                </a:solidFill>
              </a:rPr>
              <a:t>→ </a:t>
            </a:r>
            <a:r>
              <a:rPr lang="en-US" altLang="en-US" sz="1400" b="1" i="1" dirty="0" err="1">
                <a:solidFill>
                  <a:srgbClr val="005B00"/>
                </a:solidFill>
                <a:effectLst>
                  <a:outerShdw blurRad="38100" dist="38100" dir="2700000" algn="tl">
                    <a:srgbClr val="000000">
                      <a:alpha val="43137"/>
                    </a:srgbClr>
                  </a:outerShdw>
                </a:effectLst>
                <a:latin typeface="Symbol" pitchFamily="18" charset="2"/>
              </a:rPr>
              <a:t>p</a:t>
            </a:r>
            <a:r>
              <a:rPr lang="en-US" altLang="en-US" sz="1400" b="1" i="1" baseline="30000" dirty="0" err="1">
                <a:solidFill>
                  <a:srgbClr val="005B00"/>
                </a:solidFill>
                <a:effectLst>
                  <a:outerShdw blurRad="38100" dist="38100" dir="2700000" algn="tl">
                    <a:srgbClr val="000000">
                      <a:alpha val="43137"/>
                    </a:srgbClr>
                  </a:outerShdw>
                </a:effectLst>
                <a:latin typeface="Symbol" pitchFamily="18" charset="2"/>
              </a:rPr>
              <a:t>o</a:t>
            </a:r>
            <a:r>
              <a:rPr lang="en-US" altLang="en-US" sz="1400" b="1" i="1" baseline="30000" dirty="0">
                <a:solidFill>
                  <a:srgbClr val="005B00"/>
                </a:solidFill>
                <a:latin typeface="Symbol" pitchFamily="18" charset="2"/>
              </a:rPr>
              <a:t> </a:t>
            </a:r>
            <a:r>
              <a:rPr lang="en-US" altLang="en-US" sz="1400" b="1" i="1" dirty="0">
                <a:solidFill>
                  <a:srgbClr val="005B00"/>
                </a:solidFill>
                <a:latin typeface="Symbol" pitchFamily="18" charset="2"/>
              </a:rPr>
              <a:t>H</a:t>
            </a:r>
            <a:r>
              <a:rPr lang="en-US" altLang="en-US" sz="1400" b="1" i="1" dirty="0">
                <a:solidFill>
                  <a:srgbClr val="005B00"/>
                </a:solidFill>
              </a:rPr>
              <a:t>    with   </a:t>
            </a:r>
            <a:r>
              <a:rPr lang="en-US" altLang="en-US" sz="1400" b="1" i="1" dirty="0" err="1">
                <a:solidFill>
                  <a:srgbClr val="005B00"/>
                </a:solidFill>
              </a:rPr>
              <a:t>H→</a:t>
            </a:r>
            <a:r>
              <a:rPr lang="en-US" altLang="en-US" sz="1400" b="1" i="1" dirty="0" err="1">
                <a:solidFill>
                  <a:srgbClr val="005B00"/>
                </a:solidFill>
                <a:effectLst>
                  <a:outerShdw blurRad="38100" dist="38100" dir="2700000" algn="tl">
                    <a:srgbClr val="000000">
                      <a:alpha val="43137"/>
                    </a:srgbClr>
                  </a:outerShdw>
                </a:effectLst>
              </a:rPr>
              <a:t>e</a:t>
            </a:r>
            <a:r>
              <a:rPr lang="en-US" altLang="en-US" sz="1400" b="1" i="1" baseline="30000" dirty="0" err="1">
                <a:solidFill>
                  <a:srgbClr val="005B00"/>
                </a:solidFill>
              </a:rPr>
              <a:t>+</a:t>
            </a:r>
            <a:r>
              <a:rPr lang="en-US" altLang="en-US" sz="1400" b="1" i="1" dirty="0" err="1">
                <a:solidFill>
                  <a:srgbClr val="005B00"/>
                </a:solidFill>
                <a:effectLst>
                  <a:outerShdw blurRad="38100" dist="38100" dir="2700000" algn="tl">
                    <a:srgbClr val="000000">
                      <a:alpha val="43137"/>
                    </a:srgbClr>
                  </a:outerShdw>
                </a:effectLst>
              </a:rPr>
              <a:t>e</a:t>
            </a:r>
            <a:r>
              <a:rPr lang="en-US" altLang="en-US" sz="1400" b="1" i="1" baseline="30000" dirty="0">
                <a:solidFill>
                  <a:srgbClr val="005B00"/>
                </a:solidFill>
              </a:rPr>
              <a:t>-</a:t>
            </a:r>
            <a:r>
              <a:rPr lang="en-US" altLang="en-US" sz="1400" b="1" i="1" dirty="0">
                <a:solidFill>
                  <a:srgbClr val="005B00"/>
                </a:solidFill>
              </a:rPr>
              <a:t> and </a:t>
            </a:r>
            <a:r>
              <a:rPr lang="en-US" altLang="en-US" sz="1400" b="1" i="1" dirty="0" err="1">
                <a:solidFill>
                  <a:srgbClr val="005B00"/>
                </a:solidFill>
              </a:rPr>
              <a:t>H→</a:t>
            </a:r>
            <a:r>
              <a:rPr lang="en-US" altLang="en-US" sz="1400" b="1" i="1" dirty="0" err="1">
                <a:solidFill>
                  <a:srgbClr val="005B00"/>
                </a:solidFill>
                <a:effectLst>
                  <a:outerShdw blurRad="38100" dist="38100" dir="2700000" algn="tl">
                    <a:srgbClr val="000000">
                      <a:alpha val="43137"/>
                    </a:srgbClr>
                  </a:outerShdw>
                </a:effectLst>
                <a:latin typeface="Symbol" panose="05050102010706020507" pitchFamily="18" charset="2"/>
              </a:rPr>
              <a:t>m</a:t>
            </a:r>
            <a:r>
              <a:rPr lang="en-US" altLang="en-US" sz="1400" b="1" i="1" baseline="30000" dirty="0" err="1">
                <a:solidFill>
                  <a:srgbClr val="005B00"/>
                </a:solidFill>
              </a:rPr>
              <a:t>+</a:t>
            </a:r>
            <a:r>
              <a:rPr lang="en-US" altLang="en-US" sz="1400" b="1" i="1" dirty="0" err="1">
                <a:solidFill>
                  <a:srgbClr val="005B00"/>
                </a:solidFill>
                <a:effectLst>
                  <a:outerShdw blurRad="38100" dist="38100" dir="2700000" algn="tl">
                    <a:srgbClr val="000000">
                      <a:alpha val="43137"/>
                    </a:srgbClr>
                  </a:outerShdw>
                </a:effectLst>
                <a:latin typeface="Symbol" panose="05050102010706020507" pitchFamily="18" charset="2"/>
              </a:rPr>
              <a:t>m</a:t>
            </a:r>
            <a:r>
              <a:rPr lang="en-US" altLang="en-US" sz="1400" b="1" i="1" baseline="30000" dirty="0">
                <a:solidFill>
                  <a:srgbClr val="005B00"/>
                </a:solidFill>
              </a:rPr>
              <a:t>-</a:t>
            </a:r>
          </a:p>
          <a:p>
            <a:pPr marL="52388" lvl="1" indent="0">
              <a:buClr>
                <a:srgbClr val="CC9900"/>
              </a:buClr>
              <a:buSzPct val="70000"/>
              <a:buFont typeface="Wingdings 2" pitchFamily="18" charset="2"/>
              <a:buNone/>
              <a:defRPr/>
            </a:pPr>
            <a:endParaRPr lang="en-US" altLang="en-US" sz="1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2794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565" y="836712"/>
            <a:ext cx="5359528" cy="4903441"/>
          </a:xfrm>
          <a:prstGeom prst="rect">
            <a:avLst/>
          </a:prstGeom>
        </p:spPr>
      </p:pic>
      <p:sp>
        <p:nvSpPr>
          <p:cNvPr id="4098" name="Titolo 1"/>
          <p:cNvSpPr>
            <a:spLocks noGrp="1"/>
          </p:cNvSpPr>
          <p:nvPr>
            <p:ph type="title"/>
          </p:nvPr>
        </p:nvSpPr>
        <p:spPr>
          <a:xfrm>
            <a:off x="990600" y="0"/>
            <a:ext cx="7620000" cy="1066800"/>
          </a:xfrm>
        </p:spPr>
        <p:txBody>
          <a:bodyPr>
            <a:normAutofit/>
          </a:bodyPr>
          <a:lstStyle/>
          <a:p>
            <a:pPr eaLnBrk="1" fontAlgn="auto" hangingPunct="1">
              <a:spcAft>
                <a:spcPts val="0"/>
              </a:spcAft>
              <a:defRPr/>
            </a:pPr>
            <a:r>
              <a:rPr lang="it-IT" altLang="en-US" dirty="0" smtClean="0"/>
              <a:t>Status of the collaboration</a:t>
            </a: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20</a:t>
            </a:fld>
            <a:endParaRPr lang="it-IT" altLang="en-US" sz="1000" smtClean="0">
              <a:latin typeface="Arial" pitchFamily="34" charset="0"/>
            </a:endParaRPr>
          </a:p>
        </p:txBody>
      </p:sp>
      <p:sp>
        <p:nvSpPr>
          <p:cNvPr id="4100" name="Segnaposto contenuto 2"/>
          <p:cNvSpPr txBox="1">
            <a:spLocks/>
          </p:cNvSpPr>
          <p:nvPr/>
        </p:nvSpPr>
        <p:spPr bwMode="auto">
          <a:xfrm>
            <a:off x="1375414" y="415840"/>
            <a:ext cx="8534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buClr>
                <a:srgbClr val="CC9900"/>
              </a:buClr>
              <a:buSzPct val="70000"/>
              <a:buFont typeface="Wingdings" pitchFamily="2" charset="2"/>
              <a:buNone/>
              <a:defRPr/>
            </a:pPr>
            <a:r>
              <a:rPr lang="en-US" altLang="en-US" sz="1800" dirty="0"/>
              <a:t>	</a:t>
            </a:r>
            <a:endParaRPr lang="nl-NL" altLang="en-US" sz="1800" i="1" dirty="0" smtClean="0"/>
          </a:p>
          <a:p>
            <a:pPr lvl="1" eaLnBrk="1" hangingPunct="1">
              <a:buClr>
                <a:srgbClr val="CC9900"/>
              </a:buClr>
              <a:buSzPct val="70000"/>
              <a:buFont typeface="Wingdings" pitchFamily="2" charset="2"/>
              <a:buChar char="q"/>
              <a:defRPr/>
            </a:pPr>
            <a:endParaRPr lang="en-US" altLang="en-US" sz="1800" i="1" dirty="0" smtClean="0"/>
          </a:p>
          <a:p>
            <a:pPr lvl="1" eaLnBrk="1" hangingPunct="1">
              <a:buClr>
                <a:srgbClr val="CC9900"/>
              </a:buClr>
              <a:buSzPct val="70000"/>
              <a:buFont typeface="Wingdings" pitchFamily="2" charset="2"/>
              <a:buChar char="q"/>
              <a:defRPr/>
            </a:pPr>
            <a:endParaRPr lang="en-US" altLang="en-US" sz="1800" i="1" dirty="0"/>
          </a:p>
          <a:p>
            <a:pPr lvl="1" algn="ctr" eaLnBrk="1" hangingPunct="1">
              <a:buClr>
                <a:srgbClr val="CC9900"/>
              </a:buClr>
              <a:buSzPct val="70000"/>
              <a:buFont typeface="Wingdings" pitchFamily="2" charset="2"/>
              <a:buNone/>
              <a:defRPr/>
            </a:pPr>
            <a:r>
              <a:rPr lang="en-US" altLang="en-US" sz="1800" dirty="0"/>
              <a:t>	</a:t>
            </a:r>
            <a:endParaRPr lang="en-US" altLang="en-US" sz="1800" dirty="0" smtClean="0"/>
          </a:p>
          <a:p>
            <a:pPr eaLnBrk="1" hangingPunct="1">
              <a:buFont typeface="Wingdings" pitchFamily="2" charset="2"/>
              <a:buNone/>
              <a:defRPr/>
            </a:pPr>
            <a:endParaRPr lang="it-IT" altLang="en-US" sz="1800" dirty="0" smtClean="0"/>
          </a:p>
          <a:p>
            <a:pPr eaLnBrk="1" hangingPunct="1">
              <a:buFont typeface="Wingdings" pitchFamily="2" charset="2"/>
              <a:buNone/>
              <a:defRPr/>
            </a:pPr>
            <a:endParaRPr lang="it-IT" altLang="en-US" sz="1800" dirty="0" smtClean="0"/>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dirty="0"/>
          </a:p>
        </p:txBody>
      </p:sp>
      <p:sp>
        <p:nvSpPr>
          <p:cNvPr id="6" name="Oval 5"/>
          <p:cNvSpPr/>
          <p:nvPr/>
        </p:nvSpPr>
        <p:spPr>
          <a:xfrm>
            <a:off x="0" y="1158604"/>
            <a:ext cx="2267744" cy="64807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egnaposto contenuto 2"/>
          <p:cNvSpPr txBox="1">
            <a:spLocks/>
          </p:cNvSpPr>
          <p:nvPr/>
        </p:nvSpPr>
        <p:spPr bwMode="auto">
          <a:xfrm>
            <a:off x="161568" y="5373216"/>
            <a:ext cx="8534400" cy="120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buClr>
                <a:srgbClr val="CC9900"/>
              </a:buClr>
              <a:buSzPct val="70000"/>
              <a:buFont typeface="Wingdings" pitchFamily="2" charset="2"/>
              <a:buNone/>
              <a:defRPr/>
            </a:pPr>
            <a:r>
              <a:rPr lang="en-US" altLang="en-US" sz="2000" dirty="0" smtClean="0"/>
              <a:t>	</a:t>
            </a:r>
            <a:endParaRPr lang="nl-NL" altLang="en-US" sz="2000" i="1" dirty="0" smtClean="0"/>
          </a:p>
          <a:p>
            <a:pPr lvl="1" eaLnBrk="1" hangingPunct="1">
              <a:spcAft>
                <a:spcPts val="600"/>
              </a:spcAft>
              <a:buClr>
                <a:srgbClr val="CC9900"/>
              </a:buClr>
              <a:buSzPct val="70000"/>
              <a:buFont typeface="Wingdings" pitchFamily="2" charset="2"/>
              <a:buChar char="q"/>
              <a:defRPr/>
            </a:pPr>
            <a:r>
              <a:rPr lang="en-US" altLang="en-US" b="1" i="1" dirty="0" smtClean="0">
                <a:solidFill>
                  <a:schemeClr val="accent1">
                    <a:lumMod val="60000"/>
                    <a:lumOff val="40000"/>
                  </a:schemeClr>
                </a:solidFill>
                <a:effectLst>
                  <a:outerShdw blurRad="38100" dist="38100" dir="2700000" algn="tl">
                    <a:srgbClr val="000000">
                      <a:alpha val="43137"/>
                    </a:srgbClr>
                  </a:outerShdw>
                </a:effectLst>
              </a:rPr>
              <a:t>Potential hosting laboratories: BNL, CERN, FNAL (either Delivery Ring and/or PIP-II)</a:t>
            </a:r>
          </a:p>
          <a:p>
            <a:pPr eaLnBrk="1" hangingPunct="1">
              <a:buFont typeface="Wingdings" pitchFamily="2" charset="2"/>
              <a:buNone/>
              <a:defRPr/>
            </a:pPr>
            <a:endParaRPr lang="it-IT" altLang="en-US" sz="2000" dirty="0" smtClean="0"/>
          </a:p>
        </p:txBody>
      </p:sp>
      <p:pic>
        <p:nvPicPr>
          <p:cNvPr id="8" name="Picture 7"/>
          <p:cNvPicPr>
            <a:picLocks noChangeAspect="1"/>
          </p:cNvPicPr>
          <p:nvPr/>
        </p:nvPicPr>
        <p:blipFill>
          <a:blip r:embed="rId4"/>
          <a:stretch>
            <a:fillRect/>
          </a:stretch>
        </p:blipFill>
        <p:spPr>
          <a:xfrm>
            <a:off x="5394093" y="836712"/>
            <a:ext cx="3686689" cy="4903441"/>
          </a:xfrm>
          <a:prstGeom prst="rect">
            <a:avLst/>
          </a:prstGeom>
        </p:spPr>
      </p:pic>
    </p:spTree>
    <p:extLst>
      <p:ext uri="{BB962C8B-B14F-4D97-AF65-F5344CB8AC3E}">
        <p14:creationId xmlns:p14="http://schemas.microsoft.com/office/powerpoint/2010/main" val="1254741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396"/>
            <a:ext cx="8229600" cy="944562"/>
          </a:xfrm>
        </p:spPr>
        <p:txBody>
          <a:bodyPr>
            <a:normAutofit/>
          </a:bodyPr>
          <a:lstStyle/>
          <a:p>
            <a:r>
              <a:rPr lang="en-US" sz="4400" dirty="0" smtClean="0"/>
              <a:t>Summary</a:t>
            </a:r>
            <a:endParaRPr lang="en-US" sz="4400" dirty="0"/>
          </a:p>
        </p:txBody>
      </p:sp>
      <p:sp>
        <p:nvSpPr>
          <p:cNvPr id="3" name="Content Placeholder 2"/>
          <p:cNvSpPr>
            <a:spLocks noGrp="1"/>
          </p:cNvSpPr>
          <p:nvPr>
            <p:ph idx="1"/>
          </p:nvPr>
        </p:nvSpPr>
        <p:spPr>
          <a:xfrm>
            <a:off x="444614" y="728700"/>
            <a:ext cx="8382000" cy="5184576"/>
          </a:xfrm>
        </p:spPr>
        <p:txBody>
          <a:bodyPr/>
          <a:lstStyle/>
          <a:p>
            <a:pPr>
              <a:spcBef>
                <a:spcPts val="1600"/>
              </a:spcBef>
            </a:pP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The </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h</a:t>
            </a:r>
            <a:r>
              <a:rPr lang="en-US" altLang="en-US" sz="2000" i="1" dirty="0">
                <a:solidFill>
                  <a:schemeClr val="accent1">
                    <a:lumMod val="60000"/>
                    <a:lumOff val="40000"/>
                  </a:schemeClr>
                </a:solidFill>
                <a:effectLst>
                  <a:outerShdw blurRad="38100" dist="38100" dir="2700000" algn="tl">
                    <a:srgbClr val="000000">
                      <a:alpha val="43137"/>
                    </a:srgbClr>
                  </a:outerShdw>
                </a:effectLst>
              </a:rPr>
              <a:t> </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h</a:t>
            </a:r>
            <a:r>
              <a:rPr lang="en-US" altLang="en-US" sz="2000" i="1" dirty="0">
                <a:solidFill>
                  <a:schemeClr val="accent1">
                    <a:lumMod val="60000"/>
                    <a:lumOff val="40000"/>
                  </a:schemeClr>
                </a:solidFill>
                <a:effectLst>
                  <a:outerShdw blurRad="38100" dist="38100" dir="2700000" algn="tl">
                    <a:srgbClr val="000000">
                      <a:alpha val="43137"/>
                    </a:srgbClr>
                  </a:outerShdw>
                </a:effectLst>
              </a:rPr>
              <a:t>’ </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meson is a excellent laboratory for studying rare processes and physics BSM (especially, LDM)</a:t>
            </a:r>
          </a:p>
          <a:p>
            <a:pPr>
              <a:spcBef>
                <a:spcPts val="1600"/>
              </a:spcBef>
            </a:pPr>
            <a:r>
              <a:rPr lang="en-US" sz="2000" i="1" dirty="0" smtClean="0">
                <a:solidFill>
                  <a:schemeClr val="accent1">
                    <a:lumMod val="60000"/>
                    <a:lumOff val="40000"/>
                  </a:schemeClr>
                </a:solidFill>
                <a:effectLst>
                  <a:outerShdw blurRad="38100" dist="38100" dir="2700000" algn="tl">
                    <a:srgbClr val="000000">
                      <a:alpha val="43137"/>
                    </a:srgbClr>
                  </a:outerShdw>
                </a:effectLst>
              </a:rPr>
              <a:t>Existing world sample not sufficient for breaching into decays violating conservation laws or searching for new particles</a:t>
            </a:r>
          </a:p>
          <a:p>
            <a:pPr>
              <a:spcBef>
                <a:spcPts val="1600"/>
              </a:spcBef>
            </a:pPr>
            <a:r>
              <a:rPr lang="en-US" sz="2000" i="1" dirty="0" smtClean="0">
                <a:solidFill>
                  <a:schemeClr val="accent1">
                    <a:lumMod val="60000"/>
                    <a:lumOff val="40000"/>
                  </a:schemeClr>
                </a:solidFill>
                <a:effectLst>
                  <a:outerShdw blurRad="38100" dist="38100" dir="2700000" algn="tl">
                    <a:srgbClr val="000000">
                      <a:alpha val="43137"/>
                    </a:srgbClr>
                  </a:outerShdw>
                </a:effectLst>
              </a:rPr>
              <a:t>REDTOP goal is to produce ~</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10</a:t>
            </a:r>
            <a:r>
              <a:rPr lang="en-US" altLang="en-US" sz="2000" i="1" baseline="30000" dirty="0" smtClean="0">
                <a:solidFill>
                  <a:schemeClr val="accent1">
                    <a:lumMod val="60000"/>
                    <a:lumOff val="40000"/>
                  </a:schemeClr>
                </a:solidFill>
                <a:effectLst>
                  <a:outerShdw blurRad="38100" dist="38100" dir="2700000" algn="tl">
                    <a:srgbClr val="000000">
                      <a:alpha val="43137"/>
                    </a:srgbClr>
                  </a:outerShdw>
                </a:effectLst>
              </a:rPr>
              <a:t>13</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 </a:t>
            </a:r>
            <a:r>
              <a:rPr lang="en-US" altLang="en-US" sz="2000" i="1" dirty="0">
                <a:solidFill>
                  <a:schemeClr val="accent1">
                    <a:lumMod val="60000"/>
                    <a:lumOff val="40000"/>
                  </a:schemeClr>
                </a:solidFill>
                <a:effectLst>
                  <a:outerShdw blurRad="38100" dist="38100" dir="2700000" algn="tl">
                    <a:srgbClr val="000000">
                      <a:alpha val="43137"/>
                    </a:srgbClr>
                  </a:outerShdw>
                </a:effectLst>
                <a:latin typeface="Symbol" pitchFamily="18" charset="2"/>
              </a:rPr>
              <a:t>h</a:t>
            </a:r>
            <a:r>
              <a:rPr lang="en-US" altLang="en-US" sz="2000" i="1" dirty="0">
                <a:solidFill>
                  <a:schemeClr val="accent1">
                    <a:lumMod val="60000"/>
                    <a:lumOff val="40000"/>
                  </a:schemeClr>
                </a:solidFill>
                <a:effectLst>
                  <a:outerShdw blurRad="38100" dist="38100" dir="2700000" algn="tl">
                    <a:srgbClr val="000000">
                      <a:alpha val="43137"/>
                    </a:srgbClr>
                  </a:outerShdw>
                </a:effectLst>
              </a:rPr>
              <a:t> </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mesons/</a:t>
            </a:r>
            <a:r>
              <a:rPr lang="en-US" altLang="en-US" sz="2000" i="1" dirty="0" err="1" smtClean="0">
                <a:solidFill>
                  <a:schemeClr val="accent1">
                    <a:lumMod val="60000"/>
                    <a:lumOff val="40000"/>
                  </a:schemeClr>
                </a:solidFill>
                <a:effectLst>
                  <a:outerShdw blurRad="38100" dist="38100" dir="2700000" algn="tl">
                    <a:srgbClr val="000000">
                      <a:alpha val="43137"/>
                    </a:srgbClr>
                  </a:outerShdw>
                </a:effectLst>
              </a:rPr>
              <a:t>yr</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 in phase </a:t>
            </a:r>
            <a:r>
              <a:rPr lang="en-US" altLang="en-US" sz="2000" i="1" dirty="0">
                <a:solidFill>
                  <a:schemeClr val="accent1">
                    <a:lumMod val="60000"/>
                    <a:lumOff val="40000"/>
                  </a:schemeClr>
                </a:solidFill>
                <a:effectLst>
                  <a:outerShdw blurRad="38100" dist="38100" dir="2700000" algn="tl">
                    <a:srgbClr val="000000">
                      <a:alpha val="43137"/>
                    </a:srgbClr>
                  </a:outerShdw>
                </a:effectLst>
              </a:rPr>
              <a:t>I and </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 10 </a:t>
            </a:r>
            <a:r>
              <a:rPr lang="en-US" altLang="en-US" sz="2000" i="1" baseline="30000" dirty="0">
                <a:solidFill>
                  <a:schemeClr val="accent1">
                    <a:lumMod val="60000"/>
                    <a:lumOff val="40000"/>
                  </a:schemeClr>
                </a:solidFill>
                <a:effectLst>
                  <a:outerShdw blurRad="38100" dist="38100" dir="2700000" algn="tl">
                    <a:srgbClr val="000000">
                      <a:alpha val="43137"/>
                    </a:srgbClr>
                  </a:outerShdw>
                </a:effectLst>
              </a:rPr>
              <a:t>11</a:t>
            </a:r>
            <a:r>
              <a:rPr lang="en-US" altLang="en-US" sz="2000" i="1" dirty="0">
                <a:solidFill>
                  <a:schemeClr val="accent1">
                    <a:lumMod val="60000"/>
                    <a:lumOff val="40000"/>
                  </a:schemeClr>
                </a:solidFill>
                <a:effectLst>
                  <a:outerShdw blurRad="38100" dist="38100" dir="2700000" algn="tl">
                    <a:srgbClr val="000000">
                      <a:alpha val="43137"/>
                    </a:srgbClr>
                  </a:outerShdw>
                </a:effectLst>
              </a:rPr>
              <a:t>  </a:t>
            </a:r>
            <a:r>
              <a:rPr lang="el-GR" altLang="en-US" sz="2000" i="1" dirty="0" smtClean="0">
                <a:solidFill>
                  <a:schemeClr val="accent1">
                    <a:lumMod val="60000"/>
                    <a:lumOff val="40000"/>
                  </a:schemeClr>
                </a:solidFill>
                <a:effectLst>
                  <a:outerShdw blurRad="38100" dist="38100" dir="2700000" algn="tl">
                    <a:srgbClr val="000000">
                      <a:alpha val="43137"/>
                    </a:srgbClr>
                  </a:outerShdw>
                </a:effectLst>
              </a:rPr>
              <a:t>η’ </a:t>
            </a:r>
            <a:r>
              <a:rPr lang="el-GR" altLang="en-US" sz="2000" i="1" dirty="0">
                <a:solidFill>
                  <a:schemeClr val="accent1">
                    <a:lumMod val="60000"/>
                    <a:lumOff val="40000"/>
                  </a:schemeClr>
                </a:solidFill>
                <a:effectLst>
                  <a:outerShdw blurRad="38100" dist="38100" dir="2700000" algn="tl">
                    <a:srgbClr val="000000">
                      <a:alpha val="43137"/>
                    </a:srgbClr>
                  </a:outerShdw>
                </a:effectLst>
              </a:rPr>
              <a:t>/</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year </a:t>
            </a:r>
            <a:r>
              <a:rPr lang="en-US" altLang="en-US" sz="2000" i="1" dirty="0">
                <a:solidFill>
                  <a:schemeClr val="accent1">
                    <a:lumMod val="60000"/>
                    <a:lumOff val="40000"/>
                  </a:schemeClr>
                </a:solidFill>
                <a:effectLst>
                  <a:outerShdw blurRad="38100" dist="38100" dir="2700000" algn="tl">
                    <a:srgbClr val="000000">
                      <a:alpha val="43137"/>
                    </a:srgbClr>
                  </a:outerShdw>
                </a:effectLst>
              </a:rPr>
              <a:t>in phase </a:t>
            </a: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II</a:t>
            </a:r>
          </a:p>
          <a:p>
            <a:pPr>
              <a:spcBef>
                <a:spcPts val="1600"/>
              </a:spcBef>
            </a:pPr>
            <a:r>
              <a:rPr lang="en-US" altLang="en-US" sz="2000" i="1" dirty="0" smtClean="0">
                <a:solidFill>
                  <a:schemeClr val="accent1">
                    <a:lumMod val="60000"/>
                    <a:lumOff val="40000"/>
                  </a:schemeClr>
                </a:solidFill>
                <a:effectLst>
                  <a:outerShdw blurRad="38100" dist="38100" dir="2700000" algn="tl">
                    <a:srgbClr val="000000">
                      <a:alpha val="43137"/>
                    </a:srgbClr>
                  </a:outerShdw>
                </a:effectLst>
              </a:rPr>
              <a:t>More running phases could use different beam species:</a:t>
            </a:r>
          </a:p>
          <a:p>
            <a:pPr lvl="1">
              <a:spcBef>
                <a:spcPts val="1600"/>
              </a:spcBef>
            </a:pPr>
            <a:r>
              <a:rPr lang="en-US" altLang="en-US" sz="1800" i="1" dirty="0" smtClean="0">
                <a:solidFill>
                  <a:prstClr val="white"/>
                </a:solidFill>
              </a:rPr>
              <a:t>PIP-II for a tagged-</a:t>
            </a:r>
            <a:r>
              <a:rPr lang="en-US" altLang="en-US" sz="1800" i="1" dirty="0" smtClean="0">
                <a:effectLst>
                  <a:outerShdw blurRad="38100" dist="38100" dir="2700000" algn="tl">
                    <a:srgbClr val="000000">
                      <a:alpha val="43137"/>
                    </a:srgbClr>
                  </a:outerShdw>
                </a:effectLst>
                <a:latin typeface="Symbol" pitchFamily="18" charset="2"/>
              </a:rPr>
              <a:t>h</a:t>
            </a:r>
            <a:r>
              <a:rPr lang="en-US" altLang="en-US" sz="1800" i="1" dirty="0"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 </a:t>
            </a:r>
            <a:r>
              <a:rPr lang="en-US" altLang="en-US" sz="1800" i="1" dirty="0" smtClean="0">
                <a:solidFill>
                  <a:prstClr val="white"/>
                </a:solidFill>
              </a:rPr>
              <a:t>experiment</a:t>
            </a:r>
            <a:endParaRPr lang="en-US" sz="1800" i="1" dirty="0" smtClean="0">
              <a:solidFill>
                <a:prstClr val="white"/>
              </a:solidFill>
            </a:endParaRPr>
          </a:p>
          <a:p>
            <a:pPr>
              <a:spcBef>
                <a:spcPts val="1600"/>
              </a:spcBef>
            </a:pPr>
            <a:r>
              <a:rPr lang="en-US" altLang="en-US" sz="2000" i="1" dirty="0" smtClean="0">
                <a:solidFill>
                  <a:schemeClr val="accent1">
                    <a:lumMod val="60000"/>
                    <a:lumOff val="40000"/>
                  </a:schemeClr>
                </a:solidFill>
              </a:rPr>
              <a:t>Several labs could host the experiment (FNAL is the most optimal)</a:t>
            </a:r>
          </a:p>
          <a:p>
            <a:pPr>
              <a:spcBef>
                <a:spcPts val="1600"/>
              </a:spcBef>
            </a:pPr>
            <a:r>
              <a:rPr lang="en-US" altLang="en-US" sz="2000" i="1" dirty="0" smtClean="0">
                <a:solidFill>
                  <a:schemeClr val="accent1">
                    <a:lumMod val="60000"/>
                    <a:lumOff val="40000"/>
                  </a:schemeClr>
                </a:solidFill>
              </a:rPr>
              <a:t>New detector techniques would set the stage for next generation High Intensity experiments</a:t>
            </a:r>
          </a:p>
          <a:p>
            <a:pPr>
              <a:spcBef>
                <a:spcPts val="1600"/>
              </a:spcBef>
            </a:pPr>
            <a:r>
              <a:rPr lang="en-US" altLang="en-US" sz="2000" i="1" dirty="0" smtClean="0">
                <a:solidFill>
                  <a:schemeClr val="accent1">
                    <a:lumMod val="60000"/>
                    <a:lumOff val="40000"/>
                  </a:schemeClr>
                </a:solidFill>
              </a:rPr>
              <a:t>Moderate cost (50-60 M$)</a:t>
            </a:r>
          </a:p>
          <a:p>
            <a:pPr>
              <a:spcBef>
                <a:spcPts val="1600"/>
              </a:spcBef>
            </a:pPr>
            <a:r>
              <a:rPr lang="en-US" altLang="en-US" sz="2000" b="1" i="1" dirty="0">
                <a:solidFill>
                  <a:schemeClr val="accent1">
                    <a:lumMod val="75000"/>
                  </a:schemeClr>
                </a:solidFill>
              </a:rPr>
              <a:t>More details: </a:t>
            </a:r>
            <a:r>
              <a:rPr lang="en-US" altLang="en-US" sz="2000" b="1" i="1" u="sng" dirty="0">
                <a:solidFill>
                  <a:schemeClr val="accent1">
                    <a:lumMod val="75000"/>
                  </a:schemeClr>
                </a:solidFill>
              </a:rPr>
              <a:t>https://redtop.fnal.gov</a:t>
            </a:r>
          </a:p>
          <a:p>
            <a:pPr>
              <a:spcBef>
                <a:spcPts val="1600"/>
              </a:spcBef>
            </a:pPr>
            <a:endParaRPr lang="en-US" altLang="en-US" sz="2000" i="1" dirty="0" smtClean="0">
              <a:solidFill>
                <a:schemeClr val="accent1">
                  <a:lumMod val="60000"/>
                  <a:lumOff val="40000"/>
                </a:schemeClr>
              </a:solidFill>
            </a:endParaRPr>
          </a:p>
          <a:p>
            <a:pPr>
              <a:spcBef>
                <a:spcPts val="1600"/>
              </a:spcBef>
            </a:pPr>
            <a:endParaRPr lang="en-US" altLang="en-US" sz="1600" i="1" dirty="0" smtClean="0">
              <a:solidFill>
                <a:prstClr val="white"/>
              </a:solidFill>
            </a:endParaRPr>
          </a:p>
          <a:p>
            <a:pPr>
              <a:spcBef>
                <a:spcPts val="1600"/>
              </a:spcBef>
            </a:pPr>
            <a:endParaRPr lang="en-US" altLang="en-US" sz="2000" i="1" dirty="0" smtClean="0">
              <a:solidFill>
                <a:prstClr val="white"/>
              </a:solidFill>
            </a:endParaRPr>
          </a:p>
          <a:p>
            <a:pPr>
              <a:spcBef>
                <a:spcPts val="1600"/>
              </a:spcBef>
            </a:pPr>
            <a:endParaRPr lang="en-US" altLang="en-US" sz="2000" i="1" dirty="0" smtClean="0">
              <a:solidFill>
                <a:prstClr val="white"/>
              </a:solidFill>
            </a:endParaRPr>
          </a:p>
          <a:p>
            <a:pPr>
              <a:spcBef>
                <a:spcPts val="1600"/>
              </a:spcBef>
            </a:pPr>
            <a:endParaRPr lang="en-US" sz="20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21</a:t>
            </a:fld>
            <a:endParaRPr lang="it-IT"/>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dirty="0"/>
          </a:p>
        </p:txBody>
      </p:sp>
    </p:spTree>
    <p:extLst>
      <p:ext uri="{BB962C8B-B14F-4D97-AF65-F5344CB8AC3E}">
        <p14:creationId xmlns:p14="http://schemas.microsoft.com/office/powerpoint/2010/main" val="1257242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Tagged REDTOP at PIP-II</a:t>
            </a:r>
            <a:br>
              <a:rPr lang="en-US" dirty="0" smtClean="0"/>
            </a:br>
            <a:r>
              <a:rPr lang="en-US" dirty="0" smtClean="0"/>
              <a:t>The ultimate eta factory</a:t>
            </a:r>
            <a:endParaRPr lang="en-US" dirty="0"/>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22</a:t>
            </a:fld>
            <a:endParaRPr lang="it-IT"/>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5973" y="1600200"/>
            <a:ext cx="4512054"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1109954" y="3248980"/>
            <a:ext cx="977770" cy="36004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smtClean="0">
                <a:latin typeface="Courier New" panose="02070309020205020404" pitchFamily="49" charset="0"/>
                <a:cs typeface="Courier New" panose="02070309020205020404" pitchFamily="49" charset="0"/>
              </a:rPr>
              <a:t>tREDTOP</a:t>
            </a:r>
            <a:endParaRPr lang="en-US" sz="1000" b="1" dirty="0">
              <a:latin typeface="Courier New" panose="02070309020205020404" pitchFamily="49" charset="0"/>
              <a:cs typeface="Courier New" panose="02070309020205020404" pitchFamily="49" charset="0"/>
            </a:endParaRPr>
          </a:p>
        </p:txBody>
      </p:sp>
      <p:cxnSp>
        <p:nvCxnSpPr>
          <p:cNvPr id="8" name="Straight Arrow Connector 7"/>
          <p:cNvCxnSpPr>
            <a:stCxn id="7" idx="3"/>
          </p:cNvCxnSpPr>
          <p:nvPr/>
        </p:nvCxnSpPr>
        <p:spPr>
          <a:xfrm>
            <a:off x="2087724" y="3429000"/>
            <a:ext cx="1260140" cy="25202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96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259A804-A2FE-4DC4-A52D-81BCDC452939}" type="slidenum">
              <a:rPr lang="it-IT" smtClean="0"/>
              <a:pPr>
                <a:defRPr/>
              </a:pPr>
              <a:t>23</a:t>
            </a:fld>
            <a:endParaRPr lang="it-IT"/>
          </a:p>
        </p:txBody>
      </p:sp>
      <p:sp>
        <p:nvSpPr>
          <p:cNvPr id="6" name="Date Placeholder 5"/>
          <p:cNvSpPr>
            <a:spLocks noGrp="1"/>
          </p:cNvSpPr>
          <p:nvPr>
            <p:ph type="dt" sz="half" idx="10"/>
          </p:nvPr>
        </p:nvSpPr>
        <p:spPr/>
        <p:txBody>
          <a:bodyPr/>
          <a:lstStyle/>
          <a:p>
            <a:pPr>
              <a:defRPr/>
            </a:pPr>
            <a:r>
              <a:rPr lang="en-US" smtClean="0"/>
              <a:t>9/4/2019</a:t>
            </a:r>
            <a:endParaRPr lang="it-IT"/>
          </a:p>
        </p:txBody>
      </p:sp>
      <p:sp>
        <p:nvSpPr>
          <p:cNvPr id="7" name="Footer Placeholder 6"/>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2378297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944562"/>
          </a:xfrm>
        </p:spPr>
        <p:txBody>
          <a:bodyPr/>
          <a:lstStyle/>
          <a:p>
            <a:r>
              <a:rPr lang="en-US" dirty="0" smtClean="0"/>
              <a:t>Future Prospects</a:t>
            </a:r>
            <a:endParaRPr lang="en-US" dirty="0"/>
          </a:p>
        </p:txBody>
      </p:sp>
      <p:sp>
        <p:nvSpPr>
          <p:cNvPr id="3" name="Content Placeholder 2"/>
          <p:cNvSpPr>
            <a:spLocks noGrp="1"/>
          </p:cNvSpPr>
          <p:nvPr>
            <p:ph idx="1"/>
          </p:nvPr>
        </p:nvSpPr>
        <p:spPr>
          <a:xfrm>
            <a:off x="381000" y="856824"/>
            <a:ext cx="8382000" cy="4937125"/>
          </a:xfrm>
        </p:spPr>
        <p:txBody>
          <a:bodyPr/>
          <a:lstStyle/>
          <a:p>
            <a:pPr>
              <a:spcBef>
                <a:spcPts val="1800"/>
              </a:spcBef>
              <a:spcAft>
                <a:spcPts val="300"/>
              </a:spcAft>
            </a:pPr>
            <a:r>
              <a:rPr lang="en-US" altLang="en-US" sz="2000" i="1" dirty="0" smtClean="0">
                <a:solidFill>
                  <a:schemeClr val="accent1">
                    <a:lumMod val="60000"/>
                    <a:lumOff val="40000"/>
                  </a:schemeClr>
                </a:solidFill>
              </a:rPr>
              <a:t>The Collaboration is currently engaged in the ESPP process and preparing for the P5-Snowmass process</a:t>
            </a:r>
          </a:p>
          <a:p>
            <a:pPr>
              <a:spcBef>
                <a:spcPts val="1800"/>
              </a:spcBef>
              <a:spcAft>
                <a:spcPts val="300"/>
              </a:spcAft>
            </a:pPr>
            <a:r>
              <a:rPr lang="en-US" altLang="en-US" sz="2000" i="1" dirty="0" smtClean="0">
                <a:solidFill>
                  <a:schemeClr val="accent1">
                    <a:lumMod val="60000"/>
                    <a:lumOff val="40000"/>
                  </a:schemeClr>
                </a:solidFill>
              </a:rPr>
              <a:t>Endorsement by the community and/or laboratories is needed to fund detector R&amp;D activities</a:t>
            </a:r>
          </a:p>
          <a:p>
            <a:pPr>
              <a:spcBef>
                <a:spcPts val="1800"/>
              </a:spcBef>
              <a:spcAft>
                <a:spcPts val="300"/>
              </a:spcAft>
            </a:pPr>
            <a:r>
              <a:rPr lang="en-US" altLang="en-US" sz="2000" i="1" dirty="0" smtClean="0">
                <a:solidFill>
                  <a:schemeClr val="accent1">
                    <a:lumMod val="60000"/>
                    <a:lumOff val="40000"/>
                  </a:schemeClr>
                </a:solidFill>
              </a:rPr>
              <a:t>Current activities aim at the preparation of a full proposal in a timeframe consistent with the ESPP and Snowmass-P5</a:t>
            </a:r>
          </a:p>
          <a:p>
            <a:pPr lvl="1">
              <a:spcBef>
                <a:spcPts val="1800"/>
              </a:spcBef>
              <a:spcAft>
                <a:spcPts val="300"/>
              </a:spcAft>
            </a:pPr>
            <a:r>
              <a:rPr lang="en-US" altLang="en-US" sz="1800" i="1" dirty="0" smtClean="0">
                <a:solidFill>
                  <a:prstClr val="white"/>
                </a:solidFill>
              </a:rPr>
              <a:t>Detector optimization and sensitivity studies are well established and ongoing. Goal  is maximize S/</a:t>
            </a:r>
            <a:r>
              <a:rPr lang="en-US" sz="1800" dirty="0"/>
              <a:t> </a:t>
            </a:r>
            <a:r>
              <a:rPr lang="en-US" sz="1800" dirty="0" smtClean="0">
                <a:latin typeface="Symbol" panose="05050102010706020507" pitchFamily="18" charset="2"/>
              </a:rPr>
              <a:t>Ö</a:t>
            </a:r>
            <a:r>
              <a:rPr lang="en-US" altLang="en-US" sz="1800" i="1" dirty="0" smtClean="0">
                <a:solidFill>
                  <a:prstClr val="white"/>
                </a:solidFill>
              </a:rPr>
              <a:t>B </a:t>
            </a:r>
          </a:p>
          <a:p>
            <a:pPr lvl="1">
              <a:spcBef>
                <a:spcPts val="1200"/>
              </a:spcBef>
              <a:spcAft>
                <a:spcPts val="300"/>
              </a:spcAft>
            </a:pPr>
            <a:r>
              <a:rPr lang="en-US" altLang="en-US" sz="1800" i="1" dirty="0" smtClean="0">
                <a:solidFill>
                  <a:prstClr val="white"/>
                </a:solidFill>
              </a:rPr>
              <a:t>Detector R&amp;D is minimal (ADRIANO2 only,  at present)</a:t>
            </a:r>
          </a:p>
          <a:p>
            <a:pPr>
              <a:spcBef>
                <a:spcPts val="1800"/>
              </a:spcBef>
              <a:spcAft>
                <a:spcPts val="300"/>
              </a:spcAft>
            </a:pPr>
            <a:r>
              <a:rPr lang="en-US" altLang="en-US" sz="2000" i="1" dirty="0" smtClean="0">
                <a:solidFill>
                  <a:schemeClr val="accent1">
                    <a:lumMod val="60000"/>
                    <a:lumOff val="40000"/>
                  </a:schemeClr>
                </a:solidFill>
              </a:rPr>
              <a:t>Competition from several other experiments (LHCB, et. Al.)</a:t>
            </a:r>
          </a:p>
          <a:p>
            <a:pPr lvl="1">
              <a:spcBef>
                <a:spcPts val="1800"/>
              </a:spcBef>
              <a:spcAft>
                <a:spcPts val="300"/>
              </a:spcAft>
            </a:pPr>
            <a:r>
              <a:rPr lang="en-US" altLang="en-US" sz="1800" i="1" dirty="0">
                <a:solidFill>
                  <a:prstClr val="white"/>
                </a:solidFill>
              </a:rPr>
              <a:t>But, REDTOP experimental techniques is substantially different</a:t>
            </a:r>
            <a:endParaRPr lang="en-US" altLang="en-US" sz="2000" i="1" dirty="0">
              <a:solidFill>
                <a:prstClr val="white"/>
              </a:solidFill>
            </a:endParaRPr>
          </a:p>
          <a:p>
            <a:pPr>
              <a:spcBef>
                <a:spcPts val="1800"/>
              </a:spcBef>
              <a:spcAft>
                <a:spcPts val="300"/>
              </a:spcAft>
            </a:pPr>
            <a:r>
              <a:rPr lang="en-US" altLang="en-US" sz="2000" b="1" i="1" dirty="0" smtClean="0">
                <a:solidFill>
                  <a:schemeClr val="accent1">
                    <a:lumMod val="75000"/>
                  </a:schemeClr>
                </a:solidFill>
              </a:rPr>
              <a:t>More details: </a:t>
            </a:r>
            <a:r>
              <a:rPr lang="en-US" altLang="en-US" sz="2000" b="1" i="1" u="sng" dirty="0" smtClean="0">
                <a:solidFill>
                  <a:schemeClr val="accent1">
                    <a:lumMod val="75000"/>
                  </a:schemeClr>
                </a:solidFill>
              </a:rPr>
              <a:t>https://redtop.fnal.gov</a:t>
            </a:r>
          </a:p>
          <a:p>
            <a:pPr>
              <a:spcBef>
                <a:spcPts val="1800"/>
              </a:spcBef>
              <a:spcAft>
                <a:spcPts val="300"/>
              </a:spcAft>
            </a:pPr>
            <a:endParaRPr lang="en-US" altLang="en-US" sz="2400" i="1" dirty="0" smtClean="0">
              <a:solidFill>
                <a:prstClr val="white"/>
              </a:solidFill>
            </a:endParaRPr>
          </a:p>
          <a:p>
            <a:pPr>
              <a:spcBef>
                <a:spcPts val="1800"/>
              </a:spcBef>
              <a:spcAft>
                <a:spcPts val="300"/>
              </a:spcAft>
            </a:pPr>
            <a:endParaRPr lang="en-US" altLang="en-US" sz="2400" i="1" dirty="0" smtClean="0">
              <a:solidFill>
                <a:prstClr val="white"/>
              </a:solidFill>
            </a:endParaRPr>
          </a:p>
          <a:p>
            <a:pPr>
              <a:spcBef>
                <a:spcPts val="1800"/>
              </a:spcBef>
              <a:spcAft>
                <a:spcPts val="300"/>
              </a:spcAft>
            </a:pPr>
            <a:endParaRPr lang="en-US" altLang="en-US" sz="2400" i="1" dirty="0" smtClean="0">
              <a:solidFill>
                <a:prstClr val="white"/>
              </a:solidFill>
            </a:endParaRPr>
          </a:p>
          <a:p>
            <a:pPr>
              <a:spcBef>
                <a:spcPts val="1800"/>
              </a:spcBef>
              <a:spcAft>
                <a:spcPts val="300"/>
              </a:spcAft>
            </a:pPr>
            <a:endParaRPr lang="en-US" sz="24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24</a:t>
            </a:fld>
            <a:endParaRPr lang="it-IT"/>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2646757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990600" y="0"/>
            <a:ext cx="7620000" cy="1066800"/>
          </a:xfrm>
        </p:spPr>
        <p:txBody>
          <a:bodyPr>
            <a:noAutofit/>
          </a:bodyPr>
          <a:lstStyle/>
          <a:p>
            <a:pPr lvl="1" fontAlgn="auto">
              <a:spcAft>
                <a:spcPts val="0"/>
              </a:spcAft>
              <a:defRPr/>
            </a:pPr>
            <a:r>
              <a:rPr lang="en-US" altLang="en-US" sz="2800" dirty="0">
                <a:solidFill>
                  <a:schemeClr val="accent1">
                    <a:lumMod val="60000"/>
                    <a:lumOff val="40000"/>
                  </a:schemeClr>
                </a:solidFill>
                <a:effectLst>
                  <a:outerShdw blurRad="38100" dist="38100" dir="2700000" algn="tl">
                    <a:srgbClr val="000000">
                      <a:alpha val="43137"/>
                    </a:srgbClr>
                  </a:outerShdw>
                </a:effectLst>
              </a:rPr>
              <a:t>CP Violation from </a:t>
            </a:r>
            <a:r>
              <a:rPr lang="en-US" altLang="en-US" sz="2800" dirty="0" err="1">
                <a:solidFill>
                  <a:schemeClr val="accent1">
                    <a:lumMod val="60000"/>
                    <a:lumOff val="40000"/>
                  </a:schemeClr>
                </a:solidFill>
                <a:effectLst>
                  <a:outerShdw blurRad="38100" dist="38100" dir="2700000" algn="tl">
                    <a:srgbClr val="000000">
                      <a:alpha val="43137"/>
                    </a:srgbClr>
                  </a:outerShdw>
                </a:effectLst>
              </a:rPr>
              <a:t>Dalitz</a:t>
            </a:r>
            <a:r>
              <a:rPr lang="en-US" altLang="en-US" sz="2800" dirty="0">
                <a:solidFill>
                  <a:schemeClr val="accent1">
                    <a:lumMod val="60000"/>
                    <a:lumOff val="40000"/>
                  </a:schemeClr>
                </a:solidFill>
                <a:effectLst>
                  <a:outerShdw blurRad="38100" dist="38100" dir="2700000" algn="tl">
                    <a:srgbClr val="000000">
                      <a:alpha val="43137"/>
                    </a:srgbClr>
                  </a:outerShdw>
                </a:effectLst>
              </a:rPr>
              <a:t> plot </a:t>
            </a:r>
            <a:r>
              <a:rPr lang="en-US" altLang="en-US" sz="2800" dirty="0" smtClean="0">
                <a:solidFill>
                  <a:schemeClr val="accent1">
                    <a:lumMod val="60000"/>
                    <a:lumOff val="40000"/>
                  </a:schemeClr>
                </a:solidFill>
                <a:effectLst>
                  <a:outerShdw blurRad="38100" dist="38100" dir="2700000" algn="tl">
                    <a:srgbClr val="000000">
                      <a:alpha val="43137"/>
                    </a:srgbClr>
                  </a:outerShdw>
                </a:effectLst>
              </a:rPr>
              <a:t>mirror asymmetry in </a:t>
            </a:r>
            <a:r>
              <a:rPr lang="en-US" altLang="en-US" sz="3200" i="1" dirty="0"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h-</a:t>
            </a:r>
            <a:r>
              <a:rPr lang="en-US" altLang="en-US" sz="3200" i="1" dirty="0">
                <a:solidFill>
                  <a:schemeClr val="accent1">
                    <a:lumMod val="60000"/>
                    <a:lumOff val="40000"/>
                  </a:schemeClr>
                </a:solidFill>
                <a:effectLst>
                  <a:outerShdw blurRad="38100" dist="38100" dir="2700000" algn="tl">
                    <a:srgbClr val="000000">
                      <a:alpha val="43137"/>
                    </a:srgbClr>
                  </a:outerShdw>
                </a:effectLst>
                <a:latin typeface="Symbol" pitchFamily="18" charset="2"/>
              </a:rPr>
              <a:t>&gt; </a:t>
            </a:r>
            <a:r>
              <a:rPr lang="en-US" altLang="en-US" sz="3200" i="1" dirty="0" err="1"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p</a:t>
            </a:r>
            <a:r>
              <a:rPr lang="en-US" altLang="en-US" sz="3200" i="1" baseline="30000" dirty="0" err="1"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a:t>
            </a:r>
            <a:r>
              <a:rPr lang="en-US" altLang="en-US" sz="3200" i="1" dirty="0" err="1"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p</a:t>
            </a:r>
            <a:r>
              <a:rPr lang="en-US" altLang="en-US" sz="3200" i="1" baseline="30000" dirty="0" err="1"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a:t>
            </a:r>
            <a:r>
              <a:rPr lang="en-US" altLang="en-US" sz="3200" i="1" dirty="0" err="1"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p</a:t>
            </a:r>
            <a:r>
              <a:rPr lang="en-US" altLang="en-US" sz="3200" i="1" baseline="30000" dirty="0" err="1" smtClean="0">
                <a:solidFill>
                  <a:schemeClr val="accent1">
                    <a:lumMod val="60000"/>
                    <a:lumOff val="40000"/>
                  </a:schemeClr>
                </a:solidFill>
                <a:effectLst>
                  <a:outerShdw blurRad="38100" dist="38100" dir="2700000" algn="tl">
                    <a:srgbClr val="000000">
                      <a:alpha val="43137"/>
                    </a:srgbClr>
                  </a:outerShdw>
                </a:effectLst>
                <a:latin typeface="Symbol" pitchFamily="18" charset="2"/>
              </a:rPr>
              <a:t>o</a:t>
            </a:r>
            <a:endParaRPr lang="en-US" altLang="en-US" sz="2800" dirty="0">
              <a:solidFill>
                <a:schemeClr val="accent1">
                  <a:lumMod val="60000"/>
                  <a:lumOff val="40000"/>
                </a:schemeClr>
              </a:solidFill>
              <a:effectLst>
                <a:outerShdw blurRad="38100" dist="38100" dir="2700000" algn="tl">
                  <a:srgbClr val="000000">
                    <a:alpha val="43137"/>
                  </a:srgbClr>
                </a:outerShdw>
              </a:effectLst>
            </a:endParaRP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25</a:t>
            </a:fld>
            <a:endParaRPr lang="it-IT" altLang="en-US" sz="1000" smtClean="0">
              <a:latin typeface="Arial" pitchFamily="34" charset="0"/>
            </a:endParaRPr>
          </a:p>
        </p:txBody>
      </p:sp>
      <p:sp>
        <p:nvSpPr>
          <p:cNvPr id="4100" name="Segnaposto contenuto 2"/>
          <p:cNvSpPr txBox="1">
            <a:spLocks/>
          </p:cNvSpPr>
          <p:nvPr/>
        </p:nvSpPr>
        <p:spPr bwMode="auto">
          <a:xfrm>
            <a:off x="-508" y="782724"/>
            <a:ext cx="8964996"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buClr>
                <a:srgbClr val="CC9900"/>
              </a:buClr>
              <a:buSzPct val="70000"/>
              <a:buFont typeface="Wingdings" pitchFamily="2" charset="2"/>
              <a:buNone/>
              <a:defRPr/>
            </a:pPr>
            <a:r>
              <a:rPr lang="en-US" altLang="en-US" sz="1800" dirty="0"/>
              <a:t>	</a:t>
            </a:r>
            <a:endParaRPr lang="nl-NL" altLang="en-US" sz="1800" i="1" dirty="0" smtClean="0"/>
          </a:p>
          <a:p>
            <a:pPr lvl="1" eaLnBrk="1" hangingPunct="1">
              <a:buClr>
                <a:srgbClr val="CC9900"/>
              </a:buClr>
              <a:buSzPct val="70000"/>
              <a:buFont typeface="Wingdings" pitchFamily="2" charset="2"/>
              <a:buChar char="q"/>
              <a:defRPr/>
            </a:pPr>
            <a:r>
              <a:rPr lang="en-US" sz="1800" i="1" dirty="0" smtClean="0"/>
              <a:t>CP-violation from this </a:t>
            </a:r>
            <a:r>
              <a:rPr lang="en-US" sz="1800" i="1" dirty="0"/>
              <a:t>process  is not bounded by EDM as is the case for the η</a:t>
            </a:r>
            <a:r>
              <a:rPr lang="en-US" sz="1800" b="1" i="1" dirty="0"/>
              <a:t>→</a:t>
            </a:r>
            <a:r>
              <a:rPr lang="en-US" sz="1800" i="1" dirty="0"/>
              <a:t>4π  process</a:t>
            </a:r>
            <a:r>
              <a:rPr lang="en-US" sz="1800" i="1" dirty="0" smtClean="0"/>
              <a:t>.</a:t>
            </a:r>
          </a:p>
          <a:p>
            <a:pPr lvl="1" eaLnBrk="1" hangingPunct="1">
              <a:buClr>
                <a:srgbClr val="CC9900"/>
              </a:buClr>
              <a:buSzPct val="70000"/>
              <a:buFont typeface="Wingdings" pitchFamily="2" charset="2"/>
              <a:buChar char="q"/>
              <a:defRPr/>
            </a:pPr>
            <a:r>
              <a:rPr lang="en-US" sz="1800" i="1" dirty="0" smtClean="0"/>
              <a:t>Complementary </a:t>
            </a:r>
            <a:r>
              <a:rPr lang="en-US" sz="1800" i="1" dirty="0"/>
              <a:t>to EDM searches even in the case of T and P odd observables, since the flavor structure of the eta is different from the nucleus</a:t>
            </a:r>
            <a:endParaRPr lang="en-US" altLang="en-US" sz="1800" i="1" dirty="0" smtClean="0"/>
          </a:p>
          <a:p>
            <a:pPr lvl="1" eaLnBrk="1" hangingPunct="1">
              <a:buClr>
                <a:srgbClr val="CC9900"/>
              </a:buClr>
              <a:buSzPct val="70000"/>
              <a:buFont typeface="Wingdings" pitchFamily="2" charset="2"/>
              <a:buChar char="q"/>
              <a:defRPr/>
            </a:pPr>
            <a:r>
              <a:rPr lang="en-US" altLang="en-US" sz="1800" i="1" dirty="0" smtClean="0"/>
              <a:t>Current PDG limits consistent with no asymmetry</a:t>
            </a:r>
          </a:p>
          <a:p>
            <a:pPr lvl="1" eaLnBrk="1" hangingPunct="1">
              <a:buClr>
                <a:srgbClr val="CC9900"/>
              </a:buClr>
              <a:buSzPct val="70000"/>
              <a:buFont typeface="Wingdings" pitchFamily="2" charset="2"/>
              <a:buChar char="q"/>
              <a:defRPr/>
            </a:pPr>
            <a:r>
              <a:rPr lang="en-US" altLang="en-US" sz="1800" i="1" dirty="0" smtClean="0"/>
              <a:t>REDTOP will collect 4x10</a:t>
            </a:r>
            <a:r>
              <a:rPr lang="en-US" altLang="en-US" sz="1800" i="1" baseline="30000" dirty="0" smtClean="0"/>
              <a:t>11</a:t>
            </a:r>
            <a:r>
              <a:rPr lang="en-US" altLang="en-US" sz="1800" i="1" dirty="0" smtClean="0"/>
              <a:t> decays (100x in stat. err.) in B-field insensitive detector</a:t>
            </a:r>
          </a:p>
          <a:p>
            <a:pPr lvl="1" eaLnBrk="1" hangingPunct="1">
              <a:buClr>
                <a:srgbClr val="CC9900"/>
              </a:buClr>
              <a:buSzPct val="70000"/>
              <a:buFont typeface="Wingdings" pitchFamily="2" charset="2"/>
              <a:buChar char="q"/>
              <a:defRPr/>
            </a:pPr>
            <a:r>
              <a:rPr lang="en-US" altLang="en-US" sz="1800" i="1" dirty="0" smtClean="0"/>
              <a:t>New model in </a:t>
            </a:r>
            <a:r>
              <a:rPr lang="en-US" altLang="en-US" sz="1800" i="1" dirty="0" err="1" smtClean="0"/>
              <a:t>GenieHad</a:t>
            </a:r>
            <a:r>
              <a:rPr lang="en-US" altLang="en-US" sz="1800" i="1" dirty="0" smtClean="0"/>
              <a:t> (collaboration with S. Gardner &amp; J. Shi – UK) based on </a:t>
            </a:r>
            <a:r>
              <a:rPr lang="en-US" sz="1800" dirty="0">
                <a:hlinkClick r:id="rId3"/>
              </a:rPr>
              <a:t>https://arxiv.org/abs/1903.11617</a:t>
            </a:r>
            <a:endParaRPr lang="en-US" altLang="en-US" sz="1800" i="1" dirty="0" smtClean="0"/>
          </a:p>
          <a:p>
            <a:pPr lvl="1" eaLnBrk="1" hangingPunct="1">
              <a:buClr>
                <a:srgbClr val="CC9900"/>
              </a:buClr>
              <a:buSzPct val="70000"/>
              <a:buFont typeface="Wingdings" pitchFamily="2" charset="2"/>
              <a:buChar char="q"/>
              <a:defRPr/>
            </a:pPr>
            <a:endParaRPr lang="en-US" altLang="en-US" sz="1800" i="1" dirty="0" smtClean="0"/>
          </a:p>
          <a:p>
            <a:pPr lvl="1" eaLnBrk="1" hangingPunct="1">
              <a:buClr>
                <a:srgbClr val="CC9900"/>
              </a:buClr>
              <a:buSzPct val="70000"/>
              <a:buFont typeface="Wingdings" pitchFamily="2" charset="2"/>
              <a:buChar char="q"/>
              <a:defRPr/>
            </a:pPr>
            <a:endParaRPr lang="en-US" altLang="en-US" sz="1800" i="1" dirty="0"/>
          </a:p>
          <a:p>
            <a:pPr lvl="1" algn="ctr" eaLnBrk="1" hangingPunct="1">
              <a:buClr>
                <a:srgbClr val="CC9900"/>
              </a:buClr>
              <a:buSzPct val="70000"/>
              <a:buFont typeface="Wingdings" pitchFamily="2" charset="2"/>
              <a:buNone/>
              <a:defRPr/>
            </a:pPr>
            <a:r>
              <a:rPr lang="en-US" altLang="en-US" sz="1800" dirty="0"/>
              <a:t>	</a:t>
            </a:r>
            <a:endParaRPr lang="en-US" altLang="en-US" sz="1800" dirty="0" smtClean="0"/>
          </a:p>
          <a:p>
            <a:pPr eaLnBrk="1" hangingPunct="1">
              <a:buFont typeface="Wingdings" pitchFamily="2" charset="2"/>
              <a:buNone/>
              <a:defRPr/>
            </a:pPr>
            <a:endParaRPr lang="it-IT" altLang="en-US" sz="1800" dirty="0" smtClean="0"/>
          </a:p>
          <a:p>
            <a:pPr eaLnBrk="1" hangingPunct="1">
              <a:buFont typeface="Wingdings" pitchFamily="2" charset="2"/>
              <a:buNone/>
              <a:defRPr/>
            </a:pPr>
            <a:endParaRPr lang="it-IT" altLang="en-US" sz="1800" dirty="0" smtClean="0"/>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1180"/>
          <a:stretch/>
        </p:blipFill>
        <p:spPr bwMode="auto">
          <a:xfrm>
            <a:off x="143508" y="3704164"/>
            <a:ext cx="4356483" cy="301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124" t="17704" r="10397" b="11687"/>
          <a:stretch/>
        </p:blipFill>
        <p:spPr bwMode="auto">
          <a:xfrm>
            <a:off x="4626491" y="3725490"/>
            <a:ext cx="4429423" cy="2988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5713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990600" y="0"/>
            <a:ext cx="7620000" cy="1066800"/>
          </a:xfrm>
        </p:spPr>
        <p:txBody>
          <a:bodyPr>
            <a:normAutofit/>
          </a:bodyPr>
          <a:lstStyle/>
          <a:p>
            <a:pPr eaLnBrk="1" fontAlgn="auto" hangingPunct="1">
              <a:spcAft>
                <a:spcPts val="0"/>
              </a:spcAft>
              <a:defRPr/>
            </a:pPr>
            <a:r>
              <a:rPr lang="it-IT" altLang="en-US" dirty="0" smtClean="0"/>
              <a:t>History of the Project</a:t>
            </a: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26</a:t>
            </a:fld>
            <a:endParaRPr lang="it-IT" altLang="en-US" sz="1000" smtClean="0">
              <a:latin typeface="Arial" pitchFamily="34" charset="0"/>
            </a:endParaRPr>
          </a:p>
        </p:txBody>
      </p:sp>
      <p:sp>
        <p:nvSpPr>
          <p:cNvPr id="4100" name="Segnaposto contenuto 2"/>
          <p:cNvSpPr txBox="1">
            <a:spLocks/>
          </p:cNvSpPr>
          <p:nvPr/>
        </p:nvSpPr>
        <p:spPr bwMode="auto">
          <a:xfrm>
            <a:off x="304800" y="620688"/>
            <a:ext cx="8534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spcBef>
                <a:spcPts val="200"/>
              </a:spcBef>
              <a:buClr>
                <a:srgbClr val="CC9900"/>
              </a:buClr>
              <a:buSzPct val="70000"/>
              <a:buFont typeface="Wingdings" pitchFamily="2" charset="2"/>
              <a:buNone/>
              <a:defRPr/>
            </a:pPr>
            <a:r>
              <a:rPr lang="en-US" altLang="en-US" sz="1600" dirty="0"/>
              <a:t>	</a:t>
            </a:r>
            <a:endParaRPr lang="nl-NL" altLang="en-US" sz="1600" i="1" dirty="0" smtClean="0"/>
          </a:p>
          <a:p>
            <a:pPr lvl="1" eaLnBrk="1" hangingPunct="1">
              <a:spcBef>
                <a:spcPts val="200"/>
              </a:spcBef>
              <a:spcAft>
                <a:spcPts val="600"/>
              </a:spcAft>
              <a:buClr>
                <a:srgbClr val="CC9900"/>
              </a:buClr>
              <a:buSzPct val="70000"/>
              <a:buFont typeface="Wingdings" pitchFamily="2" charset="2"/>
              <a:buChar char="q"/>
              <a:defRPr/>
            </a:pPr>
            <a:r>
              <a:rPr lang="en-US" altLang="en-US" sz="1800" b="1" i="1" dirty="0" smtClean="0">
                <a:solidFill>
                  <a:schemeClr val="accent1">
                    <a:lumMod val="60000"/>
                    <a:lumOff val="40000"/>
                  </a:schemeClr>
                </a:solidFill>
                <a:effectLst>
                  <a:outerShdw blurRad="38100" dist="38100" dir="2700000" algn="tl">
                    <a:srgbClr val="000000">
                      <a:alpha val="43137"/>
                    </a:srgbClr>
                  </a:outerShdw>
                </a:effectLst>
              </a:rPr>
              <a:t>Dec. 2014</a:t>
            </a:r>
            <a:endParaRPr lang="en-US" altLang="en-US" sz="1800" b="1" i="1" dirty="0">
              <a:solidFill>
                <a:schemeClr val="accent1">
                  <a:lumMod val="60000"/>
                  <a:lumOff val="40000"/>
                </a:schemeClr>
              </a:solidFill>
              <a:effectLst>
                <a:outerShdw blurRad="38100" dist="38100" dir="2700000" algn="tl">
                  <a:srgbClr val="000000">
                    <a:alpha val="43137"/>
                  </a:srgbClr>
                </a:outerShdw>
              </a:effectLst>
            </a:endParaRPr>
          </a:p>
          <a:p>
            <a:pPr lvl="2" eaLnBrk="1" hangingPunct="1">
              <a:spcBef>
                <a:spcPts val="200"/>
              </a:spcBef>
              <a:spcAft>
                <a:spcPts val="600"/>
              </a:spcAft>
              <a:buClr>
                <a:srgbClr val="CC9900"/>
              </a:buClr>
              <a:buSzPct val="70000"/>
              <a:buFont typeface="Wingdings" pitchFamily="2" charset="2"/>
              <a:buChar char="q"/>
              <a:defRPr/>
            </a:pPr>
            <a:r>
              <a:rPr lang="en-US" altLang="en-US" sz="1400" i="1" dirty="0" smtClean="0"/>
              <a:t>Born at FTBF (A. M., C. G. , H. F.)</a:t>
            </a:r>
            <a:endParaRPr lang="en-US" altLang="en-US" sz="1400" i="1" dirty="0"/>
          </a:p>
          <a:p>
            <a:pPr lvl="1" eaLnBrk="1" hangingPunct="1">
              <a:spcBef>
                <a:spcPts val="200"/>
              </a:spcBef>
              <a:spcAft>
                <a:spcPts val="600"/>
              </a:spcAft>
              <a:buClr>
                <a:srgbClr val="CC9900"/>
              </a:buClr>
              <a:buSzPct val="70000"/>
              <a:buFont typeface="Wingdings" pitchFamily="2" charset="2"/>
              <a:buChar char="q"/>
              <a:defRPr/>
            </a:pPr>
            <a:r>
              <a:rPr lang="en-US" altLang="en-US" sz="1800" b="1" i="1" dirty="0">
                <a:solidFill>
                  <a:schemeClr val="accent1">
                    <a:lumMod val="60000"/>
                    <a:lumOff val="40000"/>
                  </a:schemeClr>
                </a:solidFill>
                <a:effectLst>
                  <a:outerShdw blurRad="38100" dist="38100" dir="2700000" algn="tl">
                    <a:srgbClr val="000000">
                      <a:alpha val="43137"/>
                    </a:srgbClr>
                  </a:outerShdw>
                </a:effectLst>
              </a:rPr>
              <a:t>Sept. 2017</a:t>
            </a:r>
          </a:p>
          <a:p>
            <a:pPr lvl="2" eaLnBrk="1" hangingPunct="1">
              <a:spcBef>
                <a:spcPts val="200"/>
              </a:spcBef>
              <a:spcAft>
                <a:spcPts val="600"/>
              </a:spcAft>
              <a:buClr>
                <a:srgbClr val="CC9900"/>
              </a:buClr>
              <a:buSzPct val="70000"/>
              <a:buFont typeface="Wingdings" pitchFamily="2" charset="2"/>
              <a:buChar char="q"/>
              <a:defRPr/>
            </a:pPr>
            <a:r>
              <a:rPr lang="en-US" altLang="en-US" sz="1400" i="1" dirty="0"/>
              <a:t>LOI submitted to </a:t>
            </a:r>
            <a:r>
              <a:rPr lang="en-US" altLang="en-US" sz="1400" i="1" dirty="0" err="1"/>
              <a:t>Fermilab’s</a:t>
            </a:r>
            <a:r>
              <a:rPr lang="en-US" altLang="en-US" sz="1400" i="1" dirty="0"/>
              <a:t> PAC in Sept. 2017</a:t>
            </a:r>
          </a:p>
          <a:p>
            <a:pPr lvl="2" eaLnBrk="1" hangingPunct="1">
              <a:spcBef>
                <a:spcPts val="200"/>
              </a:spcBef>
              <a:spcAft>
                <a:spcPts val="600"/>
              </a:spcAft>
              <a:buClr>
                <a:srgbClr val="CC9900"/>
              </a:buClr>
              <a:buSzPct val="70000"/>
              <a:buFont typeface="Wingdings" pitchFamily="2" charset="2"/>
              <a:buChar char="q"/>
              <a:defRPr/>
            </a:pPr>
            <a:r>
              <a:rPr lang="en-US" sz="1400" i="1" dirty="0" smtClean="0"/>
              <a:t>PAC did not at </a:t>
            </a:r>
            <a:r>
              <a:rPr lang="en-US" sz="1400" i="1" dirty="0"/>
              <a:t>this </a:t>
            </a:r>
            <a:r>
              <a:rPr lang="en-US" sz="1400" i="1" dirty="0" smtClean="0"/>
              <a:t>time</a:t>
            </a:r>
          </a:p>
          <a:p>
            <a:pPr lvl="2" eaLnBrk="1" hangingPunct="1">
              <a:spcBef>
                <a:spcPts val="200"/>
              </a:spcBef>
              <a:spcAft>
                <a:spcPts val="600"/>
              </a:spcAft>
              <a:buClr>
                <a:srgbClr val="CC9900"/>
              </a:buClr>
              <a:buSzPct val="70000"/>
              <a:buFont typeface="Wingdings" pitchFamily="2" charset="2"/>
              <a:buChar char="q"/>
              <a:defRPr/>
            </a:pPr>
            <a:r>
              <a:rPr lang="en-US" sz="1400" i="1" dirty="0" err="1" smtClean="0"/>
              <a:t>Fermilab’s</a:t>
            </a:r>
            <a:r>
              <a:rPr lang="en-US" sz="1400" i="1" dirty="0" smtClean="0"/>
              <a:t> Director recommended a two-year waiting period (still ongoing). </a:t>
            </a:r>
          </a:p>
          <a:p>
            <a:pPr lvl="1" eaLnBrk="1" hangingPunct="1">
              <a:spcBef>
                <a:spcPts val="200"/>
              </a:spcBef>
              <a:spcAft>
                <a:spcPts val="600"/>
              </a:spcAft>
              <a:buClr>
                <a:srgbClr val="CC9900"/>
              </a:buClr>
              <a:buSzPct val="70000"/>
              <a:buFont typeface="Wingdings" pitchFamily="2" charset="2"/>
              <a:buChar char="q"/>
              <a:defRPr/>
            </a:pPr>
            <a:r>
              <a:rPr lang="en-US" sz="1800" b="1" i="1" dirty="0" smtClean="0">
                <a:solidFill>
                  <a:schemeClr val="accent1">
                    <a:lumMod val="60000"/>
                    <a:lumOff val="40000"/>
                  </a:schemeClr>
                </a:solidFill>
                <a:effectLst>
                  <a:outerShdw blurRad="38100" dist="38100" dir="2700000" algn="tl">
                    <a:srgbClr val="000000">
                      <a:alpha val="43137"/>
                    </a:srgbClr>
                  </a:outerShdw>
                </a:effectLst>
              </a:rPr>
              <a:t>Jan. 2018</a:t>
            </a:r>
          </a:p>
          <a:p>
            <a:pPr lvl="2" eaLnBrk="1" hangingPunct="1">
              <a:spcBef>
                <a:spcPts val="200"/>
              </a:spcBef>
              <a:spcAft>
                <a:spcPts val="600"/>
              </a:spcAft>
              <a:buClr>
                <a:srgbClr val="CC9900"/>
              </a:buClr>
              <a:buSzPct val="70000"/>
              <a:buFont typeface="Wingdings" pitchFamily="2" charset="2"/>
              <a:buChar char="q"/>
              <a:defRPr/>
            </a:pPr>
            <a:r>
              <a:rPr lang="en-US" sz="1400" i="1" dirty="0" smtClean="0"/>
              <a:t>REDTOP admitted into the “Physics Beyond Colliders” program to explore a possible implementation at CERN</a:t>
            </a:r>
          </a:p>
          <a:p>
            <a:pPr lvl="2" eaLnBrk="1" hangingPunct="1">
              <a:spcBef>
                <a:spcPts val="200"/>
              </a:spcBef>
              <a:spcAft>
                <a:spcPts val="600"/>
              </a:spcAft>
              <a:buClr>
                <a:srgbClr val="CC9900"/>
              </a:buClr>
              <a:buSzPct val="70000"/>
              <a:buFont typeface="Wingdings" pitchFamily="2" charset="2"/>
              <a:buChar char="q"/>
              <a:defRPr/>
            </a:pPr>
            <a:r>
              <a:rPr lang="en-US" sz="1400" i="1" dirty="0" smtClean="0"/>
              <a:t>Near full simulations studies indicate very good sensitivity </a:t>
            </a:r>
            <a:r>
              <a:rPr lang="en-US" sz="1400" i="1" dirty="0"/>
              <a:t>studies to  physics BSM  for 3 out of 4 “portals” </a:t>
            </a:r>
            <a:endParaRPr lang="en-US" sz="1400" i="1" dirty="0" smtClean="0"/>
          </a:p>
          <a:p>
            <a:pPr lvl="2" eaLnBrk="1" hangingPunct="1">
              <a:spcBef>
                <a:spcPts val="200"/>
              </a:spcBef>
              <a:spcAft>
                <a:spcPts val="600"/>
              </a:spcAft>
              <a:buClr>
                <a:srgbClr val="CC9900"/>
              </a:buClr>
              <a:buSzPct val="70000"/>
              <a:buFont typeface="Wingdings" pitchFamily="2" charset="2"/>
              <a:buChar char="q"/>
              <a:defRPr/>
            </a:pPr>
            <a:r>
              <a:rPr lang="en-US" sz="1400" i="1" dirty="0" smtClean="0"/>
              <a:t>Final report from PBC  indicate that the experiment is feasible at CERN, but with lower (1/10x) beam luminosity and larger impact on existing physics program </a:t>
            </a:r>
            <a:r>
              <a:rPr lang="en-US" sz="1400" i="1" dirty="0" err="1" smtClean="0"/>
              <a:t>cfr</a:t>
            </a:r>
            <a:r>
              <a:rPr lang="en-US" sz="1400" i="1" dirty="0" smtClean="0"/>
              <a:t>. FNAL</a:t>
            </a:r>
          </a:p>
          <a:p>
            <a:pPr lvl="1" eaLnBrk="1" hangingPunct="1">
              <a:spcBef>
                <a:spcPts val="200"/>
              </a:spcBef>
              <a:spcAft>
                <a:spcPts val="600"/>
              </a:spcAft>
              <a:buClr>
                <a:srgbClr val="CC9900"/>
              </a:buClr>
              <a:buSzPct val="70000"/>
              <a:buFont typeface="Wingdings" pitchFamily="2" charset="2"/>
              <a:buChar char="q"/>
              <a:defRPr/>
            </a:pPr>
            <a:r>
              <a:rPr lang="en-US" sz="1800" i="1" dirty="0" smtClean="0">
                <a:solidFill>
                  <a:schemeClr val="accent1">
                    <a:lumMod val="60000"/>
                    <a:lumOff val="40000"/>
                  </a:schemeClr>
                </a:solidFill>
              </a:rPr>
              <a:t>Dec. 2018</a:t>
            </a:r>
          </a:p>
          <a:p>
            <a:pPr lvl="2" eaLnBrk="1" hangingPunct="1">
              <a:spcBef>
                <a:spcPts val="200"/>
              </a:spcBef>
              <a:spcAft>
                <a:spcPts val="600"/>
              </a:spcAft>
              <a:buClr>
                <a:srgbClr val="CC9900"/>
              </a:buClr>
              <a:buSzPct val="70000"/>
              <a:buFont typeface="Wingdings" pitchFamily="2" charset="2"/>
              <a:buChar char="q"/>
              <a:defRPr/>
            </a:pPr>
            <a:r>
              <a:rPr lang="en-US" sz="1400" i="1" dirty="0" smtClean="0"/>
              <a:t>EOI submitted to European Strategy for Particle Physics</a:t>
            </a:r>
          </a:p>
          <a:p>
            <a:pPr lvl="1" eaLnBrk="1" hangingPunct="1">
              <a:spcBef>
                <a:spcPts val="200"/>
              </a:spcBef>
              <a:spcAft>
                <a:spcPts val="600"/>
              </a:spcAft>
              <a:buClr>
                <a:srgbClr val="CC9900"/>
              </a:buClr>
              <a:buSzPct val="70000"/>
              <a:buFont typeface="Wingdings" pitchFamily="2" charset="2"/>
              <a:buChar char="q"/>
              <a:defRPr/>
            </a:pPr>
            <a:r>
              <a:rPr lang="en-US" sz="1800" i="1" dirty="0" smtClean="0">
                <a:solidFill>
                  <a:schemeClr val="accent1">
                    <a:lumMod val="60000"/>
                    <a:lumOff val="40000"/>
                  </a:schemeClr>
                </a:solidFill>
              </a:rPr>
              <a:t>Apr. 2019</a:t>
            </a:r>
            <a:endParaRPr lang="en-US" sz="1800" i="1" dirty="0">
              <a:solidFill>
                <a:schemeClr val="accent1">
                  <a:lumMod val="60000"/>
                  <a:lumOff val="40000"/>
                </a:schemeClr>
              </a:solidFill>
            </a:endParaRPr>
          </a:p>
          <a:p>
            <a:pPr lvl="2" eaLnBrk="1" hangingPunct="1">
              <a:spcBef>
                <a:spcPts val="200"/>
              </a:spcBef>
              <a:spcAft>
                <a:spcPts val="600"/>
              </a:spcAft>
              <a:buClr>
                <a:srgbClr val="CC9900"/>
              </a:buClr>
              <a:buSzPct val="70000"/>
              <a:buFont typeface="Wingdings" pitchFamily="2" charset="2"/>
              <a:buChar char="q"/>
              <a:defRPr/>
            </a:pPr>
            <a:r>
              <a:rPr lang="en-US" sz="1400" i="1" dirty="0" err="1" smtClean="0"/>
              <a:t>Fermilab</a:t>
            </a:r>
            <a:r>
              <a:rPr lang="en-US" sz="1400" i="1" dirty="0" smtClean="0"/>
              <a:t> SAC’s considered REDTOP among the projects of interest  for Snowmass-P5</a:t>
            </a:r>
            <a:endParaRPr lang="en-US" sz="1400" i="1" dirty="0"/>
          </a:p>
          <a:p>
            <a:pPr lvl="2" eaLnBrk="1" hangingPunct="1">
              <a:spcBef>
                <a:spcPts val="200"/>
              </a:spcBef>
              <a:spcAft>
                <a:spcPts val="600"/>
              </a:spcAft>
              <a:buClr>
                <a:srgbClr val="CC9900"/>
              </a:buClr>
              <a:buSzPct val="70000"/>
              <a:buFont typeface="Wingdings" pitchFamily="2" charset="2"/>
              <a:buChar char="q"/>
              <a:defRPr/>
            </a:pPr>
            <a:endParaRPr lang="en-US" sz="1400" i="1" dirty="0"/>
          </a:p>
          <a:p>
            <a:pPr lvl="1" eaLnBrk="1" hangingPunct="1">
              <a:spcBef>
                <a:spcPts val="200"/>
              </a:spcBef>
              <a:buClr>
                <a:srgbClr val="CC9900"/>
              </a:buClr>
              <a:buSzPct val="70000"/>
              <a:buFont typeface="Wingdings" pitchFamily="2" charset="2"/>
              <a:buChar char="q"/>
              <a:defRPr/>
            </a:pPr>
            <a:endParaRPr lang="en-US" altLang="en-US" sz="1600" i="1" dirty="0" smtClean="0"/>
          </a:p>
          <a:p>
            <a:pPr lvl="1" eaLnBrk="1" hangingPunct="1">
              <a:spcBef>
                <a:spcPts val="200"/>
              </a:spcBef>
              <a:buClr>
                <a:srgbClr val="CC9900"/>
              </a:buClr>
              <a:buSzPct val="70000"/>
              <a:buFont typeface="Wingdings" pitchFamily="2" charset="2"/>
              <a:buChar char="q"/>
              <a:defRPr/>
            </a:pPr>
            <a:endParaRPr lang="en-US" altLang="en-US" sz="1600" i="1" dirty="0"/>
          </a:p>
          <a:p>
            <a:pPr lvl="1" algn="ctr" eaLnBrk="1" hangingPunct="1">
              <a:spcBef>
                <a:spcPts val="200"/>
              </a:spcBef>
              <a:buClr>
                <a:srgbClr val="CC9900"/>
              </a:buClr>
              <a:buSzPct val="70000"/>
              <a:buFont typeface="Wingdings" pitchFamily="2" charset="2"/>
              <a:buNone/>
              <a:defRPr/>
            </a:pPr>
            <a:r>
              <a:rPr lang="en-US" altLang="en-US" sz="1600" dirty="0"/>
              <a:t>	</a:t>
            </a:r>
            <a:endParaRPr lang="en-US" altLang="en-US" sz="1600" dirty="0" smtClean="0"/>
          </a:p>
          <a:p>
            <a:pPr eaLnBrk="1" hangingPunct="1">
              <a:spcBef>
                <a:spcPts val="200"/>
              </a:spcBef>
              <a:buFont typeface="Wingdings" pitchFamily="2" charset="2"/>
              <a:buNone/>
              <a:defRPr/>
            </a:pPr>
            <a:endParaRPr lang="it-IT" altLang="en-US" sz="1600" dirty="0" smtClean="0"/>
          </a:p>
          <a:p>
            <a:pPr eaLnBrk="1" hangingPunct="1">
              <a:spcBef>
                <a:spcPts val="200"/>
              </a:spcBef>
              <a:buFont typeface="Wingdings" pitchFamily="2" charset="2"/>
              <a:buNone/>
              <a:defRPr/>
            </a:pPr>
            <a:endParaRPr lang="it-IT" altLang="en-US" sz="1600" dirty="0" smtClean="0"/>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dirty="0"/>
          </a:p>
        </p:txBody>
      </p:sp>
    </p:spTree>
    <p:extLst>
      <p:ext uri="{BB962C8B-B14F-4D97-AF65-F5344CB8AC3E}">
        <p14:creationId xmlns:p14="http://schemas.microsoft.com/office/powerpoint/2010/main" val="877556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835"/>
            <a:ext cx="8229600" cy="944562"/>
          </a:xfrm>
        </p:spPr>
        <p:txBody>
          <a:bodyPr>
            <a:normAutofit/>
          </a:bodyPr>
          <a:lstStyle/>
          <a:p>
            <a:r>
              <a:rPr lang="en-US" sz="4800" dirty="0" smtClean="0"/>
              <a:t>Timeline &amp; Costing</a:t>
            </a:r>
            <a:endParaRPr lang="en-US" sz="4800" dirty="0"/>
          </a:p>
        </p:txBody>
      </p:sp>
      <p:sp>
        <p:nvSpPr>
          <p:cNvPr id="3" name="Content Placeholder 2"/>
          <p:cNvSpPr>
            <a:spLocks noGrp="1"/>
          </p:cNvSpPr>
          <p:nvPr>
            <p:ph idx="1"/>
          </p:nvPr>
        </p:nvSpPr>
        <p:spPr>
          <a:xfrm>
            <a:off x="457200" y="1089397"/>
            <a:ext cx="8382000" cy="4752528"/>
          </a:xfrm>
        </p:spPr>
        <p:txBody>
          <a:bodyPr/>
          <a:lstStyle/>
          <a:p>
            <a:pPr>
              <a:spcBef>
                <a:spcPts val="1600"/>
              </a:spcBef>
            </a:pPr>
            <a:r>
              <a:rPr lang="en-US" altLang="en-US" sz="2000" i="1" dirty="0" smtClean="0">
                <a:solidFill>
                  <a:schemeClr val="accent1">
                    <a:lumMod val="60000"/>
                    <a:lumOff val="40000"/>
                  </a:schemeClr>
                </a:solidFill>
              </a:rPr>
              <a:t>Once approved and funded, REDTOP needs:</a:t>
            </a:r>
          </a:p>
          <a:p>
            <a:pPr lvl="1">
              <a:spcBef>
                <a:spcPts val="600"/>
              </a:spcBef>
            </a:pPr>
            <a:r>
              <a:rPr lang="en-US" altLang="en-US" sz="1800" i="1" dirty="0" smtClean="0"/>
              <a:t>2 years detector R&amp;D (could be done before formal approval)</a:t>
            </a:r>
          </a:p>
          <a:p>
            <a:pPr lvl="1">
              <a:spcBef>
                <a:spcPts val="600"/>
              </a:spcBef>
            </a:pPr>
            <a:r>
              <a:rPr lang="en-US" altLang="en-US" sz="1800" i="1" dirty="0" smtClean="0"/>
              <a:t>1 year  detector design</a:t>
            </a:r>
          </a:p>
          <a:p>
            <a:pPr lvl="1">
              <a:spcBef>
                <a:spcPts val="600"/>
              </a:spcBef>
            </a:pPr>
            <a:r>
              <a:rPr lang="en-US" altLang="en-US" sz="1800" i="1" dirty="0" smtClean="0"/>
              <a:t>2-3 </a:t>
            </a:r>
            <a:r>
              <a:rPr lang="en-US" altLang="en-US" sz="1800" i="1" dirty="0"/>
              <a:t>years </a:t>
            </a:r>
            <a:r>
              <a:rPr lang="en-US" altLang="en-US" sz="1800" i="1" dirty="0" err="1" smtClean="0"/>
              <a:t>construction+commissioning</a:t>
            </a:r>
            <a:endParaRPr lang="en-US" altLang="en-US" sz="1800" i="1" dirty="0" smtClean="0"/>
          </a:p>
          <a:p>
            <a:pPr>
              <a:spcBef>
                <a:spcPts val="1600"/>
              </a:spcBef>
            </a:pPr>
            <a:r>
              <a:rPr lang="en-US" altLang="en-US" sz="2000" i="1" dirty="0" smtClean="0">
                <a:solidFill>
                  <a:schemeClr val="accent1">
                    <a:lumMod val="60000"/>
                    <a:lumOff val="40000"/>
                  </a:schemeClr>
                </a:solidFill>
              </a:rPr>
              <a:t>Accelerator mods required:</a:t>
            </a:r>
          </a:p>
          <a:p>
            <a:pPr lvl="1">
              <a:spcBef>
                <a:spcPts val="600"/>
              </a:spcBef>
            </a:pPr>
            <a:r>
              <a:rPr lang="en-US" altLang="en-US" sz="1800" i="1" dirty="0" smtClean="0"/>
              <a:t>BNL: &lt;1yr  (only requiring a new electronics for the extraction line (C4)</a:t>
            </a:r>
          </a:p>
          <a:p>
            <a:pPr lvl="1">
              <a:spcBef>
                <a:spcPts val="600"/>
              </a:spcBef>
            </a:pPr>
            <a:r>
              <a:rPr lang="en-US" altLang="en-US" sz="1800" i="1" dirty="0" smtClean="0">
                <a:solidFill>
                  <a:prstClr val="white"/>
                </a:solidFill>
              </a:rPr>
              <a:t>CERN: need further studies</a:t>
            </a:r>
          </a:p>
          <a:p>
            <a:pPr lvl="1">
              <a:spcBef>
                <a:spcPts val="600"/>
              </a:spcBef>
            </a:pPr>
            <a:r>
              <a:rPr lang="en-US" altLang="en-US" sz="1800" i="1" dirty="0" smtClean="0">
                <a:solidFill>
                  <a:prstClr val="white"/>
                </a:solidFill>
              </a:rPr>
              <a:t>FNAL: ~1yr (add a SC cavity to the DR and build an extraction line</a:t>
            </a:r>
          </a:p>
          <a:p>
            <a:pPr>
              <a:spcBef>
                <a:spcPts val="1600"/>
              </a:spcBef>
            </a:pPr>
            <a:r>
              <a:rPr lang="en-US" altLang="en-US" sz="2000" i="1" dirty="0">
                <a:solidFill>
                  <a:schemeClr val="accent1">
                    <a:lumMod val="60000"/>
                    <a:lumOff val="40000"/>
                  </a:schemeClr>
                </a:solidFill>
              </a:rPr>
              <a:t>Total </a:t>
            </a:r>
            <a:r>
              <a:rPr lang="en-US" altLang="en-US" sz="2000" i="1" dirty="0" smtClean="0">
                <a:solidFill>
                  <a:schemeClr val="accent1">
                    <a:lumMod val="60000"/>
                    <a:lumOff val="40000"/>
                  </a:schemeClr>
                </a:solidFill>
              </a:rPr>
              <a:t>cost (for ESPP): </a:t>
            </a:r>
            <a:r>
              <a:rPr lang="en-US" altLang="en-US" sz="2000" i="1" dirty="0">
                <a:solidFill>
                  <a:schemeClr val="accent1">
                    <a:lumMod val="60000"/>
                    <a:lumOff val="40000"/>
                  </a:schemeClr>
                </a:solidFill>
              </a:rPr>
              <a:t>~50 M$ (including 50% contingency</a:t>
            </a:r>
            <a:r>
              <a:rPr lang="en-US" altLang="en-US" sz="2000" i="1" dirty="0" smtClean="0">
                <a:solidFill>
                  <a:schemeClr val="accent1">
                    <a:lumMod val="60000"/>
                    <a:lumOff val="40000"/>
                  </a:schemeClr>
                </a:solidFill>
              </a:rPr>
              <a:t>)</a:t>
            </a:r>
          </a:p>
          <a:p>
            <a:pPr lvl="1">
              <a:spcBef>
                <a:spcPts val="600"/>
              </a:spcBef>
            </a:pPr>
            <a:r>
              <a:rPr lang="en-US" altLang="en-US" sz="1800" i="1" dirty="0"/>
              <a:t>Solenoid and ¾ of </a:t>
            </a:r>
            <a:r>
              <a:rPr lang="en-US" altLang="en-US" sz="1800" i="1" dirty="0" err="1"/>
              <a:t>Pb</a:t>
            </a:r>
            <a:r>
              <a:rPr lang="en-US" altLang="en-US" sz="1800" i="1" dirty="0"/>
              <a:t>-Glass for ADRIANO in-kind contributions from INFN (</a:t>
            </a:r>
            <a:r>
              <a:rPr lang="en-US" altLang="en-US" sz="1800" i="1" dirty="0" err="1"/>
              <a:t>Finuda</a:t>
            </a:r>
            <a:r>
              <a:rPr lang="en-US" altLang="en-US" sz="1800" i="1" dirty="0"/>
              <a:t> and NA64 experiments</a:t>
            </a:r>
            <a:r>
              <a:rPr lang="en-US" altLang="en-US" sz="1800" i="1" dirty="0" smtClean="0"/>
              <a:t>)</a:t>
            </a:r>
          </a:p>
          <a:p>
            <a:pPr lvl="1">
              <a:spcBef>
                <a:spcPts val="600"/>
              </a:spcBef>
            </a:pPr>
            <a:r>
              <a:rPr lang="en-US" altLang="en-US" sz="1800" i="1" dirty="0" smtClean="0"/>
              <a:t>Construction at participating institutions</a:t>
            </a:r>
          </a:p>
          <a:p>
            <a:pPr lvl="1">
              <a:spcBef>
                <a:spcPts val="600"/>
              </a:spcBef>
            </a:pPr>
            <a:r>
              <a:rPr lang="en-US" altLang="en-US" sz="1800" i="1" dirty="0" smtClean="0"/>
              <a:t>Assembly at hosting laboratory</a:t>
            </a:r>
            <a:endParaRPr lang="en-US" altLang="en-US" sz="1800" i="1" dirty="0"/>
          </a:p>
          <a:p>
            <a:pPr>
              <a:spcBef>
                <a:spcPts val="1600"/>
              </a:spcBef>
            </a:pPr>
            <a:endParaRPr lang="en-US" altLang="en-US" sz="2000" i="1" dirty="0">
              <a:solidFill>
                <a:schemeClr val="accent1">
                  <a:lumMod val="60000"/>
                  <a:lumOff val="40000"/>
                </a:schemeClr>
              </a:solidFill>
            </a:endParaRPr>
          </a:p>
          <a:p>
            <a:pPr>
              <a:spcBef>
                <a:spcPts val="600"/>
              </a:spcBef>
            </a:pPr>
            <a:endParaRPr lang="en-US" altLang="en-US" sz="2200" i="1" dirty="0" smtClean="0">
              <a:solidFill>
                <a:prstClr val="white"/>
              </a:solidFill>
            </a:endParaRPr>
          </a:p>
          <a:p>
            <a:pPr>
              <a:spcBef>
                <a:spcPts val="1600"/>
              </a:spcBef>
            </a:pPr>
            <a:endParaRPr lang="en-US" altLang="en-US" sz="1600" i="1" dirty="0" smtClean="0">
              <a:solidFill>
                <a:prstClr val="white"/>
              </a:solidFill>
            </a:endParaRPr>
          </a:p>
          <a:p>
            <a:pPr>
              <a:spcBef>
                <a:spcPts val="1600"/>
              </a:spcBef>
            </a:pPr>
            <a:endParaRPr lang="en-US" altLang="en-US" sz="2000" i="1" dirty="0" smtClean="0">
              <a:solidFill>
                <a:prstClr val="white"/>
              </a:solidFill>
            </a:endParaRPr>
          </a:p>
          <a:p>
            <a:pPr>
              <a:spcBef>
                <a:spcPts val="1600"/>
              </a:spcBef>
            </a:pPr>
            <a:endParaRPr lang="en-US" altLang="en-US" sz="2000" i="1" dirty="0" smtClean="0">
              <a:solidFill>
                <a:prstClr val="white"/>
              </a:solidFill>
            </a:endParaRPr>
          </a:p>
          <a:p>
            <a:pPr>
              <a:spcBef>
                <a:spcPts val="1600"/>
              </a:spcBef>
            </a:pPr>
            <a:endParaRPr lang="en-US" sz="20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27</a:t>
            </a:fld>
            <a:endParaRPr lang="it-IT"/>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dirty="0"/>
          </a:p>
        </p:txBody>
      </p:sp>
    </p:spTree>
    <p:extLst>
      <p:ext uri="{BB962C8B-B14F-4D97-AF65-F5344CB8AC3E}">
        <p14:creationId xmlns:p14="http://schemas.microsoft.com/office/powerpoint/2010/main" val="2264803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944562"/>
          </a:xfrm>
        </p:spPr>
        <p:txBody>
          <a:bodyPr/>
          <a:lstStyle/>
          <a:p>
            <a:r>
              <a:rPr lang="en-US" dirty="0" smtClean="0"/>
              <a:t>Future Prospects</a:t>
            </a:r>
            <a:endParaRPr lang="en-US" dirty="0"/>
          </a:p>
        </p:txBody>
      </p:sp>
      <p:sp>
        <p:nvSpPr>
          <p:cNvPr id="3" name="Content Placeholder 2"/>
          <p:cNvSpPr>
            <a:spLocks noGrp="1"/>
          </p:cNvSpPr>
          <p:nvPr>
            <p:ph idx="1"/>
          </p:nvPr>
        </p:nvSpPr>
        <p:spPr>
          <a:xfrm>
            <a:off x="381000" y="856824"/>
            <a:ext cx="8382000" cy="4937125"/>
          </a:xfrm>
        </p:spPr>
        <p:txBody>
          <a:bodyPr/>
          <a:lstStyle/>
          <a:p>
            <a:pPr>
              <a:spcBef>
                <a:spcPts val="1800"/>
              </a:spcBef>
              <a:spcAft>
                <a:spcPts val="300"/>
              </a:spcAft>
            </a:pPr>
            <a:r>
              <a:rPr lang="en-US" altLang="en-US" sz="2000" i="1" dirty="0" smtClean="0">
                <a:solidFill>
                  <a:schemeClr val="accent1">
                    <a:lumMod val="60000"/>
                    <a:lumOff val="40000"/>
                  </a:schemeClr>
                </a:solidFill>
              </a:rPr>
              <a:t>The Collaboration is currently engaged in the ESPP process and preparing for the P5-Snowmass process</a:t>
            </a:r>
          </a:p>
          <a:p>
            <a:pPr>
              <a:spcBef>
                <a:spcPts val="1800"/>
              </a:spcBef>
              <a:spcAft>
                <a:spcPts val="300"/>
              </a:spcAft>
            </a:pPr>
            <a:r>
              <a:rPr lang="en-US" altLang="en-US" sz="2000" i="1" dirty="0" smtClean="0">
                <a:solidFill>
                  <a:schemeClr val="accent1">
                    <a:lumMod val="60000"/>
                    <a:lumOff val="40000"/>
                  </a:schemeClr>
                </a:solidFill>
              </a:rPr>
              <a:t>Endorsement by the community and/or laboratories is needed to fund detector R&amp;D activities</a:t>
            </a:r>
          </a:p>
          <a:p>
            <a:pPr>
              <a:spcBef>
                <a:spcPts val="1800"/>
              </a:spcBef>
              <a:spcAft>
                <a:spcPts val="300"/>
              </a:spcAft>
            </a:pPr>
            <a:r>
              <a:rPr lang="en-US" altLang="en-US" sz="2000" i="1" dirty="0" smtClean="0">
                <a:solidFill>
                  <a:schemeClr val="accent1">
                    <a:lumMod val="60000"/>
                    <a:lumOff val="40000"/>
                  </a:schemeClr>
                </a:solidFill>
              </a:rPr>
              <a:t>Current activities aim at the preparation of a full proposal in a timeframe consistent with the ESPP and Snowmass-P5</a:t>
            </a:r>
          </a:p>
          <a:p>
            <a:pPr lvl="1">
              <a:spcBef>
                <a:spcPts val="1800"/>
              </a:spcBef>
              <a:spcAft>
                <a:spcPts val="300"/>
              </a:spcAft>
            </a:pPr>
            <a:r>
              <a:rPr lang="en-US" altLang="en-US" sz="1800" i="1" dirty="0" smtClean="0">
                <a:solidFill>
                  <a:prstClr val="white"/>
                </a:solidFill>
              </a:rPr>
              <a:t>Detector optimization and sensitivity studies are well established and ongoing. Goal  is maximize S/</a:t>
            </a:r>
            <a:r>
              <a:rPr lang="en-US" sz="1800" dirty="0"/>
              <a:t> </a:t>
            </a:r>
            <a:r>
              <a:rPr lang="en-US" sz="1800" dirty="0" smtClean="0">
                <a:latin typeface="Symbol" panose="05050102010706020507" pitchFamily="18" charset="2"/>
              </a:rPr>
              <a:t>Ö</a:t>
            </a:r>
            <a:r>
              <a:rPr lang="en-US" altLang="en-US" sz="1800" i="1" dirty="0" smtClean="0">
                <a:solidFill>
                  <a:prstClr val="white"/>
                </a:solidFill>
              </a:rPr>
              <a:t>B </a:t>
            </a:r>
          </a:p>
          <a:p>
            <a:pPr lvl="1">
              <a:spcBef>
                <a:spcPts val="1200"/>
              </a:spcBef>
              <a:spcAft>
                <a:spcPts val="300"/>
              </a:spcAft>
            </a:pPr>
            <a:r>
              <a:rPr lang="en-US" altLang="en-US" sz="1800" i="1" dirty="0" smtClean="0">
                <a:solidFill>
                  <a:prstClr val="white"/>
                </a:solidFill>
              </a:rPr>
              <a:t>Detector R&amp;D is minimal (ADRIANO2 only,  at present)</a:t>
            </a:r>
          </a:p>
          <a:p>
            <a:pPr>
              <a:spcBef>
                <a:spcPts val="1800"/>
              </a:spcBef>
              <a:spcAft>
                <a:spcPts val="300"/>
              </a:spcAft>
            </a:pPr>
            <a:r>
              <a:rPr lang="en-US" altLang="en-US" sz="2000" i="1" dirty="0" smtClean="0">
                <a:solidFill>
                  <a:schemeClr val="accent1">
                    <a:lumMod val="60000"/>
                    <a:lumOff val="40000"/>
                  </a:schemeClr>
                </a:solidFill>
              </a:rPr>
              <a:t>Competition from several other experiments (LHCB, et. Al.)</a:t>
            </a:r>
          </a:p>
          <a:p>
            <a:pPr lvl="1">
              <a:spcBef>
                <a:spcPts val="1800"/>
              </a:spcBef>
              <a:spcAft>
                <a:spcPts val="300"/>
              </a:spcAft>
            </a:pPr>
            <a:r>
              <a:rPr lang="en-US" altLang="en-US" sz="1800" i="1" dirty="0" smtClean="0">
                <a:solidFill>
                  <a:prstClr val="white"/>
                </a:solidFill>
              </a:rPr>
              <a:t>But, REDTOP experimental </a:t>
            </a:r>
            <a:r>
              <a:rPr lang="en-US" altLang="en-US" sz="1800" i="1" dirty="0">
                <a:solidFill>
                  <a:prstClr val="white"/>
                </a:solidFill>
              </a:rPr>
              <a:t>techniques </a:t>
            </a:r>
            <a:r>
              <a:rPr lang="en-US" altLang="en-US" sz="1800" i="1" dirty="0" smtClean="0">
                <a:solidFill>
                  <a:prstClr val="white"/>
                </a:solidFill>
              </a:rPr>
              <a:t>is substantially different</a:t>
            </a:r>
            <a:endParaRPr lang="en-US" altLang="en-US" sz="2000" i="1" dirty="0">
              <a:solidFill>
                <a:prstClr val="white"/>
              </a:solidFill>
            </a:endParaRPr>
          </a:p>
          <a:p>
            <a:pPr>
              <a:spcBef>
                <a:spcPts val="1800"/>
              </a:spcBef>
              <a:spcAft>
                <a:spcPts val="300"/>
              </a:spcAft>
            </a:pPr>
            <a:r>
              <a:rPr lang="en-US" altLang="en-US" sz="2000" b="1" i="1" dirty="0" smtClean="0">
                <a:solidFill>
                  <a:schemeClr val="accent1">
                    <a:lumMod val="75000"/>
                  </a:schemeClr>
                </a:solidFill>
              </a:rPr>
              <a:t>More details: </a:t>
            </a:r>
            <a:r>
              <a:rPr lang="en-US" altLang="en-US" sz="2000" b="1" i="1" u="sng" dirty="0" smtClean="0">
                <a:solidFill>
                  <a:schemeClr val="accent1">
                    <a:lumMod val="75000"/>
                  </a:schemeClr>
                </a:solidFill>
              </a:rPr>
              <a:t>https://redtop.fnal.gov</a:t>
            </a:r>
          </a:p>
          <a:p>
            <a:pPr>
              <a:spcBef>
                <a:spcPts val="1800"/>
              </a:spcBef>
              <a:spcAft>
                <a:spcPts val="300"/>
              </a:spcAft>
            </a:pPr>
            <a:endParaRPr lang="en-US" altLang="en-US" sz="2400" i="1" dirty="0">
              <a:solidFill>
                <a:prstClr val="white"/>
              </a:solidFill>
            </a:endParaRPr>
          </a:p>
          <a:p>
            <a:pPr>
              <a:spcBef>
                <a:spcPts val="1800"/>
              </a:spcBef>
              <a:spcAft>
                <a:spcPts val="300"/>
              </a:spcAft>
            </a:pPr>
            <a:endParaRPr lang="en-US" altLang="en-US" sz="2400" i="1" dirty="0" smtClean="0">
              <a:solidFill>
                <a:prstClr val="white"/>
              </a:solidFill>
            </a:endParaRPr>
          </a:p>
          <a:p>
            <a:pPr>
              <a:spcBef>
                <a:spcPts val="1800"/>
              </a:spcBef>
              <a:spcAft>
                <a:spcPts val="300"/>
              </a:spcAft>
            </a:pPr>
            <a:endParaRPr lang="en-US" altLang="en-US" sz="2400" i="1" dirty="0" smtClean="0">
              <a:solidFill>
                <a:prstClr val="white"/>
              </a:solidFill>
            </a:endParaRPr>
          </a:p>
          <a:p>
            <a:pPr>
              <a:spcBef>
                <a:spcPts val="1800"/>
              </a:spcBef>
              <a:spcAft>
                <a:spcPts val="300"/>
              </a:spcAft>
            </a:pPr>
            <a:endParaRPr lang="en-US" sz="24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28</a:t>
            </a:fld>
            <a:endParaRPr lang="it-IT"/>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2646757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2303348775"/>
              </p:ext>
            </p:extLst>
          </p:nvPr>
        </p:nvGraphicFramePr>
        <p:xfrm>
          <a:off x="381001" y="752128"/>
          <a:ext cx="8305800" cy="5629658"/>
        </p:xfrm>
        <a:graphic>
          <a:graphicData uri="http://schemas.openxmlformats.org/drawingml/2006/table">
            <a:tbl>
              <a:tblPr firstRow="1" bandRow="1">
                <a:tableStyleId>{5C22544A-7EE6-4342-B048-85BDC9FD1C3A}</a:tableStyleId>
              </a:tblPr>
              <a:tblGrid>
                <a:gridCol w="1661160"/>
                <a:gridCol w="153575"/>
                <a:gridCol w="1507585"/>
                <a:gridCol w="1661160"/>
                <a:gridCol w="1661160"/>
                <a:gridCol w="1661160"/>
              </a:tblGrid>
              <a:tr h="313837">
                <a:tc>
                  <a:txBody>
                    <a:bodyPr/>
                    <a:lstStyle/>
                    <a:p>
                      <a:endParaRPr lang="en-US" sz="1200" b="1" i="1" dirty="0"/>
                    </a:p>
                  </a:txBody>
                  <a:tcPr/>
                </a:tc>
                <a:tc gridSpan="2">
                  <a:txBody>
                    <a:bodyPr/>
                    <a:lstStyle/>
                    <a:p>
                      <a:r>
                        <a:rPr lang="en-US" sz="1200" b="1" i="1" dirty="0" smtClean="0"/>
                        <a:t>Technique</a:t>
                      </a:r>
                      <a:endParaRPr lang="en-US" sz="1200" b="1" i="1" dirty="0"/>
                    </a:p>
                  </a:txBody>
                  <a:tcPr/>
                </a:tc>
                <a:tc hMerge="1">
                  <a:txBody>
                    <a:bodyPr/>
                    <a:lstStyle/>
                    <a:p>
                      <a:endParaRPr lang="en-US"/>
                    </a:p>
                  </a:txBody>
                  <a:tcPr/>
                </a:tc>
                <a:tc>
                  <a:txBody>
                    <a:bodyPr/>
                    <a:lstStyle/>
                    <a:p>
                      <a:r>
                        <a:rPr lang="el-GR" sz="1200" b="1" i="1" dirty="0" smtClean="0">
                          <a:solidFill>
                            <a:schemeClr val="tx1"/>
                          </a:solidFill>
                        </a:rPr>
                        <a:t>η</a:t>
                      </a:r>
                      <a:r>
                        <a:rPr lang="en-US" sz="1200" b="1" i="1" dirty="0" smtClean="0"/>
                        <a:t> → 3</a:t>
                      </a:r>
                      <a:r>
                        <a:rPr lang="en-US" sz="1200" b="1" i="1" dirty="0" smtClean="0">
                          <a:latin typeface="Symbol" panose="05050102010706020507" pitchFamily="18" charset="2"/>
                        </a:rPr>
                        <a:t>p</a:t>
                      </a:r>
                      <a:r>
                        <a:rPr lang="en-US" sz="1200" b="1" i="1" baseline="30000" dirty="0" smtClean="0"/>
                        <a:t>o</a:t>
                      </a:r>
                      <a:endParaRPr lang="en-US" sz="1200" b="1" i="1" baseline="30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i="1" dirty="0" smtClean="0">
                          <a:solidFill>
                            <a:schemeClr val="tx1"/>
                          </a:solidFill>
                        </a:rPr>
                        <a:t>η</a:t>
                      </a:r>
                      <a:r>
                        <a:rPr lang="en-US" sz="1200" b="1" i="1" dirty="0" smtClean="0"/>
                        <a:t> → </a:t>
                      </a:r>
                      <a:r>
                        <a:rPr lang="en-US" sz="1200" b="1" i="1" dirty="0" err="1" smtClean="0"/>
                        <a:t>e</a:t>
                      </a:r>
                      <a:r>
                        <a:rPr lang="en-US" sz="1200" b="1" i="1" baseline="30000" dirty="0" err="1" smtClean="0"/>
                        <a:t>+</a:t>
                      </a:r>
                      <a:r>
                        <a:rPr lang="en-US" sz="1200" b="1" i="1" dirty="0" err="1" smtClean="0"/>
                        <a:t>e</a:t>
                      </a:r>
                      <a:r>
                        <a:rPr lang="en-US" sz="1200" b="1" i="1" baseline="30000" dirty="0" err="1" smtClean="0"/>
                        <a:t>-</a:t>
                      </a:r>
                      <a:r>
                        <a:rPr lang="en-US" sz="1200" b="1" i="1" dirty="0" err="1" smtClean="0">
                          <a:latin typeface="Symbol" panose="05050102010706020507" pitchFamily="18" charset="2"/>
                        </a:rPr>
                        <a:t>g</a:t>
                      </a:r>
                      <a:endParaRPr lang="en-US" sz="1200" b="1" i="1" baseline="30000" dirty="0" smtClean="0"/>
                    </a:p>
                  </a:txBody>
                  <a:tcPr/>
                </a:tc>
                <a:tc>
                  <a:txBody>
                    <a:bodyPr/>
                    <a:lstStyle/>
                    <a:p>
                      <a:r>
                        <a:rPr lang="en-US" sz="1200" b="1" i="1" dirty="0" smtClean="0"/>
                        <a:t>Total </a:t>
                      </a:r>
                      <a:r>
                        <a:rPr lang="el-GR" sz="1200" b="1" i="1" dirty="0" smtClean="0">
                          <a:solidFill>
                            <a:schemeClr val="tx1"/>
                          </a:solidFill>
                        </a:rPr>
                        <a:t>η</a:t>
                      </a:r>
                      <a:r>
                        <a:rPr lang="en-US" sz="1200" b="1" i="1" dirty="0" smtClean="0"/>
                        <a:t> </a:t>
                      </a:r>
                      <a:endParaRPr lang="en-US" sz="1200" b="1" i="1" dirty="0"/>
                    </a:p>
                  </a:txBody>
                  <a:tcPr/>
                </a:tc>
              </a:tr>
              <a:tr h="313837">
                <a:tc>
                  <a:txBody>
                    <a:bodyPr/>
                    <a:lstStyle/>
                    <a:p>
                      <a:r>
                        <a:rPr lang="en-US" sz="1400" b="1" i="1" dirty="0" smtClean="0"/>
                        <a:t>CB@AGS</a:t>
                      </a:r>
                      <a:endParaRPr lang="en-US" sz="1400" b="1" i="1" dirty="0"/>
                    </a:p>
                  </a:txBody>
                  <a:tcPr/>
                </a:tc>
                <a:tc gridSpan="2">
                  <a:txBody>
                    <a:bodyPr/>
                    <a:lstStyle/>
                    <a:p>
                      <a:r>
                        <a:rPr lang="en-US" sz="1400" b="1" i="1" dirty="0" smtClean="0">
                          <a:latin typeface="Symbol" panose="05050102010706020507" pitchFamily="18" charset="2"/>
                        </a:rPr>
                        <a:t>p</a:t>
                      </a:r>
                      <a:r>
                        <a:rPr lang="en-US" sz="1400" b="1" i="1" baseline="30000" dirty="0" smtClean="0"/>
                        <a:t>--</a:t>
                      </a:r>
                      <a:r>
                        <a:rPr lang="en-US" sz="1400" b="1" i="1" dirty="0" err="1" smtClean="0"/>
                        <a:t>p→</a:t>
                      </a:r>
                      <a:r>
                        <a:rPr lang="en-US" sz="1400" b="1" i="1" dirty="0" err="1" smtClean="0">
                          <a:latin typeface="Symbol" panose="05050102010706020507" pitchFamily="18" charset="2"/>
                        </a:rPr>
                        <a:t>h</a:t>
                      </a:r>
                      <a:r>
                        <a:rPr lang="en-US" sz="1400" b="1" i="1" dirty="0" smtClean="0">
                          <a:latin typeface="Symbol" panose="05050102010706020507" pitchFamily="18" charset="2"/>
                        </a:rPr>
                        <a:t> </a:t>
                      </a:r>
                      <a:r>
                        <a:rPr lang="en-US" sz="1400" b="1" i="1" dirty="0" smtClean="0"/>
                        <a:t>n</a:t>
                      </a:r>
                      <a:endParaRPr lang="en-US" sz="1400" b="1" i="1" dirty="0"/>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9</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5</a:t>
                      </a:r>
                      <a:endParaRPr lang="en-US" sz="1400" b="1" i="1" baseline="30000" dirty="0">
                        <a:solidFill>
                          <a:schemeClr val="bg1"/>
                        </a:solidFill>
                        <a:latin typeface="+mn-lt"/>
                      </a:endParaRPr>
                    </a:p>
                  </a:txBody>
                  <a:tcPr/>
                </a:tc>
                <a:tc>
                  <a:txBody>
                    <a:bodyPr/>
                    <a:lstStyle/>
                    <a:p>
                      <a:endParaRPr lang="en-US" sz="1400" b="1" i="1"/>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solidFill>
                            <a:schemeClr val="bg1"/>
                          </a:solidFill>
                          <a:latin typeface="+mn-lt"/>
                        </a:rPr>
                        <a:t>10</a:t>
                      </a:r>
                      <a:r>
                        <a:rPr lang="en-US" sz="1400" b="1" i="1" baseline="30000" dirty="0" smtClean="0">
                          <a:solidFill>
                            <a:schemeClr val="bg1"/>
                          </a:solidFill>
                          <a:latin typeface="+mn-lt"/>
                        </a:rPr>
                        <a:t>7</a:t>
                      </a:r>
                    </a:p>
                  </a:txBody>
                  <a:tcPr/>
                </a:tc>
              </a:tr>
              <a:tr h="3138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CB@MAMI-B</a:t>
                      </a: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err="1" smtClean="0">
                          <a:latin typeface="Symbol" panose="05050102010706020507" pitchFamily="18" charset="2"/>
                        </a:rPr>
                        <a:t>g</a:t>
                      </a:r>
                      <a:r>
                        <a:rPr lang="en-US" sz="1400" b="1" i="1" baseline="30000" dirty="0" err="1" smtClean="0"/>
                        <a:t>-</a:t>
                      </a:r>
                      <a:r>
                        <a:rPr lang="en-US" sz="1400" b="1" i="1" dirty="0" err="1" smtClean="0"/>
                        <a:t>p→</a:t>
                      </a:r>
                      <a:r>
                        <a:rPr lang="en-US" sz="1400" b="1" i="1" dirty="0" err="1" smtClean="0">
                          <a:latin typeface="Symbol" panose="05050102010706020507" pitchFamily="18" charset="2"/>
                        </a:rPr>
                        <a:t>h</a:t>
                      </a:r>
                      <a:r>
                        <a:rPr lang="en-US" sz="1400" b="1" i="1" dirty="0" smtClean="0">
                          <a:latin typeface="Symbol" panose="05050102010706020507" pitchFamily="18" charset="2"/>
                        </a:rPr>
                        <a:t> </a:t>
                      </a:r>
                      <a:r>
                        <a:rPr lang="en-US" sz="1400" b="1" i="1" dirty="0" smtClean="0"/>
                        <a:t>p</a:t>
                      </a:r>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1.8</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6</a:t>
                      </a:r>
                    </a:p>
                  </a:txBody>
                  <a:tcPr/>
                </a:tc>
                <a:tc>
                  <a:txBody>
                    <a:bodyPr/>
                    <a:lstStyle/>
                    <a:p>
                      <a:r>
                        <a:rPr lang="en-US" sz="1400" b="1" i="1" dirty="0" smtClean="0"/>
                        <a:t>5000</a:t>
                      </a:r>
                      <a:endParaRPr lang="en-US" sz="1400" b="1"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2</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7</a:t>
                      </a:r>
                    </a:p>
                  </a:txBody>
                  <a:tcPr/>
                </a:tc>
              </a:tr>
              <a:tr h="3138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CB@MAMI-C</a:t>
                      </a: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err="1" smtClean="0">
                          <a:latin typeface="Symbol" panose="05050102010706020507" pitchFamily="18" charset="2"/>
                        </a:rPr>
                        <a:t>g</a:t>
                      </a:r>
                      <a:r>
                        <a:rPr lang="en-US" sz="1400" b="1" i="1" baseline="30000" dirty="0" err="1" smtClean="0"/>
                        <a:t>-</a:t>
                      </a:r>
                      <a:r>
                        <a:rPr lang="en-US" sz="1400" b="1" i="1" dirty="0" err="1" smtClean="0"/>
                        <a:t>p→</a:t>
                      </a:r>
                      <a:r>
                        <a:rPr lang="en-US" sz="1400" b="1" i="1" dirty="0" err="1" smtClean="0">
                          <a:latin typeface="Symbol" panose="05050102010706020507" pitchFamily="18" charset="2"/>
                        </a:rPr>
                        <a:t>h</a:t>
                      </a:r>
                      <a:r>
                        <a:rPr lang="en-US" sz="1400" b="1" i="1" dirty="0" smtClean="0">
                          <a:latin typeface="Symbol" panose="05050102010706020507" pitchFamily="18" charset="2"/>
                        </a:rPr>
                        <a:t> </a:t>
                      </a:r>
                      <a:r>
                        <a:rPr lang="en-US" sz="1400" b="1" i="1" dirty="0" smtClean="0"/>
                        <a:t>p</a:t>
                      </a:r>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6</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6</a:t>
                      </a:r>
                    </a:p>
                  </a:txBody>
                  <a:tcPr/>
                </a:tc>
                <a:tc>
                  <a:txBody>
                    <a:bodyPr/>
                    <a:lstStyle/>
                    <a:p>
                      <a:endParaRPr lang="en-US" sz="1400" b="1"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6</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7</a:t>
                      </a:r>
                    </a:p>
                  </a:txBody>
                  <a:tcPr/>
                </a:tc>
              </a:tr>
              <a:tr h="313837">
                <a:tc>
                  <a:txBody>
                    <a:bodyPr/>
                    <a:lstStyle/>
                    <a:p>
                      <a:r>
                        <a:rPr lang="en-US" sz="1400" b="1" i="1" dirty="0" smtClean="0"/>
                        <a:t>KLOE</a:t>
                      </a:r>
                      <a:endParaRPr lang="en-US" sz="1400" b="1" i="1" dirty="0"/>
                    </a:p>
                  </a:txBody>
                  <a:tcPr/>
                </a:tc>
                <a:tc gridSpan="2">
                  <a:txBody>
                    <a:bodyPr/>
                    <a:lstStyle/>
                    <a:p>
                      <a:r>
                        <a:rPr lang="en-US" sz="1400" b="1" i="1" dirty="0" err="1" smtClean="0"/>
                        <a:t>e+e</a:t>
                      </a:r>
                      <a:r>
                        <a:rPr lang="en-US" sz="1400" b="1" i="1" dirty="0" smtClean="0"/>
                        <a:t>-→</a:t>
                      </a:r>
                      <a:r>
                        <a:rPr lang="en-US" sz="1400" b="1" i="1" dirty="0" err="1" smtClean="0">
                          <a:latin typeface="Symbol" panose="05050102010706020507" pitchFamily="18" charset="2"/>
                        </a:rPr>
                        <a:t>F</a:t>
                      </a:r>
                      <a:r>
                        <a:rPr lang="en-US" sz="1400" b="1" i="1" dirty="0" err="1" smtClean="0"/>
                        <a:t>→</a:t>
                      </a:r>
                      <a:r>
                        <a:rPr lang="en-US" sz="1400" b="1" i="1" dirty="0" err="1" smtClean="0">
                          <a:latin typeface="Symbol" panose="05050102010706020507" pitchFamily="18" charset="2"/>
                        </a:rPr>
                        <a:t>hg</a:t>
                      </a:r>
                      <a:endParaRPr lang="en-US" sz="1400" b="1" i="1" dirty="0"/>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6.5</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5</a:t>
                      </a:r>
                    </a:p>
                  </a:txBody>
                  <a:tcPr/>
                </a:tc>
                <a:tc>
                  <a:txBody>
                    <a:bodyPr/>
                    <a:lstStyle/>
                    <a:p>
                      <a:endParaRPr lang="en-US" sz="1400" b="1"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5</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7</a:t>
                      </a:r>
                    </a:p>
                  </a:txBody>
                  <a:tcPr/>
                </a:tc>
              </a:tr>
              <a:tr h="444636">
                <a:tc>
                  <a:txBody>
                    <a:bodyPr/>
                    <a:lstStyle/>
                    <a:p>
                      <a:r>
                        <a:rPr lang="en-US" sz="1400" b="1" i="1" dirty="0" smtClean="0"/>
                        <a:t>WASA@COSY</a:t>
                      </a:r>
                      <a:endParaRPr lang="en-US" sz="1400" b="1" i="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err="1" smtClean="0"/>
                        <a:t>pp→</a:t>
                      </a:r>
                      <a:r>
                        <a:rPr lang="en-US" sz="1400" b="1" i="1" dirty="0" err="1" smtClean="0">
                          <a:latin typeface="Symbol" panose="05050102010706020507" pitchFamily="18" charset="2"/>
                        </a:rPr>
                        <a:t>h</a:t>
                      </a:r>
                      <a:r>
                        <a:rPr lang="en-US" sz="1400" b="1" i="1" dirty="0" smtClean="0">
                          <a:latin typeface="Symbol" panose="05050102010706020507" pitchFamily="18" charset="2"/>
                        </a:rPr>
                        <a:t> </a:t>
                      </a:r>
                      <a:r>
                        <a:rPr lang="en-US" sz="1400" b="1" i="1" dirty="0" smtClean="0"/>
                        <a:t>pp</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err="1" smtClean="0"/>
                        <a:t>pd→</a:t>
                      </a:r>
                      <a:r>
                        <a:rPr lang="en-US" sz="1400" b="1" i="1" dirty="0" err="1" smtClean="0">
                          <a:latin typeface="Symbol" panose="05050102010706020507" pitchFamily="18" charset="2"/>
                        </a:rPr>
                        <a:t>h</a:t>
                      </a:r>
                      <a:r>
                        <a:rPr lang="en-US" sz="1400" b="1" i="1" dirty="0" smtClean="0">
                          <a:latin typeface="Symbol" panose="05050102010706020507" pitchFamily="18" charset="2"/>
                        </a:rPr>
                        <a:t> </a:t>
                      </a:r>
                      <a:r>
                        <a:rPr lang="en-US" sz="1400" b="1" i="1" baseline="30000" dirty="0" smtClean="0"/>
                        <a:t>3</a:t>
                      </a:r>
                      <a:r>
                        <a:rPr lang="en-US" sz="1400" b="1" i="1" dirty="0" smtClean="0"/>
                        <a:t>He</a:t>
                      </a:r>
                    </a:p>
                  </a:txBody>
                  <a:tcPr/>
                </a:tc>
                <a:tc hMerge="1">
                  <a:txBody>
                    <a:bodyPr/>
                    <a:lstStyle/>
                    <a:p>
                      <a:endParaRPr lang="en-US"/>
                    </a:p>
                  </a:txBody>
                  <a:tcPr/>
                </a:tc>
                <a:tc>
                  <a:txBody>
                    <a:bodyPr/>
                    <a:lstStyle/>
                    <a:p>
                      <a:endParaRPr lang="en-US" sz="1400" b="1" i="1"/>
                    </a:p>
                  </a:txBody>
                  <a:tcPr/>
                </a:tc>
                <a:tc>
                  <a:txBody>
                    <a:bodyPr/>
                    <a:lstStyle/>
                    <a:p>
                      <a:endParaRPr lang="en-US" sz="1400" b="1" i="1"/>
                    </a:p>
                  </a:txBody>
                  <a:tcPr/>
                </a:tc>
                <a:tc>
                  <a:txBody>
                    <a:bodyPr/>
                    <a:lstStyle/>
                    <a:p>
                      <a:r>
                        <a:rPr lang="en-US" sz="1400" b="1" i="1" dirty="0" smtClean="0"/>
                        <a:t>&gt;10</a:t>
                      </a:r>
                      <a:r>
                        <a:rPr lang="en-US" sz="1400" b="1" i="1" baseline="30000" dirty="0" smtClean="0"/>
                        <a:t>9</a:t>
                      </a:r>
                      <a:r>
                        <a:rPr lang="en-US" sz="1400" b="1" i="1" baseline="0" dirty="0" smtClean="0"/>
                        <a:t> (untagged)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3</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7</a:t>
                      </a:r>
                      <a:r>
                        <a:rPr lang="en-US" sz="1400" b="1" i="1" baseline="0" dirty="0" smtClean="0"/>
                        <a:t> (tagged)</a:t>
                      </a:r>
                      <a:endParaRPr lang="en-US" sz="1400" b="1" i="1" baseline="30000" dirty="0" smtClean="0">
                        <a:solidFill>
                          <a:schemeClr val="bg1"/>
                        </a:solidFill>
                        <a:latin typeface="+mn-lt"/>
                      </a:endParaRPr>
                    </a:p>
                  </a:txBody>
                  <a:tcPr/>
                </a:tc>
              </a:tr>
              <a:tr h="444636">
                <a:tc>
                  <a:txBody>
                    <a:bodyPr/>
                    <a:lstStyle/>
                    <a:p>
                      <a:r>
                        <a:rPr lang="en-US" sz="1400" b="1" i="1" dirty="0" smtClean="0">
                          <a:solidFill>
                            <a:schemeClr val="bg1"/>
                          </a:solidFill>
                        </a:rPr>
                        <a:t>CB@MAMI 10</a:t>
                      </a:r>
                      <a:r>
                        <a:rPr lang="en-US" sz="1400" b="1" i="1" baseline="0" dirty="0" smtClean="0">
                          <a:solidFill>
                            <a:schemeClr val="bg1"/>
                          </a:solidFill>
                        </a:rPr>
                        <a:t> </a:t>
                      </a:r>
                      <a:r>
                        <a:rPr lang="en-US" sz="1400" b="1" i="1" baseline="0" dirty="0" err="1" smtClean="0">
                          <a:solidFill>
                            <a:schemeClr val="bg1"/>
                          </a:solidFill>
                        </a:rPr>
                        <a:t>wk</a:t>
                      </a:r>
                      <a:endParaRPr lang="en-US" sz="1400" b="1" i="1" dirty="0" smtClean="0">
                        <a:solidFill>
                          <a:schemeClr val="bg1"/>
                        </a:solidFill>
                      </a:endParaRPr>
                    </a:p>
                    <a:p>
                      <a:r>
                        <a:rPr lang="en-US" sz="1400" b="1" i="1" dirty="0" smtClean="0">
                          <a:solidFill>
                            <a:schemeClr val="bg1"/>
                          </a:solidFill>
                        </a:rPr>
                        <a:t>(proposed 2014)</a:t>
                      </a:r>
                      <a:endParaRPr lang="en-US" sz="1400" b="1" i="1" dirty="0">
                        <a:solidFill>
                          <a:schemeClr val="bg1"/>
                        </a:solidFill>
                      </a:endParaRP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err="1" smtClean="0">
                          <a:solidFill>
                            <a:schemeClr val="bg1"/>
                          </a:solidFill>
                          <a:latin typeface="Symbol" panose="05050102010706020507" pitchFamily="18" charset="2"/>
                        </a:rPr>
                        <a:t>g</a:t>
                      </a:r>
                      <a:r>
                        <a:rPr lang="en-US" sz="1400" b="1" i="1" baseline="30000" dirty="0" err="1" smtClean="0">
                          <a:solidFill>
                            <a:schemeClr val="bg1"/>
                          </a:solidFill>
                        </a:rPr>
                        <a:t>-</a:t>
                      </a:r>
                      <a:r>
                        <a:rPr lang="en-US" sz="1400" b="1" i="1" dirty="0" err="1" smtClean="0">
                          <a:solidFill>
                            <a:schemeClr val="bg1"/>
                          </a:solidFill>
                        </a:rPr>
                        <a:t>p→</a:t>
                      </a:r>
                      <a:r>
                        <a:rPr lang="en-US" sz="1400" b="1" i="1" dirty="0" err="1" smtClean="0">
                          <a:solidFill>
                            <a:schemeClr val="bg1"/>
                          </a:solidFill>
                          <a:latin typeface="Symbol" panose="05050102010706020507" pitchFamily="18" charset="2"/>
                        </a:rPr>
                        <a:t>h</a:t>
                      </a:r>
                      <a:r>
                        <a:rPr lang="en-US" sz="1400" b="1" i="1" dirty="0" smtClean="0">
                          <a:solidFill>
                            <a:schemeClr val="bg1"/>
                          </a:solidFill>
                          <a:latin typeface="Symbol" panose="05050102010706020507" pitchFamily="18" charset="2"/>
                        </a:rPr>
                        <a:t> </a:t>
                      </a:r>
                      <a:r>
                        <a:rPr lang="en-US" sz="1400" b="1" i="1" dirty="0" smtClean="0">
                          <a:solidFill>
                            <a:schemeClr val="bg1"/>
                          </a:solidFill>
                        </a:rPr>
                        <a:t>p</a:t>
                      </a:r>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solidFill>
                            <a:schemeClr val="bg1"/>
                          </a:solidFill>
                        </a:rPr>
                        <a:t>3</a:t>
                      </a:r>
                      <a:r>
                        <a:rPr kumimoji="0" lang="en-US" sz="1400" b="1" kern="1200" dirty="0" smtClean="0">
                          <a:solidFill>
                            <a:schemeClr val="bg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solidFill>
                            <a:schemeClr val="bg1"/>
                          </a:solidFill>
                        </a:rPr>
                        <a:t>1.5</a:t>
                      </a:r>
                      <a:r>
                        <a:rPr kumimoji="0" lang="en-US" sz="1400" b="1" kern="1200" dirty="0" smtClean="0">
                          <a:solidFill>
                            <a:schemeClr val="bg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solidFill>
                            <a:schemeClr val="bg1"/>
                          </a:solidFill>
                        </a:rPr>
                        <a:t>3</a:t>
                      </a:r>
                      <a:r>
                        <a:rPr kumimoji="0" lang="en-US" sz="1400" b="1" kern="1200" dirty="0" smtClean="0">
                          <a:solidFill>
                            <a:schemeClr val="bg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8</a:t>
                      </a:r>
                    </a:p>
                  </a:txBody>
                  <a:tcPr/>
                </a:tc>
              </a:tr>
              <a:tr h="313837">
                <a:tc>
                  <a:txBody>
                    <a:bodyPr/>
                    <a:lstStyle/>
                    <a:p>
                      <a:r>
                        <a:rPr lang="en-US" sz="1400" b="1" i="1" dirty="0" err="1" smtClean="0"/>
                        <a:t>Phenix</a:t>
                      </a:r>
                      <a:endParaRPr lang="en-US" sz="1400" b="1" i="1" dirty="0"/>
                    </a:p>
                  </a:txBody>
                  <a:tcPr/>
                </a:tc>
                <a:tc gridSpan="2">
                  <a:txBody>
                    <a:bodyPr/>
                    <a:lstStyle/>
                    <a:p>
                      <a:r>
                        <a:rPr lang="en-US" sz="1400" b="1" i="1" dirty="0" smtClean="0"/>
                        <a:t>d </a:t>
                      </a:r>
                      <a:r>
                        <a:rPr lang="en-US" sz="1400" b="1" i="1" dirty="0" err="1" smtClean="0"/>
                        <a:t>Au→</a:t>
                      </a:r>
                      <a:r>
                        <a:rPr lang="en-US" sz="1400" b="1" i="1" dirty="0" err="1" smtClean="0">
                          <a:latin typeface="Symbol" panose="05050102010706020507" pitchFamily="18" charset="2"/>
                        </a:rPr>
                        <a:t>h</a:t>
                      </a:r>
                      <a:r>
                        <a:rPr lang="en-US" sz="1400" b="1" i="1" dirty="0" smtClean="0">
                          <a:latin typeface="Symbol" panose="05050102010706020507" pitchFamily="18" charset="2"/>
                        </a:rPr>
                        <a:t> </a:t>
                      </a:r>
                      <a:r>
                        <a:rPr lang="en-US" sz="1400" b="1" i="1" dirty="0" smtClean="0"/>
                        <a:t>X</a:t>
                      </a:r>
                    </a:p>
                  </a:txBody>
                  <a:tcPr/>
                </a:tc>
                <a:tc hMerge="1">
                  <a:txBody>
                    <a:bodyPr/>
                    <a:lstStyle/>
                    <a:p>
                      <a:endParaRPr lang="en-US"/>
                    </a:p>
                  </a:txBody>
                  <a:tcPr/>
                </a:tc>
                <a:tc>
                  <a:txBody>
                    <a:bodyPr/>
                    <a:lstStyle/>
                    <a:p>
                      <a:endParaRPr lang="en-US" sz="1400" b="1" i="1" dirty="0"/>
                    </a:p>
                  </a:txBody>
                  <a:tcPr/>
                </a:tc>
                <a:tc>
                  <a:txBody>
                    <a:bodyPr/>
                    <a:lstStyle/>
                    <a:p>
                      <a:endParaRPr lang="en-US" sz="1400" b="1"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5</a:t>
                      </a:r>
                      <a:r>
                        <a:rPr kumimoji="0" lang="en-US" sz="1400" b="1" kern="1200" dirty="0" smtClean="0">
                          <a:solidFill>
                            <a:schemeClr val="dk1"/>
                          </a:solidFill>
                          <a:latin typeface="Symbol" panose="05050102010706020507" pitchFamily="18" charset="2"/>
                          <a:ea typeface="+mn-ea"/>
                          <a:cs typeface="+mn-cs"/>
                        </a:rPr>
                        <a:t>´</a:t>
                      </a:r>
                      <a:r>
                        <a:rPr lang="en-US" sz="1400" b="1" i="1" dirty="0" smtClean="0"/>
                        <a:t>10</a:t>
                      </a:r>
                      <a:r>
                        <a:rPr lang="en-US" sz="1400" b="1" i="1" baseline="30000" dirty="0" smtClean="0"/>
                        <a:t>9</a:t>
                      </a:r>
                    </a:p>
                  </a:txBody>
                  <a:tcPr/>
                </a:tc>
              </a:tr>
              <a:tr h="444636">
                <a:tc>
                  <a:txBody>
                    <a:bodyPr/>
                    <a:lstStyle/>
                    <a:p>
                      <a:r>
                        <a:rPr lang="en-US" sz="1400" b="1" i="1" dirty="0" smtClean="0"/>
                        <a:t>Hades</a:t>
                      </a:r>
                      <a:endParaRPr lang="en-US" sz="1400" b="1" i="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err="1" smtClean="0"/>
                        <a:t>pp→</a:t>
                      </a:r>
                      <a:r>
                        <a:rPr lang="en-US" sz="1400" b="1" i="1" dirty="0" err="1" smtClean="0">
                          <a:latin typeface="Symbol" panose="05050102010706020507" pitchFamily="18" charset="2"/>
                        </a:rPr>
                        <a:t>h</a:t>
                      </a:r>
                      <a:r>
                        <a:rPr lang="en-US" sz="1400" b="1" i="1" dirty="0" smtClean="0">
                          <a:latin typeface="Symbol" panose="05050102010706020507" pitchFamily="18" charset="2"/>
                        </a:rPr>
                        <a:t> </a:t>
                      </a:r>
                      <a:r>
                        <a:rPr lang="en-US" sz="1400" b="1" i="1" dirty="0" smtClean="0"/>
                        <a:t>pp</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p </a:t>
                      </a:r>
                      <a:r>
                        <a:rPr lang="en-US" sz="1400" b="1" i="1" dirty="0" err="1" smtClean="0"/>
                        <a:t>Au→</a:t>
                      </a:r>
                      <a:r>
                        <a:rPr lang="en-US" sz="1400" b="1" i="1" dirty="0" err="1" smtClean="0">
                          <a:latin typeface="Symbol" panose="05050102010706020507" pitchFamily="18" charset="2"/>
                        </a:rPr>
                        <a:t>h</a:t>
                      </a:r>
                      <a:r>
                        <a:rPr lang="en-US" sz="1400" b="1" i="1" dirty="0" smtClean="0">
                          <a:latin typeface="Symbol" panose="05050102010706020507" pitchFamily="18" charset="2"/>
                        </a:rPr>
                        <a:t> </a:t>
                      </a:r>
                      <a:r>
                        <a:rPr lang="en-US" sz="1400" b="1" i="1" dirty="0" smtClean="0"/>
                        <a:t>X</a:t>
                      </a:r>
                    </a:p>
                  </a:txBody>
                  <a:tcPr/>
                </a:tc>
                <a:tc hMerge="1">
                  <a:txBody>
                    <a:bodyPr/>
                    <a:lstStyle/>
                    <a:p>
                      <a:endParaRPr lang="en-US"/>
                    </a:p>
                  </a:txBody>
                  <a:tcPr/>
                </a:tc>
                <a:tc>
                  <a:txBody>
                    <a:bodyPr/>
                    <a:lstStyle/>
                    <a:p>
                      <a:endParaRPr lang="en-US" sz="1400" b="1" i="1" dirty="0"/>
                    </a:p>
                  </a:txBody>
                  <a:tcPr/>
                </a:tc>
                <a:tc>
                  <a:txBody>
                    <a:bodyPr/>
                    <a:lstStyle/>
                    <a:p>
                      <a:endParaRPr lang="en-US" sz="1400" b="1" i="1"/>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4.5</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8</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30000" dirty="0" smtClean="0"/>
                    </a:p>
                  </a:txBody>
                  <a:tcPr/>
                </a:tc>
              </a:tr>
              <a:tr h="444636">
                <a:tc gridSpan="6">
                  <a:txBody>
                    <a:bodyPr/>
                    <a:lstStyle/>
                    <a:p>
                      <a:pPr algn="ctr">
                        <a:spcBef>
                          <a:spcPts val="600"/>
                        </a:spcBef>
                        <a:spcAft>
                          <a:spcPts val="600"/>
                        </a:spcAft>
                      </a:pPr>
                      <a:r>
                        <a:rPr lang="en-US" sz="2000" b="1" i="1" dirty="0" smtClean="0"/>
                        <a:t>Near future</a:t>
                      </a:r>
                      <a:r>
                        <a:rPr lang="en-US" sz="2000" b="1" i="1" baseline="0" dirty="0" smtClean="0"/>
                        <a:t> samples</a:t>
                      </a:r>
                      <a:endParaRPr lang="en-US" sz="2000" b="1" i="1" dirty="0"/>
                    </a:p>
                  </a:txBody>
                  <a:tcPr>
                    <a:solidFill>
                      <a:schemeClr val="accent1">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smtClean="0"/>
                    </a:p>
                  </a:txBody>
                  <a:tcPr/>
                </a:tc>
                <a:tc hMerge="1">
                  <a:txBody>
                    <a:bodyPr/>
                    <a:lstStyle/>
                    <a:p>
                      <a:endParaRPr lang="en-US"/>
                    </a:p>
                  </a:txBody>
                  <a:tcPr/>
                </a:tc>
                <a:tc hMerge="1">
                  <a:txBody>
                    <a:bodyPr/>
                    <a:lstStyle/>
                    <a:p>
                      <a:endParaRPr lang="en-US" sz="1400" b="1" i="1" dirty="0"/>
                    </a:p>
                  </a:txBody>
                  <a:tcPr/>
                </a:tc>
                <a:tc hMerge="1">
                  <a:txBody>
                    <a:bodyPr/>
                    <a:lstStyle/>
                    <a:p>
                      <a:endParaRPr lang="en-US" sz="1400" b="1" i="1"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30000" dirty="0" smtClean="0"/>
                    </a:p>
                  </a:txBody>
                  <a:tcPr/>
                </a:tc>
              </a:tr>
              <a:tr h="444636">
                <a:tc gridSpan="2">
                  <a:txBody>
                    <a:bodyPr/>
                    <a:lstStyle/>
                    <a:p>
                      <a:r>
                        <a:rPr lang="en-US" sz="1400" b="1" i="1" dirty="0" err="1" smtClean="0"/>
                        <a:t>GlueX@JLAB</a:t>
                      </a:r>
                      <a:endParaRPr lang="en-US" sz="1400" b="1" i="1" dirty="0" smtClean="0"/>
                    </a:p>
                    <a:p>
                      <a:r>
                        <a:rPr lang="en-US" sz="1400" b="1" i="1" dirty="0" smtClean="0"/>
                        <a:t>(just started)</a:t>
                      </a:r>
                      <a:endParaRPr lang="en-US" sz="1400" b="1" i="1"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prstClr val="black"/>
                          </a:solidFill>
                          <a:effectLst/>
                          <a:uLnTx/>
                          <a:uFillTx/>
                          <a:latin typeface="Symbol" panose="05050102010706020507" pitchFamily="18" charset="2"/>
                          <a:ea typeface="+mn-ea"/>
                          <a:cs typeface="+mn-cs"/>
                        </a:rPr>
                        <a:t>g</a:t>
                      </a:r>
                      <a:r>
                        <a:rPr kumimoji="0" lang="en-US" sz="1400" b="0" i="0" u="none" strike="noStrike" kern="1200" cap="none" spc="0" normalizeH="0" baseline="-25000" noProof="0" dirty="0" smtClean="0">
                          <a:ln>
                            <a:noFill/>
                          </a:ln>
                          <a:solidFill>
                            <a:prstClr val="black"/>
                          </a:solidFill>
                          <a:effectLst/>
                          <a:uLnTx/>
                          <a:uFillTx/>
                          <a:latin typeface="+mn-lt"/>
                          <a:ea typeface="+mn-ea"/>
                          <a:cs typeface="+mn-cs"/>
                        </a:rPr>
                        <a:t>12 </a:t>
                      </a:r>
                      <a:r>
                        <a:rPr kumimoji="0" lang="en-US" sz="1400" b="0" i="0" u="none" strike="noStrike" kern="1200" cap="none" spc="0" normalizeH="0" baseline="-25000" noProof="0" dirty="0" err="1" smtClean="0">
                          <a:ln>
                            <a:noFill/>
                          </a:ln>
                          <a:solidFill>
                            <a:prstClr val="black"/>
                          </a:solidFill>
                          <a:effectLst/>
                          <a:uLnTx/>
                          <a:uFillTx/>
                          <a:latin typeface="+mn-lt"/>
                          <a:ea typeface="+mn-ea"/>
                          <a:cs typeface="+mn-cs"/>
                        </a:rPr>
                        <a:t>GeV</a:t>
                      </a:r>
                      <a:r>
                        <a:rPr kumimoji="0" lang="en-US" sz="1400" b="1" i="0" u="none" strike="noStrike" kern="1200" cap="none" spc="0" normalizeH="0" baseline="0" noProof="0" dirty="0" err="1" smtClean="0">
                          <a:ln>
                            <a:noFill/>
                          </a:ln>
                          <a:solidFill>
                            <a:prstClr val="black"/>
                          </a:solidFill>
                          <a:effectLst/>
                          <a:uLnTx/>
                          <a:uFillTx/>
                          <a:latin typeface="+mn-lt"/>
                          <a:ea typeface="+mn-ea"/>
                          <a:cs typeface="+mn-cs"/>
                        </a:rPr>
                        <a:t>p</a:t>
                      </a:r>
                      <a:r>
                        <a:rPr kumimoji="0" lang="en-US" sz="1400" b="1" i="0" u="none" strike="noStrike" kern="1200" cap="none" spc="0" normalizeH="0" baseline="0" noProof="0" dirty="0" smtClean="0">
                          <a:ln>
                            <a:noFill/>
                          </a:ln>
                          <a:solidFill>
                            <a:prstClr val="black"/>
                          </a:solidFill>
                          <a:effectLst/>
                          <a:uLnTx/>
                          <a:uFillTx/>
                          <a:latin typeface="+mn-lt"/>
                          <a:ea typeface="+mn-ea"/>
                          <a:cs typeface="+mn-cs"/>
                        </a:rPr>
                        <a:t> → </a:t>
                      </a:r>
                      <a:r>
                        <a:rPr kumimoji="0" lang="el-GR" sz="1400" b="1" i="0" u="none" strike="noStrike" kern="1200" cap="none" spc="0" normalizeH="0" baseline="0" noProof="0" dirty="0" smtClean="0">
                          <a:ln>
                            <a:noFill/>
                          </a:ln>
                          <a:solidFill>
                            <a:prstClr val="black"/>
                          </a:solidFill>
                          <a:effectLst/>
                          <a:uLnTx/>
                          <a:uFillTx/>
                          <a:latin typeface="+mn-lt"/>
                          <a:ea typeface="+mn-ea"/>
                          <a:cs typeface="+mn-cs"/>
                        </a:rPr>
                        <a:t>η </a:t>
                      </a:r>
                      <a:r>
                        <a:rPr kumimoji="0" lang="en-US" sz="1400" b="1" i="0" u="none" strike="noStrike" kern="1200" cap="none" spc="0" normalizeH="0" baseline="0" noProof="0" dirty="0" smtClean="0">
                          <a:ln>
                            <a:noFill/>
                          </a:ln>
                          <a:solidFill>
                            <a:prstClr val="black"/>
                          </a:solidFill>
                          <a:effectLst/>
                          <a:uLnTx/>
                          <a:uFillTx/>
                          <a:latin typeface="+mn-lt"/>
                          <a:ea typeface="+mn-ea"/>
                          <a:cs typeface="+mn-cs"/>
                        </a:rPr>
                        <a:t>X → neutrals</a:t>
                      </a: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endParaRPr lang="en-US" sz="1400" b="1" i="1" dirty="0"/>
                    </a:p>
                  </a:txBody>
                  <a:tcPr/>
                </a:tc>
                <a:tc>
                  <a:txBody>
                    <a:bodyPr/>
                    <a:lstStyle/>
                    <a:p>
                      <a:endParaRPr lang="en-US" sz="1400" b="1"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5.5</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7</a:t>
                      </a:r>
                      <a:r>
                        <a:rPr lang="en-US" sz="1400" b="1" i="1" dirty="0" smtClean="0"/>
                        <a:t>/</a:t>
                      </a:r>
                      <a:r>
                        <a:rPr lang="en-US" sz="1400" b="1" i="1" dirty="0" err="1" smtClean="0"/>
                        <a:t>yr</a:t>
                      </a:r>
                      <a:endParaRPr lang="en-US" sz="1400" b="1" i="1" baseline="30000" dirty="0" smtClean="0">
                        <a:solidFill>
                          <a:schemeClr val="bg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30000" dirty="0" smtClean="0"/>
                    </a:p>
                  </a:txBody>
                  <a:tcPr/>
                </a:tc>
              </a:tr>
              <a:tr h="444636">
                <a:tc gridSpan="2">
                  <a:txBody>
                    <a:bodyPr/>
                    <a:lstStyle/>
                    <a:p>
                      <a:r>
                        <a:rPr lang="en-US" sz="1400" b="1" i="1" dirty="0" smtClean="0"/>
                        <a:t>JEF@JLAB </a:t>
                      </a:r>
                    </a:p>
                    <a:p>
                      <a:r>
                        <a:rPr lang="en-US" sz="1400" b="1" i="1" dirty="0" smtClean="0"/>
                        <a:t>(recently approved)</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smtClean="0"/>
                    </a:p>
                  </a:txBody>
                  <a:tcPr/>
                </a:tc>
                <a:tc>
                  <a:txBody>
                    <a:bodyPr/>
                    <a:lstStyle/>
                    <a:p>
                      <a:r>
                        <a:rPr lang="en-US" sz="1800" b="1" i="1" dirty="0" smtClean="0">
                          <a:latin typeface="Symbol" panose="05050102010706020507" pitchFamily="18" charset="2"/>
                        </a:rPr>
                        <a:t>g</a:t>
                      </a:r>
                      <a:r>
                        <a:rPr lang="en-US" sz="1400" baseline="-25000" dirty="0" smtClean="0"/>
                        <a:t>12 </a:t>
                      </a:r>
                      <a:r>
                        <a:rPr lang="en-US" sz="1400" baseline="-25000" dirty="0" err="1" smtClean="0"/>
                        <a:t>GeV</a:t>
                      </a:r>
                      <a:r>
                        <a:rPr lang="en-US" sz="1400" b="1" dirty="0" err="1" smtClean="0"/>
                        <a:t>p</a:t>
                      </a:r>
                      <a:r>
                        <a:rPr lang="en-US" sz="1400" b="1" dirty="0" smtClean="0"/>
                        <a:t> → </a:t>
                      </a:r>
                      <a:r>
                        <a:rPr lang="el-GR" sz="1400" b="1" dirty="0" smtClean="0"/>
                        <a:t>η </a:t>
                      </a:r>
                      <a:r>
                        <a:rPr lang="en-US" sz="1400" b="1" dirty="0" smtClean="0"/>
                        <a:t>X → neutrals</a:t>
                      </a:r>
                      <a:endParaRPr lang="en-US" b="1" dirty="0"/>
                    </a:p>
                  </a:txBody>
                  <a:tcPr/>
                </a:tc>
                <a:tc>
                  <a:txBody>
                    <a:bodyPr/>
                    <a:lstStyle/>
                    <a:p>
                      <a:endParaRPr lang="en-US" sz="1400" b="1" i="1" dirty="0"/>
                    </a:p>
                  </a:txBody>
                  <a:tcPr/>
                </a:tc>
                <a:tc>
                  <a:txBody>
                    <a:bodyPr/>
                    <a:lstStyle/>
                    <a:p>
                      <a:endParaRPr lang="en-US" sz="1400" b="1"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t>3.9</a:t>
                      </a:r>
                      <a:r>
                        <a:rPr kumimoji="0" lang="en-US" sz="1400" b="1" kern="1200" dirty="0" smtClean="0">
                          <a:solidFill>
                            <a:schemeClr val="dk1"/>
                          </a:solidFill>
                          <a:latin typeface="Symbol" panose="05050102010706020507" pitchFamily="18" charset="2"/>
                          <a:ea typeface="+mn-ea"/>
                          <a:cs typeface="+mn-cs"/>
                        </a:rPr>
                        <a:t>´</a:t>
                      </a:r>
                      <a:r>
                        <a:rPr lang="en-US" sz="1400" b="1" i="1" dirty="0" smtClean="0">
                          <a:solidFill>
                            <a:schemeClr val="bg1"/>
                          </a:solidFill>
                          <a:latin typeface="+mn-lt"/>
                        </a:rPr>
                        <a:t>10</a:t>
                      </a:r>
                      <a:r>
                        <a:rPr lang="en-US" sz="1400" b="1" i="1" baseline="30000" dirty="0" smtClean="0">
                          <a:solidFill>
                            <a:schemeClr val="bg1"/>
                          </a:solidFill>
                          <a:latin typeface="+mn-lt"/>
                        </a:rPr>
                        <a:t>5</a:t>
                      </a:r>
                      <a:r>
                        <a:rPr lang="en-US" sz="1400" b="1" i="1" dirty="0" smtClean="0"/>
                        <a:t>/day</a:t>
                      </a:r>
                      <a:endParaRPr lang="en-US" sz="1400" b="1" i="1" baseline="30000" dirty="0" smtClean="0">
                        <a:solidFill>
                          <a:schemeClr val="bg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30000" dirty="0" smtClean="0"/>
                    </a:p>
                  </a:txBody>
                  <a:tcPr/>
                </a:tc>
              </a:tr>
              <a:tr h="444636">
                <a:tc gridSpan="2">
                  <a:txBody>
                    <a:bodyPr/>
                    <a:lstStyle/>
                    <a:p>
                      <a:r>
                        <a:rPr lang="en-US" sz="1400" b="1" i="1" dirty="0" smtClean="0">
                          <a:solidFill>
                            <a:srgbClr val="DE2A00"/>
                          </a:solidFill>
                        </a:rPr>
                        <a:t>REDTOP@FNAL (proposing) </a:t>
                      </a:r>
                      <a:endParaRPr lang="en-US" sz="1400" b="1" i="1" dirty="0">
                        <a:solidFill>
                          <a:srgbClr val="DE2A00"/>
                        </a:solidFill>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solidFill>
                            <a:srgbClr val="DE2A00"/>
                          </a:solidFill>
                        </a:rPr>
                        <a:t>p</a:t>
                      </a:r>
                      <a:r>
                        <a:rPr lang="en-US" sz="1400" b="1" i="1" baseline="-25000" dirty="0" smtClean="0">
                          <a:solidFill>
                            <a:srgbClr val="DE2A00"/>
                          </a:solidFill>
                        </a:rPr>
                        <a:t>1.8 </a:t>
                      </a:r>
                      <a:r>
                        <a:rPr lang="en-US" sz="1400" b="1" i="1" baseline="-25000" dirty="0" err="1" smtClean="0">
                          <a:solidFill>
                            <a:srgbClr val="DE2A00"/>
                          </a:solidFill>
                        </a:rPr>
                        <a:t>GeV</a:t>
                      </a:r>
                      <a:r>
                        <a:rPr lang="en-US" sz="1400" b="1" i="1" dirty="0" err="1" smtClean="0">
                          <a:solidFill>
                            <a:srgbClr val="DE2A00"/>
                          </a:solidFill>
                        </a:rPr>
                        <a:t>Be</a:t>
                      </a:r>
                      <a:r>
                        <a:rPr lang="en-US" sz="1400" b="1" i="1" dirty="0" smtClean="0">
                          <a:solidFill>
                            <a:srgbClr val="DE2A00"/>
                          </a:solidFill>
                        </a:rPr>
                        <a:t> → </a:t>
                      </a:r>
                      <a:r>
                        <a:rPr lang="el-GR" sz="1400" b="1" i="1" dirty="0" smtClean="0">
                          <a:solidFill>
                            <a:srgbClr val="DE2A00"/>
                          </a:solidFill>
                        </a:rPr>
                        <a:t>η </a:t>
                      </a:r>
                      <a:r>
                        <a:rPr lang="en-US" sz="1400" b="1" i="1" dirty="0" smtClean="0">
                          <a:solidFill>
                            <a:srgbClr val="DE2A00"/>
                          </a:solidFill>
                        </a:rPr>
                        <a:t>X</a:t>
                      </a:r>
                    </a:p>
                  </a:txBody>
                  <a:tcPr/>
                </a:tc>
                <a:tc>
                  <a:txBody>
                    <a:bodyPr/>
                    <a:lstStyle/>
                    <a:p>
                      <a:endParaRPr lang="en-US" sz="1400" b="1" i="1" dirty="0">
                        <a:solidFill>
                          <a:srgbClr val="DE2A00"/>
                        </a:solidFill>
                      </a:endParaRPr>
                    </a:p>
                  </a:txBody>
                  <a:tcPr/>
                </a:tc>
                <a:tc>
                  <a:txBody>
                    <a:bodyPr/>
                    <a:lstStyle/>
                    <a:p>
                      <a:endParaRPr lang="en-US" sz="1400" b="1" i="1" dirty="0">
                        <a:solidFill>
                          <a:srgbClr val="DE2A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solidFill>
                            <a:srgbClr val="DE2A00"/>
                          </a:solidFill>
                        </a:rPr>
                        <a:t>2.5</a:t>
                      </a:r>
                      <a:r>
                        <a:rPr kumimoji="0" lang="en-US" sz="1400" b="1" kern="1200" dirty="0" smtClean="0">
                          <a:solidFill>
                            <a:srgbClr val="DE2A00"/>
                          </a:solidFill>
                          <a:latin typeface="Symbol" panose="05050102010706020507" pitchFamily="18" charset="2"/>
                          <a:ea typeface="+mn-ea"/>
                          <a:cs typeface="+mn-cs"/>
                        </a:rPr>
                        <a:t>´</a:t>
                      </a:r>
                      <a:r>
                        <a:rPr lang="en-US" sz="1400" b="1" i="1" dirty="0" smtClean="0">
                          <a:solidFill>
                            <a:srgbClr val="DE2A00"/>
                          </a:solidFill>
                          <a:latin typeface="+mn-lt"/>
                        </a:rPr>
                        <a:t>10</a:t>
                      </a:r>
                      <a:r>
                        <a:rPr lang="en-US" sz="1400" b="1" i="1" baseline="30000" dirty="0" smtClean="0">
                          <a:solidFill>
                            <a:srgbClr val="DE2A00"/>
                          </a:solidFill>
                          <a:latin typeface="+mn-lt"/>
                        </a:rPr>
                        <a:t>13</a:t>
                      </a:r>
                      <a:r>
                        <a:rPr lang="en-US" sz="1400" b="1" i="1" dirty="0" smtClean="0">
                          <a:solidFill>
                            <a:srgbClr val="DE2A00"/>
                          </a:solidFill>
                        </a:rPr>
                        <a:t>/</a:t>
                      </a:r>
                      <a:r>
                        <a:rPr lang="en-US" sz="1400" b="1" i="1" dirty="0" err="1" smtClean="0">
                          <a:solidFill>
                            <a:srgbClr val="DE2A00"/>
                          </a:solidFill>
                        </a:rPr>
                        <a:t>yr</a:t>
                      </a:r>
                      <a:endParaRPr lang="en-US" sz="1400" b="1" i="1" baseline="30000" dirty="0" smtClean="0">
                        <a:solidFill>
                          <a:srgbClr val="DE2A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30000" dirty="0" smtClean="0">
                        <a:solidFill>
                          <a:srgbClr val="DE2A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30000" dirty="0" smtClean="0">
                        <a:solidFill>
                          <a:srgbClr val="DE2A00"/>
                        </a:solidFill>
                      </a:endParaRPr>
                    </a:p>
                  </a:txBody>
                  <a:tcPr/>
                </a:tc>
              </a:tr>
            </a:tbl>
          </a:graphicData>
        </a:graphic>
      </p:graphicFrame>
      <p:sp>
        <p:nvSpPr>
          <p:cNvPr id="2" name="Title 1"/>
          <p:cNvSpPr>
            <a:spLocks noGrp="1"/>
          </p:cNvSpPr>
          <p:nvPr>
            <p:ph type="title"/>
          </p:nvPr>
        </p:nvSpPr>
        <p:spPr>
          <a:xfrm>
            <a:off x="457200" y="-27384"/>
            <a:ext cx="8229600" cy="792162"/>
          </a:xfrm>
        </p:spPr>
        <p:txBody>
          <a:bodyPr>
            <a:noAutofit/>
          </a:bodyPr>
          <a:lstStyle/>
          <a:p>
            <a:pPr>
              <a:defRPr/>
            </a:pPr>
            <a:r>
              <a:rPr lang="en-US" sz="3600" dirty="0" smtClean="0"/>
              <a:t>Present &amp; Future </a:t>
            </a:r>
            <a:r>
              <a:rPr lang="en-US" sz="3600" dirty="0" smtClean="0">
                <a:latin typeface="Symbol" panose="05050102010706020507" pitchFamily="18" charset="2"/>
              </a:rPr>
              <a:t>h</a:t>
            </a:r>
            <a:r>
              <a:rPr lang="en-US" sz="3600" dirty="0" smtClean="0"/>
              <a:t> Samples</a:t>
            </a:r>
            <a:endParaRPr lang="en-US" sz="3600" dirty="0"/>
          </a:p>
        </p:txBody>
      </p:sp>
      <p:sp>
        <p:nvSpPr>
          <p:cNvPr id="4" name="Slide Number Placeholder 3"/>
          <p:cNvSpPr>
            <a:spLocks noGrp="1"/>
          </p:cNvSpPr>
          <p:nvPr>
            <p:ph type="sldNum" sz="quarter" idx="12"/>
          </p:nvPr>
        </p:nvSpPr>
        <p:spPr/>
        <p:txBody>
          <a:bodyPr/>
          <a:lstStyle/>
          <a:p>
            <a:pPr>
              <a:defRPr/>
            </a:pPr>
            <a:fld id="{E14A2AFE-58A6-4BBF-959F-5FCFF4A1561D}" type="slidenum">
              <a:rPr lang="it-IT" smtClean="0"/>
              <a:pPr>
                <a:defRPr/>
              </a:pPr>
              <a:t>29</a:t>
            </a:fld>
            <a:endParaRPr lang="it-IT"/>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1649152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59532" y="5229200"/>
            <a:ext cx="8534400" cy="64807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81000" y="3429000"/>
            <a:ext cx="8534400" cy="173485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81000" y="2492896"/>
            <a:ext cx="8534400" cy="86409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81000" y="1628800"/>
            <a:ext cx="8534400" cy="7560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81000" y="872716"/>
            <a:ext cx="8534400" cy="62562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620"/>
            <a:ext cx="8229600" cy="1143000"/>
          </a:xfrm>
        </p:spPr>
        <p:txBody>
          <a:bodyPr/>
          <a:lstStyle/>
          <a:p>
            <a:pPr>
              <a:defRPr/>
            </a:pPr>
            <a:r>
              <a:rPr lang="en-US" dirty="0" smtClean="0"/>
              <a:t>Why the </a:t>
            </a:r>
            <a:r>
              <a:rPr lang="en-US" dirty="0" smtClean="0">
                <a:latin typeface="Symbol" panose="05050102010706020507" pitchFamily="18" charset="2"/>
              </a:rPr>
              <a:t>h</a:t>
            </a:r>
            <a:r>
              <a:rPr lang="en-US" dirty="0" smtClean="0"/>
              <a:t> meson is special?</a:t>
            </a:r>
            <a:endParaRPr lang="en-US" dirty="0"/>
          </a:p>
        </p:txBody>
      </p:sp>
      <p:sp>
        <p:nvSpPr>
          <p:cNvPr id="4099" name="Content Placeholder 2"/>
          <p:cNvSpPr>
            <a:spLocks noGrp="1"/>
          </p:cNvSpPr>
          <p:nvPr>
            <p:ph idx="1"/>
          </p:nvPr>
        </p:nvSpPr>
        <p:spPr>
          <a:xfrm>
            <a:off x="228600" y="944724"/>
            <a:ext cx="4419600" cy="4708525"/>
          </a:xfrm>
        </p:spPr>
        <p:txBody>
          <a:bodyPr/>
          <a:lstStyle/>
          <a:p>
            <a:pPr>
              <a:spcBef>
                <a:spcPts val="600"/>
              </a:spcBef>
            </a:pPr>
            <a:r>
              <a:rPr lang="en-US" altLang="en-US" sz="1400" dirty="0" smtClean="0"/>
              <a:t>It </a:t>
            </a:r>
            <a:r>
              <a:rPr lang="en-US" altLang="en-US" sz="1400" dirty="0"/>
              <a:t>is a Goldstone </a:t>
            </a:r>
            <a:r>
              <a:rPr lang="en-US" altLang="en-US" sz="1400" dirty="0" smtClean="0"/>
              <a:t>boson</a:t>
            </a:r>
          </a:p>
          <a:p>
            <a:pPr>
              <a:spcBef>
                <a:spcPts val="600"/>
              </a:spcBef>
            </a:pPr>
            <a:endParaRPr lang="en-US" altLang="en-US" sz="1400" dirty="0" smtClean="0"/>
          </a:p>
          <a:p>
            <a:pPr>
              <a:spcBef>
                <a:spcPts val="600"/>
              </a:spcBef>
            </a:pPr>
            <a:endParaRPr lang="en-US" altLang="en-US" sz="1400" dirty="0" smtClean="0"/>
          </a:p>
          <a:p>
            <a:pPr>
              <a:spcBef>
                <a:spcPts val="600"/>
              </a:spcBef>
            </a:pPr>
            <a:r>
              <a:rPr lang="en-US" altLang="en-US" sz="1400" dirty="0" smtClean="0"/>
              <a:t>It</a:t>
            </a:r>
            <a:r>
              <a:rPr lang="en-US" altLang="en-US" sz="1400" dirty="0"/>
              <a:t> is an eigenstate of the </a:t>
            </a:r>
            <a:r>
              <a:rPr lang="en-US" altLang="en-US" sz="1400" dirty="0" smtClean="0"/>
              <a:t>C, P, CP and G operators (very rare in</a:t>
            </a:r>
            <a:r>
              <a:rPr lang="en-US" altLang="en-US" sz="1400" dirty="0"/>
              <a:t> </a:t>
            </a:r>
            <a:r>
              <a:rPr lang="en-US" altLang="en-US" sz="1400" dirty="0" smtClean="0"/>
              <a:t>nature):</a:t>
            </a:r>
            <a:r>
              <a:rPr lang="en-US" sz="1400" dirty="0"/>
              <a:t> </a:t>
            </a:r>
            <a:r>
              <a:rPr lang="en-US" sz="1400" dirty="0" smtClean="0"/>
              <a:t>I</a:t>
            </a:r>
            <a:r>
              <a:rPr lang="en-US" sz="1400" baseline="30000" dirty="0" smtClean="0"/>
              <a:t>G</a:t>
            </a:r>
            <a:r>
              <a:rPr lang="en-US" sz="1400" dirty="0" smtClean="0"/>
              <a:t> J</a:t>
            </a:r>
            <a:r>
              <a:rPr lang="en-US" sz="1400" baseline="30000" dirty="0" smtClean="0"/>
              <a:t>PC</a:t>
            </a:r>
            <a:r>
              <a:rPr lang="en-US" sz="1400" dirty="0" smtClean="0"/>
              <a:t> </a:t>
            </a:r>
            <a:r>
              <a:rPr lang="en-US" sz="1400" dirty="0"/>
              <a:t>=</a:t>
            </a:r>
            <a:r>
              <a:rPr lang="en-US" sz="1400" dirty="0" smtClean="0"/>
              <a:t>0</a:t>
            </a:r>
            <a:r>
              <a:rPr lang="en-US" sz="1400" baseline="30000" dirty="0" smtClean="0"/>
              <a:t>+</a:t>
            </a:r>
            <a:r>
              <a:rPr lang="en-US" sz="1400" dirty="0" smtClean="0"/>
              <a:t> 0</a:t>
            </a:r>
            <a:r>
              <a:rPr lang="en-US" sz="1400" baseline="30000" dirty="0" smtClean="0"/>
              <a:t>-+</a:t>
            </a:r>
            <a:endParaRPr lang="en-US" altLang="en-US" sz="1400" baseline="30000" dirty="0" smtClean="0"/>
          </a:p>
          <a:p>
            <a:pPr marL="136525" indent="0">
              <a:spcBef>
                <a:spcPts val="600"/>
              </a:spcBef>
              <a:buNone/>
            </a:pPr>
            <a:endParaRPr lang="en-US" altLang="en-US" sz="1400" dirty="0" smtClean="0"/>
          </a:p>
          <a:p>
            <a:pPr>
              <a:spcBef>
                <a:spcPts val="600"/>
              </a:spcBef>
            </a:pPr>
            <a:r>
              <a:rPr lang="en-US" altLang="en-US" sz="1400" dirty="0" smtClean="0"/>
              <a:t>All</a:t>
            </a:r>
            <a:r>
              <a:rPr lang="en-US" altLang="en-US" sz="1400" dirty="0"/>
              <a:t> </a:t>
            </a:r>
            <a:r>
              <a:rPr lang="en-US" altLang="en-US" sz="1400" dirty="0" smtClean="0"/>
              <a:t>its additive quantum numbers are zero</a:t>
            </a:r>
          </a:p>
          <a:p>
            <a:pPr marL="136525" indent="0" algn="ctr">
              <a:spcBef>
                <a:spcPts val="600"/>
              </a:spcBef>
              <a:buNone/>
            </a:pPr>
            <a:r>
              <a:rPr lang="pl-PL" altLang="en-US" sz="1400"/>
              <a:t>Q = I = j = S = B = L =  0</a:t>
            </a:r>
            <a:endParaRPr lang="en-US" altLang="en-US" sz="1400" dirty="0" smtClean="0"/>
          </a:p>
          <a:p>
            <a:pPr>
              <a:spcBef>
                <a:spcPts val="600"/>
              </a:spcBef>
            </a:pPr>
            <a:endParaRPr lang="en-US" altLang="en-US" sz="1400" dirty="0" smtClean="0"/>
          </a:p>
          <a:p>
            <a:pPr>
              <a:spcBef>
                <a:spcPts val="600"/>
              </a:spcBef>
            </a:pPr>
            <a:r>
              <a:rPr lang="en-US" altLang="en-US" sz="1400" dirty="0" smtClean="0"/>
              <a:t>All </a:t>
            </a:r>
            <a:r>
              <a:rPr lang="en-US" altLang="en-US" sz="1400" dirty="0"/>
              <a:t>its possible </a:t>
            </a:r>
            <a:r>
              <a:rPr lang="en-US" altLang="en-US" sz="1400" dirty="0" smtClean="0"/>
              <a:t>strong decays are </a:t>
            </a:r>
            <a:r>
              <a:rPr lang="en-US" altLang="en-US" sz="1400" dirty="0"/>
              <a:t>forbidden </a:t>
            </a:r>
            <a:r>
              <a:rPr lang="en-US" altLang="en-US" sz="1400" dirty="0" smtClean="0"/>
              <a:t> in </a:t>
            </a:r>
            <a:r>
              <a:rPr lang="en-US" altLang="en-US" sz="1400" dirty="0"/>
              <a:t>lowest </a:t>
            </a:r>
            <a:r>
              <a:rPr lang="en-US" altLang="en-US" sz="1400" dirty="0" smtClean="0"/>
              <a:t>order </a:t>
            </a:r>
            <a:r>
              <a:rPr lang="en-US" altLang="en-US" sz="1400" dirty="0"/>
              <a:t>by P and CP invariance</a:t>
            </a:r>
            <a:r>
              <a:rPr lang="en-US" altLang="en-US" sz="1400" dirty="0" smtClean="0"/>
              <a:t>, </a:t>
            </a:r>
            <a:r>
              <a:rPr lang="en-US" altLang="en-US" sz="1400" dirty="0"/>
              <a:t>G-parity conservation </a:t>
            </a:r>
            <a:r>
              <a:rPr lang="en-US" altLang="en-US" sz="1400" dirty="0" smtClean="0"/>
              <a:t>and </a:t>
            </a:r>
            <a:r>
              <a:rPr lang="en-US" altLang="en-US" sz="1400" dirty="0"/>
              <a:t>isospin and charge </a:t>
            </a:r>
            <a:r>
              <a:rPr lang="en-US" altLang="en-US" sz="1400" dirty="0" smtClean="0"/>
              <a:t>symmetry </a:t>
            </a:r>
            <a:r>
              <a:rPr lang="en-US" altLang="en-US" sz="1400" dirty="0"/>
              <a:t>invariance</a:t>
            </a:r>
            <a:r>
              <a:rPr lang="en-US" altLang="en-US" sz="1400" dirty="0" smtClean="0"/>
              <a:t>.</a:t>
            </a:r>
          </a:p>
          <a:p>
            <a:pPr>
              <a:spcBef>
                <a:spcPts val="600"/>
              </a:spcBef>
            </a:pPr>
            <a:r>
              <a:rPr lang="en-US" altLang="en-US" sz="1400" dirty="0"/>
              <a:t>EM decays are forbidden </a:t>
            </a:r>
            <a:r>
              <a:rPr lang="en-US" altLang="en-US" sz="1400" dirty="0" smtClean="0"/>
              <a:t> in </a:t>
            </a:r>
            <a:r>
              <a:rPr lang="en-US" altLang="en-US" sz="1400" dirty="0"/>
              <a:t>lowest order by </a:t>
            </a:r>
            <a:r>
              <a:rPr lang="en-US" altLang="en-US" sz="1400" dirty="0" smtClean="0"/>
              <a:t>C invariance and angular momentum conservation</a:t>
            </a:r>
          </a:p>
          <a:p>
            <a:pPr>
              <a:spcBef>
                <a:spcPts val="600"/>
              </a:spcBef>
            </a:pPr>
            <a:endParaRPr lang="en-US" sz="1400" dirty="0" smtClean="0"/>
          </a:p>
          <a:p>
            <a:pPr>
              <a:spcBef>
                <a:spcPts val="600"/>
              </a:spcBef>
            </a:pPr>
            <a:r>
              <a:rPr lang="en-US" sz="1400" dirty="0" smtClean="0"/>
              <a:t>The </a:t>
            </a:r>
            <a:r>
              <a:rPr lang="en-US" sz="1400" dirty="0"/>
              <a:t>η decays are flavor-conserving </a:t>
            </a:r>
            <a:r>
              <a:rPr lang="en-US" sz="1400" dirty="0" smtClean="0"/>
              <a:t> reactions</a:t>
            </a:r>
            <a:endParaRPr lang="en-US" altLang="en-US" sz="1400" dirty="0" smtClean="0"/>
          </a:p>
        </p:txBody>
      </p:sp>
      <p:sp>
        <p:nvSpPr>
          <p:cNvPr id="4" name="Slide Number Placeholder 3"/>
          <p:cNvSpPr>
            <a:spLocks noGrp="1"/>
          </p:cNvSpPr>
          <p:nvPr>
            <p:ph type="sldNum" sz="quarter" idx="12"/>
          </p:nvPr>
        </p:nvSpPr>
        <p:spPr/>
        <p:txBody>
          <a:bodyPr/>
          <a:lstStyle/>
          <a:p>
            <a:pPr>
              <a:defRPr/>
            </a:pPr>
            <a:fld id="{8CB3E59E-199E-405A-A818-679A9C26C47C}" type="slidenum">
              <a:rPr lang="it-IT" smtClean="0"/>
              <a:pPr>
                <a:defRPr/>
              </a:pPr>
              <a:t>3</a:t>
            </a:fld>
            <a:endParaRPr lang="it-IT"/>
          </a:p>
        </p:txBody>
      </p:sp>
      <p:sp>
        <p:nvSpPr>
          <p:cNvPr id="3" name="Down Arrow 2"/>
          <p:cNvSpPr/>
          <p:nvPr/>
        </p:nvSpPr>
        <p:spPr>
          <a:xfrm>
            <a:off x="4381500" y="5985284"/>
            <a:ext cx="609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bwMode="auto">
          <a:xfrm>
            <a:off x="5410200" y="1016732"/>
            <a:ext cx="3626296" cy="493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6525" indent="0">
              <a:buNone/>
            </a:pPr>
            <a:r>
              <a:rPr lang="en-US" altLang="en-US" sz="1400" dirty="0" smtClean="0"/>
              <a:t>Symmetry constrains its QCD dynamics</a:t>
            </a:r>
          </a:p>
          <a:p>
            <a:pPr marL="136525" indent="0">
              <a:buNone/>
            </a:pPr>
            <a:endParaRPr lang="en-US" altLang="en-US" sz="1400" dirty="0" smtClean="0"/>
          </a:p>
          <a:p>
            <a:pPr marL="136525" indent="0">
              <a:buNone/>
            </a:pPr>
            <a:endParaRPr lang="en-US" altLang="en-US" sz="1400" dirty="0" smtClean="0"/>
          </a:p>
          <a:p>
            <a:pPr marL="136525" indent="0">
              <a:buNone/>
            </a:pPr>
            <a:r>
              <a:rPr lang="en-US" altLang="en-US" sz="1400" dirty="0" smtClean="0"/>
              <a:t>It can be used to test C and CP invariance. </a:t>
            </a:r>
          </a:p>
          <a:p>
            <a:pPr marL="136525" indent="0">
              <a:buNone/>
            </a:pPr>
            <a:endParaRPr lang="en-US" altLang="en-US" sz="1400" dirty="0" smtClean="0"/>
          </a:p>
          <a:p>
            <a:pPr marL="136525" indent="0">
              <a:buNone/>
            </a:pPr>
            <a:r>
              <a:rPr lang="en-US" altLang="en-US" sz="1400" dirty="0" smtClean="0"/>
              <a:t>Its decays are not  influenced by a change of flavor (as in K decays) and violations are “pure”</a:t>
            </a:r>
          </a:p>
          <a:p>
            <a:pPr marL="136525" indent="0">
              <a:buNone/>
            </a:pPr>
            <a:endParaRPr lang="en-US" altLang="en-US" sz="1400" dirty="0"/>
          </a:p>
          <a:p>
            <a:pPr marL="136525" indent="0">
              <a:spcBef>
                <a:spcPts val="1200"/>
              </a:spcBef>
              <a:buNone/>
            </a:pPr>
            <a:r>
              <a:rPr lang="en-US" altLang="en-US" sz="1400" dirty="0" smtClean="0"/>
              <a:t>It is a very narrow state (</a:t>
            </a:r>
            <a:r>
              <a:rPr lang="en-US" altLang="en-US" sz="1400" dirty="0" err="1" smtClean="0">
                <a:latin typeface="Symbol" panose="05050102010706020507" pitchFamily="18" charset="2"/>
              </a:rPr>
              <a:t>G</a:t>
            </a:r>
            <a:r>
              <a:rPr lang="en-US" altLang="en-US" sz="1400" baseline="-25000" dirty="0" err="1" smtClean="0">
                <a:latin typeface="Symbol" panose="05050102010706020507" pitchFamily="18" charset="2"/>
              </a:rPr>
              <a:t>h</a:t>
            </a:r>
            <a:r>
              <a:rPr lang="en-US" altLang="en-US" sz="1400" dirty="0" smtClean="0"/>
              <a:t>=1.3 </a:t>
            </a:r>
            <a:r>
              <a:rPr lang="en-US" altLang="en-US" sz="1400" dirty="0" err="1" smtClean="0"/>
              <a:t>KeV</a:t>
            </a:r>
            <a:r>
              <a:rPr lang="en-US" altLang="en-US" sz="1400" dirty="0" smtClean="0"/>
              <a:t> vs </a:t>
            </a:r>
            <a:r>
              <a:rPr lang="en-US" altLang="en-US" sz="1400" dirty="0" smtClean="0">
                <a:latin typeface="Symbol" panose="05050102010706020507" pitchFamily="18" charset="2"/>
              </a:rPr>
              <a:t>G</a:t>
            </a:r>
            <a:r>
              <a:rPr lang="en-US" altLang="en-US" sz="1400" baseline="-25000" dirty="0" smtClean="0">
                <a:latin typeface="Symbol" panose="05050102010706020507" pitchFamily="18" charset="2"/>
              </a:rPr>
              <a:t>r</a:t>
            </a:r>
            <a:r>
              <a:rPr lang="en-US" altLang="en-US" sz="1400" dirty="0" smtClean="0"/>
              <a:t>=149 MeV)</a:t>
            </a:r>
          </a:p>
          <a:p>
            <a:pPr marL="136525" indent="0">
              <a:spcBef>
                <a:spcPts val="1200"/>
              </a:spcBef>
              <a:buNone/>
            </a:pPr>
            <a:r>
              <a:rPr lang="en-US" sz="1400" dirty="0" smtClean="0"/>
              <a:t>Contributions </a:t>
            </a:r>
            <a:r>
              <a:rPr lang="en-US" sz="1400" dirty="0"/>
              <a:t>from higher orders </a:t>
            </a:r>
            <a:r>
              <a:rPr lang="en-US" sz="1400" dirty="0" smtClean="0"/>
              <a:t>are enhanced by </a:t>
            </a:r>
            <a:r>
              <a:rPr lang="en-US" sz="1400" dirty="0"/>
              <a:t>a factor of ~</a:t>
            </a:r>
            <a:r>
              <a:rPr lang="en-US" sz="1400" dirty="0" smtClean="0"/>
              <a:t>100,000</a:t>
            </a:r>
          </a:p>
          <a:p>
            <a:pPr marL="136525" indent="0">
              <a:spcBef>
                <a:spcPts val="1200"/>
              </a:spcBef>
              <a:buNone/>
            </a:pPr>
            <a:r>
              <a:rPr lang="en-US" altLang="en-US" sz="1400" dirty="0" smtClean="0"/>
              <a:t>Excellent for testing invariances</a:t>
            </a:r>
          </a:p>
          <a:p>
            <a:pPr marL="136525" indent="0">
              <a:spcBef>
                <a:spcPts val="600"/>
              </a:spcBef>
              <a:buNone/>
            </a:pPr>
            <a:endParaRPr lang="en-US" altLang="en-US" sz="1400" dirty="0"/>
          </a:p>
          <a:p>
            <a:pPr marL="136525" indent="0">
              <a:spcBef>
                <a:spcPts val="600"/>
              </a:spcBef>
              <a:buNone/>
            </a:pPr>
            <a:r>
              <a:rPr lang="en-US" sz="1400" dirty="0" smtClean="0"/>
              <a:t>Decays are free </a:t>
            </a:r>
            <a:r>
              <a:rPr lang="en-US" sz="1400" dirty="0"/>
              <a:t>of SM backgrounds for new physics search</a:t>
            </a:r>
            <a:endParaRPr lang="en-US" altLang="en-US" sz="1400" dirty="0" smtClean="0"/>
          </a:p>
        </p:txBody>
      </p:sp>
      <p:sp>
        <p:nvSpPr>
          <p:cNvPr id="6" name="Right Arrow 5"/>
          <p:cNvSpPr/>
          <p:nvPr/>
        </p:nvSpPr>
        <p:spPr>
          <a:xfrm>
            <a:off x="4724400" y="980728"/>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736207" y="1862943"/>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718298" y="2744924"/>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724400" y="4185084"/>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4716016" y="5316252"/>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11"/>
          <p:cNvSpPr>
            <a:spLocks noGrp="1"/>
          </p:cNvSpPr>
          <p:nvPr>
            <p:ph type="dt" sz="half" idx="10"/>
          </p:nvPr>
        </p:nvSpPr>
        <p:spPr/>
        <p:txBody>
          <a:bodyPr/>
          <a:lstStyle/>
          <a:p>
            <a:pPr>
              <a:defRPr/>
            </a:pPr>
            <a:r>
              <a:rPr lang="en-US" smtClean="0"/>
              <a:t>9/4/2019</a:t>
            </a:r>
            <a:endParaRPr lang="it-IT"/>
          </a:p>
        </p:txBody>
      </p:sp>
      <p:sp>
        <p:nvSpPr>
          <p:cNvPr id="18" name="Footer Placeholder 17"/>
          <p:cNvSpPr>
            <a:spLocks noGrp="1"/>
          </p:cNvSpPr>
          <p:nvPr>
            <p:ph type="ftr" sz="quarter" idx="11"/>
          </p:nvPr>
        </p:nvSpPr>
        <p:spPr/>
        <p:txBody>
          <a:bodyPr/>
          <a:lstStyle/>
          <a:p>
            <a:pPr>
              <a:defRPr/>
            </a:pPr>
            <a:r>
              <a:rPr lang="it-IT" smtClean="0"/>
              <a:t>C. Gatto - INFN  &amp; NIU</a:t>
            </a:r>
            <a:endParaRPr lang="it-IT"/>
          </a:p>
        </p:txBody>
      </p:sp>
      <p:sp>
        <p:nvSpPr>
          <p:cNvPr id="5" name="Rounded Rectangle 4"/>
          <p:cNvSpPr/>
          <p:nvPr/>
        </p:nvSpPr>
        <p:spPr>
          <a:xfrm>
            <a:off x="575556" y="6324600"/>
            <a:ext cx="817290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outerShdw blurRad="38100" dist="38100" dir="2700000" algn="tl">
                    <a:srgbClr val="000000">
                      <a:alpha val="43137"/>
                    </a:srgbClr>
                  </a:outerShdw>
                </a:effectLst>
                <a:latin typeface="Symbol" panose="05050102010706020507" pitchFamily="18" charset="2"/>
              </a:rPr>
              <a:t>h</a:t>
            </a:r>
            <a:r>
              <a:rPr lang="en-US" b="1" dirty="0" smtClean="0">
                <a:solidFill>
                  <a:schemeClr val="bg1"/>
                </a:solidFill>
                <a:effectLst>
                  <a:outerShdw blurRad="38100" dist="38100" dir="2700000" algn="tl">
                    <a:srgbClr val="000000">
                      <a:alpha val="43137"/>
                    </a:srgbClr>
                  </a:outerShdw>
                </a:effectLst>
              </a:rPr>
              <a:t> is an excellent laboratory to search for physics Beyond Standard Model</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990600" y="0"/>
            <a:ext cx="7620000" cy="1066800"/>
          </a:xfrm>
        </p:spPr>
        <p:txBody>
          <a:bodyPr>
            <a:normAutofit/>
          </a:bodyPr>
          <a:lstStyle/>
          <a:p>
            <a:pPr eaLnBrk="1" fontAlgn="auto" hangingPunct="1">
              <a:spcAft>
                <a:spcPts val="0"/>
              </a:spcAft>
              <a:defRPr/>
            </a:pPr>
            <a:r>
              <a:rPr lang="it-IT" altLang="en-US" dirty="0" smtClean="0"/>
              <a:t>Cost (estimate for ESPP)</a:t>
            </a: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30</a:t>
            </a:fld>
            <a:endParaRPr lang="it-IT" altLang="en-US" sz="1000" smtClean="0">
              <a:latin typeface="Arial" pitchFamily="34" charset="0"/>
            </a:endParaRPr>
          </a:p>
        </p:txBody>
      </p:sp>
      <p:sp>
        <p:nvSpPr>
          <p:cNvPr id="4100" name="Segnaposto contenuto 2"/>
          <p:cNvSpPr txBox="1">
            <a:spLocks/>
          </p:cNvSpPr>
          <p:nvPr/>
        </p:nvSpPr>
        <p:spPr bwMode="auto">
          <a:xfrm>
            <a:off x="304800" y="620688"/>
            <a:ext cx="853440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buClr>
                <a:srgbClr val="CC9900"/>
              </a:buClr>
              <a:buSzPct val="70000"/>
              <a:buFont typeface="Wingdings" pitchFamily="2" charset="2"/>
              <a:buNone/>
              <a:defRPr/>
            </a:pPr>
            <a:r>
              <a:rPr lang="en-US" altLang="en-US" sz="1800" dirty="0"/>
              <a:t>	</a:t>
            </a:r>
            <a:endParaRPr lang="nl-NL" altLang="en-US" sz="1800" i="1" dirty="0" smtClean="0"/>
          </a:p>
          <a:p>
            <a:pPr lvl="1" eaLnBrk="1" hangingPunct="1">
              <a:spcAft>
                <a:spcPts val="600"/>
              </a:spcAft>
              <a:buClr>
                <a:srgbClr val="CC9900"/>
              </a:buClr>
              <a:buSzPct val="70000"/>
              <a:buFont typeface="Wingdings" pitchFamily="2" charset="2"/>
              <a:buChar char="q"/>
              <a:defRPr/>
            </a:pPr>
            <a:r>
              <a:rPr lang="en-US" altLang="en-US" sz="2000" b="1" i="1" dirty="0" smtClean="0">
                <a:solidFill>
                  <a:schemeClr val="accent1">
                    <a:lumMod val="60000"/>
                    <a:lumOff val="40000"/>
                  </a:schemeClr>
                </a:solidFill>
                <a:effectLst>
                  <a:outerShdw blurRad="38100" dist="38100" dir="2700000" algn="tl">
                    <a:srgbClr val="000000">
                      <a:alpha val="43137"/>
                    </a:srgbClr>
                  </a:outerShdw>
                </a:effectLst>
              </a:rPr>
              <a:t>In kind contribution from INFN</a:t>
            </a:r>
          </a:p>
          <a:p>
            <a:pPr lvl="2" eaLnBrk="1" hangingPunct="1">
              <a:spcAft>
                <a:spcPts val="600"/>
              </a:spcAft>
              <a:buClr>
                <a:srgbClr val="CC9900"/>
              </a:buClr>
              <a:buSzPct val="70000"/>
              <a:buFont typeface="Wingdings" pitchFamily="2" charset="2"/>
              <a:buChar char="q"/>
              <a:defRPr/>
            </a:pPr>
            <a:r>
              <a:rPr lang="en-US" altLang="en-US" sz="1600" i="1" dirty="0" smtClean="0"/>
              <a:t>Solenoid (from </a:t>
            </a:r>
            <a:r>
              <a:rPr lang="en-US" altLang="en-US" sz="1600" i="1" dirty="0" err="1" smtClean="0"/>
              <a:t>Finuda</a:t>
            </a:r>
            <a:r>
              <a:rPr lang="en-US" altLang="en-US" sz="1600" i="1" dirty="0" smtClean="0"/>
              <a:t> experiment at </a:t>
            </a:r>
            <a:r>
              <a:rPr lang="en-US" altLang="en-US" sz="1600" i="1" dirty="0" err="1" smtClean="0"/>
              <a:t>Frascati</a:t>
            </a:r>
            <a:r>
              <a:rPr lang="en-US" altLang="en-US" sz="1600" i="1" dirty="0" smtClean="0"/>
              <a:t>)</a:t>
            </a:r>
          </a:p>
          <a:p>
            <a:pPr lvl="2" eaLnBrk="1" hangingPunct="1">
              <a:spcAft>
                <a:spcPts val="600"/>
              </a:spcAft>
              <a:buClr>
                <a:srgbClr val="CC9900"/>
              </a:buClr>
              <a:buSzPct val="70000"/>
              <a:buFont typeface="Wingdings" pitchFamily="2" charset="2"/>
              <a:buChar char="q"/>
              <a:defRPr/>
            </a:pPr>
            <a:r>
              <a:rPr lang="en-US" altLang="en-US" sz="1600" i="1" dirty="0">
                <a:solidFill>
                  <a:prstClr val="white"/>
                </a:solidFill>
              </a:rPr>
              <a:t>¾</a:t>
            </a:r>
            <a:r>
              <a:rPr lang="en-US" sz="1600" i="1" dirty="0" smtClean="0"/>
              <a:t> of </a:t>
            </a:r>
            <a:r>
              <a:rPr lang="en-US" sz="1600" i="1" dirty="0" err="1" smtClean="0"/>
              <a:t>Pb</a:t>
            </a:r>
            <a:r>
              <a:rPr lang="en-US" sz="1600" i="1" dirty="0" smtClean="0"/>
              <a:t>-glass (from NA62)</a:t>
            </a:r>
          </a:p>
          <a:p>
            <a:pPr lvl="1" eaLnBrk="1" hangingPunct="1">
              <a:buClr>
                <a:srgbClr val="CC9900"/>
              </a:buClr>
              <a:buSzPct val="70000"/>
              <a:buFont typeface="Wingdings" pitchFamily="2" charset="2"/>
              <a:buChar char="q"/>
              <a:defRPr/>
            </a:pPr>
            <a:endParaRPr lang="en-US" altLang="en-US" sz="1800" i="1" dirty="0" smtClean="0"/>
          </a:p>
          <a:p>
            <a:pPr lvl="1" eaLnBrk="1" hangingPunct="1">
              <a:buClr>
                <a:srgbClr val="CC9900"/>
              </a:buClr>
              <a:buSzPct val="70000"/>
              <a:buFont typeface="Wingdings" pitchFamily="2" charset="2"/>
              <a:buChar char="q"/>
              <a:defRPr/>
            </a:pPr>
            <a:endParaRPr lang="en-US" altLang="en-US" sz="1800" i="1" dirty="0"/>
          </a:p>
          <a:p>
            <a:pPr lvl="1" algn="ctr" eaLnBrk="1" hangingPunct="1">
              <a:buClr>
                <a:srgbClr val="CC9900"/>
              </a:buClr>
              <a:buSzPct val="70000"/>
              <a:buFont typeface="Wingdings" pitchFamily="2" charset="2"/>
              <a:buNone/>
              <a:defRPr/>
            </a:pPr>
            <a:r>
              <a:rPr lang="en-US" altLang="en-US" sz="1800" dirty="0"/>
              <a:t>	</a:t>
            </a:r>
            <a:endParaRPr lang="en-US" altLang="en-US" sz="1800" dirty="0" smtClean="0"/>
          </a:p>
          <a:p>
            <a:pPr eaLnBrk="1" hangingPunct="1">
              <a:buFont typeface="Wingdings" pitchFamily="2" charset="2"/>
              <a:buNone/>
              <a:defRPr/>
            </a:pPr>
            <a:endParaRPr lang="it-IT" altLang="en-US" sz="1800" dirty="0" smtClean="0"/>
          </a:p>
          <a:p>
            <a:pPr eaLnBrk="1" hangingPunct="1">
              <a:buFont typeface="Wingdings" pitchFamily="2" charset="2"/>
              <a:buNone/>
              <a:defRPr/>
            </a:pPr>
            <a:endParaRPr lang="it-IT" altLang="en-US" sz="1800" dirty="0" smtClean="0"/>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dirty="0"/>
          </a:p>
        </p:txBody>
      </p:sp>
      <p:pic>
        <p:nvPicPr>
          <p:cNvPr id="5" name="Picture 4"/>
          <p:cNvPicPr>
            <a:picLocks noChangeAspect="1"/>
          </p:cNvPicPr>
          <p:nvPr/>
        </p:nvPicPr>
        <p:blipFill rotWithShape="1">
          <a:blip r:embed="rId3"/>
          <a:srcRect b="49123"/>
          <a:stretch/>
        </p:blipFill>
        <p:spPr>
          <a:xfrm>
            <a:off x="251520" y="2182267"/>
            <a:ext cx="4283163" cy="3154945"/>
          </a:xfrm>
          <a:prstGeom prst="rect">
            <a:avLst/>
          </a:prstGeom>
        </p:spPr>
      </p:pic>
      <p:pic>
        <p:nvPicPr>
          <p:cNvPr id="6" name="Picture 5"/>
          <p:cNvPicPr>
            <a:picLocks noChangeAspect="1"/>
          </p:cNvPicPr>
          <p:nvPr/>
        </p:nvPicPr>
        <p:blipFill rotWithShape="1">
          <a:blip r:embed="rId3"/>
          <a:srcRect t="49703"/>
          <a:stretch/>
        </p:blipFill>
        <p:spPr>
          <a:xfrm>
            <a:off x="4609317" y="2182198"/>
            <a:ext cx="4283163" cy="3119010"/>
          </a:xfrm>
          <a:prstGeom prst="rect">
            <a:avLst/>
          </a:prstGeom>
        </p:spPr>
      </p:pic>
      <p:sp>
        <p:nvSpPr>
          <p:cNvPr id="11" name="Oval 10"/>
          <p:cNvSpPr/>
          <p:nvPr/>
        </p:nvSpPr>
        <p:spPr>
          <a:xfrm>
            <a:off x="5148064" y="4638248"/>
            <a:ext cx="3276364" cy="842979"/>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gnaposto contenuto 2"/>
          <p:cNvSpPr txBox="1">
            <a:spLocks/>
          </p:cNvSpPr>
          <p:nvPr/>
        </p:nvSpPr>
        <p:spPr bwMode="auto">
          <a:xfrm>
            <a:off x="323528" y="5013176"/>
            <a:ext cx="853440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buClr>
                <a:srgbClr val="CC9900"/>
              </a:buClr>
              <a:buSzPct val="70000"/>
              <a:buFont typeface="Wingdings" pitchFamily="2" charset="2"/>
              <a:buNone/>
              <a:defRPr/>
            </a:pPr>
            <a:r>
              <a:rPr lang="en-US" altLang="en-US" sz="1800" dirty="0"/>
              <a:t>	</a:t>
            </a:r>
            <a:endParaRPr lang="nl-NL" altLang="en-US" sz="1800" i="1" dirty="0" smtClean="0"/>
          </a:p>
          <a:p>
            <a:pPr lvl="1" eaLnBrk="1" hangingPunct="1">
              <a:spcAft>
                <a:spcPts val="600"/>
              </a:spcAft>
              <a:buClr>
                <a:srgbClr val="CC9900"/>
              </a:buClr>
              <a:buSzPct val="70000"/>
              <a:buFont typeface="Wingdings" pitchFamily="2" charset="2"/>
              <a:buChar char="q"/>
              <a:defRPr/>
            </a:pPr>
            <a:r>
              <a:rPr lang="en-US" altLang="en-US" sz="2000" b="1" i="1" dirty="0" smtClean="0">
                <a:solidFill>
                  <a:schemeClr val="accent1">
                    <a:lumMod val="60000"/>
                    <a:lumOff val="40000"/>
                  </a:schemeClr>
                </a:solidFill>
                <a:effectLst>
                  <a:outerShdw blurRad="38100" dist="38100" dir="2700000" algn="tl">
                    <a:srgbClr val="000000">
                      <a:alpha val="43137"/>
                    </a:srgbClr>
                  </a:outerShdw>
                </a:effectLst>
              </a:rPr>
              <a:t>For </a:t>
            </a:r>
            <a:r>
              <a:rPr lang="en-US" altLang="en-US" sz="2000" b="1" i="1" dirty="0" err="1" smtClean="0">
                <a:solidFill>
                  <a:schemeClr val="accent1">
                    <a:lumMod val="60000"/>
                    <a:lumOff val="40000"/>
                  </a:schemeClr>
                </a:solidFill>
                <a:effectLst>
                  <a:outerShdw blurRad="38100" dist="38100" dir="2700000" algn="tl">
                    <a:srgbClr val="000000">
                      <a:alpha val="43137"/>
                    </a:srgbClr>
                  </a:outerShdw>
                </a:effectLst>
              </a:rPr>
              <a:t>Fermilab</a:t>
            </a:r>
            <a:endParaRPr lang="en-US" altLang="en-US" sz="2000" b="1" i="1" dirty="0" smtClean="0">
              <a:solidFill>
                <a:schemeClr val="accent1">
                  <a:lumMod val="60000"/>
                  <a:lumOff val="40000"/>
                </a:schemeClr>
              </a:solidFill>
              <a:effectLst>
                <a:outerShdw blurRad="38100" dist="38100" dir="2700000" algn="tl">
                  <a:srgbClr val="000000">
                    <a:alpha val="43137"/>
                  </a:srgbClr>
                </a:outerShdw>
              </a:effectLst>
            </a:endParaRPr>
          </a:p>
          <a:p>
            <a:pPr lvl="2" eaLnBrk="1" hangingPunct="1">
              <a:spcAft>
                <a:spcPts val="600"/>
              </a:spcAft>
              <a:buClr>
                <a:srgbClr val="CC9900"/>
              </a:buClr>
              <a:buSzPct val="70000"/>
              <a:buFont typeface="Wingdings" pitchFamily="2" charset="2"/>
              <a:buChar char="q"/>
              <a:defRPr/>
            </a:pPr>
            <a:r>
              <a:rPr lang="en-US" altLang="en-US" sz="1600" i="1" dirty="0" smtClean="0"/>
              <a:t>Add labor and accelerator (</a:t>
            </a:r>
            <a:r>
              <a:rPr lang="en-US" altLang="en-US" sz="1600" i="1" dirty="0" err="1" smtClean="0"/>
              <a:t>R.F.cavities</a:t>
            </a:r>
            <a:r>
              <a:rPr lang="en-US" altLang="en-US" sz="1600" i="1" dirty="0" smtClean="0"/>
              <a:t> and EM septum are available at </a:t>
            </a:r>
            <a:r>
              <a:rPr lang="en-US" altLang="en-US" sz="1600" i="1" dirty="0" err="1" smtClean="0"/>
              <a:t>Fermilab</a:t>
            </a:r>
            <a:r>
              <a:rPr lang="en-US" altLang="en-US" sz="1600" i="1" dirty="0" smtClean="0"/>
              <a:t>)</a:t>
            </a:r>
          </a:p>
          <a:p>
            <a:pPr lvl="2" eaLnBrk="1" hangingPunct="1">
              <a:spcAft>
                <a:spcPts val="600"/>
              </a:spcAft>
              <a:buClr>
                <a:srgbClr val="CC9900"/>
              </a:buClr>
              <a:buSzPct val="70000"/>
              <a:buFont typeface="Wingdings" pitchFamily="2" charset="2"/>
              <a:buChar char="q"/>
              <a:defRPr/>
            </a:pPr>
            <a:r>
              <a:rPr lang="en-US" sz="1600" i="1" dirty="0" smtClean="0"/>
              <a:t>Adjust contingency from 50% to 25%</a:t>
            </a:r>
          </a:p>
          <a:p>
            <a:pPr lvl="1" eaLnBrk="1" hangingPunct="1">
              <a:buClr>
                <a:srgbClr val="CC9900"/>
              </a:buClr>
              <a:buSzPct val="70000"/>
              <a:buFont typeface="Wingdings" pitchFamily="2" charset="2"/>
              <a:buChar char="q"/>
              <a:defRPr/>
            </a:pPr>
            <a:endParaRPr lang="en-US" altLang="en-US" sz="1800" i="1" dirty="0" smtClean="0"/>
          </a:p>
          <a:p>
            <a:pPr lvl="1" eaLnBrk="1" hangingPunct="1">
              <a:buClr>
                <a:srgbClr val="CC9900"/>
              </a:buClr>
              <a:buSzPct val="70000"/>
              <a:buFont typeface="Wingdings" pitchFamily="2" charset="2"/>
              <a:buChar char="q"/>
              <a:defRPr/>
            </a:pPr>
            <a:endParaRPr lang="en-US" altLang="en-US" sz="1800" i="1" dirty="0"/>
          </a:p>
          <a:p>
            <a:pPr lvl="1" algn="ctr" eaLnBrk="1" hangingPunct="1">
              <a:buClr>
                <a:srgbClr val="CC9900"/>
              </a:buClr>
              <a:buSzPct val="70000"/>
              <a:buFont typeface="Wingdings" pitchFamily="2" charset="2"/>
              <a:buNone/>
              <a:defRPr/>
            </a:pPr>
            <a:r>
              <a:rPr lang="en-US" altLang="en-US" sz="1800" dirty="0"/>
              <a:t>	</a:t>
            </a:r>
            <a:endParaRPr lang="en-US" altLang="en-US" sz="1800" dirty="0" smtClean="0"/>
          </a:p>
          <a:p>
            <a:pPr eaLnBrk="1" hangingPunct="1">
              <a:buFont typeface="Wingdings" pitchFamily="2" charset="2"/>
              <a:buNone/>
              <a:defRPr/>
            </a:pPr>
            <a:endParaRPr lang="it-IT" altLang="en-US" sz="1800" dirty="0" smtClean="0"/>
          </a:p>
          <a:p>
            <a:pPr eaLnBrk="1" hangingPunct="1">
              <a:buFont typeface="Wingdings" pitchFamily="2" charset="2"/>
              <a:buNone/>
              <a:defRPr/>
            </a:pPr>
            <a:endParaRPr lang="it-IT" altLang="en-US" sz="1800" dirty="0" smtClean="0"/>
          </a:p>
        </p:txBody>
      </p:sp>
    </p:spTree>
    <p:extLst>
      <p:ext uri="{BB962C8B-B14F-4D97-AF65-F5344CB8AC3E}">
        <p14:creationId xmlns:p14="http://schemas.microsoft.com/office/powerpoint/2010/main" val="36870597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0" y="80628"/>
            <a:ext cx="9000492" cy="872716"/>
          </a:xfrm>
        </p:spPr>
        <p:txBody>
          <a:bodyPr>
            <a:noAutofit/>
          </a:bodyPr>
          <a:lstStyle/>
          <a:p>
            <a:pPr fontAlgn="auto">
              <a:spcAft>
                <a:spcPts val="0"/>
              </a:spcAft>
              <a:defRPr/>
            </a:pPr>
            <a:r>
              <a:rPr lang="en-US" sz="3200" dirty="0"/>
              <a:t>Accelerator Physics Issues</a:t>
            </a:r>
            <a:endParaRPr lang="it-IT" altLang="en-US" sz="3200" dirty="0" smtClean="0"/>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31</a:t>
            </a:fld>
            <a:endParaRPr lang="it-IT" altLang="en-US" sz="1000" smtClean="0">
              <a:latin typeface="Arial" pitchFamily="34" charset="0"/>
            </a:endParaRPr>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
        <p:nvSpPr>
          <p:cNvPr id="13" name="Segnaposto contenuto 2"/>
          <p:cNvSpPr txBox="1">
            <a:spLocks/>
          </p:cNvSpPr>
          <p:nvPr/>
        </p:nvSpPr>
        <p:spPr bwMode="auto">
          <a:xfrm>
            <a:off x="2483768" y="944724"/>
            <a:ext cx="6516723"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eaLnBrk="1" hangingPunct="1">
              <a:spcBef>
                <a:spcPts val="0"/>
              </a:spcBef>
              <a:spcAft>
                <a:spcPts val="600"/>
              </a:spcAft>
              <a:buClr>
                <a:srgbClr val="CC9900"/>
              </a:buClr>
              <a:buSzPct val="70000"/>
              <a:defRPr/>
            </a:pPr>
            <a:r>
              <a:rPr lang="en-US" altLang="en-US" sz="1800" b="1" i="1" dirty="0">
                <a:solidFill>
                  <a:schemeClr val="accent4">
                    <a:lumMod val="40000"/>
                    <a:lumOff val="60000"/>
                  </a:schemeClr>
                </a:solidFill>
                <a:effectLst>
                  <a:outerShdw blurRad="38100" dist="38100" dir="2700000" algn="tl">
                    <a:srgbClr val="000000">
                      <a:alpha val="43137"/>
                    </a:srgbClr>
                  </a:outerShdw>
                </a:effectLst>
              </a:rPr>
              <a:t>Transition </a:t>
            </a: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rPr>
              <a:t>Energy</a:t>
            </a:r>
            <a:endParaRPr lang="en-US" altLang="en-US" sz="1600" dirty="0">
              <a:effectLst>
                <a:outerShdw blurRad="38100" dist="38100" dir="2700000" algn="tl">
                  <a:srgbClr val="000000">
                    <a:alpha val="43137"/>
                  </a:srgbClr>
                </a:outerShdw>
              </a:effectLst>
            </a:endParaRP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𝛾</a:t>
            </a:r>
            <a:r>
              <a:rPr lang="en-US" altLang="en-US" sz="1600" baseline="-25000" dirty="0">
                <a:effectLst>
                  <a:outerShdw blurRad="38100" dist="38100" dir="2700000" algn="tl">
                    <a:srgbClr val="000000">
                      <a:alpha val="43137"/>
                    </a:srgbClr>
                  </a:outerShdw>
                </a:effectLst>
              </a:rPr>
              <a:t>t</a:t>
            </a:r>
            <a:r>
              <a:rPr lang="en-US" altLang="en-US" sz="1600" dirty="0">
                <a:effectLst>
                  <a:outerShdw blurRad="38100" dist="38100" dir="2700000" algn="tl">
                    <a:srgbClr val="000000">
                      <a:alpha val="43137"/>
                    </a:srgbClr>
                  </a:outerShdw>
                </a:effectLst>
              </a:rPr>
              <a:t> is where 𝛥f/f = 1/𝛾2 - &lt;D/𝜌&gt; = 0; synchrotron motion stops momentarily, can often lead to beam loss</a:t>
            </a: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beam decelerates from 𝛾 = 9.5 to 𝛾 = 3.1</a:t>
            </a: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original Delivery Ring 𝛾</a:t>
            </a:r>
            <a:r>
              <a:rPr lang="en-US" altLang="en-US" sz="1600" baseline="-25000" dirty="0">
                <a:effectLst>
                  <a:outerShdw blurRad="38100" dist="38100" dir="2700000" algn="tl">
                    <a:srgbClr val="000000">
                      <a:alpha val="43137"/>
                    </a:srgbClr>
                  </a:outerShdw>
                </a:effectLst>
              </a:rPr>
              <a:t>t</a:t>
            </a:r>
            <a:r>
              <a:rPr lang="en-US" altLang="en-US" sz="1600" dirty="0">
                <a:effectLst>
                  <a:outerShdw blurRad="38100" dist="38100" dir="2700000" algn="tl">
                    <a:srgbClr val="000000">
                      <a:alpha val="43137"/>
                    </a:srgbClr>
                  </a:outerShdw>
                </a:effectLst>
              </a:rPr>
              <a:t> = 7.6</a:t>
            </a: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a re-powering of 18 </a:t>
            </a:r>
            <a:r>
              <a:rPr lang="en-US" altLang="en-US" sz="1600" dirty="0" err="1">
                <a:effectLst>
                  <a:outerShdw blurRad="38100" dist="38100" dir="2700000" algn="tl">
                    <a:srgbClr val="000000">
                      <a:alpha val="43137"/>
                    </a:srgbClr>
                  </a:outerShdw>
                </a:effectLst>
              </a:rPr>
              <a:t>quadrupole</a:t>
            </a:r>
            <a:r>
              <a:rPr lang="en-US" altLang="en-US" sz="1600" dirty="0">
                <a:effectLst>
                  <a:outerShdw blurRad="38100" dist="38100" dir="2700000" algn="tl">
                    <a:srgbClr val="000000">
                      <a:alpha val="43137"/>
                    </a:srgbClr>
                  </a:outerShdw>
                </a:effectLst>
              </a:rPr>
              <a:t> magnets can create </a:t>
            </a:r>
            <a:r>
              <a:rPr lang="en-US" altLang="en-US" sz="1600" dirty="0" smtClean="0">
                <a:effectLst>
                  <a:outerShdw blurRad="38100" dist="38100" dir="2700000" algn="tl">
                    <a:srgbClr val="000000">
                      <a:alpha val="43137"/>
                    </a:srgbClr>
                  </a:outerShdw>
                </a:effectLst>
              </a:rPr>
              <a:t>a       </a:t>
            </a:r>
            <a:r>
              <a:rPr lang="en-US" altLang="en-US" sz="1600" dirty="0">
                <a:effectLst>
                  <a:outerShdw blurRad="38100" dist="38100" dir="2700000" algn="tl">
                    <a:srgbClr val="000000">
                      <a:alpha val="43137"/>
                    </a:srgbClr>
                  </a:outerShdw>
                </a:effectLst>
              </a:rPr>
              <a:t>𝛾</a:t>
            </a:r>
            <a:r>
              <a:rPr lang="en-US" altLang="en-US" sz="1600" baseline="-25000" dirty="0">
                <a:effectLst>
                  <a:outerShdw blurRad="38100" dist="38100" dir="2700000" algn="tl">
                    <a:srgbClr val="000000">
                      <a:alpha val="43137"/>
                    </a:srgbClr>
                  </a:outerShdw>
                </a:effectLst>
              </a:rPr>
              <a:t>t</a:t>
            </a:r>
            <a:r>
              <a:rPr lang="en-US" altLang="en-US" sz="1600" dirty="0">
                <a:effectLst>
                  <a:outerShdw blurRad="38100" dist="38100" dir="2700000" algn="tl">
                    <a:srgbClr val="000000">
                      <a:alpha val="43137"/>
                    </a:srgbClr>
                  </a:outerShdw>
                </a:effectLst>
              </a:rPr>
              <a:t> = 10, thus avoiding passing through this condition</a:t>
            </a:r>
          </a:p>
          <a:p>
            <a:pPr lvl="3" eaLnBrk="1" hangingPunct="1">
              <a:spcBef>
                <a:spcPts val="0"/>
              </a:spcBef>
              <a:spcAft>
                <a:spcPts val="600"/>
              </a:spcAft>
              <a:buClr>
                <a:srgbClr val="CC9900"/>
              </a:buClr>
              <a:buSzPct val="70000"/>
              <a:defRPr/>
            </a:pPr>
            <a:r>
              <a:rPr lang="en-US" altLang="en-US" sz="1400" dirty="0" err="1">
                <a:effectLst>
                  <a:outerShdw blurRad="38100" dist="38100" dir="2700000" algn="tl">
                    <a:srgbClr val="000000">
                      <a:alpha val="43137"/>
                    </a:srgbClr>
                  </a:outerShdw>
                </a:effectLst>
              </a:rPr>
              <a:t>Johnstone</a:t>
            </a:r>
            <a:r>
              <a:rPr lang="en-US" altLang="en-US" sz="1400" dirty="0">
                <a:effectLst>
                  <a:outerShdw blurRad="38100" dist="38100" dir="2700000" algn="tl">
                    <a:srgbClr val="000000">
                      <a:alpha val="43137"/>
                    </a:srgbClr>
                  </a:outerShdw>
                </a:effectLst>
              </a:rPr>
              <a:t> and Syphers, </a:t>
            </a:r>
            <a:r>
              <a:rPr lang="en-US" altLang="en-US" sz="1400" i="1" dirty="0">
                <a:effectLst>
                  <a:outerShdw blurRad="38100" dist="38100" dir="2700000" algn="tl">
                    <a:srgbClr val="000000">
                      <a:alpha val="43137"/>
                    </a:srgbClr>
                  </a:outerShdw>
                </a:effectLst>
              </a:rPr>
              <a:t>Proc</a:t>
            </a:r>
            <a:r>
              <a:rPr lang="en-US" altLang="en-US" sz="1400" dirty="0">
                <a:effectLst>
                  <a:outerShdw blurRad="38100" dist="38100" dir="2700000" algn="tl">
                    <a:srgbClr val="000000">
                      <a:alpha val="43137"/>
                    </a:srgbClr>
                  </a:outerShdw>
                </a:effectLst>
              </a:rPr>
              <a:t>. </a:t>
            </a:r>
            <a:r>
              <a:rPr lang="en-US" altLang="en-US" sz="1400" i="1" dirty="0">
                <a:effectLst>
                  <a:outerShdw blurRad="38100" dist="38100" dir="2700000" algn="tl">
                    <a:srgbClr val="000000">
                      <a:alpha val="43137"/>
                    </a:srgbClr>
                  </a:outerShdw>
                </a:effectLst>
              </a:rPr>
              <a:t>NA-PAC 2016</a:t>
            </a:r>
            <a:r>
              <a:rPr lang="en-US" altLang="en-US" sz="1400" dirty="0">
                <a:effectLst>
                  <a:outerShdw blurRad="38100" dist="38100" dir="2700000" algn="tl">
                    <a:srgbClr val="000000">
                      <a:alpha val="43137"/>
                    </a:srgbClr>
                  </a:outerShdw>
                </a:effectLst>
              </a:rPr>
              <a:t>, Chicago (2016)</a:t>
            </a:r>
            <a:r>
              <a:rPr lang="en-US" altLang="en-US" sz="1400" dirty="0" smtClean="0">
                <a:effectLst>
                  <a:outerShdw blurRad="38100" dist="38100" dir="2700000" algn="tl">
                    <a:srgbClr val="000000">
                      <a:alpha val="43137"/>
                    </a:srgbClr>
                  </a:outerShdw>
                </a:effectLst>
              </a:rPr>
              <a:t>.</a:t>
            </a:r>
          </a:p>
          <a:p>
            <a:pPr lvl="1" eaLnBrk="1" hangingPunct="1">
              <a:spcBef>
                <a:spcPts val="0"/>
              </a:spcBef>
              <a:spcAft>
                <a:spcPts val="600"/>
              </a:spcAft>
              <a:buClr>
                <a:srgbClr val="CC9900"/>
              </a:buClr>
              <a:buSzPct val="70000"/>
              <a:defRPr/>
            </a:pPr>
            <a:r>
              <a:rPr lang="en-US" altLang="en-US" sz="1800" b="1" i="1" dirty="0">
                <a:solidFill>
                  <a:schemeClr val="accent4">
                    <a:lumMod val="40000"/>
                    <a:lumOff val="60000"/>
                  </a:schemeClr>
                </a:solidFill>
                <a:effectLst>
                  <a:outerShdw blurRad="38100" dist="38100" dir="2700000" algn="tl">
                    <a:srgbClr val="000000">
                      <a:alpha val="43137"/>
                    </a:srgbClr>
                  </a:outerShdw>
                </a:effectLst>
              </a:rPr>
              <a:t>Resonant Extraction</a:t>
            </a: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Mu2e will use 1/3-integer resonant extraction</a:t>
            </a: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REDTOP can use same system, </a:t>
            </a:r>
            <a:r>
              <a:rPr lang="en-US" altLang="en-US" sz="1600" dirty="0" smtClean="0">
                <a:effectLst>
                  <a:outerShdw blurRad="38100" dist="38100" dir="2700000" algn="tl">
                    <a:srgbClr val="000000">
                      <a:alpha val="43137"/>
                    </a:srgbClr>
                  </a:outerShdw>
                </a:effectLst>
              </a:rPr>
              <a:t>with use of </a:t>
            </a:r>
            <a:r>
              <a:rPr lang="en-US" altLang="en-US" sz="1600" dirty="0">
                <a:effectLst>
                  <a:outerShdw blurRad="38100" dist="38100" dir="2700000" algn="tl">
                    <a:srgbClr val="000000">
                      <a:alpha val="43137"/>
                    </a:srgbClr>
                  </a:outerShdw>
                </a:effectLst>
              </a:rPr>
              <a:t>the </a:t>
            </a:r>
            <a:r>
              <a:rPr lang="en-US" altLang="en-US" sz="1600" dirty="0" smtClean="0">
                <a:effectLst>
                  <a:outerShdw blurRad="38100" dist="38100" dir="2700000" algn="tl">
                    <a:srgbClr val="000000">
                      <a:alpha val="43137"/>
                    </a:srgbClr>
                  </a:outerShdw>
                </a:effectLst>
              </a:rPr>
              <a:t>spare Mu2e </a:t>
            </a:r>
            <a:r>
              <a:rPr lang="en-US" altLang="en-US" sz="1600" dirty="0">
                <a:effectLst>
                  <a:outerShdw blurRad="38100" dist="38100" dir="2700000" algn="tl">
                    <a:srgbClr val="000000">
                      <a:alpha val="43137"/>
                    </a:srgbClr>
                  </a:outerShdw>
                </a:effectLst>
              </a:rPr>
              <a:t>magnetic </a:t>
            </a:r>
            <a:r>
              <a:rPr lang="en-US" altLang="en-US" sz="1600" dirty="0" smtClean="0">
                <a:effectLst>
                  <a:outerShdw blurRad="38100" dist="38100" dir="2700000" algn="tl">
                    <a:srgbClr val="000000">
                      <a:alpha val="43137"/>
                    </a:srgbClr>
                  </a:outerShdw>
                </a:effectLst>
              </a:rPr>
              <a:t>septum</a:t>
            </a:r>
            <a:endParaRPr lang="en-US" altLang="en-US" sz="1600" dirty="0">
              <a:effectLst>
                <a:outerShdw blurRad="38100" dist="38100" dir="2700000" algn="tl">
                  <a:srgbClr val="000000">
                    <a:alpha val="43137"/>
                  </a:srgbClr>
                </a:outerShdw>
              </a:effectLst>
            </a:endParaRP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initial calculations indicate sufficient phase space, even with the larger beam at the lower energies</a:t>
            </a:r>
          </a:p>
          <a:p>
            <a:pPr lvl="1" eaLnBrk="1" hangingPunct="1">
              <a:spcBef>
                <a:spcPts val="0"/>
              </a:spcBef>
              <a:spcAft>
                <a:spcPts val="600"/>
              </a:spcAft>
              <a:buClr>
                <a:srgbClr val="CC9900"/>
              </a:buClr>
              <a:buSzPct val="70000"/>
              <a:defRPr/>
            </a:pP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rPr>
              <a:t>Vacuum</a:t>
            </a:r>
            <a:endParaRPr lang="en-US" altLang="en-US" sz="1800" b="1" i="1" dirty="0">
              <a:solidFill>
                <a:schemeClr val="accent4">
                  <a:lumMod val="40000"/>
                  <a:lumOff val="60000"/>
                </a:schemeClr>
              </a:solidFill>
              <a:effectLst>
                <a:outerShdw blurRad="38100" dist="38100" dir="2700000" algn="tl">
                  <a:srgbClr val="000000">
                    <a:alpha val="43137"/>
                  </a:srgbClr>
                </a:outerShdw>
              </a:effectLst>
            </a:endParaRP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REDTOP spill time is much longer than for Mu2e</a:t>
            </a:r>
          </a:p>
          <a:p>
            <a:pPr lvl="2" eaLnBrk="1" hangingPunct="1">
              <a:spcBef>
                <a:spcPts val="0"/>
              </a:spcBef>
              <a:spcAft>
                <a:spcPts val="600"/>
              </a:spcAft>
              <a:buClr>
                <a:srgbClr val="CC9900"/>
              </a:buClr>
              <a:buSzPct val="70000"/>
              <a:defRPr/>
            </a:pPr>
            <a:r>
              <a:rPr lang="en-US" altLang="en-US" sz="1600" dirty="0">
                <a:effectLst>
                  <a:outerShdw blurRad="38100" dist="38100" dir="2700000" algn="tl">
                    <a:srgbClr val="000000">
                      <a:alpha val="43137"/>
                    </a:srgbClr>
                  </a:outerShdw>
                </a:effectLst>
              </a:rPr>
              <a:t>though beam-gas scattering </a:t>
            </a:r>
            <a:r>
              <a:rPr lang="en-US" altLang="en-US" sz="1600" dirty="0" err="1">
                <a:effectLst>
                  <a:outerShdw blurRad="38100" dist="38100" dir="2700000" algn="tl">
                    <a:srgbClr val="000000">
                      <a:alpha val="43137"/>
                    </a:srgbClr>
                  </a:outerShdw>
                </a:effectLst>
              </a:rPr>
              <a:t>emittance</a:t>
            </a:r>
            <a:r>
              <a:rPr lang="en-US" altLang="en-US" sz="1600" dirty="0">
                <a:effectLst>
                  <a:outerShdw blurRad="38100" dist="38100" dir="2700000" algn="tl">
                    <a:srgbClr val="000000">
                      <a:alpha val="43137"/>
                    </a:srgbClr>
                  </a:outerShdw>
                </a:effectLst>
              </a:rPr>
              <a:t> growth rate 3 times higher at lower energy, still tolerable level</a:t>
            </a:r>
          </a:p>
          <a:p>
            <a:pPr lvl="2" eaLnBrk="1" hangingPunct="1">
              <a:spcBef>
                <a:spcPts val="0"/>
              </a:spcBef>
              <a:spcAft>
                <a:spcPts val="600"/>
              </a:spcAft>
              <a:buClr>
                <a:srgbClr val="CC9900"/>
              </a:buClr>
              <a:buSzPct val="70000"/>
              <a:defRPr/>
            </a:pPr>
            <a:endParaRPr lang="en-US" altLang="en-US" sz="1600" dirty="0" smtClean="0">
              <a:effectLst>
                <a:outerShdw blurRad="38100" dist="38100" dir="2700000" algn="tl">
                  <a:srgbClr val="000000">
                    <a:alpha val="43137"/>
                  </a:srgbClr>
                </a:outerShdw>
              </a:effectLst>
            </a:endParaRPr>
          </a:p>
          <a:p>
            <a:pPr lvl="1" algn="ctr" eaLnBrk="1" hangingPunct="1">
              <a:spcBef>
                <a:spcPts val="0"/>
              </a:spcBef>
              <a:spcAft>
                <a:spcPts val="600"/>
              </a:spcAft>
              <a:buClr>
                <a:srgbClr val="CC9900"/>
              </a:buClr>
              <a:buSzPct val="70000"/>
              <a:buFont typeface="Wingdings" pitchFamily="2" charset="2"/>
              <a:buNone/>
              <a:defRPr/>
            </a:pPr>
            <a:endParaRPr lang="en-US" altLang="en-US" sz="2000" i="1" dirty="0" smtClean="0">
              <a:solidFill>
                <a:schemeClr val="accent4">
                  <a:lumMod val="40000"/>
                  <a:lumOff val="60000"/>
                </a:schemeClr>
              </a:solidFill>
              <a:effectLst>
                <a:outerShdw blurRad="38100" dist="38100" dir="2700000" algn="tl">
                  <a:srgbClr val="000000">
                    <a:alpha val="43137"/>
                  </a:srgbClr>
                </a:outerShdw>
              </a:effectLst>
            </a:endParaRPr>
          </a:p>
          <a:p>
            <a:pPr lvl="1" algn="ctr" eaLnBrk="1" hangingPunct="1">
              <a:spcAft>
                <a:spcPts val="600"/>
              </a:spcAft>
              <a:buClr>
                <a:srgbClr val="CC9900"/>
              </a:buClr>
              <a:buSzPct val="70000"/>
              <a:buFont typeface="Wingdings" pitchFamily="2" charset="2"/>
              <a:buNone/>
              <a:defRPr/>
            </a:pPr>
            <a:endParaRPr lang="en-US" altLang="en-US" sz="2000" i="1" dirty="0" smtClean="0">
              <a:solidFill>
                <a:schemeClr val="accent4">
                  <a:lumMod val="40000"/>
                  <a:lumOff val="60000"/>
                </a:schemeClr>
              </a:solidFill>
              <a:effectLst>
                <a:outerShdw blurRad="38100" dist="38100" dir="2700000" algn="tl">
                  <a:srgbClr val="000000">
                    <a:alpha val="43137"/>
                  </a:srgbClr>
                </a:outerShdw>
              </a:effectLst>
            </a:endParaRPr>
          </a:p>
        </p:txBody>
      </p:sp>
      <p:pic>
        <p:nvPicPr>
          <p:cNvPr id="10" name="Turn-200-plot.png" descr="Turn-200-plot.png"/>
          <p:cNvPicPr>
            <a:picLocks noChangeAspect="1"/>
          </p:cNvPicPr>
          <p:nvPr/>
        </p:nvPicPr>
        <p:blipFill>
          <a:blip r:embed="rId3">
            <a:extLst/>
          </a:blip>
          <a:srcRect t="9823"/>
          <a:stretch>
            <a:fillRect/>
          </a:stretch>
        </p:blipFill>
        <p:spPr>
          <a:xfrm>
            <a:off x="395536" y="4025504"/>
            <a:ext cx="2315709" cy="2088232"/>
          </a:xfrm>
          <a:prstGeom prst="rect">
            <a:avLst/>
          </a:prstGeom>
          <a:ln w="12700">
            <a:miter lim="400000"/>
          </a:ln>
        </p:spPr>
      </p:pic>
      <p:pic>
        <p:nvPicPr>
          <p:cNvPr id="5" name="Picture 4" descr="GammaTlattice.png"/>
          <p:cNvPicPr>
            <a:picLocks noChangeAspect="1"/>
          </p:cNvPicPr>
          <p:nvPr/>
        </p:nvPicPr>
        <p:blipFill rotWithShape="1">
          <a:blip r:embed="rId4" cstate="print">
            <a:extLst>
              <a:ext uri="{28A0092B-C50C-407E-A947-70E740481C1C}">
                <a14:useLocalDpi xmlns:a14="http://schemas.microsoft.com/office/drawing/2010/main" val="0"/>
              </a:ext>
            </a:extLst>
          </a:blip>
          <a:srcRect l="9259" t="3018" r="8488" b="2880"/>
          <a:stretch/>
        </p:blipFill>
        <p:spPr>
          <a:xfrm>
            <a:off x="75894" y="1448780"/>
            <a:ext cx="2965240" cy="1908212"/>
          </a:xfrm>
          <a:prstGeom prst="rect">
            <a:avLst/>
          </a:prstGeom>
        </p:spPr>
      </p:pic>
    </p:spTree>
    <p:extLst>
      <p:ext uri="{BB962C8B-B14F-4D97-AF65-F5344CB8AC3E}">
        <p14:creationId xmlns:p14="http://schemas.microsoft.com/office/powerpoint/2010/main" val="41137486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46" y="80628"/>
            <a:ext cx="8229600" cy="756084"/>
          </a:xfrm>
        </p:spPr>
        <p:txBody>
          <a:bodyPr>
            <a:noAutofit/>
          </a:bodyPr>
          <a:lstStyle/>
          <a:p>
            <a:r>
              <a:rPr lang="en-US" sz="2800" dirty="0"/>
              <a:t>Ring Optics  through </a:t>
            </a:r>
            <a:r>
              <a:rPr lang="en-US" sz="2800" dirty="0" smtClean="0"/>
              <a:t>Deceleration </a:t>
            </a:r>
            <a:br>
              <a:rPr lang="en-US" sz="2800" dirty="0" smtClean="0"/>
            </a:br>
            <a:r>
              <a:rPr lang="en-US" sz="2800" dirty="0" smtClean="0"/>
              <a:t>(J. Johnstone)</a:t>
            </a:r>
            <a:endParaRPr lang="en-US" sz="28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32</a:t>
            </a:fld>
            <a:endParaRPr lang="it-IT"/>
          </a:p>
        </p:txBody>
      </p:sp>
      <p:pic>
        <p:nvPicPr>
          <p:cNvPr id="7" name="Picture 6"/>
          <p:cNvPicPr>
            <a:picLocks noChangeAspect="1"/>
          </p:cNvPicPr>
          <p:nvPr/>
        </p:nvPicPr>
        <p:blipFill>
          <a:blip r:embed="rId2"/>
          <a:stretch>
            <a:fillRect/>
          </a:stretch>
        </p:blipFill>
        <p:spPr>
          <a:xfrm>
            <a:off x="166517" y="1772816"/>
            <a:ext cx="4089700" cy="2581772"/>
          </a:xfrm>
          <a:prstGeom prst="rect">
            <a:avLst/>
          </a:prstGeom>
        </p:spPr>
      </p:pic>
      <p:pic>
        <p:nvPicPr>
          <p:cNvPr id="8" name="Picture 7"/>
          <p:cNvPicPr>
            <a:picLocks noChangeAspect="1"/>
          </p:cNvPicPr>
          <p:nvPr/>
        </p:nvPicPr>
        <p:blipFill>
          <a:blip r:embed="rId3"/>
          <a:stretch>
            <a:fillRect/>
          </a:stretch>
        </p:blipFill>
        <p:spPr>
          <a:xfrm>
            <a:off x="182873" y="4382547"/>
            <a:ext cx="4073344" cy="2484800"/>
          </a:xfrm>
          <a:prstGeom prst="rect">
            <a:avLst/>
          </a:prstGeom>
        </p:spPr>
      </p:pic>
      <p:sp>
        <p:nvSpPr>
          <p:cNvPr id="9" name="TextBox 8"/>
          <p:cNvSpPr txBox="1"/>
          <p:nvPr/>
        </p:nvSpPr>
        <p:spPr>
          <a:xfrm>
            <a:off x="4638596" y="1904635"/>
            <a:ext cx="4057650" cy="1200329"/>
          </a:xfrm>
          <a:prstGeom prst="rect">
            <a:avLst/>
          </a:prstGeom>
          <a:noFill/>
        </p:spPr>
        <p:txBody>
          <a:bodyPr wrap="square" rtlCol="0">
            <a:spAutoFit/>
          </a:bodyPr>
          <a:lstStyle/>
          <a:p>
            <a:pPr algn="ctr" defTabSz="457200"/>
            <a:r>
              <a:rPr lang="en-US" sz="1400" dirty="0">
                <a:solidFill>
                  <a:schemeClr val="accent1">
                    <a:lumMod val="60000"/>
                    <a:lumOff val="40000"/>
                  </a:schemeClr>
                </a:solidFill>
                <a:latin typeface="Helvetica" panose="020B0604020202020204" pitchFamily="34" charset="0"/>
                <a:ea typeface="Geneva" pitchFamily="121" charset="-128"/>
                <a:cs typeface="Helvetica" panose="020B0604020202020204" pitchFamily="34" charset="0"/>
              </a:rPr>
              <a:t>8 GeV injection energy (top) and &lt;5.8 GeV (bottom) </a:t>
            </a:r>
          </a:p>
          <a:p>
            <a:pPr defTabSz="457200"/>
            <a:endParaRPr lang="en-US" sz="1600" dirty="0">
              <a:solidFill>
                <a:srgbClr val="404040"/>
              </a:solidFill>
              <a:latin typeface="Helvetica" panose="020B0604020202020204" pitchFamily="34" charset="0"/>
              <a:ea typeface="Geneva" pitchFamily="121" charset="-128"/>
              <a:cs typeface="Helvetica" panose="020B0604020202020204" pitchFamily="34" charset="0"/>
            </a:endParaRPr>
          </a:p>
          <a:p>
            <a:pPr marL="285750" indent="-285750" defTabSz="457200">
              <a:buFont typeface="Arial" panose="020B0604020202020204" pitchFamily="34" charset="0"/>
              <a:buChar char="•"/>
            </a:pPr>
            <a:r>
              <a:rPr lang="en-US" sz="1400" dirty="0">
                <a:latin typeface="Helvetica" panose="020B0604020202020204" pitchFamily="34" charset="0"/>
                <a:ea typeface="Geneva" pitchFamily="121" charset="-128"/>
                <a:cs typeface="Helvetica" panose="020B0604020202020204" pitchFamily="34" charset="0"/>
              </a:rPr>
              <a:t>Blue &amp; red circles indicate sites of the </a:t>
            </a:r>
            <a:r>
              <a:rPr lang="el-GR" altLang="en-US" sz="1400" dirty="0">
                <a:latin typeface="Times New Roman" panose="02020603050405020304" pitchFamily="18" charset="0"/>
                <a:ea typeface="Geneva" pitchFamily="121" charset="-128"/>
                <a:cs typeface="Times New Roman" panose="02020603050405020304" pitchFamily="18" charset="0"/>
              </a:rPr>
              <a:t>γ</a:t>
            </a:r>
            <a:r>
              <a:rPr lang="en-US" altLang="en-US" sz="1400" baseline="-25000" dirty="0">
                <a:latin typeface="Times New Roman" panose="02020603050405020304" pitchFamily="18" charset="0"/>
                <a:ea typeface="Geneva" pitchFamily="121" charset="-128"/>
                <a:cs typeface="Times New Roman" panose="02020603050405020304" pitchFamily="18" charset="0"/>
              </a:rPr>
              <a:t>t</a:t>
            </a:r>
            <a:r>
              <a:rPr lang="en-US" altLang="en-US" sz="1400" dirty="0">
                <a:latin typeface="Times New Roman" panose="02020603050405020304" pitchFamily="18" charset="0"/>
                <a:ea typeface="Geneva" pitchFamily="121" charset="-128"/>
                <a:cs typeface="Times New Roman" panose="02020603050405020304" pitchFamily="18" charset="0"/>
              </a:rPr>
              <a:t> </a:t>
            </a:r>
            <a:r>
              <a:rPr lang="en-US" altLang="en-US" sz="1400" dirty="0">
                <a:latin typeface="Helvetica" panose="020B0604020202020204" pitchFamily="34" charset="0"/>
                <a:ea typeface="Geneva" pitchFamily="121" charset="-128"/>
                <a:cs typeface="Helvetica" panose="020B0604020202020204" pitchFamily="34" charset="0"/>
              </a:rPr>
              <a:t>quad triplets.</a:t>
            </a:r>
            <a:endParaRPr lang="en-US" sz="1400" dirty="0">
              <a:latin typeface="Helvetica" panose="020B0604020202020204" pitchFamily="34" charset="0"/>
              <a:ea typeface="Geneva" pitchFamily="121" charset="-128"/>
              <a:cs typeface="Helvetica" panose="020B0604020202020204" pitchFamily="34" charset="0"/>
            </a:endParaRPr>
          </a:p>
        </p:txBody>
      </p:sp>
      <p:pic>
        <p:nvPicPr>
          <p:cNvPr id="10" name="Picture 9"/>
          <p:cNvPicPr>
            <a:picLocks noChangeAspect="1"/>
          </p:cNvPicPr>
          <p:nvPr/>
        </p:nvPicPr>
        <p:blipFill>
          <a:blip r:embed="rId4"/>
          <a:stretch>
            <a:fillRect/>
          </a:stretch>
        </p:blipFill>
        <p:spPr>
          <a:xfrm>
            <a:off x="4545008" y="3422081"/>
            <a:ext cx="4251722" cy="1920932"/>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4605338" y="5458421"/>
                <a:ext cx="4014787" cy="523220"/>
              </a:xfrm>
              <a:prstGeom prst="rect">
                <a:avLst/>
              </a:prstGeom>
              <a:noFill/>
            </p:spPr>
            <p:txBody>
              <a:bodyPr wrap="square" rtlCol="0">
                <a:spAutoFit/>
              </a:bodyPr>
              <a:lstStyle/>
              <a:p>
                <a:pPr algn="ctr" defTabSz="457200"/>
                <a:r>
                  <a:rPr lang="en-GB" sz="1400" dirty="0" smtClean="0">
                    <a:solidFill>
                      <a:schemeClr val="accent1">
                        <a:lumMod val="60000"/>
                        <a:lumOff val="40000"/>
                      </a:schemeClr>
                    </a:solidFill>
                    <a:latin typeface="Calibri" panose="020F0502020204030204" pitchFamily="34" charset="0"/>
                    <a:ea typeface="Geneva" pitchFamily="121" charset="-128"/>
                  </a:rPr>
                  <a:t>Variation of </a:t>
                </a:r>
                <a14:m>
                  <m:oMath xmlns:m="http://schemas.openxmlformats.org/officeDocument/2006/math">
                    <m:sSub>
                      <m:sSubPr>
                        <m:ctrlPr>
                          <a:rPr lang="en-US" sz="1400" i="1">
                            <a:solidFill>
                              <a:schemeClr val="accent1">
                                <a:lumMod val="60000"/>
                                <a:lumOff val="40000"/>
                              </a:schemeClr>
                            </a:solidFill>
                            <a:latin typeface="Cambria Math" panose="02040503050406030204" pitchFamily="18" charset="0"/>
                          </a:rPr>
                        </m:ctrlPr>
                      </m:sSubPr>
                      <m:e>
                        <m:r>
                          <a:rPr lang="en-GB" sz="1400" i="1">
                            <a:solidFill>
                              <a:schemeClr val="accent1">
                                <a:lumMod val="60000"/>
                                <a:lumOff val="40000"/>
                              </a:schemeClr>
                            </a:solidFill>
                            <a:latin typeface="Cambria Math"/>
                          </a:rPr>
                          <m:t>𝛾</m:t>
                        </m:r>
                      </m:e>
                      <m:sub>
                        <m:r>
                          <a:rPr lang="en-GB" sz="1400" i="1">
                            <a:solidFill>
                              <a:schemeClr val="accent1">
                                <a:lumMod val="60000"/>
                                <a:lumOff val="40000"/>
                              </a:schemeClr>
                            </a:solidFill>
                            <a:latin typeface="Cambria Math"/>
                          </a:rPr>
                          <m:t>𝑡</m:t>
                        </m:r>
                      </m:sub>
                    </m:sSub>
                  </m:oMath>
                </a14:m>
                <a:r>
                  <a:rPr lang="en-GB" sz="1400" dirty="0">
                    <a:solidFill>
                      <a:schemeClr val="accent1">
                        <a:lumMod val="60000"/>
                        <a:lumOff val="40000"/>
                      </a:schemeClr>
                    </a:solidFill>
                    <a:latin typeface="Calibri" panose="020F0502020204030204" pitchFamily="34" charset="0"/>
                    <a:ea typeface="Geneva" pitchFamily="121" charset="-128"/>
                  </a:rPr>
                  <a:t>, </a:t>
                </a:r>
                <a:r>
                  <a:rPr lang="en-GB" sz="1400" i="1" dirty="0">
                    <a:solidFill>
                      <a:schemeClr val="accent1">
                        <a:lumMod val="60000"/>
                        <a:lumOff val="40000"/>
                      </a:schemeClr>
                    </a:solidFill>
                    <a:latin typeface="Times New Roman" panose="02020603050405020304" pitchFamily="18" charset="0"/>
                    <a:ea typeface="Geneva" pitchFamily="121" charset="-128"/>
                    <a:cs typeface="Times New Roman" panose="02020603050405020304" pitchFamily="18" charset="0"/>
                  </a:rPr>
                  <a:t>β</a:t>
                </a:r>
                <a:r>
                  <a:rPr lang="en-GB" sz="1400" i="1" baseline="-25000" dirty="0">
                    <a:solidFill>
                      <a:schemeClr val="accent1">
                        <a:lumMod val="60000"/>
                        <a:lumOff val="40000"/>
                      </a:schemeClr>
                    </a:solidFill>
                    <a:latin typeface="Calibri" panose="020F0502020204030204" pitchFamily="34" charset="0"/>
                    <a:ea typeface="Geneva" pitchFamily="121" charset="-128"/>
                  </a:rPr>
                  <a:t>max</a:t>
                </a:r>
                <a:r>
                  <a:rPr lang="en-GB" sz="1400" dirty="0">
                    <a:solidFill>
                      <a:schemeClr val="accent1">
                        <a:lumMod val="60000"/>
                        <a:lumOff val="40000"/>
                      </a:schemeClr>
                    </a:solidFill>
                    <a:latin typeface="Calibri" panose="020F0502020204030204" pitchFamily="34" charset="0"/>
                    <a:ea typeface="Geneva" pitchFamily="121" charset="-128"/>
                  </a:rPr>
                  <a:t>, and the 15π 99% beam envelope through deceleration</a:t>
                </a:r>
                <a:endParaRPr lang="en-US" sz="1400" dirty="0">
                  <a:solidFill>
                    <a:schemeClr val="accent1">
                      <a:lumMod val="60000"/>
                      <a:lumOff val="40000"/>
                    </a:schemeClr>
                  </a:solidFill>
                  <a:latin typeface="Calibri" panose="020F0502020204030204" pitchFamily="34" charset="0"/>
                  <a:ea typeface="Geneva" pitchFamily="121" charset="-128"/>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605338" y="5458421"/>
                <a:ext cx="4014787" cy="523220"/>
              </a:xfrm>
              <a:prstGeom prst="rect">
                <a:avLst/>
              </a:prstGeom>
              <a:blipFill rotWithShape="1">
                <a:blip r:embed="rId5"/>
                <a:stretch>
                  <a:fillRect t="-2326" b="-10465"/>
                </a:stretch>
              </a:blipFill>
            </p:spPr>
            <p:txBody>
              <a:bodyPr/>
              <a:lstStyle/>
              <a:p>
                <a:r>
                  <a:rPr lang="en-US">
                    <a:noFill/>
                  </a:rPr>
                  <a:t> </a:t>
                </a:r>
              </a:p>
            </p:txBody>
          </p:sp>
        </mc:Fallback>
      </mc:AlternateContent>
      <p:sp>
        <p:nvSpPr>
          <p:cNvPr id="12" name="Rounded Rectangle 11"/>
          <p:cNvSpPr/>
          <p:nvPr/>
        </p:nvSpPr>
        <p:spPr>
          <a:xfrm>
            <a:off x="4824028" y="6057292"/>
            <a:ext cx="356439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501E00"/>
                </a:solidFill>
              </a:rPr>
              <a:t>"</a:t>
            </a:r>
            <a:r>
              <a:rPr lang="en-US" sz="1600" dirty="0" err="1">
                <a:solidFill>
                  <a:srgbClr val="501E00"/>
                </a:solidFill>
              </a:rPr>
              <a:t>J.Johnstone</a:t>
            </a:r>
            <a:r>
              <a:rPr lang="en-US" sz="1600" dirty="0">
                <a:solidFill>
                  <a:srgbClr val="501E00"/>
                </a:solidFill>
              </a:rPr>
              <a:t>, </a:t>
            </a:r>
            <a:r>
              <a:rPr lang="en-US" sz="1600" dirty="0" err="1">
                <a:solidFill>
                  <a:srgbClr val="501E00"/>
                </a:solidFill>
              </a:rPr>
              <a:t>M.Syphers</a:t>
            </a:r>
            <a:r>
              <a:rPr lang="en-US" sz="1600" dirty="0">
                <a:solidFill>
                  <a:srgbClr val="501E00"/>
                </a:solidFill>
              </a:rPr>
              <a:t>, NA-PAC, Chicago (2016)"</a:t>
            </a:r>
          </a:p>
        </p:txBody>
      </p:sp>
      <p:sp>
        <p:nvSpPr>
          <p:cNvPr id="13" name="Rectangle 12"/>
          <p:cNvSpPr/>
          <p:nvPr/>
        </p:nvSpPr>
        <p:spPr>
          <a:xfrm>
            <a:off x="272654" y="921204"/>
            <a:ext cx="8423592" cy="815608"/>
          </a:xfrm>
          <a:prstGeom prst="rect">
            <a:avLst/>
          </a:prstGeom>
        </p:spPr>
        <p:txBody>
          <a:bodyPr wrap="square">
            <a:spAutoFit/>
          </a:bodyPr>
          <a:lstStyle/>
          <a:p>
            <a:pPr>
              <a:spcBef>
                <a:spcPts val="1200"/>
              </a:spcBef>
            </a:pPr>
            <a:r>
              <a:rPr lang="en-US" sz="1400" dirty="0"/>
              <a:t>Transition is avoided by using select quad triplets to boost </a:t>
            </a:r>
            <a:r>
              <a:rPr lang="en-US" sz="1400" dirty="0" err="1"/>
              <a:t>γt</a:t>
            </a:r>
            <a:r>
              <a:rPr lang="en-US" sz="1400" dirty="0"/>
              <a:t> above beam </a:t>
            </a:r>
            <a:r>
              <a:rPr lang="en-US" sz="1400" dirty="0">
                <a:latin typeface="Symbol" panose="05050102010706020507" pitchFamily="18" charset="2"/>
              </a:rPr>
              <a:t>g</a:t>
            </a:r>
            <a:r>
              <a:rPr lang="en-US" sz="1400" dirty="0"/>
              <a:t> by 0.5 units throughout deceleration until </a:t>
            </a:r>
            <a:r>
              <a:rPr lang="en-US" sz="1400" dirty="0" err="1">
                <a:latin typeface="Symbol" panose="05050102010706020507" pitchFamily="18" charset="2"/>
              </a:rPr>
              <a:t>g</a:t>
            </a:r>
            <a:r>
              <a:rPr lang="en-US" sz="1400" baseline="-25000" dirty="0" err="1"/>
              <a:t>t</a:t>
            </a:r>
            <a:r>
              <a:rPr lang="en-US" sz="1400" dirty="0"/>
              <a:t> = 7.64 and beam </a:t>
            </a:r>
            <a:r>
              <a:rPr lang="en-US" sz="1400" dirty="0">
                <a:latin typeface="Symbol" panose="05050102010706020507" pitchFamily="18" charset="2"/>
              </a:rPr>
              <a:t>g</a:t>
            </a:r>
            <a:r>
              <a:rPr lang="en-US" sz="1400" dirty="0"/>
              <a:t> = 7.14 (5.76 GeV kinetic). </a:t>
            </a:r>
            <a:endParaRPr lang="en-US" sz="1400" dirty="0" smtClean="0"/>
          </a:p>
          <a:p>
            <a:pPr>
              <a:spcBef>
                <a:spcPts val="600"/>
              </a:spcBef>
            </a:pPr>
            <a:r>
              <a:rPr lang="en-US" sz="1400" dirty="0" smtClean="0"/>
              <a:t>Below 5.76 GeV the DR lattice reverts to the nominal design configuration</a:t>
            </a:r>
            <a:endParaRPr lang="en-US" sz="1400" dirty="0"/>
          </a:p>
        </p:txBody>
      </p:sp>
    </p:spTree>
    <p:extLst>
      <p:ext uri="{BB962C8B-B14F-4D97-AF65-F5344CB8AC3E}">
        <p14:creationId xmlns:p14="http://schemas.microsoft.com/office/powerpoint/2010/main" val="2773548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a:xfrm>
            <a:off x="719572" y="76200"/>
            <a:ext cx="7992888" cy="914400"/>
          </a:xfrm>
        </p:spPr>
        <p:txBody>
          <a:bodyPr>
            <a:noAutofit/>
          </a:bodyPr>
          <a:lstStyle/>
          <a:p>
            <a:pPr eaLnBrk="1" fontAlgn="auto" hangingPunct="1">
              <a:spcAft>
                <a:spcPts val="0"/>
              </a:spcAft>
              <a:defRPr/>
            </a:pPr>
            <a:r>
              <a:rPr lang="it-IT" altLang="en-US" sz="3600" dirty="0" smtClean="0"/>
              <a:t>The REDTOP Detector</a:t>
            </a:r>
          </a:p>
        </p:txBody>
      </p:sp>
      <p:sp>
        <p:nvSpPr>
          <p:cNvPr id="16387" name="Segnaposto contenuto 2"/>
          <p:cNvSpPr>
            <a:spLocks noGrp="1"/>
          </p:cNvSpPr>
          <p:nvPr>
            <p:ph idx="1"/>
          </p:nvPr>
        </p:nvSpPr>
        <p:spPr>
          <a:xfrm>
            <a:off x="0" y="1219200"/>
            <a:ext cx="9144000" cy="5410200"/>
          </a:xfrm>
        </p:spPr>
        <p:txBody>
          <a:bodyPr/>
          <a:lstStyle/>
          <a:p>
            <a:pPr marL="887413" lvl="1" indent="-446088" algn="ctr" eaLnBrk="1" hangingPunct="1">
              <a:buClr>
                <a:srgbClr val="CC99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smtClean="0"/>
              <a:t>	</a:t>
            </a:r>
            <a:r>
              <a:rPr lang="en-US" altLang="en-US" sz="2000" b="1" dirty="0" smtClean="0">
                <a:solidFill>
                  <a:srgbClr val="292929"/>
                </a:solidFill>
              </a:rPr>
              <a:t>Beam &amp; Target</a:t>
            </a:r>
            <a:endParaRPr lang="en-US" altLang="en-US" b="1" dirty="0" smtClean="0">
              <a:solidFill>
                <a:srgbClr val="292929"/>
              </a:solidFill>
            </a:endParaRPr>
          </a:p>
          <a:p>
            <a:pPr marL="887413" lvl="1" indent="-446088" eaLnBrk="1" hangingPunct="1">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1600" dirty="0" smtClean="0"/>
          </a:p>
          <a:p>
            <a:pPr marL="446088" indent="-446088" eaLnBrk="1" hangingPunct="1">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en-US" sz="1600" dirty="0" smtClean="0"/>
          </a:p>
        </p:txBody>
      </p:sp>
      <p:sp>
        <p:nvSpPr>
          <p:cNvPr id="1638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D8303EBD-8D4A-4160-A7D9-0EEC52FD1C05}" type="slidenum">
              <a:rPr lang="it-IT" altLang="en-US" sz="1000" smtClean="0">
                <a:latin typeface="Arial" pitchFamily="34" charset="0"/>
              </a:rPr>
              <a:pPr eaLnBrk="1" hangingPunct="1">
                <a:spcBef>
                  <a:spcPct val="0"/>
                </a:spcBef>
                <a:buClrTx/>
                <a:buSzTx/>
                <a:buFontTx/>
                <a:buNone/>
              </a:pPr>
              <a:t>33</a:t>
            </a:fld>
            <a:endParaRPr lang="it-IT" altLang="en-US" sz="1000" smtClean="0">
              <a:latin typeface="Arial" pitchFamily="34" charset="0"/>
            </a:endParaRPr>
          </a:p>
        </p:txBody>
      </p:sp>
      <p:sp>
        <p:nvSpPr>
          <p:cNvPr id="15" name="Dodecagon 14"/>
          <p:cNvSpPr/>
          <p:nvPr/>
        </p:nvSpPr>
        <p:spPr>
          <a:xfrm>
            <a:off x="2233242" y="1340768"/>
            <a:ext cx="5081958" cy="4728625"/>
          </a:xfrm>
          <a:prstGeom prst="dodecago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9" name="Donut 28"/>
          <p:cNvSpPr/>
          <p:nvPr/>
        </p:nvSpPr>
        <p:spPr>
          <a:xfrm>
            <a:off x="4419600" y="3466073"/>
            <a:ext cx="560838" cy="572527"/>
          </a:xfrm>
          <a:prstGeom prst="donut">
            <a:avLst>
              <a:gd name="adj" fmla="val 9587"/>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30" name="Oval 29"/>
          <p:cNvSpPr/>
          <p:nvPr/>
        </p:nvSpPr>
        <p:spPr>
          <a:xfrm>
            <a:off x="4612899" y="3657039"/>
            <a:ext cx="174239" cy="171790"/>
          </a:xfrm>
          <a:prstGeom prst="ellipse">
            <a:avLst/>
          </a:prstGeom>
          <a:solidFill>
            <a:srgbClr val="FF0000"/>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 name="Donut 2"/>
          <p:cNvSpPr/>
          <p:nvPr/>
        </p:nvSpPr>
        <p:spPr>
          <a:xfrm>
            <a:off x="1752600" y="838200"/>
            <a:ext cx="5943600" cy="5791200"/>
          </a:xfrm>
          <a:prstGeom prst="donut">
            <a:avLst>
              <a:gd name="adj" fmla="val 4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ular Callout 30"/>
          <p:cNvSpPr/>
          <p:nvPr/>
        </p:nvSpPr>
        <p:spPr>
          <a:xfrm>
            <a:off x="7334167" y="5666838"/>
            <a:ext cx="1524000" cy="457200"/>
          </a:xfrm>
          <a:prstGeom prst="wedgeRoundRectCallout">
            <a:avLst>
              <a:gd name="adj1" fmla="val -66428"/>
              <a:gd name="adj2" fmla="val -133332"/>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t>Solenoid</a:t>
            </a:r>
          </a:p>
          <a:p>
            <a:pPr algn="ctr">
              <a:defRPr/>
            </a:pPr>
            <a:r>
              <a:rPr lang="en-US" sz="1200" dirty="0" smtClean="0"/>
              <a:t>0.6-0.8 T</a:t>
            </a:r>
            <a:endParaRPr lang="en-US" sz="1200" dirty="0"/>
          </a:p>
        </p:txBody>
      </p:sp>
      <p:grpSp>
        <p:nvGrpSpPr>
          <p:cNvPr id="13" name="Group 12"/>
          <p:cNvGrpSpPr/>
          <p:nvPr/>
        </p:nvGrpSpPr>
        <p:grpSpPr>
          <a:xfrm>
            <a:off x="2143171" y="1223688"/>
            <a:ext cx="5165133" cy="5019444"/>
            <a:chOff x="2115448" y="1223688"/>
            <a:chExt cx="5165133" cy="5019444"/>
          </a:xfrm>
        </p:grpSpPr>
        <p:sp>
          <p:nvSpPr>
            <p:cNvPr id="16" name="Trapezoid 15"/>
            <p:cNvSpPr/>
            <p:nvPr/>
          </p:nvSpPr>
          <p:spPr>
            <a:xfrm>
              <a:off x="4036315" y="5255061"/>
              <a:ext cx="1379389" cy="988071"/>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 name="Trapezoid 16"/>
            <p:cNvSpPr/>
            <p:nvPr/>
          </p:nvSpPr>
          <p:spPr>
            <a:xfrm rot="1800000">
              <a:off x="2981730" y="4978240"/>
              <a:ext cx="1379389" cy="1006277"/>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0" name="Trapezoid 19"/>
            <p:cNvSpPr/>
            <p:nvPr/>
          </p:nvSpPr>
          <p:spPr>
            <a:xfrm rot="3600000">
              <a:off x="2228256" y="4228928"/>
              <a:ext cx="1340953" cy="1016392"/>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 name="Trapezoid 20"/>
            <p:cNvSpPr/>
            <p:nvPr/>
          </p:nvSpPr>
          <p:spPr>
            <a:xfrm rot="5400000">
              <a:off x="1953167" y="3209861"/>
              <a:ext cx="1340953" cy="1016392"/>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2" name="Trapezoid 21"/>
            <p:cNvSpPr/>
            <p:nvPr/>
          </p:nvSpPr>
          <p:spPr>
            <a:xfrm rot="7200000">
              <a:off x="2228256" y="2196945"/>
              <a:ext cx="1340953" cy="1016392"/>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2" name="Trapezoid 31"/>
            <p:cNvSpPr/>
            <p:nvPr/>
          </p:nvSpPr>
          <p:spPr>
            <a:xfrm rot="19800000">
              <a:off x="5118669" y="5007639"/>
              <a:ext cx="1303401" cy="988071"/>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3" name="Trapezoid 32"/>
            <p:cNvSpPr/>
            <p:nvPr/>
          </p:nvSpPr>
          <p:spPr>
            <a:xfrm rot="18000000">
              <a:off x="5821873" y="4269555"/>
              <a:ext cx="1340953" cy="1016392"/>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4" name="Trapezoid 33"/>
            <p:cNvSpPr/>
            <p:nvPr/>
          </p:nvSpPr>
          <p:spPr>
            <a:xfrm rot="9000000">
              <a:off x="2970382" y="1484234"/>
              <a:ext cx="1379389" cy="997186"/>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5" name="Trapezoid 34"/>
            <p:cNvSpPr/>
            <p:nvPr/>
          </p:nvSpPr>
          <p:spPr>
            <a:xfrm rot="16200000">
              <a:off x="6101908" y="3253963"/>
              <a:ext cx="1340953" cy="1016392"/>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6" name="Trapezoid 35"/>
            <p:cNvSpPr/>
            <p:nvPr/>
          </p:nvSpPr>
          <p:spPr>
            <a:xfrm rot="14400000">
              <a:off x="5821873" y="2241662"/>
              <a:ext cx="1340953" cy="1016392"/>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7" name="Trapezoid 36"/>
            <p:cNvSpPr/>
            <p:nvPr/>
          </p:nvSpPr>
          <p:spPr>
            <a:xfrm rot="12600000">
              <a:off x="5037500" y="1492737"/>
              <a:ext cx="1379389" cy="988071"/>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8" name="Trapezoid 37"/>
            <p:cNvSpPr/>
            <p:nvPr/>
          </p:nvSpPr>
          <p:spPr>
            <a:xfrm rot="10800000">
              <a:off x="4025354" y="1223688"/>
              <a:ext cx="1379389" cy="988071"/>
            </a:xfrm>
            <a:prstGeom prst="trapezoid">
              <a:avLst>
                <a:gd name="adj" fmla="val 2602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7" name="Rounded Rectangular Callout 6"/>
          <p:cNvSpPr/>
          <p:nvPr/>
        </p:nvSpPr>
        <p:spPr>
          <a:xfrm>
            <a:off x="458771" y="4950280"/>
            <a:ext cx="2061001" cy="1331169"/>
          </a:xfrm>
          <a:prstGeom prst="wedgeRoundRectCallout">
            <a:avLst>
              <a:gd name="adj1" fmla="val 41915"/>
              <a:gd name="adj2" fmla="val -70192"/>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t>ADRIANO2 Calorimeter</a:t>
            </a:r>
          </a:p>
          <a:p>
            <a:pPr marL="171450" indent="-171450">
              <a:buFont typeface="Arial" panose="020B0604020202020204" pitchFamily="34" charset="0"/>
              <a:buChar char="•"/>
              <a:defRPr/>
            </a:pPr>
            <a:r>
              <a:rPr lang="en-US" sz="1200" dirty="0" err="1"/>
              <a:t>Scint</a:t>
            </a:r>
            <a:r>
              <a:rPr lang="en-US" sz="1200" dirty="0"/>
              <a:t>. + heavy glass sandwich </a:t>
            </a:r>
          </a:p>
          <a:p>
            <a:pPr marL="171450" indent="-171450">
              <a:buFont typeface="Arial" panose="020B0604020202020204" pitchFamily="34" charset="0"/>
              <a:buChar char="•"/>
              <a:defRPr/>
            </a:pPr>
            <a:r>
              <a:rPr lang="en-US" sz="1200" dirty="0"/>
              <a:t>20 X</a:t>
            </a:r>
            <a:r>
              <a:rPr lang="en-US" sz="1200" baseline="-25000" dirty="0"/>
              <a:t> 0</a:t>
            </a:r>
            <a:r>
              <a:rPr lang="en-US" sz="1200" dirty="0"/>
              <a:t>  </a:t>
            </a:r>
            <a:r>
              <a:rPr lang="en-US" sz="1200" dirty="0" smtClean="0"/>
              <a:t>( </a:t>
            </a:r>
            <a:r>
              <a:rPr lang="en-US" sz="1200" dirty="0"/>
              <a:t>~ 64 cm deep</a:t>
            </a:r>
            <a:r>
              <a:rPr lang="en-US" sz="1200" dirty="0" smtClean="0"/>
              <a:t>)</a:t>
            </a:r>
          </a:p>
          <a:p>
            <a:pPr marL="171450" indent="-171450">
              <a:buFont typeface="Arial" panose="020B0604020202020204" pitchFamily="34" charset="0"/>
              <a:buChar char="•"/>
              <a:defRPr/>
            </a:pPr>
            <a:r>
              <a:rPr lang="en-US" sz="1200" dirty="0" smtClean="0"/>
              <a:t>Triple-readout mode</a:t>
            </a:r>
          </a:p>
          <a:p>
            <a:pPr marL="171450" indent="-171450">
              <a:buFont typeface="Arial" panose="020B0604020202020204" pitchFamily="34" charset="0"/>
              <a:buChar char="•"/>
              <a:defRPr/>
            </a:pPr>
            <a:r>
              <a:rPr lang="en-US" sz="1200" dirty="0" smtClean="0"/>
              <a:t>96% coverage</a:t>
            </a:r>
            <a:r>
              <a:rPr lang="en-US" sz="1400" dirty="0" smtClean="0"/>
              <a:t> </a:t>
            </a:r>
            <a:endParaRPr lang="en-US" sz="1400" dirty="0"/>
          </a:p>
        </p:txBody>
      </p:sp>
      <p:grpSp>
        <p:nvGrpSpPr>
          <p:cNvPr id="14" name="Group 13"/>
          <p:cNvGrpSpPr/>
          <p:nvPr/>
        </p:nvGrpSpPr>
        <p:grpSpPr>
          <a:xfrm>
            <a:off x="2519772" y="1608283"/>
            <a:ext cx="4392487" cy="4304993"/>
            <a:chOff x="2519772" y="1608283"/>
            <a:chExt cx="4392487" cy="4304993"/>
          </a:xfrm>
        </p:grpSpPr>
        <p:sp>
          <p:nvSpPr>
            <p:cNvPr id="5" name="Trapezoid 4"/>
            <p:cNvSpPr/>
            <p:nvPr/>
          </p:nvSpPr>
          <p:spPr>
            <a:xfrm>
              <a:off x="4195042" y="5784194"/>
              <a:ext cx="1106424" cy="129082"/>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5400000">
              <a:off x="6315681" y="3705642"/>
              <a:ext cx="1080120" cy="113037"/>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10800000">
              <a:off x="4166010" y="1608283"/>
              <a:ext cx="1126069" cy="117874"/>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5400000">
              <a:off x="2045509" y="3652261"/>
              <a:ext cx="1080120" cy="131593"/>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19820607">
              <a:off x="5322033" y="5522593"/>
              <a:ext cx="1048016" cy="140613"/>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apezoid 77"/>
            <p:cNvSpPr/>
            <p:nvPr/>
          </p:nvSpPr>
          <p:spPr>
            <a:xfrm rot="3620607">
              <a:off x="2311447" y="4711404"/>
              <a:ext cx="1080120" cy="113037"/>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14420607">
              <a:off x="6019859" y="2659176"/>
              <a:ext cx="1080120" cy="113037"/>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9020607">
              <a:off x="3082298" y="1866420"/>
              <a:ext cx="1138152" cy="121465"/>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17985603">
              <a:off x="6065981" y="4765575"/>
              <a:ext cx="1075014" cy="125291"/>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785603">
              <a:off x="3084893" y="5507611"/>
              <a:ext cx="1119544" cy="128644"/>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rot="12585603">
              <a:off x="5263245" y="1889415"/>
              <a:ext cx="1080120" cy="113037"/>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rot="7185603">
              <a:off x="2362515" y="2626896"/>
              <a:ext cx="1048398" cy="131176"/>
            </a:xfrm>
            <a:prstGeom prst="trapezoid">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ounded Rectangular Callout 90"/>
          <p:cNvSpPr/>
          <p:nvPr/>
        </p:nvSpPr>
        <p:spPr>
          <a:xfrm>
            <a:off x="7548500" y="4484017"/>
            <a:ext cx="1524000" cy="746720"/>
          </a:xfrm>
          <a:prstGeom prst="wedgeRoundRectCallout">
            <a:avLst>
              <a:gd name="adj1" fmla="val -97053"/>
              <a:gd name="adj2" fmla="val -158332"/>
              <a:gd name="adj3" fmla="val 16667"/>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latin typeface="Symbol" panose="05050102010706020507" pitchFamily="18" charset="2"/>
              </a:rPr>
              <a:t>m</a:t>
            </a:r>
            <a:r>
              <a:rPr lang="en-US" sz="1400" b="1" dirty="0" smtClean="0"/>
              <a:t>-polarizer (optional)</a:t>
            </a:r>
          </a:p>
          <a:p>
            <a:pPr algn="ctr">
              <a:defRPr/>
            </a:pPr>
            <a:r>
              <a:rPr lang="en-US" sz="1200" dirty="0" smtClean="0"/>
              <a:t>Active version (from TREK exp.)</a:t>
            </a:r>
            <a:endParaRPr lang="en-US" sz="1200" dirty="0"/>
          </a:p>
        </p:txBody>
      </p:sp>
      <p:sp>
        <p:nvSpPr>
          <p:cNvPr id="12" name="Rounded Rectangular Callout 11"/>
          <p:cNvSpPr/>
          <p:nvPr/>
        </p:nvSpPr>
        <p:spPr>
          <a:xfrm>
            <a:off x="137592" y="3657039"/>
            <a:ext cx="1524000" cy="956659"/>
          </a:xfrm>
          <a:prstGeom prst="wedgeRoundRectCallout">
            <a:avLst>
              <a:gd name="adj1" fmla="val 248397"/>
              <a:gd name="adj2" fmla="val -4517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smtClean="0"/>
          </a:p>
          <a:p>
            <a:pPr algn="ctr">
              <a:defRPr/>
            </a:pPr>
            <a:r>
              <a:rPr lang="en-US" sz="1400" b="1" dirty="0" smtClean="0"/>
              <a:t>10x Li/Be targets</a:t>
            </a:r>
          </a:p>
          <a:p>
            <a:pPr marL="285750" indent="-285750" algn="ctr">
              <a:buFont typeface="Arial" panose="020B0604020202020204" pitchFamily="34" charset="0"/>
              <a:buChar char="•"/>
              <a:defRPr/>
            </a:pPr>
            <a:r>
              <a:rPr lang="en-US" sz="1200" dirty="0" smtClean="0">
                <a:solidFill>
                  <a:schemeClr val="tx1"/>
                </a:solidFill>
              </a:rPr>
              <a:t>0.33 mm thin</a:t>
            </a:r>
          </a:p>
          <a:p>
            <a:pPr marL="285750" indent="-285750" algn="ctr">
              <a:buFont typeface="Arial" panose="020B0604020202020204" pitchFamily="34" charset="0"/>
              <a:buChar char="•"/>
              <a:defRPr/>
            </a:pPr>
            <a:r>
              <a:rPr lang="en-US" sz="1200" dirty="0" smtClean="0">
                <a:solidFill>
                  <a:schemeClr val="tx1"/>
                </a:solidFill>
              </a:rPr>
              <a:t>Spaced 10 cm</a:t>
            </a:r>
            <a:endParaRPr lang="en-US" sz="1200" dirty="0">
              <a:solidFill>
                <a:schemeClr val="tx1"/>
              </a:solidFill>
            </a:endParaRPr>
          </a:p>
          <a:p>
            <a:pPr algn="ctr">
              <a:defRPr/>
            </a:pPr>
            <a:endParaRPr lang="en-US" sz="1400" dirty="0"/>
          </a:p>
        </p:txBody>
      </p:sp>
      <p:sp>
        <p:nvSpPr>
          <p:cNvPr id="2" name="Rounded Rectangular Callout 1"/>
          <p:cNvSpPr/>
          <p:nvPr/>
        </p:nvSpPr>
        <p:spPr>
          <a:xfrm>
            <a:off x="1117795" y="1088740"/>
            <a:ext cx="1842798" cy="1008111"/>
          </a:xfrm>
          <a:prstGeom prst="wedgeRoundRectCallout">
            <a:avLst>
              <a:gd name="adj1" fmla="val 121670"/>
              <a:gd name="adj2" fmla="val 15005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chemeClr val="bg1"/>
                </a:solidFill>
              </a:rPr>
              <a:t>Optical TPC</a:t>
            </a:r>
          </a:p>
          <a:p>
            <a:pPr marL="285750" indent="-285750">
              <a:buFont typeface="Arial" panose="020B0604020202020204" pitchFamily="34" charset="0"/>
              <a:buChar char="•"/>
              <a:defRPr/>
            </a:pPr>
            <a:r>
              <a:rPr lang="en-US" sz="1200" dirty="0" smtClean="0">
                <a:solidFill>
                  <a:schemeClr val="bg1"/>
                </a:solidFill>
              </a:rPr>
              <a:t>~  </a:t>
            </a:r>
            <a:r>
              <a:rPr lang="en-US" sz="1200" dirty="0">
                <a:solidFill>
                  <a:schemeClr val="bg1"/>
                </a:solidFill>
              </a:rPr>
              <a:t>1m x 1.5 </a:t>
            </a:r>
            <a:r>
              <a:rPr lang="en-US" sz="1200" dirty="0" smtClean="0">
                <a:solidFill>
                  <a:schemeClr val="bg1"/>
                </a:solidFill>
              </a:rPr>
              <a:t>m</a:t>
            </a:r>
          </a:p>
          <a:p>
            <a:pPr marL="285750" indent="-285750">
              <a:buFont typeface="Arial" panose="020B0604020202020204" pitchFamily="34" charset="0"/>
              <a:buChar char="•"/>
              <a:defRPr/>
            </a:pPr>
            <a:r>
              <a:rPr lang="en-US" sz="1200" dirty="0" smtClean="0">
                <a:solidFill>
                  <a:schemeClr val="bg1"/>
                </a:solidFill>
              </a:rPr>
              <a:t>CH</a:t>
            </a:r>
            <a:r>
              <a:rPr lang="en-US" sz="1200" baseline="-25000" dirty="0" smtClean="0">
                <a:solidFill>
                  <a:schemeClr val="bg1"/>
                </a:solidFill>
              </a:rPr>
              <a:t>4</a:t>
            </a:r>
            <a:r>
              <a:rPr lang="en-US" sz="1200" dirty="0" smtClean="0">
                <a:solidFill>
                  <a:schemeClr val="bg1"/>
                </a:solidFill>
              </a:rPr>
              <a:t> @ </a:t>
            </a:r>
            <a:r>
              <a:rPr lang="en-US" sz="1200" dirty="0">
                <a:solidFill>
                  <a:schemeClr val="bg1"/>
                </a:solidFill>
              </a:rPr>
              <a:t>1 </a:t>
            </a:r>
            <a:r>
              <a:rPr lang="en-US" sz="1200" dirty="0" err="1">
                <a:solidFill>
                  <a:schemeClr val="bg1"/>
                </a:solidFill>
              </a:rPr>
              <a:t>Atm</a:t>
            </a:r>
            <a:r>
              <a:rPr lang="en-US" sz="1200" dirty="0">
                <a:solidFill>
                  <a:schemeClr val="bg1"/>
                </a:solidFill>
              </a:rPr>
              <a:t> </a:t>
            </a:r>
          </a:p>
          <a:p>
            <a:pPr marL="285750" indent="-285750">
              <a:buFont typeface="Arial" panose="020B0604020202020204" pitchFamily="34" charset="0"/>
              <a:buChar char="•"/>
              <a:defRPr/>
            </a:pPr>
            <a:r>
              <a:rPr lang="en-US" sz="1200" dirty="0" smtClean="0">
                <a:solidFill>
                  <a:schemeClr val="bg1"/>
                </a:solidFill>
              </a:rPr>
              <a:t>5x10</a:t>
            </a:r>
            <a:r>
              <a:rPr lang="en-US" sz="1200" baseline="30000" dirty="0" smtClean="0">
                <a:solidFill>
                  <a:schemeClr val="bg1"/>
                </a:solidFill>
              </a:rPr>
              <a:t>5</a:t>
            </a:r>
            <a:r>
              <a:rPr lang="en-US" sz="1200" dirty="0" smtClean="0">
                <a:solidFill>
                  <a:schemeClr val="bg1"/>
                </a:solidFill>
              </a:rPr>
              <a:t> </a:t>
            </a:r>
            <a:r>
              <a:rPr lang="en-US" sz="1200" dirty="0" err="1" smtClean="0">
                <a:solidFill>
                  <a:schemeClr val="bg1"/>
                </a:solidFill>
              </a:rPr>
              <a:t>Sipm</a:t>
            </a:r>
            <a:endParaRPr lang="en-US" sz="1200" dirty="0" smtClean="0">
              <a:solidFill>
                <a:schemeClr val="bg1"/>
              </a:solidFill>
            </a:endParaRPr>
          </a:p>
          <a:p>
            <a:pPr marL="285750" indent="-285750">
              <a:buFont typeface="Arial" panose="020B0604020202020204" pitchFamily="34" charset="0"/>
              <a:buChar char="•"/>
              <a:defRPr/>
            </a:pPr>
            <a:r>
              <a:rPr lang="en-US" sz="1200" dirty="0" smtClean="0">
                <a:solidFill>
                  <a:schemeClr val="bg1"/>
                </a:solidFill>
              </a:rPr>
              <a:t>98% </a:t>
            </a:r>
            <a:r>
              <a:rPr lang="en-US" sz="1200" dirty="0">
                <a:solidFill>
                  <a:schemeClr val="bg1"/>
                </a:solidFill>
              </a:rPr>
              <a:t>coverage</a:t>
            </a:r>
            <a:r>
              <a:rPr lang="en-US" sz="1400" dirty="0"/>
              <a:t> </a:t>
            </a:r>
          </a:p>
        </p:txBody>
      </p:sp>
      <p:sp>
        <p:nvSpPr>
          <p:cNvPr id="9" name="Rounded Rectangular Callout 8"/>
          <p:cNvSpPr/>
          <p:nvPr/>
        </p:nvSpPr>
        <p:spPr>
          <a:xfrm>
            <a:off x="7086600" y="1223688"/>
            <a:ext cx="1625860" cy="646705"/>
          </a:xfrm>
          <a:prstGeom prst="wedgeRoundRectCallout">
            <a:avLst>
              <a:gd name="adj1" fmla="val -179714"/>
              <a:gd name="adj2" fmla="val 335068"/>
              <a:gd name="adj3" fmla="val 16667"/>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t>Aerogel</a:t>
            </a:r>
          </a:p>
          <a:p>
            <a:pPr algn="ctr">
              <a:defRPr/>
            </a:pPr>
            <a:r>
              <a:rPr lang="en-US" sz="1200" dirty="0"/>
              <a:t>Dual refractive </a:t>
            </a:r>
          </a:p>
          <a:p>
            <a:pPr algn="ctr">
              <a:defRPr/>
            </a:pPr>
            <a:r>
              <a:rPr lang="en-US" sz="1200" dirty="0"/>
              <a:t>index system</a:t>
            </a:r>
            <a:r>
              <a:rPr lang="en-US" sz="1400" dirty="0"/>
              <a:t> </a:t>
            </a:r>
          </a:p>
        </p:txBody>
      </p:sp>
      <p:sp>
        <p:nvSpPr>
          <p:cNvPr id="39" name="Date Placeholder 38"/>
          <p:cNvSpPr>
            <a:spLocks noGrp="1"/>
          </p:cNvSpPr>
          <p:nvPr>
            <p:ph type="dt" sz="half" idx="10"/>
          </p:nvPr>
        </p:nvSpPr>
        <p:spPr/>
        <p:txBody>
          <a:bodyPr/>
          <a:lstStyle/>
          <a:p>
            <a:pPr>
              <a:defRPr/>
            </a:pPr>
            <a:r>
              <a:rPr lang="en-US" smtClean="0"/>
              <a:t>9/4/2019</a:t>
            </a:r>
            <a:endParaRPr lang="it-IT" dirty="0"/>
          </a:p>
        </p:txBody>
      </p:sp>
      <p:sp>
        <p:nvSpPr>
          <p:cNvPr id="40" name="Footer Placeholder 39"/>
          <p:cNvSpPr>
            <a:spLocks noGrp="1"/>
          </p:cNvSpPr>
          <p:nvPr>
            <p:ph type="ftr" sz="quarter" idx="11"/>
          </p:nvPr>
        </p:nvSpPr>
        <p:spPr/>
        <p:txBody>
          <a:bodyPr/>
          <a:lstStyle/>
          <a:p>
            <a:pPr>
              <a:defRPr/>
            </a:pPr>
            <a:r>
              <a:rPr lang="it-IT" smtClean="0"/>
              <a:t>C. Gatto - INFN  &amp; NIU</a:t>
            </a:r>
            <a:endParaRPr lang="it-IT"/>
          </a:p>
        </p:txBody>
      </p:sp>
      <p:sp>
        <p:nvSpPr>
          <p:cNvPr id="47" name="Rounded Rectangular Callout 46"/>
          <p:cNvSpPr/>
          <p:nvPr/>
        </p:nvSpPr>
        <p:spPr>
          <a:xfrm>
            <a:off x="6110808" y="6237664"/>
            <a:ext cx="1524000" cy="495046"/>
          </a:xfrm>
          <a:prstGeom prst="wedgeRoundRectCallout">
            <a:avLst>
              <a:gd name="adj1" fmla="val -135480"/>
              <a:gd name="adj2" fmla="val -523986"/>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smtClean="0"/>
              <a:t>Fiber tracker</a:t>
            </a:r>
            <a:endParaRPr lang="en-US" sz="1600" dirty="0"/>
          </a:p>
        </p:txBody>
      </p:sp>
      <p:sp>
        <p:nvSpPr>
          <p:cNvPr id="48" name="Donut 47"/>
          <p:cNvSpPr/>
          <p:nvPr/>
        </p:nvSpPr>
        <p:spPr>
          <a:xfrm>
            <a:off x="4485044" y="3531607"/>
            <a:ext cx="439570" cy="437453"/>
          </a:xfrm>
          <a:prstGeom prst="donut">
            <a:avLst>
              <a:gd name="adj" fmla="val 9587"/>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412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a:xfrm>
            <a:off x="990600" y="1"/>
            <a:ext cx="7158038" cy="914400"/>
          </a:xfrm>
        </p:spPr>
        <p:txBody>
          <a:bodyPr>
            <a:normAutofit fontScale="90000"/>
          </a:bodyPr>
          <a:lstStyle/>
          <a:p>
            <a:pPr fontAlgn="auto">
              <a:spcAft>
                <a:spcPts val="0"/>
              </a:spcAft>
              <a:defRPr/>
            </a:pPr>
            <a:r>
              <a:rPr lang="it-IT" altLang="en-US" sz="4000" dirty="0" smtClean="0"/>
              <a:t>The ADRIANO2 Calorimeter</a:t>
            </a:r>
            <a:endParaRPr lang="it-IT" altLang="en-US" sz="4000" dirty="0"/>
          </a:p>
        </p:txBody>
      </p:sp>
      <p:sp>
        <p:nvSpPr>
          <p:cNvPr id="14339" name="Segnaposto contenuto 2"/>
          <p:cNvSpPr>
            <a:spLocks noGrp="1"/>
          </p:cNvSpPr>
          <p:nvPr>
            <p:ph idx="1"/>
          </p:nvPr>
        </p:nvSpPr>
        <p:spPr>
          <a:xfrm>
            <a:off x="0" y="838200"/>
            <a:ext cx="9144000" cy="5791200"/>
          </a:xfrm>
        </p:spPr>
        <p:txBody>
          <a:bodyPr/>
          <a:lstStyle/>
          <a:p>
            <a:pPr marL="887413" lvl="1" indent="-446088" algn="ctr">
              <a:buClr>
                <a:srgbClr val="CC9900"/>
              </a:buClr>
              <a:buSzPct val="7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	</a:t>
            </a:r>
            <a:endParaRPr lang="en-US" altLang="en-US" sz="4000" b="1" dirty="0">
              <a:solidFill>
                <a:schemeClr val="accent2">
                  <a:lumMod val="20000"/>
                  <a:lumOff val="80000"/>
                </a:schemeClr>
              </a:solidFill>
              <a:effectLst>
                <a:outerShdw blurRad="38100" dist="38100" dir="2700000" algn="tl">
                  <a:srgbClr val="000000">
                    <a:alpha val="43137"/>
                  </a:srgbClr>
                </a:outerShdw>
              </a:effectLst>
            </a:endParaRP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i="1" dirty="0" smtClean="0">
                <a:solidFill>
                  <a:schemeClr val="accent4">
                    <a:lumMod val="40000"/>
                    <a:lumOff val="60000"/>
                  </a:schemeClr>
                </a:solidFill>
              </a:rPr>
              <a:t>Sandwich of </a:t>
            </a:r>
            <a:r>
              <a:rPr lang="en-US" altLang="en-US" i="1" dirty="0" err="1" smtClean="0">
                <a:solidFill>
                  <a:schemeClr val="accent4">
                    <a:lumMod val="40000"/>
                    <a:lumOff val="60000"/>
                  </a:schemeClr>
                </a:solidFill>
              </a:rPr>
              <a:t>Pb</a:t>
            </a:r>
            <a:r>
              <a:rPr lang="en-US" altLang="en-US" i="1" dirty="0" smtClean="0">
                <a:solidFill>
                  <a:schemeClr val="accent4">
                    <a:lumMod val="40000"/>
                    <a:lumOff val="60000"/>
                  </a:schemeClr>
                </a:solidFill>
              </a:rPr>
              <a:t>-glass and scintillating plastic tiles with direct </a:t>
            </a:r>
            <a:r>
              <a:rPr lang="en-US" altLang="en-US" i="1" dirty="0" err="1" smtClean="0">
                <a:solidFill>
                  <a:schemeClr val="accent4">
                    <a:lumMod val="40000"/>
                    <a:lumOff val="60000"/>
                  </a:schemeClr>
                </a:solidFill>
              </a:rPr>
              <a:t>SiPM</a:t>
            </a:r>
            <a:r>
              <a:rPr lang="en-US" altLang="en-US" i="1" dirty="0" smtClean="0">
                <a:solidFill>
                  <a:schemeClr val="accent4">
                    <a:lumMod val="40000"/>
                    <a:lumOff val="60000"/>
                  </a:schemeClr>
                </a:solidFill>
              </a:rPr>
              <a:t> reading </a:t>
            </a:r>
          </a:p>
          <a:p>
            <a:pPr marL="1152525" lvl="2"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i="1" dirty="0" smtClean="0"/>
              <a:t>Evolution of ADRIANO dual-readout calorimeter (A Dual-</a:t>
            </a:r>
            <a:r>
              <a:rPr lang="en-US" altLang="en-US" sz="1600" i="1" dirty="0" err="1" smtClean="0"/>
              <a:t>Readiut</a:t>
            </a:r>
            <a:r>
              <a:rPr lang="en-US" altLang="en-US" sz="1600" i="1" dirty="0" smtClean="0"/>
              <a:t> Integrally Active Non-segmented Option)</a:t>
            </a:r>
            <a:endParaRPr lang="en-US" altLang="en-US" sz="1600" i="1" dirty="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i="1" dirty="0" smtClean="0">
                <a:solidFill>
                  <a:schemeClr val="accent4">
                    <a:lumMod val="40000"/>
                    <a:lumOff val="60000"/>
                  </a:schemeClr>
                </a:solidFill>
              </a:rPr>
              <a:t>Triple-readout obtained from waveform analysis</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i="1" dirty="0">
              <a:solidFill>
                <a:schemeClr val="accent4">
                  <a:lumMod val="40000"/>
                  <a:lumOff val="60000"/>
                </a:schemeClr>
              </a:solidFill>
            </a:endParaRP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i="1" dirty="0" smtClean="0">
                <a:solidFill>
                  <a:schemeClr val="accent4">
                    <a:lumMod val="40000"/>
                    <a:lumOff val="60000"/>
                  </a:schemeClr>
                </a:solidFill>
              </a:rPr>
              <a:t>Rationale for multiple readout calorimetry at </a:t>
            </a:r>
            <a:r>
              <a:rPr lang="en-US" altLang="en-US" i="1" dirty="0">
                <a:solidFill>
                  <a:schemeClr val="tx2"/>
                </a:solidFill>
                <a:latin typeface="Symbol" pitchFamily="18" charset="2"/>
              </a:rPr>
              <a:t>h</a:t>
            </a:r>
            <a:r>
              <a:rPr lang="en-US" altLang="en-US" i="1" dirty="0">
                <a:latin typeface="Symbol" pitchFamily="18" charset="2"/>
              </a:rPr>
              <a:t> </a:t>
            </a:r>
            <a:r>
              <a:rPr lang="en-US" altLang="en-US" i="1" dirty="0" smtClean="0">
                <a:solidFill>
                  <a:schemeClr val="accent4">
                    <a:lumMod val="40000"/>
                    <a:lumOff val="60000"/>
                  </a:schemeClr>
                </a:solidFill>
              </a:rPr>
              <a:t>-factory</a:t>
            </a:r>
            <a:endParaRPr lang="en-US" altLang="en-US" i="1" dirty="0">
              <a:solidFill>
                <a:schemeClr val="accent4">
                  <a:lumMod val="40000"/>
                  <a:lumOff val="60000"/>
                </a:schemeClr>
              </a:solidFill>
            </a:endParaRPr>
          </a:p>
          <a:p>
            <a:pPr marL="1152525" lvl="2"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smtClean="0"/>
              <a:t>Particle identification (see next)</a:t>
            </a:r>
          </a:p>
          <a:p>
            <a:pPr marL="1152525" lvl="2"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smtClean="0"/>
              <a:t>Integrally active (no sampling)</a:t>
            </a:r>
          </a:p>
          <a:p>
            <a:pPr marL="1152525" lvl="2"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smtClean="0"/>
              <a:t>Prompt Cerenkov light fed to L) trigger</a:t>
            </a:r>
            <a:endParaRPr lang="en-US" altLang="en-US" sz="1800" i="1" dirty="0"/>
          </a:p>
          <a:p>
            <a:pPr marL="1152525" lvl="2"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smtClean="0"/>
              <a:t>Good granularity helps disentangling overlapping showers</a:t>
            </a:r>
            <a:endParaRPr lang="en-US" altLang="en-US" sz="2400" i="1" dirty="0">
              <a:solidFill>
                <a:schemeClr val="accent4">
                  <a:lumMod val="40000"/>
                  <a:lumOff val="60000"/>
                </a:schemeClr>
              </a:solidFill>
            </a:endParaRPr>
          </a:p>
          <a:p>
            <a:pPr marL="446088" indent="-446088">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en-US" dirty="0"/>
          </a:p>
          <a:p>
            <a:pPr marL="446088" indent="-446088">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en-US" dirty="0"/>
          </a:p>
        </p:txBody>
      </p:sp>
      <p:sp>
        <p:nvSpPr>
          <p:cNvPr id="1434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F103996-D4CD-4F44-AFA6-7C8625711D2B}" type="slidenum">
              <a:rPr lang="it-IT" altLang="en-US" sz="1000">
                <a:latin typeface="Arial" pitchFamily="34" charset="0"/>
              </a:rPr>
              <a:pPr eaLnBrk="1" hangingPunct="1">
                <a:spcBef>
                  <a:spcPct val="0"/>
                </a:spcBef>
                <a:buClrTx/>
                <a:buSzTx/>
                <a:buFontTx/>
                <a:buNone/>
              </a:pPr>
              <a:t>34</a:t>
            </a:fld>
            <a:endParaRPr lang="it-IT" altLang="en-US" sz="1000">
              <a:latin typeface="Arial" pitchFamily="34" charset="0"/>
            </a:endParaRPr>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2500264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0" descr="SciPrompt_pi40G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601663"/>
            <a:ext cx="2513012"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59" name="Group 45"/>
          <p:cNvGrpSpPr>
            <a:grpSpLocks/>
          </p:cNvGrpSpPr>
          <p:nvPr/>
        </p:nvGrpSpPr>
        <p:grpSpPr bwMode="auto">
          <a:xfrm rot="-6181586">
            <a:off x="564357" y="2029618"/>
            <a:ext cx="2203450" cy="2843213"/>
            <a:chOff x="37071" y="2249488"/>
            <a:chExt cx="3563938" cy="2573337"/>
          </a:xfrm>
        </p:grpSpPr>
        <p:pic>
          <p:nvPicPr>
            <p:cNvPr id="19479"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l="1331" t="54802" r="10516" b="227"/>
            <a:stretch>
              <a:fillRect/>
            </a:stretch>
          </p:blipFill>
          <p:spPr bwMode="auto">
            <a:xfrm>
              <a:off x="37071" y="2249488"/>
              <a:ext cx="3563938" cy="2573337"/>
            </a:xfrm>
            <a:prstGeom prst="rect">
              <a:avLst/>
            </a:prstGeom>
            <a:noFill/>
            <a:ln w="952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19480" name="Text Box 24"/>
            <p:cNvSpPr txBox="1">
              <a:spLocks noChangeArrowheads="1"/>
            </p:cNvSpPr>
            <p:nvPr/>
          </p:nvSpPr>
          <p:spPr bwMode="auto">
            <a:xfrm>
              <a:off x="2484438" y="2492375"/>
              <a:ext cx="935037" cy="3365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lnSpc>
                  <a:spcPct val="154000"/>
                </a:lnSpc>
                <a:spcBef>
                  <a:spcPct val="0"/>
                </a:spcBef>
                <a:buClr>
                  <a:srgbClr val="FFFFFF"/>
                </a:buClr>
                <a:buSzPct val="100000"/>
                <a:buFont typeface="Arial" panose="020B0604020202020204" pitchFamily="34" charset="0"/>
                <a:buNone/>
              </a:pPr>
              <a:r>
                <a:rPr lang="it-IT" altLang="en-US" sz="1000" i="0">
                  <a:solidFill>
                    <a:schemeClr val="bg1"/>
                  </a:solidFill>
                </a:rPr>
                <a:t>40 GeV </a:t>
              </a:r>
              <a:r>
                <a:rPr lang="it-IT" altLang="en-US" sz="1000" i="0">
                  <a:solidFill>
                    <a:schemeClr val="bg1"/>
                  </a:solidFill>
                  <a:latin typeface="Symbol" panose="05050102010706020507" pitchFamily="18" charset="2"/>
                </a:rPr>
                <a:t>p</a:t>
              </a:r>
              <a:endParaRPr lang="en-US" altLang="en-US" sz="1000" i="0">
                <a:solidFill>
                  <a:schemeClr val="bg1"/>
                </a:solidFill>
                <a:latin typeface="Symbol" panose="05050102010706020507" pitchFamily="18" charset="2"/>
              </a:endParaRPr>
            </a:p>
          </p:txBody>
        </p:sp>
        <p:sp>
          <p:nvSpPr>
            <p:cNvPr id="19481" name="Text Box 21"/>
            <p:cNvSpPr txBox="1">
              <a:spLocks noChangeArrowheads="1"/>
            </p:cNvSpPr>
            <p:nvPr/>
          </p:nvSpPr>
          <p:spPr bwMode="auto">
            <a:xfrm>
              <a:off x="395288" y="3551238"/>
              <a:ext cx="800100" cy="382587"/>
            </a:xfrm>
            <a:prstGeom prst="rect">
              <a:avLst/>
            </a:prstGeom>
            <a:solidFill>
              <a:schemeClr val="accent1"/>
            </a:solidFill>
            <a:ln w="9525">
              <a:solidFill>
                <a:schemeClr val="accent1"/>
              </a:solidFill>
              <a:miter lim="800000"/>
              <a:headEnd/>
              <a:tailEnd/>
            </a:ln>
          </p:spPr>
          <p:txBody>
            <a:bodyPr>
              <a:spAutoFit/>
            </a:bodyPr>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lnSpc>
                  <a:spcPct val="154000"/>
                </a:lnSpc>
                <a:spcBef>
                  <a:spcPct val="0"/>
                </a:spcBef>
                <a:buClr>
                  <a:srgbClr val="FFFFFF"/>
                </a:buClr>
                <a:buSzPct val="100000"/>
                <a:buFont typeface="Arial" panose="020B0604020202020204" pitchFamily="34" charset="0"/>
                <a:buNone/>
              </a:pPr>
              <a:r>
                <a:rPr lang="it-IT" altLang="en-US" sz="1200" b="0" i="0">
                  <a:solidFill>
                    <a:schemeClr val="bg1"/>
                  </a:solidFill>
                </a:rPr>
                <a:t>gaussian</a:t>
              </a:r>
              <a:endParaRPr lang="en-US" altLang="en-US" sz="1200" b="0" i="0">
                <a:solidFill>
                  <a:schemeClr val="bg1"/>
                </a:solidFill>
              </a:endParaRPr>
            </a:p>
          </p:txBody>
        </p:sp>
        <p:sp>
          <p:nvSpPr>
            <p:cNvPr id="19482" name="Line 22"/>
            <p:cNvSpPr>
              <a:spLocks noChangeShapeType="1"/>
            </p:cNvSpPr>
            <p:nvPr/>
          </p:nvSpPr>
          <p:spPr bwMode="auto">
            <a:xfrm flipV="1">
              <a:off x="1187450" y="3068638"/>
              <a:ext cx="71438" cy="6477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3" name="Oval 23"/>
            <p:cNvSpPr>
              <a:spLocks noChangeArrowheads="1"/>
            </p:cNvSpPr>
            <p:nvPr/>
          </p:nvSpPr>
          <p:spPr bwMode="auto">
            <a:xfrm>
              <a:off x="1042988" y="2924175"/>
              <a:ext cx="504825" cy="21748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b="0" i="0">
                <a:solidFill>
                  <a:schemeClr val="bg1"/>
                </a:solidFill>
              </a:endParaRPr>
            </a:p>
          </p:txBody>
        </p:sp>
      </p:grpSp>
      <p:sp>
        <p:nvSpPr>
          <p:cNvPr id="19460" name="Rectangle 14"/>
          <p:cNvSpPr>
            <a:spLocks noGrp="1" noChangeArrowheads="1"/>
          </p:cNvSpPr>
          <p:nvPr>
            <p:ph type="sldNum" sz="quarter" idx="4294967295"/>
          </p:nvPr>
        </p:nvSpPr>
        <p:spPr bwMode="auto">
          <a:xfrm>
            <a:off x="6553200" y="6580188"/>
            <a:ext cx="2132013" cy="269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fld id="{54F67A6E-B610-4689-8D88-509D5858627A}" type="slidenum">
              <a:rPr lang="en-GB" altLang="en-US" sz="2400">
                <a:solidFill>
                  <a:schemeClr val="bg1"/>
                </a:solidFill>
                <a:latin typeface="Times New Roman" panose="02020603050405020304" pitchFamily="18" charset="0"/>
              </a:rPr>
              <a:pPr algn="ctr">
                <a:spcBef>
                  <a:spcPct val="0"/>
                </a:spcBef>
                <a:buClrTx/>
                <a:buSzTx/>
                <a:buFontTx/>
                <a:buNone/>
              </a:pPr>
              <a:t>35</a:t>
            </a:fld>
            <a:endParaRPr lang="en-GB" altLang="en-US" sz="2400">
              <a:solidFill>
                <a:schemeClr val="bg1"/>
              </a:solidFill>
              <a:latin typeface="Times New Roman" panose="02020603050405020304" pitchFamily="18" charset="0"/>
            </a:endParaRPr>
          </a:p>
        </p:txBody>
      </p:sp>
      <p:sp>
        <p:nvSpPr>
          <p:cNvPr id="52226" name="Rectangle 2"/>
          <p:cNvSpPr>
            <a:spLocks noGrp="1" noChangeArrowheads="1"/>
          </p:cNvSpPr>
          <p:nvPr>
            <p:ph type="title" idx="4294967295"/>
          </p:nvPr>
        </p:nvSpPr>
        <p:spPr>
          <a:xfrm>
            <a:off x="171450" y="-100013"/>
            <a:ext cx="8853488" cy="935038"/>
          </a:xfrm>
        </p:spPr>
        <p:txBody>
          <a:bodyPr>
            <a:normAutofit fontScale="90000"/>
          </a:bodyPr>
          <a:lstStyle/>
          <a:p>
            <a:pPr eaLnBrk="1" hangingPunct="1">
              <a:defRPr/>
            </a:pPr>
            <a:r>
              <a:rPr lang="it-IT" sz="2800" smtClean="0"/>
              <a:t>Dual Readout Calorimetry from a Different Perspective</a:t>
            </a:r>
            <a:endParaRPr lang="en-US" sz="2800" smtClean="0"/>
          </a:p>
        </p:txBody>
      </p:sp>
      <p:grpSp>
        <p:nvGrpSpPr>
          <p:cNvPr id="19462" name="Group 7"/>
          <p:cNvGrpSpPr>
            <a:grpSpLocks/>
          </p:cNvGrpSpPr>
          <p:nvPr/>
        </p:nvGrpSpPr>
        <p:grpSpPr bwMode="auto">
          <a:xfrm>
            <a:off x="4270375" y="601663"/>
            <a:ext cx="4446588" cy="3332162"/>
            <a:chOff x="2882" y="2379"/>
            <a:chExt cx="2715" cy="1885"/>
          </a:xfrm>
        </p:grpSpPr>
        <p:pic>
          <p:nvPicPr>
            <p:cNvPr id="19476" name="Picture 8" descr="SciPrompt_vs_CerTot_pi_and_e_40G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 y="2379"/>
              <a:ext cx="2715" cy="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7" name="AutoShape 9"/>
            <p:cNvSpPr>
              <a:spLocks noChangeArrowheads="1"/>
            </p:cNvSpPr>
            <p:nvPr/>
          </p:nvSpPr>
          <p:spPr bwMode="auto">
            <a:xfrm>
              <a:off x="4828" y="3796"/>
              <a:ext cx="502" cy="134"/>
            </a:xfrm>
            <a:prstGeom prst="wedgeRoundRectCallout">
              <a:avLst>
                <a:gd name="adj1" fmla="val -14940"/>
                <a:gd name="adj2" fmla="val -508208"/>
                <a:gd name="adj3" fmla="val 16667"/>
              </a:avLst>
            </a:prstGeom>
            <a:solidFill>
              <a:srgbClr val="0066FF"/>
            </a:solidFill>
            <a:ln w="9525">
              <a:solidFill>
                <a:schemeClr val="tx1"/>
              </a:solidFill>
              <a:miter lim="800000"/>
              <a:headEnd/>
              <a:tailEnd/>
            </a:ln>
          </p:spPr>
          <p:txBody>
            <a:bodyPr anchor="ctr" anchorCtr="1"/>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r>
                <a:rPr lang="it-IT" altLang="en-US" sz="1000" b="0" i="0"/>
                <a:t>electrons</a:t>
              </a:r>
              <a:endParaRPr lang="en-US" altLang="en-US" sz="1000" b="0" i="0" baseline="30000"/>
            </a:p>
          </p:txBody>
        </p:sp>
        <p:sp>
          <p:nvSpPr>
            <p:cNvPr id="19478" name="AutoShape 10"/>
            <p:cNvSpPr>
              <a:spLocks noChangeArrowheads="1"/>
            </p:cNvSpPr>
            <p:nvPr/>
          </p:nvSpPr>
          <p:spPr bwMode="auto">
            <a:xfrm>
              <a:off x="3884" y="3872"/>
              <a:ext cx="376" cy="135"/>
            </a:xfrm>
            <a:prstGeom prst="wedgeRoundRectCallout">
              <a:avLst>
                <a:gd name="adj1" fmla="val 24940"/>
                <a:gd name="adj2" fmla="val -437944"/>
                <a:gd name="adj3" fmla="val 16667"/>
              </a:avLst>
            </a:prstGeom>
            <a:solidFill>
              <a:srgbClr val="FF0000"/>
            </a:solidFill>
            <a:ln w="9525">
              <a:solidFill>
                <a:schemeClr val="tx1"/>
              </a:solidFill>
              <a:miter lim="800000"/>
              <a:headEnd/>
              <a:tailEnd/>
            </a:ln>
          </p:spPr>
          <p:txBody>
            <a:bodyPr anchor="ctr" anchorCtr="1"/>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r>
                <a:rPr lang="it-IT" altLang="en-US" sz="1000" b="0" i="0">
                  <a:solidFill>
                    <a:schemeClr val="bg1"/>
                  </a:solidFill>
                </a:rPr>
                <a:t>pions</a:t>
              </a:r>
              <a:endParaRPr lang="en-US" altLang="en-US" sz="1000" b="0" i="0" baseline="30000">
                <a:solidFill>
                  <a:schemeClr val="bg1"/>
                </a:solidFill>
              </a:endParaRPr>
            </a:p>
          </p:txBody>
        </p:sp>
      </p:grpSp>
      <p:sp>
        <p:nvSpPr>
          <p:cNvPr id="19463" name="Line 17"/>
          <p:cNvSpPr>
            <a:spLocks noChangeShapeType="1"/>
          </p:cNvSpPr>
          <p:nvPr/>
        </p:nvSpPr>
        <p:spPr bwMode="auto">
          <a:xfrm flipV="1">
            <a:off x="4918075" y="1463675"/>
            <a:ext cx="3386138" cy="93503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9464" name="Group 23"/>
          <p:cNvGrpSpPr>
            <a:grpSpLocks/>
          </p:cNvGrpSpPr>
          <p:nvPr/>
        </p:nvGrpSpPr>
        <p:grpSpPr bwMode="auto">
          <a:xfrm>
            <a:off x="7978775" y="1255713"/>
            <a:ext cx="455613" cy="906462"/>
            <a:chOff x="3250" y="2936"/>
            <a:chExt cx="287" cy="571"/>
          </a:xfrm>
        </p:grpSpPr>
        <p:sp>
          <p:nvSpPr>
            <p:cNvPr id="19474" name="Line 18"/>
            <p:cNvSpPr>
              <a:spLocks noChangeShapeType="1"/>
            </p:cNvSpPr>
            <p:nvPr/>
          </p:nvSpPr>
          <p:spPr bwMode="auto">
            <a:xfrm>
              <a:off x="3286" y="2936"/>
              <a:ext cx="85" cy="380"/>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9475" name="Object 8"/>
            <p:cNvGraphicFramePr>
              <a:graphicFrameLocks noChangeAspect="1"/>
            </p:cNvGraphicFramePr>
            <p:nvPr/>
          </p:nvGraphicFramePr>
          <p:xfrm>
            <a:off x="3250" y="3326"/>
            <a:ext cx="287" cy="181"/>
          </p:xfrm>
          <a:graphic>
            <a:graphicData uri="http://schemas.openxmlformats.org/presentationml/2006/ole">
              <mc:AlternateContent xmlns:mc="http://schemas.openxmlformats.org/markup-compatibility/2006">
                <mc:Choice xmlns:v="urn:schemas-microsoft-com:vml" Requires="v">
                  <p:oleObj spid="_x0000_s5704" name="Equation" r:id="rId7" imgW="314257" imgH="171450" progId="Equation.3">
                    <p:embed/>
                  </p:oleObj>
                </mc:Choice>
                <mc:Fallback>
                  <p:oleObj name="Equation" r:id="rId7" imgW="314257" imgH="17145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0" y="3326"/>
                          <a:ext cx="287" cy="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9465" name="Group 31"/>
          <p:cNvGrpSpPr>
            <a:grpSpLocks/>
          </p:cNvGrpSpPr>
          <p:nvPr/>
        </p:nvGrpSpPr>
        <p:grpSpPr bwMode="auto">
          <a:xfrm>
            <a:off x="4776788" y="1477963"/>
            <a:ext cx="304800" cy="1381125"/>
            <a:chOff x="3009" y="2617"/>
            <a:chExt cx="192" cy="870"/>
          </a:xfrm>
        </p:grpSpPr>
        <p:sp>
          <p:nvSpPr>
            <p:cNvPr id="19472" name="Line 25"/>
            <p:cNvSpPr>
              <a:spLocks noChangeShapeType="1"/>
            </p:cNvSpPr>
            <p:nvPr/>
          </p:nvSpPr>
          <p:spPr bwMode="auto">
            <a:xfrm flipH="1">
              <a:off x="3083" y="2617"/>
              <a:ext cx="1" cy="657"/>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9473" name="Object 8"/>
            <p:cNvGraphicFramePr>
              <a:graphicFrameLocks noChangeAspect="1"/>
            </p:cNvGraphicFramePr>
            <p:nvPr/>
          </p:nvGraphicFramePr>
          <p:xfrm>
            <a:off x="3009" y="3306"/>
            <a:ext cx="192" cy="181"/>
          </p:xfrm>
          <a:graphic>
            <a:graphicData uri="http://schemas.openxmlformats.org/presentationml/2006/ole">
              <mc:AlternateContent xmlns:mc="http://schemas.openxmlformats.org/markup-compatibility/2006">
                <mc:Choice xmlns:v="urn:schemas-microsoft-com:vml" Requires="v">
                  <p:oleObj spid="_x0000_s5705" name="Equation" r:id="rId9" imgW="190500" imgH="171450" progId="Equation.3">
                    <p:embed/>
                  </p:oleObj>
                </mc:Choice>
                <mc:Fallback>
                  <p:oleObj name="Equation" r:id="rId9" imgW="190500" imgH="17145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9" y="3306"/>
                          <a:ext cx="192" cy="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9466" name="Line 27"/>
          <p:cNvSpPr>
            <a:spLocks noChangeShapeType="1"/>
          </p:cNvSpPr>
          <p:nvPr/>
        </p:nvSpPr>
        <p:spPr bwMode="auto">
          <a:xfrm flipH="1">
            <a:off x="4749800" y="1471613"/>
            <a:ext cx="2514600" cy="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467" name="Line 28"/>
          <p:cNvSpPr>
            <a:spLocks noChangeShapeType="1"/>
          </p:cNvSpPr>
          <p:nvPr/>
        </p:nvSpPr>
        <p:spPr bwMode="auto">
          <a:xfrm flipH="1">
            <a:off x="4741863" y="2497138"/>
            <a:ext cx="2514600" cy="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468" name="Line 29"/>
          <p:cNvSpPr>
            <a:spLocks noChangeShapeType="1"/>
          </p:cNvSpPr>
          <p:nvPr/>
        </p:nvSpPr>
        <p:spPr bwMode="auto">
          <a:xfrm flipH="1">
            <a:off x="2589213" y="1166813"/>
            <a:ext cx="5513387" cy="1414462"/>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469" name="Line 30"/>
          <p:cNvSpPr>
            <a:spLocks noChangeShapeType="1"/>
          </p:cNvSpPr>
          <p:nvPr/>
        </p:nvSpPr>
        <p:spPr bwMode="auto">
          <a:xfrm flipH="1">
            <a:off x="2776538" y="1852613"/>
            <a:ext cx="5537200" cy="1458912"/>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pic>
        <p:nvPicPr>
          <p:cNvPr id="19470" name="Picture 29" descr="CerTot_pi40GeV"/>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0375" y="4041775"/>
            <a:ext cx="44465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bwMode="auto">
          <a:xfrm>
            <a:off x="319088" y="5033963"/>
            <a:ext cx="3635375" cy="133350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r>
              <a:rPr lang="en-US" sz="1800" b="0" i="0" dirty="0">
                <a:solidFill>
                  <a:schemeClr val="accent5">
                    <a:lumMod val="10000"/>
                  </a:schemeClr>
                </a:solidFill>
                <a:latin typeface="Arial" pitchFamily="34" charset="0"/>
              </a:rPr>
              <a:t>Triple-readout adds the measurement of the neutron component improving the energy resolution even further</a:t>
            </a:r>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ADRIANO PID @ 100MeV</a:t>
            </a:r>
            <a:endParaRPr lang="en-US" dirty="0"/>
          </a:p>
        </p:txBody>
      </p:sp>
      <p:sp>
        <p:nvSpPr>
          <p:cNvPr id="3" name="Slide Number Placeholder 2"/>
          <p:cNvSpPr>
            <a:spLocks noGrp="1"/>
          </p:cNvSpPr>
          <p:nvPr>
            <p:ph type="sldNum" sz="quarter" idx="12"/>
          </p:nvPr>
        </p:nvSpPr>
        <p:spPr/>
        <p:txBody>
          <a:bodyPr/>
          <a:lstStyle/>
          <a:p>
            <a:pPr>
              <a:defRPr/>
            </a:pPr>
            <a:fld id="{DC8A82FA-93C8-4E0F-9734-D3CB1EE45F96}" type="slidenum">
              <a:rPr lang="it-IT" smtClean="0"/>
              <a:pPr>
                <a:defRPr/>
              </a:pPr>
              <a:t>36</a:t>
            </a:fld>
            <a:endParaRPr lang="it-IT"/>
          </a:p>
        </p:txBody>
      </p:sp>
      <p:grpSp>
        <p:nvGrpSpPr>
          <p:cNvPr id="4" name="Group 3"/>
          <p:cNvGrpSpPr/>
          <p:nvPr/>
        </p:nvGrpSpPr>
        <p:grpSpPr>
          <a:xfrm>
            <a:off x="398505" y="1304764"/>
            <a:ext cx="8385963" cy="4953000"/>
            <a:chOff x="193126" y="1295400"/>
            <a:chExt cx="8385963" cy="49530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26" y="1295400"/>
              <a:ext cx="838596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3962400" y="2286000"/>
              <a:ext cx="838200" cy="381000"/>
            </a:xfrm>
            <a:prstGeom prst="roundRect">
              <a:avLst/>
            </a:prstGeom>
            <a:solidFill>
              <a:srgbClr val="79FB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rPr>
                <a:t>pions</a:t>
              </a:r>
              <a:endParaRPr lang="en-US" dirty="0">
                <a:solidFill>
                  <a:schemeClr val="bg1"/>
                </a:solidFill>
              </a:endParaRPr>
            </a:p>
          </p:txBody>
        </p:sp>
        <p:sp>
          <p:nvSpPr>
            <p:cNvPr id="7" name="Rounded Rectangle 6"/>
            <p:cNvSpPr/>
            <p:nvPr/>
          </p:nvSpPr>
          <p:spPr>
            <a:xfrm>
              <a:off x="5334000" y="5334000"/>
              <a:ext cx="838200" cy="38100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muon</a:t>
              </a:r>
              <a:endParaRPr lang="en-US" dirty="0">
                <a:solidFill>
                  <a:schemeClr val="tx1"/>
                </a:solidFill>
              </a:endParaRPr>
            </a:p>
          </p:txBody>
        </p:sp>
        <p:sp>
          <p:nvSpPr>
            <p:cNvPr id="8" name="Rounded Rectangle 7"/>
            <p:cNvSpPr/>
            <p:nvPr/>
          </p:nvSpPr>
          <p:spPr>
            <a:xfrm>
              <a:off x="2438400" y="5562600"/>
              <a:ext cx="838200" cy="381000"/>
            </a:xfrm>
            <a:prstGeom prst="roundRect">
              <a:avLst/>
            </a:prstGeom>
            <a:solidFill>
              <a:srgbClr val="D105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a:t>
              </a:r>
              <a:r>
                <a:rPr lang="en-US" dirty="0" smtClean="0">
                  <a:solidFill>
                    <a:schemeClr val="tx1"/>
                  </a:solidFill>
                  <a:latin typeface="Symbol" panose="05050102010706020507" pitchFamily="18" charset="2"/>
                </a:rPr>
                <a:t>g</a:t>
              </a:r>
              <a:endParaRPr lang="en-US" dirty="0">
                <a:solidFill>
                  <a:schemeClr val="tx1"/>
                </a:solidFill>
                <a:latin typeface="Symbol" panose="05050102010706020507" pitchFamily="18" charset="2"/>
              </a:endParaRPr>
            </a:p>
          </p:txBody>
        </p:sp>
        <p:sp>
          <p:nvSpPr>
            <p:cNvPr id="9" name="Rounded Rectangle 8"/>
            <p:cNvSpPr/>
            <p:nvPr/>
          </p:nvSpPr>
          <p:spPr>
            <a:xfrm>
              <a:off x="685800" y="2895600"/>
              <a:ext cx="838200" cy="381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rPr>
                <a:t>p/n</a:t>
              </a:r>
              <a:endParaRPr lang="en-US" dirty="0">
                <a:solidFill>
                  <a:schemeClr val="bg1"/>
                </a:solidFill>
              </a:endParaRPr>
            </a:p>
          </p:txBody>
        </p:sp>
        <p:cxnSp>
          <p:nvCxnSpPr>
            <p:cNvPr id="10" name="Straight Arrow Connector 9"/>
            <p:cNvCxnSpPr/>
            <p:nvPr/>
          </p:nvCxnSpPr>
          <p:spPr>
            <a:xfrm flipH="1">
              <a:off x="3505200" y="2667000"/>
              <a:ext cx="876300" cy="762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104900" y="3276600"/>
              <a:ext cx="19050" cy="1066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857500" y="5334000"/>
              <a:ext cx="723900" cy="1905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810001" y="4876800"/>
              <a:ext cx="1828799" cy="457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6" name="Date Placeholder 5"/>
          <p:cNvSpPr>
            <a:spLocks noGrp="1"/>
          </p:cNvSpPr>
          <p:nvPr>
            <p:ph type="dt" sz="half" idx="10"/>
          </p:nvPr>
        </p:nvSpPr>
        <p:spPr/>
        <p:txBody>
          <a:bodyPr/>
          <a:lstStyle/>
          <a:p>
            <a:pPr>
              <a:defRPr/>
            </a:pPr>
            <a:r>
              <a:rPr lang="en-US" smtClean="0"/>
              <a:t>9/4/2019</a:t>
            </a:r>
            <a:endParaRPr lang="it-IT"/>
          </a:p>
        </p:txBody>
      </p:sp>
      <p:sp>
        <p:nvSpPr>
          <p:cNvPr id="11" name="Footer Placeholder 10"/>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15811687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13" descr="EnergyResolutionDualReadOut_4x4_layers_for_pi_H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2025" y="3287713"/>
            <a:ext cx="42989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txBox="1">
            <a:spLocks noGrp="1" noChangeArrowheads="1"/>
          </p:cNvSpPr>
          <p:nvPr/>
        </p:nvSpPr>
        <p:spPr bwMode="auto">
          <a:xfrm>
            <a:off x="3124200" y="6513513"/>
            <a:ext cx="2895600" cy="457200"/>
          </a:xfrm>
          <a:prstGeom prst="rect">
            <a:avLst/>
          </a:prstGeom>
          <a:noFill/>
          <a:ln>
            <a:round/>
            <a:headEnd/>
            <a:tailEnd/>
          </a:ln>
        </p:spPr>
        <p:txBody>
          <a:bodyPr lIns="90000" tIns="46800" rIns="90000" bIns="46800"/>
          <a:lstStyle/>
          <a:p>
            <a:pPr eaLnBrk="1" hangingPunct="1">
              <a:buClr>
                <a:srgbClr val="FFFFFF"/>
              </a:buClr>
              <a:buSzPct val="100000"/>
              <a:buFont typeface="Arial" charset="0"/>
              <a:buNone/>
              <a:defRPr/>
            </a:pPr>
            <a:r>
              <a:rPr lang="en-US" sz="1000" b="0" i="0" dirty="0">
                <a:solidFill>
                  <a:srgbClr val="FFFFFF"/>
                </a:solidFill>
                <a:effectLst>
                  <a:outerShdw blurRad="38100" dist="38100" dir="2700000" algn="tl">
                    <a:srgbClr val="808080"/>
                  </a:outerShdw>
                </a:effectLst>
                <a:latin typeface="Arial" charset="0"/>
                <a:cs typeface="Arial" charset="0"/>
              </a:rPr>
              <a:t>C. </a:t>
            </a:r>
            <a:r>
              <a:rPr lang="en-US" sz="1000" b="0" i="0" dirty="0" err="1">
                <a:solidFill>
                  <a:srgbClr val="FFFFFF"/>
                </a:solidFill>
                <a:effectLst>
                  <a:outerShdw blurRad="38100" dist="38100" dir="2700000" algn="tl">
                    <a:srgbClr val="808080"/>
                  </a:outerShdw>
                </a:effectLst>
                <a:latin typeface="Arial" charset="0"/>
                <a:cs typeface="Arial" charset="0"/>
              </a:rPr>
              <a:t>Gatto</a:t>
            </a:r>
            <a:r>
              <a:rPr lang="en-US" sz="1000" b="0" i="0" dirty="0">
                <a:solidFill>
                  <a:srgbClr val="FFFFFF"/>
                </a:solidFill>
                <a:effectLst>
                  <a:outerShdw blurRad="38100" dist="38100" dir="2700000" algn="tl">
                    <a:srgbClr val="808080"/>
                  </a:outerShdw>
                </a:effectLst>
                <a:latin typeface="Arial" charset="0"/>
                <a:cs typeface="Arial" charset="0"/>
              </a:rPr>
              <a:t> - INFN</a:t>
            </a:r>
          </a:p>
        </p:txBody>
      </p:sp>
      <p:sp>
        <p:nvSpPr>
          <p:cNvPr id="141314" name="Rectangle 2"/>
          <p:cNvSpPr>
            <a:spLocks noGrp="1" noChangeArrowheads="1"/>
          </p:cNvSpPr>
          <p:nvPr>
            <p:ph type="title" idx="4294967295"/>
          </p:nvPr>
        </p:nvSpPr>
        <p:spPr>
          <a:xfrm>
            <a:off x="357188" y="169863"/>
            <a:ext cx="8228012" cy="792162"/>
          </a:xfrm>
        </p:spPr>
        <p:txBody>
          <a:bodyPr lIns="90000" tIns="46800" rIns="90000" bIns="46800">
            <a:normAutofit fontScale="90000"/>
          </a:bodyPr>
          <a:lstStyle/>
          <a:p>
            <a:pPr eaLnBrk="1" hangingPunct="1">
              <a:defRPr/>
            </a:pPr>
            <a:r>
              <a:rPr lang="it-IT" sz="3600" i="1" smtClean="0"/>
              <a:t>ADRIANO</a:t>
            </a:r>
            <a:r>
              <a:rPr lang="it-IT" sz="3600" smtClean="0"/>
              <a:t> Light Yield and Resolution</a:t>
            </a:r>
            <a:br>
              <a:rPr lang="it-IT" sz="3600" smtClean="0"/>
            </a:br>
            <a:endParaRPr lang="en-US" sz="2000" smtClean="0">
              <a:solidFill>
                <a:srgbClr val="66FF66"/>
              </a:solidFill>
            </a:endParaRPr>
          </a:p>
        </p:txBody>
      </p:sp>
      <p:graphicFrame>
        <p:nvGraphicFramePr>
          <p:cNvPr id="194787" name="Group 227"/>
          <p:cNvGraphicFramePr>
            <a:graphicFrameLocks noGrp="1"/>
          </p:cNvGraphicFramePr>
          <p:nvPr>
            <p:ph idx="4294967295"/>
          </p:nvPr>
        </p:nvGraphicFramePr>
        <p:xfrm>
          <a:off x="46038" y="1143000"/>
          <a:ext cx="5686425" cy="1246189"/>
        </p:xfrm>
        <a:graphic>
          <a:graphicData uri="http://schemas.openxmlformats.org/drawingml/2006/table">
            <a:tbl>
              <a:tblPr/>
              <a:tblGrid>
                <a:gridCol w="862012"/>
                <a:gridCol w="488950"/>
                <a:gridCol w="488950"/>
                <a:gridCol w="482600"/>
                <a:gridCol w="482600"/>
                <a:gridCol w="469900"/>
                <a:gridCol w="590550"/>
                <a:gridCol w="469900"/>
                <a:gridCol w="615950"/>
                <a:gridCol w="735013"/>
              </a:tblGrid>
              <a:tr h="515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dirty="0" smtClean="0">
                          <a:ln>
                            <a:noFill/>
                          </a:ln>
                          <a:solidFill>
                            <a:schemeClr val="tx1"/>
                          </a:solidFill>
                          <a:effectLst>
                            <a:outerShdw blurRad="38100" dist="38100" dir="2700000" algn="tl">
                              <a:srgbClr val="010199"/>
                            </a:outerShdw>
                          </a:effectLst>
                          <a:latin typeface="Arial" pitchFamily="34" charset="0"/>
                        </a:rPr>
                        <a:t>Pitch [mm</a:t>
                      </a:r>
                      <a:r>
                        <a:rPr kumimoji="0" lang="it-IT" sz="1000" b="0" i="0" u="none" strike="noStrike" cap="none" normalizeH="0" baseline="30000" dirty="0" smtClean="0">
                          <a:ln>
                            <a:noFill/>
                          </a:ln>
                          <a:solidFill>
                            <a:schemeClr val="tx1"/>
                          </a:solidFill>
                          <a:effectLst>
                            <a:outerShdw blurRad="38100" dist="38100" dir="2700000" algn="tl">
                              <a:srgbClr val="010199"/>
                            </a:outerShdw>
                          </a:effectLst>
                          <a:latin typeface="Arial" pitchFamily="34" charset="0"/>
                        </a:rPr>
                        <a:t>2</a:t>
                      </a:r>
                      <a:r>
                        <a:rPr kumimoji="0" lang="it-IT" sz="1000" b="0" i="0" u="none" strike="noStrike" cap="none" normalizeH="0" baseline="0" dirty="0" smtClean="0">
                          <a:ln>
                            <a:noFill/>
                          </a:ln>
                          <a:solidFill>
                            <a:schemeClr val="tx1"/>
                          </a:solidFill>
                          <a:effectLst>
                            <a:outerShdw blurRad="38100" dist="38100" dir="2700000" algn="tl">
                              <a:srgbClr val="010199"/>
                            </a:outerShdw>
                          </a:effectLst>
                          <a:latin typeface="Arial" pitchFamily="34" charset="0"/>
                        </a:rPr>
                        <a:t>]</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dirty="0" smtClean="0">
                          <a:ln>
                            <a:noFill/>
                          </a:ln>
                          <a:solidFill>
                            <a:schemeClr val="tx1"/>
                          </a:solidFill>
                          <a:effectLst>
                            <a:outerShdw blurRad="38100" dist="38100" dir="2700000" algn="tl">
                              <a:srgbClr val="010199"/>
                            </a:outerShdw>
                          </a:effectLst>
                          <a:latin typeface="Arial" pitchFamily="34" charset="0"/>
                        </a:rPr>
                        <a:t>Diameter</a:t>
                      </a:r>
                      <a:endParaRPr kumimoji="0" lang="en-US" sz="1000" b="0" i="0" u="none" strike="noStrike" cap="none" normalizeH="0" baseline="0" dirty="0" smtClean="0">
                        <a:ln>
                          <a:noFill/>
                        </a:ln>
                        <a:solidFill>
                          <a:schemeClr val="tx1"/>
                        </a:solidFill>
                        <a:effectLst>
                          <a:outerShdw blurRad="38100" dist="38100" dir="2700000" algn="tl">
                            <a:srgbClr val="010199"/>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2x2</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1mm</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3x3</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1mm</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1" i="0" u="none" strike="noStrike" cap="none" normalizeH="0" baseline="0" dirty="0" smtClean="0">
                          <a:ln>
                            <a:noFill/>
                          </a:ln>
                          <a:solidFill>
                            <a:schemeClr val="accent1"/>
                          </a:solidFill>
                          <a:effectLst/>
                          <a:latin typeface="Arial" pitchFamily="34" charset="0"/>
                        </a:rPr>
                        <a:t>4x4</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1" i="0" u="none" strike="noStrike" cap="none" normalizeH="0" baseline="0" dirty="0" smtClean="0">
                          <a:ln>
                            <a:noFill/>
                          </a:ln>
                          <a:solidFill>
                            <a:schemeClr val="accent1"/>
                          </a:solidFill>
                          <a:effectLst/>
                          <a:latin typeface="Arial" pitchFamily="34" charset="0"/>
                        </a:rPr>
                        <a:t>1mm</a:t>
                      </a:r>
                      <a:endParaRPr kumimoji="0" lang="en-US" sz="1000" b="1" i="0" u="none" strike="noStrike" cap="none" normalizeH="0" baseline="0" dirty="0" smtClean="0">
                        <a:ln>
                          <a:noFill/>
                        </a:ln>
                        <a:solidFill>
                          <a:schemeClr val="accent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5x5</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1mm</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6x6</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1mm</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4x4</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1.4mm</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4x4</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2mm</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4x4</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capillry</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Sampling</a:t>
                      </a:r>
                      <a:endParaRPr kumimoji="0" lang="en-US" sz="10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0000"/>
                    </a:solidFill>
                  </a:tcPr>
                </a:tc>
              </a:tr>
              <a:tr h="4302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&lt;pe</a:t>
                      </a:r>
                      <a:r>
                        <a:rPr kumimoji="0" lang="it-IT" sz="1000" b="0" i="0" u="none" strike="noStrike" cap="none" normalizeH="0" baseline="-25000" smtClean="0">
                          <a:ln>
                            <a:noFill/>
                          </a:ln>
                          <a:solidFill>
                            <a:schemeClr val="tx1"/>
                          </a:solidFill>
                          <a:effectLst>
                            <a:outerShdw blurRad="38100" dist="38100" dir="2700000" algn="tl">
                              <a:srgbClr val="010199"/>
                            </a:outerShdw>
                          </a:effectLst>
                          <a:latin typeface="Arial" pitchFamily="34" charset="0"/>
                        </a:rPr>
                        <a:t>S</a:t>
                      </a: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/GeV&gt;</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1053</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430</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1" i="0" u="none" strike="noStrike" cap="none" normalizeH="0" baseline="0" dirty="0" smtClean="0">
                          <a:ln>
                            <a:noFill/>
                          </a:ln>
                          <a:solidFill>
                            <a:schemeClr val="accent1"/>
                          </a:solidFill>
                          <a:effectLst/>
                          <a:latin typeface="Arial" pitchFamily="34" charset="0"/>
                        </a:rPr>
                        <a:t>254</a:t>
                      </a:r>
                      <a:endParaRPr kumimoji="0" lang="en-US" sz="1000" b="1" i="0" u="none" strike="noStrike" cap="none" normalizeH="0" baseline="0" dirty="0" smtClean="0">
                        <a:ln>
                          <a:noFill/>
                        </a:ln>
                        <a:solidFill>
                          <a:schemeClr val="accent1"/>
                        </a:solidFill>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163</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124</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500</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110</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250</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200</a:t>
                      </a:r>
                      <a:endParaRPr kumimoji="0" lang="en-US" sz="10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0000"/>
                    </a:solidFill>
                  </a:tcPr>
                </a:tc>
              </a:tr>
              <a:tr h="3000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&lt;pe</a:t>
                      </a:r>
                      <a:r>
                        <a:rPr kumimoji="0" lang="it-IT" sz="1000" b="0" i="0" u="none" strike="noStrike" cap="none" normalizeH="0" baseline="-25000" smtClean="0">
                          <a:ln>
                            <a:noFill/>
                          </a:ln>
                          <a:solidFill>
                            <a:schemeClr val="tx1"/>
                          </a:solidFill>
                          <a:effectLst>
                            <a:outerShdw blurRad="38100" dist="38100" dir="2700000" algn="tl">
                              <a:srgbClr val="010199"/>
                            </a:outerShdw>
                          </a:effectLst>
                          <a:latin typeface="Arial" pitchFamily="34" charset="0"/>
                        </a:rPr>
                        <a:t>C</a:t>
                      </a: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/GeV&gt;</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340</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360</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1" i="0" u="none" strike="noStrike" cap="none" normalizeH="0" baseline="0" dirty="0" smtClean="0">
                          <a:ln>
                            <a:noFill/>
                          </a:ln>
                          <a:solidFill>
                            <a:schemeClr val="accent1"/>
                          </a:solidFill>
                          <a:effectLst/>
                          <a:latin typeface="Arial" pitchFamily="34" charset="0"/>
                        </a:rPr>
                        <a:t>360</a:t>
                      </a:r>
                      <a:endParaRPr kumimoji="0" lang="en-US" sz="1000" b="1" i="0" u="none" strike="noStrike" cap="none" normalizeH="0" baseline="0" dirty="0" smtClean="0">
                        <a:ln>
                          <a:noFill/>
                        </a:ln>
                        <a:solidFill>
                          <a:schemeClr val="accent1"/>
                        </a:solidFill>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355</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355</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355</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350</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rPr>
                        <a:t>350</a:t>
                      </a:r>
                      <a:endParaRPr kumimoji="0" lang="en-US" sz="1000" b="0" i="0" u="none" strike="noStrike" cap="none" normalizeH="0" baseline="0" smtClean="0">
                        <a:ln>
                          <a:noFill/>
                        </a:ln>
                        <a:solidFill>
                          <a:schemeClr val="tx1"/>
                        </a:solidFill>
                        <a:effectLst>
                          <a:outerShdw blurRad="38100" dist="38100" dir="2700000" algn="tl">
                            <a:srgbClr val="010199"/>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it-IT" sz="1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7.5</a:t>
                      </a:r>
                      <a:endParaRPr kumimoji="0" lang="en-US" sz="10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0000"/>
                    </a:solidFill>
                  </a:tcPr>
                </a:tc>
              </a:tr>
            </a:tbl>
          </a:graphicData>
        </a:graphic>
      </p:graphicFrame>
      <p:sp>
        <p:nvSpPr>
          <p:cNvPr id="13366" name="Text Box 573"/>
          <p:cNvSpPr txBox="1">
            <a:spLocks noChangeArrowheads="1"/>
          </p:cNvSpPr>
          <p:nvPr/>
        </p:nvSpPr>
        <p:spPr bwMode="auto">
          <a:xfrm>
            <a:off x="4906963" y="862013"/>
            <a:ext cx="876300" cy="244475"/>
          </a:xfrm>
          <a:prstGeom prst="rect">
            <a:avLst/>
          </a:prstGeom>
          <a:solidFill>
            <a:srgbClr val="A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it-IT" altLang="en-US" sz="1000" i="0">
                <a:solidFill>
                  <a:schemeClr val="tx1"/>
                </a:solidFill>
                <a:latin typeface="Arial" panose="020B0604020202020204" pitchFamily="34" charset="0"/>
              </a:rPr>
              <a:t>Sampling</a:t>
            </a:r>
            <a:endParaRPr lang="en-US" altLang="en-US" sz="1000" i="0">
              <a:solidFill>
                <a:schemeClr val="tx1"/>
              </a:solidFill>
              <a:latin typeface="Arial" panose="020B0604020202020204" pitchFamily="34" charset="0"/>
            </a:endParaRPr>
          </a:p>
        </p:txBody>
      </p:sp>
      <p:grpSp>
        <p:nvGrpSpPr>
          <p:cNvPr id="13367" name="Group 83"/>
          <p:cNvGrpSpPr>
            <a:grpSpLocks/>
          </p:cNvGrpSpPr>
          <p:nvPr/>
        </p:nvGrpSpPr>
        <p:grpSpPr bwMode="auto">
          <a:xfrm>
            <a:off x="1614488" y="2444750"/>
            <a:ext cx="1004887" cy="639763"/>
            <a:chOff x="1621" y="1723"/>
            <a:chExt cx="633" cy="403"/>
          </a:xfrm>
        </p:grpSpPr>
        <p:sp>
          <p:nvSpPr>
            <p:cNvPr id="13384" name="Text Box 575"/>
            <p:cNvSpPr txBox="1">
              <a:spLocks noChangeArrowheads="1"/>
            </p:cNvSpPr>
            <p:nvPr/>
          </p:nvSpPr>
          <p:spPr bwMode="auto">
            <a:xfrm>
              <a:off x="1621" y="1870"/>
              <a:ext cx="633" cy="256"/>
            </a:xfrm>
            <a:prstGeom prst="rect">
              <a:avLst/>
            </a:prstGeom>
            <a:solidFill>
              <a:srgbClr val="FF9933"/>
            </a:solidFill>
            <a:ln w="9525">
              <a:solidFill>
                <a:srgbClr val="FF9933"/>
              </a:solidFill>
              <a:miter lim="800000"/>
              <a:headEnd/>
              <a:tailEnd/>
            </a:ln>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r>
                <a:rPr lang="it-IT" altLang="en-US" sz="1000" i="0">
                  <a:latin typeface="Arial" panose="020B0604020202020204" pitchFamily="34" charset="0"/>
                </a:rPr>
                <a:t>Baseline</a:t>
              </a:r>
            </a:p>
            <a:p>
              <a:r>
                <a:rPr lang="it-IT" altLang="en-US" sz="1000" i="0">
                  <a:latin typeface="Arial" panose="020B0604020202020204" pitchFamily="34" charset="0"/>
                </a:rPr>
                <a:t>configuration</a:t>
              </a:r>
              <a:endParaRPr lang="en-US" altLang="en-US" sz="1000" i="0">
                <a:latin typeface="Arial" panose="020B0604020202020204" pitchFamily="34" charset="0"/>
              </a:endParaRPr>
            </a:p>
          </p:txBody>
        </p:sp>
        <p:sp>
          <p:nvSpPr>
            <p:cNvPr id="13385" name="Line 576"/>
            <p:cNvSpPr>
              <a:spLocks noChangeShapeType="1"/>
            </p:cNvSpPr>
            <p:nvPr/>
          </p:nvSpPr>
          <p:spPr bwMode="auto">
            <a:xfrm flipV="1">
              <a:off x="1940" y="1723"/>
              <a:ext cx="4" cy="182"/>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3368" name="Group 84"/>
          <p:cNvGrpSpPr>
            <a:grpSpLocks/>
          </p:cNvGrpSpPr>
          <p:nvPr/>
        </p:nvGrpSpPr>
        <p:grpSpPr bwMode="auto">
          <a:xfrm>
            <a:off x="5030788" y="2424113"/>
            <a:ext cx="649287" cy="685800"/>
            <a:chOff x="4754" y="1716"/>
            <a:chExt cx="409" cy="432"/>
          </a:xfrm>
        </p:grpSpPr>
        <p:sp>
          <p:nvSpPr>
            <p:cNvPr id="13382" name="Text Box 580"/>
            <p:cNvSpPr txBox="1">
              <a:spLocks noChangeArrowheads="1"/>
            </p:cNvSpPr>
            <p:nvPr/>
          </p:nvSpPr>
          <p:spPr bwMode="auto">
            <a:xfrm>
              <a:off x="4754" y="1898"/>
              <a:ext cx="409" cy="25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r>
                <a:rPr lang="it-IT" altLang="en-US" sz="1000" i="0">
                  <a:latin typeface="Arial" panose="020B0604020202020204" pitchFamily="34" charset="0"/>
                </a:rPr>
                <a:t>1-side</a:t>
              </a:r>
            </a:p>
            <a:p>
              <a:r>
                <a:rPr lang="it-IT" altLang="en-US" sz="1000" i="0">
                  <a:latin typeface="Arial" panose="020B0604020202020204" pitchFamily="34" charset="0"/>
                </a:rPr>
                <a:t>readout</a:t>
              </a:r>
              <a:endParaRPr lang="en-US" altLang="en-US" sz="1000" i="0">
                <a:latin typeface="Arial" panose="020B0604020202020204" pitchFamily="34" charset="0"/>
              </a:endParaRPr>
            </a:p>
          </p:txBody>
        </p:sp>
        <p:sp>
          <p:nvSpPr>
            <p:cNvPr id="13383" name="Line 581"/>
            <p:cNvSpPr>
              <a:spLocks noChangeShapeType="1"/>
            </p:cNvSpPr>
            <p:nvPr/>
          </p:nvSpPr>
          <p:spPr bwMode="auto">
            <a:xfrm flipV="1">
              <a:off x="4961" y="1716"/>
              <a:ext cx="4" cy="182"/>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3369" name="Text Box 586"/>
          <p:cNvSpPr txBox="1">
            <a:spLocks noChangeArrowheads="1"/>
          </p:cNvSpPr>
          <p:nvPr/>
        </p:nvSpPr>
        <p:spPr bwMode="auto">
          <a:xfrm>
            <a:off x="2305050" y="6515100"/>
            <a:ext cx="5372100" cy="3365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it-IT" altLang="en-US" sz="1600" i="0">
                <a:solidFill>
                  <a:schemeClr val="tx1"/>
                </a:solidFill>
                <a:latin typeface="Tahoma" panose="020B0604030504040204" pitchFamily="34" charset="0"/>
              </a:rPr>
              <a:t>All numbers include the effect of photodetector QE</a:t>
            </a:r>
            <a:endParaRPr lang="en-US" altLang="en-US" sz="1600" i="0">
              <a:solidFill>
                <a:schemeClr val="tx1"/>
              </a:solidFill>
              <a:latin typeface="Tahoma" panose="020B0604030504040204" pitchFamily="34" charset="0"/>
            </a:endParaRPr>
          </a:p>
        </p:txBody>
      </p:sp>
      <p:pic>
        <p:nvPicPr>
          <p:cNvPr id="13370" name="Picture 8" descr="EnergyResolutionDualReadOut_all_layers_for_pi_H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3279775"/>
            <a:ext cx="4427538"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4" name="Object 5"/>
          <p:cNvGraphicFramePr>
            <a:graphicFrameLocks noChangeAspect="1"/>
          </p:cNvGraphicFramePr>
          <p:nvPr/>
        </p:nvGraphicFramePr>
        <p:xfrm>
          <a:off x="112713" y="5849938"/>
          <a:ext cx="1362075" cy="201612"/>
        </p:xfrm>
        <a:graphic>
          <a:graphicData uri="http://schemas.openxmlformats.org/presentationml/2006/ole">
            <mc:AlternateContent xmlns:mc="http://schemas.openxmlformats.org/markup-compatibility/2006">
              <mc:Choice xmlns:v="urn:schemas-microsoft-com:vml" Requires="v">
                <p:oleObj spid="_x0000_s10070" name="Equation" r:id="rId5" imgW="1638000" imgH="241200" progId="Equation.3">
                  <p:embed/>
                </p:oleObj>
              </mc:Choice>
              <mc:Fallback>
                <p:oleObj name="Equation" r:id="rId5" imgW="163800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13" y="5849938"/>
                        <a:ext cx="1362075" cy="2016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71" name="Line 7"/>
          <p:cNvSpPr>
            <a:spLocks noChangeShapeType="1"/>
          </p:cNvSpPr>
          <p:nvPr/>
        </p:nvSpPr>
        <p:spPr bwMode="auto">
          <a:xfrm flipV="1">
            <a:off x="728663" y="5732463"/>
            <a:ext cx="677862" cy="12541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72" name="Text Box 10"/>
          <p:cNvSpPr txBox="1">
            <a:spLocks noChangeArrowheads="1"/>
          </p:cNvSpPr>
          <p:nvPr/>
        </p:nvSpPr>
        <p:spPr bwMode="auto">
          <a:xfrm>
            <a:off x="85725" y="3286125"/>
            <a:ext cx="2732088" cy="2444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it-IT" altLang="en-US" sz="1000" b="0" i="0">
                <a:solidFill>
                  <a:schemeClr val="tx1"/>
                </a:solidFill>
                <a:latin typeface="Arial" panose="020B0604020202020204" pitchFamily="34" charset="0"/>
              </a:rPr>
              <a:t>Fiber pitches: 2mmx2mm through 6mmx6mm</a:t>
            </a:r>
            <a:endParaRPr lang="en-US" altLang="en-US" sz="1000" b="0" i="0">
              <a:solidFill>
                <a:schemeClr val="tx1"/>
              </a:solidFill>
              <a:latin typeface="Arial" panose="020B0604020202020204" pitchFamily="34" charset="0"/>
            </a:endParaRPr>
          </a:p>
        </p:txBody>
      </p:sp>
      <p:sp>
        <p:nvSpPr>
          <p:cNvPr id="13373" name="Oval 12"/>
          <p:cNvSpPr>
            <a:spLocks noChangeArrowheads="1"/>
          </p:cNvSpPr>
          <p:nvPr/>
        </p:nvSpPr>
        <p:spPr bwMode="auto">
          <a:xfrm>
            <a:off x="2681288" y="4022725"/>
            <a:ext cx="1919287" cy="427038"/>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endParaRPr lang="en-US" altLang="en-US" sz="1800" b="0" i="0">
              <a:solidFill>
                <a:schemeClr val="tx1"/>
              </a:solidFill>
              <a:latin typeface="Arial" panose="020B0604020202020204" pitchFamily="34" charset="0"/>
            </a:endParaRPr>
          </a:p>
        </p:txBody>
      </p:sp>
      <p:graphicFrame>
        <p:nvGraphicFramePr>
          <p:cNvPr id="13315" name="Object 14"/>
          <p:cNvGraphicFramePr>
            <a:graphicFrameLocks noChangeAspect="1"/>
          </p:cNvGraphicFramePr>
          <p:nvPr/>
        </p:nvGraphicFramePr>
        <p:xfrm>
          <a:off x="3717925" y="6194425"/>
          <a:ext cx="1690688" cy="265113"/>
        </p:xfrm>
        <a:graphic>
          <a:graphicData uri="http://schemas.openxmlformats.org/presentationml/2006/ole">
            <mc:AlternateContent xmlns:mc="http://schemas.openxmlformats.org/markup-compatibility/2006">
              <mc:Choice xmlns:v="urn:schemas-microsoft-com:vml" Requires="v">
                <p:oleObj spid="_x0000_s10071" name="Equation" r:id="rId7" imgW="1536480" imgH="241200" progId="Equation.3">
                  <p:embed/>
                </p:oleObj>
              </mc:Choice>
              <mc:Fallback>
                <p:oleObj name="Equation" r:id="rId7" imgW="153648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7925" y="6194425"/>
                        <a:ext cx="1690688" cy="265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74" name="Line 15"/>
          <p:cNvSpPr>
            <a:spLocks noChangeShapeType="1"/>
          </p:cNvSpPr>
          <p:nvPr/>
        </p:nvSpPr>
        <p:spPr bwMode="auto">
          <a:xfrm flipH="1" flipV="1">
            <a:off x="2619375" y="5676900"/>
            <a:ext cx="1201738" cy="52863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3316" name="Object 4"/>
          <p:cNvGraphicFramePr>
            <a:graphicFrameLocks noChangeAspect="1"/>
          </p:cNvGraphicFramePr>
          <p:nvPr/>
        </p:nvGraphicFramePr>
        <p:xfrm>
          <a:off x="5638800" y="5780088"/>
          <a:ext cx="1343025" cy="215900"/>
        </p:xfrm>
        <a:graphic>
          <a:graphicData uri="http://schemas.openxmlformats.org/presentationml/2006/ole">
            <mc:AlternateContent xmlns:mc="http://schemas.openxmlformats.org/markup-compatibility/2006">
              <mc:Choice xmlns:v="urn:schemas-microsoft-com:vml" Requires="v">
                <p:oleObj spid="_x0000_s10072" name="Equation" r:id="rId9" imgW="1536480" imgH="241200" progId="Equation.3">
                  <p:embed/>
                </p:oleObj>
              </mc:Choice>
              <mc:Fallback>
                <p:oleObj name="Equation" r:id="rId9" imgW="153648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5780088"/>
                        <a:ext cx="1343025" cy="2159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77" name="Line 5"/>
          <p:cNvSpPr>
            <a:spLocks noChangeShapeType="1"/>
          </p:cNvSpPr>
          <p:nvPr/>
        </p:nvSpPr>
        <p:spPr bwMode="auto">
          <a:xfrm flipV="1">
            <a:off x="6013450" y="5529263"/>
            <a:ext cx="201613" cy="263525"/>
          </a:xfrm>
          <a:prstGeom prst="line">
            <a:avLst/>
          </a:prstGeom>
          <a:noFill/>
          <a:ln w="19050">
            <a:solidFill>
              <a:schemeClr val="bg2">
                <a:lumMod val="60000"/>
                <a:lumOff val="40000"/>
              </a:schemeClr>
            </a:solidFill>
            <a:round/>
            <a:headEnd/>
            <a:tailEnd type="triangle" w="med" len="med"/>
          </a:ln>
        </p:spPr>
        <p:txBody>
          <a:bodyPr/>
          <a:lstStyle/>
          <a:p>
            <a:pPr>
              <a:defRPr/>
            </a:pPr>
            <a:endParaRPr lang="en-US"/>
          </a:p>
        </p:txBody>
      </p:sp>
      <p:sp>
        <p:nvSpPr>
          <p:cNvPr id="13376" name="Oval 8"/>
          <p:cNvSpPr>
            <a:spLocks noChangeArrowheads="1"/>
          </p:cNvSpPr>
          <p:nvPr/>
        </p:nvSpPr>
        <p:spPr bwMode="auto">
          <a:xfrm>
            <a:off x="7204075" y="3454400"/>
            <a:ext cx="1939925" cy="490538"/>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endParaRPr lang="en-US" altLang="en-US" sz="1800" b="0" i="0">
              <a:solidFill>
                <a:schemeClr val="tx1"/>
              </a:solidFill>
              <a:latin typeface="Arial" panose="020B0604020202020204" pitchFamily="34" charset="0"/>
            </a:endParaRPr>
          </a:p>
        </p:txBody>
      </p:sp>
      <p:sp>
        <p:nvSpPr>
          <p:cNvPr id="2" name="Line 11"/>
          <p:cNvSpPr>
            <a:spLocks noChangeShapeType="1"/>
          </p:cNvSpPr>
          <p:nvPr/>
        </p:nvSpPr>
        <p:spPr bwMode="auto">
          <a:xfrm flipV="1">
            <a:off x="4829175" y="5048250"/>
            <a:ext cx="1139825" cy="111283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78" name="Text Box 10"/>
          <p:cNvSpPr txBox="1">
            <a:spLocks noChangeArrowheads="1"/>
          </p:cNvSpPr>
          <p:nvPr/>
        </p:nvSpPr>
        <p:spPr bwMode="auto">
          <a:xfrm>
            <a:off x="4786313" y="3295650"/>
            <a:ext cx="2293937" cy="2444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it-IT" altLang="en-US" sz="1000" b="0" i="0">
                <a:solidFill>
                  <a:schemeClr val="tx1"/>
                </a:solidFill>
                <a:latin typeface="Arial" panose="020B0604020202020204" pitchFamily="34" charset="0"/>
              </a:rPr>
              <a:t>fiber diameter: 1mm – 1.4mm – 2 mm</a:t>
            </a:r>
          </a:p>
        </p:txBody>
      </p:sp>
      <p:sp>
        <p:nvSpPr>
          <p:cNvPr id="13379" name="Text Box 572"/>
          <p:cNvSpPr txBox="1">
            <a:spLocks noChangeArrowheads="1"/>
          </p:cNvSpPr>
          <p:nvPr/>
        </p:nvSpPr>
        <p:spPr bwMode="auto">
          <a:xfrm>
            <a:off x="38100" y="838200"/>
            <a:ext cx="4916488" cy="2746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r>
              <a:rPr lang="it-IT" altLang="en-US" sz="1200" i="0">
                <a:solidFill>
                  <a:schemeClr val="tx1"/>
                </a:solidFill>
                <a:latin typeface="Arial" panose="020B0604020202020204" pitchFamily="34" charset="0"/>
              </a:rPr>
              <a:t> Integrally Active  with Double side readout (</a:t>
            </a:r>
            <a:r>
              <a:rPr lang="it-IT" altLang="en-US" sz="1200">
                <a:solidFill>
                  <a:schemeClr val="tx1"/>
                </a:solidFill>
                <a:latin typeface="Arial" panose="020B0604020202020204" pitchFamily="34" charset="0"/>
              </a:rPr>
              <a:t>ADRIANO</a:t>
            </a:r>
            <a:r>
              <a:rPr lang="it-IT" altLang="en-US" sz="1200" i="0">
                <a:solidFill>
                  <a:schemeClr val="tx1"/>
                </a:solidFill>
                <a:latin typeface="Arial" panose="020B0604020202020204" pitchFamily="34" charset="0"/>
              </a:rPr>
              <a:t>)            </a:t>
            </a:r>
            <a:endParaRPr lang="en-US" altLang="en-US" sz="1200" i="0">
              <a:solidFill>
                <a:schemeClr val="tx1"/>
              </a:solidFill>
              <a:latin typeface="Arial" panose="020B0604020202020204" pitchFamily="34" charset="0"/>
            </a:endParaRPr>
          </a:p>
        </p:txBody>
      </p:sp>
      <p:pic>
        <p:nvPicPr>
          <p:cNvPr id="13380" name="Picture 228" descr="EnergyResolutionVsSamplingFraction"/>
          <p:cNvPicPr>
            <a:picLocks noChangeAspect="1" noChangeArrowheads="1"/>
          </p:cNvPicPr>
          <p:nvPr/>
        </p:nvPicPr>
        <p:blipFill>
          <a:blip r:embed="rId11">
            <a:extLst>
              <a:ext uri="{28A0092B-C50C-407E-A947-70E740481C1C}">
                <a14:useLocalDpi xmlns:a14="http://schemas.microsoft.com/office/drawing/2010/main" val="0"/>
              </a:ext>
            </a:extLst>
          </a:blip>
          <a:srcRect l="974" r="9413" b="3035"/>
          <a:stretch>
            <a:fillRect/>
          </a:stretch>
        </p:blipFill>
        <p:spPr bwMode="auto">
          <a:xfrm>
            <a:off x="5745163" y="677863"/>
            <a:ext cx="3373437"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1" name="Text Box 9"/>
          <p:cNvSpPr txBox="1">
            <a:spLocks noChangeArrowheads="1"/>
          </p:cNvSpPr>
          <p:nvPr/>
        </p:nvSpPr>
        <p:spPr bwMode="auto">
          <a:xfrm>
            <a:off x="3027363" y="2879725"/>
            <a:ext cx="1600200" cy="244475"/>
          </a:xfrm>
          <a:prstGeom prst="rect">
            <a:avLst/>
          </a:prstGeom>
          <a:solidFill>
            <a:srgbClr val="00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eaLnBrk="1" hangingPunct="1"/>
            <a:r>
              <a:rPr lang="it-IT" altLang="en-US" sz="1000" i="0">
                <a:solidFill>
                  <a:schemeClr val="tx1"/>
                </a:solidFill>
                <a:latin typeface="Bodoni SvtyTwo OS ITC TT-Book" pitchFamily="-64" charset="0"/>
                <a:ea typeface="ＭＳ Ｐゴシック" panose="020B0600070205080204" pitchFamily="34" charset="-128"/>
              </a:rPr>
              <a:t>ILCroot simulations</a:t>
            </a:r>
            <a:endParaRPr lang="en-US" altLang="en-US" sz="1000" i="0" baseline="30000">
              <a:solidFill>
                <a:schemeClr val="tx1"/>
              </a:solidFill>
              <a:latin typeface="Bodoni SvtyTwo OS ITC TT-Book" pitchFamily="-64" charset="0"/>
              <a:ea typeface="ＭＳ Ｐゴシック" panose="020B0600070205080204" pitchFamily="34" charset="-128"/>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5C3A2984-99A0-4A1F-ABC1-D865843D904F}" type="slidenum">
              <a:rPr lang="it-IT" smtClean="0"/>
              <a:pPr>
                <a:defRPr/>
              </a:pPr>
              <a:t>37</a:t>
            </a:fld>
            <a:endParaRPr lang="it-IT"/>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idx="4294967295"/>
          </p:nvPr>
        </p:nvSpPr>
        <p:spPr>
          <a:xfrm>
            <a:off x="457200" y="277813"/>
            <a:ext cx="8229600" cy="488950"/>
          </a:xfrm>
        </p:spPr>
        <p:txBody>
          <a:bodyPr lIns="90000" tIns="46800" rIns="90000" bIns="46800">
            <a:normAutofit fontScale="90000"/>
          </a:bodyPr>
          <a:lstStyle/>
          <a:p>
            <a:pPr eaLnBrk="1" hangingPunct="1">
              <a:defRPr/>
            </a:pPr>
            <a:r>
              <a:rPr lang="it-IT" sz="4000" smtClean="0"/>
              <a:t>From Dual to Triple Readout</a:t>
            </a:r>
            <a:endParaRPr lang="en-US" sz="4000" smtClean="0"/>
          </a:p>
        </p:txBody>
      </p:sp>
      <p:sp>
        <p:nvSpPr>
          <p:cNvPr id="167940" name="Rectangle 3"/>
          <p:cNvSpPr>
            <a:spLocks noGrp="1" noChangeArrowheads="1"/>
          </p:cNvSpPr>
          <p:nvPr>
            <p:ph type="body" sz="half" idx="4294967295"/>
          </p:nvPr>
        </p:nvSpPr>
        <p:spPr>
          <a:xfrm>
            <a:off x="184150" y="1041400"/>
            <a:ext cx="8786813" cy="482600"/>
          </a:xfrm>
          <a:solidFill>
            <a:srgbClr val="FFCC66"/>
          </a:solidFill>
        </p:spPr>
        <p:txBody>
          <a:bodyPr lIns="90000" tIns="46800" rIns="90000" bIns="46800"/>
          <a:lstStyle/>
          <a:p>
            <a:pPr algn="ctr" eaLnBrk="1" hangingPunct="1">
              <a:buClr>
                <a:srgbClr val="000000"/>
              </a:buClr>
              <a:buSzPct val="100000"/>
              <a:buFont typeface="Times New Roman" pitchFamily="18" charset="0"/>
              <a:buNone/>
              <a:defRPr/>
            </a:pPr>
            <a:r>
              <a:rPr lang="it-IT" sz="2400" dirty="0" smtClean="0">
                <a:solidFill>
                  <a:srgbClr val="000000"/>
                </a:solidFill>
                <a:effectLst>
                  <a:outerShdw blurRad="38100" dist="38100" dir="2700000" algn="tl">
                    <a:srgbClr val="FFFFFF"/>
                  </a:outerShdw>
                </a:effectLst>
                <a:latin typeface="Times New Roman" pitchFamily="18" charset="0"/>
              </a:rPr>
              <a:t>Disentangling neutron component from waveform</a:t>
            </a:r>
            <a:endParaRPr lang="en-US" sz="2400" dirty="0" smtClean="0">
              <a:solidFill>
                <a:srgbClr val="000000"/>
              </a:solidFill>
              <a:effectLst>
                <a:outerShdw blurRad="38100" dist="38100" dir="2700000" algn="tl">
                  <a:srgbClr val="FFFFFF"/>
                </a:outerShdw>
              </a:effectLst>
              <a:latin typeface="Times New Roman" pitchFamily="18" charset="0"/>
            </a:endParaRPr>
          </a:p>
        </p:txBody>
      </p:sp>
      <p:graphicFrame>
        <p:nvGraphicFramePr>
          <p:cNvPr id="14338" name="Object 11"/>
          <p:cNvGraphicFramePr>
            <a:graphicFrameLocks noGrp="1" noChangeAspect="1"/>
          </p:cNvGraphicFramePr>
          <p:nvPr>
            <p:ph sz="half" idx="4294967295"/>
          </p:nvPr>
        </p:nvGraphicFramePr>
        <p:xfrm>
          <a:off x="1038225" y="5103813"/>
          <a:ext cx="7167563" cy="701675"/>
        </p:xfrm>
        <a:graphic>
          <a:graphicData uri="http://schemas.openxmlformats.org/presentationml/2006/ole">
            <mc:AlternateContent xmlns:mc="http://schemas.openxmlformats.org/markup-compatibility/2006">
              <mc:Choice xmlns:v="urn:schemas-microsoft-com:vml" Requires="v">
                <p:oleObj spid="_x0000_s10526" name="Equation" r:id="rId3" imgW="3288960" imgH="431640" progId="Equation.3">
                  <p:embed/>
                </p:oleObj>
              </mc:Choice>
              <mc:Fallback>
                <p:oleObj name="Equation" r:id="rId3" imgW="328896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25" y="5103813"/>
                        <a:ext cx="7167563" cy="701675"/>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Oval 12"/>
          <p:cNvSpPr>
            <a:spLocks noChangeArrowheads="1"/>
          </p:cNvSpPr>
          <p:nvPr/>
        </p:nvSpPr>
        <p:spPr bwMode="auto">
          <a:xfrm>
            <a:off x="6654800" y="5010150"/>
            <a:ext cx="1735138" cy="88106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endParaRPr lang="en-US" altLang="en-US" sz="1800" b="0" i="0">
              <a:solidFill>
                <a:schemeClr val="tx1"/>
              </a:solidFill>
              <a:latin typeface="Arial" panose="020B0604020202020204" pitchFamily="34" charset="0"/>
            </a:endParaRPr>
          </a:p>
        </p:txBody>
      </p:sp>
      <p:grpSp>
        <p:nvGrpSpPr>
          <p:cNvPr id="14342" name="Group 24"/>
          <p:cNvGrpSpPr>
            <a:grpSpLocks/>
          </p:cNvGrpSpPr>
          <p:nvPr/>
        </p:nvGrpSpPr>
        <p:grpSpPr bwMode="auto">
          <a:xfrm>
            <a:off x="1458913" y="1670050"/>
            <a:ext cx="4768850" cy="3352800"/>
            <a:chOff x="2980" y="582"/>
            <a:chExt cx="2999" cy="2262"/>
          </a:xfrm>
        </p:grpSpPr>
        <p:pic>
          <p:nvPicPr>
            <p:cNvPr id="14348" name="Picture 23" descr="hSciSignalTimeDistributionFro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0" y="582"/>
              <a:ext cx="2999"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 Box 9"/>
            <p:cNvSpPr txBox="1">
              <a:spLocks noChangeArrowheads="1"/>
            </p:cNvSpPr>
            <p:nvPr/>
          </p:nvSpPr>
          <p:spPr bwMode="auto">
            <a:xfrm>
              <a:off x="3376" y="806"/>
              <a:ext cx="1813" cy="234"/>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57200">
                <a:tabLst>
                  <a:tab pos="723900" algn="l"/>
                  <a:tab pos="1447800" algn="l"/>
                  <a:tab pos="2171700" algn="l"/>
                  <a:tab pos="2895600" algn="l"/>
                </a:tabLst>
                <a:defRPr sz="2400" b="1" i="1">
                  <a:solidFill>
                    <a:schemeClr val="bg1"/>
                  </a:solidFill>
                  <a:latin typeface="Times New Roman" panose="02020603050405020304" pitchFamily="18" charset="0"/>
                </a:defRPr>
              </a:lvl1pPr>
              <a:lvl2pPr marL="742950" indent="-285750" defTabSz="457200">
                <a:tabLst>
                  <a:tab pos="723900" algn="l"/>
                  <a:tab pos="1447800" algn="l"/>
                  <a:tab pos="2171700" algn="l"/>
                  <a:tab pos="2895600" algn="l"/>
                </a:tabLst>
                <a:defRPr sz="2400" b="1" i="1">
                  <a:solidFill>
                    <a:schemeClr val="bg1"/>
                  </a:solidFill>
                  <a:latin typeface="Times New Roman" panose="02020603050405020304" pitchFamily="18" charset="0"/>
                </a:defRPr>
              </a:lvl2pPr>
              <a:lvl3pPr marL="1143000" indent="-228600" defTabSz="457200">
                <a:tabLst>
                  <a:tab pos="723900" algn="l"/>
                  <a:tab pos="1447800" algn="l"/>
                  <a:tab pos="2171700" algn="l"/>
                  <a:tab pos="2895600" algn="l"/>
                </a:tabLst>
                <a:defRPr sz="2400" b="1" i="1">
                  <a:solidFill>
                    <a:schemeClr val="bg1"/>
                  </a:solidFill>
                  <a:latin typeface="Times New Roman" panose="02020603050405020304" pitchFamily="18" charset="0"/>
                </a:defRPr>
              </a:lvl3pPr>
              <a:lvl4pPr marL="1600200" indent="-228600" defTabSz="457200">
                <a:tabLst>
                  <a:tab pos="723900" algn="l"/>
                  <a:tab pos="1447800" algn="l"/>
                  <a:tab pos="2171700" algn="l"/>
                  <a:tab pos="2895600" algn="l"/>
                </a:tabLst>
                <a:defRPr sz="2400" b="1" i="1">
                  <a:solidFill>
                    <a:schemeClr val="bg1"/>
                  </a:solidFill>
                  <a:latin typeface="Times New Roman" panose="02020603050405020304" pitchFamily="18" charset="0"/>
                </a:defRPr>
              </a:lvl4pPr>
              <a:lvl5pPr marL="2057400" indent="-228600" defTabSz="457200">
                <a:tabLst>
                  <a:tab pos="723900" algn="l"/>
                  <a:tab pos="1447800" algn="l"/>
                  <a:tab pos="2171700" algn="l"/>
                  <a:tab pos="2895600" algn="l"/>
                </a:tabLst>
                <a:defRPr sz="2400" b="1" i="1">
                  <a:solidFill>
                    <a:schemeClr val="bg1"/>
                  </a:solidFill>
                  <a:latin typeface="Times New Roman" panose="02020603050405020304" pitchFamily="18" charset="0"/>
                </a:defRPr>
              </a:lvl5pPr>
              <a:lvl6pPr marL="2514600" indent="-228600" algn="ctr" defTabSz="457200" eaLnBrk="0" fontAlgn="base" hangingPunct="0">
                <a:spcBef>
                  <a:spcPct val="0"/>
                </a:spcBef>
                <a:spcAft>
                  <a:spcPct val="0"/>
                </a:spcAft>
                <a:tabLst>
                  <a:tab pos="723900" algn="l"/>
                  <a:tab pos="1447800" algn="l"/>
                  <a:tab pos="2171700" algn="l"/>
                  <a:tab pos="2895600" algn="l"/>
                </a:tabLst>
                <a:defRPr sz="2400" b="1" i="1">
                  <a:solidFill>
                    <a:schemeClr val="bg1"/>
                  </a:solidFill>
                  <a:latin typeface="Times New Roman" panose="02020603050405020304" pitchFamily="18" charset="0"/>
                </a:defRPr>
              </a:lvl6pPr>
              <a:lvl7pPr marL="2971800" indent="-228600" algn="ctr" defTabSz="457200" eaLnBrk="0" fontAlgn="base" hangingPunct="0">
                <a:spcBef>
                  <a:spcPct val="0"/>
                </a:spcBef>
                <a:spcAft>
                  <a:spcPct val="0"/>
                </a:spcAft>
                <a:tabLst>
                  <a:tab pos="723900" algn="l"/>
                  <a:tab pos="1447800" algn="l"/>
                  <a:tab pos="2171700" algn="l"/>
                  <a:tab pos="2895600" algn="l"/>
                </a:tabLst>
                <a:defRPr sz="2400" b="1" i="1">
                  <a:solidFill>
                    <a:schemeClr val="bg1"/>
                  </a:solidFill>
                  <a:latin typeface="Times New Roman" panose="02020603050405020304" pitchFamily="18" charset="0"/>
                </a:defRPr>
              </a:lvl7pPr>
              <a:lvl8pPr marL="3429000" indent="-228600" algn="ctr" defTabSz="457200" eaLnBrk="0" fontAlgn="base" hangingPunct="0">
                <a:spcBef>
                  <a:spcPct val="0"/>
                </a:spcBef>
                <a:spcAft>
                  <a:spcPct val="0"/>
                </a:spcAft>
                <a:tabLst>
                  <a:tab pos="723900" algn="l"/>
                  <a:tab pos="1447800" algn="l"/>
                  <a:tab pos="2171700" algn="l"/>
                  <a:tab pos="2895600" algn="l"/>
                </a:tabLst>
                <a:defRPr sz="2400" b="1" i="1">
                  <a:solidFill>
                    <a:schemeClr val="bg1"/>
                  </a:solidFill>
                  <a:latin typeface="Times New Roman" panose="02020603050405020304" pitchFamily="18" charset="0"/>
                </a:defRPr>
              </a:lvl8pPr>
              <a:lvl9pPr marL="3886200" indent="-228600" algn="ctr" defTabSz="457200" eaLnBrk="0" fontAlgn="base" hangingPunct="0">
                <a:spcBef>
                  <a:spcPct val="0"/>
                </a:spcBef>
                <a:spcAft>
                  <a:spcPct val="0"/>
                </a:spcAft>
                <a:tabLst>
                  <a:tab pos="723900" algn="l"/>
                  <a:tab pos="1447800" algn="l"/>
                  <a:tab pos="2171700" algn="l"/>
                  <a:tab pos="2895600" algn="l"/>
                </a:tabLst>
                <a:defRPr sz="2400" b="1" i="1">
                  <a:solidFill>
                    <a:schemeClr val="bg1"/>
                  </a:solidFill>
                  <a:latin typeface="Times New Roman" panose="02020603050405020304" pitchFamily="18" charset="0"/>
                </a:defRPr>
              </a:lvl9pPr>
            </a:lstStyle>
            <a:p>
              <a:pPr algn="l" eaLnBrk="1">
                <a:lnSpc>
                  <a:spcPct val="116000"/>
                </a:lnSpc>
                <a:buClr>
                  <a:srgbClr val="000000"/>
                </a:buClr>
                <a:buSzPct val="45000"/>
                <a:buFont typeface="Wingdings" panose="05000000000000000000" pitchFamily="2" charset="2"/>
                <a:buNone/>
              </a:pPr>
              <a:r>
                <a:rPr lang="en-GB" altLang="en-US" sz="1600" b="0" i="0">
                  <a:latin typeface="Comic Sans MS" panose="030F0702030302020204" pitchFamily="66" charset="0"/>
                </a:rPr>
                <a:t>Time history of the Scint pe</a:t>
              </a:r>
            </a:p>
          </p:txBody>
        </p:sp>
        <p:grpSp>
          <p:nvGrpSpPr>
            <p:cNvPr id="14350" name="Group 13"/>
            <p:cNvGrpSpPr>
              <a:grpSpLocks/>
            </p:cNvGrpSpPr>
            <p:nvPr/>
          </p:nvGrpSpPr>
          <p:grpSpPr bwMode="auto">
            <a:xfrm>
              <a:off x="3504" y="1718"/>
              <a:ext cx="1688" cy="490"/>
              <a:chOff x="3504" y="1718"/>
              <a:chExt cx="1688" cy="490"/>
            </a:xfrm>
          </p:grpSpPr>
          <p:sp>
            <p:nvSpPr>
              <p:cNvPr id="14351" name="Line 14"/>
              <p:cNvSpPr>
                <a:spLocks noChangeShapeType="1"/>
              </p:cNvSpPr>
              <p:nvPr/>
            </p:nvSpPr>
            <p:spPr bwMode="auto">
              <a:xfrm>
                <a:off x="3504" y="1776"/>
                <a:ext cx="0" cy="432"/>
              </a:xfrm>
              <a:prstGeom prst="line">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352" name="Line 15"/>
              <p:cNvSpPr>
                <a:spLocks noChangeShapeType="1"/>
              </p:cNvSpPr>
              <p:nvPr/>
            </p:nvSpPr>
            <p:spPr bwMode="auto">
              <a:xfrm>
                <a:off x="3504" y="1872"/>
                <a:ext cx="288"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3" name="Text Box 16"/>
              <p:cNvSpPr txBox="1">
                <a:spLocks noChangeArrowheads="1"/>
              </p:cNvSpPr>
              <p:nvPr/>
            </p:nvSpPr>
            <p:spPr bwMode="auto">
              <a:xfrm>
                <a:off x="3926" y="1718"/>
                <a:ext cx="12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eaLnBrk="1" hangingPunct="1"/>
                <a:r>
                  <a:rPr lang="it-IT" altLang="en-US" sz="1600" b="0" i="0">
                    <a:solidFill>
                      <a:srgbClr val="FF0000"/>
                    </a:solidFill>
                    <a:latin typeface="Arial" panose="020B0604020202020204" pitchFamily="34" charset="0"/>
                  </a:rPr>
                  <a:t>Neutron contribution</a:t>
                </a:r>
                <a:endParaRPr lang="en-US" altLang="en-US" sz="1600" b="0" i="0">
                  <a:solidFill>
                    <a:srgbClr val="FF0000"/>
                  </a:solidFill>
                  <a:latin typeface="Arial" panose="020B0604020202020204" pitchFamily="34" charset="0"/>
                </a:endParaRPr>
              </a:p>
            </p:txBody>
          </p:sp>
        </p:grpSp>
      </p:grpSp>
      <p:sp>
        <p:nvSpPr>
          <p:cNvPr id="14343" name="Text Box 22"/>
          <p:cNvSpPr txBox="1">
            <a:spLocks noChangeArrowheads="1"/>
          </p:cNvSpPr>
          <p:nvPr/>
        </p:nvSpPr>
        <p:spPr bwMode="auto">
          <a:xfrm>
            <a:off x="452438" y="5962650"/>
            <a:ext cx="8169275" cy="461963"/>
          </a:xfrm>
          <a:prstGeom prst="rect">
            <a:avLst/>
          </a:prstGeom>
          <a:solidFill>
            <a:srgbClr val="00C000"/>
          </a:solidFill>
          <a:ln w="9525">
            <a:solidFill>
              <a:srgbClr val="00FF00"/>
            </a:solidFill>
            <a:miter lim="800000"/>
            <a:headEnd/>
            <a:tailEnd/>
          </a:ln>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eaLnBrk="1" hangingPunct="1"/>
            <a:r>
              <a:rPr lang="it-IT" altLang="en-US" b="0" i="0">
                <a:solidFill>
                  <a:schemeClr val="tx1"/>
                </a:solidFill>
                <a:latin typeface="Arial" panose="020B0604020202020204" pitchFamily="34" charset="0"/>
              </a:rPr>
              <a:t>Triple Readout aka Dual Readout with time history readout</a:t>
            </a:r>
            <a:endParaRPr lang="en-US" altLang="en-US" b="0" i="0">
              <a:solidFill>
                <a:schemeClr val="tx1"/>
              </a:solidFill>
              <a:latin typeface="Arial" panose="020B0604020202020204" pitchFamily="34" charset="0"/>
            </a:endParaRPr>
          </a:p>
        </p:txBody>
      </p:sp>
      <p:sp>
        <p:nvSpPr>
          <p:cNvPr id="14344" name="Text Box 25"/>
          <p:cNvSpPr txBox="1">
            <a:spLocks noChangeArrowheads="1"/>
          </p:cNvSpPr>
          <p:nvPr/>
        </p:nvSpPr>
        <p:spPr bwMode="auto">
          <a:xfrm>
            <a:off x="6319838" y="2613025"/>
            <a:ext cx="2784475" cy="13843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en-US" altLang="ja-JP" sz="1200" b="0" i="0">
                <a:solidFill>
                  <a:schemeClr val="tx1"/>
                </a:solidFill>
                <a:latin typeface="Arial" panose="020B0604020202020204" pitchFamily="34" charset="0"/>
                <a:ea typeface="ＭＳ Ｐゴシック" panose="020B0600070205080204" pitchFamily="34" charset="-128"/>
              </a:rPr>
              <a:t>Time history of the scintillation signal in </a:t>
            </a:r>
            <a:r>
              <a:rPr lang="en-US" altLang="ja-JP" sz="1200" b="0">
                <a:solidFill>
                  <a:schemeClr val="tx1"/>
                </a:solidFill>
                <a:latin typeface="Arial" panose="020B0604020202020204" pitchFamily="34" charset="0"/>
                <a:ea typeface="ＭＳ Ｐゴシック" panose="020B0600070205080204" pitchFamily="34" charset="-128"/>
              </a:rPr>
              <a:t>ADRIANO</a:t>
            </a:r>
            <a:r>
              <a:rPr lang="en-US" altLang="ja-JP" sz="1200" b="0" i="0">
                <a:solidFill>
                  <a:schemeClr val="tx1"/>
                </a:solidFill>
                <a:latin typeface="Arial" panose="020B0604020202020204" pitchFamily="34" charset="0"/>
                <a:ea typeface="ＭＳ Ｐゴシック" panose="020B0600070205080204" pitchFamily="34" charset="-128"/>
              </a:rPr>
              <a:t> for </a:t>
            </a:r>
            <a:r>
              <a:rPr lang="en-US" altLang="ja-JP" sz="1200" b="0" i="0">
                <a:solidFill>
                  <a:schemeClr val="tx1"/>
                </a:solidFill>
                <a:latin typeface="Symbol" panose="05050102010706020507" pitchFamily="18" charset="2"/>
                <a:ea typeface="ＭＳ Ｐゴシック" panose="020B0600070205080204" pitchFamily="34" charset="-128"/>
              </a:rPr>
              <a:t>p</a:t>
            </a:r>
            <a:r>
              <a:rPr lang="en-US" altLang="ja-JP" sz="1200" b="0" i="0" baseline="30000">
                <a:solidFill>
                  <a:schemeClr val="tx1"/>
                </a:solidFill>
                <a:latin typeface="Arial" panose="020B0604020202020204" pitchFamily="34" charset="0"/>
                <a:ea typeface="ＭＳ Ｐゴシック" panose="020B0600070205080204" pitchFamily="34" charset="-128"/>
              </a:rPr>
              <a:t>-</a:t>
            </a:r>
            <a:r>
              <a:rPr lang="en-US" altLang="ja-JP" sz="1200" b="0" i="0">
                <a:solidFill>
                  <a:schemeClr val="tx1"/>
                </a:solidFill>
                <a:latin typeface="Arial" panose="020B0604020202020204" pitchFamily="34" charset="0"/>
                <a:ea typeface="ＭＳ Ｐゴシック" panose="020B0600070205080204" pitchFamily="34" charset="-128"/>
              </a:rPr>
              <a:t>@40 GeV. </a:t>
            </a:r>
          </a:p>
          <a:p>
            <a:pPr algn="l"/>
            <a:endParaRPr lang="en-US" altLang="ja-JP" sz="1200" b="0" i="0">
              <a:solidFill>
                <a:schemeClr val="tx1"/>
              </a:solidFill>
              <a:latin typeface="Arial" panose="020B0604020202020204" pitchFamily="34" charset="0"/>
              <a:ea typeface="ＭＳ Ｐゴシック" panose="020B0600070205080204" pitchFamily="34" charset="-128"/>
            </a:endParaRPr>
          </a:p>
          <a:p>
            <a:pPr algn="l"/>
            <a:r>
              <a:rPr lang="en-US" altLang="ja-JP" sz="1200" b="0" i="0">
                <a:solidFill>
                  <a:schemeClr val="tx1"/>
                </a:solidFill>
                <a:latin typeface="Arial" panose="020B0604020202020204" pitchFamily="34" charset="0"/>
                <a:ea typeface="ＭＳ Ｐゴシック" panose="020B0600070205080204" pitchFamily="34" charset="-128"/>
              </a:rPr>
              <a:t>The contribution after 35 ns is from neutrons only. </a:t>
            </a:r>
            <a:r>
              <a:rPr lang="it-IT" altLang="ja-JP" sz="1200" b="0" i="0">
                <a:solidFill>
                  <a:schemeClr val="tx1"/>
                </a:solidFill>
                <a:latin typeface="Arial" panose="020B0604020202020204" pitchFamily="34" charset="0"/>
                <a:ea typeface="ＭＳ Ｐゴシック" panose="020B0600070205080204" pitchFamily="34" charset="-128"/>
              </a:rPr>
              <a:t>The distribution has been fitted with a triple exponential function</a:t>
            </a:r>
            <a:r>
              <a:rPr lang="en-US" altLang="ja-JP" sz="1200" b="0" i="0">
                <a:solidFill>
                  <a:schemeClr val="tx1"/>
                </a:solidFill>
                <a:latin typeface="Arial" panose="020B0604020202020204" pitchFamily="34" charset="0"/>
                <a:ea typeface="ＭＳ Ｐゴシック" panose="020B0600070205080204" pitchFamily="34" charset="-128"/>
              </a:rPr>
              <a:t> .</a:t>
            </a:r>
            <a:endParaRPr lang="en-US" altLang="en-US" sz="1200" b="0" i="0">
              <a:solidFill>
                <a:schemeClr val="tx1"/>
              </a:solidFill>
              <a:latin typeface="Arial" panose="020B0604020202020204" pitchFamily="34" charset="0"/>
            </a:endParaRPr>
          </a:p>
        </p:txBody>
      </p:sp>
      <p:sp>
        <p:nvSpPr>
          <p:cNvPr id="14345" name="Text Box 26"/>
          <p:cNvSpPr txBox="1">
            <a:spLocks noChangeArrowheads="1"/>
          </p:cNvSpPr>
          <p:nvPr/>
        </p:nvSpPr>
        <p:spPr bwMode="auto">
          <a:xfrm>
            <a:off x="296863" y="3275013"/>
            <a:ext cx="977900" cy="24606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it-IT" altLang="en-US" sz="1000" i="0">
                <a:solidFill>
                  <a:srgbClr val="660033"/>
                </a:solidFill>
                <a:latin typeface="Arial" panose="020B0604020202020204" pitchFamily="34" charset="0"/>
              </a:rPr>
              <a:t>40 Gev pions</a:t>
            </a:r>
            <a:endParaRPr lang="en-US" altLang="en-US" sz="1000" i="0">
              <a:solidFill>
                <a:srgbClr val="660033"/>
              </a:solidFill>
              <a:latin typeface="Arial" panose="020B0604020202020204" pitchFamily="34" charset="0"/>
            </a:endParaRPr>
          </a:p>
        </p:txBody>
      </p:sp>
      <p:sp>
        <p:nvSpPr>
          <p:cNvPr id="14346" name="Freeform 20"/>
          <p:cNvSpPr>
            <a:spLocks/>
          </p:cNvSpPr>
          <p:nvPr/>
        </p:nvSpPr>
        <p:spPr bwMode="auto">
          <a:xfrm>
            <a:off x="1851025" y="2752725"/>
            <a:ext cx="406400" cy="577850"/>
          </a:xfrm>
          <a:custGeom>
            <a:avLst/>
            <a:gdLst>
              <a:gd name="T0" fmla="*/ 2147483647 w 256"/>
              <a:gd name="T1" fmla="*/ 2147483647 h 364"/>
              <a:gd name="T2" fmla="*/ 2147483647 w 256"/>
              <a:gd name="T3" fmla="*/ 2147483647 h 364"/>
              <a:gd name="T4" fmla="*/ 2147483647 w 256"/>
              <a:gd name="T5" fmla="*/ 2147483647 h 364"/>
              <a:gd name="T6" fmla="*/ 0 60000 65536"/>
              <a:gd name="T7" fmla="*/ 0 60000 65536"/>
              <a:gd name="T8" fmla="*/ 0 60000 65536"/>
              <a:gd name="T9" fmla="*/ 0 w 256"/>
              <a:gd name="T10" fmla="*/ 0 h 364"/>
              <a:gd name="T11" fmla="*/ 256 w 256"/>
              <a:gd name="T12" fmla="*/ 364 h 364"/>
            </a:gdLst>
            <a:ahLst/>
            <a:cxnLst>
              <a:cxn ang="T6">
                <a:pos x="T0" y="T1"/>
              </a:cxn>
              <a:cxn ang="T7">
                <a:pos x="T2" y="T3"/>
              </a:cxn>
              <a:cxn ang="T8">
                <a:pos x="T4" y="T5"/>
              </a:cxn>
            </a:cxnLst>
            <a:rect l="T9" t="T10" r="T11" b="T12"/>
            <a:pathLst>
              <a:path w="256" h="364">
                <a:moveTo>
                  <a:pt x="256" y="364"/>
                </a:moveTo>
                <a:cubicBezTo>
                  <a:pt x="205" y="296"/>
                  <a:pt x="154" y="229"/>
                  <a:pt x="121" y="172"/>
                </a:cubicBezTo>
                <a:cubicBezTo>
                  <a:pt x="88" y="115"/>
                  <a:pt x="0" y="0"/>
                  <a:pt x="57" y="22"/>
                </a:cubicBezTo>
              </a:path>
            </a:pathLst>
          </a:custGeom>
          <a:noFill/>
          <a:ln w="9525" cap="flat">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7" name="Text Box 9"/>
          <p:cNvSpPr txBox="1">
            <a:spLocks noChangeArrowheads="1"/>
          </p:cNvSpPr>
          <p:nvPr/>
        </p:nvSpPr>
        <p:spPr bwMode="auto">
          <a:xfrm>
            <a:off x="6734175" y="1952625"/>
            <a:ext cx="1600200" cy="244475"/>
          </a:xfrm>
          <a:prstGeom prst="rect">
            <a:avLst/>
          </a:prstGeom>
          <a:solidFill>
            <a:srgbClr val="00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eaLnBrk="1" hangingPunct="1"/>
            <a:r>
              <a:rPr lang="it-IT" altLang="en-US" sz="1000" i="0">
                <a:solidFill>
                  <a:schemeClr val="tx1"/>
                </a:solidFill>
                <a:latin typeface="Bodoni SvtyTwo OS ITC TT-Book" pitchFamily="-64" charset="0"/>
                <a:ea typeface="ＭＳ Ｐゴシック" panose="020B0600070205080204" pitchFamily="34" charset="-128"/>
              </a:rPr>
              <a:t>ILCroot simulations</a:t>
            </a:r>
            <a:endParaRPr lang="en-US" altLang="en-US" sz="1000" i="0" baseline="30000">
              <a:solidFill>
                <a:schemeClr val="tx1"/>
              </a:solidFill>
              <a:latin typeface="Bodoni SvtyTwo OS ITC TT-Book" pitchFamily="-64" charset="0"/>
              <a:ea typeface="ＭＳ Ｐゴシック" panose="020B0600070205080204" pitchFamily="34" charset="-128"/>
              <a:cs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
        <p:nvSpPr>
          <p:cNvPr id="4" name="Slide Number Placeholder 3"/>
          <p:cNvSpPr>
            <a:spLocks noGrp="1"/>
          </p:cNvSpPr>
          <p:nvPr>
            <p:ph type="sldNum" sz="quarter" idx="12"/>
          </p:nvPr>
        </p:nvSpPr>
        <p:spPr/>
        <p:txBody>
          <a:bodyPr/>
          <a:lstStyle/>
          <a:p>
            <a:pPr>
              <a:defRPr/>
            </a:pPr>
            <a:fld id="{5C3A2984-99A0-4A1F-ABC1-D865843D904F}" type="slidenum">
              <a:rPr lang="it-IT" smtClean="0"/>
              <a:pPr>
                <a:defRPr/>
              </a:pPr>
              <a:t>38</a:t>
            </a:fld>
            <a:endParaRPr lang="it-IT"/>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15" descr="EnergyResolution_4x4_layers_for_pi_H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119438"/>
            <a:ext cx="4367212"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14"/>
          <p:cNvSpPr txBox="1">
            <a:spLocks noGrp="1" noChangeArrowheads="1"/>
          </p:cNvSpPr>
          <p:nvPr/>
        </p:nvSpPr>
        <p:spPr bwMode="auto">
          <a:xfrm>
            <a:off x="6553200" y="6248400"/>
            <a:ext cx="2132013" cy="455613"/>
          </a:xfrm>
          <a:prstGeom prst="rect">
            <a:avLst/>
          </a:prstGeom>
          <a:noFill/>
          <a:ln>
            <a:round/>
            <a:headEnd/>
            <a:tailEnd/>
          </a:ln>
        </p:spPr>
        <p:txBody>
          <a:bodyPr lIns="90000" tIns="46800" rIns="90000" bIns="46800"/>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r" eaLnBrk="1" hangingPunct="1">
              <a:buClr>
                <a:srgbClr val="FFFFFF"/>
              </a:buClr>
              <a:buSzPct val="100000"/>
              <a:buFont typeface="Arial" panose="020B0604020202020204" pitchFamily="34" charset="0"/>
              <a:buNone/>
            </a:pPr>
            <a:fld id="{B24CD539-1B35-433A-B5E8-F5D3E1D2F6A8}" type="slidenum">
              <a:rPr lang="en-GB" altLang="en-US" sz="1000" b="0" i="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pPr algn="r" eaLnBrk="1" hangingPunct="1">
                <a:buClr>
                  <a:srgbClr val="FFFFFF"/>
                </a:buClr>
                <a:buSzPct val="100000"/>
                <a:buFont typeface="Arial" panose="020B0604020202020204" pitchFamily="34" charset="0"/>
                <a:buNone/>
              </a:pPr>
              <a:t>39</a:t>
            </a:fld>
            <a:endParaRPr lang="en-GB" altLang="en-US" sz="1000" b="0" i="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206850" name="Rectangle 2"/>
          <p:cNvSpPr>
            <a:spLocks noGrp="1" noChangeArrowheads="1"/>
          </p:cNvSpPr>
          <p:nvPr>
            <p:ph type="title" idx="4294967295"/>
          </p:nvPr>
        </p:nvSpPr>
        <p:spPr>
          <a:xfrm>
            <a:off x="246063" y="0"/>
            <a:ext cx="8623300" cy="1138238"/>
          </a:xfrm>
        </p:spPr>
        <p:txBody>
          <a:bodyPr lIns="90000" tIns="46800" rIns="90000" bIns="46800">
            <a:normAutofit fontScale="90000"/>
          </a:bodyPr>
          <a:lstStyle/>
          <a:p>
            <a:pPr eaLnBrk="1" hangingPunct="1">
              <a:defRPr/>
            </a:pPr>
            <a:r>
              <a:rPr lang="it-IT" sz="3600" i="1" dirty="0" smtClean="0"/>
              <a:t>ADRIANO</a:t>
            </a:r>
            <a:r>
              <a:rPr lang="it-IT" sz="3600" dirty="0" smtClean="0"/>
              <a:t> in Triple Readout configuration</a:t>
            </a:r>
            <a:endParaRPr lang="en-US" sz="3600" dirty="0" smtClean="0"/>
          </a:p>
        </p:txBody>
      </p:sp>
      <p:pic>
        <p:nvPicPr>
          <p:cNvPr id="15369" name="Picture 3" descr="EnergyResolution_ll_layers_for_pi_H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928688"/>
            <a:ext cx="435927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Line 5"/>
          <p:cNvSpPr>
            <a:spLocks noChangeShapeType="1"/>
          </p:cNvSpPr>
          <p:nvPr/>
        </p:nvSpPr>
        <p:spPr bwMode="auto">
          <a:xfrm flipV="1">
            <a:off x="1025525" y="3400425"/>
            <a:ext cx="238125" cy="198438"/>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1" name="Oval 7"/>
          <p:cNvSpPr>
            <a:spLocks noChangeArrowheads="1"/>
          </p:cNvSpPr>
          <p:nvPr/>
        </p:nvSpPr>
        <p:spPr bwMode="auto">
          <a:xfrm>
            <a:off x="2636838" y="1754188"/>
            <a:ext cx="1927225" cy="46355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endParaRPr lang="en-US" altLang="en-US" sz="1800" b="0" i="0">
              <a:solidFill>
                <a:schemeClr val="tx1"/>
              </a:solidFill>
              <a:latin typeface="Arial" panose="020B0604020202020204" pitchFamily="34" charset="0"/>
            </a:endParaRPr>
          </a:p>
        </p:txBody>
      </p:sp>
      <p:graphicFrame>
        <p:nvGraphicFramePr>
          <p:cNvPr id="15362" name="Object 10"/>
          <p:cNvGraphicFramePr>
            <a:graphicFrameLocks noChangeAspect="1"/>
          </p:cNvGraphicFramePr>
          <p:nvPr/>
        </p:nvGraphicFramePr>
        <p:xfrm>
          <a:off x="1370013" y="5008563"/>
          <a:ext cx="2646362" cy="417512"/>
        </p:xfrm>
        <a:graphic>
          <a:graphicData uri="http://schemas.openxmlformats.org/presentationml/2006/ole">
            <mc:AlternateContent xmlns:mc="http://schemas.openxmlformats.org/markup-compatibility/2006">
              <mc:Choice xmlns:v="urn:schemas-microsoft-com:vml" Requires="v">
                <p:oleObj spid="_x0000_s13426" name="Equation" r:id="rId5" imgW="1523880" imgH="241200" progId="Equation.3">
                  <p:embed/>
                </p:oleObj>
              </mc:Choice>
              <mc:Fallback>
                <p:oleObj name="Equation" r:id="rId5" imgW="152388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013" y="5008563"/>
                        <a:ext cx="2646362" cy="4175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72" name="Line 11"/>
          <p:cNvSpPr>
            <a:spLocks noChangeShapeType="1"/>
          </p:cNvSpPr>
          <p:nvPr/>
        </p:nvSpPr>
        <p:spPr bwMode="auto">
          <a:xfrm flipH="1" flipV="1">
            <a:off x="2933700" y="3471863"/>
            <a:ext cx="501650" cy="1585912"/>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3" name="Text Box 12"/>
          <p:cNvSpPr txBox="1">
            <a:spLocks noChangeArrowheads="1"/>
          </p:cNvSpPr>
          <p:nvPr/>
        </p:nvSpPr>
        <p:spPr bwMode="auto">
          <a:xfrm>
            <a:off x="7713663" y="2509838"/>
            <a:ext cx="901700" cy="24606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it-IT" altLang="en-US" sz="1000" i="0">
                <a:solidFill>
                  <a:srgbClr val="660033"/>
                </a:solidFill>
                <a:latin typeface="Arial" panose="020B0604020202020204" pitchFamily="34" charset="0"/>
              </a:rPr>
              <a:t>Pion beams</a:t>
            </a:r>
            <a:endParaRPr lang="en-US" altLang="en-US" sz="1000" i="0">
              <a:solidFill>
                <a:srgbClr val="660033"/>
              </a:solidFill>
              <a:latin typeface="Arial" panose="020B0604020202020204" pitchFamily="34" charset="0"/>
            </a:endParaRPr>
          </a:p>
        </p:txBody>
      </p:sp>
      <p:sp>
        <p:nvSpPr>
          <p:cNvPr id="15374" name="Text Box 10"/>
          <p:cNvSpPr txBox="1">
            <a:spLocks noChangeArrowheads="1"/>
          </p:cNvSpPr>
          <p:nvPr/>
        </p:nvSpPr>
        <p:spPr bwMode="auto">
          <a:xfrm>
            <a:off x="79375" y="942975"/>
            <a:ext cx="2930525" cy="254000"/>
          </a:xfrm>
          <a:prstGeom prst="rect">
            <a:avLst/>
          </a:prstGeom>
          <a:solidFill>
            <a:srgbClr val="006600"/>
          </a:solidFill>
          <a:ln w="9525">
            <a:solidFill>
              <a:srgbClr val="00CCFF"/>
            </a:solidFill>
            <a:miter lim="800000"/>
            <a:headEnd/>
            <a:tailEnd/>
          </a:ln>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it-IT" altLang="en-US" sz="1000" i="0">
                <a:solidFill>
                  <a:schemeClr val="tx1"/>
                </a:solidFill>
                <a:latin typeface="Arial" panose="020B0604020202020204" pitchFamily="34" charset="0"/>
              </a:rPr>
              <a:t>Fiber pitches: 2mmx2mm through 6mmx6mm</a:t>
            </a:r>
            <a:endParaRPr lang="en-US" altLang="en-US" sz="1000" i="0">
              <a:solidFill>
                <a:schemeClr val="tx1"/>
              </a:solidFill>
              <a:latin typeface="Arial" panose="020B0604020202020204" pitchFamily="34" charset="0"/>
            </a:endParaRPr>
          </a:p>
        </p:txBody>
      </p:sp>
      <p:sp>
        <p:nvSpPr>
          <p:cNvPr id="15375" name="Oval 7"/>
          <p:cNvSpPr>
            <a:spLocks noChangeArrowheads="1"/>
          </p:cNvSpPr>
          <p:nvPr/>
        </p:nvSpPr>
        <p:spPr bwMode="auto">
          <a:xfrm>
            <a:off x="7300913" y="3751263"/>
            <a:ext cx="1592262" cy="544512"/>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endParaRPr lang="en-US" altLang="en-US" sz="1800" b="0" i="0">
              <a:solidFill>
                <a:schemeClr val="tx1"/>
              </a:solidFill>
              <a:latin typeface="Arial" panose="020B0604020202020204" pitchFamily="34" charset="0"/>
            </a:endParaRPr>
          </a:p>
        </p:txBody>
      </p:sp>
      <p:sp>
        <p:nvSpPr>
          <p:cNvPr id="15376" name="AutoShape 6"/>
          <p:cNvSpPr>
            <a:spLocks noChangeArrowheads="1"/>
          </p:cNvSpPr>
          <p:nvPr/>
        </p:nvSpPr>
        <p:spPr bwMode="auto">
          <a:xfrm>
            <a:off x="5370513" y="1116013"/>
            <a:ext cx="2219325" cy="949325"/>
          </a:xfrm>
          <a:prstGeom prst="wedgeRoundRectCallout">
            <a:avLst>
              <a:gd name="adj1" fmla="val 58657"/>
              <a:gd name="adj2" fmla="val 224583"/>
              <a:gd name="adj3" fmla="val 16667"/>
            </a:avLst>
          </a:prstGeom>
          <a:solidFill>
            <a:schemeClr val="accent1"/>
          </a:solidFill>
          <a:ln w="9525">
            <a:solidFill>
              <a:schemeClr val="tx1"/>
            </a:solidFill>
            <a:miter lim="800000"/>
            <a:headEnd/>
            <a:tailEnd/>
          </a:ln>
        </p:spPr>
        <p:txBody>
          <a:bodyPr anchor="ctr" anchorCtr="1"/>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r>
              <a:rPr lang="it-IT" altLang="en-US" sz="1800" b="0" i="0">
                <a:solidFill>
                  <a:schemeClr val="tx1"/>
                </a:solidFill>
                <a:latin typeface="Arial" panose="020B0604020202020204" pitchFamily="34" charset="0"/>
              </a:rPr>
              <a:t>Baseline configuration</a:t>
            </a:r>
            <a:endParaRPr lang="en-US" altLang="en-US" sz="1800" b="0" i="0">
              <a:solidFill>
                <a:schemeClr val="tx1"/>
              </a:solidFill>
              <a:latin typeface="Arial" panose="020B0604020202020204" pitchFamily="34" charset="0"/>
            </a:endParaRPr>
          </a:p>
        </p:txBody>
      </p:sp>
      <p:sp>
        <p:nvSpPr>
          <p:cNvPr id="15377" name="AutoShape 6"/>
          <p:cNvSpPr>
            <a:spLocks noChangeArrowheads="1"/>
          </p:cNvSpPr>
          <p:nvPr/>
        </p:nvSpPr>
        <p:spPr bwMode="auto">
          <a:xfrm>
            <a:off x="5380038" y="1125538"/>
            <a:ext cx="2219325" cy="949325"/>
          </a:xfrm>
          <a:prstGeom prst="wedgeRoundRectCallout">
            <a:avLst>
              <a:gd name="adj1" fmla="val -96639"/>
              <a:gd name="adj2" fmla="val 31940"/>
              <a:gd name="adj3" fmla="val 16667"/>
            </a:avLst>
          </a:prstGeom>
          <a:solidFill>
            <a:schemeClr val="accent1"/>
          </a:solidFill>
          <a:ln w="9525">
            <a:solidFill>
              <a:schemeClr val="tx1"/>
            </a:solidFill>
            <a:miter lim="800000"/>
            <a:headEnd/>
            <a:tailEnd/>
          </a:ln>
        </p:spPr>
        <p:txBody>
          <a:bodyPr anchor="ctr" anchorCtr="1"/>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r>
              <a:rPr lang="it-IT" altLang="en-US" sz="1800" b="0" i="0">
                <a:solidFill>
                  <a:schemeClr val="tx1"/>
                </a:solidFill>
                <a:latin typeface="Arial" panose="020B0604020202020204" pitchFamily="34" charset="0"/>
              </a:rPr>
              <a:t>Baseline configuration</a:t>
            </a:r>
            <a:endParaRPr lang="en-US" altLang="en-US" sz="1800" b="0" i="0">
              <a:solidFill>
                <a:schemeClr val="tx1"/>
              </a:solidFill>
              <a:latin typeface="Arial" panose="020B0604020202020204" pitchFamily="34" charset="0"/>
            </a:endParaRPr>
          </a:p>
        </p:txBody>
      </p:sp>
      <p:sp>
        <p:nvSpPr>
          <p:cNvPr id="15378" name="Line 11"/>
          <p:cNvSpPr>
            <a:spLocks noChangeShapeType="1"/>
          </p:cNvSpPr>
          <p:nvPr/>
        </p:nvSpPr>
        <p:spPr bwMode="auto">
          <a:xfrm flipV="1">
            <a:off x="4002088" y="5078413"/>
            <a:ext cx="1830387" cy="23812"/>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9" name="Line 5"/>
          <p:cNvSpPr>
            <a:spLocks noChangeShapeType="1"/>
          </p:cNvSpPr>
          <p:nvPr/>
        </p:nvSpPr>
        <p:spPr bwMode="auto">
          <a:xfrm flipV="1">
            <a:off x="5632450" y="5541963"/>
            <a:ext cx="479425" cy="265112"/>
          </a:xfrm>
          <a:prstGeom prst="line">
            <a:avLst/>
          </a:prstGeom>
          <a:noFill/>
          <a:ln w="19050">
            <a:solidFill>
              <a:schemeClr val="accent5">
                <a:lumMod val="50000"/>
              </a:schemeClr>
            </a:solidFill>
            <a:round/>
            <a:headEnd/>
            <a:tailEnd type="triangle" w="med" len="med"/>
          </a:ln>
        </p:spPr>
        <p:txBody>
          <a:bodyPr/>
          <a:lstStyle/>
          <a:p>
            <a:pPr>
              <a:defRPr/>
            </a:pPr>
            <a:endParaRPr lang="en-US"/>
          </a:p>
        </p:txBody>
      </p:sp>
      <p:sp>
        <p:nvSpPr>
          <p:cNvPr id="15380" name="Text Box 10"/>
          <p:cNvSpPr txBox="1">
            <a:spLocks noChangeArrowheads="1"/>
          </p:cNvSpPr>
          <p:nvPr/>
        </p:nvSpPr>
        <p:spPr bwMode="auto">
          <a:xfrm>
            <a:off x="4587875" y="3141663"/>
            <a:ext cx="2413000" cy="254000"/>
          </a:xfrm>
          <a:prstGeom prst="rect">
            <a:avLst/>
          </a:prstGeom>
          <a:solidFill>
            <a:srgbClr val="006600"/>
          </a:solidFill>
          <a:ln w="9525">
            <a:solidFill>
              <a:srgbClr val="00CCFF"/>
            </a:solidFill>
            <a:miter lim="800000"/>
            <a:headEnd/>
            <a:tailEnd/>
          </a:ln>
        </p:spPr>
        <p:txBody>
          <a:bodyPr wrap="none">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algn="l"/>
            <a:r>
              <a:rPr lang="it-IT" altLang="en-US" sz="1000" i="0">
                <a:solidFill>
                  <a:schemeClr val="tx1"/>
                </a:solidFill>
                <a:latin typeface="Arial" panose="020B0604020202020204" pitchFamily="34" charset="0"/>
              </a:rPr>
              <a:t>fiber diameter: 1mm – 1.4mm – 2 mm</a:t>
            </a:r>
          </a:p>
        </p:txBody>
      </p:sp>
      <p:sp>
        <p:nvSpPr>
          <p:cNvPr id="15381" name="Text Box 9"/>
          <p:cNvSpPr txBox="1">
            <a:spLocks noChangeArrowheads="1"/>
          </p:cNvSpPr>
          <p:nvPr/>
        </p:nvSpPr>
        <p:spPr bwMode="auto">
          <a:xfrm>
            <a:off x="111125" y="4510088"/>
            <a:ext cx="1600200" cy="244475"/>
          </a:xfrm>
          <a:prstGeom prst="rect">
            <a:avLst/>
          </a:prstGeom>
          <a:solidFill>
            <a:srgbClr val="00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eaLnBrk="1" hangingPunct="1"/>
            <a:r>
              <a:rPr lang="it-IT" altLang="en-US" sz="1000" i="0">
                <a:solidFill>
                  <a:schemeClr val="tx1"/>
                </a:solidFill>
                <a:latin typeface="Bodoni SvtyTwo OS ITC TT-Book" pitchFamily="-64" charset="0"/>
                <a:ea typeface="ＭＳ Ｐゴシック" panose="020B0600070205080204" pitchFamily="34" charset="-128"/>
              </a:rPr>
              <a:t>ILCroot simulations</a:t>
            </a:r>
            <a:endParaRPr lang="en-US" altLang="en-US" sz="1000" i="0" baseline="30000">
              <a:solidFill>
                <a:schemeClr val="tx1"/>
              </a:solidFill>
              <a:latin typeface="Bodoni SvtyTwo OS ITC TT-Book" pitchFamily="-64" charset="0"/>
              <a:ea typeface="ＭＳ Ｐゴシック" panose="020B0600070205080204" pitchFamily="34" charset="-128"/>
              <a:cs typeface="Times New Roman" panose="02020603050405020304" pitchFamily="18" charset="0"/>
            </a:endParaRPr>
          </a:p>
        </p:txBody>
      </p:sp>
      <p:graphicFrame>
        <p:nvGraphicFramePr>
          <p:cNvPr id="15363" name="Object 5"/>
          <p:cNvGraphicFramePr>
            <a:graphicFrameLocks noChangeAspect="1"/>
          </p:cNvGraphicFramePr>
          <p:nvPr/>
        </p:nvGraphicFramePr>
        <p:xfrm>
          <a:off x="539750" y="3613150"/>
          <a:ext cx="1371600" cy="201613"/>
        </p:xfrm>
        <a:graphic>
          <a:graphicData uri="http://schemas.openxmlformats.org/presentationml/2006/ole">
            <mc:AlternateContent xmlns:mc="http://schemas.openxmlformats.org/markup-compatibility/2006">
              <mc:Choice xmlns:v="urn:schemas-microsoft-com:vml" Requires="v">
                <p:oleObj spid="_x0000_s13427" name="Equation" r:id="rId7" imgW="1650960" imgH="241200" progId="Equation.3">
                  <p:embed/>
                </p:oleObj>
              </mc:Choice>
              <mc:Fallback>
                <p:oleObj name="Equation" r:id="rId7" imgW="165096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613150"/>
                        <a:ext cx="1371600" cy="20161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4" name="Object 5"/>
          <p:cNvGraphicFramePr>
            <a:graphicFrameLocks noChangeAspect="1"/>
          </p:cNvGraphicFramePr>
          <p:nvPr/>
        </p:nvGraphicFramePr>
        <p:xfrm>
          <a:off x="5114925" y="5800725"/>
          <a:ext cx="1266825" cy="201613"/>
        </p:xfrm>
        <a:graphic>
          <a:graphicData uri="http://schemas.openxmlformats.org/presentationml/2006/ole">
            <mc:AlternateContent xmlns:mc="http://schemas.openxmlformats.org/markup-compatibility/2006">
              <mc:Choice xmlns:v="urn:schemas-microsoft-com:vml" Requires="v">
                <p:oleObj spid="_x0000_s13428" name="Equation" r:id="rId9" imgW="1523880" imgH="241200" progId="Equation.3">
                  <p:embed/>
                </p:oleObj>
              </mc:Choice>
              <mc:Fallback>
                <p:oleObj name="Equation" r:id="rId9" imgW="152388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4925" y="5800725"/>
                        <a:ext cx="1266825" cy="20161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5" name="Object 14"/>
          <p:cNvGraphicFramePr>
            <a:graphicFrameLocks noChangeAspect="1"/>
          </p:cNvGraphicFramePr>
          <p:nvPr/>
        </p:nvGraphicFramePr>
        <p:xfrm>
          <a:off x="1901825" y="6194425"/>
          <a:ext cx="1690688" cy="265113"/>
        </p:xfrm>
        <a:graphic>
          <a:graphicData uri="http://schemas.openxmlformats.org/presentationml/2006/ole">
            <mc:AlternateContent xmlns:mc="http://schemas.openxmlformats.org/markup-compatibility/2006">
              <mc:Choice xmlns:v="urn:schemas-microsoft-com:vml" Requires="v">
                <p:oleObj spid="_x0000_s13429" name="Equation" r:id="rId11" imgW="1536480" imgH="241200" progId="Equation.3">
                  <p:embed/>
                </p:oleObj>
              </mc:Choice>
              <mc:Fallback>
                <p:oleObj name="Equation" r:id="rId11" imgW="153648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1825" y="6194425"/>
                        <a:ext cx="1690688" cy="265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82" name="Rectangle 24"/>
          <p:cNvSpPr>
            <a:spLocks noChangeArrowheads="1"/>
          </p:cNvSpPr>
          <p:nvPr/>
        </p:nvSpPr>
        <p:spPr bwMode="auto">
          <a:xfrm>
            <a:off x="-271463" y="5608638"/>
            <a:ext cx="5300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r>
              <a:rPr lang="it-IT" altLang="en-US" sz="1600" b="0" i="0">
                <a:solidFill>
                  <a:schemeClr val="tx1"/>
                </a:solidFill>
              </a:rPr>
              <a:t>Compare to ADRIANO in Double Readout configuration</a:t>
            </a:r>
            <a:endParaRPr lang="en-US" altLang="en-US" sz="1600" b="0" i="0">
              <a:solidFill>
                <a:schemeClr val="tx1"/>
              </a:solidFill>
            </a:endParaRPr>
          </a:p>
        </p:txBody>
      </p:sp>
      <p:sp>
        <p:nvSpPr>
          <p:cNvPr id="15383" name="Line 11"/>
          <p:cNvSpPr>
            <a:spLocks noChangeShapeType="1"/>
          </p:cNvSpPr>
          <p:nvPr/>
        </p:nvSpPr>
        <p:spPr bwMode="auto">
          <a:xfrm>
            <a:off x="692150" y="5868988"/>
            <a:ext cx="1136650" cy="544512"/>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
        <p:nvSpPr>
          <p:cNvPr id="4" name="Slide Number Placeholder 3"/>
          <p:cNvSpPr>
            <a:spLocks noGrp="1"/>
          </p:cNvSpPr>
          <p:nvPr>
            <p:ph type="sldNum" sz="quarter" idx="12"/>
          </p:nvPr>
        </p:nvSpPr>
        <p:spPr/>
        <p:txBody>
          <a:bodyPr/>
          <a:lstStyle/>
          <a:p>
            <a:pPr>
              <a:defRPr/>
            </a:pPr>
            <a:fld id="{5C3A2984-99A0-4A1F-ABC1-D865843D904F}" type="slidenum">
              <a:rPr lang="it-IT" smtClean="0"/>
              <a:pPr>
                <a:defRPr/>
              </a:pPr>
              <a:t>39</a:t>
            </a:fld>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4644008" y="4752528"/>
            <a:ext cx="4356484" cy="177281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lvl="1">
              <a:spcBef>
                <a:spcPts val="600"/>
              </a:spcBef>
              <a:buClr>
                <a:srgbClr val="CC9900"/>
              </a:buClr>
              <a:buSzPct val="70000"/>
              <a:buFont typeface="Wingdings" pitchFamily="2" charset="2"/>
              <a:buChar char="q"/>
              <a:defRPr/>
            </a:pPr>
            <a:endParaRPr lang="en-US" altLang="en-US" sz="1200" i="1" dirty="0" smtClean="0"/>
          </a:p>
          <a:p>
            <a:pPr marL="117475" lvl="1" indent="-117475">
              <a:spcBef>
                <a:spcPts val="600"/>
              </a:spcBef>
              <a:buClr>
                <a:srgbClr val="CC9900"/>
              </a:buClr>
              <a:buSzPct val="70000"/>
              <a:buFont typeface="Wingdings" pitchFamily="2" charset="2"/>
              <a:buChar char="q"/>
              <a:defRPr/>
            </a:pPr>
            <a:r>
              <a:rPr lang="en-US" altLang="en-US" sz="1200" i="1" dirty="0" smtClean="0"/>
              <a:t>Nuclear </a:t>
            </a:r>
            <a:r>
              <a:rPr lang="en-US" altLang="en-US" sz="1200" i="1" dirty="0"/>
              <a:t>models</a:t>
            </a:r>
          </a:p>
          <a:p>
            <a:pPr marL="117475" lvl="1" indent="-117475">
              <a:spcBef>
                <a:spcPts val="600"/>
              </a:spcBef>
              <a:buClr>
                <a:srgbClr val="CC9900"/>
              </a:buClr>
              <a:buSzPct val="70000"/>
              <a:buFont typeface="Wingdings" pitchFamily="2" charset="2"/>
              <a:buChar char="q"/>
              <a:defRPr/>
            </a:pPr>
            <a:r>
              <a:rPr lang="en-US" altLang="en-US" sz="1200" i="1" dirty="0"/>
              <a:t>Chiral perturbation theory</a:t>
            </a:r>
          </a:p>
          <a:p>
            <a:pPr marL="117475" lvl="1" indent="-117475">
              <a:spcBef>
                <a:spcPts val="600"/>
              </a:spcBef>
              <a:buClr>
                <a:srgbClr val="CC9900"/>
              </a:buClr>
              <a:buSzPct val="70000"/>
              <a:buFont typeface="Wingdings" pitchFamily="2" charset="2"/>
              <a:buChar char="q"/>
              <a:defRPr/>
            </a:pPr>
            <a:r>
              <a:rPr lang="en-US" altLang="en-US" sz="1200" i="1" dirty="0"/>
              <a:t>Non-perturbative QCD</a:t>
            </a:r>
          </a:p>
          <a:p>
            <a:pPr marL="117475" lvl="1" indent="-117475">
              <a:spcBef>
                <a:spcPts val="600"/>
              </a:spcBef>
              <a:buClr>
                <a:srgbClr val="CC9900"/>
              </a:buClr>
              <a:buSzPct val="70000"/>
              <a:buFont typeface="Wingdings" pitchFamily="2" charset="2"/>
              <a:buChar char="q"/>
              <a:defRPr/>
            </a:pPr>
            <a:r>
              <a:rPr lang="en-US" altLang="en-US" sz="1200" i="1" dirty="0"/>
              <a:t>Isospin breaking due to the u-d quark mass </a:t>
            </a:r>
            <a:r>
              <a:rPr lang="en-US" altLang="en-US" sz="1200" i="1" dirty="0" smtClean="0"/>
              <a:t>difference</a:t>
            </a:r>
          </a:p>
          <a:p>
            <a:pPr marL="117475" lvl="1" indent="-117475">
              <a:spcBef>
                <a:spcPts val="600"/>
              </a:spcBef>
              <a:buClr>
                <a:srgbClr val="CC9900"/>
              </a:buClr>
              <a:buSzPct val="70000"/>
              <a:buFont typeface="Wingdings" pitchFamily="2" charset="2"/>
              <a:buChar char="q"/>
              <a:defRPr/>
            </a:pPr>
            <a:r>
              <a:rPr lang="en-US" altLang="en-US" sz="1200" i="1" dirty="0"/>
              <a:t>Octet-singlet mixing angle</a:t>
            </a:r>
          </a:p>
          <a:p>
            <a:pPr marL="117475" lvl="1" indent="-117475">
              <a:spcBef>
                <a:spcPts val="600"/>
              </a:spcBef>
              <a:buClr>
                <a:srgbClr val="CC9900"/>
              </a:buClr>
              <a:buSzPct val="70000"/>
              <a:buFont typeface="Wingdings" pitchFamily="2" charset="2"/>
              <a:buChar char="q"/>
              <a:defRPr/>
            </a:pPr>
            <a:r>
              <a:rPr lang="en-US" altLang="en-US" sz="1200" i="1" dirty="0" smtClean="0"/>
              <a:t>Electromagnetic </a:t>
            </a:r>
            <a:r>
              <a:rPr lang="en-US" altLang="en-US" sz="1200" i="1" dirty="0"/>
              <a:t>transition form-factors (important input for g-2)</a:t>
            </a:r>
          </a:p>
          <a:p>
            <a:pPr lvl="1">
              <a:spcBef>
                <a:spcPts val="600"/>
              </a:spcBef>
              <a:buClr>
                <a:srgbClr val="CC9900"/>
              </a:buClr>
              <a:buSzPct val="70000"/>
              <a:buFont typeface="Wingdings" pitchFamily="2" charset="2"/>
              <a:buChar char="q"/>
              <a:defRPr/>
            </a:pPr>
            <a:endParaRPr lang="en-US" altLang="en-US" sz="1200" i="1" dirty="0"/>
          </a:p>
          <a:p>
            <a:pPr lvl="1">
              <a:buClr>
                <a:srgbClr val="CC9900"/>
              </a:buClr>
              <a:buSzPct val="70000"/>
              <a:buFont typeface="Wingdings" pitchFamily="2" charset="2"/>
              <a:buChar char="q"/>
              <a:defRPr/>
            </a:pPr>
            <a:endParaRPr lang="en-US" sz="12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altLang="en-US" sz="1200" i="1" dirty="0" smtClean="0">
              <a:solidFill>
                <a:schemeClr val="accent4">
                  <a:lumMod val="40000"/>
                  <a:lumOff val="60000"/>
                </a:schemeClr>
              </a:solidFill>
              <a:latin typeface="Brush Script MT" panose="03060802040406070304" pitchFamily="66" charset="0"/>
            </a:endParaRPr>
          </a:p>
          <a:p>
            <a:endParaRPr lang="en-US" sz="2000" dirty="0"/>
          </a:p>
        </p:txBody>
      </p:sp>
      <p:sp>
        <p:nvSpPr>
          <p:cNvPr id="2" name="Title 1"/>
          <p:cNvSpPr>
            <a:spLocks noGrp="1"/>
          </p:cNvSpPr>
          <p:nvPr>
            <p:ph type="title"/>
          </p:nvPr>
        </p:nvSpPr>
        <p:spPr>
          <a:xfrm>
            <a:off x="457200" y="-27384"/>
            <a:ext cx="8229600" cy="634082"/>
          </a:xfrm>
        </p:spPr>
        <p:txBody>
          <a:bodyPr>
            <a:noAutofit/>
          </a:bodyPr>
          <a:lstStyle/>
          <a:p>
            <a:r>
              <a:rPr lang="en-US" sz="2400" dirty="0" smtClean="0"/>
              <a:t>Detecting BSM Physics with REDTOP (</a:t>
            </a:r>
            <a:r>
              <a:rPr lang="en-US" sz="2400" dirty="0" smtClean="0">
                <a:latin typeface="Symbol" panose="05050102010706020507" pitchFamily="18" charset="2"/>
              </a:rPr>
              <a:t>h</a:t>
            </a:r>
            <a:r>
              <a:rPr lang="en-US" sz="2400" dirty="0"/>
              <a:t>/</a:t>
            </a:r>
            <a:r>
              <a:rPr lang="en-US" sz="2400" dirty="0" smtClean="0">
                <a:latin typeface="Symbol" panose="05050102010706020507" pitchFamily="18" charset="2"/>
              </a:rPr>
              <a:t>h</a:t>
            </a:r>
            <a:r>
              <a:rPr lang="en-US" sz="2400" dirty="0" smtClean="0"/>
              <a:t>’ factory)</a:t>
            </a:r>
            <a:endParaRPr lang="en-US" sz="2400" dirty="0"/>
          </a:p>
        </p:txBody>
      </p:sp>
      <p:sp>
        <p:nvSpPr>
          <p:cNvPr id="3" name="Content Placeholder 2"/>
          <p:cNvSpPr>
            <a:spLocks noGrp="1"/>
          </p:cNvSpPr>
          <p:nvPr>
            <p:ph idx="1"/>
          </p:nvPr>
        </p:nvSpPr>
        <p:spPr>
          <a:xfrm>
            <a:off x="222448" y="936104"/>
            <a:ext cx="4313548" cy="2592288"/>
          </a:xfrm>
          <a:ln>
            <a:solidFill>
              <a:srgbClr val="C00000"/>
            </a:solidFill>
          </a:ln>
        </p:spPr>
        <p:txBody>
          <a:bodyPr/>
          <a:lstStyle/>
          <a:p>
            <a:pPr marL="339725" lvl="1" indent="-169863" algn="ctr">
              <a:buClr>
                <a:srgbClr val="CC9900"/>
              </a:buClr>
              <a:buSzPct val="70000"/>
              <a:buNone/>
              <a:defRPr/>
            </a:pPr>
            <a:r>
              <a:rPr lang="en-US" altLang="en-US" sz="1400" b="1" i="1" dirty="0" smtClean="0">
                <a:solidFill>
                  <a:schemeClr val="accent4">
                    <a:lumMod val="40000"/>
                    <a:lumOff val="60000"/>
                  </a:schemeClr>
                </a:solidFill>
                <a:effectLst>
                  <a:outerShdw blurRad="38100" dist="38100" dir="2700000" algn="tl">
                    <a:srgbClr val="000000">
                      <a:alpha val="43137"/>
                    </a:srgbClr>
                  </a:outerShdw>
                </a:effectLst>
              </a:rPr>
              <a:t>C, T, CP-violation</a:t>
            </a:r>
            <a:endParaRPr lang="en-US" altLang="en-US" sz="1400" b="1" i="1" dirty="0">
              <a:solidFill>
                <a:schemeClr val="accent4">
                  <a:lumMod val="40000"/>
                  <a:lumOff val="60000"/>
                </a:schemeClr>
              </a:solidFill>
              <a:effectLst>
                <a:outerShdw blurRad="38100" dist="38100" dir="2700000" algn="tl">
                  <a:srgbClr val="000000">
                    <a:alpha val="43137"/>
                  </a:srgbClr>
                </a:outerShdw>
              </a:effectLst>
            </a:endParaRPr>
          </a:p>
          <a:p>
            <a:pPr marL="233363" lvl="1" indent="-180975">
              <a:buClr>
                <a:srgbClr val="CC9900"/>
              </a:buClr>
              <a:buSzPct val="70000"/>
              <a:buFont typeface="Wingdings" pitchFamily="2" charset="2"/>
              <a:buChar char="q"/>
              <a:defRPr/>
            </a:pPr>
            <a:r>
              <a:rPr lang="en-US" altLang="en-US" sz="1100" i="1" dirty="0">
                <a:solidFill>
                  <a:srgbClr val="CCFF33"/>
                </a:solidFill>
                <a:effectLst>
                  <a:outerShdw blurRad="38100" dist="38100" dir="2700000" algn="tl">
                    <a:srgbClr val="000000">
                      <a:alpha val="43137"/>
                    </a:srgbClr>
                  </a:outerShdw>
                </a:effectLst>
              </a:rPr>
              <a:t>CP Violation </a:t>
            </a:r>
            <a:r>
              <a:rPr lang="en-US" altLang="en-US" sz="1100" i="1" dirty="0" smtClean="0">
                <a:solidFill>
                  <a:srgbClr val="CCFF33"/>
                </a:solidFill>
                <a:effectLst>
                  <a:outerShdw blurRad="38100" dist="38100" dir="2700000" algn="tl">
                    <a:srgbClr val="000000">
                      <a:alpha val="43137"/>
                    </a:srgbClr>
                  </a:outerShdw>
                </a:effectLst>
              </a:rPr>
              <a:t>via </a:t>
            </a:r>
            <a:r>
              <a:rPr lang="en-US" altLang="en-US" sz="1100" i="1" dirty="0" err="1" smtClean="0">
                <a:solidFill>
                  <a:srgbClr val="CCFF33"/>
                </a:solidFill>
                <a:effectLst>
                  <a:outerShdw blurRad="38100" dist="38100" dir="2700000" algn="tl">
                    <a:srgbClr val="000000">
                      <a:alpha val="43137"/>
                    </a:srgbClr>
                  </a:outerShdw>
                </a:effectLst>
              </a:rPr>
              <a:t>Dalitz</a:t>
            </a:r>
            <a:r>
              <a:rPr lang="en-US" altLang="en-US" sz="1100" i="1" dirty="0" smtClean="0">
                <a:solidFill>
                  <a:srgbClr val="CCFF33"/>
                </a:solidFill>
                <a:effectLst>
                  <a:outerShdw blurRad="38100" dist="38100" dir="2700000" algn="tl">
                    <a:srgbClr val="000000">
                      <a:alpha val="43137"/>
                    </a:srgbClr>
                  </a:outerShdw>
                </a:effectLst>
              </a:rPr>
              <a:t> </a:t>
            </a:r>
            <a:r>
              <a:rPr lang="en-US" altLang="en-US" sz="1100" i="1" dirty="0">
                <a:solidFill>
                  <a:srgbClr val="CCFF33"/>
                </a:solidFill>
                <a:effectLst>
                  <a:outerShdw blurRad="38100" dist="38100" dir="2700000" algn="tl">
                    <a:srgbClr val="000000">
                      <a:alpha val="43137"/>
                    </a:srgbClr>
                  </a:outerShdw>
                </a:effectLst>
              </a:rPr>
              <a:t>plot mirror asymmetry</a:t>
            </a:r>
            <a:r>
              <a:rPr lang="en-US" altLang="en-US" sz="1100" i="1" dirty="0" smtClean="0">
                <a:solidFill>
                  <a:srgbClr val="CCFF33"/>
                </a:solidFill>
              </a:rPr>
              <a:t>:</a:t>
            </a:r>
            <a:r>
              <a:rPr lang="en-US" altLang="en-US" sz="1100" i="1" dirty="0" smtClean="0">
                <a:solidFill>
                  <a:srgbClr val="CCFF33"/>
                </a:solidFill>
                <a:effectLst>
                  <a:outerShdw blurRad="38100" dist="38100" dir="2700000" algn="tl">
                    <a:srgbClr val="000000">
                      <a:alpha val="43137"/>
                    </a:srgbClr>
                  </a:outerShdw>
                </a:effectLst>
                <a:latin typeface="Symbol" pitchFamily="18" charset="2"/>
              </a:rPr>
              <a:t> </a:t>
            </a:r>
            <a:r>
              <a:rPr lang="en-US" altLang="en-US" sz="1100" i="1" dirty="0">
                <a:solidFill>
                  <a:srgbClr val="CCFF33"/>
                </a:solidFill>
                <a:effectLst>
                  <a:outerShdw blurRad="38100" dist="38100" dir="2700000" algn="tl">
                    <a:srgbClr val="000000">
                      <a:alpha val="43137"/>
                    </a:srgbClr>
                  </a:outerShdw>
                </a:effectLst>
                <a:latin typeface="Symbol" pitchFamily="18" charset="2"/>
              </a:rPr>
              <a:t>h</a:t>
            </a:r>
            <a:r>
              <a:rPr lang="en-US" altLang="en-US" sz="1100" dirty="0">
                <a:solidFill>
                  <a:srgbClr val="CCFF33"/>
                </a:solidFill>
              </a:rPr>
              <a:t> →</a:t>
            </a:r>
            <a:r>
              <a:rPr lang="en-US" altLang="en-US" sz="1100" i="1" dirty="0">
                <a:solidFill>
                  <a:srgbClr val="CCFF33"/>
                </a:solidFill>
                <a:effectLst>
                  <a:outerShdw blurRad="38100" dist="38100" dir="2700000" algn="tl">
                    <a:srgbClr val="000000">
                      <a:alpha val="43137"/>
                    </a:srgbClr>
                  </a:outerShdw>
                </a:effectLst>
                <a:latin typeface="Symbol" pitchFamily="18" charset="2"/>
              </a:rPr>
              <a:t> </a:t>
            </a:r>
            <a:r>
              <a:rPr lang="en-US" altLang="en-US" sz="1100" i="1" dirty="0" err="1">
                <a:solidFill>
                  <a:srgbClr val="CCFF33"/>
                </a:solidFill>
                <a:effectLst>
                  <a:outerShdw blurRad="38100" dist="38100" dir="2700000" algn="tl">
                    <a:srgbClr val="000000">
                      <a:alpha val="43137"/>
                    </a:srgbClr>
                  </a:outerShdw>
                </a:effectLst>
                <a:latin typeface="Symbol" pitchFamily="18" charset="2"/>
              </a:rPr>
              <a:t>p</a:t>
            </a:r>
            <a:r>
              <a:rPr lang="en-US" altLang="en-US" sz="1100" i="1" baseline="30000" dirty="0" err="1">
                <a:solidFill>
                  <a:srgbClr val="CCFF33"/>
                </a:solidFill>
                <a:effectLst>
                  <a:outerShdw blurRad="38100" dist="38100" dir="2700000" algn="tl">
                    <a:srgbClr val="000000">
                      <a:alpha val="43137"/>
                    </a:srgbClr>
                  </a:outerShdw>
                </a:effectLst>
                <a:latin typeface="Symbol" pitchFamily="18" charset="2"/>
              </a:rPr>
              <a:t>o</a:t>
            </a:r>
            <a:r>
              <a:rPr lang="en-US" altLang="en-US" sz="1100" dirty="0">
                <a:solidFill>
                  <a:srgbClr val="CCFF33"/>
                </a:solidFill>
              </a:rPr>
              <a:t> </a:t>
            </a:r>
            <a:r>
              <a:rPr lang="en-US" altLang="en-US" sz="1100" i="1" dirty="0" err="1" smtClean="0">
                <a:solidFill>
                  <a:srgbClr val="CCFF33"/>
                </a:solidFill>
                <a:effectLst>
                  <a:outerShdw blurRad="38100" dist="38100" dir="2700000" algn="tl">
                    <a:srgbClr val="000000">
                      <a:alpha val="43137"/>
                    </a:srgbClr>
                  </a:outerShdw>
                </a:effectLst>
                <a:latin typeface="Symbol" pitchFamily="18" charset="2"/>
              </a:rPr>
              <a:t>p</a:t>
            </a:r>
            <a:r>
              <a:rPr lang="en-US" altLang="en-US" sz="1100" i="1" baseline="30000" dirty="0" err="1" smtClean="0">
                <a:solidFill>
                  <a:srgbClr val="CCFF33"/>
                </a:solidFill>
              </a:rPr>
              <a:t>+</a:t>
            </a:r>
            <a:r>
              <a:rPr lang="en-US" altLang="en-US" sz="1100" i="1" dirty="0" err="1" smtClean="0">
                <a:solidFill>
                  <a:srgbClr val="CCFF33"/>
                </a:solidFill>
                <a:effectLst>
                  <a:outerShdw blurRad="38100" dist="38100" dir="2700000" algn="tl">
                    <a:srgbClr val="000000">
                      <a:alpha val="43137"/>
                    </a:srgbClr>
                  </a:outerShdw>
                </a:effectLst>
                <a:latin typeface="Symbol" pitchFamily="18" charset="2"/>
              </a:rPr>
              <a:t>p</a:t>
            </a:r>
            <a:r>
              <a:rPr lang="en-US" altLang="en-US" sz="1100" i="1" baseline="30000" dirty="0" smtClean="0">
                <a:solidFill>
                  <a:srgbClr val="CCFF33"/>
                </a:solidFill>
              </a:rPr>
              <a:t>-</a:t>
            </a:r>
          </a:p>
          <a:p>
            <a:pPr marL="233363" lvl="1" indent="-180975">
              <a:buClr>
                <a:srgbClr val="CC9900"/>
              </a:buClr>
              <a:buSzPct val="70000"/>
              <a:buFont typeface="Wingdings" pitchFamily="2" charset="2"/>
              <a:buChar char="q"/>
              <a:defRPr/>
            </a:pPr>
            <a:r>
              <a:rPr lang="en-US" altLang="en-US" sz="1100" i="1" dirty="0" smtClean="0">
                <a:effectLst>
                  <a:outerShdw blurRad="38100" dist="38100" dir="2700000" algn="tl">
                    <a:srgbClr val="000000">
                      <a:alpha val="43137"/>
                    </a:srgbClr>
                  </a:outerShdw>
                </a:effectLst>
              </a:rPr>
              <a:t>CP </a:t>
            </a:r>
            <a:r>
              <a:rPr lang="en-US" altLang="en-US" sz="1100" i="1" dirty="0">
                <a:effectLst>
                  <a:outerShdw blurRad="38100" dist="38100" dir="2700000" algn="tl">
                    <a:srgbClr val="000000">
                      <a:alpha val="43137"/>
                    </a:srgbClr>
                  </a:outerShdw>
                </a:effectLst>
              </a:rPr>
              <a:t>Violation (Type I – P and T odd , C even</a:t>
            </a:r>
            <a:r>
              <a:rPr lang="en-US" altLang="en-US" sz="1100" i="1" dirty="0" smtClean="0">
                <a:effectLst>
                  <a:outerShdw blurRad="38100" dist="38100" dir="2700000" algn="tl">
                    <a:srgbClr val="000000">
                      <a:alpha val="43137"/>
                    </a:srgbClr>
                  </a:outerShdw>
                </a:effectLst>
              </a:rPr>
              <a:t>): </a:t>
            </a:r>
            <a:r>
              <a:rPr lang="en-US" altLang="en-US" sz="1100" i="1" dirty="0" smtClean="0">
                <a:effectLst>
                  <a:outerShdw blurRad="38100" dist="38100" dir="2700000" algn="tl">
                    <a:srgbClr val="000000">
                      <a:alpha val="43137"/>
                    </a:srgbClr>
                  </a:outerShdw>
                </a:effectLst>
                <a:latin typeface="Symbol" pitchFamily="18" charset="2"/>
              </a:rPr>
              <a:t>h-</a:t>
            </a:r>
            <a:r>
              <a:rPr lang="en-US" altLang="en-US" sz="1100" i="1" dirty="0">
                <a:effectLst>
                  <a:outerShdw blurRad="38100" dist="38100" dir="2700000" algn="tl">
                    <a:srgbClr val="000000">
                      <a:alpha val="43137"/>
                    </a:srgbClr>
                  </a:outerShdw>
                </a:effectLst>
                <a:latin typeface="Symbol" pitchFamily="18" charset="2"/>
              </a:rPr>
              <a:t>&gt; 4p</a:t>
            </a:r>
            <a:r>
              <a:rPr lang="en-US" altLang="en-US" sz="1100" i="1" baseline="30000" dirty="0">
                <a:latin typeface="Symbol" pitchFamily="18" charset="2"/>
              </a:rPr>
              <a:t>o</a:t>
            </a:r>
            <a:r>
              <a:rPr lang="en-US" altLang="en-US" sz="1100" i="1" dirty="0">
                <a:effectLst>
                  <a:outerShdw blurRad="38100" dist="38100" dir="2700000" algn="tl">
                    <a:srgbClr val="000000">
                      <a:alpha val="43137"/>
                    </a:srgbClr>
                  </a:outerShdw>
                </a:effectLst>
                <a:latin typeface="Symbol" pitchFamily="18" charset="2"/>
              </a:rPr>
              <a:t> </a:t>
            </a:r>
            <a:r>
              <a:rPr lang="en-US" altLang="en-US" sz="1100" dirty="0"/>
              <a:t> →</a:t>
            </a:r>
            <a:r>
              <a:rPr lang="en-US" altLang="en-US" sz="1100" i="1" dirty="0">
                <a:effectLst>
                  <a:outerShdw blurRad="38100" dist="38100" dir="2700000" algn="tl">
                    <a:srgbClr val="000000">
                      <a:alpha val="43137"/>
                    </a:srgbClr>
                  </a:outerShdw>
                </a:effectLst>
                <a:latin typeface="Symbol" pitchFamily="18" charset="2"/>
              </a:rPr>
              <a:t> </a:t>
            </a:r>
            <a:r>
              <a:rPr lang="en-US" altLang="en-US" sz="1100" i="1" dirty="0" smtClean="0">
                <a:effectLst>
                  <a:outerShdw blurRad="38100" dist="38100" dir="2700000" algn="tl">
                    <a:srgbClr val="000000">
                      <a:alpha val="43137"/>
                    </a:srgbClr>
                  </a:outerShdw>
                </a:effectLst>
                <a:latin typeface="Symbol" pitchFamily="18" charset="2"/>
              </a:rPr>
              <a:t>8g</a:t>
            </a:r>
          </a:p>
          <a:p>
            <a:pPr marL="233363" lvl="1" indent="-180975">
              <a:buClr>
                <a:srgbClr val="CC9900"/>
              </a:buClr>
              <a:buSzPct val="70000"/>
              <a:buFont typeface="Wingdings" pitchFamily="2" charset="2"/>
              <a:buChar char="q"/>
              <a:defRPr/>
            </a:pPr>
            <a:r>
              <a:rPr lang="en-US" altLang="en-US" sz="1100" i="1" dirty="0">
                <a:effectLst>
                  <a:outerShdw blurRad="38100" dist="38100" dir="2700000" algn="tl">
                    <a:srgbClr val="000000">
                      <a:alpha val="43137"/>
                    </a:srgbClr>
                  </a:outerShdw>
                </a:effectLst>
              </a:rPr>
              <a:t>CP Violation (Type </a:t>
            </a:r>
            <a:r>
              <a:rPr lang="en-US" altLang="en-US" sz="1100" i="1" dirty="0" smtClean="0">
                <a:effectLst>
                  <a:outerShdw blurRad="38100" dist="38100" dir="2700000" algn="tl">
                    <a:srgbClr val="000000">
                      <a:alpha val="43137"/>
                    </a:srgbClr>
                  </a:outerShdw>
                </a:effectLst>
              </a:rPr>
              <a:t>II </a:t>
            </a:r>
            <a:r>
              <a:rPr lang="en-US" altLang="en-US" sz="1100" i="1" dirty="0">
                <a:effectLst>
                  <a:outerShdw blurRad="38100" dist="38100" dir="2700000" algn="tl">
                    <a:srgbClr val="000000">
                      <a:alpha val="43137"/>
                    </a:srgbClr>
                  </a:outerShdw>
                </a:effectLst>
              </a:rPr>
              <a:t>- C and T odd , P even</a:t>
            </a:r>
            <a:r>
              <a:rPr lang="en-US" altLang="en-US" sz="1100" i="1" dirty="0" smtClean="0"/>
              <a:t>):</a:t>
            </a:r>
            <a:r>
              <a:rPr lang="en-US" altLang="en-US" sz="1100" i="1" dirty="0" smtClean="0">
                <a:effectLst>
                  <a:outerShdw blurRad="38100" dist="38100" dir="2700000" algn="tl">
                    <a:srgbClr val="000000">
                      <a:alpha val="43137"/>
                    </a:srgbClr>
                  </a:outerShdw>
                </a:effectLst>
                <a:latin typeface="Symbol" pitchFamily="18" charset="2"/>
              </a:rPr>
              <a:t> </a:t>
            </a:r>
            <a:r>
              <a:rPr lang="en-US" altLang="en-US" sz="1100" i="1" dirty="0">
                <a:effectLst>
                  <a:outerShdw blurRad="38100" dist="38100" dir="2700000" algn="tl">
                    <a:srgbClr val="000000">
                      <a:alpha val="43137"/>
                    </a:srgbClr>
                  </a:outerShdw>
                </a:effectLst>
                <a:latin typeface="Symbol" pitchFamily="18" charset="2"/>
              </a:rPr>
              <a:t>h</a:t>
            </a:r>
            <a:r>
              <a:rPr lang="en-US" altLang="en-US" sz="1100" dirty="0"/>
              <a:t> →</a:t>
            </a:r>
            <a:r>
              <a:rPr lang="en-US" altLang="en-US" sz="1100" i="1" dirty="0">
                <a:effectLst>
                  <a:outerShdw blurRad="38100" dist="38100" dir="2700000" algn="tl">
                    <a:srgbClr val="000000">
                      <a:alpha val="43137"/>
                    </a:srgbClr>
                  </a:outerShdw>
                </a:effectLst>
                <a:latin typeface="Symbol" pitchFamily="18" charset="2"/>
              </a:rPr>
              <a:t> </a:t>
            </a:r>
            <a:r>
              <a:rPr lang="en-US" altLang="en-US" sz="1100" i="1" dirty="0" err="1">
                <a:effectLst>
                  <a:outerShdw blurRad="38100" dist="38100" dir="2700000" algn="tl">
                    <a:srgbClr val="000000">
                      <a:alpha val="43137"/>
                    </a:srgbClr>
                  </a:outerShdw>
                </a:effectLst>
                <a:latin typeface="Symbol" pitchFamily="18" charset="2"/>
              </a:rPr>
              <a:t>p</a:t>
            </a:r>
            <a:r>
              <a:rPr lang="en-US" altLang="en-US" sz="1100" i="1" baseline="30000" dirty="0" err="1">
                <a:effectLst>
                  <a:outerShdw blurRad="38100" dist="38100" dir="2700000" algn="tl">
                    <a:srgbClr val="000000">
                      <a:alpha val="43137"/>
                    </a:srgbClr>
                  </a:outerShdw>
                </a:effectLst>
                <a:latin typeface="Symbol" pitchFamily="18" charset="2"/>
              </a:rPr>
              <a:t>o</a:t>
            </a:r>
            <a:r>
              <a:rPr lang="en-US" altLang="en-US" sz="1100" dirty="0"/>
              <a:t> </a:t>
            </a:r>
            <a:r>
              <a:rPr lang="en-US" altLang="en-US" sz="1100" i="1" dirty="0" err="1" smtClean="0">
                <a:latin typeface="Brush Script MT" panose="03060802040406070304" pitchFamily="66" charset="0"/>
              </a:rPr>
              <a:t>l</a:t>
            </a:r>
            <a:r>
              <a:rPr lang="en-US" altLang="en-US" sz="1100" i="1" baseline="30000" dirty="0" err="1" smtClean="0"/>
              <a:t>+</a:t>
            </a:r>
            <a:r>
              <a:rPr lang="en-US" altLang="en-US" sz="1100" i="1" dirty="0" err="1" smtClean="0">
                <a:latin typeface="Brush Script MT" panose="03060802040406070304" pitchFamily="66" charset="0"/>
              </a:rPr>
              <a:t>l</a:t>
            </a:r>
            <a:r>
              <a:rPr lang="en-US" altLang="en-US" sz="1100" i="1" dirty="0" smtClean="0">
                <a:latin typeface="Brush Script MT" panose="03060802040406070304" pitchFamily="66" charset="0"/>
              </a:rPr>
              <a:t> </a:t>
            </a:r>
            <a:r>
              <a:rPr lang="en-US" altLang="en-US" sz="1100" i="1" dirty="0"/>
              <a:t> </a:t>
            </a:r>
            <a:r>
              <a:rPr lang="en-US" altLang="en-US" sz="1100" b="1" i="1" dirty="0">
                <a:effectLst>
                  <a:outerShdw blurRad="38100" dist="38100" dir="2700000" algn="tl">
                    <a:srgbClr val="000000">
                      <a:alpha val="43137"/>
                    </a:srgbClr>
                  </a:outerShdw>
                </a:effectLst>
              </a:rPr>
              <a:t>and </a:t>
            </a:r>
            <a:r>
              <a:rPr lang="en-US" altLang="en-US" sz="1100" i="1" dirty="0">
                <a:effectLst>
                  <a:outerShdw blurRad="38100" dist="38100" dir="2700000" algn="tl">
                    <a:srgbClr val="000000">
                      <a:alpha val="43137"/>
                    </a:srgbClr>
                  </a:outerShdw>
                </a:effectLst>
                <a:latin typeface="Symbol" pitchFamily="18" charset="2"/>
              </a:rPr>
              <a:t>h </a:t>
            </a:r>
            <a:r>
              <a:rPr lang="en-US" altLang="en-US" sz="1100" i="1" dirty="0">
                <a:effectLst>
                  <a:outerShdw blurRad="38100" dist="38100" dir="2700000" algn="tl">
                    <a:srgbClr val="000000">
                      <a:alpha val="43137"/>
                    </a:srgbClr>
                  </a:outerShdw>
                </a:effectLst>
              </a:rPr>
              <a:t>→ </a:t>
            </a:r>
            <a:r>
              <a:rPr lang="en-US" altLang="en-US" sz="1100" i="1" dirty="0">
                <a:effectLst>
                  <a:outerShdw blurRad="38100" dist="38100" dir="2700000" algn="tl">
                    <a:srgbClr val="000000">
                      <a:alpha val="43137"/>
                    </a:srgbClr>
                  </a:outerShdw>
                </a:effectLst>
                <a:latin typeface="Symbol" pitchFamily="18" charset="2"/>
              </a:rPr>
              <a:t>3g</a:t>
            </a:r>
            <a:endParaRPr lang="en-US" altLang="en-US" sz="1100" i="1" dirty="0" smtClean="0">
              <a:latin typeface="Brush Script MT" panose="03060802040406070304" pitchFamily="66" charset="0"/>
            </a:endParaRPr>
          </a:p>
          <a:p>
            <a:pPr marL="233363" lvl="1" indent="-180975">
              <a:buClr>
                <a:srgbClr val="CC9900"/>
              </a:buClr>
              <a:buSzPct val="70000"/>
              <a:buFont typeface="Wingdings" pitchFamily="2" charset="2"/>
              <a:buChar char="q"/>
              <a:defRPr/>
            </a:pPr>
            <a:r>
              <a:rPr lang="en-US" sz="1100" i="1" dirty="0">
                <a:effectLst>
                  <a:outerShdw blurRad="38100" dist="38100" dir="2700000" algn="tl">
                    <a:srgbClr val="000000">
                      <a:alpha val="43137"/>
                    </a:srgbClr>
                  </a:outerShdw>
                </a:effectLst>
              </a:rPr>
              <a:t>T</a:t>
            </a:r>
            <a:r>
              <a:rPr lang="en-US" altLang="en-US" sz="1100" i="1" dirty="0">
                <a:effectLst>
                  <a:outerShdw blurRad="38100" dist="38100" dir="2700000" algn="tl">
                    <a:srgbClr val="000000">
                      <a:alpha val="43137"/>
                    </a:srgbClr>
                  </a:outerShdw>
                </a:effectLst>
              </a:rPr>
              <a:t>est of </a:t>
            </a:r>
            <a:r>
              <a:rPr lang="en-US" altLang="en-US" sz="1100" i="1" dirty="0" smtClean="0">
                <a:effectLst>
                  <a:outerShdw blurRad="38100" dist="38100" dir="2700000" algn="tl">
                    <a:srgbClr val="000000">
                      <a:alpha val="43137"/>
                    </a:srgbClr>
                  </a:outerShdw>
                </a:effectLst>
              </a:rPr>
              <a:t>CP </a:t>
            </a:r>
            <a:r>
              <a:rPr lang="en-US" altLang="en-US" sz="1100" i="1" dirty="0">
                <a:effectLst>
                  <a:outerShdw blurRad="38100" dist="38100" dir="2700000" algn="tl">
                    <a:srgbClr val="000000">
                      <a:alpha val="43137"/>
                    </a:srgbClr>
                  </a:outerShdw>
                </a:effectLst>
              </a:rPr>
              <a:t>invariance via </a:t>
            </a:r>
            <a:r>
              <a:rPr lang="en-US" altLang="en-US" sz="1100" i="1" dirty="0">
                <a:effectLst>
                  <a:outerShdw blurRad="38100" dist="38100" dir="2700000" algn="tl">
                    <a:srgbClr val="000000">
                      <a:alpha val="43137"/>
                    </a:srgbClr>
                  </a:outerShdw>
                </a:effectLst>
                <a:latin typeface="Symbol" panose="05050102010706020507" pitchFamily="18" charset="2"/>
              </a:rPr>
              <a:t>m</a:t>
            </a:r>
            <a:r>
              <a:rPr lang="en-US" altLang="en-US" sz="1100" i="1" dirty="0">
                <a:effectLst>
                  <a:outerShdw blurRad="38100" dist="38100" dir="2700000" algn="tl">
                    <a:srgbClr val="000000">
                      <a:alpha val="43137"/>
                    </a:srgbClr>
                  </a:outerShdw>
                </a:effectLst>
              </a:rPr>
              <a:t> </a:t>
            </a:r>
            <a:r>
              <a:rPr lang="en-US" altLang="en-US" sz="1100" i="1" dirty="0" smtClean="0">
                <a:effectLst>
                  <a:outerShdw blurRad="38100" dist="38100" dir="2700000" algn="tl">
                    <a:srgbClr val="000000">
                      <a:alpha val="43137"/>
                    </a:srgbClr>
                  </a:outerShdw>
                </a:effectLst>
              </a:rPr>
              <a:t> longitudinal polarization</a:t>
            </a:r>
            <a:r>
              <a:rPr lang="en-US" altLang="en-US" sz="1100" i="1" dirty="0">
                <a:effectLst>
                  <a:outerShdw blurRad="38100" dist="38100" dir="2700000" algn="tl">
                    <a:srgbClr val="000000">
                      <a:alpha val="43137"/>
                    </a:srgbClr>
                  </a:outerShdw>
                </a:effectLst>
              </a:rPr>
              <a:t>: </a:t>
            </a:r>
            <a:r>
              <a:rPr lang="en-US" altLang="en-US" sz="1100" i="1" dirty="0">
                <a:effectLst>
                  <a:outerShdw blurRad="38100" dist="38100" dir="2700000" algn="tl">
                    <a:srgbClr val="000000">
                      <a:alpha val="43137"/>
                    </a:srgbClr>
                  </a:outerShdw>
                </a:effectLst>
                <a:latin typeface="Symbol" pitchFamily="18" charset="2"/>
              </a:rPr>
              <a:t>h</a:t>
            </a:r>
            <a:r>
              <a:rPr lang="en-US" altLang="en-US" sz="1100" i="1" dirty="0">
                <a:effectLst>
                  <a:outerShdw blurRad="38100" dist="38100" dir="2700000" algn="tl">
                    <a:srgbClr val="000000">
                      <a:alpha val="43137"/>
                    </a:srgbClr>
                  </a:outerShdw>
                </a:effectLst>
              </a:rPr>
              <a:t> </a:t>
            </a:r>
            <a:r>
              <a:rPr lang="en-US" altLang="en-US" sz="1100" dirty="0"/>
              <a:t>→ </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baseline="30000" dirty="0" err="1"/>
              <a:t>+</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dirty="0">
                <a:effectLst>
                  <a:outerShdw blurRad="38100" dist="38100" dir="2700000" algn="tl">
                    <a:srgbClr val="000000">
                      <a:alpha val="43137"/>
                    </a:srgbClr>
                  </a:outerShdw>
                </a:effectLst>
                <a:latin typeface="Symbol" pitchFamily="18" charset="2"/>
              </a:rPr>
              <a:t> </a:t>
            </a:r>
            <a:r>
              <a:rPr lang="en-US" altLang="en-US" sz="1100" i="1" baseline="30000" dirty="0"/>
              <a:t>–</a:t>
            </a:r>
            <a:r>
              <a:rPr lang="en-US" altLang="en-US" sz="1100" i="1" dirty="0">
                <a:effectLst>
                  <a:outerShdw blurRad="38100" dist="38100" dir="2700000" algn="tl">
                    <a:srgbClr val="000000">
                      <a:alpha val="43137"/>
                    </a:srgbClr>
                  </a:outerShdw>
                </a:effectLst>
              </a:rPr>
              <a:t> </a:t>
            </a:r>
            <a:endParaRPr lang="en-US" altLang="en-US" sz="1100" i="1" baseline="30000" dirty="0"/>
          </a:p>
          <a:p>
            <a:pPr marL="233363" lvl="1" indent="-180975">
              <a:buClr>
                <a:srgbClr val="CC9900"/>
              </a:buClr>
              <a:buSzPct val="70000"/>
              <a:buFont typeface="Wingdings" pitchFamily="2" charset="2"/>
              <a:buChar char="q"/>
              <a:defRPr/>
            </a:pPr>
            <a:r>
              <a:rPr lang="en-US" altLang="en-US" sz="1100" i="1" dirty="0">
                <a:solidFill>
                  <a:srgbClr val="CCFF33"/>
                </a:solidFill>
                <a:effectLst>
                  <a:outerShdw blurRad="38100" dist="38100" dir="2700000" algn="tl">
                    <a:srgbClr val="000000">
                      <a:alpha val="43137"/>
                    </a:srgbClr>
                  </a:outerShdw>
                </a:effectLst>
              </a:rPr>
              <a:t>Test of CP invariance via </a:t>
            </a:r>
            <a:r>
              <a:rPr lang="en-US" altLang="en-US" sz="1100" i="1" dirty="0">
                <a:solidFill>
                  <a:srgbClr val="CCFF33"/>
                </a:solidFill>
                <a:effectLst>
                  <a:outerShdw blurRad="38100" dist="38100" dir="2700000" algn="tl">
                    <a:srgbClr val="000000">
                      <a:alpha val="43137"/>
                    </a:srgbClr>
                  </a:outerShdw>
                </a:effectLst>
                <a:latin typeface="Symbol" pitchFamily="18" charset="2"/>
              </a:rPr>
              <a:t>g* </a:t>
            </a:r>
            <a:r>
              <a:rPr lang="en-US" altLang="en-US" sz="1100" i="1" dirty="0">
                <a:solidFill>
                  <a:srgbClr val="CCFF33"/>
                </a:solidFill>
                <a:effectLst>
                  <a:outerShdw blurRad="38100" dist="38100" dir="2700000" algn="tl">
                    <a:srgbClr val="000000">
                      <a:alpha val="43137"/>
                    </a:srgbClr>
                  </a:outerShdw>
                </a:effectLst>
              </a:rPr>
              <a:t> polarization </a:t>
            </a:r>
            <a:r>
              <a:rPr lang="en-US" altLang="en-US" sz="1100" i="1" dirty="0" err="1">
                <a:solidFill>
                  <a:srgbClr val="CCFF33"/>
                </a:solidFill>
                <a:effectLst>
                  <a:outerShdw blurRad="38100" dist="38100" dir="2700000" algn="tl">
                    <a:srgbClr val="000000">
                      <a:alpha val="43137"/>
                    </a:srgbClr>
                  </a:outerShdw>
                </a:effectLst>
              </a:rPr>
              <a:t>studies:</a:t>
            </a:r>
            <a:r>
              <a:rPr lang="en-US" altLang="en-US" sz="1100" i="1" dirty="0" err="1">
                <a:solidFill>
                  <a:srgbClr val="CCFF33"/>
                </a:solidFill>
                <a:effectLst>
                  <a:outerShdw blurRad="38100" dist="38100" dir="2700000" algn="tl">
                    <a:srgbClr val="000000">
                      <a:alpha val="43137"/>
                    </a:srgbClr>
                  </a:outerShdw>
                </a:effectLst>
                <a:latin typeface="Symbol" pitchFamily="18" charset="2"/>
              </a:rPr>
              <a:t>h</a:t>
            </a:r>
            <a:r>
              <a:rPr lang="en-US" altLang="en-US" sz="1100" i="1" dirty="0">
                <a:solidFill>
                  <a:srgbClr val="CCFF33"/>
                </a:solidFill>
                <a:effectLst>
                  <a:outerShdw blurRad="38100" dist="38100" dir="2700000" algn="tl">
                    <a:srgbClr val="000000">
                      <a:alpha val="43137"/>
                    </a:srgbClr>
                  </a:outerShdw>
                </a:effectLst>
              </a:rPr>
              <a:t> </a:t>
            </a:r>
            <a:r>
              <a:rPr lang="en-US" altLang="en-US" sz="1100" dirty="0">
                <a:solidFill>
                  <a:srgbClr val="CCFF33"/>
                </a:solidFill>
              </a:rPr>
              <a:t>→ </a:t>
            </a:r>
            <a:r>
              <a:rPr lang="en-US" altLang="en-US" sz="1100" i="1" dirty="0" err="1">
                <a:solidFill>
                  <a:srgbClr val="CCFF33"/>
                </a:solidFill>
                <a:effectLst>
                  <a:outerShdw blurRad="38100" dist="38100" dir="2700000" algn="tl">
                    <a:srgbClr val="000000">
                      <a:alpha val="43137"/>
                    </a:srgbClr>
                  </a:outerShdw>
                </a:effectLst>
                <a:latin typeface="Symbol" pitchFamily="18" charset="2"/>
              </a:rPr>
              <a:t>p</a:t>
            </a:r>
            <a:r>
              <a:rPr lang="en-US" altLang="en-US" sz="1100" i="1" baseline="30000" dirty="0" err="1">
                <a:solidFill>
                  <a:srgbClr val="CCFF33"/>
                </a:solidFill>
              </a:rPr>
              <a:t>+</a:t>
            </a:r>
            <a:r>
              <a:rPr lang="en-US" altLang="en-US" sz="1100" i="1" dirty="0" err="1">
                <a:solidFill>
                  <a:srgbClr val="CCFF33"/>
                </a:solidFill>
                <a:effectLst>
                  <a:outerShdw blurRad="38100" dist="38100" dir="2700000" algn="tl">
                    <a:srgbClr val="000000">
                      <a:alpha val="43137"/>
                    </a:srgbClr>
                  </a:outerShdw>
                </a:effectLst>
                <a:latin typeface="Symbol" pitchFamily="18" charset="2"/>
              </a:rPr>
              <a:t>p</a:t>
            </a:r>
            <a:r>
              <a:rPr lang="en-US" altLang="en-US" sz="1100" i="1" dirty="0">
                <a:solidFill>
                  <a:srgbClr val="CCFF33"/>
                </a:solidFill>
                <a:effectLst>
                  <a:outerShdw blurRad="38100" dist="38100" dir="2700000" algn="tl">
                    <a:srgbClr val="000000">
                      <a:alpha val="43137"/>
                    </a:srgbClr>
                  </a:outerShdw>
                </a:effectLst>
                <a:latin typeface="Symbol" pitchFamily="18" charset="2"/>
              </a:rPr>
              <a:t> </a:t>
            </a:r>
            <a:r>
              <a:rPr lang="en-US" altLang="en-US" sz="1100" i="1" baseline="30000" dirty="0">
                <a:solidFill>
                  <a:srgbClr val="CCFF33"/>
                </a:solidFill>
              </a:rPr>
              <a:t>–</a:t>
            </a:r>
            <a:r>
              <a:rPr lang="en-US" altLang="en-US" sz="1100" i="1" dirty="0" err="1">
                <a:solidFill>
                  <a:srgbClr val="CCFF33"/>
                </a:solidFill>
                <a:effectLst>
                  <a:outerShdw blurRad="38100" dist="38100" dir="2700000" algn="tl">
                    <a:srgbClr val="000000">
                      <a:alpha val="43137"/>
                    </a:srgbClr>
                  </a:outerShdw>
                </a:effectLst>
              </a:rPr>
              <a:t>e</a:t>
            </a:r>
            <a:r>
              <a:rPr lang="en-US" altLang="en-US" sz="1100" i="1" baseline="30000" dirty="0" err="1">
                <a:solidFill>
                  <a:srgbClr val="CCFF33"/>
                </a:solidFill>
              </a:rPr>
              <a:t>+</a:t>
            </a:r>
            <a:r>
              <a:rPr lang="en-US" altLang="en-US" sz="1100" i="1" dirty="0" err="1">
                <a:solidFill>
                  <a:srgbClr val="CCFF33"/>
                </a:solidFill>
                <a:effectLst>
                  <a:outerShdw blurRad="38100" dist="38100" dir="2700000" algn="tl">
                    <a:srgbClr val="000000">
                      <a:alpha val="43137"/>
                    </a:srgbClr>
                  </a:outerShdw>
                </a:effectLst>
              </a:rPr>
              <a:t>e</a:t>
            </a:r>
            <a:r>
              <a:rPr lang="en-US" altLang="en-US" sz="1100" i="1" dirty="0">
                <a:solidFill>
                  <a:srgbClr val="CCFF33"/>
                </a:solidFill>
                <a:effectLst>
                  <a:outerShdw blurRad="38100" dist="38100" dir="2700000" algn="tl">
                    <a:srgbClr val="000000">
                      <a:alpha val="43137"/>
                    </a:srgbClr>
                  </a:outerShdw>
                </a:effectLst>
                <a:latin typeface="Symbol" pitchFamily="18" charset="2"/>
              </a:rPr>
              <a:t> </a:t>
            </a:r>
            <a:r>
              <a:rPr lang="en-US" altLang="en-US" sz="1100" i="1" baseline="30000" dirty="0">
                <a:solidFill>
                  <a:srgbClr val="CCFF33"/>
                </a:solidFill>
              </a:rPr>
              <a:t>–   </a:t>
            </a:r>
            <a:r>
              <a:rPr lang="en-US" altLang="en-US" sz="1100" i="1" dirty="0">
                <a:solidFill>
                  <a:srgbClr val="CCFF33"/>
                </a:solidFill>
                <a:effectLst>
                  <a:outerShdw blurRad="38100" dist="38100" dir="2700000" algn="tl">
                    <a:srgbClr val="000000">
                      <a:alpha val="43137"/>
                    </a:srgbClr>
                  </a:outerShdw>
                </a:effectLst>
              </a:rPr>
              <a:t>and  </a:t>
            </a:r>
            <a:r>
              <a:rPr lang="en-US" altLang="en-US" sz="1100" i="1" dirty="0">
                <a:solidFill>
                  <a:srgbClr val="CCFF33"/>
                </a:solidFill>
                <a:effectLst>
                  <a:outerShdw blurRad="38100" dist="38100" dir="2700000" algn="tl">
                    <a:srgbClr val="000000">
                      <a:alpha val="43137"/>
                    </a:srgbClr>
                  </a:outerShdw>
                </a:effectLst>
                <a:latin typeface="Symbol" pitchFamily="18" charset="2"/>
              </a:rPr>
              <a:t>h</a:t>
            </a:r>
            <a:r>
              <a:rPr lang="en-US" altLang="en-US" sz="1100" i="1" dirty="0">
                <a:solidFill>
                  <a:srgbClr val="CCFF33"/>
                </a:solidFill>
                <a:effectLst>
                  <a:outerShdw blurRad="38100" dist="38100" dir="2700000" algn="tl">
                    <a:srgbClr val="000000">
                      <a:alpha val="43137"/>
                    </a:srgbClr>
                  </a:outerShdw>
                </a:effectLst>
              </a:rPr>
              <a:t> </a:t>
            </a:r>
            <a:r>
              <a:rPr lang="en-US" altLang="en-US" sz="1100" dirty="0">
                <a:solidFill>
                  <a:srgbClr val="CCFF33"/>
                </a:solidFill>
              </a:rPr>
              <a:t>→ </a:t>
            </a:r>
            <a:r>
              <a:rPr lang="en-US" altLang="en-US" sz="1100" i="1" dirty="0" err="1">
                <a:solidFill>
                  <a:srgbClr val="CCFF33"/>
                </a:solidFill>
                <a:effectLst>
                  <a:outerShdw blurRad="38100" dist="38100" dir="2700000" algn="tl">
                    <a:srgbClr val="000000">
                      <a:alpha val="43137"/>
                    </a:srgbClr>
                  </a:outerShdw>
                </a:effectLst>
                <a:latin typeface="Symbol" pitchFamily="18" charset="2"/>
              </a:rPr>
              <a:t>p</a:t>
            </a:r>
            <a:r>
              <a:rPr lang="en-US" altLang="en-US" sz="1100" i="1" baseline="30000" dirty="0" err="1">
                <a:solidFill>
                  <a:srgbClr val="CCFF33"/>
                </a:solidFill>
              </a:rPr>
              <a:t>+</a:t>
            </a:r>
            <a:r>
              <a:rPr lang="en-US" altLang="en-US" sz="1100" i="1" dirty="0" err="1">
                <a:solidFill>
                  <a:srgbClr val="CCFF33"/>
                </a:solidFill>
                <a:effectLst>
                  <a:outerShdw blurRad="38100" dist="38100" dir="2700000" algn="tl">
                    <a:srgbClr val="000000">
                      <a:alpha val="43137"/>
                    </a:srgbClr>
                  </a:outerShdw>
                </a:effectLst>
                <a:latin typeface="Symbol" pitchFamily="18" charset="2"/>
              </a:rPr>
              <a:t>p</a:t>
            </a:r>
            <a:r>
              <a:rPr lang="en-US" altLang="en-US" sz="1100" i="1" dirty="0">
                <a:solidFill>
                  <a:srgbClr val="CCFF33"/>
                </a:solidFill>
                <a:effectLst>
                  <a:outerShdw blurRad="38100" dist="38100" dir="2700000" algn="tl">
                    <a:srgbClr val="000000">
                      <a:alpha val="43137"/>
                    </a:srgbClr>
                  </a:outerShdw>
                </a:effectLst>
                <a:latin typeface="Symbol" pitchFamily="18" charset="2"/>
              </a:rPr>
              <a:t> </a:t>
            </a:r>
            <a:r>
              <a:rPr lang="en-US" altLang="en-US" sz="1100" i="1" baseline="30000" dirty="0">
                <a:solidFill>
                  <a:srgbClr val="CCFF33"/>
                </a:solidFill>
              </a:rPr>
              <a:t>–</a:t>
            </a:r>
            <a:r>
              <a:rPr lang="en-US" altLang="en-US" sz="1100" i="1" dirty="0" err="1">
                <a:solidFill>
                  <a:srgbClr val="CCFF33"/>
                </a:solidFill>
                <a:effectLst>
                  <a:outerShdw blurRad="38100" dist="38100" dir="2700000" algn="tl">
                    <a:srgbClr val="000000">
                      <a:alpha val="43137"/>
                    </a:srgbClr>
                  </a:outerShdw>
                </a:effectLst>
                <a:latin typeface="Symbol" pitchFamily="18" charset="2"/>
              </a:rPr>
              <a:t>m</a:t>
            </a:r>
            <a:r>
              <a:rPr lang="en-US" altLang="en-US" sz="1100" i="1" baseline="30000" dirty="0" err="1">
                <a:solidFill>
                  <a:srgbClr val="CCFF33"/>
                </a:solidFill>
              </a:rPr>
              <a:t>+</a:t>
            </a:r>
            <a:r>
              <a:rPr lang="en-US" altLang="en-US" sz="1100" i="1" dirty="0" err="1">
                <a:solidFill>
                  <a:srgbClr val="CCFF33"/>
                </a:solidFill>
                <a:effectLst>
                  <a:outerShdw blurRad="38100" dist="38100" dir="2700000" algn="tl">
                    <a:srgbClr val="000000">
                      <a:alpha val="43137"/>
                    </a:srgbClr>
                  </a:outerShdw>
                </a:effectLst>
                <a:latin typeface="Symbol" pitchFamily="18" charset="2"/>
              </a:rPr>
              <a:t>m</a:t>
            </a:r>
            <a:r>
              <a:rPr lang="en-US" altLang="en-US" sz="1100" i="1" dirty="0">
                <a:solidFill>
                  <a:srgbClr val="CCFF33"/>
                </a:solidFill>
                <a:effectLst>
                  <a:outerShdw blurRad="38100" dist="38100" dir="2700000" algn="tl">
                    <a:srgbClr val="000000">
                      <a:alpha val="43137"/>
                    </a:srgbClr>
                  </a:outerShdw>
                </a:effectLst>
                <a:latin typeface="Symbol" pitchFamily="18" charset="2"/>
              </a:rPr>
              <a:t> </a:t>
            </a:r>
            <a:r>
              <a:rPr lang="en-US" altLang="en-US" sz="1100" i="1" baseline="30000" dirty="0">
                <a:solidFill>
                  <a:srgbClr val="CCFF33"/>
                </a:solidFill>
              </a:rPr>
              <a:t>–</a:t>
            </a:r>
            <a:r>
              <a:rPr lang="en-US" altLang="en-US" sz="1100" b="1" i="1" dirty="0">
                <a:solidFill>
                  <a:srgbClr val="CCFF33"/>
                </a:solidFill>
                <a:effectLst>
                  <a:outerShdw blurRad="38100" dist="38100" dir="2700000" algn="tl">
                    <a:srgbClr val="000000">
                      <a:alpha val="43137"/>
                    </a:srgbClr>
                  </a:outerShdw>
                </a:effectLst>
              </a:rPr>
              <a:t> </a:t>
            </a:r>
          </a:p>
          <a:p>
            <a:pPr marL="233363" lvl="1" indent="-180975">
              <a:buClr>
                <a:srgbClr val="CC9900"/>
              </a:buClr>
              <a:buSzPct val="70000"/>
              <a:buFont typeface="Wingdings" pitchFamily="2" charset="2"/>
              <a:buChar char="q"/>
              <a:defRPr/>
            </a:pPr>
            <a:r>
              <a:rPr lang="en-US" altLang="en-US" sz="1100" i="1" dirty="0">
                <a:effectLst>
                  <a:outerShdw blurRad="38100" dist="38100" dir="2700000" algn="tl">
                    <a:srgbClr val="000000">
                      <a:alpha val="43137"/>
                    </a:srgbClr>
                  </a:outerShdw>
                </a:effectLst>
              </a:rPr>
              <a:t>Test of CP invariance </a:t>
            </a:r>
            <a:r>
              <a:rPr lang="en-US" altLang="en-US" sz="1100" i="1" dirty="0" smtClean="0">
                <a:effectLst>
                  <a:outerShdw blurRad="38100" dist="38100" dir="2700000" algn="tl">
                    <a:srgbClr val="000000">
                      <a:alpha val="43137"/>
                    </a:srgbClr>
                  </a:outerShdw>
                </a:effectLst>
              </a:rPr>
              <a:t>in angular correlation </a:t>
            </a:r>
            <a:r>
              <a:rPr lang="en-US" altLang="en-US" sz="1100" i="1" dirty="0" err="1">
                <a:effectLst>
                  <a:outerShdw blurRad="38100" dist="38100" dir="2700000" algn="tl">
                    <a:srgbClr val="000000">
                      <a:alpha val="43137"/>
                    </a:srgbClr>
                  </a:outerShdw>
                </a:effectLst>
              </a:rPr>
              <a:t>studies:</a:t>
            </a:r>
            <a:r>
              <a:rPr lang="en-US" altLang="en-US" sz="1100" i="1" dirty="0" err="1">
                <a:effectLst>
                  <a:outerShdw blurRad="38100" dist="38100" dir="2700000" algn="tl">
                    <a:srgbClr val="000000">
                      <a:alpha val="43137"/>
                    </a:srgbClr>
                  </a:outerShdw>
                </a:effectLst>
                <a:latin typeface="Symbol" pitchFamily="18" charset="2"/>
              </a:rPr>
              <a:t>h</a:t>
            </a:r>
            <a:r>
              <a:rPr lang="en-US" altLang="en-US" sz="1100" i="1" dirty="0">
                <a:effectLst>
                  <a:outerShdw blurRad="38100" dist="38100" dir="2700000" algn="tl">
                    <a:srgbClr val="000000">
                      <a:alpha val="43137"/>
                    </a:srgbClr>
                  </a:outerShdw>
                </a:effectLst>
              </a:rPr>
              <a:t> </a:t>
            </a:r>
            <a:r>
              <a:rPr lang="en-US" altLang="en-US" sz="1100" dirty="0"/>
              <a:t>→ </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baseline="30000" dirty="0" err="1"/>
              <a:t>+</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dirty="0">
                <a:effectLst>
                  <a:outerShdw blurRad="38100" dist="38100" dir="2700000" algn="tl">
                    <a:srgbClr val="000000">
                      <a:alpha val="43137"/>
                    </a:srgbClr>
                  </a:outerShdw>
                </a:effectLst>
                <a:latin typeface="Symbol" pitchFamily="18" charset="2"/>
              </a:rPr>
              <a:t> </a:t>
            </a:r>
            <a:r>
              <a:rPr lang="en-US" altLang="en-US" sz="1100" i="1" baseline="30000" dirty="0"/>
              <a:t>– </a:t>
            </a:r>
            <a:r>
              <a:rPr lang="en-US" altLang="en-US" sz="1100" i="1" dirty="0" err="1" smtClean="0">
                <a:effectLst>
                  <a:outerShdw blurRad="38100" dist="38100" dir="2700000" algn="tl">
                    <a:srgbClr val="000000">
                      <a:alpha val="43137"/>
                    </a:srgbClr>
                  </a:outerShdw>
                </a:effectLst>
              </a:rPr>
              <a:t>e</a:t>
            </a:r>
            <a:r>
              <a:rPr lang="en-US" altLang="en-US" sz="1100" i="1" baseline="30000" dirty="0" err="1" smtClean="0"/>
              <a:t>+</a:t>
            </a:r>
            <a:r>
              <a:rPr lang="en-US" altLang="en-US" sz="1100" i="1" dirty="0" err="1" smtClean="0">
                <a:effectLst>
                  <a:outerShdw blurRad="38100" dist="38100" dir="2700000" algn="tl">
                    <a:srgbClr val="000000">
                      <a:alpha val="43137"/>
                    </a:srgbClr>
                  </a:outerShdw>
                </a:effectLst>
              </a:rPr>
              <a:t>e</a:t>
            </a:r>
            <a:r>
              <a:rPr lang="en-US" altLang="en-US" sz="1100" i="1" dirty="0" smtClean="0">
                <a:effectLst>
                  <a:outerShdw blurRad="38100" dist="38100" dir="2700000" algn="tl">
                    <a:srgbClr val="000000">
                      <a:alpha val="43137"/>
                    </a:srgbClr>
                  </a:outerShdw>
                </a:effectLst>
                <a:latin typeface="Symbol" pitchFamily="18" charset="2"/>
              </a:rPr>
              <a:t> </a:t>
            </a:r>
            <a:r>
              <a:rPr lang="en-US" altLang="en-US" sz="1100" i="1" baseline="30000" dirty="0"/>
              <a:t>–  </a:t>
            </a:r>
            <a:endParaRPr lang="en-US" altLang="en-US" sz="1100" b="1" i="1" dirty="0">
              <a:effectLst>
                <a:outerShdw blurRad="38100" dist="38100" dir="2700000" algn="tl">
                  <a:srgbClr val="000000">
                    <a:alpha val="43137"/>
                  </a:srgbClr>
                </a:outerShdw>
              </a:effectLst>
            </a:endParaRPr>
          </a:p>
          <a:p>
            <a:pPr marL="233363" lvl="1" indent="-180975">
              <a:buClr>
                <a:srgbClr val="CC9900"/>
              </a:buClr>
              <a:buSzPct val="70000"/>
              <a:buFont typeface="Wingdings" pitchFamily="2" charset="2"/>
              <a:buChar char="q"/>
              <a:defRPr/>
            </a:pPr>
            <a:r>
              <a:rPr lang="en-US" sz="1100" i="1" dirty="0" smtClean="0">
                <a:effectLst>
                  <a:outerShdw blurRad="38100" dist="38100" dir="2700000" algn="tl">
                    <a:srgbClr val="000000">
                      <a:alpha val="43137"/>
                    </a:srgbClr>
                  </a:outerShdw>
                </a:effectLst>
              </a:rPr>
              <a:t>T</a:t>
            </a:r>
            <a:r>
              <a:rPr lang="en-US" altLang="en-US" sz="1100" i="1" dirty="0" smtClean="0">
                <a:effectLst>
                  <a:outerShdw blurRad="38100" dist="38100" dir="2700000" algn="tl">
                    <a:srgbClr val="000000">
                      <a:alpha val="43137"/>
                    </a:srgbClr>
                  </a:outerShdw>
                </a:effectLst>
              </a:rPr>
              <a:t>est </a:t>
            </a:r>
            <a:r>
              <a:rPr lang="en-US" altLang="en-US" sz="1100" i="1" dirty="0">
                <a:effectLst>
                  <a:outerShdw blurRad="38100" dist="38100" dir="2700000" algn="tl">
                    <a:srgbClr val="000000">
                      <a:alpha val="43137"/>
                    </a:srgbClr>
                  </a:outerShdw>
                </a:effectLst>
              </a:rPr>
              <a:t>of T invariance via </a:t>
            </a:r>
            <a:r>
              <a:rPr lang="en-US" altLang="en-US" sz="1100" i="1" dirty="0">
                <a:effectLst>
                  <a:outerShdw blurRad="38100" dist="38100" dir="2700000" algn="tl">
                    <a:srgbClr val="000000">
                      <a:alpha val="43137"/>
                    </a:srgbClr>
                  </a:outerShdw>
                </a:effectLst>
                <a:latin typeface="Symbol" panose="05050102010706020507" pitchFamily="18" charset="2"/>
              </a:rPr>
              <a:t>m</a:t>
            </a:r>
            <a:r>
              <a:rPr lang="en-US" altLang="en-US" sz="1100" i="1" dirty="0">
                <a:effectLst>
                  <a:outerShdw blurRad="38100" dist="38100" dir="2700000" algn="tl">
                    <a:srgbClr val="000000">
                      <a:alpha val="43137"/>
                    </a:srgbClr>
                  </a:outerShdw>
                </a:effectLst>
              </a:rPr>
              <a:t> transverse polarization: </a:t>
            </a:r>
            <a:r>
              <a:rPr lang="en-US" altLang="en-US" sz="1100" i="1" dirty="0">
                <a:effectLst>
                  <a:outerShdw blurRad="38100" dist="38100" dir="2700000" algn="tl">
                    <a:srgbClr val="000000">
                      <a:alpha val="43137"/>
                    </a:srgbClr>
                  </a:outerShdw>
                </a:effectLst>
                <a:latin typeface="Symbol" pitchFamily="18" charset="2"/>
              </a:rPr>
              <a:t>h</a:t>
            </a:r>
            <a:r>
              <a:rPr lang="en-US" altLang="en-US" sz="1100" i="1" dirty="0">
                <a:effectLst>
                  <a:outerShdw blurRad="38100" dist="38100" dir="2700000" algn="tl">
                    <a:srgbClr val="000000">
                      <a:alpha val="43137"/>
                    </a:srgbClr>
                  </a:outerShdw>
                </a:effectLst>
              </a:rPr>
              <a:t> </a:t>
            </a:r>
            <a:r>
              <a:rPr lang="en-US" altLang="en-US" sz="1100" dirty="0"/>
              <a:t>→ </a:t>
            </a:r>
            <a:r>
              <a:rPr lang="en-US" altLang="en-US" sz="1100" i="1" dirty="0" err="1">
                <a:effectLst>
                  <a:outerShdw blurRad="38100" dist="38100" dir="2700000" algn="tl">
                    <a:srgbClr val="000000">
                      <a:alpha val="43137"/>
                    </a:srgbClr>
                  </a:outerShdw>
                </a:effectLst>
                <a:latin typeface="Symbol" pitchFamily="18" charset="2"/>
              </a:rPr>
              <a:t>p</a:t>
            </a:r>
            <a:r>
              <a:rPr lang="en-US" altLang="en-US" sz="1100" i="1" baseline="30000" dirty="0" err="1"/>
              <a:t>o</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baseline="30000" dirty="0" err="1"/>
              <a:t>+</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dirty="0">
                <a:effectLst>
                  <a:outerShdw blurRad="38100" dist="38100" dir="2700000" algn="tl">
                    <a:srgbClr val="000000">
                      <a:alpha val="43137"/>
                    </a:srgbClr>
                  </a:outerShdw>
                </a:effectLst>
                <a:latin typeface="Symbol" pitchFamily="18" charset="2"/>
              </a:rPr>
              <a:t> </a:t>
            </a:r>
            <a:r>
              <a:rPr lang="en-US" altLang="en-US" sz="1100" i="1" baseline="30000" dirty="0"/>
              <a:t>–</a:t>
            </a:r>
            <a:r>
              <a:rPr lang="en-US" altLang="en-US" sz="1100" i="1" dirty="0">
                <a:effectLst>
                  <a:outerShdw blurRad="38100" dist="38100" dir="2700000" algn="tl">
                    <a:srgbClr val="000000">
                      <a:alpha val="43137"/>
                    </a:srgbClr>
                  </a:outerShdw>
                </a:effectLst>
              </a:rPr>
              <a:t> and </a:t>
            </a:r>
            <a:r>
              <a:rPr lang="en-US" altLang="en-US" sz="1100" i="1" dirty="0">
                <a:effectLst>
                  <a:outerShdw blurRad="38100" dist="38100" dir="2700000" algn="tl">
                    <a:srgbClr val="000000">
                      <a:alpha val="43137"/>
                    </a:srgbClr>
                  </a:outerShdw>
                </a:effectLst>
                <a:latin typeface="Symbol" pitchFamily="18" charset="2"/>
              </a:rPr>
              <a:t>h</a:t>
            </a:r>
            <a:r>
              <a:rPr lang="en-US" altLang="en-US" sz="1100" i="1" dirty="0">
                <a:effectLst>
                  <a:outerShdw blurRad="38100" dist="38100" dir="2700000" algn="tl">
                    <a:srgbClr val="000000">
                      <a:alpha val="43137"/>
                    </a:srgbClr>
                  </a:outerShdw>
                </a:effectLst>
              </a:rPr>
              <a:t> </a:t>
            </a:r>
            <a:r>
              <a:rPr lang="en-US" altLang="en-US" sz="1100" dirty="0"/>
              <a:t>→ </a:t>
            </a:r>
            <a:r>
              <a:rPr lang="en-US" altLang="en-US" sz="1100" i="1" dirty="0">
                <a:latin typeface="Symbol" pitchFamily="18" charset="2"/>
              </a:rPr>
              <a:t>g</a:t>
            </a:r>
            <a:r>
              <a:rPr lang="en-US" altLang="en-US" sz="1100" i="1" baseline="30000" dirty="0">
                <a:latin typeface="Symbol" pitchFamily="18" charset="2"/>
              </a:rPr>
              <a:t> </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baseline="30000" dirty="0" err="1"/>
              <a:t>+</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dirty="0">
                <a:effectLst>
                  <a:outerShdw blurRad="38100" dist="38100" dir="2700000" algn="tl">
                    <a:srgbClr val="000000">
                      <a:alpha val="43137"/>
                    </a:srgbClr>
                  </a:outerShdw>
                </a:effectLst>
                <a:latin typeface="Symbol" pitchFamily="18" charset="2"/>
              </a:rPr>
              <a:t> </a:t>
            </a:r>
            <a:r>
              <a:rPr lang="en-US" altLang="en-US" sz="1100" i="1" baseline="30000" dirty="0"/>
              <a:t>–</a:t>
            </a:r>
          </a:p>
          <a:p>
            <a:pPr marL="233363" lvl="1" indent="-180975">
              <a:buClr>
                <a:srgbClr val="CC9900"/>
              </a:buClr>
              <a:buSzPct val="70000"/>
              <a:buFont typeface="Wingdings" pitchFamily="2" charset="2"/>
              <a:buChar char="q"/>
              <a:defRPr/>
            </a:pPr>
            <a:r>
              <a:rPr lang="en-US" altLang="en-US" sz="1100" i="1" dirty="0" smtClean="0">
                <a:effectLst>
                  <a:outerShdw blurRad="38100" dist="38100" dir="2700000" algn="tl">
                    <a:srgbClr val="000000">
                      <a:alpha val="43137"/>
                    </a:srgbClr>
                  </a:outerShdw>
                </a:effectLst>
              </a:rPr>
              <a:t>CPT </a:t>
            </a:r>
            <a:r>
              <a:rPr lang="en-US" altLang="en-US" sz="1100" i="1" dirty="0">
                <a:effectLst>
                  <a:outerShdw blurRad="38100" dist="38100" dir="2700000" algn="tl">
                    <a:srgbClr val="000000">
                      <a:alpha val="43137"/>
                    </a:srgbClr>
                  </a:outerShdw>
                </a:effectLst>
              </a:rPr>
              <a:t>violation: </a:t>
            </a:r>
            <a:r>
              <a:rPr lang="en-US" altLang="en-US" sz="1100" i="1" dirty="0">
                <a:effectLst>
                  <a:outerShdw blurRad="38100" dist="38100" dir="2700000" algn="tl">
                    <a:srgbClr val="000000">
                      <a:alpha val="43137"/>
                    </a:srgbClr>
                  </a:outerShdw>
                </a:effectLst>
                <a:latin typeface="Symbol" pitchFamily="18" charset="2"/>
              </a:rPr>
              <a:t>m</a:t>
            </a:r>
            <a:r>
              <a:rPr lang="en-US" altLang="en-US" sz="1100" i="1" dirty="0">
                <a:effectLst>
                  <a:outerShdw blurRad="38100" dist="38100" dir="2700000" algn="tl">
                    <a:srgbClr val="000000">
                      <a:alpha val="43137"/>
                    </a:srgbClr>
                  </a:outerShdw>
                </a:effectLst>
              </a:rPr>
              <a:t> </a:t>
            </a:r>
            <a:r>
              <a:rPr lang="en-US" altLang="en-US" sz="1100" i="1" dirty="0" smtClean="0">
                <a:effectLst>
                  <a:outerShdw blurRad="38100" dist="38100" dir="2700000" algn="tl">
                    <a:srgbClr val="000000">
                      <a:alpha val="43137"/>
                    </a:srgbClr>
                  </a:outerShdw>
                </a:effectLst>
              </a:rPr>
              <a:t> </a:t>
            </a:r>
            <a:r>
              <a:rPr lang="en-US" altLang="en-US" sz="1100" i="1" dirty="0" err="1" smtClean="0">
                <a:effectLst>
                  <a:outerShdw blurRad="38100" dist="38100" dir="2700000" algn="tl">
                    <a:srgbClr val="000000">
                      <a:alpha val="43137"/>
                    </a:srgbClr>
                  </a:outerShdw>
                </a:effectLst>
              </a:rPr>
              <a:t>polariz</a:t>
            </a:r>
            <a:r>
              <a:rPr lang="en-US" altLang="en-US" sz="1100" i="1" dirty="0" smtClean="0">
                <a:effectLst>
                  <a:outerShdw blurRad="38100" dist="38100" dir="2700000" algn="tl">
                    <a:srgbClr val="000000">
                      <a:alpha val="43137"/>
                    </a:srgbClr>
                  </a:outerShdw>
                </a:effectLst>
              </a:rPr>
              <a:t>. </a:t>
            </a:r>
            <a:r>
              <a:rPr lang="en-US" altLang="en-US" sz="1100" i="1" dirty="0">
                <a:effectLst>
                  <a:outerShdw blurRad="38100" dist="38100" dir="2700000" algn="tl">
                    <a:srgbClr val="000000">
                      <a:alpha val="43137"/>
                    </a:srgbClr>
                  </a:outerShdw>
                </a:effectLst>
              </a:rPr>
              <a:t>in </a:t>
            </a:r>
            <a:r>
              <a:rPr lang="en-US" altLang="en-US" sz="1100" i="1" dirty="0">
                <a:effectLst>
                  <a:outerShdw blurRad="38100" dist="38100" dir="2700000" algn="tl">
                    <a:srgbClr val="000000">
                      <a:alpha val="43137"/>
                    </a:srgbClr>
                  </a:outerShdw>
                </a:effectLst>
                <a:latin typeface="Symbol" pitchFamily="18" charset="2"/>
              </a:rPr>
              <a:t>h </a:t>
            </a:r>
            <a:r>
              <a:rPr lang="en-US" altLang="en-US" sz="1100" dirty="0"/>
              <a:t>→ </a:t>
            </a:r>
            <a:r>
              <a:rPr lang="en-US" altLang="en-US" sz="1100" i="1" dirty="0" err="1">
                <a:effectLst>
                  <a:outerShdw blurRad="38100" dist="38100" dir="2700000" algn="tl">
                    <a:srgbClr val="000000">
                      <a:alpha val="43137"/>
                    </a:srgbClr>
                  </a:outerShdw>
                </a:effectLst>
                <a:latin typeface="Symbol" pitchFamily="18" charset="2"/>
              </a:rPr>
              <a:t>p</a:t>
            </a:r>
            <a:r>
              <a:rPr lang="en-US" altLang="en-US" sz="1100" i="1" baseline="30000" dirty="0" err="1"/>
              <a:t>+</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baseline="30000" dirty="0" err="1"/>
              <a:t>-</a:t>
            </a:r>
            <a:r>
              <a:rPr lang="en-US" altLang="en-US" sz="1100" i="1" dirty="0" err="1">
                <a:effectLst>
                  <a:outerShdw blurRad="38100" dist="38100" dir="2700000" algn="tl">
                    <a:srgbClr val="000000">
                      <a:alpha val="43137"/>
                    </a:srgbClr>
                  </a:outerShdw>
                </a:effectLst>
                <a:latin typeface="Symbol" pitchFamily="18" charset="2"/>
              </a:rPr>
              <a:t>n</a:t>
            </a:r>
            <a:r>
              <a:rPr lang="en-US" altLang="en-US" sz="1100" i="1" dirty="0">
                <a:effectLst>
                  <a:outerShdw blurRad="38100" dist="38100" dir="2700000" algn="tl">
                    <a:srgbClr val="000000">
                      <a:alpha val="43137"/>
                    </a:srgbClr>
                  </a:outerShdw>
                </a:effectLst>
                <a:latin typeface="Symbol" pitchFamily="18" charset="2"/>
              </a:rPr>
              <a:t> </a:t>
            </a:r>
            <a:r>
              <a:rPr lang="en-US" altLang="en-US" sz="1100" i="1" dirty="0">
                <a:effectLst>
                  <a:outerShdw blurRad="38100" dist="38100" dir="2700000" algn="tl">
                    <a:srgbClr val="000000">
                      <a:alpha val="43137"/>
                    </a:srgbClr>
                  </a:outerShdw>
                </a:effectLst>
              </a:rPr>
              <a:t>vs </a:t>
            </a:r>
            <a:r>
              <a:rPr lang="en-US" altLang="en-US" sz="1100" i="1" dirty="0">
                <a:effectLst>
                  <a:outerShdw blurRad="38100" dist="38100" dir="2700000" algn="tl">
                    <a:srgbClr val="000000">
                      <a:alpha val="43137"/>
                    </a:srgbClr>
                  </a:outerShdw>
                </a:effectLst>
                <a:latin typeface="Symbol" pitchFamily="18" charset="2"/>
              </a:rPr>
              <a:t>h </a:t>
            </a:r>
            <a:r>
              <a:rPr lang="en-US" altLang="en-US" sz="1100" dirty="0"/>
              <a:t>→ </a:t>
            </a:r>
            <a:r>
              <a:rPr lang="en-US" altLang="en-US" sz="1100" i="1" dirty="0" err="1">
                <a:effectLst>
                  <a:outerShdw blurRad="38100" dist="38100" dir="2700000" algn="tl">
                    <a:srgbClr val="000000">
                      <a:alpha val="43137"/>
                    </a:srgbClr>
                  </a:outerShdw>
                </a:effectLst>
                <a:latin typeface="Symbol" pitchFamily="18" charset="2"/>
              </a:rPr>
              <a:t>p</a:t>
            </a:r>
            <a:r>
              <a:rPr lang="en-US" altLang="en-US" sz="1100" i="1" baseline="30000" dirty="0" err="1"/>
              <a:t>-</a:t>
            </a:r>
            <a:r>
              <a:rPr lang="en-US" altLang="en-US" sz="1100" i="1" dirty="0" err="1">
                <a:effectLst>
                  <a:outerShdw blurRad="38100" dist="38100" dir="2700000" algn="tl">
                    <a:srgbClr val="000000">
                      <a:alpha val="43137"/>
                    </a:srgbClr>
                  </a:outerShdw>
                </a:effectLst>
                <a:latin typeface="Symbol" pitchFamily="18" charset="2"/>
              </a:rPr>
              <a:t>m</a:t>
            </a:r>
            <a:r>
              <a:rPr lang="en-US" altLang="en-US" sz="1100" i="1" baseline="30000" dirty="0" err="1"/>
              <a:t>+</a:t>
            </a:r>
            <a:r>
              <a:rPr lang="en-US" altLang="en-US" sz="1100" i="1" dirty="0" err="1">
                <a:effectLst>
                  <a:outerShdw blurRad="38100" dist="38100" dir="2700000" algn="tl">
                    <a:srgbClr val="000000">
                      <a:alpha val="43137"/>
                    </a:srgbClr>
                  </a:outerShdw>
                </a:effectLst>
                <a:latin typeface="Symbol" pitchFamily="18" charset="2"/>
              </a:rPr>
              <a:t>n</a:t>
            </a:r>
            <a:r>
              <a:rPr lang="en-US" altLang="en-US" sz="1100" i="1" dirty="0">
                <a:effectLst>
                  <a:outerShdw blurRad="38100" dist="38100" dir="2700000" algn="tl">
                    <a:srgbClr val="000000">
                      <a:alpha val="43137"/>
                    </a:srgbClr>
                  </a:outerShdw>
                </a:effectLst>
              </a:rPr>
              <a:t> </a:t>
            </a:r>
            <a:r>
              <a:rPr lang="en-US" altLang="en-US" sz="1100" i="1" dirty="0" smtClean="0">
                <a:effectLst>
                  <a:outerShdw blurRad="38100" dist="38100" dir="2700000" algn="tl">
                    <a:srgbClr val="000000">
                      <a:alpha val="43137"/>
                    </a:srgbClr>
                  </a:outerShdw>
                </a:effectLst>
              </a:rPr>
              <a:t> and </a:t>
            </a:r>
            <a:r>
              <a:rPr lang="en-US" altLang="en-US" sz="1100" i="1" dirty="0">
                <a:latin typeface="Symbol" pitchFamily="18" charset="2"/>
              </a:rPr>
              <a:t>g</a:t>
            </a:r>
            <a:r>
              <a:rPr lang="en-US" altLang="en-US" sz="1100" i="1" dirty="0">
                <a:effectLst>
                  <a:outerShdw blurRad="38100" dist="38100" dir="2700000" algn="tl">
                    <a:srgbClr val="000000">
                      <a:alpha val="43137"/>
                    </a:srgbClr>
                  </a:outerShdw>
                </a:effectLst>
              </a:rPr>
              <a:t> </a:t>
            </a:r>
            <a:r>
              <a:rPr lang="en-US" altLang="en-US" sz="1100" i="1" dirty="0" smtClean="0">
                <a:effectLst>
                  <a:outerShdw blurRad="38100" dist="38100" dir="2700000" algn="tl">
                    <a:srgbClr val="000000">
                      <a:alpha val="43137"/>
                    </a:srgbClr>
                  </a:outerShdw>
                </a:effectLst>
              </a:rPr>
              <a:t> polarization </a:t>
            </a:r>
            <a:r>
              <a:rPr lang="en-US" altLang="en-US" sz="1100" i="1" dirty="0">
                <a:effectLst>
                  <a:outerShdw blurRad="38100" dist="38100" dir="2700000" algn="tl">
                    <a:srgbClr val="000000">
                      <a:alpha val="43137"/>
                    </a:srgbClr>
                  </a:outerShdw>
                </a:effectLst>
              </a:rPr>
              <a:t>in</a:t>
            </a:r>
            <a:r>
              <a:rPr lang="en-US" altLang="en-US" sz="1100" i="1" dirty="0">
                <a:effectLst>
                  <a:outerShdw blurRad="38100" dist="38100" dir="2700000" algn="tl">
                    <a:srgbClr val="000000">
                      <a:alpha val="43137"/>
                    </a:srgbClr>
                  </a:outerShdw>
                </a:effectLst>
                <a:latin typeface="Symbol" pitchFamily="18" charset="2"/>
              </a:rPr>
              <a:t> h</a:t>
            </a:r>
            <a:r>
              <a:rPr lang="en-US" altLang="en-US" sz="1100" dirty="0"/>
              <a:t> → </a:t>
            </a:r>
            <a:r>
              <a:rPr lang="en-US" altLang="en-US" sz="1100" i="1" dirty="0">
                <a:latin typeface="Symbol" pitchFamily="18" charset="2"/>
              </a:rPr>
              <a:t>g</a:t>
            </a:r>
            <a:r>
              <a:rPr lang="en-US" altLang="en-US" sz="1100" i="1" dirty="0"/>
              <a:t> </a:t>
            </a:r>
            <a:r>
              <a:rPr lang="en-US" altLang="en-US" sz="1100" i="1" dirty="0" err="1">
                <a:latin typeface="Symbol" pitchFamily="18" charset="2"/>
              </a:rPr>
              <a:t>g</a:t>
            </a:r>
            <a:r>
              <a:rPr lang="en-US" altLang="en-US" sz="1100" i="1" baseline="30000" dirty="0">
                <a:latin typeface="Symbol" pitchFamily="18" charset="2"/>
              </a:rPr>
              <a:t> </a:t>
            </a:r>
            <a:endParaRPr lang="en-US" altLang="en-US" sz="1100" i="1" dirty="0">
              <a:effectLst>
                <a:outerShdw blurRad="38100" dist="38100" dir="2700000" algn="tl">
                  <a:srgbClr val="000000">
                    <a:alpha val="43137"/>
                  </a:srgbClr>
                </a:outerShdw>
              </a:effectLst>
            </a:endParaRPr>
          </a:p>
          <a:p>
            <a:pPr marL="339725" lvl="1" indent="-169863">
              <a:buClr>
                <a:srgbClr val="CC9900"/>
              </a:buClr>
              <a:buSzPct val="70000"/>
              <a:buFont typeface="Wingdings" pitchFamily="2" charset="2"/>
              <a:buChar char="q"/>
              <a:defRPr/>
            </a:pPr>
            <a:endParaRPr lang="en-US" altLang="en-US" sz="1100" i="1" dirty="0">
              <a:solidFill>
                <a:srgbClr val="F5CD2D">
                  <a:lumMod val="40000"/>
                  <a:lumOff val="60000"/>
                </a:srgbClr>
              </a:solidFill>
              <a:latin typeface="Brush Script MT" panose="03060802040406070304" pitchFamily="66" charset="0"/>
            </a:endParaRPr>
          </a:p>
          <a:p>
            <a:pPr lvl="1">
              <a:buClr>
                <a:srgbClr val="CC9900"/>
              </a:buClr>
              <a:buSzPct val="70000"/>
              <a:buFont typeface="Wingdings" pitchFamily="2" charset="2"/>
              <a:buChar char="q"/>
              <a:defRPr/>
            </a:pPr>
            <a:endParaRPr lang="en-US" altLang="en-US" sz="1100" i="1" dirty="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sz="11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sz="11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altLang="en-US" sz="1100" i="1" dirty="0" smtClean="0">
              <a:solidFill>
                <a:schemeClr val="accent4">
                  <a:lumMod val="40000"/>
                  <a:lumOff val="60000"/>
                </a:schemeClr>
              </a:solidFill>
              <a:latin typeface="Brush Script MT" panose="03060802040406070304" pitchFamily="66" charset="0"/>
            </a:endParaRPr>
          </a:p>
          <a:p>
            <a:endParaRPr lang="en-US" sz="18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4</a:t>
            </a:fld>
            <a:endParaRPr lang="it-IT"/>
          </a:p>
        </p:txBody>
      </p:sp>
      <p:sp>
        <p:nvSpPr>
          <p:cNvPr id="9" name="Content Placeholder 2"/>
          <p:cNvSpPr txBox="1">
            <a:spLocks/>
          </p:cNvSpPr>
          <p:nvPr/>
        </p:nvSpPr>
        <p:spPr bwMode="auto">
          <a:xfrm>
            <a:off x="222448" y="3609020"/>
            <a:ext cx="4313548" cy="1044116"/>
          </a:xfrm>
          <a:prstGeom prst="rect">
            <a:avLst/>
          </a:prstGeom>
          <a:noFill/>
          <a:ln>
            <a:solidFill>
              <a:srgbClr val="C00000"/>
            </a:solidFill>
          </a:ln>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lvl="1" algn="ctr">
              <a:buClr>
                <a:srgbClr val="CC9900"/>
              </a:buClr>
              <a:buSzPct val="70000"/>
              <a:buFont typeface="Wingdings 2" pitchFamily="18" charset="2"/>
              <a:buNone/>
              <a:defRPr/>
            </a:pPr>
            <a:r>
              <a:rPr lang="en-US" altLang="en-US" sz="1600" b="1" i="1" dirty="0" smtClean="0">
                <a:solidFill>
                  <a:schemeClr val="accent4">
                    <a:lumMod val="40000"/>
                    <a:lumOff val="60000"/>
                  </a:schemeClr>
                </a:solidFill>
                <a:effectLst>
                  <a:outerShdw blurRad="38100" dist="38100" dir="2700000" algn="tl">
                    <a:srgbClr val="000000">
                      <a:alpha val="43137"/>
                    </a:srgbClr>
                  </a:outerShdw>
                </a:effectLst>
              </a:rPr>
              <a:t>Other discrete symmetry violations</a:t>
            </a:r>
          </a:p>
          <a:p>
            <a:pPr marL="339725" lvl="1" indent="-169863">
              <a:buClr>
                <a:srgbClr val="CC9900"/>
              </a:buClr>
              <a:buSzPct val="70000"/>
              <a:buFont typeface="Wingdings" pitchFamily="2" charset="2"/>
              <a:buChar char="q"/>
              <a:defRPr/>
            </a:pPr>
            <a:r>
              <a:rPr lang="en-US" altLang="en-US" sz="1200" i="1" dirty="0" smtClean="0">
                <a:effectLst>
                  <a:outerShdw blurRad="38100" dist="38100" dir="2700000" algn="tl">
                    <a:srgbClr val="000000">
                      <a:alpha val="43137"/>
                    </a:srgbClr>
                  </a:outerShdw>
                </a:effectLst>
              </a:rPr>
              <a:t>Lepton </a:t>
            </a:r>
            <a:r>
              <a:rPr lang="en-US" altLang="en-US" sz="1200" i="1" dirty="0">
                <a:effectLst>
                  <a:outerShdw blurRad="38100" dist="38100" dir="2700000" algn="tl">
                    <a:srgbClr val="000000">
                      <a:alpha val="43137"/>
                    </a:srgbClr>
                  </a:outerShdw>
                </a:effectLst>
              </a:rPr>
              <a:t>Flavor Violation: </a:t>
            </a:r>
            <a:r>
              <a:rPr lang="en-US" altLang="en-US" sz="1200" i="1" dirty="0">
                <a:effectLst>
                  <a:outerShdw blurRad="38100" dist="38100" dir="2700000" algn="tl">
                    <a:srgbClr val="000000">
                      <a:alpha val="43137"/>
                    </a:srgbClr>
                  </a:outerShdw>
                </a:effectLst>
                <a:latin typeface="Symbol" pitchFamily="18" charset="2"/>
              </a:rPr>
              <a:t>h</a:t>
            </a:r>
            <a:r>
              <a:rPr lang="en-US" altLang="en-US" sz="1200" dirty="0"/>
              <a:t>  → </a:t>
            </a:r>
            <a:r>
              <a:rPr lang="en-US" altLang="en-US" sz="1200" i="1" dirty="0" err="1" smtClean="0">
                <a:effectLst>
                  <a:outerShdw blurRad="38100" dist="38100" dir="2700000" algn="tl">
                    <a:srgbClr val="000000">
                      <a:alpha val="43137"/>
                    </a:srgbClr>
                  </a:outerShdw>
                </a:effectLst>
                <a:latin typeface="Symbol" pitchFamily="18" charset="2"/>
              </a:rPr>
              <a:t>m</a:t>
            </a:r>
            <a:r>
              <a:rPr lang="en-US" altLang="en-US" sz="1200" i="1" baseline="30000" dirty="0" err="1"/>
              <a:t>+</a:t>
            </a:r>
            <a:r>
              <a:rPr lang="en-US" altLang="en-US" sz="1200" i="1" dirty="0" err="1" smtClean="0">
                <a:effectLst>
                  <a:outerShdw blurRad="38100" dist="38100" dir="2700000" algn="tl">
                    <a:srgbClr val="000000">
                      <a:alpha val="43137"/>
                    </a:srgbClr>
                  </a:outerShdw>
                </a:effectLst>
              </a:rPr>
              <a:t>e</a:t>
            </a:r>
            <a:r>
              <a:rPr lang="en-US" altLang="en-US" sz="1200" i="1" baseline="30000" dirty="0" smtClean="0"/>
              <a:t> –</a:t>
            </a:r>
            <a:r>
              <a:rPr lang="en-US" altLang="en-US" sz="1200" i="1" dirty="0" smtClean="0"/>
              <a:t> + c.c.</a:t>
            </a:r>
            <a:endParaRPr lang="en-US" altLang="en-US" sz="1200" i="1" dirty="0">
              <a:effectLst>
                <a:outerShdw blurRad="38100" dist="38100" dir="2700000" algn="tl">
                  <a:srgbClr val="000000">
                    <a:alpha val="43137"/>
                  </a:srgbClr>
                </a:outerShdw>
              </a:effectLst>
            </a:endParaRPr>
          </a:p>
          <a:p>
            <a:pPr marL="339725" lvl="1" indent="-169863">
              <a:buClr>
                <a:srgbClr val="CC9900"/>
              </a:buClr>
              <a:buSzPct val="70000"/>
              <a:buFont typeface="Wingdings" pitchFamily="2" charset="2"/>
              <a:buChar char="q"/>
              <a:defRPr/>
            </a:pPr>
            <a:r>
              <a:rPr lang="en-US" altLang="en-US" sz="1200" i="1" dirty="0" smtClean="0">
                <a:effectLst>
                  <a:outerShdw blurRad="38100" dist="38100" dir="2700000" algn="tl">
                    <a:srgbClr val="000000">
                      <a:alpha val="43137"/>
                    </a:srgbClr>
                  </a:outerShdw>
                </a:effectLst>
              </a:rPr>
              <a:t>Double lepton </a:t>
            </a:r>
            <a:r>
              <a:rPr lang="en-US" altLang="en-US" sz="1200" i="1" dirty="0">
                <a:effectLst>
                  <a:outerShdw blurRad="38100" dist="38100" dir="2700000" algn="tl">
                    <a:srgbClr val="000000">
                      <a:alpha val="43137"/>
                    </a:srgbClr>
                  </a:outerShdw>
                </a:effectLst>
              </a:rPr>
              <a:t>Flavor Violation: </a:t>
            </a:r>
            <a:r>
              <a:rPr lang="en-US" altLang="en-US" sz="1200" i="1" dirty="0">
                <a:effectLst>
                  <a:outerShdw blurRad="38100" dist="38100" dir="2700000" algn="tl">
                    <a:srgbClr val="000000">
                      <a:alpha val="43137"/>
                    </a:srgbClr>
                  </a:outerShdw>
                </a:effectLst>
                <a:latin typeface="Symbol" pitchFamily="18" charset="2"/>
              </a:rPr>
              <a:t>h</a:t>
            </a:r>
            <a:r>
              <a:rPr lang="en-US" altLang="en-US" sz="1200" dirty="0"/>
              <a:t>  → </a:t>
            </a:r>
            <a:r>
              <a:rPr lang="en-US" altLang="en-US" sz="1200" i="1" dirty="0" err="1" smtClean="0">
                <a:effectLst>
                  <a:outerShdw blurRad="38100" dist="38100" dir="2700000" algn="tl">
                    <a:srgbClr val="000000">
                      <a:alpha val="43137"/>
                    </a:srgbClr>
                  </a:outerShdw>
                </a:effectLst>
                <a:latin typeface="Symbol" pitchFamily="18" charset="2"/>
              </a:rPr>
              <a:t>m</a:t>
            </a:r>
            <a:r>
              <a:rPr lang="en-US" altLang="en-US" sz="1200" i="1" baseline="30000" dirty="0" err="1" smtClean="0"/>
              <a:t>+</a:t>
            </a:r>
            <a:r>
              <a:rPr lang="en-US" altLang="en-US" sz="1200" i="1" dirty="0" err="1" smtClean="0">
                <a:effectLst>
                  <a:outerShdw blurRad="38100" dist="38100" dir="2700000" algn="tl">
                    <a:srgbClr val="000000">
                      <a:alpha val="43137"/>
                    </a:srgbClr>
                  </a:outerShdw>
                </a:effectLst>
                <a:latin typeface="Symbol" pitchFamily="18" charset="2"/>
              </a:rPr>
              <a:t>m</a:t>
            </a:r>
            <a:r>
              <a:rPr lang="en-US" altLang="en-US" sz="1200" i="1" baseline="30000" dirty="0" err="1" smtClean="0"/>
              <a:t>+</a:t>
            </a:r>
            <a:r>
              <a:rPr lang="en-US" altLang="en-US" sz="1200" i="1" dirty="0" err="1" smtClean="0">
                <a:effectLst>
                  <a:outerShdw blurRad="38100" dist="38100" dir="2700000" algn="tl">
                    <a:srgbClr val="000000">
                      <a:alpha val="43137"/>
                    </a:srgbClr>
                  </a:outerShdw>
                </a:effectLst>
              </a:rPr>
              <a:t>e</a:t>
            </a:r>
            <a:r>
              <a:rPr lang="en-US" altLang="en-US" sz="1200" i="1" baseline="30000" dirty="0"/>
              <a:t> – </a:t>
            </a:r>
            <a:r>
              <a:rPr lang="en-US" altLang="en-US" sz="1200" i="1" dirty="0" smtClean="0">
                <a:effectLst>
                  <a:outerShdw blurRad="38100" dist="38100" dir="2700000" algn="tl">
                    <a:srgbClr val="000000">
                      <a:alpha val="43137"/>
                    </a:srgbClr>
                  </a:outerShdw>
                </a:effectLst>
              </a:rPr>
              <a:t>e</a:t>
            </a:r>
            <a:r>
              <a:rPr lang="en-US" altLang="en-US" sz="1200" i="1" baseline="30000" dirty="0" smtClean="0"/>
              <a:t> – </a:t>
            </a:r>
            <a:r>
              <a:rPr lang="en-US" altLang="en-US" sz="1200" i="1" dirty="0"/>
              <a:t> + c.c</a:t>
            </a:r>
            <a:r>
              <a:rPr lang="en-US" altLang="en-US" sz="1200" i="1" dirty="0" smtClean="0"/>
              <a:t>.</a:t>
            </a:r>
          </a:p>
          <a:p>
            <a:pPr marL="339725" lvl="1" indent="-169863">
              <a:buClr>
                <a:srgbClr val="CC9900"/>
              </a:buClr>
              <a:buSzPct val="70000"/>
              <a:buFont typeface="Wingdings" pitchFamily="2" charset="2"/>
              <a:buChar char="q"/>
              <a:defRPr/>
            </a:pPr>
            <a:r>
              <a:rPr lang="en-US" altLang="en-US" sz="1200" i="1" dirty="0">
                <a:effectLst>
                  <a:outerShdw blurRad="38100" dist="38100" dir="2700000" algn="tl">
                    <a:srgbClr val="000000">
                      <a:alpha val="43137"/>
                    </a:srgbClr>
                  </a:outerShdw>
                </a:effectLst>
              </a:rPr>
              <a:t>Lepton </a:t>
            </a:r>
            <a:r>
              <a:rPr lang="en-US" altLang="en-US" sz="1200" i="1" dirty="0" err="1" smtClean="0">
                <a:effectLst>
                  <a:outerShdw blurRad="38100" dist="38100" dir="2700000" algn="tl">
                    <a:srgbClr val="000000">
                      <a:alpha val="43137"/>
                    </a:srgbClr>
                  </a:outerShdw>
                </a:effectLst>
              </a:rPr>
              <a:t>NumberViolation</a:t>
            </a:r>
            <a:r>
              <a:rPr lang="en-US" altLang="en-US" sz="1200" i="1" dirty="0">
                <a:effectLst>
                  <a:outerShdw blurRad="38100" dist="38100" dir="2700000" algn="tl">
                    <a:srgbClr val="000000">
                      <a:alpha val="43137"/>
                    </a:srgbClr>
                  </a:outerShdw>
                </a:effectLst>
              </a:rPr>
              <a:t>: </a:t>
            </a:r>
            <a:r>
              <a:rPr lang="en-US" altLang="en-US" sz="1200" i="1" dirty="0">
                <a:effectLst>
                  <a:outerShdw blurRad="38100" dist="38100" dir="2700000" algn="tl">
                    <a:srgbClr val="000000">
                      <a:alpha val="43137"/>
                    </a:srgbClr>
                  </a:outerShdw>
                </a:effectLst>
                <a:latin typeface="Symbol" pitchFamily="18" charset="2"/>
              </a:rPr>
              <a:t>h</a:t>
            </a:r>
            <a:r>
              <a:rPr lang="en-US" altLang="en-US" sz="1200" dirty="0"/>
              <a:t> → </a:t>
            </a:r>
            <a:r>
              <a:rPr lang="en-US" altLang="en-US" sz="1200" i="1" dirty="0" smtClean="0">
                <a:effectLst>
                  <a:outerShdw blurRad="38100" dist="38100" dir="2700000" algn="tl">
                    <a:srgbClr val="000000">
                      <a:alpha val="43137"/>
                    </a:srgbClr>
                  </a:outerShdw>
                </a:effectLst>
                <a:latin typeface="Symbol" pitchFamily="18" charset="2"/>
              </a:rPr>
              <a:t>p</a:t>
            </a:r>
            <a:r>
              <a:rPr lang="en-US" altLang="en-US" sz="1200" i="1" baseline="30000" dirty="0" smtClean="0"/>
              <a:t>– </a:t>
            </a:r>
            <a:r>
              <a:rPr lang="en-US" altLang="en-US" sz="1200" i="1" dirty="0" smtClean="0">
                <a:effectLst>
                  <a:outerShdw blurRad="38100" dist="38100" dir="2700000" algn="tl">
                    <a:srgbClr val="000000">
                      <a:alpha val="43137"/>
                    </a:srgbClr>
                  </a:outerShdw>
                </a:effectLst>
                <a:latin typeface="Symbol" pitchFamily="18" charset="2"/>
              </a:rPr>
              <a:t>p</a:t>
            </a:r>
            <a:r>
              <a:rPr lang="en-US" altLang="en-US" sz="1200" i="1" baseline="30000" dirty="0" smtClean="0"/>
              <a:t>–</a:t>
            </a:r>
            <a:r>
              <a:rPr lang="en-US" altLang="en-US" sz="1200" i="1" dirty="0" smtClean="0">
                <a:effectLst>
                  <a:outerShdw blurRad="38100" dist="38100" dir="2700000" algn="tl">
                    <a:srgbClr val="000000">
                      <a:alpha val="43137"/>
                    </a:srgbClr>
                  </a:outerShdw>
                </a:effectLst>
              </a:rPr>
              <a:t>e/</a:t>
            </a:r>
            <a:r>
              <a:rPr lang="en-US" altLang="en-US" sz="1200" i="1" dirty="0" smtClean="0">
                <a:effectLst>
                  <a:outerShdw blurRad="38100" dist="38100" dir="2700000" algn="tl">
                    <a:srgbClr val="000000">
                      <a:alpha val="43137"/>
                    </a:srgbClr>
                  </a:outerShdw>
                </a:effectLst>
                <a:latin typeface="Symbol" pitchFamily="18" charset="2"/>
              </a:rPr>
              <a:t>m</a:t>
            </a:r>
            <a:r>
              <a:rPr lang="en-US" altLang="en-US" sz="1200" i="1" baseline="30000" dirty="0"/>
              <a:t>+ </a:t>
            </a:r>
            <a:r>
              <a:rPr lang="en-US" altLang="en-US" sz="1200" i="1" dirty="0" smtClean="0">
                <a:effectLst>
                  <a:outerShdw blurRad="38100" dist="38100" dir="2700000" algn="tl">
                    <a:srgbClr val="000000">
                      <a:alpha val="43137"/>
                    </a:srgbClr>
                  </a:outerShdw>
                </a:effectLst>
              </a:rPr>
              <a:t>e/</a:t>
            </a:r>
            <a:r>
              <a:rPr lang="en-US" altLang="en-US" sz="1200" i="1" dirty="0" smtClean="0">
                <a:effectLst>
                  <a:outerShdw blurRad="38100" dist="38100" dir="2700000" algn="tl">
                    <a:srgbClr val="000000">
                      <a:alpha val="43137"/>
                    </a:srgbClr>
                  </a:outerShdw>
                </a:effectLst>
                <a:latin typeface="Symbol" pitchFamily="18" charset="2"/>
              </a:rPr>
              <a:t>m</a:t>
            </a:r>
            <a:r>
              <a:rPr lang="en-US" altLang="en-US" sz="1200" i="1" baseline="30000" dirty="0" smtClean="0"/>
              <a:t> </a:t>
            </a:r>
            <a:r>
              <a:rPr lang="en-US" altLang="en-US" sz="1200" i="1" baseline="30000" dirty="0"/>
              <a:t>+</a:t>
            </a:r>
            <a:r>
              <a:rPr lang="en-US" altLang="en-US" sz="1200" i="1" dirty="0" smtClean="0"/>
              <a:t> + </a:t>
            </a:r>
            <a:r>
              <a:rPr lang="en-US" altLang="en-US" sz="1200" i="1" dirty="0"/>
              <a:t>c.c.</a:t>
            </a:r>
            <a:endParaRPr lang="en-US" altLang="en-US" sz="1200" i="1" dirty="0">
              <a:effectLst>
                <a:outerShdw blurRad="38100" dist="38100" dir="2700000" algn="tl">
                  <a:srgbClr val="000000">
                    <a:alpha val="43137"/>
                  </a:srgbClr>
                </a:outerShdw>
              </a:effectLst>
            </a:endParaRPr>
          </a:p>
          <a:p>
            <a:pPr marL="339725" lvl="1" indent="-169863">
              <a:buClr>
                <a:srgbClr val="CC9900"/>
              </a:buClr>
              <a:buSzPct val="70000"/>
              <a:buFont typeface="Wingdings" pitchFamily="2" charset="2"/>
              <a:buChar char="q"/>
              <a:defRPr/>
            </a:pPr>
            <a:endParaRPr lang="en-US" sz="1200" i="1" dirty="0" smtClean="0">
              <a:effectLst>
                <a:outerShdw blurRad="38100" dist="38100" dir="2700000" algn="tl">
                  <a:srgbClr val="000000">
                    <a:alpha val="43137"/>
                  </a:srgbClr>
                </a:outerShdw>
              </a:effectLst>
            </a:endParaRPr>
          </a:p>
        </p:txBody>
      </p:sp>
      <p:sp>
        <p:nvSpPr>
          <p:cNvPr id="11" name="Content Placeholder 2"/>
          <p:cNvSpPr txBox="1">
            <a:spLocks/>
          </p:cNvSpPr>
          <p:nvPr/>
        </p:nvSpPr>
        <p:spPr bwMode="auto">
          <a:xfrm>
            <a:off x="4644008" y="936104"/>
            <a:ext cx="4356484" cy="25922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lvl="1" algn="ctr">
              <a:buClr>
                <a:srgbClr val="CC9900"/>
              </a:buClr>
              <a:buSzPct val="70000"/>
              <a:buFont typeface="Wingdings 2" pitchFamily="18" charset="2"/>
              <a:buNone/>
              <a:defRPr/>
            </a:pPr>
            <a:r>
              <a:rPr lang="en-US" altLang="en-US" sz="1600" b="1" i="1" dirty="0" smtClean="0">
                <a:solidFill>
                  <a:schemeClr val="accent4">
                    <a:lumMod val="40000"/>
                    <a:lumOff val="60000"/>
                  </a:schemeClr>
                </a:solidFill>
                <a:effectLst>
                  <a:outerShdw blurRad="38100" dist="38100" dir="2700000" algn="tl">
                    <a:srgbClr val="000000">
                      <a:alpha val="43137"/>
                    </a:srgbClr>
                  </a:outerShdw>
                </a:effectLst>
              </a:rPr>
              <a:t>New particles and forces searches</a:t>
            </a:r>
          </a:p>
          <a:p>
            <a:pPr marL="233363" lvl="1" indent="-115888">
              <a:buClr>
                <a:srgbClr val="CC9900"/>
              </a:buClr>
              <a:buSzPct val="70000"/>
              <a:buFont typeface="Wingdings" pitchFamily="2" charset="2"/>
              <a:buChar char="q"/>
              <a:defRPr/>
            </a:pPr>
            <a:r>
              <a:rPr lang="en-US" sz="1200" i="1" dirty="0" smtClean="0">
                <a:solidFill>
                  <a:srgbClr val="CCFF33"/>
                </a:solidFill>
                <a:effectLst>
                  <a:outerShdw blurRad="38100" dist="38100" dir="2700000" algn="tl">
                    <a:srgbClr val="000000">
                      <a:alpha val="43137"/>
                    </a:srgbClr>
                  </a:outerShdw>
                </a:effectLst>
              </a:rPr>
              <a:t>Scalar </a:t>
            </a:r>
            <a:r>
              <a:rPr lang="en-US" sz="1200" i="1" dirty="0">
                <a:solidFill>
                  <a:srgbClr val="CCFF33"/>
                </a:solidFill>
                <a:effectLst>
                  <a:outerShdw blurRad="38100" dist="38100" dir="2700000" algn="tl">
                    <a:srgbClr val="000000">
                      <a:alpha val="43137"/>
                    </a:srgbClr>
                  </a:outerShdw>
                </a:effectLst>
              </a:rPr>
              <a:t>meson</a:t>
            </a:r>
            <a:r>
              <a:rPr lang="en-US" altLang="en-US" sz="1200" i="1" dirty="0">
                <a:solidFill>
                  <a:srgbClr val="CCFF33"/>
                </a:solidFill>
              </a:rPr>
              <a:t> searches (charged channel): </a:t>
            </a:r>
            <a:r>
              <a:rPr lang="en-US" altLang="en-US" sz="1200" i="1" dirty="0">
                <a:solidFill>
                  <a:srgbClr val="CCFF33"/>
                </a:solidFill>
                <a:effectLst>
                  <a:outerShdw blurRad="38100" dist="38100" dir="2700000" algn="tl">
                    <a:srgbClr val="000000">
                      <a:alpha val="43137"/>
                    </a:srgbClr>
                  </a:outerShdw>
                </a:effectLst>
                <a:latin typeface="Symbol" pitchFamily="18" charset="2"/>
              </a:rPr>
              <a:t>h</a:t>
            </a:r>
            <a:r>
              <a:rPr lang="en-US" altLang="en-US" sz="1200" i="1" dirty="0">
                <a:solidFill>
                  <a:srgbClr val="CCFF33"/>
                </a:solidFill>
                <a:effectLst>
                  <a:outerShdw blurRad="38100" dist="38100" dir="2700000" algn="tl">
                    <a:srgbClr val="000000">
                      <a:alpha val="43137"/>
                    </a:srgbClr>
                  </a:outerShdw>
                </a:effectLst>
              </a:rPr>
              <a:t> </a:t>
            </a:r>
            <a:r>
              <a:rPr lang="en-US" altLang="en-US" sz="1200" i="1" dirty="0">
                <a:solidFill>
                  <a:srgbClr val="CCFF33"/>
                </a:solidFill>
              </a:rPr>
              <a:t>→ </a:t>
            </a:r>
            <a:r>
              <a:rPr lang="en-US" altLang="en-US" sz="1200" i="1" dirty="0" err="1">
                <a:solidFill>
                  <a:srgbClr val="CCFF33"/>
                </a:solidFill>
                <a:effectLst>
                  <a:outerShdw blurRad="38100" dist="38100" dir="2700000" algn="tl">
                    <a:srgbClr val="000000">
                      <a:alpha val="43137"/>
                    </a:srgbClr>
                  </a:outerShdw>
                </a:effectLst>
                <a:latin typeface="Symbol" pitchFamily="18" charset="2"/>
              </a:rPr>
              <a:t>p</a:t>
            </a:r>
            <a:r>
              <a:rPr lang="en-US" altLang="en-US" sz="1200" i="1" baseline="30000" dirty="0" err="1">
                <a:solidFill>
                  <a:srgbClr val="CCFF33"/>
                </a:solidFill>
                <a:effectLst>
                  <a:outerShdw blurRad="38100" dist="38100" dir="2700000" algn="tl">
                    <a:srgbClr val="000000">
                      <a:alpha val="43137"/>
                    </a:srgbClr>
                  </a:outerShdw>
                </a:effectLst>
                <a:latin typeface="Symbol" pitchFamily="18" charset="2"/>
              </a:rPr>
              <a:t>o</a:t>
            </a:r>
            <a:r>
              <a:rPr lang="en-US" altLang="en-US" sz="1200" i="1" baseline="30000" dirty="0">
                <a:solidFill>
                  <a:srgbClr val="CCFF33"/>
                </a:solidFill>
                <a:latin typeface="Symbol" pitchFamily="18" charset="2"/>
              </a:rPr>
              <a:t> </a:t>
            </a:r>
            <a:r>
              <a:rPr lang="en-US" altLang="en-US" sz="1200" i="1" dirty="0">
                <a:solidFill>
                  <a:srgbClr val="CCFF33"/>
                </a:solidFill>
                <a:latin typeface="Symbol" pitchFamily="18" charset="2"/>
              </a:rPr>
              <a:t>H</a:t>
            </a:r>
            <a:r>
              <a:rPr lang="en-US" altLang="en-US" sz="1200" i="1" dirty="0">
                <a:solidFill>
                  <a:srgbClr val="CCFF33"/>
                </a:solidFill>
              </a:rPr>
              <a:t>    with   </a:t>
            </a:r>
            <a:r>
              <a:rPr lang="en-US" altLang="en-US" sz="1200" i="1" dirty="0" err="1">
                <a:solidFill>
                  <a:srgbClr val="CCFF33"/>
                </a:solidFill>
              </a:rPr>
              <a:t>H→</a:t>
            </a:r>
            <a:r>
              <a:rPr lang="en-US" altLang="en-US" sz="1200" i="1" dirty="0" err="1">
                <a:solidFill>
                  <a:srgbClr val="CCFF33"/>
                </a:solidFill>
                <a:effectLst>
                  <a:outerShdw blurRad="38100" dist="38100" dir="2700000" algn="tl">
                    <a:srgbClr val="000000">
                      <a:alpha val="43137"/>
                    </a:srgbClr>
                  </a:outerShdw>
                </a:effectLst>
              </a:rPr>
              <a:t>e</a:t>
            </a:r>
            <a:r>
              <a:rPr lang="en-US" altLang="en-US" sz="1200" i="1" baseline="30000" dirty="0" err="1">
                <a:solidFill>
                  <a:srgbClr val="CCFF33"/>
                </a:solidFill>
              </a:rPr>
              <a:t>+</a:t>
            </a:r>
            <a:r>
              <a:rPr lang="en-US" altLang="en-US" sz="1200" i="1" dirty="0" err="1">
                <a:solidFill>
                  <a:srgbClr val="CCFF33"/>
                </a:solidFill>
                <a:effectLst>
                  <a:outerShdw blurRad="38100" dist="38100" dir="2700000" algn="tl">
                    <a:srgbClr val="000000">
                      <a:alpha val="43137"/>
                    </a:srgbClr>
                  </a:outerShdw>
                </a:effectLst>
              </a:rPr>
              <a:t>e</a:t>
            </a:r>
            <a:r>
              <a:rPr lang="en-US" altLang="en-US" sz="1200" i="1" baseline="30000" dirty="0">
                <a:solidFill>
                  <a:srgbClr val="CCFF33"/>
                </a:solidFill>
              </a:rPr>
              <a:t>-</a:t>
            </a:r>
            <a:r>
              <a:rPr lang="en-US" altLang="en-US" sz="1200" i="1" dirty="0">
                <a:solidFill>
                  <a:srgbClr val="CCFF33"/>
                </a:solidFill>
              </a:rPr>
              <a:t> and </a:t>
            </a:r>
            <a:r>
              <a:rPr lang="en-US" altLang="en-US" sz="1200" i="1" dirty="0" err="1">
                <a:solidFill>
                  <a:srgbClr val="CCFF33"/>
                </a:solidFill>
              </a:rPr>
              <a:t>H→</a:t>
            </a:r>
            <a:r>
              <a:rPr lang="en-US" altLang="en-US" sz="1200" i="1" dirty="0" err="1">
                <a:solidFill>
                  <a:srgbClr val="CCFF33"/>
                </a:solidFill>
                <a:effectLst>
                  <a:outerShdw blurRad="38100" dist="38100" dir="2700000" algn="tl">
                    <a:srgbClr val="000000">
                      <a:alpha val="43137"/>
                    </a:srgbClr>
                  </a:outerShdw>
                </a:effectLst>
                <a:latin typeface="Symbol" panose="05050102010706020507" pitchFamily="18" charset="2"/>
              </a:rPr>
              <a:t>m</a:t>
            </a:r>
            <a:r>
              <a:rPr lang="en-US" altLang="en-US" sz="1200" i="1" baseline="30000" dirty="0" err="1">
                <a:solidFill>
                  <a:srgbClr val="CCFF33"/>
                </a:solidFill>
              </a:rPr>
              <a:t>+</a:t>
            </a:r>
            <a:r>
              <a:rPr lang="en-US" altLang="en-US" sz="1200" i="1" dirty="0" err="1">
                <a:solidFill>
                  <a:srgbClr val="CCFF33"/>
                </a:solidFill>
                <a:effectLst>
                  <a:outerShdw blurRad="38100" dist="38100" dir="2700000" algn="tl">
                    <a:srgbClr val="000000">
                      <a:alpha val="43137"/>
                    </a:srgbClr>
                  </a:outerShdw>
                </a:effectLst>
                <a:latin typeface="Symbol" panose="05050102010706020507" pitchFamily="18" charset="2"/>
              </a:rPr>
              <a:t>m</a:t>
            </a:r>
            <a:r>
              <a:rPr lang="en-US" altLang="en-US" sz="1200" i="1" baseline="30000" dirty="0">
                <a:solidFill>
                  <a:srgbClr val="CCFF33"/>
                </a:solidFill>
              </a:rPr>
              <a:t>-</a:t>
            </a:r>
          </a:p>
          <a:p>
            <a:pPr marL="233363" lvl="1" indent="-115888">
              <a:buClr>
                <a:srgbClr val="CC9900"/>
              </a:buClr>
              <a:buSzPct val="70000"/>
              <a:buFont typeface="Wingdings" pitchFamily="2" charset="2"/>
              <a:buChar char="q"/>
              <a:defRPr/>
            </a:pPr>
            <a:r>
              <a:rPr lang="en-US" altLang="en-US" sz="1200" i="1" dirty="0" smtClean="0">
                <a:solidFill>
                  <a:srgbClr val="CCFF33"/>
                </a:solidFill>
              </a:rPr>
              <a:t>Dark </a:t>
            </a:r>
            <a:r>
              <a:rPr lang="en-US" altLang="en-US" sz="1200" i="1" dirty="0">
                <a:solidFill>
                  <a:srgbClr val="CCFF33"/>
                </a:solidFill>
              </a:rPr>
              <a:t>photon </a:t>
            </a:r>
            <a:r>
              <a:rPr lang="en-US" altLang="en-US" sz="1200" i="1" dirty="0" smtClean="0">
                <a:solidFill>
                  <a:srgbClr val="CCFF33"/>
                </a:solidFill>
              </a:rPr>
              <a:t>searches: </a:t>
            </a:r>
            <a:r>
              <a:rPr lang="en-US" altLang="en-US" sz="1200" i="1" dirty="0">
                <a:solidFill>
                  <a:srgbClr val="CCFF33"/>
                </a:solidFill>
                <a:effectLst>
                  <a:outerShdw blurRad="38100" dist="38100" dir="2700000" algn="tl">
                    <a:srgbClr val="000000">
                      <a:alpha val="43137"/>
                    </a:srgbClr>
                  </a:outerShdw>
                </a:effectLst>
                <a:latin typeface="Symbol" pitchFamily="18" charset="2"/>
              </a:rPr>
              <a:t>h</a:t>
            </a:r>
            <a:r>
              <a:rPr lang="en-US" altLang="en-US" sz="1200" i="1" dirty="0">
                <a:solidFill>
                  <a:srgbClr val="CCFF33"/>
                </a:solidFill>
                <a:effectLst>
                  <a:outerShdw blurRad="38100" dist="38100" dir="2700000" algn="tl">
                    <a:srgbClr val="000000">
                      <a:alpha val="43137"/>
                    </a:srgbClr>
                  </a:outerShdw>
                </a:effectLst>
              </a:rPr>
              <a:t> </a:t>
            </a:r>
            <a:r>
              <a:rPr lang="en-US" altLang="en-US" sz="1200" dirty="0">
                <a:solidFill>
                  <a:srgbClr val="CCFF33"/>
                </a:solidFill>
              </a:rPr>
              <a:t>→ </a:t>
            </a:r>
            <a:r>
              <a:rPr lang="en-US" altLang="en-US" sz="1200" i="1" dirty="0">
                <a:solidFill>
                  <a:srgbClr val="CCFF33"/>
                </a:solidFill>
                <a:latin typeface="Symbol" pitchFamily="18" charset="2"/>
              </a:rPr>
              <a:t>g</a:t>
            </a:r>
            <a:r>
              <a:rPr lang="en-US" altLang="en-US" sz="1200" i="1" baseline="30000" dirty="0">
                <a:solidFill>
                  <a:srgbClr val="CCFF33"/>
                </a:solidFill>
                <a:latin typeface="Symbol" pitchFamily="18" charset="2"/>
              </a:rPr>
              <a:t> </a:t>
            </a:r>
            <a:r>
              <a:rPr lang="en-US" altLang="en-US" sz="1200" i="1" dirty="0">
                <a:solidFill>
                  <a:srgbClr val="CCFF33"/>
                </a:solidFill>
                <a:latin typeface="Symbol" pitchFamily="18" charset="2"/>
              </a:rPr>
              <a:t>A</a:t>
            </a:r>
            <a:r>
              <a:rPr lang="en-US" altLang="en-US" sz="1200" i="1" baseline="30000" dirty="0">
                <a:solidFill>
                  <a:srgbClr val="CCFF33"/>
                </a:solidFill>
              </a:rPr>
              <a:t>’</a:t>
            </a:r>
            <a:r>
              <a:rPr lang="en-US" altLang="en-US" sz="1200" i="1" dirty="0">
                <a:solidFill>
                  <a:srgbClr val="CCFF33"/>
                </a:solidFill>
              </a:rPr>
              <a:t> </a:t>
            </a:r>
            <a:r>
              <a:rPr lang="en-US" altLang="en-US" sz="1200" i="1" dirty="0" smtClean="0">
                <a:solidFill>
                  <a:srgbClr val="CCFF33"/>
                </a:solidFill>
              </a:rPr>
              <a:t>  with </a:t>
            </a:r>
            <a:r>
              <a:rPr lang="en-US" altLang="en-US" sz="1200" i="1" dirty="0" smtClean="0">
                <a:solidFill>
                  <a:srgbClr val="CCFF33"/>
                </a:solidFill>
                <a:latin typeface="Symbol" pitchFamily="18" charset="2"/>
              </a:rPr>
              <a:t>A</a:t>
            </a:r>
            <a:r>
              <a:rPr lang="en-US" altLang="en-US" sz="1200" i="1" baseline="30000" dirty="0">
                <a:solidFill>
                  <a:srgbClr val="CCFF33"/>
                </a:solidFill>
              </a:rPr>
              <a:t>’</a:t>
            </a:r>
            <a:r>
              <a:rPr lang="en-US" altLang="en-US" sz="1200" i="1" dirty="0">
                <a:solidFill>
                  <a:srgbClr val="CCFF33"/>
                </a:solidFill>
              </a:rPr>
              <a:t> </a:t>
            </a:r>
            <a:r>
              <a:rPr lang="en-US" altLang="en-US" sz="1200" dirty="0">
                <a:solidFill>
                  <a:srgbClr val="CCFF33"/>
                </a:solidFill>
              </a:rPr>
              <a:t>→ </a:t>
            </a:r>
            <a:r>
              <a:rPr lang="en-US" altLang="en-US" sz="1200" i="1" dirty="0" err="1" smtClean="0">
                <a:solidFill>
                  <a:srgbClr val="CCFF33"/>
                </a:solidFill>
                <a:latin typeface="Brush Script MT" panose="03060802040406070304" pitchFamily="66" charset="0"/>
              </a:rPr>
              <a:t>l</a:t>
            </a:r>
            <a:r>
              <a:rPr lang="en-US" altLang="en-US" sz="1200" i="1" baseline="30000" dirty="0" err="1" smtClean="0">
                <a:solidFill>
                  <a:srgbClr val="CCFF33"/>
                </a:solidFill>
              </a:rPr>
              <a:t>+</a:t>
            </a:r>
            <a:r>
              <a:rPr lang="en-US" altLang="en-US" sz="1200" i="1" dirty="0" err="1" smtClean="0">
                <a:solidFill>
                  <a:srgbClr val="CCFF33"/>
                </a:solidFill>
                <a:latin typeface="Brush Script MT" panose="03060802040406070304" pitchFamily="66" charset="0"/>
              </a:rPr>
              <a:t>l</a:t>
            </a:r>
            <a:r>
              <a:rPr lang="en-US" altLang="en-US" sz="1200" i="1" baseline="30000" dirty="0" smtClean="0">
                <a:solidFill>
                  <a:srgbClr val="CCFF33"/>
                </a:solidFill>
              </a:rPr>
              <a:t>-</a:t>
            </a:r>
          </a:p>
          <a:p>
            <a:pPr marL="233363" lvl="1" indent="-115888">
              <a:buClr>
                <a:srgbClr val="CC9900"/>
              </a:buClr>
              <a:buSzPct val="70000"/>
              <a:buFont typeface="Wingdings" pitchFamily="2" charset="2"/>
              <a:buChar char="q"/>
              <a:defRPr/>
            </a:pPr>
            <a:r>
              <a:rPr lang="en-US" sz="1200" i="1" dirty="0" err="1">
                <a:solidFill>
                  <a:srgbClr val="CCFF33"/>
                </a:solidFill>
                <a:effectLst>
                  <a:outerShdw blurRad="38100" dist="38100" dir="2700000" algn="tl">
                    <a:srgbClr val="000000">
                      <a:alpha val="43137"/>
                    </a:srgbClr>
                  </a:outerShdw>
                </a:effectLst>
              </a:rPr>
              <a:t>Protophobic</a:t>
            </a:r>
            <a:r>
              <a:rPr lang="en-US" sz="1200" i="1" dirty="0">
                <a:solidFill>
                  <a:srgbClr val="CCFF33"/>
                </a:solidFill>
                <a:effectLst>
                  <a:outerShdw blurRad="38100" dist="38100" dir="2700000" algn="tl">
                    <a:srgbClr val="000000">
                      <a:alpha val="43137"/>
                    </a:srgbClr>
                  </a:outerShdw>
                </a:effectLst>
              </a:rPr>
              <a:t> fifth force</a:t>
            </a:r>
            <a:r>
              <a:rPr lang="en-US" altLang="en-US" sz="1200" i="1" dirty="0">
                <a:solidFill>
                  <a:srgbClr val="CCFF33"/>
                </a:solidFill>
              </a:rPr>
              <a:t> searches : </a:t>
            </a:r>
            <a:r>
              <a:rPr lang="en-US" altLang="en-US" sz="1200" i="1" dirty="0">
                <a:solidFill>
                  <a:srgbClr val="CCFF33"/>
                </a:solidFill>
                <a:effectLst>
                  <a:outerShdw blurRad="38100" dist="38100" dir="2700000" algn="tl">
                    <a:srgbClr val="000000">
                      <a:alpha val="43137"/>
                    </a:srgbClr>
                  </a:outerShdw>
                </a:effectLst>
                <a:latin typeface="Symbol" pitchFamily="18" charset="2"/>
              </a:rPr>
              <a:t>h</a:t>
            </a:r>
            <a:r>
              <a:rPr lang="en-US" altLang="en-US" sz="1200" i="1" dirty="0">
                <a:solidFill>
                  <a:srgbClr val="CCFF33"/>
                </a:solidFill>
                <a:effectLst>
                  <a:outerShdw blurRad="38100" dist="38100" dir="2700000" algn="tl">
                    <a:srgbClr val="000000">
                      <a:alpha val="43137"/>
                    </a:srgbClr>
                  </a:outerShdw>
                </a:effectLst>
              </a:rPr>
              <a:t> </a:t>
            </a:r>
            <a:r>
              <a:rPr lang="en-US" altLang="en-US" sz="1200" i="1" dirty="0">
                <a:solidFill>
                  <a:srgbClr val="CCFF33"/>
                </a:solidFill>
              </a:rPr>
              <a:t>→ </a:t>
            </a:r>
            <a:r>
              <a:rPr lang="en-US" altLang="en-US" sz="1200" i="1" dirty="0">
                <a:solidFill>
                  <a:srgbClr val="CCFF33"/>
                </a:solidFill>
                <a:latin typeface="Symbol" pitchFamily="18" charset="2"/>
              </a:rPr>
              <a:t>g</a:t>
            </a:r>
            <a:r>
              <a:rPr lang="en-US" altLang="en-US" sz="1200" i="1" baseline="30000" dirty="0">
                <a:solidFill>
                  <a:srgbClr val="CCFF33"/>
                </a:solidFill>
                <a:latin typeface="Symbol" pitchFamily="18" charset="2"/>
              </a:rPr>
              <a:t> </a:t>
            </a:r>
            <a:r>
              <a:rPr lang="en-US" altLang="en-US" sz="1200" i="1" dirty="0">
                <a:solidFill>
                  <a:srgbClr val="CCFF33"/>
                </a:solidFill>
              </a:rPr>
              <a:t>X</a:t>
            </a:r>
            <a:r>
              <a:rPr lang="en-US" altLang="en-US" sz="1200" i="1" baseline="-25000" dirty="0">
                <a:solidFill>
                  <a:srgbClr val="CCFF33"/>
                </a:solidFill>
              </a:rPr>
              <a:t>17</a:t>
            </a:r>
            <a:r>
              <a:rPr lang="en-US" altLang="en-US" sz="1200" i="1" dirty="0">
                <a:solidFill>
                  <a:srgbClr val="CCFF33"/>
                </a:solidFill>
              </a:rPr>
              <a:t> with X</a:t>
            </a:r>
            <a:r>
              <a:rPr lang="en-US" altLang="en-US" sz="1200" i="1" baseline="-25000" dirty="0">
                <a:solidFill>
                  <a:srgbClr val="CCFF33"/>
                </a:solidFill>
              </a:rPr>
              <a:t>17 </a:t>
            </a:r>
            <a:r>
              <a:rPr lang="en-US" altLang="en-US" sz="1200" i="1" dirty="0">
                <a:solidFill>
                  <a:srgbClr val="CCFF33"/>
                </a:solidFill>
              </a:rPr>
              <a:t>→ </a:t>
            </a:r>
            <a:r>
              <a:rPr lang="en-US" altLang="en-US" sz="1200" i="1" dirty="0" err="1">
                <a:solidFill>
                  <a:srgbClr val="CCFF33"/>
                </a:solidFill>
                <a:effectLst>
                  <a:outerShdw blurRad="38100" dist="38100" dir="2700000" algn="tl">
                    <a:srgbClr val="000000">
                      <a:alpha val="43137"/>
                    </a:srgbClr>
                  </a:outerShdw>
                </a:effectLst>
              </a:rPr>
              <a:t>e</a:t>
            </a:r>
            <a:r>
              <a:rPr lang="en-US" altLang="en-US" sz="1200" i="1" baseline="30000" dirty="0" err="1">
                <a:solidFill>
                  <a:srgbClr val="CCFF33"/>
                </a:solidFill>
              </a:rPr>
              <a:t>+</a:t>
            </a:r>
            <a:r>
              <a:rPr lang="en-US" altLang="en-US" sz="1200" i="1" dirty="0" err="1">
                <a:solidFill>
                  <a:srgbClr val="CCFF33"/>
                </a:solidFill>
                <a:effectLst>
                  <a:outerShdw blurRad="38100" dist="38100" dir="2700000" algn="tl">
                    <a:srgbClr val="000000">
                      <a:alpha val="43137"/>
                    </a:srgbClr>
                  </a:outerShdw>
                </a:effectLst>
              </a:rPr>
              <a:t>e</a:t>
            </a:r>
            <a:r>
              <a:rPr lang="en-US" altLang="en-US" sz="1200" i="1" baseline="30000" dirty="0">
                <a:solidFill>
                  <a:srgbClr val="CCFF33"/>
                </a:solidFill>
              </a:rPr>
              <a:t>-</a:t>
            </a:r>
            <a:endParaRPr lang="en-US" sz="1200" i="1" dirty="0">
              <a:solidFill>
                <a:srgbClr val="CCFF33"/>
              </a:solidFill>
              <a:effectLst>
                <a:outerShdw blurRad="38100" dist="38100" dir="2700000" algn="tl">
                  <a:srgbClr val="000000">
                    <a:alpha val="43137"/>
                  </a:srgbClr>
                </a:outerShdw>
              </a:effectLst>
            </a:endParaRPr>
          </a:p>
          <a:p>
            <a:pPr marL="233363" lvl="1" indent="-115888">
              <a:buClr>
                <a:srgbClr val="CC9900"/>
              </a:buClr>
              <a:buSzPct val="70000"/>
              <a:buFont typeface="Wingdings" pitchFamily="2" charset="2"/>
              <a:buChar char="q"/>
              <a:defRPr/>
            </a:pPr>
            <a:r>
              <a:rPr lang="en-US" sz="1200" i="1" dirty="0" smtClean="0">
                <a:effectLst>
                  <a:outerShdw blurRad="38100" dist="38100" dir="2700000" algn="tl">
                    <a:srgbClr val="000000">
                      <a:alpha val="43137"/>
                    </a:srgbClr>
                  </a:outerShdw>
                </a:effectLst>
              </a:rPr>
              <a:t>New </a:t>
            </a:r>
            <a:r>
              <a:rPr lang="en-US" sz="1200" i="1" dirty="0" err="1">
                <a:effectLst>
                  <a:outerShdw blurRad="38100" dist="38100" dir="2700000" algn="tl">
                    <a:srgbClr val="000000">
                      <a:alpha val="43137"/>
                    </a:srgbClr>
                  </a:outerShdw>
                </a:effectLst>
              </a:rPr>
              <a:t>leptophobic</a:t>
            </a:r>
            <a:r>
              <a:rPr lang="en-US" sz="1200" i="1" dirty="0">
                <a:effectLst>
                  <a:outerShdw blurRad="38100" dist="38100" dir="2700000" algn="tl">
                    <a:srgbClr val="000000">
                      <a:alpha val="43137"/>
                    </a:srgbClr>
                  </a:outerShdw>
                </a:effectLst>
              </a:rPr>
              <a:t> baryonic force</a:t>
            </a:r>
            <a:r>
              <a:rPr lang="en-US" altLang="en-US" sz="1200" i="1" dirty="0"/>
              <a:t> searches : </a:t>
            </a:r>
            <a:r>
              <a:rPr lang="en-US" altLang="en-US" sz="1200" i="1" dirty="0">
                <a:effectLst>
                  <a:outerShdw blurRad="38100" dist="38100" dir="2700000" algn="tl">
                    <a:srgbClr val="000000">
                      <a:alpha val="43137"/>
                    </a:srgbClr>
                  </a:outerShdw>
                </a:effectLst>
                <a:latin typeface="Symbol" pitchFamily="18" charset="2"/>
              </a:rPr>
              <a:t>h</a:t>
            </a:r>
            <a:r>
              <a:rPr lang="en-US" altLang="en-US" sz="1200" i="1" dirty="0">
                <a:effectLst>
                  <a:outerShdw blurRad="38100" dist="38100" dir="2700000" algn="tl">
                    <a:srgbClr val="000000">
                      <a:alpha val="43137"/>
                    </a:srgbClr>
                  </a:outerShdw>
                </a:effectLst>
              </a:rPr>
              <a:t> </a:t>
            </a:r>
            <a:r>
              <a:rPr lang="en-US" altLang="en-US" sz="1200" i="1" dirty="0"/>
              <a:t>→ </a:t>
            </a:r>
            <a:r>
              <a:rPr lang="en-US" altLang="en-US" sz="1200" i="1" dirty="0">
                <a:latin typeface="Symbol" pitchFamily="18" charset="2"/>
              </a:rPr>
              <a:t>g</a:t>
            </a:r>
            <a:r>
              <a:rPr lang="en-US" altLang="en-US" sz="1200" i="1" baseline="30000" dirty="0">
                <a:latin typeface="Symbol" pitchFamily="18" charset="2"/>
              </a:rPr>
              <a:t> </a:t>
            </a:r>
            <a:r>
              <a:rPr lang="en-US" altLang="en-US" sz="1200" i="1" dirty="0"/>
              <a:t>B with B→ </a:t>
            </a:r>
            <a:r>
              <a:rPr lang="en-US" altLang="en-US" sz="1200" i="1" dirty="0" err="1">
                <a:effectLst>
                  <a:outerShdw blurRad="38100" dist="38100" dir="2700000" algn="tl">
                    <a:srgbClr val="000000">
                      <a:alpha val="43137"/>
                    </a:srgbClr>
                  </a:outerShdw>
                </a:effectLst>
              </a:rPr>
              <a:t>e</a:t>
            </a:r>
            <a:r>
              <a:rPr lang="en-US" altLang="en-US" sz="1200" i="1" baseline="30000" dirty="0" err="1"/>
              <a:t>+</a:t>
            </a:r>
            <a:r>
              <a:rPr lang="en-US" altLang="en-US" sz="1200" i="1" dirty="0" err="1">
                <a:effectLst>
                  <a:outerShdw blurRad="38100" dist="38100" dir="2700000" algn="tl">
                    <a:srgbClr val="000000">
                      <a:alpha val="43137"/>
                    </a:srgbClr>
                  </a:outerShdw>
                </a:effectLst>
              </a:rPr>
              <a:t>e</a:t>
            </a:r>
            <a:r>
              <a:rPr lang="en-US" altLang="en-US" sz="1200" i="1" baseline="30000" dirty="0"/>
              <a:t>- </a:t>
            </a:r>
            <a:r>
              <a:rPr lang="en-US" altLang="en-US" sz="1200" i="1" dirty="0" smtClean="0">
                <a:effectLst>
                  <a:outerShdw blurRad="38100" dist="38100" dir="2700000" algn="tl">
                    <a:srgbClr val="000000">
                      <a:alpha val="43137"/>
                    </a:srgbClr>
                  </a:outerShdw>
                </a:effectLst>
              </a:rPr>
              <a:t> </a:t>
            </a:r>
            <a:r>
              <a:rPr lang="en-US" altLang="en-US" sz="1200" i="1" dirty="0" smtClean="0"/>
              <a:t> </a:t>
            </a:r>
            <a:r>
              <a:rPr lang="en-US" altLang="en-US" sz="1200" i="1" dirty="0"/>
              <a:t>or B→ </a:t>
            </a:r>
            <a:r>
              <a:rPr lang="en-US" altLang="en-US" sz="1200" i="1" dirty="0" smtClean="0">
                <a:latin typeface="Symbol" pitchFamily="18" charset="2"/>
              </a:rPr>
              <a:t>g</a:t>
            </a:r>
            <a:r>
              <a:rPr lang="en-US" altLang="en-US" sz="1200" i="1" baseline="30000" dirty="0" smtClean="0">
                <a:latin typeface="Symbol" pitchFamily="18" charset="2"/>
              </a:rPr>
              <a:t> </a:t>
            </a:r>
            <a:r>
              <a:rPr lang="en-US" altLang="en-US" sz="1200" i="1" dirty="0" err="1">
                <a:effectLst>
                  <a:outerShdw blurRad="38100" dist="38100" dir="2700000" algn="tl">
                    <a:srgbClr val="000000">
                      <a:alpha val="43137"/>
                    </a:srgbClr>
                  </a:outerShdw>
                </a:effectLst>
                <a:latin typeface="Symbol" pitchFamily="18" charset="2"/>
              </a:rPr>
              <a:t>p</a:t>
            </a:r>
            <a:r>
              <a:rPr lang="en-US" altLang="en-US" sz="1200" i="1" baseline="30000" dirty="0" err="1">
                <a:effectLst>
                  <a:outerShdw blurRad="38100" dist="38100" dir="2700000" algn="tl">
                    <a:srgbClr val="000000">
                      <a:alpha val="43137"/>
                    </a:srgbClr>
                  </a:outerShdw>
                </a:effectLst>
                <a:latin typeface="Symbol" pitchFamily="18" charset="2"/>
              </a:rPr>
              <a:t>o</a:t>
            </a:r>
            <a:endParaRPr lang="en-US" sz="1200" i="1" dirty="0">
              <a:effectLst>
                <a:outerShdw blurRad="38100" dist="38100" dir="2700000" algn="tl">
                  <a:srgbClr val="000000">
                    <a:alpha val="43137"/>
                  </a:srgbClr>
                </a:outerShdw>
              </a:effectLst>
            </a:endParaRPr>
          </a:p>
          <a:p>
            <a:pPr marL="233363" lvl="1" indent="-115888">
              <a:buClr>
                <a:srgbClr val="CC9900"/>
              </a:buClr>
              <a:buSzPct val="70000"/>
              <a:buFont typeface="Wingdings" pitchFamily="2" charset="2"/>
              <a:buChar char="q"/>
              <a:defRPr/>
            </a:pPr>
            <a:r>
              <a:rPr lang="en-US" altLang="en-US" sz="1200" i="1" dirty="0">
                <a:effectLst>
                  <a:outerShdw blurRad="38100" dist="38100" dir="2700000" algn="tl">
                    <a:srgbClr val="000000">
                      <a:alpha val="43137"/>
                    </a:srgbClr>
                  </a:outerShdw>
                </a:effectLst>
              </a:rPr>
              <a:t>Indirect searches for dark </a:t>
            </a:r>
            <a:r>
              <a:rPr lang="en-US" altLang="en-US" sz="1200" i="1" dirty="0" smtClean="0">
                <a:effectLst>
                  <a:outerShdw blurRad="38100" dist="38100" dir="2700000" algn="tl">
                    <a:srgbClr val="000000">
                      <a:alpha val="43137"/>
                    </a:srgbClr>
                  </a:outerShdw>
                </a:effectLst>
              </a:rPr>
              <a:t>photons </a:t>
            </a:r>
            <a:r>
              <a:rPr lang="en-US" altLang="en-US" sz="1200" i="1" dirty="0">
                <a:effectLst>
                  <a:outerShdw blurRad="38100" dist="38100" dir="2700000" algn="tl">
                    <a:srgbClr val="000000">
                      <a:alpha val="43137"/>
                    </a:srgbClr>
                  </a:outerShdw>
                </a:effectLst>
              </a:rPr>
              <a:t>new gauge </a:t>
            </a:r>
            <a:r>
              <a:rPr lang="en-US" altLang="en-US" sz="1200" i="1" dirty="0" smtClean="0">
                <a:effectLst>
                  <a:outerShdw blurRad="38100" dist="38100" dir="2700000" algn="tl">
                    <a:srgbClr val="000000">
                      <a:alpha val="43137"/>
                    </a:srgbClr>
                  </a:outerShdw>
                </a:effectLst>
              </a:rPr>
              <a:t>bosons</a:t>
            </a:r>
            <a:r>
              <a:rPr lang="en-US" altLang="en-US" sz="1200" i="1" dirty="0">
                <a:effectLst>
                  <a:outerShdw blurRad="38100" dist="38100" dir="2700000" algn="tl">
                    <a:srgbClr val="000000">
                      <a:alpha val="43137"/>
                    </a:srgbClr>
                  </a:outerShdw>
                </a:effectLst>
              </a:rPr>
              <a:t> </a:t>
            </a:r>
            <a:r>
              <a:rPr lang="en-US" altLang="en-US" sz="1200" i="1" dirty="0" smtClean="0">
                <a:effectLst>
                  <a:outerShdw blurRad="38100" dist="38100" dir="2700000" algn="tl">
                    <a:srgbClr val="000000">
                      <a:alpha val="43137"/>
                    </a:srgbClr>
                  </a:outerShdw>
                </a:effectLst>
              </a:rPr>
              <a:t>and </a:t>
            </a:r>
            <a:r>
              <a:rPr lang="en-US" altLang="en-US" sz="1200" i="1" dirty="0" err="1" smtClean="0">
                <a:effectLst>
                  <a:outerShdw blurRad="38100" dist="38100" dir="2700000" algn="tl">
                    <a:srgbClr val="000000">
                      <a:alpha val="43137"/>
                    </a:srgbClr>
                  </a:outerShdw>
                </a:effectLst>
              </a:rPr>
              <a:t>leptoquark</a:t>
            </a:r>
            <a:r>
              <a:rPr lang="en-US" altLang="en-US" sz="1200" i="1" dirty="0" smtClean="0">
                <a:effectLst>
                  <a:outerShdw blurRad="38100" dist="38100" dir="2700000" algn="tl">
                    <a:srgbClr val="000000">
                      <a:alpha val="43137"/>
                    </a:srgbClr>
                  </a:outerShdw>
                </a:effectLst>
              </a:rPr>
              <a:t>: </a:t>
            </a:r>
            <a:r>
              <a:rPr lang="en-US" altLang="en-US" sz="1200" i="1" dirty="0">
                <a:effectLst>
                  <a:outerShdw blurRad="38100" dist="38100" dir="2700000" algn="tl">
                    <a:srgbClr val="000000">
                      <a:alpha val="43137"/>
                    </a:srgbClr>
                  </a:outerShdw>
                </a:effectLst>
                <a:latin typeface="Symbol" pitchFamily="18" charset="2"/>
              </a:rPr>
              <a:t>h</a:t>
            </a:r>
            <a:r>
              <a:rPr lang="en-US" altLang="en-US" sz="1200" dirty="0"/>
              <a:t> → </a:t>
            </a:r>
            <a:r>
              <a:rPr lang="en-US" altLang="en-US" sz="1200" i="1" dirty="0" err="1">
                <a:effectLst>
                  <a:outerShdw blurRad="38100" dist="38100" dir="2700000" algn="tl">
                    <a:srgbClr val="000000">
                      <a:alpha val="43137"/>
                    </a:srgbClr>
                  </a:outerShdw>
                </a:effectLst>
                <a:latin typeface="Symbol" pitchFamily="18" charset="2"/>
              </a:rPr>
              <a:t>m</a:t>
            </a:r>
            <a:r>
              <a:rPr lang="en-US" altLang="en-US" sz="1200" i="1" baseline="30000" dirty="0" err="1"/>
              <a:t>+</a:t>
            </a:r>
            <a:r>
              <a:rPr lang="en-US" altLang="en-US" sz="1200" i="1" dirty="0" err="1">
                <a:effectLst>
                  <a:outerShdw blurRad="38100" dist="38100" dir="2700000" algn="tl">
                    <a:srgbClr val="000000">
                      <a:alpha val="43137"/>
                    </a:srgbClr>
                  </a:outerShdw>
                </a:effectLst>
                <a:latin typeface="Symbol" pitchFamily="18" charset="2"/>
              </a:rPr>
              <a:t>m</a:t>
            </a:r>
            <a:r>
              <a:rPr lang="en-US" altLang="en-US" sz="1200" i="1" baseline="30000" dirty="0"/>
              <a:t>-</a:t>
            </a:r>
            <a:r>
              <a:rPr lang="en-US" altLang="en-US" sz="1200" i="1" dirty="0">
                <a:effectLst>
                  <a:outerShdw blurRad="38100" dist="38100" dir="2700000" algn="tl">
                    <a:srgbClr val="000000">
                      <a:alpha val="43137"/>
                    </a:srgbClr>
                  </a:outerShdw>
                </a:effectLst>
                <a:latin typeface="Symbol" pitchFamily="18" charset="2"/>
              </a:rPr>
              <a:t> </a:t>
            </a:r>
            <a:r>
              <a:rPr lang="en-US" altLang="en-US" sz="1200" i="1" dirty="0">
                <a:effectLst>
                  <a:outerShdw blurRad="38100" dist="38100" dir="2700000" algn="tl">
                    <a:srgbClr val="000000">
                      <a:alpha val="43137"/>
                    </a:srgbClr>
                  </a:outerShdw>
                </a:effectLst>
              </a:rPr>
              <a:t>and</a:t>
            </a:r>
            <a:r>
              <a:rPr lang="en-US" altLang="en-US" sz="1200" i="1" dirty="0">
                <a:effectLst>
                  <a:outerShdw blurRad="38100" dist="38100" dir="2700000" algn="tl">
                    <a:srgbClr val="000000">
                      <a:alpha val="43137"/>
                    </a:srgbClr>
                  </a:outerShdw>
                </a:effectLst>
                <a:latin typeface="Symbol" pitchFamily="18" charset="2"/>
              </a:rPr>
              <a:t> h</a:t>
            </a:r>
            <a:r>
              <a:rPr lang="en-US" altLang="en-US" sz="1200" dirty="0"/>
              <a:t> → </a:t>
            </a:r>
            <a:r>
              <a:rPr lang="en-US" altLang="en-US" sz="1200" i="1" dirty="0" err="1">
                <a:effectLst>
                  <a:outerShdw blurRad="38100" dist="38100" dir="2700000" algn="tl">
                    <a:srgbClr val="000000">
                      <a:alpha val="43137"/>
                    </a:srgbClr>
                  </a:outerShdw>
                </a:effectLst>
              </a:rPr>
              <a:t>e</a:t>
            </a:r>
            <a:r>
              <a:rPr lang="en-US" altLang="en-US" sz="1200" i="1" baseline="30000" dirty="0" err="1"/>
              <a:t>+</a:t>
            </a:r>
            <a:r>
              <a:rPr lang="en-US" altLang="en-US" sz="1200" i="1" dirty="0" err="1">
                <a:effectLst>
                  <a:outerShdw blurRad="38100" dist="38100" dir="2700000" algn="tl">
                    <a:srgbClr val="000000">
                      <a:alpha val="43137"/>
                    </a:srgbClr>
                  </a:outerShdw>
                </a:effectLst>
              </a:rPr>
              <a:t>e</a:t>
            </a:r>
            <a:r>
              <a:rPr lang="en-US" altLang="en-US" sz="1200" i="1" baseline="30000" dirty="0"/>
              <a:t>-</a:t>
            </a:r>
          </a:p>
          <a:p>
            <a:pPr marL="233363" lvl="1" indent="-115888">
              <a:buClr>
                <a:srgbClr val="CC9900"/>
              </a:buClr>
              <a:buSzPct val="70000"/>
              <a:buFont typeface="Wingdings" pitchFamily="2" charset="2"/>
              <a:buChar char="q"/>
              <a:defRPr/>
            </a:pPr>
            <a:r>
              <a:rPr lang="en-US" altLang="en-US" sz="1200" i="1" dirty="0" smtClean="0">
                <a:effectLst>
                  <a:outerShdw blurRad="38100" dist="38100" dir="2700000" algn="tl">
                    <a:srgbClr val="000000">
                      <a:alpha val="43137"/>
                    </a:srgbClr>
                  </a:outerShdw>
                </a:effectLst>
              </a:rPr>
              <a:t>Search for true </a:t>
            </a:r>
            <a:r>
              <a:rPr lang="en-US" altLang="en-US" sz="1200" i="1" dirty="0" err="1" smtClean="0">
                <a:effectLst>
                  <a:outerShdw blurRad="38100" dist="38100" dir="2700000" algn="tl">
                    <a:srgbClr val="000000">
                      <a:alpha val="43137"/>
                    </a:srgbClr>
                  </a:outerShdw>
                </a:effectLst>
              </a:rPr>
              <a:t>muonium</a:t>
            </a:r>
            <a:r>
              <a:rPr lang="en-US" altLang="en-US" sz="1200" i="1" dirty="0" smtClean="0">
                <a:effectLst>
                  <a:outerShdw blurRad="38100" dist="38100" dir="2700000" algn="tl">
                    <a:srgbClr val="000000">
                      <a:alpha val="43137"/>
                    </a:srgbClr>
                  </a:outerShdw>
                </a:effectLst>
              </a:rPr>
              <a:t>: </a:t>
            </a:r>
            <a:r>
              <a:rPr lang="en-US" altLang="en-US" sz="1200" i="1" dirty="0">
                <a:effectLst>
                  <a:outerShdw blurRad="38100" dist="38100" dir="2700000" algn="tl">
                    <a:srgbClr val="000000">
                      <a:alpha val="43137"/>
                    </a:srgbClr>
                  </a:outerShdw>
                </a:effectLst>
                <a:latin typeface="Symbol" pitchFamily="18" charset="2"/>
              </a:rPr>
              <a:t>h</a:t>
            </a:r>
            <a:r>
              <a:rPr lang="en-US" altLang="en-US" sz="1200" i="1" dirty="0">
                <a:effectLst>
                  <a:outerShdw blurRad="38100" dist="38100" dir="2700000" algn="tl">
                    <a:srgbClr val="000000">
                      <a:alpha val="43137"/>
                    </a:srgbClr>
                  </a:outerShdw>
                </a:effectLst>
              </a:rPr>
              <a:t> </a:t>
            </a:r>
            <a:r>
              <a:rPr lang="en-US" altLang="en-US" sz="1200" dirty="0"/>
              <a:t>→ </a:t>
            </a:r>
            <a:r>
              <a:rPr lang="en-US" altLang="en-US" sz="1200" i="1" dirty="0">
                <a:latin typeface="Symbol" pitchFamily="18" charset="2"/>
              </a:rPr>
              <a:t>g</a:t>
            </a:r>
            <a:r>
              <a:rPr lang="en-US" altLang="en-US" sz="1200" i="1" baseline="30000" dirty="0">
                <a:latin typeface="Symbol" pitchFamily="18" charset="2"/>
              </a:rPr>
              <a:t> </a:t>
            </a:r>
            <a:r>
              <a:rPr lang="en-US" altLang="en-US" sz="1200" i="1" dirty="0">
                <a:latin typeface="Symbol" pitchFamily="18" charset="2"/>
              </a:rPr>
              <a:t>(</a:t>
            </a:r>
            <a:r>
              <a:rPr lang="en-US" altLang="en-US" sz="1200" i="1" dirty="0" err="1">
                <a:effectLst>
                  <a:outerShdw blurRad="38100" dist="38100" dir="2700000" algn="tl">
                    <a:srgbClr val="000000">
                      <a:alpha val="43137"/>
                    </a:srgbClr>
                  </a:outerShdw>
                </a:effectLst>
                <a:latin typeface="Symbol" pitchFamily="18" charset="2"/>
              </a:rPr>
              <a:t>m</a:t>
            </a:r>
            <a:r>
              <a:rPr lang="en-US" altLang="en-US" sz="1200" i="1" baseline="30000" dirty="0" err="1"/>
              <a:t>+</a:t>
            </a:r>
            <a:r>
              <a:rPr lang="en-US" altLang="en-US" sz="1200" i="1" dirty="0" err="1">
                <a:effectLst>
                  <a:outerShdw blurRad="38100" dist="38100" dir="2700000" algn="tl">
                    <a:srgbClr val="000000">
                      <a:alpha val="43137"/>
                    </a:srgbClr>
                  </a:outerShdw>
                </a:effectLst>
                <a:latin typeface="Symbol" pitchFamily="18" charset="2"/>
              </a:rPr>
              <a:t>m</a:t>
            </a:r>
            <a:r>
              <a:rPr lang="en-US" altLang="en-US" sz="1200" i="1" dirty="0">
                <a:effectLst>
                  <a:outerShdw blurRad="38100" dist="38100" dir="2700000" algn="tl">
                    <a:srgbClr val="000000">
                      <a:alpha val="43137"/>
                    </a:srgbClr>
                  </a:outerShdw>
                </a:effectLst>
                <a:latin typeface="Symbol" pitchFamily="18" charset="2"/>
              </a:rPr>
              <a:t> </a:t>
            </a:r>
            <a:r>
              <a:rPr lang="en-US" altLang="en-US" sz="1200" i="1" baseline="30000" dirty="0"/>
              <a:t>–</a:t>
            </a:r>
            <a:r>
              <a:rPr lang="en-US" altLang="en-US" sz="1200" i="1" dirty="0">
                <a:effectLst>
                  <a:outerShdw blurRad="38100" dist="38100" dir="2700000" algn="tl">
                    <a:srgbClr val="000000">
                      <a:alpha val="43137"/>
                    </a:srgbClr>
                  </a:outerShdw>
                </a:effectLst>
              </a:rPr>
              <a:t> )|</a:t>
            </a:r>
            <a:r>
              <a:rPr lang="en-US" altLang="en-US" sz="1200" i="1" baseline="-25000" dirty="0">
                <a:effectLst>
                  <a:outerShdw blurRad="38100" dist="38100" dir="2700000" algn="tl">
                    <a:srgbClr val="000000">
                      <a:alpha val="43137"/>
                    </a:srgbClr>
                  </a:outerShdw>
                </a:effectLst>
              </a:rPr>
              <a:t>2M</a:t>
            </a:r>
            <a:r>
              <a:rPr lang="en-US" altLang="en-US" sz="1200" i="1" baseline="-44000" dirty="0">
                <a:effectLst>
                  <a:outerShdw blurRad="38100" dist="38100" dir="2700000" algn="tl">
                    <a:srgbClr val="000000">
                      <a:alpha val="43137"/>
                    </a:srgbClr>
                  </a:outerShdw>
                </a:effectLst>
                <a:latin typeface="Symbol" panose="05050102010706020507" pitchFamily="18" charset="2"/>
              </a:rPr>
              <a:t>m</a:t>
            </a:r>
            <a:r>
              <a:rPr lang="en-US" altLang="en-US" sz="1200" i="1" dirty="0">
                <a:effectLst>
                  <a:outerShdw blurRad="38100" dist="38100" dir="2700000" algn="tl">
                    <a:srgbClr val="000000">
                      <a:alpha val="43137"/>
                    </a:srgbClr>
                  </a:outerShdw>
                </a:effectLst>
              </a:rPr>
              <a:t> </a:t>
            </a:r>
            <a:r>
              <a:rPr lang="en-US" altLang="en-US" sz="1200" dirty="0"/>
              <a:t>→ </a:t>
            </a:r>
            <a:r>
              <a:rPr lang="en-US" altLang="en-US" sz="1200" i="1" dirty="0">
                <a:latin typeface="Symbol" pitchFamily="18" charset="2"/>
              </a:rPr>
              <a:t>g</a:t>
            </a:r>
            <a:r>
              <a:rPr lang="en-US" altLang="en-US" sz="1200" i="1" baseline="30000" dirty="0">
                <a:latin typeface="Symbol" pitchFamily="18" charset="2"/>
              </a:rPr>
              <a:t> </a:t>
            </a:r>
            <a:r>
              <a:rPr lang="en-US" altLang="en-US" sz="1200" i="1" dirty="0" err="1">
                <a:effectLst>
                  <a:outerShdw blurRad="38100" dist="38100" dir="2700000" algn="tl">
                    <a:srgbClr val="000000">
                      <a:alpha val="43137"/>
                    </a:srgbClr>
                  </a:outerShdw>
                </a:effectLst>
              </a:rPr>
              <a:t>e</a:t>
            </a:r>
            <a:r>
              <a:rPr lang="en-US" altLang="en-US" sz="1200" i="1" baseline="30000" dirty="0" err="1"/>
              <a:t>+</a:t>
            </a:r>
            <a:r>
              <a:rPr lang="en-US" altLang="en-US" sz="1200" i="1" dirty="0" err="1">
                <a:effectLst>
                  <a:outerShdw blurRad="38100" dist="38100" dir="2700000" algn="tl">
                    <a:srgbClr val="000000">
                      <a:alpha val="43137"/>
                    </a:srgbClr>
                  </a:outerShdw>
                </a:effectLst>
              </a:rPr>
              <a:t>e</a:t>
            </a:r>
            <a:r>
              <a:rPr lang="en-US" altLang="en-US" sz="1200" i="1" dirty="0">
                <a:effectLst>
                  <a:outerShdw blurRad="38100" dist="38100" dir="2700000" algn="tl">
                    <a:srgbClr val="000000">
                      <a:alpha val="43137"/>
                    </a:srgbClr>
                  </a:outerShdw>
                </a:effectLst>
              </a:rPr>
              <a:t> </a:t>
            </a:r>
            <a:r>
              <a:rPr lang="en-US" altLang="en-US" sz="1200" i="1" baseline="30000" dirty="0" smtClean="0"/>
              <a:t>–</a:t>
            </a:r>
            <a:endParaRPr lang="en-US" altLang="en-US" sz="1200" i="1" baseline="30000" dirty="0"/>
          </a:p>
          <a:p>
            <a:pPr lvl="1">
              <a:buClr>
                <a:srgbClr val="CC9900"/>
              </a:buClr>
              <a:buSzPct val="70000"/>
              <a:buFont typeface="Wingdings" pitchFamily="2" charset="2"/>
              <a:buChar char="q"/>
              <a:defRPr/>
            </a:pPr>
            <a:endParaRPr lang="en-US" altLang="en-US" sz="12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sz="12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altLang="en-US" sz="1200" i="1" dirty="0" smtClean="0">
              <a:solidFill>
                <a:schemeClr val="accent4">
                  <a:lumMod val="40000"/>
                  <a:lumOff val="60000"/>
                </a:schemeClr>
              </a:solidFill>
              <a:latin typeface="Brush Script MT" panose="03060802040406070304" pitchFamily="66" charset="0"/>
            </a:endParaRPr>
          </a:p>
          <a:p>
            <a:endParaRPr lang="en-US" sz="2000" dirty="0"/>
          </a:p>
        </p:txBody>
      </p:sp>
      <p:sp>
        <p:nvSpPr>
          <p:cNvPr id="12" name="Content Placeholder 2"/>
          <p:cNvSpPr txBox="1">
            <a:spLocks/>
          </p:cNvSpPr>
          <p:nvPr/>
        </p:nvSpPr>
        <p:spPr bwMode="auto">
          <a:xfrm>
            <a:off x="4644008" y="3600400"/>
            <a:ext cx="4356484" cy="104411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lvl="1" algn="ctr">
              <a:spcBef>
                <a:spcPts val="0"/>
              </a:spcBef>
              <a:buClr>
                <a:srgbClr val="CC9900"/>
              </a:buClr>
              <a:buSzPct val="70000"/>
              <a:buFont typeface="Wingdings 2" pitchFamily="18" charset="2"/>
              <a:buNone/>
              <a:defRPr/>
            </a:pPr>
            <a:r>
              <a:rPr lang="en-US" altLang="en-US" sz="1600" b="1" i="1" dirty="0" smtClean="0">
                <a:solidFill>
                  <a:schemeClr val="accent4">
                    <a:lumMod val="40000"/>
                    <a:lumOff val="60000"/>
                  </a:schemeClr>
                </a:solidFill>
                <a:effectLst>
                  <a:outerShdw blurRad="38100" dist="38100" dir="2700000" algn="tl">
                    <a:srgbClr val="000000">
                      <a:alpha val="43137"/>
                    </a:srgbClr>
                  </a:outerShdw>
                </a:effectLst>
              </a:rPr>
              <a:t>Other Precision Physics measurements</a:t>
            </a:r>
          </a:p>
          <a:p>
            <a:pPr marL="117475" lvl="1" indent="-117475">
              <a:spcBef>
                <a:spcPts val="0"/>
              </a:spcBef>
              <a:buClr>
                <a:srgbClr val="CC9900"/>
              </a:buClr>
              <a:buSzPct val="70000"/>
              <a:buFont typeface="Wingdings" pitchFamily="2" charset="2"/>
              <a:buChar char="q"/>
              <a:defRPr/>
            </a:pPr>
            <a:r>
              <a:rPr lang="en-US" altLang="en-US" sz="1200" i="1" dirty="0" smtClean="0">
                <a:solidFill>
                  <a:srgbClr val="CCFF33"/>
                </a:solidFill>
                <a:effectLst>
                  <a:outerShdw blurRad="38100" dist="38100" dir="2700000" algn="tl">
                    <a:srgbClr val="000000">
                      <a:alpha val="43137"/>
                    </a:srgbClr>
                  </a:outerShdw>
                </a:effectLst>
              </a:rPr>
              <a:t>Proton radius anomaly:</a:t>
            </a:r>
            <a:r>
              <a:rPr lang="en-US" altLang="en-US" sz="1200" b="1" i="1" dirty="0" smtClean="0">
                <a:solidFill>
                  <a:srgbClr val="CCFF33"/>
                </a:solidFill>
                <a:effectLst>
                  <a:outerShdw blurRad="38100" dist="38100" dir="2700000" algn="tl">
                    <a:srgbClr val="000000">
                      <a:alpha val="43137"/>
                    </a:srgbClr>
                  </a:outerShdw>
                </a:effectLst>
              </a:rPr>
              <a:t> </a:t>
            </a:r>
            <a:r>
              <a:rPr lang="en-US" altLang="en-US" sz="1200" i="1" dirty="0" smtClean="0">
                <a:solidFill>
                  <a:srgbClr val="CCFF33"/>
                </a:solidFill>
                <a:effectLst>
                  <a:outerShdw blurRad="38100" dist="38100" dir="2700000" algn="tl">
                    <a:srgbClr val="000000">
                      <a:alpha val="43137"/>
                    </a:srgbClr>
                  </a:outerShdw>
                </a:effectLst>
                <a:latin typeface="Symbol" pitchFamily="18" charset="2"/>
              </a:rPr>
              <a:t>h</a:t>
            </a:r>
            <a:r>
              <a:rPr lang="en-US" altLang="en-US" sz="1200" dirty="0" smtClean="0">
                <a:solidFill>
                  <a:srgbClr val="CCFF33"/>
                </a:solidFill>
              </a:rPr>
              <a:t> → </a:t>
            </a:r>
            <a:r>
              <a:rPr lang="en-US" altLang="en-US" sz="1200" i="1" dirty="0" smtClean="0">
                <a:solidFill>
                  <a:srgbClr val="CCFF33"/>
                </a:solidFill>
                <a:effectLst>
                  <a:outerShdw blurRad="38100" dist="38100" dir="2700000" algn="tl">
                    <a:srgbClr val="000000">
                      <a:alpha val="43137"/>
                    </a:srgbClr>
                  </a:outerShdw>
                </a:effectLst>
                <a:latin typeface="Symbol" pitchFamily="18" charset="2"/>
              </a:rPr>
              <a:t>g </a:t>
            </a:r>
            <a:r>
              <a:rPr lang="en-US" altLang="en-US" sz="1200" i="1" dirty="0" err="1" smtClean="0">
                <a:solidFill>
                  <a:srgbClr val="CCFF33"/>
                </a:solidFill>
                <a:effectLst>
                  <a:outerShdw blurRad="38100" dist="38100" dir="2700000" algn="tl">
                    <a:srgbClr val="000000">
                      <a:alpha val="43137"/>
                    </a:srgbClr>
                  </a:outerShdw>
                </a:effectLst>
                <a:latin typeface="Symbol" pitchFamily="18" charset="2"/>
              </a:rPr>
              <a:t>m</a:t>
            </a:r>
            <a:r>
              <a:rPr lang="en-US" altLang="en-US" sz="1200" i="1" baseline="30000" dirty="0" err="1" smtClean="0">
                <a:solidFill>
                  <a:srgbClr val="CCFF33"/>
                </a:solidFill>
              </a:rPr>
              <a:t>+</a:t>
            </a:r>
            <a:r>
              <a:rPr lang="en-US" altLang="en-US" sz="1200" i="1" dirty="0" err="1" smtClean="0">
                <a:solidFill>
                  <a:srgbClr val="CCFF33"/>
                </a:solidFill>
                <a:effectLst>
                  <a:outerShdw blurRad="38100" dist="38100" dir="2700000" algn="tl">
                    <a:srgbClr val="000000">
                      <a:alpha val="43137"/>
                    </a:srgbClr>
                  </a:outerShdw>
                </a:effectLst>
                <a:latin typeface="Symbol" pitchFamily="18" charset="2"/>
              </a:rPr>
              <a:t>m</a:t>
            </a:r>
            <a:r>
              <a:rPr lang="en-US" altLang="en-US" sz="1200" i="1" dirty="0" smtClean="0">
                <a:solidFill>
                  <a:srgbClr val="CCFF33"/>
                </a:solidFill>
                <a:effectLst>
                  <a:outerShdw blurRad="38100" dist="38100" dir="2700000" algn="tl">
                    <a:srgbClr val="000000">
                      <a:alpha val="43137"/>
                    </a:srgbClr>
                  </a:outerShdw>
                </a:effectLst>
                <a:latin typeface="Symbol" pitchFamily="18" charset="2"/>
              </a:rPr>
              <a:t> </a:t>
            </a:r>
            <a:r>
              <a:rPr lang="en-US" altLang="en-US" sz="1200" i="1" baseline="30000" dirty="0" smtClean="0">
                <a:solidFill>
                  <a:srgbClr val="CCFF33"/>
                </a:solidFill>
              </a:rPr>
              <a:t>–</a:t>
            </a:r>
            <a:r>
              <a:rPr lang="en-US" altLang="en-US" sz="2000" i="1" dirty="0" smtClean="0">
                <a:solidFill>
                  <a:srgbClr val="CCFF33"/>
                </a:solidFill>
                <a:effectLst>
                  <a:outerShdw blurRad="38100" dist="38100" dir="2700000" algn="tl">
                    <a:srgbClr val="000000">
                      <a:alpha val="43137"/>
                    </a:srgbClr>
                  </a:outerShdw>
                </a:effectLst>
                <a:latin typeface="Symbol" pitchFamily="18" charset="2"/>
              </a:rPr>
              <a:t> </a:t>
            </a:r>
            <a:r>
              <a:rPr lang="en-US" altLang="en-US" sz="1200" i="1" dirty="0" smtClean="0">
                <a:solidFill>
                  <a:srgbClr val="CCFF33"/>
                </a:solidFill>
                <a:effectLst>
                  <a:outerShdw blurRad="38100" dist="38100" dir="2700000" algn="tl">
                    <a:srgbClr val="000000">
                      <a:alpha val="43137"/>
                    </a:srgbClr>
                  </a:outerShdw>
                </a:effectLst>
              </a:rPr>
              <a:t>vs   </a:t>
            </a:r>
            <a:r>
              <a:rPr lang="en-US" altLang="en-US" sz="1200" i="1" dirty="0" smtClean="0">
                <a:solidFill>
                  <a:srgbClr val="CCFF33"/>
                </a:solidFill>
                <a:effectLst>
                  <a:outerShdw blurRad="38100" dist="38100" dir="2700000" algn="tl">
                    <a:srgbClr val="000000">
                      <a:alpha val="43137"/>
                    </a:srgbClr>
                  </a:outerShdw>
                </a:effectLst>
                <a:latin typeface="Symbol" pitchFamily="18" charset="2"/>
              </a:rPr>
              <a:t>h</a:t>
            </a:r>
            <a:r>
              <a:rPr lang="en-US" altLang="en-US" sz="1200" dirty="0" smtClean="0">
                <a:solidFill>
                  <a:srgbClr val="CCFF33"/>
                </a:solidFill>
              </a:rPr>
              <a:t> → </a:t>
            </a:r>
            <a:r>
              <a:rPr lang="en-US" altLang="en-US" sz="1200" i="1" dirty="0" smtClean="0">
                <a:solidFill>
                  <a:srgbClr val="CCFF33"/>
                </a:solidFill>
                <a:effectLst>
                  <a:outerShdw blurRad="38100" dist="38100" dir="2700000" algn="tl">
                    <a:srgbClr val="000000">
                      <a:alpha val="43137"/>
                    </a:srgbClr>
                  </a:outerShdw>
                </a:effectLst>
                <a:latin typeface="Symbol" pitchFamily="18" charset="2"/>
              </a:rPr>
              <a:t>g </a:t>
            </a:r>
            <a:r>
              <a:rPr lang="en-US" altLang="en-US" sz="1200" i="1" dirty="0" err="1" smtClean="0">
                <a:solidFill>
                  <a:srgbClr val="CCFF33"/>
                </a:solidFill>
                <a:effectLst>
                  <a:outerShdw blurRad="38100" dist="38100" dir="2700000" algn="tl">
                    <a:srgbClr val="000000">
                      <a:alpha val="43137"/>
                    </a:srgbClr>
                  </a:outerShdw>
                </a:effectLst>
              </a:rPr>
              <a:t>e</a:t>
            </a:r>
            <a:r>
              <a:rPr lang="en-US" altLang="en-US" sz="1200" i="1" baseline="30000" dirty="0" err="1" smtClean="0">
                <a:solidFill>
                  <a:srgbClr val="CCFF33"/>
                </a:solidFill>
              </a:rPr>
              <a:t>+</a:t>
            </a:r>
            <a:r>
              <a:rPr lang="en-US" altLang="en-US" sz="1200" i="1" dirty="0" err="1" smtClean="0">
                <a:solidFill>
                  <a:srgbClr val="CCFF33"/>
                </a:solidFill>
                <a:effectLst>
                  <a:outerShdw blurRad="38100" dist="38100" dir="2700000" algn="tl">
                    <a:srgbClr val="000000">
                      <a:alpha val="43137"/>
                    </a:srgbClr>
                  </a:outerShdw>
                </a:effectLst>
              </a:rPr>
              <a:t>e</a:t>
            </a:r>
            <a:r>
              <a:rPr lang="en-US" altLang="en-US" sz="1200" i="1" baseline="30000" dirty="0" smtClean="0">
                <a:solidFill>
                  <a:srgbClr val="CCFF33"/>
                </a:solidFill>
              </a:rPr>
              <a:t>-</a:t>
            </a:r>
          </a:p>
          <a:p>
            <a:pPr marL="117475" lvl="1" indent="-117475">
              <a:buClr>
                <a:srgbClr val="CC9900"/>
              </a:buClr>
              <a:buSzPct val="70000"/>
              <a:buFont typeface="Wingdings" pitchFamily="2" charset="2"/>
              <a:buChar char="q"/>
              <a:defRPr/>
            </a:pPr>
            <a:r>
              <a:rPr lang="en-US" altLang="en-US" sz="1200" i="1" dirty="0" smtClean="0">
                <a:effectLst>
                  <a:outerShdw blurRad="38100" dist="38100" dir="2700000" algn="tl">
                    <a:srgbClr val="000000">
                      <a:alpha val="43137"/>
                    </a:srgbClr>
                  </a:outerShdw>
                </a:effectLst>
              </a:rPr>
              <a:t>All unseen </a:t>
            </a:r>
            <a:r>
              <a:rPr lang="en-US" altLang="en-US" sz="1200" i="1" dirty="0" err="1" smtClean="0">
                <a:effectLst>
                  <a:outerShdw blurRad="38100" dist="38100" dir="2700000" algn="tl">
                    <a:srgbClr val="000000">
                      <a:alpha val="43137"/>
                    </a:srgbClr>
                  </a:outerShdw>
                </a:effectLst>
              </a:rPr>
              <a:t>leptonic</a:t>
            </a:r>
            <a:r>
              <a:rPr lang="en-US" altLang="en-US" sz="1200" i="1" dirty="0" smtClean="0">
                <a:effectLst>
                  <a:outerShdw blurRad="38100" dist="38100" dir="2700000" algn="tl">
                    <a:srgbClr val="000000">
                      <a:alpha val="43137"/>
                    </a:srgbClr>
                  </a:outerShdw>
                </a:effectLst>
              </a:rPr>
              <a:t> decay mode of </a:t>
            </a:r>
            <a:r>
              <a:rPr lang="en-US" altLang="en-US" sz="1200" i="1" dirty="0">
                <a:effectLst>
                  <a:outerShdw blurRad="38100" dist="38100" dir="2700000" algn="tl">
                    <a:srgbClr val="000000">
                      <a:alpha val="43137"/>
                    </a:srgbClr>
                  </a:outerShdw>
                </a:effectLst>
                <a:latin typeface="Symbol" pitchFamily="18" charset="2"/>
              </a:rPr>
              <a:t>h</a:t>
            </a:r>
            <a:r>
              <a:rPr lang="en-US" altLang="en-US" sz="1200" dirty="0"/>
              <a:t> </a:t>
            </a:r>
            <a:r>
              <a:rPr lang="en-US" altLang="en-US" sz="1200" dirty="0" smtClean="0"/>
              <a:t>/</a:t>
            </a:r>
            <a:r>
              <a:rPr lang="en-US" altLang="en-US" sz="1200" i="1" dirty="0">
                <a:effectLst>
                  <a:outerShdw blurRad="38100" dist="38100" dir="2700000" algn="tl">
                    <a:srgbClr val="000000">
                      <a:alpha val="43137"/>
                    </a:srgbClr>
                  </a:outerShdw>
                </a:effectLst>
                <a:latin typeface="Symbol" pitchFamily="18" charset="2"/>
              </a:rPr>
              <a:t> h</a:t>
            </a:r>
            <a:r>
              <a:rPr lang="en-US" altLang="en-US" sz="1200" dirty="0"/>
              <a:t> </a:t>
            </a:r>
            <a:r>
              <a:rPr lang="en-US" altLang="en-US" sz="1200" i="1" dirty="0" smtClean="0">
                <a:effectLst>
                  <a:outerShdw blurRad="38100" dist="38100" dir="2700000" algn="tl">
                    <a:srgbClr val="000000">
                      <a:alpha val="43137"/>
                    </a:srgbClr>
                  </a:outerShdw>
                </a:effectLst>
              </a:rPr>
              <a:t>‘ (SM predicts 10</a:t>
            </a:r>
            <a:r>
              <a:rPr lang="en-US" altLang="en-US" sz="1200" i="1" baseline="30000" dirty="0" smtClean="0">
                <a:effectLst>
                  <a:outerShdw blurRad="38100" dist="38100" dir="2700000" algn="tl">
                    <a:srgbClr val="000000">
                      <a:alpha val="43137"/>
                    </a:srgbClr>
                  </a:outerShdw>
                </a:effectLst>
              </a:rPr>
              <a:t>-6</a:t>
            </a:r>
            <a:r>
              <a:rPr lang="en-US" altLang="en-US" sz="1200" i="1" dirty="0" smtClean="0">
                <a:effectLst>
                  <a:outerShdw blurRad="38100" dist="38100" dir="2700000" algn="tl">
                    <a:srgbClr val="000000">
                      <a:alpha val="43137"/>
                    </a:srgbClr>
                  </a:outerShdw>
                </a:effectLst>
              </a:rPr>
              <a:t> -10</a:t>
            </a:r>
            <a:r>
              <a:rPr lang="en-US" altLang="en-US" sz="1200" i="1" baseline="30000" dirty="0" smtClean="0">
                <a:effectLst>
                  <a:outerShdw blurRad="38100" dist="38100" dir="2700000" algn="tl">
                    <a:srgbClr val="000000">
                      <a:alpha val="43137"/>
                    </a:srgbClr>
                  </a:outerShdw>
                </a:effectLst>
              </a:rPr>
              <a:t>-9</a:t>
            </a:r>
            <a:r>
              <a:rPr lang="en-US" altLang="en-US" sz="1200" i="1" dirty="0" smtClean="0">
                <a:effectLst>
                  <a:outerShdw blurRad="38100" dist="38100" dir="2700000" algn="tl">
                    <a:srgbClr val="000000">
                      <a:alpha val="43137"/>
                    </a:srgbClr>
                  </a:outerShdw>
                </a:effectLst>
              </a:rPr>
              <a:t>)</a:t>
            </a:r>
          </a:p>
          <a:p>
            <a:pPr lvl="1">
              <a:buClr>
                <a:srgbClr val="CC9900"/>
              </a:buClr>
              <a:buSzPct val="70000"/>
              <a:buFont typeface="Wingdings" pitchFamily="2" charset="2"/>
              <a:buChar char="q"/>
              <a:defRPr/>
            </a:pPr>
            <a:endParaRPr lang="en-US" altLang="en-US" sz="1200" i="1" dirty="0" smtClean="0">
              <a:solidFill>
                <a:srgbClr val="F5CD2D">
                  <a:lumMod val="40000"/>
                  <a:lumOff val="60000"/>
                </a:srgbClr>
              </a:solidFill>
              <a:latin typeface="Brush Script MT" panose="03060802040406070304" pitchFamily="66" charset="0"/>
            </a:endParaRPr>
          </a:p>
          <a:p>
            <a:pPr lvl="1">
              <a:buClr>
                <a:srgbClr val="CC9900"/>
              </a:buClr>
              <a:buSzPct val="70000"/>
              <a:buFont typeface="Wingdings" pitchFamily="2" charset="2"/>
              <a:buChar char="q"/>
              <a:defRPr/>
            </a:pPr>
            <a:endParaRPr lang="en-US" altLang="en-US" sz="12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sz="12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sz="12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altLang="en-US" sz="1200" i="1" dirty="0" smtClean="0">
              <a:solidFill>
                <a:schemeClr val="accent4">
                  <a:lumMod val="40000"/>
                  <a:lumOff val="60000"/>
                </a:schemeClr>
              </a:solidFill>
              <a:latin typeface="Brush Script MT" panose="03060802040406070304" pitchFamily="66" charset="0"/>
            </a:endParaRPr>
          </a:p>
          <a:p>
            <a:endParaRPr lang="en-US" sz="2000" dirty="0"/>
          </a:p>
        </p:txBody>
      </p:sp>
      <p:sp>
        <p:nvSpPr>
          <p:cNvPr id="13" name="Content Placeholder 2"/>
          <p:cNvSpPr txBox="1">
            <a:spLocks/>
          </p:cNvSpPr>
          <p:nvPr/>
        </p:nvSpPr>
        <p:spPr bwMode="auto">
          <a:xfrm>
            <a:off x="222448" y="4752528"/>
            <a:ext cx="4313548" cy="172819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lvl="1" algn="ctr">
              <a:buClr>
                <a:srgbClr val="CC9900"/>
              </a:buClr>
              <a:buSzPct val="70000"/>
              <a:buFont typeface="Wingdings 2" pitchFamily="18" charset="2"/>
              <a:buNone/>
              <a:defRPr/>
            </a:pPr>
            <a:r>
              <a:rPr lang="en-US" altLang="en-US" sz="1600" b="1" i="1" dirty="0" smtClean="0">
                <a:solidFill>
                  <a:schemeClr val="accent4">
                    <a:lumMod val="40000"/>
                    <a:lumOff val="60000"/>
                  </a:schemeClr>
                </a:solidFill>
                <a:effectLst>
                  <a:outerShdw blurRad="38100" dist="38100" dir="2700000" algn="tl">
                    <a:srgbClr val="000000">
                      <a:alpha val="43137"/>
                    </a:srgbClr>
                  </a:outerShdw>
                </a:effectLst>
              </a:rPr>
              <a:t>Non-</a:t>
            </a:r>
            <a:r>
              <a:rPr lang="en-US" altLang="en-US" sz="1600" b="1" i="1" dirty="0" smtClean="0">
                <a:solidFill>
                  <a:schemeClr val="accent4">
                    <a:lumMod val="40000"/>
                    <a:lumOff val="60000"/>
                  </a:schemeClr>
                </a:solidFill>
                <a:effectLst>
                  <a:outerShdw blurRad="38100" dist="38100" dir="2700000" algn="tl">
                    <a:srgbClr val="000000">
                      <a:alpha val="43137"/>
                    </a:srgbClr>
                  </a:outerShdw>
                </a:effectLst>
                <a:latin typeface="Symbol" panose="05050102010706020507" pitchFamily="18" charset="2"/>
              </a:rPr>
              <a:t>h/h</a:t>
            </a:r>
            <a:r>
              <a:rPr lang="en-US" altLang="en-US" sz="1600" b="1" i="1" dirty="0" smtClean="0">
                <a:solidFill>
                  <a:schemeClr val="accent4">
                    <a:lumMod val="40000"/>
                    <a:lumOff val="60000"/>
                  </a:schemeClr>
                </a:solidFill>
                <a:effectLst>
                  <a:outerShdw blurRad="38100" dist="38100" dir="2700000" algn="tl">
                    <a:srgbClr val="000000">
                      <a:alpha val="43137"/>
                    </a:srgbClr>
                  </a:outerShdw>
                </a:effectLst>
              </a:rPr>
              <a:t>’ based BSM Physics</a:t>
            </a:r>
          </a:p>
          <a:p>
            <a:pPr marL="339725" lvl="1" indent="-169863">
              <a:buClr>
                <a:srgbClr val="CC9900"/>
              </a:buClr>
              <a:buSzPct val="70000"/>
              <a:buFont typeface="Wingdings" pitchFamily="2" charset="2"/>
              <a:buChar char="q"/>
              <a:defRPr/>
            </a:pPr>
            <a:r>
              <a:rPr lang="en-US" altLang="en-US" sz="1200" i="1" dirty="0"/>
              <a:t>Dark </a:t>
            </a:r>
            <a:r>
              <a:rPr lang="en-US" altLang="en-US" sz="1200" i="1" dirty="0" smtClean="0"/>
              <a:t>photon </a:t>
            </a:r>
            <a:r>
              <a:rPr lang="en-US" altLang="en-US" sz="1200" i="1" dirty="0"/>
              <a:t>and </a:t>
            </a:r>
            <a:r>
              <a:rPr lang="en-US" altLang="en-US" sz="1200" i="1" dirty="0" smtClean="0"/>
              <a:t>ALP </a:t>
            </a:r>
            <a:r>
              <a:rPr lang="en-US" altLang="en-US" sz="1200" i="1" dirty="0"/>
              <a:t>searches in </a:t>
            </a:r>
            <a:r>
              <a:rPr lang="en-US" altLang="en-US" sz="1200" i="1" dirty="0" err="1"/>
              <a:t>Drell</a:t>
            </a:r>
            <a:r>
              <a:rPr lang="en-US" altLang="en-US" sz="1200" i="1" dirty="0"/>
              <a:t>-Yan processes: 	</a:t>
            </a:r>
            <a:r>
              <a:rPr lang="en-US" altLang="en-US" sz="1200" i="1" dirty="0" err="1"/>
              <a:t>qqbar</a:t>
            </a:r>
            <a:r>
              <a:rPr lang="en-US" altLang="en-US" sz="1200" b="1" i="1" dirty="0">
                <a:effectLst>
                  <a:outerShdw blurRad="38100" dist="38100" dir="2700000" algn="tl">
                    <a:srgbClr val="000000">
                      <a:alpha val="43137"/>
                    </a:srgbClr>
                  </a:outerShdw>
                </a:effectLst>
              </a:rPr>
              <a:t> </a:t>
            </a:r>
            <a:r>
              <a:rPr lang="en-US" altLang="en-US" sz="1200" dirty="0"/>
              <a:t>→ </a:t>
            </a:r>
            <a:r>
              <a:rPr lang="en-US" altLang="en-US" sz="1200" i="1" dirty="0"/>
              <a:t>A</a:t>
            </a:r>
            <a:r>
              <a:rPr lang="en-US" altLang="en-US" sz="1200" dirty="0"/>
              <a:t>’/a</a:t>
            </a:r>
            <a:r>
              <a:rPr lang="en-US" altLang="en-US" sz="1200" b="1" i="1" dirty="0">
                <a:effectLst>
                  <a:outerShdw blurRad="38100" dist="38100" dir="2700000" algn="tl">
                    <a:srgbClr val="000000">
                      <a:alpha val="43137"/>
                    </a:srgbClr>
                  </a:outerShdw>
                </a:effectLst>
              </a:rPr>
              <a:t> </a:t>
            </a:r>
            <a:r>
              <a:rPr lang="en-US" altLang="en-US" sz="1200" dirty="0"/>
              <a:t>→ </a:t>
            </a:r>
            <a:r>
              <a:rPr lang="en-US" altLang="en-US" sz="1200" b="1" i="1" dirty="0" err="1">
                <a:effectLst>
                  <a:outerShdw blurRad="38100" dist="38100" dir="2700000" algn="tl">
                    <a:srgbClr val="000000">
                      <a:alpha val="43137"/>
                    </a:srgbClr>
                  </a:outerShdw>
                </a:effectLst>
              </a:rPr>
              <a:t>l</a:t>
            </a:r>
            <a:r>
              <a:rPr lang="en-US" altLang="en-US" sz="1200" i="1" baseline="30000" dirty="0" err="1"/>
              <a:t>+</a:t>
            </a:r>
            <a:r>
              <a:rPr lang="en-US" altLang="en-US" sz="1200" b="1" i="1" dirty="0" err="1">
                <a:effectLst>
                  <a:outerShdw blurRad="38100" dist="38100" dir="2700000" algn="tl">
                    <a:srgbClr val="000000">
                      <a:alpha val="43137"/>
                    </a:srgbClr>
                  </a:outerShdw>
                </a:effectLst>
              </a:rPr>
              <a:t>l</a:t>
            </a:r>
            <a:r>
              <a:rPr lang="en-US" altLang="en-US" sz="1200" i="1" baseline="30000" dirty="0"/>
              <a:t>–</a:t>
            </a:r>
          </a:p>
          <a:p>
            <a:pPr marL="339725" lvl="1" indent="-169863">
              <a:buClr>
                <a:srgbClr val="CC9900"/>
              </a:buClr>
              <a:buSzPct val="70000"/>
              <a:buFont typeface="Wingdings" pitchFamily="2" charset="2"/>
              <a:buChar char="q"/>
              <a:defRPr/>
            </a:pPr>
            <a:r>
              <a:rPr lang="en-US" altLang="en-US" sz="1200" i="1" dirty="0" smtClean="0">
                <a:solidFill>
                  <a:srgbClr val="CCFF33"/>
                </a:solidFill>
              </a:rPr>
              <a:t>ALP’s </a:t>
            </a:r>
            <a:r>
              <a:rPr lang="en-US" altLang="en-US" sz="1200" i="1" dirty="0">
                <a:solidFill>
                  <a:srgbClr val="CCFF33"/>
                </a:solidFill>
              </a:rPr>
              <a:t>searches in </a:t>
            </a:r>
            <a:r>
              <a:rPr lang="en-US" altLang="en-US" sz="1200" i="1" dirty="0" err="1" smtClean="0">
                <a:solidFill>
                  <a:srgbClr val="CCFF33"/>
                </a:solidFill>
              </a:rPr>
              <a:t>Primakoff</a:t>
            </a:r>
            <a:r>
              <a:rPr lang="en-US" altLang="en-US" sz="1200" i="1" dirty="0" smtClean="0">
                <a:solidFill>
                  <a:srgbClr val="CCFF33"/>
                </a:solidFill>
              </a:rPr>
              <a:t> </a:t>
            </a:r>
            <a:r>
              <a:rPr lang="en-US" altLang="en-US" sz="1200" i="1" dirty="0">
                <a:solidFill>
                  <a:srgbClr val="CCFF33"/>
                </a:solidFill>
              </a:rPr>
              <a:t>processes: </a:t>
            </a:r>
            <a:r>
              <a:rPr lang="en-US" altLang="en-US" sz="1200" i="1" dirty="0" smtClean="0">
                <a:solidFill>
                  <a:srgbClr val="CCFF33"/>
                </a:solidFill>
              </a:rPr>
              <a:t>p Z</a:t>
            </a:r>
            <a:r>
              <a:rPr lang="en-US" altLang="en-US" sz="1200" b="1" i="1" dirty="0" smtClean="0">
                <a:solidFill>
                  <a:srgbClr val="CCFF33"/>
                </a:solidFill>
                <a:effectLst>
                  <a:outerShdw blurRad="38100" dist="38100" dir="2700000" algn="tl">
                    <a:srgbClr val="000000">
                      <a:alpha val="43137"/>
                    </a:srgbClr>
                  </a:outerShdw>
                </a:effectLst>
              </a:rPr>
              <a:t> </a:t>
            </a:r>
            <a:r>
              <a:rPr lang="en-US" altLang="en-US" sz="1200" dirty="0">
                <a:solidFill>
                  <a:srgbClr val="CCFF33"/>
                </a:solidFill>
              </a:rPr>
              <a:t>→ </a:t>
            </a:r>
            <a:r>
              <a:rPr lang="en-US" altLang="en-US" sz="1200" dirty="0" smtClean="0">
                <a:solidFill>
                  <a:srgbClr val="CCFF33"/>
                </a:solidFill>
              </a:rPr>
              <a:t>p Z a</a:t>
            </a:r>
            <a:r>
              <a:rPr lang="en-US" altLang="en-US" sz="1200" b="1" i="1" dirty="0" smtClean="0">
                <a:solidFill>
                  <a:srgbClr val="CCFF33"/>
                </a:solidFill>
                <a:effectLst>
                  <a:outerShdw blurRad="38100" dist="38100" dir="2700000" algn="tl">
                    <a:srgbClr val="000000">
                      <a:alpha val="43137"/>
                    </a:srgbClr>
                  </a:outerShdw>
                </a:effectLst>
              </a:rPr>
              <a:t> </a:t>
            </a:r>
            <a:r>
              <a:rPr lang="en-US" altLang="en-US" sz="1200" dirty="0">
                <a:solidFill>
                  <a:srgbClr val="CCFF33"/>
                </a:solidFill>
              </a:rPr>
              <a:t>→ </a:t>
            </a:r>
            <a:r>
              <a:rPr lang="en-US" altLang="en-US" sz="1200" b="1" i="1" dirty="0" err="1">
                <a:solidFill>
                  <a:srgbClr val="CCFF33"/>
                </a:solidFill>
                <a:effectLst>
                  <a:outerShdw blurRad="38100" dist="38100" dir="2700000" algn="tl">
                    <a:srgbClr val="000000">
                      <a:alpha val="43137"/>
                    </a:srgbClr>
                  </a:outerShdw>
                </a:effectLst>
              </a:rPr>
              <a:t>l</a:t>
            </a:r>
            <a:r>
              <a:rPr lang="en-US" altLang="en-US" sz="1200" i="1" baseline="30000" dirty="0" err="1">
                <a:solidFill>
                  <a:srgbClr val="CCFF33"/>
                </a:solidFill>
              </a:rPr>
              <a:t>+</a:t>
            </a:r>
            <a:r>
              <a:rPr lang="en-US" altLang="en-US" sz="1200" b="1" i="1" dirty="0" err="1">
                <a:solidFill>
                  <a:srgbClr val="CCFF33"/>
                </a:solidFill>
                <a:effectLst>
                  <a:outerShdw blurRad="38100" dist="38100" dir="2700000" algn="tl">
                    <a:srgbClr val="000000">
                      <a:alpha val="43137"/>
                    </a:srgbClr>
                  </a:outerShdw>
                </a:effectLst>
              </a:rPr>
              <a:t>l</a:t>
            </a:r>
            <a:r>
              <a:rPr lang="en-US" altLang="en-US" sz="1200" i="1" baseline="30000" dirty="0">
                <a:solidFill>
                  <a:srgbClr val="CCFF33"/>
                </a:solidFill>
              </a:rPr>
              <a:t>–  </a:t>
            </a:r>
            <a:r>
              <a:rPr lang="en-US" altLang="en-US" sz="1200" i="1" baseline="30000" dirty="0" smtClean="0">
                <a:solidFill>
                  <a:srgbClr val="CCFF33"/>
                </a:solidFill>
              </a:rPr>
              <a:t>             </a:t>
            </a:r>
            <a:r>
              <a:rPr lang="en-US" altLang="en-US" sz="1200" i="1" dirty="0" smtClean="0">
                <a:solidFill>
                  <a:srgbClr val="CCFF33"/>
                </a:solidFill>
              </a:rPr>
              <a:t>(F. </a:t>
            </a:r>
            <a:r>
              <a:rPr lang="en-US" altLang="en-US" sz="1200" i="1" dirty="0" err="1" smtClean="0">
                <a:solidFill>
                  <a:srgbClr val="CCFF33"/>
                </a:solidFill>
              </a:rPr>
              <a:t>Kahlhoefer</a:t>
            </a:r>
            <a:r>
              <a:rPr lang="en-US" altLang="en-US" sz="1200" i="1" dirty="0" smtClean="0">
                <a:solidFill>
                  <a:srgbClr val="CCFF33"/>
                </a:solidFill>
              </a:rPr>
              <a:t>)</a:t>
            </a:r>
            <a:endParaRPr lang="en-US" altLang="en-US" sz="1200" i="1" dirty="0">
              <a:solidFill>
                <a:srgbClr val="CCFF33"/>
              </a:solidFill>
            </a:endParaRPr>
          </a:p>
          <a:p>
            <a:pPr marL="339725" lvl="1" indent="-169863">
              <a:buClr>
                <a:srgbClr val="CC9900"/>
              </a:buClr>
              <a:buSzPct val="70000"/>
              <a:buFont typeface="Wingdings" pitchFamily="2" charset="2"/>
              <a:buChar char="q"/>
              <a:defRPr/>
            </a:pPr>
            <a:r>
              <a:rPr lang="en-US" altLang="en-US" sz="1200" i="1" dirty="0" smtClean="0">
                <a:effectLst>
                  <a:outerShdw blurRad="38100" dist="38100" dir="2700000" algn="tl">
                    <a:srgbClr val="000000">
                      <a:alpha val="43137"/>
                    </a:srgbClr>
                  </a:outerShdw>
                </a:effectLst>
              </a:rPr>
              <a:t>Charged pion and kaon decays: </a:t>
            </a:r>
            <a:r>
              <a:rPr lang="en-US" altLang="en-US" sz="1200" i="1" dirty="0" smtClean="0">
                <a:effectLst>
                  <a:outerShdw blurRad="38100" dist="38100" dir="2700000" algn="tl">
                    <a:srgbClr val="000000">
                      <a:alpha val="43137"/>
                    </a:srgbClr>
                  </a:outerShdw>
                </a:effectLst>
                <a:latin typeface="Symbol" pitchFamily="18" charset="2"/>
              </a:rPr>
              <a:t>p</a:t>
            </a:r>
            <a:r>
              <a:rPr lang="en-US" altLang="en-US" sz="1200" i="1" dirty="0"/>
              <a:t>+</a:t>
            </a:r>
            <a:r>
              <a:rPr lang="en-US" altLang="en-US" sz="1200" i="1" dirty="0">
                <a:effectLst>
                  <a:outerShdw blurRad="38100" dist="38100" dir="2700000" algn="tl">
                    <a:srgbClr val="000000">
                      <a:alpha val="43137"/>
                    </a:srgbClr>
                  </a:outerShdw>
                </a:effectLst>
              </a:rPr>
              <a:t> </a:t>
            </a:r>
            <a:r>
              <a:rPr lang="en-US" altLang="en-US" sz="1200" dirty="0"/>
              <a:t>→ </a:t>
            </a:r>
            <a:r>
              <a:rPr lang="en-US" altLang="en-US" sz="1200" i="1" dirty="0" err="1">
                <a:effectLst>
                  <a:outerShdw blurRad="38100" dist="38100" dir="2700000" algn="tl">
                    <a:srgbClr val="000000">
                      <a:alpha val="43137"/>
                    </a:srgbClr>
                  </a:outerShdw>
                </a:effectLst>
                <a:latin typeface="Symbol" pitchFamily="18" charset="2"/>
              </a:rPr>
              <a:t>m</a:t>
            </a:r>
            <a:r>
              <a:rPr lang="en-US" altLang="en-US" sz="1200" i="1" baseline="30000" dirty="0" err="1"/>
              <a:t>+</a:t>
            </a:r>
            <a:r>
              <a:rPr lang="en-US" altLang="en-US" sz="1200" i="1" dirty="0" err="1">
                <a:effectLst>
                  <a:outerShdw blurRad="38100" dist="38100" dir="2700000" algn="tl">
                    <a:srgbClr val="000000">
                      <a:alpha val="43137"/>
                    </a:srgbClr>
                  </a:outerShdw>
                </a:effectLst>
                <a:latin typeface="Symbol" pitchFamily="18" charset="2"/>
              </a:rPr>
              <a:t>n</a:t>
            </a:r>
            <a:r>
              <a:rPr lang="en-US" altLang="en-US" sz="1200" i="1" dirty="0">
                <a:effectLst>
                  <a:outerShdw blurRad="38100" dist="38100" dir="2700000" algn="tl">
                    <a:srgbClr val="000000">
                      <a:alpha val="43137"/>
                    </a:srgbClr>
                  </a:outerShdw>
                </a:effectLst>
                <a:latin typeface="Symbol" pitchFamily="18" charset="2"/>
              </a:rPr>
              <a:t> A</a:t>
            </a:r>
            <a:r>
              <a:rPr lang="en-US" altLang="en-US" sz="1200" dirty="0"/>
              <a:t>’ →</a:t>
            </a:r>
            <a:r>
              <a:rPr lang="en-US" altLang="en-US" sz="1200" i="1" dirty="0">
                <a:effectLst>
                  <a:outerShdw blurRad="38100" dist="38100" dir="2700000" algn="tl">
                    <a:srgbClr val="000000">
                      <a:alpha val="43137"/>
                    </a:srgbClr>
                  </a:outerShdw>
                </a:effectLst>
                <a:latin typeface="Symbol" pitchFamily="18" charset="2"/>
              </a:rPr>
              <a:t> </a:t>
            </a:r>
            <a:r>
              <a:rPr lang="en-US" altLang="en-US" sz="1200" i="1" dirty="0" err="1">
                <a:effectLst>
                  <a:outerShdw blurRad="38100" dist="38100" dir="2700000" algn="tl">
                    <a:srgbClr val="000000">
                      <a:alpha val="43137"/>
                    </a:srgbClr>
                  </a:outerShdw>
                </a:effectLst>
                <a:latin typeface="Symbol" pitchFamily="18" charset="2"/>
              </a:rPr>
              <a:t>m</a:t>
            </a:r>
            <a:r>
              <a:rPr lang="en-US" altLang="en-US" sz="1200" i="1" baseline="30000" dirty="0" err="1"/>
              <a:t>+</a:t>
            </a:r>
            <a:r>
              <a:rPr lang="en-US" altLang="en-US" sz="1200" i="1" dirty="0" err="1">
                <a:effectLst>
                  <a:outerShdw blurRad="38100" dist="38100" dir="2700000" algn="tl">
                    <a:srgbClr val="000000">
                      <a:alpha val="43137"/>
                    </a:srgbClr>
                  </a:outerShdw>
                </a:effectLst>
                <a:latin typeface="Symbol" pitchFamily="18" charset="2"/>
              </a:rPr>
              <a:t>n</a:t>
            </a:r>
            <a:r>
              <a:rPr lang="en-US" altLang="en-US" sz="1200" dirty="0"/>
              <a:t> </a:t>
            </a:r>
            <a:r>
              <a:rPr lang="en-US" altLang="en-US" sz="1200" i="1" dirty="0" err="1">
                <a:effectLst>
                  <a:outerShdw blurRad="38100" dist="38100" dir="2700000" algn="tl">
                    <a:srgbClr val="000000">
                      <a:alpha val="43137"/>
                    </a:srgbClr>
                  </a:outerShdw>
                </a:effectLst>
              </a:rPr>
              <a:t>e</a:t>
            </a:r>
            <a:r>
              <a:rPr lang="en-US" altLang="en-US" sz="1200" i="1" baseline="30000" dirty="0" err="1"/>
              <a:t>+</a:t>
            </a:r>
            <a:r>
              <a:rPr lang="en-US" altLang="en-US" sz="1200" i="1" dirty="0" err="1">
                <a:effectLst>
                  <a:outerShdw blurRad="38100" dist="38100" dir="2700000" algn="tl">
                    <a:srgbClr val="000000">
                      <a:alpha val="43137"/>
                    </a:srgbClr>
                  </a:outerShdw>
                </a:effectLst>
              </a:rPr>
              <a:t>e</a:t>
            </a:r>
            <a:r>
              <a:rPr lang="en-US" altLang="en-US" sz="1200" i="1" baseline="30000" dirty="0"/>
              <a:t>–</a:t>
            </a:r>
            <a:r>
              <a:rPr lang="en-US" altLang="en-US" sz="1200" i="1" dirty="0"/>
              <a:t> and </a:t>
            </a:r>
            <a:r>
              <a:rPr lang="en-US" altLang="en-US" sz="1200" i="1" dirty="0">
                <a:effectLst>
                  <a:outerShdw blurRad="38100" dist="38100" dir="2700000" algn="tl">
                    <a:srgbClr val="000000">
                      <a:alpha val="43137"/>
                    </a:srgbClr>
                  </a:outerShdw>
                </a:effectLst>
                <a:latin typeface="Symbol" pitchFamily="18" charset="2"/>
              </a:rPr>
              <a:t>K</a:t>
            </a:r>
            <a:r>
              <a:rPr lang="en-US" altLang="en-US" sz="1200" i="1" dirty="0"/>
              <a:t>+</a:t>
            </a:r>
            <a:r>
              <a:rPr lang="en-US" altLang="en-US" sz="1200" i="1" dirty="0">
                <a:effectLst>
                  <a:outerShdw blurRad="38100" dist="38100" dir="2700000" algn="tl">
                    <a:srgbClr val="000000">
                      <a:alpha val="43137"/>
                    </a:srgbClr>
                  </a:outerShdw>
                </a:effectLst>
              </a:rPr>
              <a:t> </a:t>
            </a:r>
            <a:r>
              <a:rPr lang="en-US" altLang="en-US" sz="1200" dirty="0"/>
              <a:t>→ </a:t>
            </a:r>
            <a:r>
              <a:rPr lang="en-US" altLang="en-US" sz="1200" i="1" dirty="0" err="1">
                <a:effectLst>
                  <a:outerShdw blurRad="38100" dist="38100" dir="2700000" algn="tl">
                    <a:srgbClr val="000000">
                      <a:alpha val="43137"/>
                    </a:srgbClr>
                  </a:outerShdw>
                </a:effectLst>
                <a:latin typeface="Symbol" pitchFamily="18" charset="2"/>
              </a:rPr>
              <a:t>m</a:t>
            </a:r>
            <a:r>
              <a:rPr lang="en-US" altLang="en-US" sz="1200" i="1" baseline="30000" dirty="0" err="1"/>
              <a:t>+</a:t>
            </a:r>
            <a:r>
              <a:rPr lang="en-US" altLang="en-US" sz="1200" i="1" dirty="0" err="1">
                <a:effectLst>
                  <a:outerShdw blurRad="38100" dist="38100" dir="2700000" algn="tl">
                    <a:srgbClr val="000000">
                      <a:alpha val="43137"/>
                    </a:srgbClr>
                  </a:outerShdw>
                </a:effectLst>
                <a:latin typeface="Symbol" pitchFamily="18" charset="2"/>
              </a:rPr>
              <a:t>n</a:t>
            </a:r>
            <a:r>
              <a:rPr lang="en-US" altLang="en-US" sz="1200" i="1" dirty="0">
                <a:effectLst>
                  <a:outerShdw blurRad="38100" dist="38100" dir="2700000" algn="tl">
                    <a:srgbClr val="000000">
                      <a:alpha val="43137"/>
                    </a:srgbClr>
                  </a:outerShdw>
                </a:effectLst>
                <a:latin typeface="Symbol" pitchFamily="18" charset="2"/>
              </a:rPr>
              <a:t> A</a:t>
            </a:r>
            <a:r>
              <a:rPr lang="en-US" altLang="en-US" sz="1200" dirty="0"/>
              <a:t>’ →</a:t>
            </a:r>
            <a:r>
              <a:rPr lang="en-US" altLang="en-US" sz="1200" i="1" dirty="0">
                <a:effectLst>
                  <a:outerShdw blurRad="38100" dist="38100" dir="2700000" algn="tl">
                    <a:srgbClr val="000000">
                      <a:alpha val="43137"/>
                    </a:srgbClr>
                  </a:outerShdw>
                </a:effectLst>
                <a:latin typeface="Symbol" pitchFamily="18" charset="2"/>
              </a:rPr>
              <a:t> </a:t>
            </a:r>
            <a:r>
              <a:rPr lang="en-US" altLang="en-US" sz="1200" i="1" dirty="0" err="1">
                <a:effectLst>
                  <a:outerShdw blurRad="38100" dist="38100" dir="2700000" algn="tl">
                    <a:srgbClr val="000000">
                      <a:alpha val="43137"/>
                    </a:srgbClr>
                  </a:outerShdw>
                </a:effectLst>
                <a:latin typeface="Symbol" pitchFamily="18" charset="2"/>
              </a:rPr>
              <a:t>m</a:t>
            </a:r>
            <a:r>
              <a:rPr lang="en-US" altLang="en-US" sz="1200" i="1" baseline="30000" dirty="0" err="1"/>
              <a:t>+</a:t>
            </a:r>
            <a:r>
              <a:rPr lang="en-US" altLang="en-US" sz="1200" i="1" dirty="0" err="1">
                <a:effectLst>
                  <a:outerShdw blurRad="38100" dist="38100" dir="2700000" algn="tl">
                    <a:srgbClr val="000000">
                      <a:alpha val="43137"/>
                    </a:srgbClr>
                  </a:outerShdw>
                </a:effectLst>
                <a:latin typeface="Symbol" pitchFamily="18" charset="2"/>
              </a:rPr>
              <a:t>n</a:t>
            </a:r>
            <a:r>
              <a:rPr lang="en-US" altLang="en-US" sz="1200" dirty="0"/>
              <a:t> </a:t>
            </a:r>
            <a:r>
              <a:rPr lang="en-US" altLang="en-US" sz="1200" i="1" dirty="0" err="1">
                <a:effectLst>
                  <a:outerShdw blurRad="38100" dist="38100" dir="2700000" algn="tl">
                    <a:srgbClr val="000000">
                      <a:alpha val="43137"/>
                    </a:srgbClr>
                  </a:outerShdw>
                </a:effectLst>
              </a:rPr>
              <a:t>e</a:t>
            </a:r>
            <a:r>
              <a:rPr lang="en-US" altLang="en-US" sz="1200" i="1" baseline="30000" dirty="0" err="1"/>
              <a:t>+</a:t>
            </a:r>
            <a:r>
              <a:rPr lang="en-US" altLang="en-US" sz="1200" i="1" dirty="0" err="1">
                <a:effectLst>
                  <a:outerShdw blurRad="38100" dist="38100" dir="2700000" algn="tl">
                    <a:srgbClr val="000000">
                      <a:alpha val="43137"/>
                    </a:srgbClr>
                  </a:outerShdw>
                </a:effectLst>
              </a:rPr>
              <a:t>e</a:t>
            </a:r>
            <a:r>
              <a:rPr lang="en-US" altLang="en-US" sz="1200" i="1" baseline="30000" dirty="0" smtClean="0"/>
              <a:t>–</a:t>
            </a:r>
            <a:endParaRPr lang="en-US" altLang="en-US" sz="1200" i="1" baseline="30000" dirty="0"/>
          </a:p>
          <a:p>
            <a:pPr marL="339725" lvl="1" indent="-169863">
              <a:buClr>
                <a:srgbClr val="CC9900"/>
              </a:buClr>
              <a:buSzPct val="70000"/>
              <a:buFont typeface="Wingdings" pitchFamily="2" charset="2"/>
              <a:buChar char="q"/>
              <a:defRPr/>
            </a:pPr>
            <a:r>
              <a:rPr lang="en-US" altLang="en-US" sz="1200" i="1" dirty="0" smtClean="0">
                <a:effectLst>
                  <a:outerShdw blurRad="38100" dist="38100" dir="2700000" algn="tl">
                    <a:srgbClr val="000000">
                      <a:alpha val="43137"/>
                    </a:srgbClr>
                  </a:outerShdw>
                </a:effectLst>
              </a:rPr>
              <a:t>Neutral </a:t>
            </a:r>
            <a:r>
              <a:rPr lang="en-US" altLang="en-US" sz="1200" i="1" dirty="0">
                <a:effectLst>
                  <a:outerShdw blurRad="38100" dist="38100" dir="2700000" algn="tl">
                    <a:srgbClr val="000000">
                      <a:alpha val="43137"/>
                    </a:srgbClr>
                  </a:outerShdw>
                </a:effectLst>
              </a:rPr>
              <a:t>pion </a:t>
            </a:r>
            <a:r>
              <a:rPr lang="en-US" altLang="en-US" sz="1200" i="1" dirty="0" smtClean="0">
                <a:effectLst>
                  <a:outerShdw blurRad="38100" dist="38100" dir="2700000" algn="tl">
                    <a:srgbClr val="000000">
                      <a:alpha val="43137"/>
                    </a:srgbClr>
                  </a:outerShdw>
                </a:effectLst>
              </a:rPr>
              <a:t>decay: </a:t>
            </a:r>
            <a:r>
              <a:rPr lang="en-US" altLang="en-US" sz="1200" i="1" dirty="0" err="1" smtClean="0">
                <a:effectLst>
                  <a:outerShdw blurRad="38100" dist="38100" dir="2700000" algn="tl">
                    <a:srgbClr val="000000">
                      <a:alpha val="43137"/>
                    </a:srgbClr>
                  </a:outerShdw>
                </a:effectLst>
                <a:latin typeface="Symbol" pitchFamily="18" charset="2"/>
              </a:rPr>
              <a:t>p</a:t>
            </a:r>
            <a:r>
              <a:rPr lang="en-US" altLang="en-US" sz="1200" i="1" baseline="30000" dirty="0" err="1" smtClean="0"/>
              <a:t>o</a:t>
            </a:r>
            <a:r>
              <a:rPr lang="en-US" altLang="en-US" sz="1200" i="1" dirty="0" smtClean="0">
                <a:effectLst>
                  <a:outerShdw blurRad="38100" dist="38100" dir="2700000" algn="tl">
                    <a:srgbClr val="000000">
                      <a:alpha val="43137"/>
                    </a:srgbClr>
                  </a:outerShdw>
                </a:effectLst>
              </a:rPr>
              <a:t> </a:t>
            </a:r>
            <a:r>
              <a:rPr lang="en-US" altLang="en-US" sz="1200" dirty="0"/>
              <a:t>→ </a:t>
            </a:r>
            <a:r>
              <a:rPr lang="en-US" altLang="en-US" sz="1200" i="1" dirty="0" err="1">
                <a:effectLst>
                  <a:outerShdw blurRad="38100" dist="38100" dir="2700000" algn="tl">
                    <a:srgbClr val="000000">
                      <a:alpha val="43137"/>
                    </a:srgbClr>
                  </a:outerShdw>
                </a:effectLst>
                <a:latin typeface="Symbol" pitchFamily="18" charset="2"/>
              </a:rPr>
              <a:t>g</a:t>
            </a:r>
            <a:r>
              <a:rPr lang="en-US" altLang="en-US" sz="1200" i="1" dirty="0" err="1"/>
              <a:t>A</a:t>
            </a:r>
            <a:r>
              <a:rPr lang="en-US" altLang="en-US" sz="1200" dirty="0"/>
              <a:t>’</a:t>
            </a:r>
            <a:r>
              <a:rPr lang="en-US" altLang="en-US" sz="1200" i="1" dirty="0">
                <a:effectLst>
                  <a:outerShdw blurRad="38100" dist="38100" dir="2700000" algn="tl">
                    <a:srgbClr val="000000">
                      <a:alpha val="43137"/>
                    </a:srgbClr>
                  </a:outerShdw>
                </a:effectLst>
              </a:rPr>
              <a:t> </a:t>
            </a:r>
            <a:r>
              <a:rPr lang="en-US" altLang="en-US" sz="1200" dirty="0"/>
              <a:t>→ </a:t>
            </a:r>
            <a:r>
              <a:rPr lang="en-US" altLang="en-US" sz="1200" i="1" dirty="0" err="1">
                <a:effectLst>
                  <a:outerShdw blurRad="38100" dist="38100" dir="2700000" algn="tl">
                    <a:srgbClr val="000000">
                      <a:alpha val="43137"/>
                    </a:srgbClr>
                  </a:outerShdw>
                </a:effectLst>
                <a:latin typeface="Symbol" pitchFamily="18" charset="2"/>
              </a:rPr>
              <a:t>g</a:t>
            </a:r>
            <a:r>
              <a:rPr lang="en-US" altLang="en-US" sz="1200" i="1" dirty="0" err="1">
                <a:effectLst>
                  <a:outerShdw blurRad="38100" dist="38100" dir="2700000" algn="tl">
                    <a:srgbClr val="000000">
                      <a:alpha val="43137"/>
                    </a:srgbClr>
                  </a:outerShdw>
                </a:effectLst>
              </a:rPr>
              <a:t>e</a:t>
            </a:r>
            <a:r>
              <a:rPr lang="en-US" altLang="en-US" sz="1200" i="1" baseline="30000" dirty="0" err="1"/>
              <a:t>+</a:t>
            </a:r>
            <a:r>
              <a:rPr lang="en-US" altLang="en-US" sz="1200" i="1" dirty="0" err="1">
                <a:effectLst>
                  <a:outerShdw blurRad="38100" dist="38100" dir="2700000" algn="tl">
                    <a:srgbClr val="000000">
                      <a:alpha val="43137"/>
                    </a:srgbClr>
                  </a:outerShdw>
                </a:effectLst>
              </a:rPr>
              <a:t>e</a:t>
            </a:r>
            <a:r>
              <a:rPr lang="en-US" altLang="en-US" sz="1200" i="1" baseline="30000" dirty="0"/>
              <a:t>–</a:t>
            </a:r>
          </a:p>
          <a:p>
            <a:pPr lvl="1">
              <a:buClr>
                <a:srgbClr val="CC9900"/>
              </a:buClr>
              <a:buSzPct val="70000"/>
              <a:buFont typeface="Symbol"/>
              <a:buChar char=" "/>
              <a:defRPr/>
            </a:pPr>
            <a:endParaRPr lang="en-US" altLang="en-US" sz="1200" i="1" dirty="0">
              <a:solidFill>
                <a:schemeClr val="accent4">
                  <a:lumMod val="40000"/>
                  <a:lumOff val="60000"/>
                </a:schemeClr>
              </a:solidFill>
              <a:effectLst>
                <a:outerShdw blurRad="38100" dist="38100" dir="2700000" algn="tl">
                  <a:srgbClr val="000000">
                    <a:alpha val="43137"/>
                  </a:srgbClr>
                </a:outerShdw>
              </a:effectLst>
            </a:endParaRPr>
          </a:p>
        </p:txBody>
      </p:sp>
      <p:sp>
        <p:nvSpPr>
          <p:cNvPr id="15" name="Content Placeholder 2"/>
          <p:cNvSpPr txBox="1">
            <a:spLocks/>
          </p:cNvSpPr>
          <p:nvPr/>
        </p:nvSpPr>
        <p:spPr bwMode="auto">
          <a:xfrm>
            <a:off x="4644008" y="4752528"/>
            <a:ext cx="435648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585788" lvl="1" indent="-298450" algn="ctr">
              <a:buClr>
                <a:srgbClr val="CC9900"/>
              </a:buClr>
              <a:buSzPct val="70000"/>
              <a:buNone/>
              <a:defRPr/>
            </a:pPr>
            <a:r>
              <a:rPr lang="en-US" altLang="en-US" sz="1400" b="1" i="1" dirty="0">
                <a:solidFill>
                  <a:schemeClr val="accent4">
                    <a:lumMod val="40000"/>
                    <a:lumOff val="60000"/>
                  </a:schemeClr>
                </a:solidFill>
                <a:effectLst>
                  <a:outerShdw blurRad="38100" dist="38100" dir="2700000" algn="tl">
                    <a:srgbClr val="000000">
                      <a:alpha val="43137"/>
                    </a:srgbClr>
                  </a:outerShdw>
                </a:effectLst>
              </a:rPr>
              <a:t>High precision studies on </a:t>
            </a:r>
            <a:r>
              <a:rPr lang="en-US" altLang="en-US" sz="1400" b="1" i="1" dirty="0" smtClean="0">
                <a:solidFill>
                  <a:schemeClr val="accent4">
                    <a:lumMod val="40000"/>
                    <a:lumOff val="60000"/>
                  </a:schemeClr>
                </a:solidFill>
                <a:effectLst>
                  <a:outerShdw blurRad="38100" dist="38100" dir="2700000" algn="tl">
                    <a:srgbClr val="000000">
                      <a:alpha val="43137"/>
                    </a:srgbClr>
                  </a:outerShdw>
                </a:effectLst>
              </a:rPr>
              <a:t>medium energy physics</a:t>
            </a:r>
            <a:endParaRPr lang="en-US" altLang="en-US" sz="1400" b="1" i="1" dirty="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sz="1200" i="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CC9900"/>
              </a:buClr>
              <a:buSzPct val="70000"/>
              <a:buFont typeface="Wingdings" pitchFamily="2" charset="2"/>
              <a:buChar char="q"/>
              <a:defRPr/>
            </a:pPr>
            <a:endParaRPr lang="en-US" altLang="en-US" sz="1200" i="1" dirty="0" smtClean="0">
              <a:solidFill>
                <a:schemeClr val="accent4">
                  <a:lumMod val="40000"/>
                  <a:lumOff val="60000"/>
                </a:schemeClr>
              </a:solidFill>
              <a:latin typeface="Brush Script MT" panose="03060802040406070304" pitchFamily="66" charset="0"/>
            </a:endParaRPr>
          </a:p>
          <a:p>
            <a:endParaRPr lang="en-US" sz="2000" dirty="0"/>
          </a:p>
        </p:txBody>
      </p:sp>
      <p:sp>
        <p:nvSpPr>
          <p:cNvPr id="17" name="Segnaposto contenuto 2"/>
          <p:cNvSpPr txBox="1">
            <a:spLocks/>
          </p:cNvSpPr>
          <p:nvPr/>
        </p:nvSpPr>
        <p:spPr bwMode="auto">
          <a:xfrm>
            <a:off x="222448" y="476672"/>
            <a:ext cx="8778044" cy="396044"/>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eaLnBrk="1" hangingPunct="1">
              <a:spcBef>
                <a:spcPts val="0"/>
              </a:spcBef>
              <a:buClr>
                <a:srgbClr val="CC9900"/>
              </a:buClr>
              <a:buSzPct val="70000"/>
              <a:buFont typeface="Wingdings" pitchFamily="2" charset="2"/>
              <a:buNone/>
              <a:defRPr/>
            </a:pP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rPr>
              <a:t>Assume a yield  ~10</a:t>
            </a:r>
            <a:r>
              <a:rPr lang="en-US" altLang="en-US" sz="1800" b="1" i="1" baseline="30000" dirty="0" smtClean="0">
                <a:solidFill>
                  <a:schemeClr val="accent4">
                    <a:lumMod val="40000"/>
                    <a:lumOff val="60000"/>
                  </a:schemeClr>
                </a:solidFill>
                <a:effectLst>
                  <a:outerShdw blurRad="38100" dist="38100" dir="2700000" algn="tl">
                    <a:srgbClr val="000000">
                      <a:alpha val="43137"/>
                    </a:srgbClr>
                  </a:outerShdw>
                </a:effectLst>
              </a:rPr>
              <a:t>13</a:t>
            </a: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rPr>
              <a:t>  </a:t>
            </a: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latin typeface="Symbol" pitchFamily="18" charset="2"/>
              </a:rPr>
              <a:t>h</a:t>
            </a: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rPr>
              <a:t>  mesons/</a:t>
            </a:r>
            <a:r>
              <a:rPr lang="en-US" altLang="en-US" sz="1800" b="1" i="1" dirty="0" err="1" smtClean="0">
                <a:solidFill>
                  <a:schemeClr val="accent4">
                    <a:lumMod val="40000"/>
                    <a:lumOff val="60000"/>
                  </a:schemeClr>
                </a:solidFill>
                <a:effectLst>
                  <a:outerShdw blurRad="38100" dist="38100" dir="2700000" algn="tl">
                    <a:srgbClr val="000000">
                      <a:alpha val="43137"/>
                    </a:srgbClr>
                  </a:outerShdw>
                </a:effectLst>
              </a:rPr>
              <a:t>yr</a:t>
            </a: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rPr>
              <a:t> and ~10</a:t>
            </a:r>
            <a:r>
              <a:rPr lang="en-US" altLang="en-US" sz="1800" b="1" i="1" baseline="30000" dirty="0" smtClean="0">
                <a:solidFill>
                  <a:schemeClr val="accent4">
                    <a:lumMod val="40000"/>
                    <a:lumOff val="60000"/>
                  </a:schemeClr>
                </a:solidFill>
                <a:effectLst>
                  <a:outerShdw blurRad="38100" dist="38100" dir="2700000" algn="tl">
                    <a:srgbClr val="000000">
                      <a:alpha val="43137"/>
                    </a:srgbClr>
                  </a:outerShdw>
                </a:effectLst>
              </a:rPr>
              <a:t>11</a:t>
            </a: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latin typeface="Symbol" pitchFamily="18" charset="2"/>
              </a:rPr>
              <a:t>h</a:t>
            </a:r>
            <a:r>
              <a:rPr lang="en-US" altLang="en-US" sz="1800" b="1" i="1" dirty="0" smtClean="0">
                <a:solidFill>
                  <a:schemeClr val="accent4">
                    <a:lumMod val="40000"/>
                    <a:lumOff val="60000"/>
                  </a:schemeClr>
                </a:solidFill>
                <a:effectLst>
                  <a:outerShdw blurRad="38100" dist="38100" dir="2700000" algn="tl">
                    <a:srgbClr val="000000">
                      <a:alpha val="43137"/>
                    </a:srgbClr>
                  </a:outerShdw>
                </a:effectLst>
              </a:rPr>
              <a:t>’ mesons/</a:t>
            </a:r>
            <a:r>
              <a:rPr lang="en-US" altLang="en-US" sz="1800" b="1" i="1" dirty="0" err="1" smtClean="0">
                <a:solidFill>
                  <a:schemeClr val="accent4">
                    <a:lumMod val="40000"/>
                    <a:lumOff val="60000"/>
                  </a:schemeClr>
                </a:solidFill>
                <a:effectLst>
                  <a:outerShdw blurRad="38100" dist="38100" dir="2700000" algn="tl">
                    <a:srgbClr val="000000">
                      <a:alpha val="43137"/>
                    </a:srgbClr>
                  </a:outerShdw>
                </a:effectLst>
              </a:rPr>
              <a:t>yr</a:t>
            </a:r>
            <a:endParaRPr lang="en-US" altLang="en-US" sz="1800" b="1" i="1" dirty="0">
              <a:solidFill>
                <a:schemeClr val="accent4">
                  <a:lumMod val="40000"/>
                  <a:lumOff val="60000"/>
                </a:schemeClr>
              </a:solidFill>
              <a:effectLst>
                <a:outerShdw blurRad="38100" dist="38100" dir="2700000" algn="tl">
                  <a:srgbClr val="000000">
                    <a:alpha val="43137"/>
                  </a:srgbClr>
                </a:outerShdw>
              </a:effectLst>
            </a:endParaRPr>
          </a:p>
          <a:p>
            <a:pPr lvl="1" algn="ctr" eaLnBrk="1" hangingPunct="1">
              <a:buClr>
                <a:srgbClr val="CC9900"/>
              </a:buClr>
              <a:buSzPct val="70000"/>
              <a:buFont typeface="Wingdings" pitchFamily="2" charset="2"/>
              <a:buNone/>
              <a:defRPr/>
            </a:pPr>
            <a:endParaRPr lang="en-US" altLang="en-US" sz="1800" b="1" i="1" dirty="0">
              <a:solidFill>
                <a:schemeClr val="accent4">
                  <a:lumMod val="40000"/>
                  <a:lumOff val="60000"/>
                </a:schemeClr>
              </a:solidFill>
              <a:effectLst>
                <a:outerShdw blurRad="38100" dist="38100" dir="2700000" algn="tl">
                  <a:srgbClr val="000000">
                    <a:alpha val="43137"/>
                  </a:srgbClr>
                </a:outerShdw>
              </a:effectLst>
            </a:endParaRPr>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a:p>
        </p:txBody>
      </p:sp>
      <p:sp>
        <p:nvSpPr>
          <p:cNvPr id="7" name="Rounded Rectangle 6"/>
          <p:cNvSpPr/>
          <p:nvPr/>
        </p:nvSpPr>
        <p:spPr>
          <a:xfrm>
            <a:off x="4644008" y="936104"/>
            <a:ext cx="4356484" cy="2592288"/>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6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p:cNvPicPr>
            <a:picLocks noChangeAspect="1" noChangeArrowheads="1"/>
          </p:cNvPicPr>
          <p:nvPr/>
        </p:nvPicPr>
        <p:blipFill>
          <a:blip r:embed="rId2">
            <a:extLst>
              <a:ext uri="{28A0092B-C50C-407E-A947-70E740481C1C}">
                <a14:useLocalDpi xmlns:a14="http://schemas.microsoft.com/office/drawing/2010/main" val="0"/>
              </a:ext>
            </a:extLst>
          </a:blip>
          <a:srcRect t="12498" b="24998"/>
          <a:stretch>
            <a:fillRect/>
          </a:stretch>
        </p:blipFill>
        <p:spPr bwMode="auto">
          <a:xfrm>
            <a:off x="4792663" y="3746500"/>
            <a:ext cx="4068762"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3679825"/>
            <a:ext cx="4164013"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Grp="1" noChangeArrowheads="1"/>
          </p:cNvSpPr>
          <p:nvPr>
            <p:ph type="dt" sz="quarter" idx="10"/>
          </p:nvPr>
        </p:nvSpPr>
        <p:spPr/>
        <p:txBody>
          <a:bodyPr/>
          <a:lstStyle/>
          <a:p>
            <a:pPr>
              <a:defRPr/>
            </a:pPr>
            <a:r>
              <a:rPr lang="en-US" smtClean="0"/>
              <a:t>9/4/2019</a:t>
            </a:r>
            <a:endParaRPr lang="en-GB"/>
          </a:p>
        </p:txBody>
      </p:sp>
      <p:sp>
        <p:nvSpPr>
          <p:cNvPr id="2" name="Title 1"/>
          <p:cNvSpPr>
            <a:spLocks noGrp="1"/>
          </p:cNvSpPr>
          <p:nvPr>
            <p:ph type="title" idx="4294967295"/>
          </p:nvPr>
        </p:nvSpPr>
        <p:spPr>
          <a:xfrm>
            <a:off x="265113" y="-88900"/>
            <a:ext cx="8623300" cy="720725"/>
          </a:xfrm>
        </p:spPr>
        <p:txBody>
          <a:bodyPr>
            <a:normAutofit fontScale="90000"/>
          </a:bodyPr>
          <a:lstStyle/>
          <a:p>
            <a:pPr>
              <a:lnSpc>
                <a:spcPct val="100000"/>
              </a:lnSpc>
              <a:defRPr/>
            </a:pPr>
            <a:r>
              <a:rPr lang="it-IT" sz="4000" dirty="0" smtClean="0"/>
              <a:t>ADRIANO for ORKA Construction</a:t>
            </a:r>
            <a:endParaRPr lang="en-US" sz="4000" dirty="0" smtClean="0"/>
          </a:p>
        </p:txBody>
      </p:sp>
      <p:sp>
        <p:nvSpPr>
          <p:cNvPr id="31750" name="Text Box 21"/>
          <p:cNvSpPr txBox="1">
            <a:spLocks noChangeArrowheads="1"/>
          </p:cNvSpPr>
          <p:nvPr/>
        </p:nvSpPr>
        <p:spPr bwMode="auto">
          <a:xfrm>
            <a:off x="5972175" y="601663"/>
            <a:ext cx="1379538" cy="369887"/>
          </a:xfrm>
          <a:prstGeom prst="rect">
            <a:avLst/>
          </a:prstGeom>
          <a:solidFill>
            <a:srgbClr val="006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lnSpc>
                <a:spcPct val="124000"/>
              </a:lnSpc>
              <a:spcBef>
                <a:spcPts val="800"/>
              </a:spcBef>
              <a:buClr>
                <a:srgbClr val="FFFFCC"/>
              </a:buClr>
              <a:buSzPct val="75000"/>
              <a:buFont typeface="Wingdings" panose="05000000000000000000" pitchFamily="2" charset="2"/>
              <a:buChar char=""/>
              <a:defRPr sz="3200">
                <a:solidFill>
                  <a:srgbClr val="66CCFF"/>
                </a:solidFill>
                <a:latin typeface="Arial" panose="020B0604020202020204" pitchFamily="34" charset="0"/>
              </a:defRPr>
            </a:lvl1pPr>
            <a:lvl2pPr marL="742950" indent="-285750" algn="l">
              <a:lnSpc>
                <a:spcPct val="124000"/>
              </a:lnSpc>
              <a:spcBef>
                <a:spcPts val="700"/>
              </a:spcBef>
              <a:buClr>
                <a:srgbClr val="B2B2B2"/>
              </a:buClr>
              <a:buSzPct val="75000"/>
              <a:buFont typeface="Wingdings" panose="05000000000000000000" pitchFamily="2" charset="2"/>
              <a:buChar char=""/>
              <a:defRPr sz="2800">
                <a:solidFill>
                  <a:srgbClr val="FFFFFF"/>
                </a:solidFill>
                <a:latin typeface="Arial" panose="020B0604020202020204" pitchFamily="34" charset="0"/>
              </a:defRPr>
            </a:lvl2pPr>
            <a:lvl3pPr marL="1143000" indent="-228600" algn="l">
              <a:lnSpc>
                <a:spcPct val="124000"/>
              </a:lnSpc>
              <a:spcBef>
                <a:spcPts val="600"/>
              </a:spcBef>
              <a:buClr>
                <a:srgbClr val="666699"/>
              </a:buClr>
              <a:buSzPct val="75000"/>
              <a:buFont typeface="Wingdings" panose="05000000000000000000" pitchFamily="2" charset="2"/>
              <a:buChar char=""/>
              <a:defRPr sz="2400">
                <a:solidFill>
                  <a:srgbClr val="FFFFFF"/>
                </a:solidFill>
                <a:latin typeface="Arial" panose="020B0604020202020204" pitchFamily="34" charset="0"/>
              </a:defRPr>
            </a:lvl3pPr>
            <a:lvl4pPr marL="16002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4pPr>
            <a:lvl5pPr marL="20574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9pPr>
          </a:lstStyle>
          <a:p>
            <a:pPr algn="ctr">
              <a:lnSpc>
                <a:spcPct val="100000"/>
              </a:lnSpc>
              <a:spcBef>
                <a:spcPct val="0"/>
              </a:spcBef>
              <a:buClrTx/>
              <a:buSzTx/>
              <a:buFontTx/>
              <a:buNone/>
            </a:pPr>
            <a:r>
              <a:rPr lang="it-IT" altLang="en-US" sz="1800">
                <a:solidFill>
                  <a:schemeClr val="bg1"/>
                </a:solidFill>
                <a:latin typeface="Times New Roman" panose="02020603050405020304" pitchFamily="18" charset="0"/>
              </a:rPr>
              <a:t>WLS + glass</a:t>
            </a:r>
            <a:endParaRPr lang="en-US" altLang="en-US" sz="1800">
              <a:solidFill>
                <a:schemeClr val="bg1"/>
              </a:solidFill>
              <a:latin typeface="Times New Roman" panose="02020603050405020304" pitchFamily="18" charset="0"/>
            </a:endParaRPr>
          </a:p>
        </p:txBody>
      </p:sp>
      <p:sp>
        <p:nvSpPr>
          <p:cNvPr id="31751" name="Text Box 21"/>
          <p:cNvSpPr txBox="1">
            <a:spLocks noChangeArrowheads="1"/>
          </p:cNvSpPr>
          <p:nvPr/>
        </p:nvSpPr>
        <p:spPr bwMode="auto">
          <a:xfrm>
            <a:off x="912813" y="3530600"/>
            <a:ext cx="1747837" cy="369888"/>
          </a:xfrm>
          <a:prstGeom prst="rect">
            <a:avLst/>
          </a:prstGeom>
          <a:solidFill>
            <a:srgbClr val="006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lnSpc>
                <a:spcPct val="124000"/>
              </a:lnSpc>
              <a:spcBef>
                <a:spcPts val="800"/>
              </a:spcBef>
              <a:buClr>
                <a:srgbClr val="FFFFCC"/>
              </a:buClr>
              <a:buSzPct val="75000"/>
              <a:buFont typeface="Wingdings" panose="05000000000000000000" pitchFamily="2" charset="2"/>
              <a:buChar char=""/>
              <a:defRPr sz="3200">
                <a:solidFill>
                  <a:srgbClr val="66CCFF"/>
                </a:solidFill>
                <a:latin typeface="Arial" panose="020B0604020202020204" pitchFamily="34" charset="0"/>
              </a:defRPr>
            </a:lvl1pPr>
            <a:lvl2pPr marL="742950" indent="-285750" algn="l">
              <a:lnSpc>
                <a:spcPct val="124000"/>
              </a:lnSpc>
              <a:spcBef>
                <a:spcPts val="700"/>
              </a:spcBef>
              <a:buClr>
                <a:srgbClr val="B2B2B2"/>
              </a:buClr>
              <a:buSzPct val="75000"/>
              <a:buFont typeface="Wingdings" panose="05000000000000000000" pitchFamily="2" charset="2"/>
              <a:buChar char=""/>
              <a:defRPr sz="2800">
                <a:solidFill>
                  <a:srgbClr val="FFFFFF"/>
                </a:solidFill>
                <a:latin typeface="Arial" panose="020B0604020202020204" pitchFamily="34" charset="0"/>
              </a:defRPr>
            </a:lvl2pPr>
            <a:lvl3pPr marL="1143000" indent="-228600" algn="l">
              <a:lnSpc>
                <a:spcPct val="124000"/>
              </a:lnSpc>
              <a:spcBef>
                <a:spcPts val="600"/>
              </a:spcBef>
              <a:buClr>
                <a:srgbClr val="666699"/>
              </a:buClr>
              <a:buSzPct val="75000"/>
              <a:buFont typeface="Wingdings" panose="05000000000000000000" pitchFamily="2" charset="2"/>
              <a:buChar char=""/>
              <a:defRPr sz="2400">
                <a:solidFill>
                  <a:srgbClr val="FFFFFF"/>
                </a:solidFill>
                <a:latin typeface="Arial" panose="020B0604020202020204" pitchFamily="34" charset="0"/>
              </a:defRPr>
            </a:lvl3pPr>
            <a:lvl4pPr marL="16002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4pPr>
            <a:lvl5pPr marL="20574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9pPr>
          </a:lstStyle>
          <a:p>
            <a:pPr algn="ctr">
              <a:lnSpc>
                <a:spcPct val="100000"/>
              </a:lnSpc>
              <a:spcBef>
                <a:spcPct val="0"/>
              </a:spcBef>
              <a:buClrTx/>
              <a:buSzTx/>
              <a:buFontTx/>
              <a:buNone/>
            </a:pPr>
            <a:r>
              <a:rPr lang="it-IT" altLang="en-US" sz="1800">
                <a:solidFill>
                  <a:schemeClr val="bg1"/>
                </a:solidFill>
                <a:latin typeface="Times New Roman" panose="02020603050405020304" pitchFamily="18" charset="0"/>
              </a:rPr>
              <a:t>Teflon wrapping</a:t>
            </a:r>
            <a:endParaRPr lang="en-US" altLang="en-US" sz="1800">
              <a:solidFill>
                <a:schemeClr val="bg1"/>
              </a:solidFill>
              <a:latin typeface="Times New Roman" panose="02020603050405020304" pitchFamily="18" charset="0"/>
            </a:endParaRPr>
          </a:p>
        </p:txBody>
      </p:sp>
      <p:sp>
        <p:nvSpPr>
          <p:cNvPr id="31752" name="Text Box 21"/>
          <p:cNvSpPr txBox="1">
            <a:spLocks noChangeArrowheads="1"/>
          </p:cNvSpPr>
          <p:nvPr/>
        </p:nvSpPr>
        <p:spPr bwMode="auto">
          <a:xfrm>
            <a:off x="1112838" y="579438"/>
            <a:ext cx="1931987" cy="368300"/>
          </a:xfrm>
          <a:prstGeom prst="rect">
            <a:avLst/>
          </a:prstGeom>
          <a:solidFill>
            <a:srgbClr val="006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lnSpc>
                <a:spcPct val="124000"/>
              </a:lnSpc>
              <a:spcBef>
                <a:spcPts val="800"/>
              </a:spcBef>
              <a:buClr>
                <a:srgbClr val="FFFFCC"/>
              </a:buClr>
              <a:buSzPct val="75000"/>
              <a:buFont typeface="Wingdings" panose="05000000000000000000" pitchFamily="2" charset="2"/>
              <a:buChar char=""/>
              <a:defRPr sz="3200">
                <a:solidFill>
                  <a:srgbClr val="66CCFF"/>
                </a:solidFill>
                <a:latin typeface="Arial" panose="020B0604020202020204" pitchFamily="34" charset="0"/>
              </a:defRPr>
            </a:lvl1pPr>
            <a:lvl2pPr marL="742950" indent="-285750" algn="l">
              <a:lnSpc>
                <a:spcPct val="124000"/>
              </a:lnSpc>
              <a:spcBef>
                <a:spcPts val="700"/>
              </a:spcBef>
              <a:buClr>
                <a:srgbClr val="B2B2B2"/>
              </a:buClr>
              <a:buSzPct val="75000"/>
              <a:buFont typeface="Wingdings" panose="05000000000000000000" pitchFamily="2" charset="2"/>
              <a:buChar char=""/>
              <a:defRPr sz="2800">
                <a:solidFill>
                  <a:srgbClr val="FFFFFF"/>
                </a:solidFill>
                <a:latin typeface="Arial" panose="020B0604020202020204" pitchFamily="34" charset="0"/>
              </a:defRPr>
            </a:lvl2pPr>
            <a:lvl3pPr marL="1143000" indent="-228600" algn="l">
              <a:lnSpc>
                <a:spcPct val="124000"/>
              </a:lnSpc>
              <a:spcBef>
                <a:spcPts val="600"/>
              </a:spcBef>
              <a:buClr>
                <a:srgbClr val="666699"/>
              </a:buClr>
              <a:buSzPct val="75000"/>
              <a:buFont typeface="Wingdings" panose="05000000000000000000" pitchFamily="2" charset="2"/>
              <a:buChar char=""/>
              <a:defRPr sz="2400">
                <a:solidFill>
                  <a:srgbClr val="FFFFFF"/>
                </a:solidFill>
                <a:latin typeface="Arial" panose="020B0604020202020204" pitchFamily="34" charset="0"/>
              </a:defRPr>
            </a:lvl3pPr>
            <a:lvl4pPr marL="16002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4pPr>
            <a:lvl5pPr marL="20574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9pPr>
          </a:lstStyle>
          <a:p>
            <a:pPr algn="ctr">
              <a:lnSpc>
                <a:spcPct val="100000"/>
              </a:lnSpc>
              <a:spcBef>
                <a:spcPct val="0"/>
              </a:spcBef>
              <a:buClrTx/>
              <a:buSzTx/>
              <a:buFontTx/>
              <a:buNone/>
            </a:pPr>
            <a:r>
              <a:rPr lang="it-IT" altLang="en-US" sz="1800">
                <a:solidFill>
                  <a:schemeClr val="bg1"/>
                </a:solidFill>
                <a:latin typeface="Times New Roman" panose="02020603050405020304" pitchFamily="18" charset="0"/>
              </a:rPr>
              <a:t>WLS + scintillator</a:t>
            </a:r>
            <a:endParaRPr lang="en-US" altLang="en-US" sz="1800">
              <a:solidFill>
                <a:schemeClr val="bg1"/>
              </a:solidFill>
              <a:latin typeface="Times New Roman" panose="02020603050405020304" pitchFamily="18" charset="0"/>
            </a:endParaRPr>
          </a:p>
        </p:txBody>
      </p:sp>
      <p:sp>
        <p:nvSpPr>
          <p:cNvPr id="31753" name="Text Box 21"/>
          <p:cNvSpPr txBox="1">
            <a:spLocks noChangeArrowheads="1"/>
          </p:cNvSpPr>
          <p:nvPr/>
        </p:nvSpPr>
        <p:spPr bwMode="auto">
          <a:xfrm>
            <a:off x="6200775" y="3805238"/>
            <a:ext cx="1524000" cy="369887"/>
          </a:xfrm>
          <a:prstGeom prst="rect">
            <a:avLst/>
          </a:prstGeom>
          <a:solidFill>
            <a:srgbClr val="0060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lnSpc>
                <a:spcPct val="124000"/>
              </a:lnSpc>
              <a:spcBef>
                <a:spcPts val="800"/>
              </a:spcBef>
              <a:buClr>
                <a:srgbClr val="FFFFCC"/>
              </a:buClr>
              <a:buSzPct val="75000"/>
              <a:buFont typeface="Wingdings" panose="05000000000000000000" pitchFamily="2" charset="2"/>
              <a:buChar char=""/>
              <a:defRPr sz="3200">
                <a:solidFill>
                  <a:srgbClr val="66CCFF"/>
                </a:solidFill>
                <a:latin typeface="Arial" panose="020B0604020202020204" pitchFamily="34" charset="0"/>
              </a:defRPr>
            </a:lvl1pPr>
            <a:lvl2pPr marL="742950" indent="-285750" algn="l">
              <a:lnSpc>
                <a:spcPct val="124000"/>
              </a:lnSpc>
              <a:spcBef>
                <a:spcPts val="700"/>
              </a:spcBef>
              <a:buClr>
                <a:srgbClr val="B2B2B2"/>
              </a:buClr>
              <a:buSzPct val="75000"/>
              <a:buFont typeface="Wingdings" panose="05000000000000000000" pitchFamily="2" charset="2"/>
              <a:buChar char=""/>
              <a:defRPr sz="2800">
                <a:solidFill>
                  <a:srgbClr val="FFFFFF"/>
                </a:solidFill>
                <a:latin typeface="Arial" panose="020B0604020202020204" pitchFamily="34" charset="0"/>
              </a:defRPr>
            </a:lvl2pPr>
            <a:lvl3pPr marL="1143000" indent="-228600" algn="l">
              <a:lnSpc>
                <a:spcPct val="124000"/>
              </a:lnSpc>
              <a:spcBef>
                <a:spcPts val="600"/>
              </a:spcBef>
              <a:buClr>
                <a:srgbClr val="666699"/>
              </a:buClr>
              <a:buSzPct val="75000"/>
              <a:buFont typeface="Wingdings" panose="05000000000000000000" pitchFamily="2" charset="2"/>
              <a:buChar char=""/>
              <a:defRPr sz="2400">
                <a:solidFill>
                  <a:srgbClr val="FFFFFF"/>
                </a:solidFill>
                <a:latin typeface="Arial" panose="020B0604020202020204" pitchFamily="34" charset="0"/>
              </a:defRPr>
            </a:lvl3pPr>
            <a:lvl4pPr marL="16002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4pPr>
            <a:lvl5pPr marL="20574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9pPr>
          </a:lstStyle>
          <a:p>
            <a:pPr algn="ctr">
              <a:lnSpc>
                <a:spcPct val="100000"/>
              </a:lnSpc>
              <a:spcBef>
                <a:spcPct val="0"/>
              </a:spcBef>
              <a:buClrTx/>
              <a:buSzTx/>
              <a:buFontTx/>
              <a:buNone/>
            </a:pPr>
            <a:r>
              <a:rPr lang="it-IT" altLang="en-US" sz="1800">
                <a:solidFill>
                  <a:schemeClr val="bg1"/>
                </a:solidFill>
                <a:latin typeface="Times New Roman" panose="02020603050405020304" pitchFamily="18" charset="0"/>
              </a:rPr>
              <a:t>Final detector</a:t>
            </a:r>
            <a:endParaRPr lang="en-US" altLang="en-US" sz="1800">
              <a:solidFill>
                <a:schemeClr val="bg1"/>
              </a:solidFill>
              <a:latin typeface="Times New Roman" panose="02020603050405020304" pitchFamily="18" charset="0"/>
            </a:endParaRPr>
          </a:p>
        </p:txBody>
      </p:sp>
      <p:pic>
        <p:nvPicPr>
          <p:cNvPr id="31754" name="Picture 2"/>
          <p:cNvPicPr>
            <a:picLocks noChangeAspect="1" noChangeArrowheads="1"/>
          </p:cNvPicPr>
          <p:nvPr/>
        </p:nvPicPr>
        <p:blipFill>
          <a:blip r:embed="rId4">
            <a:extLst>
              <a:ext uri="{28A0092B-C50C-407E-A947-70E740481C1C}">
                <a14:useLocalDpi xmlns:a14="http://schemas.microsoft.com/office/drawing/2010/main" val="0"/>
              </a:ext>
            </a:extLst>
          </a:blip>
          <a:srcRect l="8408" r="2802"/>
          <a:stretch>
            <a:fillRect/>
          </a:stretch>
        </p:blipFill>
        <p:spPr bwMode="auto">
          <a:xfrm>
            <a:off x="4891088" y="958850"/>
            <a:ext cx="37020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7"/>
          <p:cNvPicPr>
            <a:picLocks noChangeAspect="1" noChangeArrowheads="1"/>
          </p:cNvPicPr>
          <p:nvPr/>
        </p:nvPicPr>
        <p:blipFill>
          <a:blip r:embed="rId5">
            <a:extLst>
              <a:ext uri="{28A0092B-C50C-407E-A947-70E740481C1C}">
                <a14:useLocalDpi xmlns:a14="http://schemas.microsoft.com/office/drawing/2010/main" val="0"/>
              </a:ext>
            </a:extLst>
          </a:blip>
          <a:srcRect l="3999" r="8000"/>
          <a:stretch>
            <a:fillRect/>
          </a:stretch>
        </p:blipFill>
        <p:spPr bwMode="auto">
          <a:xfrm>
            <a:off x="131763" y="969963"/>
            <a:ext cx="4110037"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it-IT" smtClean="0"/>
              <a:t>C. Gatto - INFN  &amp; NIU</a:t>
            </a:r>
            <a:endParaRPr lang="it-IT"/>
          </a:p>
        </p:txBody>
      </p:sp>
      <p:sp>
        <p:nvSpPr>
          <p:cNvPr id="4" name="Slide Number Placeholder 3"/>
          <p:cNvSpPr>
            <a:spLocks noGrp="1"/>
          </p:cNvSpPr>
          <p:nvPr>
            <p:ph type="sldNum" sz="quarter" idx="12"/>
          </p:nvPr>
        </p:nvSpPr>
        <p:spPr/>
        <p:txBody>
          <a:bodyPr/>
          <a:lstStyle/>
          <a:p>
            <a:pPr>
              <a:defRPr/>
            </a:pPr>
            <a:fld id="{5C3A2984-99A0-4A1F-ABC1-D865843D904F}" type="slidenum">
              <a:rPr lang="it-IT" smtClean="0"/>
              <a:pPr>
                <a:defRPr/>
              </a:pPr>
              <a:t>40</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p:cNvSpPr>
            <a:spLocks noGrp="1" noChangeArrowheads="1"/>
          </p:cNvSpPr>
          <p:nvPr>
            <p:ph type="dt" sz="quarter" idx="10"/>
          </p:nvPr>
        </p:nvSpPr>
        <p:spPr/>
        <p:txBody>
          <a:bodyPr/>
          <a:lstStyle/>
          <a:p>
            <a:pPr>
              <a:defRPr/>
            </a:pPr>
            <a:r>
              <a:rPr lang="en-US" smtClean="0"/>
              <a:t>9/4/2019</a:t>
            </a:r>
            <a:endParaRPr lang="en-GB"/>
          </a:p>
        </p:txBody>
      </p:sp>
      <p:sp>
        <p:nvSpPr>
          <p:cNvPr id="2" name="Title 1"/>
          <p:cNvSpPr>
            <a:spLocks noGrp="1"/>
          </p:cNvSpPr>
          <p:nvPr>
            <p:ph type="title"/>
          </p:nvPr>
        </p:nvSpPr>
        <p:spPr>
          <a:xfrm>
            <a:off x="728663" y="88900"/>
            <a:ext cx="7839075" cy="715963"/>
          </a:xfrm>
        </p:spPr>
        <p:txBody>
          <a:bodyPr/>
          <a:lstStyle/>
          <a:p>
            <a:pPr>
              <a:lnSpc>
                <a:spcPct val="100000"/>
              </a:lnSpc>
              <a:defRPr/>
            </a:pPr>
            <a:r>
              <a:rPr lang="it-IT" sz="4000" dirty="0" smtClean="0"/>
              <a:t>ADRIANO-2014</a:t>
            </a:r>
            <a:endParaRPr lang="en-US" sz="2800" dirty="0" smtClean="0"/>
          </a:p>
        </p:txBody>
      </p:sp>
      <p:sp>
        <p:nvSpPr>
          <p:cNvPr id="12" name="Rectangle 3"/>
          <p:cNvSpPr txBox="1">
            <a:spLocks noChangeArrowheads="1"/>
          </p:cNvSpPr>
          <p:nvPr/>
        </p:nvSpPr>
        <p:spPr>
          <a:xfrm>
            <a:off x="328613" y="844550"/>
            <a:ext cx="8362950" cy="4652963"/>
          </a:xfrm>
          <a:prstGeom prst="rect">
            <a:avLst/>
          </a:prstGeom>
        </p:spPr>
        <p:txBody>
          <a:bodyPr/>
          <a:lstStyle/>
          <a:p>
            <a:pPr marL="342900" indent="-342900" algn="l" eaLnBrk="1" hangingPunct="1">
              <a:spcBef>
                <a:spcPct val="20000"/>
              </a:spcBef>
              <a:buClr>
                <a:srgbClr val="00B0F0"/>
              </a:buClr>
              <a:buSzPct val="75000"/>
              <a:buFont typeface="Wingdings" pitchFamily="2" charset="2"/>
              <a:buChar char="l"/>
              <a:defRPr/>
            </a:pPr>
            <a:r>
              <a:rPr lang="it-IT" b="0" i="0" kern="0" dirty="0">
                <a:solidFill>
                  <a:srgbClr val="66CCFF"/>
                </a:solidFill>
                <a:effectLst>
                  <a:outerShdw blurRad="38100" dist="38100" dir="2700000" algn="tl">
                    <a:srgbClr val="000000">
                      <a:alpha val="43137"/>
                    </a:srgbClr>
                  </a:outerShdw>
                </a:effectLst>
                <a:latin typeface="+mn-lt"/>
              </a:rPr>
              <a:t>Two versions built: scifi and scintillating plates</a:t>
            </a:r>
          </a:p>
          <a:p>
            <a:pPr marL="342900" indent="-342900" algn="l" eaLnBrk="1" hangingPunct="1">
              <a:spcBef>
                <a:spcPct val="20000"/>
              </a:spcBef>
              <a:buClr>
                <a:srgbClr val="00B0F0"/>
              </a:buClr>
              <a:buSzPct val="75000"/>
              <a:buFont typeface="Wingdings" pitchFamily="2" charset="2"/>
              <a:buChar char="l"/>
              <a:defRPr/>
            </a:pPr>
            <a:r>
              <a:rPr lang="it-IT" b="0" i="0" kern="0" dirty="0">
                <a:effectLst>
                  <a:outerShdw blurRad="38100" dist="38100" dir="2700000" algn="tl">
                    <a:srgbClr val="000000">
                      <a:alpha val="43137"/>
                    </a:srgbClr>
                  </a:outerShdw>
                </a:effectLst>
                <a:latin typeface="+mn-lt"/>
              </a:rPr>
              <a:t>10 x 8 x105 cm3 long prototypes, about 50 Kg each</a:t>
            </a:r>
          </a:p>
          <a:p>
            <a:pPr marL="342900" indent="-342900" algn="l" eaLnBrk="1" hangingPunct="1">
              <a:spcBef>
                <a:spcPct val="20000"/>
              </a:spcBef>
              <a:buClr>
                <a:srgbClr val="00B0F0"/>
              </a:buClr>
              <a:buSzPct val="75000"/>
              <a:buFont typeface="Wingdings" pitchFamily="2" charset="2"/>
              <a:buChar char="l"/>
              <a:defRPr/>
            </a:pPr>
            <a:r>
              <a:rPr lang="it-IT" b="0" i="0" kern="0" dirty="0">
                <a:solidFill>
                  <a:srgbClr val="66CCFF"/>
                </a:solidFill>
                <a:effectLst>
                  <a:outerShdw blurRad="38100" dist="38100" dir="2700000" algn="tl">
                    <a:srgbClr val="000000">
                      <a:alpha val="43137"/>
                    </a:srgbClr>
                  </a:outerShdw>
                </a:effectLst>
                <a:latin typeface="+mn-lt"/>
              </a:rPr>
              <a:t>4 cells total, front and back readout</a:t>
            </a:r>
          </a:p>
          <a:p>
            <a:pPr marL="342900" indent="-342900" algn="l" eaLnBrk="1" hangingPunct="1">
              <a:spcBef>
                <a:spcPct val="20000"/>
              </a:spcBef>
              <a:buClr>
                <a:srgbClr val="00B0F0"/>
              </a:buClr>
              <a:buSzPct val="75000"/>
              <a:buFont typeface="Wingdings" pitchFamily="2" charset="2"/>
              <a:buChar char="l"/>
              <a:defRPr/>
            </a:pPr>
            <a:r>
              <a:rPr lang="it-IT" b="0" i="0" kern="0" dirty="0">
                <a:effectLst>
                  <a:outerShdw blurRad="38100" dist="38100" dir="2700000" algn="tl">
                    <a:srgbClr val="000000">
                      <a:alpha val="43137"/>
                    </a:srgbClr>
                  </a:outerShdw>
                </a:effectLst>
                <a:latin typeface="+mn-lt"/>
              </a:rPr>
              <a:t>Hopefully , we will be able to test the dual-readout concept with integrally active detectors</a:t>
            </a:r>
          </a:p>
        </p:txBody>
      </p:sp>
      <p:pic>
        <p:nvPicPr>
          <p:cNvPr id="34821" name="Picture 5" descr="C:\work\Dropbox\ADRIANO\Prototype2014\Pictures\ADRIANO_detector assemby June 2014 run 140619 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3254375"/>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C:\work\Dropbox\ADRIANO\Prototype2014\Pictures\ADRIANO detector assembly 140701 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3254375"/>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ounded Rectangle 2"/>
          <p:cNvSpPr>
            <a:spLocks noChangeArrowheads="1"/>
          </p:cNvSpPr>
          <p:nvPr/>
        </p:nvSpPr>
        <p:spPr bwMode="auto">
          <a:xfrm>
            <a:off x="573088" y="6291263"/>
            <a:ext cx="3448050" cy="274637"/>
          </a:xfrm>
          <a:prstGeom prst="roundRect">
            <a:avLst>
              <a:gd name="adj" fmla="val 16667"/>
            </a:avLst>
          </a:prstGeom>
          <a:solidFill>
            <a:schemeClr val="accent1"/>
          </a:solidFill>
          <a:ln w="9525" algn="ctr">
            <a:solidFill>
              <a:schemeClr val="tx1"/>
            </a:solidFill>
            <a:round/>
            <a:headEnd/>
            <a:tailEnd/>
          </a:ln>
        </p:spPr>
        <p:txBody>
          <a:bodyPr/>
          <a:lstStyle>
            <a:lvl1pPr algn="l">
              <a:lnSpc>
                <a:spcPct val="124000"/>
              </a:lnSpc>
              <a:spcBef>
                <a:spcPts val="800"/>
              </a:spcBef>
              <a:buClr>
                <a:srgbClr val="FFFFCC"/>
              </a:buClr>
              <a:buSzPct val="75000"/>
              <a:buFont typeface="Wingdings" panose="05000000000000000000" pitchFamily="2" charset="2"/>
              <a:buChar char=""/>
              <a:defRPr sz="3200">
                <a:solidFill>
                  <a:srgbClr val="66CCFF"/>
                </a:solidFill>
                <a:latin typeface="Arial" panose="020B0604020202020204" pitchFamily="34" charset="0"/>
              </a:defRPr>
            </a:lvl1pPr>
            <a:lvl2pPr marL="742950" indent="-285750" algn="l">
              <a:lnSpc>
                <a:spcPct val="124000"/>
              </a:lnSpc>
              <a:spcBef>
                <a:spcPts val="700"/>
              </a:spcBef>
              <a:buClr>
                <a:srgbClr val="B2B2B2"/>
              </a:buClr>
              <a:buSzPct val="75000"/>
              <a:buFont typeface="Wingdings" panose="05000000000000000000" pitchFamily="2" charset="2"/>
              <a:buChar char=""/>
              <a:defRPr sz="2800">
                <a:solidFill>
                  <a:srgbClr val="FFFFFF"/>
                </a:solidFill>
                <a:latin typeface="Arial" panose="020B0604020202020204" pitchFamily="34" charset="0"/>
              </a:defRPr>
            </a:lvl2pPr>
            <a:lvl3pPr marL="1143000" indent="-228600" algn="l">
              <a:lnSpc>
                <a:spcPct val="124000"/>
              </a:lnSpc>
              <a:spcBef>
                <a:spcPts val="600"/>
              </a:spcBef>
              <a:buClr>
                <a:srgbClr val="666699"/>
              </a:buClr>
              <a:buSzPct val="75000"/>
              <a:buFont typeface="Wingdings" panose="05000000000000000000" pitchFamily="2" charset="2"/>
              <a:buChar char=""/>
              <a:defRPr sz="2400">
                <a:solidFill>
                  <a:srgbClr val="FFFFFF"/>
                </a:solidFill>
                <a:latin typeface="Arial" panose="020B0604020202020204" pitchFamily="34" charset="0"/>
              </a:defRPr>
            </a:lvl3pPr>
            <a:lvl4pPr marL="16002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4pPr>
            <a:lvl5pPr marL="20574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9pPr>
          </a:lstStyle>
          <a:p>
            <a:pPr algn="ctr">
              <a:lnSpc>
                <a:spcPct val="100000"/>
              </a:lnSpc>
              <a:spcBef>
                <a:spcPct val="0"/>
              </a:spcBef>
              <a:buClrTx/>
              <a:buSzTx/>
              <a:buFontTx/>
              <a:buNone/>
            </a:pPr>
            <a:r>
              <a:rPr lang="en-US" altLang="en-US" sz="1400" b="0" i="0">
                <a:solidFill>
                  <a:schemeClr val="tx1"/>
                </a:solidFill>
              </a:rPr>
              <a:t>ADRIANO 2014A: 8 grooves</a:t>
            </a:r>
          </a:p>
        </p:txBody>
      </p:sp>
      <p:sp>
        <p:nvSpPr>
          <p:cNvPr id="34824" name="Rounded Rectangle 7"/>
          <p:cNvSpPr>
            <a:spLocks noChangeArrowheads="1"/>
          </p:cNvSpPr>
          <p:nvPr/>
        </p:nvSpPr>
        <p:spPr bwMode="auto">
          <a:xfrm>
            <a:off x="5016500" y="6299200"/>
            <a:ext cx="3448050" cy="276225"/>
          </a:xfrm>
          <a:prstGeom prst="roundRect">
            <a:avLst>
              <a:gd name="adj" fmla="val 16667"/>
            </a:avLst>
          </a:prstGeom>
          <a:solidFill>
            <a:schemeClr val="accent1"/>
          </a:solidFill>
          <a:ln w="9525" algn="ctr">
            <a:solidFill>
              <a:schemeClr val="tx1"/>
            </a:solidFill>
            <a:round/>
            <a:headEnd/>
            <a:tailEnd/>
          </a:ln>
        </p:spPr>
        <p:txBody>
          <a:bodyPr/>
          <a:lstStyle>
            <a:lvl1pPr algn="l">
              <a:lnSpc>
                <a:spcPct val="124000"/>
              </a:lnSpc>
              <a:spcBef>
                <a:spcPts val="800"/>
              </a:spcBef>
              <a:buClr>
                <a:srgbClr val="FFFFCC"/>
              </a:buClr>
              <a:buSzPct val="75000"/>
              <a:buFont typeface="Wingdings" panose="05000000000000000000" pitchFamily="2" charset="2"/>
              <a:buChar char=""/>
              <a:defRPr sz="3200">
                <a:solidFill>
                  <a:srgbClr val="66CCFF"/>
                </a:solidFill>
                <a:latin typeface="Arial" panose="020B0604020202020204" pitchFamily="34" charset="0"/>
              </a:defRPr>
            </a:lvl1pPr>
            <a:lvl2pPr marL="742950" indent="-285750" algn="l">
              <a:lnSpc>
                <a:spcPct val="124000"/>
              </a:lnSpc>
              <a:spcBef>
                <a:spcPts val="700"/>
              </a:spcBef>
              <a:buClr>
                <a:srgbClr val="B2B2B2"/>
              </a:buClr>
              <a:buSzPct val="75000"/>
              <a:buFont typeface="Wingdings" panose="05000000000000000000" pitchFamily="2" charset="2"/>
              <a:buChar char=""/>
              <a:defRPr sz="2800">
                <a:solidFill>
                  <a:srgbClr val="FFFFFF"/>
                </a:solidFill>
                <a:latin typeface="Arial" panose="020B0604020202020204" pitchFamily="34" charset="0"/>
              </a:defRPr>
            </a:lvl2pPr>
            <a:lvl3pPr marL="1143000" indent="-228600" algn="l">
              <a:lnSpc>
                <a:spcPct val="124000"/>
              </a:lnSpc>
              <a:spcBef>
                <a:spcPts val="600"/>
              </a:spcBef>
              <a:buClr>
                <a:srgbClr val="666699"/>
              </a:buClr>
              <a:buSzPct val="75000"/>
              <a:buFont typeface="Wingdings" panose="05000000000000000000" pitchFamily="2" charset="2"/>
              <a:buChar char=""/>
              <a:defRPr sz="2400">
                <a:solidFill>
                  <a:srgbClr val="FFFFFF"/>
                </a:solidFill>
                <a:latin typeface="Arial" panose="020B0604020202020204" pitchFamily="34" charset="0"/>
              </a:defRPr>
            </a:lvl3pPr>
            <a:lvl4pPr marL="16002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4pPr>
            <a:lvl5pPr marL="2057400" indent="-228600" algn="l">
              <a:lnSpc>
                <a:spcPct val="124000"/>
              </a:lnSpc>
              <a:spcBef>
                <a:spcPts val="500"/>
              </a:spcBef>
              <a:buClr>
                <a:srgbClr val="FFCC66"/>
              </a:buClr>
              <a:buSzPct val="75000"/>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lnSpc>
                <a:spcPct val="124000"/>
              </a:lnSpc>
              <a:spcBef>
                <a:spcPts val="500"/>
              </a:spcBef>
              <a:spcAft>
                <a:spcPct val="0"/>
              </a:spcAft>
              <a:buClr>
                <a:srgbClr val="FFCC66"/>
              </a:buClr>
              <a:buSzPct val="75000"/>
              <a:buFont typeface="Wingdings" panose="05000000000000000000" pitchFamily="2" charset="2"/>
              <a:buChar char=""/>
              <a:defRPr sz="2000">
                <a:solidFill>
                  <a:srgbClr val="FFFFFF"/>
                </a:solidFill>
                <a:latin typeface="Arial" panose="020B0604020202020204" pitchFamily="34" charset="0"/>
              </a:defRPr>
            </a:lvl9pPr>
          </a:lstStyle>
          <a:p>
            <a:pPr algn="ctr">
              <a:lnSpc>
                <a:spcPct val="100000"/>
              </a:lnSpc>
              <a:spcBef>
                <a:spcPct val="0"/>
              </a:spcBef>
              <a:buClrTx/>
              <a:buSzTx/>
              <a:buFontTx/>
              <a:buNone/>
            </a:pPr>
            <a:r>
              <a:rPr lang="en-US" altLang="en-US" sz="1400" b="0" i="0">
                <a:solidFill>
                  <a:schemeClr val="tx1"/>
                </a:solidFill>
              </a:rPr>
              <a:t>ADRIANO 2014B: 23 grooves</a:t>
            </a:r>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41</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28013" cy="1138237"/>
          </a:xfrm>
        </p:spPr>
        <p:txBody>
          <a:bodyPr>
            <a:normAutofit fontScale="90000"/>
          </a:bodyPr>
          <a:lstStyle/>
          <a:p>
            <a:pPr>
              <a:defRPr/>
            </a:pPr>
            <a:r>
              <a:rPr lang="en-US" sz="4000" dirty="0" smtClean="0"/>
              <a:t>Nov. 2015 test Beam at Fermilab</a:t>
            </a:r>
            <a:endParaRPr lang="en-US" sz="4000" dirty="0"/>
          </a:p>
        </p:txBody>
      </p:sp>
      <p:sp>
        <p:nvSpPr>
          <p:cNvPr id="3" name="Date Placeholder 2"/>
          <p:cNvSpPr>
            <a:spLocks noGrp="1"/>
          </p:cNvSpPr>
          <p:nvPr>
            <p:ph type="dt" sz="quarter" idx="10"/>
          </p:nvPr>
        </p:nvSpPr>
        <p:spPr/>
        <p:txBody>
          <a:bodyPr/>
          <a:lstStyle/>
          <a:p>
            <a:pPr>
              <a:defRPr/>
            </a:pPr>
            <a:r>
              <a:rPr lang="en-US" smtClean="0"/>
              <a:t>9/4/2019</a:t>
            </a:r>
            <a:endParaRPr lang="en-GB"/>
          </a:p>
        </p:txBody>
      </p:sp>
      <p:pic>
        <p:nvPicPr>
          <p:cNvPr id="4198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188" y="1116013"/>
            <a:ext cx="7226300" cy="541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pPr>
                <a:defRPr/>
              </a:pPr>
              <a:t>42</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ADRIANO2 R&amp;D</a:t>
            </a:r>
            <a:endParaRPr lang="en-US" dirty="0"/>
          </a:p>
        </p:txBody>
      </p:sp>
      <p:sp>
        <p:nvSpPr>
          <p:cNvPr id="3" name="Content Placeholder 2"/>
          <p:cNvSpPr>
            <a:spLocks noGrp="1"/>
          </p:cNvSpPr>
          <p:nvPr>
            <p:ph idx="1"/>
          </p:nvPr>
        </p:nvSpPr>
        <p:spPr/>
        <p:txBody>
          <a:bodyPr/>
          <a:lstStyle/>
          <a:p>
            <a:r>
              <a:rPr lang="en-US" sz="2400" dirty="0" smtClean="0"/>
              <a:t>Evolution of ADRIANO:  log layout-&gt;tiles</a:t>
            </a:r>
          </a:p>
          <a:p>
            <a:r>
              <a:rPr lang="en-US" sz="2400" dirty="0" smtClean="0"/>
              <a:t>Sandwich of 3mm scintillating plastics and 10 mm </a:t>
            </a:r>
            <a:r>
              <a:rPr lang="en-US" sz="2400" dirty="0" err="1" smtClean="0"/>
              <a:t>Pb</a:t>
            </a:r>
            <a:r>
              <a:rPr lang="en-US" sz="2400" dirty="0" smtClean="0"/>
              <a:t>-glass (10cm x 10cm transverse size)</a:t>
            </a:r>
          </a:p>
          <a:p>
            <a:r>
              <a:rPr lang="en-US" sz="2400" dirty="0" smtClean="0"/>
              <a:t>WLS light capture  -&gt; </a:t>
            </a:r>
            <a:r>
              <a:rPr lang="en-US" sz="2400" dirty="0" err="1" smtClean="0"/>
              <a:t>SiPM</a:t>
            </a:r>
            <a:r>
              <a:rPr lang="en-US" sz="2400" dirty="0" smtClean="0"/>
              <a:t> directly  coupled to glass and plastic</a:t>
            </a:r>
          </a:p>
          <a:p>
            <a:r>
              <a:rPr lang="en-US" sz="2400" dirty="0" smtClean="0"/>
              <a:t>Prompt Cerenkov signal used in L0 trigger</a:t>
            </a:r>
          </a:p>
          <a:p>
            <a:r>
              <a:rPr lang="en-US" sz="2400" dirty="0" smtClean="0"/>
              <a:t>Granularity can be  made extremely fine</a:t>
            </a:r>
          </a:p>
          <a:p>
            <a:r>
              <a:rPr lang="en-US" sz="2400" dirty="0" smtClean="0"/>
              <a:t>16 layers – prototype (64 </a:t>
            </a:r>
            <a:r>
              <a:rPr lang="en-US" sz="2400" dirty="0" err="1" smtClean="0"/>
              <a:t>ch</a:t>
            </a:r>
            <a:r>
              <a:rPr lang="en-US" sz="2400" dirty="0" smtClean="0"/>
              <a:t>) under construction at NIU</a:t>
            </a:r>
          </a:p>
          <a:p>
            <a:r>
              <a:rPr lang="en-US" sz="2400" dirty="0" smtClean="0"/>
              <a:t>Will be tested in Fall 2019 at FTBF</a:t>
            </a:r>
          </a:p>
          <a:p>
            <a:r>
              <a:rPr lang="en-US" sz="2400" dirty="0" smtClean="0"/>
              <a:t>At present, </a:t>
            </a:r>
            <a:r>
              <a:rPr lang="en-US" sz="2400" dirty="0" err="1" smtClean="0"/>
              <a:t>Fermilab</a:t>
            </a:r>
            <a:r>
              <a:rPr lang="en-US" sz="2400" dirty="0" smtClean="0"/>
              <a:t>-INFN-NIU-UMN Collaboration</a:t>
            </a:r>
            <a:endParaRPr lang="en-US" sz="2400" dirty="0"/>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43</a:t>
            </a:fld>
            <a:endParaRPr lang="it-IT"/>
          </a:p>
        </p:txBody>
      </p:sp>
    </p:spTree>
    <p:extLst>
      <p:ext uri="{BB962C8B-B14F-4D97-AF65-F5344CB8AC3E}">
        <p14:creationId xmlns:p14="http://schemas.microsoft.com/office/powerpoint/2010/main" val="685648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Polishing</a:t>
            </a:r>
            <a:endParaRPr lang="en-US" dirty="0"/>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44</a:t>
            </a:fld>
            <a:endParaRPr lang="it-IT"/>
          </a:p>
        </p:txBody>
      </p:sp>
      <p:pic>
        <p:nvPicPr>
          <p:cNvPr id="7" name="Picture 6"/>
          <p:cNvPicPr>
            <a:picLocks noChangeAspect="1"/>
          </p:cNvPicPr>
          <p:nvPr/>
        </p:nvPicPr>
        <p:blipFill rotWithShape="1">
          <a:blip r:embed="rId2"/>
          <a:srcRect l="46330" t="7725" r="10838"/>
          <a:stretch/>
        </p:blipFill>
        <p:spPr>
          <a:xfrm>
            <a:off x="377044" y="3784624"/>
            <a:ext cx="2412268" cy="2526269"/>
          </a:xfrm>
          <a:prstGeom prst="rect">
            <a:avLst/>
          </a:prstGeom>
        </p:spPr>
      </p:pic>
      <p:pic>
        <p:nvPicPr>
          <p:cNvPr id="12" name="Picture 11"/>
          <p:cNvPicPr>
            <a:picLocks noChangeAspect="1"/>
          </p:cNvPicPr>
          <p:nvPr/>
        </p:nvPicPr>
        <p:blipFill rotWithShape="1">
          <a:blip r:embed="rId3"/>
          <a:srcRect t="4244" r="14720"/>
          <a:stretch/>
        </p:blipFill>
        <p:spPr>
          <a:xfrm>
            <a:off x="3190371" y="3349971"/>
            <a:ext cx="5953629" cy="3249266"/>
          </a:xfrm>
          <a:prstGeom prst="rect">
            <a:avLst/>
          </a:prstGeom>
        </p:spPr>
      </p:pic>
      <p:pic>
        <p:nvPicPr>
          <p:cNvPr id="13" name="Picture 12"/>
          <p:cNvPicPr>
            <a:picLocks noChangeAspect="1"/>
          </p:cNvPicPr>
          <p:nvPr/>
        </p:nvPicPr>
        <p:blipFill>
          <a:blip r:embed="rId4"/>
          <a:stretch>
            <a:fillRect/>
          </a:stretch>
        </p:blipFill>
        <p:spPr>
          <a:xfrm>
            <a:off x="333808" y="1278542"/>
            <a:ext cx="4303996" cy="2091982"/>
          </a:xfrm>
          <a:prstGeom prst="rect">
            <a:avLst/>
          </a:prstGeom>
        </p:spPr>
      </p:pic>
      <p:sp>
        <p:nvSpPr>
          <p:cNvPr id="3" name="Content Placeholder 2"/>
          <p:cNvSpPr>
            <a:spLocks noGrp="1"/>
          </p:cNvSpPr>
          <p:nvPr>
            <p:ph idx="1"/>
          </p:nvPr>
        </p:nvSpPr>
        <p:spPr>
          <a:xfrm>
            <a:off x="6346540" y="1417638"/>
            <a:ext cx="2340260" cy="1619585"/>
          </a:xfrm>
        </p:spPr>
        <p:txBody>
          <a:bodyPr/>
          <a:lstStyle/>
          <a:p>
            <a:endParaRPr lang="en-US" dirty="0"/>
          </a:p>
        </p:txBody>
      </p:sp>
    </p:spTree>
    <p:extLst>
      <p:ext uri="{BB962C8B-B14F-4D97-AF65-F5344CB8AC3E}">
        <p14:creationId xmlns:p14="http://schemas.microsoft.com/office/powerpoint/2010/main" val="3049442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lstStyle/>
          <a:p>
            <a:r>
              <a:rPr lang="en-US" dirty="0" smtClean="0"/>
              <a:t>Coating and testing</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45</a:t>
            </a:fld>
            <a:endParaRPr lang="it-IT"/>
          </a:p>
        </p:txBody>
      </p:sp>
      <p:pic>
        <p:nvPicPr>
          <p:cNvPr id="7" name="Picture 6"/>
          <p:cNvPicPr>
            <a:picLocks noChangeAspect="1"/>
          </p:cNvPicPr>
          <p:nvPr/>
        </p:nvPicPr>
        <p:blipFill>
          <a:blip r:embed="rId2"/>
          <a:stretch>
            <a:fillRect/>
          </a:stretch>
        </p:blipFill>
        <p:spPr>
          <a:xfrm>
            <a:off x="970686" y="1196752"/>
            <a:ext cx="8173314" cy="3684279"/>
          </a:xfrm>
          <a:prstGeom prst="rect">
            <a:avLst/>
          </a:prstGeom>
        </p:spPr>
      </p:pic>
      <p:pic>
        <p:nvPicPr>
          <p:cNvPr id="8" name="Picture 7"/>
          <p:cNvPicPr>
            <a:picLocks noChangeAspect="1"/>
          </p:cNvPicPr>
          <p:nvPr/>
        </p:nvPicPr>
        <p:blipFill>
          <a:blip r:embed="rId3"/>
          <a:stretch>
            <a:fillRect/>
          </a:stretch>
        </p:blipFill>
        <p:spPr>
          <a:xfrm>
            <a:off x="1574017" y="3709517"/>
            <a:ext cx="5842299" cy="2653183"/>
          </a:xfrm>
          <a:prstGeom prst="rect">
            <a:avLst/>
          </a:prstGeom>
        </p:spPr>
      </p:pic>
    </p:spTree>
    <p:extLst>
      <p:ext uri="{BB962C8B-B14F-4D97-AF65-F5344CB8AC3E}">
        <p14:creationId xmlns:p14="http://schemas.microsoft.com/office/powerpoint/2010/main" val="802318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a:xfrm>
            <a:off x="990600" y="1"/>
            <a:ext cx="7325816" cy="914400"/>
          </a:xfrm>
        </p:spPr>
        <p:txBody>
          <a:bodyPr>
            <a:normAutofit/>
          </a:bodyPr>
          <a:lstStyle/>
          <a:p>
            <a:pPr eaLnBrk="1" fontAlgn="auto" hangingPunct="1">
              <a:spcAft>
                <a:spcPts val="0"/>
              </a:spcAft>
              <a:defRPr/>
            </a:pPr>
            <a:r>
              <a:rPr lang="it-IT" altLang="en-US" sz="3200" dirty="0" smtClean="0"/>
              <a:t>The Optical TPC Concept</a:t>
            </a:r>
          </a:p>
        </p:txBody>
      </p:sp>
      <p:sp>
        <p:nvSpPr>
          <p:cNvPr id="1434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F103996-D4CD-4F44-AFA6-7C8625711D2B}" type="slidenum">
              <a:rPr lang="it-IT" altLang="en-US" sz="1000" smtClean="0">
                <a:latin typeface="Arial" pitchFamily="34" charset="0"/>
              </a:rPr>
              <a:pPr eaLnBrk="1" hangingPunct="1">
                <a:spcBef>
                  <a:spcPct val="0"/>
                </a:spcBef>
                <a:buClrTx/>
                <a:buSzTx/>
                <a:buFontTx/>
                <a:buNone/>
              </a:pPr>
              <a:t>46</a:t>
            </a:fld>
            <a:endParaRPr lang="it-IT" altLang="en-US" sz="1000" smtClean="0">
              <a:latin typeface="Arial" pitchFamily="34" charset="0"/>
            </a:endParaRPr>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10" name="Segnaposto contenuto 2"/>
          <p:cNvSpPr txBox="1">
            <a:spLocks/>
          </p:cNvSpPr>
          <p:nvPr/>
        </p:nvSpPr>
        <p:spPr bwMode="auto">
          <a:xfrm>
            <a:off x="49426" y="872716"/>
            <a:ext cx="9144000" cy="219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887413" lvl="1" indent="-446088" algn="ctr">
              <a:buClr>
                <a:srgbClr val="CC99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smtClean="0"/>
              <a:t>Rationale for an Optical- TPC	</a:t>
            </a:r>
            <a:endParaRPr lang="en-US" altLang="en-US" sz="3600" b="1" dirty="0" smtClean="0">
              <a:solidFill>
                <a:schemeClr val="accent2">
                  <a:lumMod val="20000"/>
                  <a:lumOff val="80000"/>
                </a:schemeClr>
              </a:solidFill>
              <a:effectLst>
                <a:outerShdw blurRad="38100" dist="38100" dir="2700000" algn="tl">
                  <a:srgbClr val="000000">
                    <a:alpha val="43137"/>
                  </a:srgbClr>
                </a:outerShdw>
              </a:effectLst>
            </a:endParaRP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i="1" dirty="0" smtClean="0">
                <a:solidFill>
                  <a:schemeClr val="accent4">
                    <a:lumMod val="40000"/>
                    <a:lumOff val="60000"/>
                  </a:schemeClr>
                </a:solidFill>
              </a:rPr>
              <a:t>At 1 GHz inelastic interaction rate, a conventional, gas detector is suboptimal</a:t>
            </a:r>
            <a:endParaRPr lang="en-US" altLang="en-US" sz="2000" i="1" dirty="0">
              <a:solidFill>
                <a:schemeClr val="accent4">
                  <a:lumMod val="40000"/>
                  <a:lumOff val="60000"/>
                </a:schemeClr>
              </a:solidFill>
            </a:endParaRP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i="1" dirty="0" smtClean="0">
                <a:solidFill>
                  <a:schemeClr val="accent4">
                    <a:lumMod val="40000"/>
                    <a:lumOff val="60000"/>
                  </a:schemeClr>
                </a:solidFill>
              </a:rPr>
              <a:t>Hadronic particles (p, ion remnants, slow </a:t>
            </a:r>
            <a:r>
              <a:rPr lang="en-US" altLang="en-US" sz="2000" i="1" dirty="0" err="1" smtClean="0">
                <a:solidFill>
                  <a:schemeClr val="accent4">
                    <a:lumMod val="40000"/>
                    <a:lumOff val="60000"/>
                  </a:schemeClr>
                </a:solidFill>
              </a:rPr>
              <a:t>pions</a:t>
            </a:r>
            <a:r>
              <a:rPr lang="en-US" altLang="en-US" sz="2000" i="1" dirty="0" smtClean="0">
                <a:solidFill>
                  <a:schemeClr val="accent4">
                    <a:lumMod val="40000"/>
                    <a:lumOff val="60000"/>
                  </a:schemeClr>
                </a:solidFill>
              </a:rPr>
              <a:t>, etc.) will clutter the tracker</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i="1" dirty="0" smtClean="0">
                <a:solidFill>
                  <a:schemeClr val="accent4">
                    <a:lumMod val="40000"/>
                    <a:lumOff val="60000"/>
                  </a:schemeClr>
                </a:solidFill>
              </a:rPr>
              <a:t>Use the Cerenkov effect to detect the fast (leptons and fast </a:t>
            </a:r>
            <a:r>
              <a:rPr lang="en-US" altLang="en-US" sz="2000" i="1" dirty="0" err="1" smtClean="0">
                <a:solidFill>
                  <a:schemeClr val="accent4">
                    <a:lumMod val="40000"/>
                    <a:lumOff val="60000"/>
                  </a:schemeClr>
                </a:solidFill>
              </a:rPr>
              <a:t>pions</a:t>
            </a:r>
            <a:r>
              <a:rPr lang="en-US" altLang="en-US" sz="2000" i="1" dirty="0" smtClean="0">
                <a:solidFill>
                  <a:schemeClr val="accent4">
                    <a:lumMod val="40000"/>
                    <a:lumOff val="60000"/>
                  </a:schemeClr>
                </a:solidFill>
              </a:rPr>
              <a:t>)  tracks</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i="1" dirty="0" smtClean="0">
                <a:solidFill>
                  <a:schemeClr val="accent4">
                    <a:lumMod val="40000"/>
                    <a:lumOff val="60000"/>
                  </a:schemeClr>
                </a:solidFill>
              </a:rPr>
              <a:t>Prompt signal is also fed to the L0 trigger for fast selection of event with leptons</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2000" i="1" dirty="0" smtClean="0">
              <a:solidFill>
                <a:schemeClr val="accent4">
                  <a:lumMod val="40000"/>
                  <a:lumOff val="60000"/>
                </a:schemeClr>
              </a:solidFill>
            </a:endParaRPr>
          </a:p>
          <a:p>
            <a:pPr marL="446088" indent="-446088">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en-US" sz="2400" dirty="0" smtClean="0"/>
          </a:p>
        </p:txBody>
      </p:sp>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063" y="3068960"/>
            <a:ext cx="4944889" cy="364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1691680" y="2756767"/>
            <a:ext cx="1944216" cy="162018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1680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 y="914400"/>
            <a:ext cx="4358640" cy="321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2960" y="914400"/>
            <a:ext cx="4358640" cy="296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
            <a:ext cx="8229600" cy="792162"/>
          </a:xfrm>
        </p:spPr>
        <p:txBody>
          <a:bodyPr/>
          <a:lstStyle/>
          <a:p>
            <a:r>
              <a:rPr lang="en-US" dirty="0" smtClean="0"/>
              <a:t>Electron Detection</a:t>
            </a:r>
            <a:endParaRPr lang="en-US" dirty="0"/>
          </a:p>
        </p:txBody>
      </p:sp>
      <p:sp>
        <p:nvSpPr>
          <p:cNvPr id="3" name="Content Placeholder 2"/>
          <p:cNvSpPr>
            <a:spLocks noGrp="1"/>
          </p:cNvSpPr>
          <p:nvPr>
            <p:ph idx="1"/>
          </p:nvPr>
        </p:nvSpPr>
        <p:spPr>
          <a:xfrm>
            <a:off x="4191000" y="4495800"/>
            <a:ext cx="3657600" cy="1525488"/>
          </a:xfrm>
          <a:solidFill>
            <a:srgbClr val="002060"/>
          </a:solidFill>
        </p:spPr>
        <p:txBody>
          <a:bodyPr/>
          <a:lstStyle/>
          <a:p>
            <a:pPr marL="136525" indent="0">
              <a:lnSpc>
                <a:spcPct val="150000"/>
              </a:lnSpc>
              <a:buNone/>
            </a:pPr>
            <a:r>
              <a:rPr lang="en-US" sz="1400" dirty="0" err="1" smtClean="0"/>
              <a:t>n</a:t>
            </a:r>
            <a:r>
              <a:rPr lang="en-US" sz="1400" baseline="-25000" dirty="0" err="1" smtClean="0"/>
              <a:t>D</a:t>
            </a:r>
            <a:r>
              <a:rPr lang="en-US" sz="1400" dirty="0" smtClean="0"/>
              <a:t>(N</a:t>
            </a:r>
            <a:r>
              <a:rPr lang="en-US" sz="1400" baseline="-25000" dirty="0" smtClean="0"/>
              <a:t>2</a:t>
            </a:r>
            <a:r>
              <a:rPr lang="en-US" sz="1400" dirty="0" smtClean="0"/>
              <a:t>@2.7psi)=1.000145</a:t>
            </a:r>
          </a:p>
          <a:p>
            <a:pPr marL="136525" indent="0">
              <a:lnSpc>
                <a:spcPct val="150000"/>
              </a:lnSpc>
              <a:buNone/>
            </a:pPr>
            <a:r>
              <a:rPr lang="en-US" sz="1400" dirty="0" smtClean="0"/>
              <a:t>Č threshold for e- </a:t>
            </a:r>
            <a:r>
              <a:rPr lang="en-US" sz="1400" dirty="0"/>
              <a:t>in N</a:t>
            </a:r>
            <a:r>
              <a:rPr lang="en-US" sz="1400" baseline="-25000" dirty="0"/>
              <a:t>2</a:t>
            </a:r>
            <a:r>
              <a:rPr lang="en-US" sz="1400" dirty="0" smtClean="0"/>
              <a:t>: P=40 </a:t>
            </a:r>
            <a:r>
              <a:rPr lang="en-US" sz="1400" dirty="0" err="1" smtClean="0"/>
              <a:t>mev</a:t>
            </a:r>
            <a:endParaRPr lang="en-US" sz="1400" dirty="0" smtClean="0"/>
          </a:p>
          <a:p>
            <a:pPr marL="136525" indent="0">
              <a:lnSpc>
                <a:spcPct val="150000"/>
              </a:lnSpc>
              <a:buNone/>
            </a:pPr>
            <a:r>
              <a:rPr lang="en-US" sz="1400" dirty="0" err="1" smtClean="0"/>
              <a:t>n</a:t>
            </a:r>
            <a:r>
              <a:rPr lang="en-US" sz="1400" baseline="-25000" dirty="0" err="1" smtClean="0"/>
              <a:t>D</a:t>
            </a:r>
            <a:r>
              <a:rPr lang="en-US" sz="1400" dirty="0" smtClean="0"/>
              <a:t>(aerogel1)=1.12</a:t>
            </a:r>
            <a:endParaRPr lang="en-US" sz="1400" dirty="0"/>
          </a:p>
          <a:p>
            <a:pPr marL="136525" indent="0">
              <a:lnSpc>
                <a:spcPct val="150000"/>
              </a:lnSpc>
              <a:buNone/>
            </a:pPr>
            <a:r>
              <a:rPr lang="en-US" sz="1400" dirty="0" err="1" smtClean="0"/>
              <a:t>n</a:t>
            </a:r>
            <a:r>
              <a:rPr lang="en-US" sz="1400" baseline="-25000" dirty="0" err="1" smtClean="0"/>
              <a:t>D</a:t>
            </a:r>
            <a:r>
              <a:rPr lang="en-US" sz="1400" dirty="0" smtClean="0"/>
              <a:t>(aerogel2)=</a:t>
            </a:r>
            <a:r>
              <a:rPr lang="en-US" sz="1400" dirty="0"/>
              <a:t>1.22</a:t>
            </a:r>
          </a:p>
          <a:p>
            <a:pPr marL="136525" indent="0">
              <a:lnSpc>
                <a:spcPct val="150000"/>
              </a:lnSpc>
              <a:buNone/>
            </a:pPr>
            <a:endParaRPr lang="en-US" sz="1400" dirty="0"/>
          </a:p>
          <a:p>
            <a:pPr>
              <a:lnSpc>
                <a:spcPct val="150000"/>
              </a:lnSpc>
            </a:pPr>
            <a:endParaRPr lang="en-US" sz="14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47</a:t>
            </a:fld>
            <a:endParaRPr lang="it-IT"/>
          </a:p>
        </p:txBody>
      </p:sp>
      <p:sp>
        <p:nvSpPr>
          <p:cNvPr id="16" name="TextBox 15"/>
          <p:cNvSpPr txBox="1"/>
          <p:nvPr/>
        </p:nvSpPr>
        <p:spPr>
          <a:xfrm>
            <a:off x="3886200" y="3859888"/>
            <a:ext cx="994183" cy="215444"/>
          </a:xfrm>
          <a:prstGeom prst="rect">
            <a:avLst/>
          </a:prstGeom>
          <a:solidFill>
            <a:schemeClr val="tx2">
              <a:lumMod val="75000"/>
            </a:schemeClr>
          </a:solidFill>
        </p:spPr>
        <p:txBody>
          <a:bodyPr wrap="none" rtlCol="0">
            <a:spAutoFit/>
          </a:bodyPr>
          <a:lstStyle/>
          <a:p>
            <a:r>
              <a:rPr lang="en-US" sz="800" dirty="0">
                <a:solidFill>
                  <a:schemeClr val="bg2">
                    <a:lumMod val="50000"/>
                  </a:schemeClr>
                </a:solidFill>
                <a:cs typeface="Arial" panose="020B0604020202020204" pitchFamily="34" charset="0"/>
              </a:rPr>
              <a:t>100 MeV electron</a:t>
            </a:r>
            <a:endParaRPr lang="en-US" sz="800" dirty="0">
              <a:solidFill>
                <a:schemeClr val="bg2">
                  <a:lumMod val="50000"/>
                </a:schemeClr>
              </a:solidFill>
            </a:endParaRPr>
          </a:p>
        </p:txBody>
      </p:sp>
      <p:sp>
        <p:nvSpPr>
          <p:cNvPr id="17" name="TextBox 16"/>
          <p:cNvSpPr txBox="1"/>
          <p:nvPr/>
        </p:nvSpPr>
        <p:spPr>
          <a:xfrm>
            <a:off x="7848600" y="1166218"/>
            <a:ext cx="994183" cy="215444"/>
          </a:xfrm>
          <a:prstGeom prst="rect">
            <a:avLst/>
          </a:prstGeom>
          <a:solidFill>
            <a:schemeClr val="tx2">
              <a:lumMod val="75000"/>
            </a:schemeClr>
          </a:solidFill>
        </p:spPr>
        <p:txBody>
          <a:bodyPr wrap="none" rtlCol="0">
            <a:spAutoFit/>
          </a:bodyPr>
          <a:lstStyle/>
          <a:p>
            <a:r>
              <a:rPr lang="en-US" sz="800" dirty="0" smtClean="0">
                <a:solidFill>
                  <a:schemeClr val="bg2">
                    <a:lumMod val="50000"/>
                  </a:schemeClr>
                </a:solidFill>
                <a:cs typeface="Arial" panose="020B0604020202020204" pitchFamily="34" charset="0"/>
              </a:rPr>
              <a:t>100 MeV electron</a:t>
            </a:r>
            <a:endParaRPr lang="en-US" sz="800" dirty="0" smtClean="0">
              <a:solidFill>
                <a:schemeClr val="bg2">
                  <a:lumMod val="50000"/>
                </a:schemeClr>
              </a:solidFill>
            </a:endParaRPr>
          </a:p>
        </p:txBody>
      </p:sp>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32" y="4114800"/>
            <a:ext cx="3491031" cy="286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10467047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noAutofit/>
          </a:bodyPr>
          <a:lstStyle/>
          <a:p>
            <a:r>
              <a:rPr lang="en-US" sz="3200" dirty="0" smtClean="0"/>
              <a:t>Electron Momentum Reconstruction</a:t>
            </a:r>
            <a:endParaRPr lang="en-US" sz="32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48</a:t>
            </a:fld>
            <a:endParaRPr lang="it-IT"/>
          </a:p>
        </p:txBody>
      </p:sp>
      <p:pic>
        <p:nvPicPr>
          <p:cNvPr id="1031" name="Picture 7" descr="C:\work\Dropbox\REDTOP\Simulations\200mev_nd1.000145_6kgaus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736" y="914400"/>
            <a:ext cx="4263277" cy="2895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73152" y="1057300"/>
            <a:ext cx="1080373" cy="215444"/>
          </a:xfrm>
          <a:prstGeom prst="rect">
            <a:avLst/>
          </a:prstGeom>
          <a:solidFill>
            <a:schemeClr val="tx2">
              <a:lumMod val="75000"/>
            </a:schemeClr>
          </a:solidFill>
        </p:spPr>
        <p:txBody>
          <a:bodyPr wrap="square" rtlCol="0">
            <a:spAutoFit/>
          </a:bodyPr>
          <a:lstStyle/>
          <a:p>
            <a:r>
              <a:rPr lang="en-US" sz="800" dirty="0" smtClean="0">
                <a:solidFill>
                  <a:schemeClr val="bg2">
                    <a:lumMod val="50000"/>
                  </a:schemeClr>
                </a:solidFill>
                <a:cs typeface="Arial" panose="020B0604020202020204" pitchFamily="34" charset="0"/>
              </a:rPr>
              <a:t>200 </a:t>
            </a:r>
            <a:r>
              <a:rPr lang="en-US" sz="800" dirty="0">
                <a:solidFill>
                  <a:schemeClr val="bg2">
                    <a:lumMod val="50000"/>
                  </a:schemeClr>
                </a:solidFill>
                <a:cs typeface="Arial" panose="020B0604020202020204" pitchFamily="34" charset="0"/>
              </a:rPr>
              <a:t>MeV electron</a:t>
            </a:r>
            <a:endParaRPr lang="en-US" sz="800" dirty="0">
              <a:solidFill>
                <a:schemeClr val="bg2">
                  <a:lumMod val="50000"/>
                </a:schemeClr>
              </a:solidFill>
            </a:endParaRPr>
          </a:p>
        </p:txBody>
      </p:sp>
      <p:sp>
        <p:nvSpPr>
          <p:cNvPr id="23" name="TextBox 22"/>
          <p:cNvSpPr txBox="1"/>
          <p:nvPr/>
        </p:nvSpPr>
        <p:spPr>
          <a:xfrm>
            <a:off x="4967619" y="1057300"/>
            <a:ext cx="960927" cy="215444"/>
          </a:xfrm>
          <a:prstGeom prst="rect">
            <a:avLst/>
          </a:prstGeom>
          <a:solidFill>
            <a:schemeClr val="tx2">
              <a:lumMod val="75000"/>
            </a:schemeClr>
          </a:solidFill>
        </p:spPr>
        <p:txBody>
          <a:bodyPr wrap="square" rtlCol="0">
            <a:spAutoFit/>
          </a:bodyPr>
          <a:lstStyle/>
          <a:p>
            <a:r>
              <a:rPr lang="en-US" sz="800" dirty="0" smtClean="0">
                <a:solidFill>
                  <a:schemeClr val="bg2">
                    <a:lumMod val="50000"/>
                  </a:schemeClr>
                </a:solidFill>
                <a:cs typeface="Arial" panose="020B0604020202020204" pitchFamily="34" charset="0"/>
              </a:rPr>
              <a:t>50 </a:t>
            </a:r>
            <a:r>
              <a:rPr lang="en-US" sz="800" dirty="0">
                <a:solidFill>
                  <a:schemeClr val="bg2">
                    <a:lumMod val="50000"/>
                  </a:schemeClr>
                </a:solidFill>
                <a:cs typeface="Arial" panose="020B0604020202020204" pitchFamily="34" charset="0"/>
              </a:rPr>
              <a:t>MeV electron</a:t>
            </a:r>
            <a:endParaRPr lang="en-US" sz="800" dirty="0">
              <a:solidFill>
                <a:schemeClr val="bg2">
                  <a:lumMod val="50000"/>
                </a:schemeClr>
              </a:solidFill>
            </a:endParaRPr>
          </a:p>
        </p:txBody>
      </p:sp>
      <p:sp>
        <p:nvSpPr>
          <p:cNvPr id="5" name="Content Placeholder 4"/>
          <p:cNvSpPr>
            <a:spLocks noGrp="1"/>
          </p:cNvSpPr>
          <p:nvPr>
            <p:ph idx="1"/>
          </p:nvPr>
        </p:nvSpPr>
        <p:spPr>
          <a:xfrm>
            <a:off x="457200" y="4413022"/>
            <a:ext cx="8229600" cy="1895703"/>
          </a:xfrm>
        </p:spPr>
        <p:txBody>
          <a:bodyPr/>
          <a:lstStyle/>
          <a:p>
            <a:r>
              <a:rPr lang="en-US" sz="2000" dirty="0" smtClean="0"/>
              <a:t>Electrons are recognized by:</a:t>
            </a:r>
          </a:p>
          <a:p>
            <a:pPr marL="1042988" lvl="1" indent="-457200">
              <a:buFont typeface="+mj-lt"/>
              <a:buAutoNum type="arabicPeriod"/>
            </a:pPr>
            <a:r>
              <a:rPr lang="en-US" sz="1800" dirty="0" smtClean="0"/>
              <a:t> a large (&gt;30 cm </a:t>
            </a:r>
            <a:r>
              <a:rPr lang="en-US" sz="1800" dirty="0" err="1" smtClean="0"/>
              <a:t>dia</a:t>
            </a:r>
            <a:r>
              <a:rPr lang="en-US" sz="1800" dirty="0" smtClean="0"/>
              <a:t>) circle of photons generated in the aerogel</a:t>
            </a:r>
          </a:p>
          <a:p>
            <a:pPr marL="1042988" lvl="1" indent="-457200">
              <a:buFont typeface="+mj-lt"/>
              <a:buAutoNum type="arabicPeriod"/>
            </a:pPr>
            <a:r>
              <a:rPr lang="en-US" sz="1800" dirty="0" smtClean="0"/>
              <a:t>A sweep of photons circles with </a:t>
            </a:r>
            <a:r>
              <a:rPr lang="en-US" sz="1800" dirty="0" err="1" smtClean="0"/>
              <a:t>dia</a:t>
            </a:r>
            <a:r>
              <a:rPr lang="en-US" sz="1800" dirty="0" smtClean="0"/>
              <a:t> &lt; 1cm and several cm long (depends on P</a:t>
            </a:r>
            <a:r>
              <a:rPr lang="en-US" sz="1800" baseline="-25000" dirty="0" smtClean="0"/>
              <a:t>t</a:t>
            </a:r>
            <a:r>
              <a:rPr lang="en-US" sz="1800" dirty="0" smtClean="0"/>
              <a:t>)</a:t>
            </a:r>
          </a:p>
          <a:p>
            <a:pPr marL="1042988" lvl="1" indent="-457200">
              <a:buFont typeface="+mj-lt"/>
              <a:buAutoNum type="arabicPeriod"/>
            </a:pPr>
            <a:r>
              <a:rPr lang="en-US" sz="1800" dirty="0" smtClean="0"/>
              <a:t>An EM shower in ADRIANO  (identified by Č vs S)</a:t>
            </a:r>
            <a:endParaRPr lang="en-US" sz="1800" dirty="0"/>
          </a:p>
        </p:txBody>
      </p:sp>
      <p:pic>
        <p:nvPicPr>
          <p:cNvPr id="3074" name="Picture 2" descr="C:\work\Dropbox\REDTOP\Simulations\50mev_nd1.000200_6kgau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14401"/>
            <a:ext cx="4263277" cy="2895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343400" y="2667000"/>
            <a:ext cx="0" cy="3810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419600" y="2726695"/>
            <a:ext cx="489236" cy="261610"/>
          </a:xfrm>
          <a:prstGeom prst="rect">
            <a:avLst/>
          </a:prstGeom>
          <a:solidFill>
            <a:srgbClr val="FF0000"/>
          </a:solidFill>
        </p:spPr>
        <p:txBody>
          <a:bodyPr wrap="none" rtlCol="0">
            <a:spAutoFit/>
          </a:bodyPr>
          <a:lstStyle/>
          <a:p>
            <a:r>
              <a:rPr lang="en-US" sz="1100" dirty="0" smtClean="0"/>
              <a:t>5 cm</a:t>
            </a:r>
            <a:endParaRPr lang="en-US" sz="1100" dirty="0"/>
          </a:p>
        </p:txBody>
      </p:sp>
      <p:cxnSp>
        <p:nvCxnSpPr>
          <p:cNvPr id="12" name="Straight Arrow Connector 11"/>
          <p:cNvCxnSpPr/>
          <p:nvPr/>
        </p:nvCxnSpPr>
        <p:spPr>
          <a:xfrm>
            <a:off x="7543800" y="1165022"/>
            <a:ext cx="1219200" cy="1349578"/>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10368" y="1709006"/>
            <a:ext cx="567784" cy="261610"/>
          </a:xfrm>
          <a:prstGeom prst="rect">
            <a:avLst/>
          </a:prstGeom>
          <a:solidFill>
            <a:srgbClr val="FF0000"/>
          </a:solidFill>
        </p:spPr>
        <p:txBody>
          <a:bodyPr wrap="none" rtlCol="0">
            <a:spAutoFit/>
          </a:bodyPr>
          <a:lstStyle/>
          <a:p>
            <a:r>
              <a:rPr lang="en-US" sz="1100" dirty="0" smtClean="0"/>
              <a:t>15 cm</a:t>
            </a:r>
            <a:endParaRPr lang="en-US" sz="1100" dirty="0"/>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8" name="Footer Placeholder 7"/>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394905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92162"/>
          </a:xfrm>
        </p:spPr>
        <p:txBody>
          <a:bodyPr/>
          <a:lstStyle/>
          <a:p>
            <a:r>
              <a:rPr lang="en-US" dirty="0" smtClean="0"/>
              <a:t>Muon/pion Detection</a:t>
            </a:r>
            <a:endParaRPr lang="en-US" dirty="0"/>
          </a:p>
        </p:txBody>
      </p:sp>
      <p:sp>
        <p:nvSpPr>
          <p:cNvPr id="3" name="Content Placeholder 2"/>
          <p:cNvSpPr>
            <a:spLocks noGrp="1"/>
          </p:cNvSpPr>
          <p:nvPr>
            <p:ph idx="1"/>
          </p:nvPr>
        </p:nvSpPr>
        <p:spPr>
          <a:xfrm>
            <a:off x="5383630" y="990600"/>
            <a:ext cx="3607969" cy="1219200"/>
          </a:xfrm>
        </p:spPr>
        <p:txBody>
          <a:bodyPr/>
          <a:lstStyle/>
          <a:p>
            <a:r>
              <a:rPr lang="en-US" sz="1400" dirty="0" err="1" smtClean="0"/>
              <a:t>n</a:t>
            </a:r>
            <a:r>
              <a:rPr lang="en-US" sz="1400" baseline="-25000" dirty="0" err="1" smtClean="0"/>
              <a:t>D</a:t>
            </a:r>
            <a:r>
              <a:rPr lang="en-US" sz="1400" dirty="0" smtClean="0"/>
              <a:t>(aerogel)=1.22/1.12</a:t>
            </a:r>
          </a:p>
          <a:p>
            <a:r>
              <a:rPr lang="en-US" sz="1400" dirty="0" smtClean="0"/>
              <a:t>Č threshold for muons: P=160 </a:t>
            </a:r>
            <a:r>
              <a:rPr lang="en-US" sz="1400" dirty="0" err="1" smtClean="0"/>
              <a:t>mev</a:t>
            </a:r>
            <a:endParaRPr lang="en-US" sz="1400" dirty="0" smtClean="0"/>
          </a:p>
          <a:p>
            <a:r>
              <a:rPr lang="en-US" sz="1400" dirty="0"/>
              <a:t>Č t</a:t>
            </a:r>
            <a:r>
              <a:rPr lang="en-US" sz="1400" dirty="0" smtClean="0"/>
              <a:t>hreshold </a:t>
            </a:r>
            <a:r>
              <a:rPr lang="en-US" sz="1400" dirty="0"/>
              <a:t>for </a:t>
            </a:r>
            <a:r>
              <a:rPr lang="en-US" sz="1400" dirty="0" err="1"/>
              <a:t>pions</a:t>
            </a:r>
            <a:r>
              <a:rPr lang="en-US" sz="1400" dirty="0"/>
              <a:t>: </a:t>
            </a:r>
            <a:r>
              <a:rPr lang="en-US" sz="1400" dirty="0" smtClean="0"/>
              <a:t>P=200 </a:t>
            </a:r>
            <a:r>
              <a:rPr lang="en-US" sz="1400" dirty="0" err="1"/>
              <a:t>mev</a:t>
            </a:r>
            <a:endParaRPr lang="en-US" sz="1400" dirty="0"/>
          </a:p>
          <a:p>
            <a:endParaRPr lang="en-US" sz="14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49</a:t>
            </a:fld>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953000" cy="336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324350"/>
            <a:ext cx="3733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305300"/>
            <a:ext cx="3783431" cy="250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2286000" y="4876800"/>
            <a:ext cx="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562600" y="4324350"/>
            <a:ext cx="2441694" cy="215444"/>
          </a:xfrm>
          <a:prstGeom prst="rect">
            <a:avLst/>
          </a:prstGeom>
          <a:solidFill>
            <a:schemeClr val="tx2">
              <a:lumMod val="75000"/>
            </a:schemeClr>
          </a:solidFill>
        </p:spPr>
        <p:txBody>
          <a:bodyPr wrap="none" rtlCol="0">
            <a:spAutoFit/>
          </a:bodyPr>
          <a:lstStyle/>
          <a:p>
            <a:r>
              <a:rPr lang="en-US" sz="800" dirty="0" smtClean="0">
                <a:solidFill>
                  <a:schemeClr val="bg2">
                    <a:lumMod val="50000"/>
                  </a:schemeClr>
                </a:solidFill>
                <a:cs typeface="Arial" panose="020B0604020202020204" pitchFamily="34" charset="0"/>
              </a:rPr>
              <a:t>Dual-readout: </a:t>
            </a:r>
            <a:r>
              <a:rPr lang="en-US" sz="800" dirty="0">
                <a:solidFill>
                  <a:schemeClr val="bg2">
                    <a:lumMod val="50000"/>
                  </a:schemeClr>
                </a:solidFill>
                <a:cs typeface="Arial" panose="020B0604020202020204" pitchFamily="34" charset="0"/>
              </a:rPr>
              <a:t>Č </a:t>
            </a:r>
            <a:r>
              <a:rPr lang="en-US" sz="800" dirty="0" smtClean="0">
                <a:solidFill>
                  <a:schemeClr val="bg2">
                    <a:lumMod val="50000"/>
                  </a:schemeClr>
                </a:solidFill>
                <a:cs typeface="Arial" panose="020B0604020202020204" pitchFamily="34" charset="0"/>
              </a:rPr>
              <a:t>vs S for </a:t>
            </a:r>
            <a:r>
              <a:rPr lang="en-US" sz="800" dirty="0" smtClean="0">
                <a:solidFill>
                  <a:schemeClr val="bg2">
                    <a:lumMod val="50000"/>
                  </a:schemeClr>
                </a:solidFill>
                <a:latin typeface="Symbol" panose="05050102010706020507" pitchFamily="18" charset="2"/>
              </a:rPr>
              <a:t>m </a:t>
            </a:r>
            <a:r>
              <a:rPr lang="en-US" sz="800" dirty="0" smtClean="0">
                <a:solidFill>
                  <a:schemeClr val="bg2">
                    <a:lumMod val="50000"/>
                  </a:schemeClr>
                </a:solidFill>
                <a:cs typeface="Arial" panose="020B0604020202020204" pitchFamily="34" charset="0"/>
              </a:rPr>
              <a:t>and </a:t>
            </a:r>
            <a:r>
              <a:rPr lang="en-US" sz="800" dirty="0" smtClean="0">
                <a:solidFill>
                  <a:schemeClr val="bg2">
                    <a:lumMod val="50000"/>
                  </a:schemeClr>
                </a:solidFill>
                <a:latin typeface="Symbol" panose="05050102010706020507" pitchFamily="18" charset="2"/>
              </a:rPr>
              <a:t>p </a:t>
            </a:r>
            <a:r>
              <a:rPr lang="en-US" sz="800" dirty="0" smtClean="0">
                <a:solidFill>
                  <a:schemeClr val="bg2">
                    <a:lumMod val="50000"/>
                  </a:schemeClr>
                </a:solidFill>
                <a:cs typeface="Arial" panose="020B0604020202020204" pitchFamily="34" charset="0"/>
              </a:rPr>
              <a:t>with P=500 MeV</a:t>
            </a:r>
            <a:endParaRPr lang="en-US" sz="800" dirty="0" smtClean="0">
              <a:solidFill>
                <a:schemeClr val="bg2">
                  <a:lumMod val="50000"/>
                </a:schemeClr>
              </a:solidFill>
            </a:endParaRPr>
          </a:p>
        </p:txBody>
      </p:sp>
      <p:cxnSp>
        <p:nvCxnSpPr>
          <p:cNvPr id="10" name="Straight Arrow Connector 9"/>
          <p:cNvCxnSpPr/>
          <p:nvPr/>
        </p:nvCxnSpPr>
        <p:spPr>
          <a:xfrm flipH="1" flipV="1">
            <a:off x="2362200" y="4876800"/>
            <a:ext cx="3124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058180"/>
            <a:ext cx="3268980" cy="222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72621" y="3873044"/>
            <a:ext cx="827471" cy="215444"/>
          </a:xfrm>
          <a:prstGeom prst="rect">
            <a:avLst/>
          </a:prstGeom>
          <a:solidFill>
            <a:schemeClr val="tx2">
              <a:lumMod val="75000"/>
            </a:schemeClr>
          </a:solidFill>
        </p:spPr>
        <p:txBody>
          <a:bodyPr wrap="none" rtlCol="0">
            <a:spAutoFit/>
          </a:bodyPr>
          <a:lstStyle/>
          <a:p>
            <a:r>
              <a:rPr lang="en-US" sz="800" smtClean="0">
                <a:solidFill>
                  <a:schemeClr val="bg2">
                    <a:lumMod val="50000"/>
                  </a:schemeClr>
                </a:solidFill>
                <a:cs typeface="Arial" panose="020B0604020202020204" pitchFamily="34" charset="0"/>
              </a:rPr>
              <a:t>95 </a:t>
            </a:r>
            <a:r>
              <a:rPr lang="en-US" sz="800" dirty="0" smtClean="0">
                <a:solidFill>
                  <a:schemeClr val="bg2">
                    <a:lumMod val="50000"/>
                  </a:schemeClr>
                </a:solidFill>
                <a:cs typeface="Arial" panose="020B0604020202020204" pitchFamily="34" charset="0"/>
              </a:rPr>
              <a:t>MeV muon</a:t>
            </a:r>
            <a:endParaRPr lang="en-US" sz="800" dirty="0" smtClean="0">
              <a:solidFill>
                <a:schemeClr val="bg2">
                  <a:lumMod val="50000"/>
                </a:schemeClr>
              </a:solidFill>
            </a:endParaRPr>
          </a:p>
        </p:txBody>
      </p:sp>
      <p:sp>
        <p:nvSpPr>
          <p:cNvPr id="17" name="TextBox 16"/>
          <p:cNvSpPr txBox="1"/>
          <p:nvPr/>
        </p:nvSpPr>
        <p:spPr>
          <a:xfrm>
            <a:off x="5605785" y="3996185"/>
            <a:ext cx="885179" cy="215444"/>
          </a:xfrm>
          <a:prstGeom prst="rect">
            <a:avLst/>
          </a:prstGeom>
          <a:solidFill>
            <a:schemeClr val="tx2">
              <a:lumMod val="75000"/>
            </a:schemeClr>
          </a:solidFill>
        </p:spPr>
        <p:txBody>
          <a:bodyPr wrap="none" rtlCol="0">
            <a:spAutoFit/>
          </a:bodyPr>
          <a:lstStyle/>
          <a:p>
            <a:r>
              <a:rPr lang="en-US" sz="800" dirty="0" smtClean="0">
                <a:solidFill>
                  <a:schemeClr val="bg2">
                    <a:lumMod val="50000"/>
                  </a:schemeClr>
                </a:solidFill>
                <a:cs typeface="Arial" panose="020B0604020202020204" pitchFamily="34" charset="0"/>
              </a:rPr>
              <a:t>120 MeV muon</a:t>
            </a:r>
            <a:endParaRPr lang="en-US" sz="800" dirty="0" smtClean="0">
              <a:solidFill>
                <a:schemeClr val="bg2">
                  <a:lumMod val="50000"/>
                </a:schemeClr>
              </a:solidFill>
            </a:endParaRPr>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9" name="Footer Placeholder 8"/>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1112168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683568" y="0"/>
            <a:ext cx="7927032" cy="872716"/>
          </a:xfrm>
        </p:spPr>
        <p:txBody>
          <a:bodyPr>
            <a:noAutofit/>
          </a:bodyPr>
          <a:lstStyle/>
          <a:p>
            <a:pPr eaLnBrk="1" fontAlgn="auto" hangingPunct="1">
              <a:spcAft>
                <a:spcPts val="0"/>
              </a:spcAft>
              <a:defRPr/>
            </a:pPr>
            <a:r>
              <a:rPr lang="it-IT" altLang="en-US" sz="3200" dirty="0" smtClean="0"/>
              <a:t>Physics Beyond Collider Program</a:t>
            </a: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5</a:t>
            </a:fld>
            <a:endParaRPr lang="it-IT" altLang="en-US" sz="1000" smtClean="0">
              <a:latin typeface="Arial" pitchFamily="34" charset="0"/>
            </a:endParaRPr>
          </a:p>
        </p:txBody>
      </p:sp>
      <p:sp>
        <p:nvSpPr>
          <p:cNvPr id="4100" name="Segnaposto contenuto 2"/>
          <p:cNvSpPr txBox="1">
            <a:spLocks/>
          </p:cNvSpPr>
          <p:nvPr/>
        </p:nvSpPr>
        <p:spPr bwMode="auto">
          <a:xfrm>
            <a:off x="319539" y="728700"/>
            <a:ext cx="8077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eaLnBrk="1" hangingPunct="1">
              <a:spcBef>
                <a:spcPts val="0"/>
              </a:spcBef>
              <a:spcAft>
                <a:spcPts val="600"/>
              </a:spcAft>
              <a:buClr>
                <a:srgbClr val="CC9900"/>
              </a:buClr>
              <a:buSzPct val="70000"/>
              <a:defRPr/>
            </a:pP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Instituted by CERN’s Director in 2016 to exploit physics BSM at smaller experiments</a:t>
            </a:r>
          </a:p>
          <a:p>
            <a:pPr lvl="1" eaLnBrk="1" hangingPunct="1">
              <a:spcBef>
                <a:spcPts val="0"/>
              </a:spcBef>
              <a:spcAft>
                <a:spcPts val="600"/>
              </a:spcAft>
              <a:buClr>
                <a:srgbClr val="CC9900"/>
              </a:buClr>
              <a:buSzPct val="70000"/>
              <a:defRPr/>
            </a:pPr>
            <a:r>
              <a:rPr lang="en-US" altLang="en-US" sz="2000" i="1" dirty="0" smtClean="0">
                <a:effectLst>
                  <a:outerShdw blurRad="38100" dist="38100" dir="2700000" algn="tl">
                    <a:srgbClr val="000000">
                      <a:alpha val="43137"/>
                    </a:srgbClr>
                  </a:outerShdw>
                </a:effectLst>
              </a:rPr>
              <a:t>Exploratory </a:t>
            </a:r>
            <a:r>
              <a:rPr lang="en-US" altLang="en-US" sz="2000" i="1" dirty="0">
                <a:effectLst>
                  <a:outerShdw blurRad="38100" dist="38100" dir="2700000" algn="tl">
                    <a:srgbClr val="000000">
                      <a:alpha val="43137"/>
                    </a:srgbClr>
                  </a:outerShdw>
                </a:effectLst>
              </a:rPr>
              <a:t>study aimed at exploiting the </a:t>
            </a:r>
            <a:r>
              <a:rPr lang="en-US" altLang="en-US" sz="2000" i="1" dirty="0" smtClean="0">
                <a:effectLst>
                  <a:outerShdw blurRad="38100" dist="38100" dir="2700000" algn="tl">
                    <a:srgbClr val="000000">
                      <a:alpha val="43137"/>
                    </a:srgbClr>
                  </a:outerShdw>
                </a:effectLst>
              </a:rPr>
              <a:t>scientific </a:t>
            </a:r>
            <a:r>
              <a:rPr lang="en-US" altLang="en-US" sz="2000" i="1" dirty="0">
                <a:effectLst>
                  <a:outerShdw blurRad="38100" dist="38100" dir="2700000" algn="tl">
                    <a:srgbClr val="000000">
                      <a:alpha val="43137"/>
                    </a:srgbClr>
                  </a:outerShdw>
                </a:effectLst>
              </a:rPr>
              <a:t>potential of its accelerator complex </a:t>
            </a:r>
            <a:r>
              <a:rPr lang="en-US" altLang="en-US" sz="2000" i="1" dirty="0" smtClean="0">
                <a:effectLst>
                  <a:outerShdw blurRad="38100" dist="38100" dir="2700000" algn="tl">
                    <a:srgbClr val="000000">
                      <a:alpha val="43137"/>
                    </a:srgbClr>
                  </a:outerShdw>
                </a:effectLst>
              </a:rPr>
              <a:t>projects </a:t>
            </a:r>
            <a:r>
              <a:rPr lang="en-US" altLang="en-US" sz="2000" i="1" dirty="0">
                <a:effectLst>
                  <a:outerShdw blurRad="38100" dist="38100" dir="2700000" algn="tl">
                    <a:srgbClr val="000000">
                      <a:alpha val="43137"/>
                    </a:srgbClr>
                  </a:outerShdw>
                </a:effectLst>
              </a:rPr>
              <a:t>complementary to the </a:t>
            </a:r>
            <a:r>
              <a:rPr lang="en-US" altLang="en-US" sz="2000" i="1" dirty="0" smtClean="0">
                <a:effectLst>
                  <a:outerShdw blurRad="38100" dist="38100" dir="2700000" algn="tl">
                    <a:srgbClr val="000000">
                      <a:alpha val="43137"/>
                    </a:srgbClr>
                  </a:outerShdw>
                </a:effectLst>
              </a:rPr>
              <a:t>LHC</a:t>
            </a:r>
          </a:p>
          <a:p>
            <a:pPr lvl="1" eaLnBrk="1" hangingPunct="1">
              <a:spcBef>
                <a:spcPts val="0"/>
              </a:spcBef>
              <a:spcAft>
                <a:spcPts val="600"/>
              </a:spcAft>
              <a:buClr>
                <a:srgbClr val="CC9900"/>
              </a:buClr>
              <a:buSzPct val="70000"/>
              <a:defRPr/>
            </a:pP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Study provide </a:t>
            </a:r>
            <a:r>
              <a:rPr lang="en-US" altLang="en-US" sz="2000" i="1" dirty="0">
                <a:solidFill>
                  <a:schemeClr val="accent4">
                    <a:lumMod val="40000"/>
                    <a:lumOff val="60000"/>
                  </a:schemeClr>
                </a:solidFill>
                <a:effectLst>
                  <a:outerShdw blurRad="38100" dist="38100" dir="2700000" algn="tl">
                    <a:srgbClr val="000000">
                      <a:alpha val="43137"/>
                    </a:srgbClr>
                  </a:outerShdw>
                </a:effectLst>
              </a:rPr>
              <a:t>input for the future of CERN’s scientific </a:t>
            </a: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diversity </a:t>
            </a:r>
            <a:r>
              <a:rPr lang="en-US" altLang="en-US" sz="2000" i="1" dirty="0" err="1" smtClean="0">
                <a:solidFill>
                  <a:schemeClr val="accent4">
                    <a:lumMod val="40000"/>
                    <a:lumOff val="60000"/>
                  </a:schemeClr>
                </a:solidFill>
                <a:effectLst>
                  <a:outerShdw blurRad="38100" dist="38100" dir="2700000" algn="tl">
                    <a:srgbClr val="000000">
                      <a:alpha val="43137"/>
                    </a:srgbClr>
                  </a:outerShdw>
                </a:effectLst>
              </a:rPr>
              <a:t>Programme</a:t>
            </a: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 and ESPP</a:t>
            </a:r>
          </a:p>
          <a:p>
            <a:pPr lvl="1" eaLnBrk="1" hangingPunct="1">
              <a:spcBef>
                <a:spcPts val="0"/>
              </a:spcBef>
              <a:spcAft>
                <a:spcPts val="600"/>
              </a:spcAft>
              <a:buClr>
                <a:srgbClr val="CC9900"/>
              </a:buClr>
              <a:buSzPct val="70000"/>
              <a:defRPr/>
            </a:pPr>
            <a:r>
              <a:rPr lang="en-US" altLang="en-US" sz="2000" i="1" dirty="0" smtClean="0">
                <a:effectLst>
                  <a:outerShdw blurRad="38100" dist="38100" dir="2700000" algn="tl">
                    <a:srgbClr val="000000">
                      <a:alpha val="43137"/>
                    </a:srgbClr>
                  </a:outerShdw>
                </a:effectLst>
              </a:rPr>
              <a:t>Three committees  coordinating accelerator</a:t>
            </a:r>
            <a:r>
              <a:rPr lang="en-US" altLang="en-US" sz="2000" i="1" dirty="0">
                <a:effectLst>
                  <a:outerShdw blurRad="38100" dist="38100" dir="2700000" algn="tl">
                    <a:srgbClr val="000000">
                      <a:alpha val="43137"/>
                    </a:srgbClr>
                  </a:outerShdw>
                </a:effectLst>
              </a:rPr>
              <a:t>, experimental, and theoretical particle physics</a:t>
            </a:r>
            <a:endParaRPr lang="en-US" altLang="en-US" sz="2000" i="1" dirty="0" smtClean="0">
              <a:effectLst>
                <a:outerShdw blurRad="38100" dist="38100" dir="2700000" algn="tl">
                  <a:srgbClr val="000000">
                    <a:alpha val="43137"/>
                  </a:srgbClr>
                </a:outerShdw>
              </a:effectLst>
            </a:endParaRPr>
          </a:p>
          <a:p>
            <a:pPr lvl="1" eaLnBrk="1" hangingPunct="1">
              <a:spcBef>
                <a:spcPts val="0"/>
              </a:spcBef>
              <a:spcAft>
                <a:spcPts val="600"/>
              </a:spcAft>
              <a:buClr>
                <a:srgbClr val="CC9900"/>
              </a:buClr>
              <a:buSzPct val="70000"/>
              <a:defRPr/>
            </a:pP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Four portals and twelve benchmark processes under consideration:</a:t>
            </a:r>
            <a:r>
              <a:rPr lang="en-US" altLang="en-US" sz="2000" i="1" dirty="0">
                <a:solidFill>
                  <a:schemeClr val="accent4">
                    <a:lumMod val="40000"/>
                    <a:lumOff val="60000"/>
                  </a:schemeClr>
                </a:solidFill>
                <a:effectLst>
                  <a:outerShdw blurRad="38100" dist="38100" dir="2700000" algn="tl">
                    <a:srgbClr val="000000">
                      <a:alpha val="43137"/>
                    </a:srgbClr>
                  </a:outerShdw>
                </a:effectLst>
              </a:rPr>
              <a:t> </a:t>
            </a: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Vector – Scalar– Heavy Neutrino – </a:t>
            </a:r>
            <a:r>
              <a:rPr lang="en-US" altLang="en-US" sz="2000" i="1" dirty="0" err="1" smtClean="0">
                <a:solidFill>
                  <a:schemeClr val="accent4">
                    <a:lumMod val="40000"/>
                    <a:lumOff val="60000"/>
                  </a:schemeClr>
                </a:solidFill>
                <a:effectLst>
                  <a:outerShdw blurRad="38100" dist="38100" dir="2700000" algn="tl">
                    <a:srgbClr val="000000">
                      <a:alpha val="43137"/>
                    </a:srgbClr>
                  </a:outerShdw>
                </a:effectLst>
              </a:rPr>
              <a:t>Axions</a:t>
            </a: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 and ALPs</a:t>
            </a:r>
          </a:p>
          <a:p>
            <a:pPr lvl="1" eaLnBrk="1" hangingPunct="1">
              <a:spcBef>
                <a:spcPts val="0"/>
              </a:spcBef>
              <a:spcAft>
                <a:spcPts val="600"/>
              </a:spcAft>
              <a:buClr>
                <a:srgbClr val="CC9900"/>
              </a:buClr>
              <a:buSzPct val="70000"/>
              <a:defRPr/>
            </a:pPr>
            <a:r>
              <a:rPr lang="en-US" altLang="en-US" sz="2000" i="1" dirty="0" smtClean="0">
                <a:effectLst>
                  <a:outerShdw blurRad="38100" dist="38100" dir="2700000" algn="tl">
                    <a:srgbClr val="000000">
                      <a:alpha val="43137"/>
                    </a:srgbClr>
                  </a:outerShdw>
                </a:effectLst>
              </a:rPr>
              <a:t>21 participating experiments: mostly beam-dump or aimed at invisible searches</a:t>
            </a:r>
          </a:p>
          <a:p>
            <a:pPr lvl="1" eaLnBrk="1" hangingPunct="1">
              <a:spcBef>
                <a:spcPts val="0"/>
              </a:spcBef>
              <a:spcAft>
                <a:spcPts val="600"/>
              </a:spcAft>
              <a:buClr>
                <a:srgbClr val="CC9900"/>
              </a:buClr>
              <a:buSzPct val="70000"/>
              <a:defRPr/>
            </a:pP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REDTOP  unique in terms of experimental technique – sensitive to:</a:t>
            </a:r>
          </a:p>
          <a:p>
            <a:pPr lvl="2" eaLnBrk="1" hangingPunct="1">
              <a:spcBef>
                <a:spcPts val="0"/>
              </a:spcBef>
              <a:spcAft>
                <a:spcPts val="600"/>
              </a:spcAft>
              <a:buClr>
                <a:srgbClr val="CC9900"/>
              </a:buClr>
              <a:buSzPct val="70000"/>
              <a:defRPr/>
            </a:pPr>
            <a:r>
              <a:rPr lang="en-US" altLang="en-US" sz="1800" i="1" dirty="0" smtClean="0">
                <a:effectLst>
                  <a:outerShdw blurRad="38100" dist="38100" dir="2700000" algn="tl">
                    <a:srgbClr val="000000">
                      <a:alpha val="43137"/>
                    </a:srgbClr>
                  </a:outerShdw>
                </a:effectLst>
              </a:rPr>
              <a:t>Vector portal with visible </a:t>
            </a:r>
            <a:r>
              <a:rPr lang="en-US" altLang="en-US" sz="1800" i="1" dirty="0" smtClean="0">
                <a:effectLst>
                  <a:outerShdw blurRad="38100" dist="38100" dir="2700000" algn="tl">
                    <a:srgbClr val="000000">
                      <a:alpha val="43137"/>
                    </a:srgbClr>
                  </a:outerShdw>
                </a:effectLst>
                <a:latin typeface="Symbol" panose="05050102010706020507" pitchFamily="18" charset="2"/>
              </a:rPr>
              <a:t>h/h</a:t>
            </a:r>
            <a:r>
              <a:rPr lang="en-US" altLang="en-US" sz="1800" i="1" dirty="0" smtClean="0">
                <a:effectLst>
                  <a:outerShdw blurRad="38100" dist="38100" dir="2700000" algn="tl">
                    <a:srgbClr val="000000">
                      <a:alpha val="43137"/>
                    </a:srgbClr>
                  </a:outerShdw>
                </a:effectLst>
              </a:rPr>
              <a:t>’ decays</a:t>
            </a:r>
          </a:p>
          <a:p>
            <a:pPr lvl="2" eaLnBrk="1" hangingPunct="1">
              <a:spcBef>
                <a:spcPts val="0"/>
              </a:spcBef>
              <a:spcAft>
                <a:spcPts val="600"/>
              </a:spcAft>
              <a:buClr>
                <a:srgbClr val="CC9900"/>
              </a:buClr>
              <a:buSzPct val="70000"/>
              <a:defRPr/>
            </a:pPr>
            <a:r>
              <a:rPr lang="en-US" altLang="en-US" sz="1800" i="1" dirty="0" smtClean="0">
                <a:effectLst>
                  <a:outerShdw blurRad="38100" dist="38100" dir="2700000" algn="tl">
                    <a:srgbClr val="000000">
                      <a:alpha val="43137"/>
                    </a:srgbClr>
                  </a:outerShdw>
                </a:effectLst>
              </a:rPr>
              <a:t>Scalar porta with </a:t>
            </a:r>
            <a:r>
              <a:rPr lang="en-US" altLang="en-US" sz="1800" i="1" dirty="0">
                <a:effectLst>
                  <a:outerShdw blurRad="38100" dist="38100" dir="2700000" algn="tl">
                    <a:srgbClr val="000000">
                      <a:alpha val="43137"/>
                    </a:srgbClr>
                  </a:outerShdw>
                </a:effectLst>
              </a:rPr>
              <a:t>visible </a:t>
            </a:r>
            <a:r>
              <a:rPr lang="en-US" altLang="en-US" sz="1800" i="1" dirty="0">
                <a:effectLst>
                  <a:outerShdw blurRad="38100" dist="38100" dir="2700000" algn="tl">
                    <a:srgbClr val="000000">
                      <a:alpha val="43137"/>
                    </a:srgbClr>
                  </a:outerShdw>
                </a:effectLst>
                <a:latin typeface="Symbol" panose="05050102010706020507" pitchFamily="18" charset="2"/>
              </a:rPr>
              <a:t>h/h</a:t>
            </a:r>
            <a:r>
              <a:rPr lang="en-US" altLang="en-US" sz="1800" i="1" dirty="0">
                <a:effectLst>
                  <a:outerShdw blurRad="38100" dist="38100" dir="2700000" algn="tl">
                    <a:srgbClr val="000000">
                      <a:alpha val="43137"/>
                    </a:srgbClr>
                  </a:outerShdw>
                </a:effectLst>
              </a:rPr>
              <a:t>’ </a:t>
            </a:r>
            <a:r>
              <a:rPr lang="en-US" altLang="en-US" sz="1800" i="1" dirty="0" smtClean="0">
                <a:effectLst>
                  <a:outerShdw blurRad="38100" dist="38100" dir="2700000" algn="tl">
                    <a:srgbClr val="000000">
                      <a:alpha val="43137"/>
                    </a:srgbClr>
                  </a:outerShdw>
                </a:effectLst>
              </a:rPr>
              <a:t>decays</a:t>
            </a:r>
          </a:p>
          <a:p>
            <a:pPr lvl="2" eaLnBrk="1" hangingPunct="1">
              <a:spcBef>
                <a:spcPts val="0"/>
              </a:spcBef>
              <a:spcAft>
                <a:spcPts val="600"/>
              </a:spcAft>
              <a:buClr>
                <a:srgbClr val="CC9900"/>
              </a:buClr>
              <a:buSzPct val="70000"/>
              <a:defRPr/>
            </a:pPr>
            <a:r>
              <a:rPr lang="en-US" altLang="en-US" sz="1800" i="1" dirty="0" smtClean="0">
                <a:effectLst>
                  <a:outerShdw blurRad="38100" dist="38100" dir="2700000" algn="tl">
                    <a:srgbClr val="000000">
                      <a:alpha val="43137"/>
                    </a:srgbClr>
                  </a:outerShdw>
                </a:effectLst>
              </a:rPr>
              <a:t>ALPs portal </a:t>
            </a:r>
            <a:r>
              <a:rPr lang="en-US" altLang="en-US" sz="1800" i="1" dirty="0">
                <a:effectLst>
                  <a:outerShdw blurRad="38100" dist="38100" dir="2700000" algn="tl">
                    <a:srgbClr val="000000">
                      <a:alpha val="43137"/>
                    </a:srgbClr>
                  </a:outerShdw>
                </a:effectLst>
              </a:rPr>
              <a:t>with visible </a:t>
            </a:r>
            <a:r>
              <a:rPr lang="en-US" altLang="en-US" sz="1800" i="1" dirty="0">
                <a:effectLst>
                  <a:outerShdw blurRad="38100" dist="38100" dir="2700000" algn="tl">
                    <a:srgbClr val="000000">
                      <a:alpha val="43137"/>
                    </a:srgbClr>
                  </a:outerShdw>
                </a:effectLst>
                <a:latin typeface="Symbol" panose="05050102010706020507" pitchFamily="18" charset="2"/>
              </a:rPr>
              <a:t>h/h</a:t>
            </a:r>
            <a:r>
              <a:rPr lang="en-US" altLang="en-US" sz="1800" i="1" dirty="0">
                <a:effectLst>
                  <a:outerShdw blurRad="38100" dist="38100" dir="2700000" algn="tl">
                    <a:srgbClr val="000000">
                      <a:alpha val="43137"/>
                    </a:srgbClr>
                  </a:outerShdw>
                </a:effectLst>
              </a:rPr>
              <a:t>’ </a:t>
            </a:r>
            <a:r>
              <a:rPr lang="en-US" altLang="en-US" sz="1800" i="1" dirty="0" smtClean="0">
                <a:effectLst>
                  <a:outerShdw blurRad="38100" dist="38100" dir="2700000" algn="tl">
                    <a:srgbClr val="000000">
                      <a:alpha val="43137"/>
                    </a:srgbClr>
                  </a:outerShdw>
                </a:effectLst>
              </a:rPr>
              <a:t>decays and beam </a:t>
            </a:r>
            <a:r>
              <a:rPr lang="en-US" altLang="en-US" sz="1800" i="1" dirty="0" err="1" smtClean="0">
                <a:effectLst>
                  <a:outerShdw blurRad="38100" dist="38100" dir="2700000" algn="tl">
                    <a:srgbClr val="000000">
                      <a:alpha val="43137"/>
                    </a:srgbClr>
                  </a:outerShdw>
                </a:effectLst>
              </a:rPr>
              <a:t>ALPsstrahlung</a:t>
            </a:r>
            <a:endParaRPr lang="en-US" altLang="en-US" sz="1800" i="1" dirty="0">
              <a:effectLst>
                <a:outerShdw blurRad="38100" dist="38100" dir="2700000" algn="tl">
                  <a:srgbClr val="000000">
                    <a:alpha val="43137"/>
                  </a:srgbClr>
                </a:outerShdw>
              </a:effectLst>
            </a:endParaRPr>
          </a:p>
          <a:p>
            <a:pPr lvl="1" eaLnBrk="1" hangingPunct="1">
              <a:spcBef>
                <a:spcPts val="0"/>
              </a:spcBef>
              <a:spcAft>
                <a:spcPts val="600"/>
              </a:spcAft>
              <a:buClr>
                <a:srgbClr val="CC9900"/>
              </a:buClr>
              <a:buSzPct val="70000"/>
              <a:defRPr/>
            </a:pPr>
            <a:endParaRPr lang="en-US" altLang="en-US" sz="2000" i="1" dirty="0" smtClean="0">
              <a:solidFill>
                <a:schemeClr val="accent4">
                  <a:lumMod val="40000"/>
                  <a:lumOff val="60000"/>
                </a:schemeClr>
              </a:solidFill>
              <a:effectLst>
                <a:outerShdw blurRad="38100" dist="38100" dir="2700000" algn="tl">
                  <a:srgbClr val="000000">
                    <a:alpha val="43137"/>
                  </a:srgbClr>
                </a:outerShdw>
              </a:effectLst>
            </a:endParaRPr>
          </a:p>
          <a:p>
            <a:pPr lvl="1" eaLnBrk="1" hangingPunct="1">
              <a:spcBef>
                <a:spcPts val="0"/>
              </a:spcBef>
              <a:spcAft>
                <a:spcPts val="600"/>
              </a:spcAft>
              <a:buClr>
                <a:srgbClr val="CC9900"/>
              </a:buClr>
              <a:buSzPct val="70000"/>
              <a:defRPr/>
            </a:pPr>
            <a:r>
              <a:rPr lang="en-US" altLang="en-US" sz="2000" i="1" dirty="0" smtClean="0">
                <a:solidFill>
                  <a:schemeClr val="accent4">
                    <a:lumMod val="40000"/>
                    <a:lumOff val="60000"/>
                  </a:schemeClr>
                </a:solidFill>
                <a:effectLst>
                  <a:outerShdw blurRad="38100" dist="38100" dir="2700000" algn="tl">
                    <a:srgbClr val="000000">
                      <a:alpha val="43137"/>
                    </a:srgbClr>
                  </a:outerShdw>
                </a:effectLst>
              </a:rPr>
              <a:t> </a:t>
            </a:r>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2143468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r>
              <a:rPr lang="en-US" altLang="en-US" i="1" dirty="0">
                <a:solidFill>
                  <a:schemeClr val="accent4">
                    <a:lumMod val="40000"/>
                    <a:lumOff val="60000"/>
                  </a:schemeClr>
                </a:solidFill>
                <a:effectLst>
                  <a:outerShdw blurRad="38100" dist="38100" dir="2700000" algn="tl">
                    <a:srgbClr val="000000">
                      <a:alpha val="43137"/>
                    </a:srgbClr>
                  </a:outerShdw>
                </a:effectLst>
                <a:latin typeface="Symbol" pitchFamily="18" charset="2"/>
              </a:rPr>
              <a:t>h-&gt; </a:t>
            </a:r>
            <a:r>
              <a:rPr lang="en-US" altLang="en-US" i="1" dirty="0" err="1">
                <a:solidFill>
                  <a:schemeClr val="accent4">
                    <a:lumMod val="40000"/>
                    <a:lumOff val="60000"/>
                  </a:schemeClr>
                </a:solidFill>
                <a:effectLst>
                  <a:outerShdw blurRad="38100" dist="38100" dir="2700000" algn="tl">
                    <a:srgbClr val="000000">
                      <a:alpha val="43137"/>
                    </a:srgbClr>
                  </a:outerShdw>
                </a:effectLst>
                <a:latin typeface="Symbol" pitchFamily="18" charset="2"/>
              </a:rPr>
              <a:t>p</a:t>
            </a:r>
            <a:r>
              <a:rPr lang="en-US" altLang="en-US" i="1" baseline="30000" dirty="0" err="1">
                <a:solidFill>
                  <a:schemeClr val="accent4">
                    <a:lumMod val="40000"/>
                    <a:lumOff val="60000"/>
                  </a:schemeClr>
                </a:solidFill>
                <a:effectLst>
                  <a:outerShdw blurRad="38100" dist="38100" dir="2700000" algn="tl">
                    <a:srgbClr val="000000">
                      <a:alpha val="43137"/>
                    </a:srgbClr>
                  </a:outerShdw>
                </a:effectLst>
                <a:latin typeface="Symbol" pitchFamily="18" charset="2"/>
              </a:rPr>
              <a:t>+</a:t>
            </a:r>
            <a:r>
              <a:rPr lang="en-US" altLang="en-US" i="1" dirty="0" err="1">
                <a:solidFill>
                  <a:schemeClr val="accent4">
                    <a:lumMod val="40000"/>
                    <a:lumOff val="60000"/>
                  </a:schemeClr>
                </a:solidFill>
                <a:effectLst>
                  <a:outerShdw blurRad="38100" dist="38100" dir="2700000" algn="tl">
                    <a:srgbClr val="000000">
                      <a:alpha val="43137"/>
                    </a:srgbClr>
                  </a:outerShdw>
                </a:effectLst>
                <a:latin typeface="Symbol" pitchFamily="18" charset="2"/>
              </a:rPr>
              <a:t>p</a:t>
            </a:r>
            <a:r>
              <a:rPr lang="en-US" altLang="en-US" i="1" baseline="30000" dirty="0" err="1">
                <a:solidFill>
                  <a:schemeClr val="accent4">
                    <a:lumMod val="40000"/>
                    <a:lumOff val="60000"/>
                  </a:schemeClr>
                </a:solidFill>
                <a:effectLst>
                  <a:outerShdw blurRad="38100" dist="38100" dir="2700000" algn="tl">
                    <a:srgbClr val="000000">
                      <a:alpha val="43137"/>
                    </a:srgbClr>
                  </a:outerShdw>
                </a:effectLst>
                <a:latin typeface="Symbol" pitchFamily="18" charset="2"/>
              </a:rPr>
              <a:t>-</a:t>
            </a:r>
            <a:r>
              <a:rPr lang="en-US" altLang="en-US" i="1" dirty="0" err="1">
                <a:solidFill>
                  <a:srgbClr val="F5CD2D">
                    <a:lumMod val="40000"/>
                    <a:lumOff val="60000"/>
                  </a:srgbClr>
                </a:solidFill>
                <a:effectLst>
                  <a:outerShdw blurRad="38100" dist="38100" dir="2700000" algn="tl">
                    <a:srgbClr val="000000">
                      <a:alpha val="43137"/>
                    </a:srgbClr>
                  </a:outerShdw>
                </a:effectLst>
                <a:latin typeface="Symbol" pitchFamily="18" charset="2"/>
              </a:rPr>
              <a:t>p</a:t>
            </a:r>
            <a:r>
              <a:rPr lang="en-US" altLang="en-US" i="1" baseline="30000" dirty="0" err="1">
                <a:solidFill>
                  <a:srgbClr val="F5CD2D">
                    <a:lumMod val="40000"/>
                    <a:lumOff val="60000"/>
                  </a:srgbClr>
                </a:solidFill>
                <a:effectLst>
                  <a:outerShdw blurRad="38100" dist="38100" dir="2700000" algn="tl">
                    <a:srgbClr val="000000">
                      <a:alpha val="43137"/>
                    </a:srgbClr>
                  </a:outerShdw>
                </a:effectLst>
                <a:latin typeface="Symbol" pitchFamily="18" charset="2"/>
              </a:rPr>
              <a:t>o</a:t>
            </a:r>
            <a:r>
              <a:rPr lang="en-US" altLang="en-US" sz="2800" i="1" dirty="0">
                <a:solidFill>
                  <a:schemeClr val="accent4">
                    <a:lumMod val="40000"/>
                    <a:lumOff val="60000"/>
                  </a:schemeClr>
                </a:solidFill>
                <a:effectLst>
                  <a:outerShdw blurRad="38100" dist="38100" dir="2700000" algn="tl">
                    <a:srgbClr val="000000">
                      <a:alpha val="43137"/>
                    </a:srgbClr>
                  </a:outerShdw>
                </a:effectLst>
              </a:rPr>
              <a:t/>
            </a:r>
            <a:br>
              <a:rPr lang="en-US" altLang="en-US" sz="2800" i="1" dirty="0">
                <a:solidFill>
                  <a:schemeClr val="accent4">
                    <a:lumMod val="40000"/>
                    <a:lumOff val="60000"/>
                  </a:schemeClr>
                </a:solidFill>
                <a:effectLst>
                  <a:outerShdw blurRad="38100" dist="38100" dir="2700000" algn="tl">
                    <a:srgbClr val="000000">
                      <a:alpha val="43137"/>
                    </a:srgbClr>
                  </a:outerShdw>
                </a:effectLst>
              </a:rPr>
            </a:br>
            <a:endParaRPr lang="en-US" dirty="0"/>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pPr>
                <a:defRPr/>
              </a:pPr>
              <a:t>50</a:t>
            </a:fld>
            <a:endParaRPr lang="it-IT"/>
          </a:p>
        </p:txBody>
      </p:sp>
      <p:sp>
        <p:nvSpPr>
          <p:cNvPr id="6" name="AutoShape 2" descr="https://imap-dk.na.infn.it/src/download.php?passed_id=142870&amp;mailbox=INBOX&amp;ent_id=2&amp;absolute_dl=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imap-dk.na.infn.it/src/download.php?passed_id=142872&amp;mailbox=INBOX&amp;ent_id=3&amp;absolute_dl=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4178" r="13462"/>
          <a:stretch/>
        </p:blipFill>
        <p:spPr bwMode="auto">
          <a:xfrm>
            <a:off x="0" y="1196752"/>
            <a:ext cx="9126783" cy="554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200292" y="1412776"/>
            <a:ext cx="1915909" cy="369332"/>
          </a:xfrm>
          <a:prstGeom prst="rect">
            <a:avLst/>
          </a:prstGeom>
          <a:noFill/>
        </p:spPr>
        <p:txBody>
          <a:bodyPr wrap="none" rtlCol="0">
            <a:spAutoFit/>
          </a:bodyPr>
          <a:lstStyle/>
          <a:p>
            <a:r>
              <a:rPr lang="en-US" dirty="0" err="1" smtClean="0"/>
              <a:t>Ilcroot</a:t>
            </a:r>
            <a:r>
              <a:rPr lang="en-US" dirty="0" smtClean="0"/>
              <a:t> simulation</a:t>
            </a:r>
            <a:endParaRPr lang="en-US" dirty="0"/>
          </a:p>
        </p:txBody>
      </p:sp>
    </p:spTree>
    <p:extLst>
      <p:ext uri="{BB962C8B-B14F-4D97-AF65-F5344CB8AC3E}">
        <p14:creationId xmlns:p14="http://schemas.microsoft.com/office/powerpoint/2010/main" val="37074673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Detector R&amp;D: OTPC</a:t>
            </a:r>
            <a:endParaRPr lang="en-US" dirty="0"/>
          </a:p>
        </p:txBody>
      </p:sp>
      <p:sp>
        <p:nvSpPr>
          <p:cNvPr id="3" name="Slide Number Placeholder 2"/>
          <p:cNvSpPr>
            <a:spLocks noGrp="1"/>
          </p:cNvSpPr>
          <p:nvPr>
            <p:ph type="sldNum" sz="quarter" idx="12"/>
          </p:nvPr>
        </p:nvSpPr>
        <p:spPr/>
        <p:txBody>
          <a:bodyPr/>
          <a:lstStyle/>
          <a:p>
            <a:pPr>
              <a:defRPr/>
            </a:pPr>
            <a:fld id="{DC8A82FA-93C8-4E0F-9734-D3CB1EE45F96}" type="slidenum">
              <a:rPr lang="it-IT" smtClean="0"/>
              <a:pPr>
                <a:defRPr/>
              </a:pPr>
              <a:t>51</a:t>
            </a:fld>
            <a:endParaRPr lang="it-IT"/>
          </a:p>
        </p:txBody>
      </p:sp>
      <p:sp>
        <p:nvSpPr>
          <p:cNvPr id="4" name="Segnaposto contenuto 2"/>
          <p:cNvSpPr txBox="1">
            <a:spLocks/>
          </p:cNvSpPr>
          <p:nvPr/>
        </p:nvSpPr>
        <p:spPr>
          <a:xfrm>
            <a:off x="0" y="1219200"/>
            <a:ext cx="9144000" cy="5791200"/>
          </a:xfrm>
          <a:prstGeom prst="rect">
            <a:avLst/>
          </a:prstGeom>
        </p:spPr>
        <p:txBody>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887413" lvl="1" indent="-446088" algn="ctr">
              <a:buClr>
                <a:srgbClr val="CC99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dirty="0" smtClean="0"/>
              <a:t>	</a:t>
            </a:r>
            <a:r>
              <a:rPr lang="en-US" altLang="en-US" b="1" dirty="0" err="1" smtClean="0">
                <a:solidFill>
                  <a:schemeClr val="accent2">
                    <a:lumMod val="20000"/>
                    <a:lumOff val="80000"/>
                  </a:schemeClr>
                </a:solidFill>
                <a:effectLst>
                  <a:outerShdw blurRad="38100" dist="38100" dir="2700000" algn="tl">
                    <a:srgbClr val="000000">
                      <a:alpha val="43137"/>
                    </a:srgbClr>
                  </a:outerShdw>
                </a:effectLst>
              </a:rPr>
              <a:t>Fnal</a:t>
            </a:r>
            <a:r>
              <a:rPr lang="en-US" altLang="en-US" b="1" dirty="0" smtClean="0">
                <a:solidFill>
                  <a:schemeClr val="accent2">
                    <a:lumMod val="20000"/>
                    <a:lumOff val="80000"/>
                  </a:schemeClr>
                </a:solidFill>
                <a:effectLst>
                  <a:outerShdw blurRad="38100" dist="38100" dir="2700000" algn="tl">
                    <a:srgbClr val="000000">
                      <a:alpha val="43137"/>
                    </a:srgbClr>
                  </a:outerShdw>
                </a:effectLst>
              </a:rPr>
              <a:t> –T1059 (H. Frisch, E. </a:t>
            </a:r>
            <a:r>
              <a:rPr lang="en-US" altLang="en-US" b="1" dirty="0" err="1" smtClean="0">
                <a:solidFill>
                  <a:schemeClr val="accent2">
                    <a:lumMod val="20000"/>
                    <a:lumOff val="80000"/>
                  </a:schemeClr>
                </a:solidFill>
                <a:effectLst>
                  <a:outerShdw blurRad="38100" dist="38100" dir="2700000" algn="tl">
                    <a:srgbClr val="000000">
                      <a:alpha val="43137"/>
                    </a:srgbClr>
                  </a:outerShdw>
                </a:effectLst>
              </a:rPr>
              <a:t>Oberla</a:t>
            </a:r>
            <a:r>
              <a:rPr lang="en-US" altLang="en-US" b="1" dirty="0" smtClean="0">
                <a:solidFill>
                  <a:schemeClr val="accent2">
                    <a:lumMod val="20000"/>
                    <a:lumOff val="80000"/>
                  </a:schemeClr>
                </a:solidFill>
                <a:effectLst>
                  <a:outerShdw blurRad="38100" dist="38100" dir="2700000" algn="tl">
                    <a:srgbClr val="000000">
                      <a:alpha val="43137"/>
                    </a:srgbClr>
                  </a:outerShdw>
                </a:effectLst>
              </a:rPr>
              <a:t>)</a:t>
            </a:r>
            <a:endParaRPr lang="en-US" altLang="en-US" sz="2800" b="1" dirty="0" smtClean="0">
              <a:solidFill>
                <a:schemeClr val="accent2">
                  <a:lumMod val="20000"/>
                  <a:lumOff val="80000"/>
                </a:schemeClr>
              </a:solidFill>
              <a:effectLst>
                <a:outerShdw blurRad="38100" dist="38100" dir="2700000" algn="tl">
                  <a:srgbClr val="000000">
                    <a:alpha val="43137"/>
                  </a:srgbClr>
                </a:outerShdw>
              </a:effectLst>
            </a:endParaRP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smtClean="0"/>
              <a:t>Successful proof of principle in 2015 at FTBF</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a:t>Instrumented with  </a:t>
            </a:r>
            <a:r>
              <a:rPr lang="en-US" altLang="en-US" sz="1800" i="1" dirty="0" smtClean="0"/>
              <a:t>an MCP </a:t>
            </a:r>
            <a:r>
              <a:rPr lang="en-US" altLang="en-US" sz="1800" i="1" dirty="0"/>
              <a:t>photo-detector, </a:t>
            </a:r>
            <a:r>
              <a:rPr lang="en-US" altLang="en-US" sz="1800" i="1" dirty="0" smtClean="0"/>
              <a:t>three boards each with thirty </a:t>
            </a:r>
            <a:r>
              <a:rPr lang="en-US" altLang="en-US" sz="1800" i="1" dirty="0"/>
              <a:t>channels of 10 GSPS waveform digitizing readout</a:t>
            </a:r>
            <a:endParaRPr lang="en-US" altLang="en-US" sz="1800" i="1" dirty="0" smtClean="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smtClean="0"/>
              <a:t>http</a:t>
            </a:r>
            <a:r>
              <a:rPr lang="en-US" altLang="en-US" sz="1800" i="1" dirty="0"/>
              <a:t>://ppd.fnal.gov/ftbf/TSW/PDF/T1059_tsw.pdf</a:t>
            </a:r>
            <a:endParaRPr lang="en-US" altLang="en-US" sz="1800" i="1" dirty="0" smtClean="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18" t="14680" r="10030" b="50655"/>
          <a:stretch/>
        </p:blipFill>
        <p:spPr bwMode="auto">
          <a:xfrm>
            <a:off x="0" y="3247364"/>
            <a:ext cx="4876800" cy="275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322" t="9266" r="7088" b="61373"/>
          <a:stretch/>
        </p:blipFill>
        <p:spPr bwMode="auto">
          <a:xfrm>
            <a:off x="4953000" y="3823131"/>
            <a:ext cx="4095748" cy="2005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609600" y="6172200"/>
            <a:ext cx="7620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501E00"/>
                </a:solidFill>
              </a:rPr>
              <a:t>It requires a robust and dedicated R&amp;D  (LDRD)</a:t>
            </a:r>
            <a:endParaRPr lang="en-US" dirty="0">
              <a:solidFill>
                <a:srgbClr val="501E00"/>
              </a:solidFill>
            </a:endParaRPr>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17350816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15" y="95803"/>
            <a:ext cx="8229600" cy="1143000"/>
          </a:xfrm>
        </p:spPr>
        <p:txBody>
          <a:bodyPr>
            <a:normAutofit fontScale="90000"/>
          </a:bodyPr>
          <a:lstStyle/>
          <a:p>
            <a:r>
              <a:rPr lang="en-US" dirty="0" smtClean="0"/>
              <a:t>The Fiber Tracker – </a:t>
            </a:r>
            <a:r>
              <a:rPr lang="en-US" dirty="0" err="1" smtClean="0"/>
              <a:t>LHCb</a:t>
            </a:r>
            <a:r>
              <a:rPr lang="en-US" dirty="0" smtClean="0"/>
              <a:t>  design</a:t>
            </a:r>
            <a:endParaRPr lang="en-US" dirty="0"/>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pPr>
                <a:defRPr/>
              </a:pPr>
              <a:t>52</a:t>
            </a:fld>
            <a:endParaRPr lang="it-IT"/>
          </a:p>
        </p:txBody>
      </p:sp>
      <p:pic>
        <p:nvPicPr>
          <p:cNvPr id="6" name="Picture 5"/>
          <p:cNvPicPr>
            <a:picLocks noChangeAspect="1"/>
          </p:cNvPicPr>
          <p:nvPr/>
        </p:nvPicPr>
        <p:blipFill>
          <a:blip r:embed="rId2"/>
          <a:stretch>
            <a:fillRect/>
          </a:stretch>
        </p:blipFill>
        <p:spPr>
          <a:xfrm>
            <a:off x="863588" y="1289032"/>
            <a:ext cx="3609309" cy="5113822"/>
          </a:xfrm>
          <a:prstGeom prst="rect">
            <a:avLst/>
          </a:prstGeom>
        </p:spPr>
      </p:pic>
      <p:pic>
        <p:nvPicPr>
          <p:cNvPr id="7" name="Picture 6"/>
          <p:cNvPicPr>
            <a:picLocks noChangeAspect="1"/>
          </p:cNvPicPr>
          <p:nvPr/>
        </p:nvPicPr>
        <p:blipFill>
          <a:blip r:embed="rId3"/>
          <a:stretch>
            <a:fillRect/>
          </a:stretch>
        </p:blipFill>
        <p:spPr>
          <a:xfrm>
            <a:off x="5076056" y="1269980"/>
            <a:ext cx="3389061" cy="5132874"/>
          </a:xfrm>
          <a:prstGeom prst="rect">
            <a:avLst/>
          </a:prstGeom>
        </p:spPr>
      </p:pic>
      <p:pic>
        <p:nvPicPr>
          <p:cNvPr id="8" name="Picture 7"/>
          <p:cNvPicPr>
            <a:picLocks noChangeAspect="1"/>
          </p:cNvPicPr>
          <p:nvPr/>
        </p:nvPicPr>
        <p:blipFill>
          <a:blip r:embed="rId4"/>
          <a:stretch>
            <a:fillRect/>
          </a:stretch>
        </p:blipFill>
        <p:spPr>
          <a:xfrm>
            <a:off x="3640632" y="6316217"/>
            <a:ext cx="1886213" cy="447737"/>
          </a:xfrm>
          <a:prstGeom prst="rect">
            <a:avLst/>
          </a:prstGeom>
        </p:spPr>
      </p:pic>
    </p:spTree>
    <p:extLst>
      <p:ext uri="{BB962C8B-B14F-4D97-AF65-F5344CB8AC3E}">
        <p14:creationId xmlns:p14="http://schemas.microsoft.com/office/powerpoint/2010/main" val="1737484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16" y="116632"/>
            <a:ext cx="8229600" cy="862348"/>
          </a:xfrm>
        </p:spPr>
        <p:txBody>
          <a:bodyPr/>
          <a:lstStyle/>
          <a:p>
            <a:r>
              <a:rPr lang="en-US" dirty="0" smtClean="0"/>
              <a:t>Layout for </a:t>
            </a:r>
            <a:r>
              <a:rPr lang="en-US" dirty="0" err="1" smtClean="0"/>
              <a:t>LHCb</a:t>
            </a:r>
            <a:r>
              <a:rPr lang="en-US" dirty="0" smtClean="0"/>
              <a:t> vs REDTOP</a:t>
            </a:r>
            <a:endParaRPr lang="en-US" dirty="0"/>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pPr>
                <a:defRPr/>
              </a:pPr>
              <a:t>53</a:t>
            </a:fld>
            <a:endParaRPr lang="it-IT"/>
          </a:p>
        </p:txBody>
      </p:sp>
      <p:pic>
        <p:nvPicPr>
          <p:cNvPr id="7" name="Picture 6"/>
          <p:cNvPicPr>
            <a:picLocks noChangeAspect="1"/>
          </p:cNvPicPr>
          <p:nvPr/>
        </p:nvPicPr>
        <p:blipFill>
          <a:blip r:embed="rId2"/>
          <a:stretch>
            <a:fillRect/>
          </a:stretch>
        </p:blipFill>
        <p:spPr>
          <a:xfrm>
            <a:off x="5148064" y="3561014"/>
            <a:ext cx="3989332" cy="3193224"/>
          </a:xfrm>
          <a:prstGeom prst="rect">
            <a:avLst/>
          </a:prstGeom>
        </p:spPr>
      </p:pic>
      <p:pic>
        <p:nvPicPr>
          <p:cNvPr id="8" name="Picture 7"/>
          <p:cNvPicPr>
            <a:picLocks noChangeAspect="1"/>
          </p:cNvPicPr>
          <p:nvPr/>
        </p:nvPicPr>
        <p:blipFill>
          <a:blip r:embed="rId3"/>
          <a:stretch>
            <a:fillRect/>
          </a:stretch>
        </p:blipFill>
        <p:spPr>
          <a:xfrm>
            <a:off x="50973" y="3645024"/>
            <a:ext cx="4526199" cy="3150120"/>
          </a:xfrm>
          <a:prstGeom prst="rect">
            <a:avLst/>
          </a:prstGeom>
        </p:spPr>
      </p:pic>
      <p:sp>
        <p:nvSpPr>
          <p:cNvPr id="9" name="Content Placeholder 2"/>
          <p:cNvSpPr txBox="1">
            <a:spLocks/>
          </p:cNvSpPr>
          <p:nvPr/>
        </p:nvSpPr>
        <p:spPr bwMode="auto">
          <a:xfrm>
            <a:off x="63116" y="1136851"/>
            <a:ext cx="838200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lvl="1" algn="ctr">
              <a:buClr>
                <a:srgbClr val="CC9900"/>
              </a:buClr>
              <a:buSzPct val="70000"/>
              <a:buFont typeface="Wingdings 2" pitchFamily="18" charset="2"/>
              <a:buNone/>
              <a:defRPr/>
            </a:pPr>
            <a:r>
              <a:rPr lang="en-US" altLang="en-US" i="1" dirty="0" smtClean="0">
                <a:solidFill>
                  <a:schemeClr val="accent4">
                    <a:lumMod val="40000"/>
                    <a:lumOff val="60000"/>
                  </a:schemeClr>
                </a:solidFill>
                <a:effectLst>
                  <a:outerShdw blurRad="38100" dist="38100" dir="2700000" algn="tl">
                    <a:srgbClr val="000000">
                      <a:alpha val="43137"/>
                    </a:srgbClr>
                  </a:outerShdw>
                </a:effectLst>
              </a:rPr>
              <a:t>Input parameters</a:t>
            </a:r>
          </a:p>
          <a:p>
            <a:pPr lvl="1">
              <a:buClr>
                <a:srgbClr val="CC9900"/>
              </a:buClr>
              <a:buSzPct val="70000"/>
              <a:buFont typeface="Wingdings" pitchFamily="2" charset="2"/>
              <a:buChar char="q"/>
              <a:defRPr/>
            </a:pPr>
            <a:r>
              <a:rPr lang="en-US" sz="1600" dirty="0"/>
              <a:t>~ 360 </a:t>
            </a:r>
            <a:r>
              <a:rPr lang="en-US" sz="1600" dirty="0" smtClean="0"/>
              <a:t>m</a:t>
            </a:r>
            <a:r>
              <a:rPr lang="en-US" sz="1600" baseline="30000" dirty="0" smtClean="0"/>
              <a:t>2</a:t>
            </a:r>
            <a:r>
              <a:rPr lang="en-US" sz="1600" dirty="0" smtClean="0"/>
              <a:t> </a:t>
            </a:r>
            <a:r>
              <a:rPr lang="en-US" sz="1600" dirty="0"/>
              <a:t>vs </a:t>
            </a:r>
            <a:r>
              <a:rPr lang="en-US" sz="1600" dirty="0" smtClean="0"/>
              <a:t>0.24m</a:t>
            </a:r>
            <a:r>
              <a:rPr lang="en-US" sz="1600" baseline="30000" dirty="0" smtClean="0"/>
              <a:t>2</a:t>
            </a:r>
            <a:r>
              <a:rPr lang="en-US" sz="1600" dirty="0" smtClean="0"/>
              <a:t> </a:t>
            </a:r>
          </a:p>
          <a:p>
            <a:pPr lvl="1">
              <a:buClr>
                <a:srgbClr val="CC9900"/>
              </a:buClr>
              <a:buSzPct val="70000"/>
              <a:buFont typeface="Wingdings" pitchFamily="2" charset="2"/>
              <a:buChar char="q"/>
              <a:defRPr/>
            </a:pPr>
            <a:r>
              <a:rPr lang="en-US" sz="1600" dirty="0" smtClean="0"/>
              <a:t>1152 mats vs 36 mats </a:t>
            </a:r>
          </a:p>
          <a:p>
            <a:pPr lvl="1">
              <a:buClr>
                <a:srgbClr val="CC9900"/>
              </a:buClr>
              <a:buSzPct val="70000"/>
              <a:buFont typeface="Wingdings" pitchFamily="2" charset="2"/>
              <a:buChar char="q"/>
              <a:defRPr/>
            </a:pPr>
            <a:r>
              <a:rPr lang="en-US" sz="1600" dirty="0" smtClean="0"/>
              <a:t>524,000 vs 18,000 channels </a:t>
            </a:r>
            <a:endParaRPr lang="en-US" sz="1600" dirty="0"/>
          </a:p>
          <a:p>
            <a:pPr lvl="1">
              <a:buClr>
                <a:srgbClr val="CC9900"/>
              </a:buClr>
              <a:buSzPct val="70000"/>
              <a:buFont typeface="Wingdings" pitchFamily="2" charset="2"/>
              <a:buChar char="q"/>
              <a:defRPr/>
            </a:pPr>
            <a:endParaRPr lang="en-US" sz="1600" dirty="0" smtClean="0"/>
          </a:p>
        </p:txBody>
      </p:sp>
      <p:grpSp>
        <p:nvGrpSpPr>
          <p:cNvPr id="10" name="Group 9"/>
          <p:cNvGrpSpPr/>
          <p:nvPr/>
        </p:nvGrpSpPr>
        <p:grpSpPr>
          <a:xfrm>
            <a:off x="5187768" y="889612"/>
            <a:ext cx="3512699" cy="2487144"/>
            <a:chOff x="4983434" y="4149080"/>
            <a:chExt cx="3704370" cy="2538468"/>
          </a:xfrm>
        </p:grpSpPr>
        <p:pic>
          <p:nvPicPr>
            <p:cNvPr id="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076" y="4364479"/>
              <a:ext cx="3431728" cy="232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flipV="1">
              <a:off x="5904148" y="4364479"/>
              <a:ext cx="0" cy="1161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028384" y="4365104"/>
              <a:ext cx="0" cy="1161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904148" y="4473116"/>
              <a:ext cx="212423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82561" y="4149080"/>
              <a:ext cx="699230" cy="338554"/>
            </a:xfrm>
            <a:prstGeom prst="rect">
              <a:avLst/>
            </a:prstGeom>
            <a:noFill/>
          </p:spPr>
          <p:txBody>
            <a:bodyPr wrap="none" rtlCol="0">
              <a:spAutoFit/>
            </a:bodyPr>
            <a:lstStyle/>
            <a:p>
              <a:r>
                <a:rPr lang="en-US" sz="1600" dirty="0" smtClean="0"/>
                <a:t>1.5 m</a:t>
              </a:r>
              <a:endParaRPr lang="en-US" sz="1600" dirty="0"/>
            </a:p>
          </p:txBody>
        </p:sp>
        <p:cxnSp>
          <p:nvCxnSpPr>
            <p:cNvPr id="16" name="Straight Connector 15"/>
            <p:cNvCxnSpPr/>
            <p:nvPr/>
          </p:nvCxnSpPr>
          <p:spPr>
            <a:xfrm flipH="1">
              <a:off x="5256076" y="4653136"/>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256076" y="6453336"/>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328084" y="4653136"/>
              <a:ext cx="0" cy="1800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4888856" y="5344617"/>
              <a:ext cx="527709" cy="338554"/>
            </a:xfrm>
            <a:prstGeom prst="rect">
              <a:avLst/>
            </a:prstGeom>
            <a:noFill/>
          </p:spPr>
          <p:txBody>
            <a:bodyPr wrap="none" rtlCol="0">
              <a:spAutoFit/>
            </a:bodyPr>
            <a:lstStyle/>
            <a:p>
              <a:r>
                <a:rPr lang="en-US" sz="1600" dirty="0" smtClean="0"/>
                <a:t>1 m</a:t>
              </a:r>
              <a:endParaRPr lang="en-US" sz="1600" dirty="0"/>
            </a:p>
          </p:txBody>
        </p:sp>
      </p:grpSp>
      <p:sp>
        <p:nvSpPr>
          <p:cNvPr id="6" name="Rounded Rectangle 5"/>
          <p:cNvSpPr/>
          <p:nvPr/>
        </p:nvSpPr>
        <p:spPr>
          <a:xfrm>
            <a:off x="6375757" y="3119079"/>
            <a:ext cx="1549043" cy="331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REDTOP</a:t>
            </a:r>
            <a:endParaRPr lang="en-US" dirty="0"/>
          </a:p>
        </p:txBody>
      </p:sp>
      <p:sp>
        <p:nvSpPr>
          <p:cNvPr id="20" name="Rounded Rectangle 19"/>
          <p:cNvSpPr/>
          <p:nvPr/>
        </p:nvSpPr>
        <p:spPr>
          <a:xfrm>
            <a:off x="4944909" y="5712245"/>
            <a:ext cx="1549043" cy="331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LHCb</a:t>
            </a:r>
            <a:endParaRPr lang="en-US" dirty="0"/>
          </a:p>
        </p:txBody>
      </p:sp>
    </p:spTree>
    <p:extLst>
      <p:ext uri="{BB962C8B-B14F-4D97-AF65-F5344CB8AC3E}">
        <p14:creationId xmlns:p14="http://schemas.microsoft.com/office/powerpoint/2010/main" val="1929843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from </a:t>
            </a:r>
            <a:r>
              <a:rPr lang="en-US" dirty="0" err="1" smtClean="0"/>
              <a:t>LHCb</a:t>
            </a:r>
            <a:r>
              <a:rPr lang="en-US" dirty="0" smtClean="0"/>
              <a:t>  Test Beam</a:t>
            </a:r>
            <a:endParaRPr lang="en-US" dirty="0"/>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pPr>
                <a:defRPr/>
              </a:pPr>
              <a:t>54</a:t>
            </a:fld>
            <a:endParaRPr lang="it-IT"/>
          </a:p>
        </p:txBody>
      </p:sp>
      <p:pic>
        <p:nvPicPr>
          <p:cNvPr id="6" name="Picture 5"/>
          <p:cNvPicPr>
            <a:picLocks noChangeAspect="1"/>
          </p:cNvPicPr>
          <p:nvPr/>
        </p:nvPicPr>
        <p:blipFill>
          <a:blip r:embed="rId2"/>
          <a:stretch>
            <a:fillRect/>
          </a:stretch>
        </p:blipFill>
        <p:spPr>
          <a:xfrm>
            <a:off x="323528" y="1576941"/>
            <a:ext cx="3648584" cy="2896004"/>
          </a:xfrm>
          <a:prstGeom prst="rect">
            <a:avLst/>
          </a:prstGeom>
        </p:spPr>
      </p:pic>
      <p:pic>
        <p:nvPicPr>
          <p:cNvPr id="7" name="Picture 6"/>
          <p:cNvPicPr>
            <a:picLocks noChangeAspect="1"/>
          </p:cNvPicPr>
          <p:nvPr/>
        </p:nvPicPr>
        <p:blipFill>
          <a:blip r:embed="rId3"/>
          <a:stretch>
            <a:fillRect/>
          </a:stretch>
        </p:blipFill>
        <p:spPr>
          <a:xfrm>
            <a:off x="109382" y="6304960"/>
            <a:ext cx="2219635" cy="476316"/>
          </a:xfrm>
          <a:prstGeom prst="rect">
            <a:avLst/>
          </a:prstGeom>
        </p:spPr>
      </p:pic>
      <p:pic>
        <p:nvPicPr>
          <p:cNvPr id="8" name="Picture 7"/>
          <p:cNvPicPr>
            <a:picLocks noChangeAspect="1"/>
          </p:cNvPicPr>
          <p:nvPr/>
        </p:nvPicPr>
        <p:blipFill>
          <a:blip r:embed="rId4"/>
          <a:stretch>
            <a:fillRect/>
          </a:stretch>
        </p:blipFill>
        <p:spPr>
          <a:xfrm>
            <a:off x="5145267" y="1922796"/>
            <a:ext cx="3717728" cy="2735959"/>
          </a:xfrm>
          <a:prstGeom prst="rect">
            <a:avLst/>
          </a:prstGeom>
        </p:spPr>
      </p:pic>
      <p:pic>
        <p:nvPicPr>
          <p:cNvPr id="9" name="Picture 8"/>
          <p:cNvPicPr>
            <a:picLocks noChangeAspect="1"/>
          </p:cNvPicPr>
          <p:nvPr/>
        </p:nvPicPr>
        <p:blipFill>
          <a:blip r:embed="rId5"/>
          <a:stretch>
            <a:fillRect/>
          </a:stretch>
        </p:blipFill>
        <p:spPr>
          <a:xfrm>
            <a:off x="863588" y="4579634"/>
            <a:ext cx="2260612" cy="1507075"/>
          </a:xfrm>
          <a:prstGeom prst="rect">
            <a:avLst/>
          </a:prstGeom>
        </p:spPr>
      </p:pic>
      <p:pic>
        <p:nvPicPr>
          <p:cNvPr id="10" name="Picture 9"/>
          <p:cNvPicPr>
            <a:picLocks noChangeAspect="1"/>
          </p:cNvPicPr>
          <p:nvPr/>
        </p:nvPicPr>
        <p:blipFill>
          <a:blip r:embed="rId6"/>
          <a:stretch>
            <a:fillRect/>
          </a:stretch>
        </p:blipFill>
        <p:spPr>
          <a:xfrm>
            <a:off x="5112060" y="4977172"/>
            <a:ext cx="3784143" cy="659621"/>
          </a:xfrm>
          <a:prstGeom prst="rect">
            <a:avLst/>
          </a:prstGeom>
        </p:spPr>
      </p:pic>
    </p:spTree>
    <p:extLst>
      <p:ext uri="{BB962C8B-B14F-4D97-AF65-F5344CB8AC3E}">
        <p14:creationId xmlns:p14="http://schemas.microsoft.com/office/powerpoint/2010/main" val="1585185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91264" cy="1143000"/>
          </a:xfrm>
        </p:spPr>
        <p:txBody>
          <a:bodyPr>
            <a:normAutofit fontScale="90000"/>
          </a:bodyPr>
          <a:lstStyle/>
          <a:p>
            <a:r>
              <a:rPr lang="en-US" dirty="0" smtClean="0"/>
              <a:t>Fiber Tracker Radiation Hardness</a:t>
            </a:r>
            <a:endParaRPr lang="en-US" dirty="0"/>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pPr>
                <a:defRPr/>
              </a:pPr>
              <a:t>55</a:t>
            </a:fld>
            <a:endParaRPr lang="it-IT"/>
          </a:p>
        </p:txBody>
      </p:sp>
      <p:pic>
        <p:nvPicPr>
          <p:cNvPr id="6" name="Picture 5"/>
          <p:cNvPicPr>
            <a:picLocks noChangeAspect="1"/>
          </p:cNvPicPr>
          <p:nvPr/>
        </p:nvPicPr>
        <p:blipFill rotWithShape="1">
          <a:blip r:embed="rId2"/>
          <a:srcRect b="6895"/>
          <a:stretch/>
        </p:blipFill>
        <p:spPr>
          <a:xfrm>
            <a:off x="170836" y="1196752"/>
            <a:ext cx="8802328" cy="4248472"/>
          </a:xfrm>
          <a:prstGeom prst="rect">
            <a:avLst/>
          </a:prstGeom>
        </p:spPr>
      </p:pic>
      <p:pic>
        <p:nvPicPr>
          <p:cNvPr id="7" name="Picture 6"/>
          <p:cNvPicPr>
            <a:picLocks noChangeAspect="1"/>
          </p:cNvPicPr>
          <p:nvPr/>
        </p:nvPicPr>
        <p:blipFill rotWithShape="1">
          <a:blip r:embed="rId3"/>
          <a:srcRect t="-1" b="5265"/>
          <a:stretch/>
        </p:blipFill>
        <p:spPr>
          <a:xfrm>
            <a:off x="170836" y="5035161"/>
            <a:ext cx="2219635" cy="451239"/>
          </a:xfrm>
          <a:prstGeom prst="rect">
            <a:avLst/>
          </a:prstGeom>
        </p:spPr>
      </p:pic>
      <p:sp>
        <p:nvSpPr>
          <p:cNvPr id="8" name="Content Placeholder 2"/>
          <p:cNvSpPr txBox="1">
            <a:spLocks/>
          </p:cNvSpPr>
          <p:nvPr/>
        </p:nvSpPr>
        <p:spPr bwMode="auto">
          <a:xfrm>
            <a:off x="215516" y="5373216"/>
            <a:ext cx="838200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lvl="1" algn="ctr">
              <a:buClr>
                <a:srgbClr val="CC9900"/>
              </a:buClr>
              <a:buSzPct val="70000"/>
              <a:buFont typeface="Wingdings 2" pitchFamily="18" charset="2"/>
              <a:buNone/>
              <a:defRPr/>
            </a:pPr>
            <a:r>
              <a:rPr lang="en-US" altLang="en-US" i="1" dirty="0" smtClean="0">
                <a:solidFill>
                  <a:schemeClr val="accent4">
                    <a:lumMod val="40000"/>
                    <a:lumOff val="60000"/>
                  </a:schemeClr>
                </a:solidFill>
                <a:effectLst>
                  <a:outerShdw blurRad="38100" dist="38100" dir="2700000" algn="tl">
                    <a:srgbClr val="000000">
                      <a:alpha val="43137"/>
                    </a:srgbClr>
                  </a:outerShdw>
                </a:effectLst>
              </a:rPr>
              <a:t>Expected irradiation at REDTOP</a:t>
            </a:r>
          </a:p>
          <a:p>
            <a:pPr lvl="1">
              <a:buClr>
                <a:srgbClr val="CC9900"/>
              </a:buClr>
              <a:buSzPct val="70000"/>
              <a:buFont typeface="Wingdings" pitchFamily="2" charset="2"/>
              <a:buChar char="q"/>
              <a:defRPr/>
            </a:pPr>
            <a:r>
              <a:rPr lang="en-US" sz="1600" dirty="0" smtClean="0"/>
              <a:t>Worst case (forward detector</a:t>
            </a:r>
            <a:r>
              <a:rPr lang="en-US" sz="1600" dirty="0"/>
              <a:t>): </a:t>
            </a:r>
            <a:r>
              <a:rPr lang="en-US" sz="1600" dirty="0" smtClean="0"/>
              <a:t>~10</a:t>
            </a:r>
            <a:r>
              <a:rPr lang="en-US" sz="1600" baseline="30000" dirty="0" smtClean="0"/>
              <a:t>13</a:t>
            </a:r>
            <a:r>
              <a:rPr lang="en-US" sz="1600" dirty="0" smtClean="0"/>
              <a:t> n/cm</a:t>
            </a:r>
            <a:r>
              <a:rPr lang="en-US" sz="1600" baseline="30000" dirty="0" smtClean="0"/>
              <a:t>2</a:t>
            </a:r>
            <a:r>
              <a:rPr lang="en-US" sz="1600" dirty="0" smtClean="0"/>
              <a:t> </a:t>
            </a:r>
          </a:p>
          <a:p>
            <a:pPr lvl="1">
              <a:buClr>
                <a:srgbClr val="CC9900"/>
              </a:buClr>
              <a:buSzPct val="70000"/>
              <a:buFont typeface="Wingdings" pitchFamily="2" charset="2"/>
              <a:buChar char="q"/>
              <a:defRPr/>
            </a:pPr>
            <a:r>
              <a:rPr lang="en-US" sz="1600" dirty="0" smtClean="0"/>
              <a:t>Average</a:t>
            </a:r>
            <a:r>
              <a:rPr lang="en-US" sz="1600" smtClean="0"/>
              <a:t>: ~10</a:t>
            </a:r>
            <a:r>
              <a:rPr lang="en-US" sz="1600" baseline="30000" smtClean="0"/>
              <a:t>12</a:t>
            </a:r>
            <a:r>
              <a:rPr lang="en-US" sz="1600" smtClean="0"/>
              <a:t> </a:t>
            </a:r>
            <a:r>
              <a:rPr lang="en-US" sz="1600" dirty="0"/>
              <a:t>n/cm</a:t>
            </a:r>
            <a:r>
              <a:rPr lang="en-US" sz="1600" baseline="30000" dirty="0"/>
              <a:t>2</a:t>
            </a:r>
            <a:r>
              <a:rPr lang="en-US" sz="1600" dirty="0"/>
              <a:t> </a:t>
            </a:r>
          </a:p>
        </p:txBody>
      </p:sp>
    </p:spTree>
    <p:extLst>
      <p:ext uri="{BB962C8B-B14F-4D97-AF65-F5344CB8AC3E}">
        <p14:creationId xmlns:p14="http://schemas.microsoft.com/office/powerpoint/2010/main" val="674447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8"/>
            <a:ext cx="8229600" cy="1143000"/>
          </a:xfrm>
        </p:spPr>
        <p:txBody>
          <a:bodyPr>
            <a:normAutofit/>
          </a:bodyPr>
          <a:lstStyle/>
          <a:p>
            <a:r>
              <a:rPr lang="en-US" sz="3600" dirty="0"/>
              <a:t>REDTOP </a:t>
            </a:r>
            <a:r>
              <a:rPr lang="en-US" sz="3600" dirty="0" smtClean="0"/>
              <a:t>Possible Running </a:t>
            </a:r>
            <a:r>
              <a:rPr lang="en-US" sz="3600" dirty="0"/>
              <a:t>Phases</a:t>
            </a:r>
          </a:p>
        </p:txBody>
      </p:sp>
      <p:sp>
        <p:nvSpPr>
          <p:cNvPr id="3" name="Content Placeholder 2"/>
          <p:cNvSpPr>
            <a:spLocks noGrp="1"/>
          </p:cNvSpPr>
          <p:nvPr>
            <p:ph idx="1"/>
          </p:nvPr>
        </p:nvSpPr>
        <p:spPr>
          <a:xfrm>
            <a:off x="431540" y="548680"/>
            <a:ext cx="8229600" cy="5040560"/>
          </a:xfrm>
        </p:spPr>
        <p:txBody>
          <a:bodyPr/>
          <a:lstStyle/>
          <a:p>
            <a:r>
              <a:rPr lang="en-US" sz="1400" dirty="0"/>
              <a:t>Phase I: </a:t>
            </a:r>
            <a:r>
              <a:rPr lang="en-US" sz="1400" dirty="0" smtClean="0">
                <a:latin typeface="Symbol" panose="05050102010706020507" pitchFamily="18" charset="2"/>
              </a:rPr>
              <a:t>h</a:t>
            </a:r>
            <a:r>
              <a:rPr lang="en-US" sz="1400" dirty="0" smtClean="0"/>
              <a:t>-factory. Goal is ~</a:t>
            </a:r>
            <a:r>
              <a:rPr lang="en-US" altLang="en-US" sz="1400" dirty="0" smtClean="0">
                <a:solidFill>
                  <a:prstClr val="white"/>
                </a:solidFill>
              </a:rPr>
              <a:t>10</a:t>
            </a:r>
            <a:r>
              <a:rPr lang="en-US" altLang="en-US" sz="1400" baseline="30000" dirty="0" smtClean="0">
                <a:solidFill>
                  <a:prstClr val="white"/>
                </a:solidFill>
              </a:rPr>
              <a:t>13</a:t>
            </a:r>
            <a:r>
              <a:rPr lang="en-US" altLang="en-US" sz="1400" dirty="0" smtClean="0">
                <a:solidFill>
                  <a:prstClr val="white"/>
                </a:solidFill>
              </a:rPr>
              <a:t> </a:t>
            </a:r>
            <a:r>
              <a:rPr lang="en-US" altLang="en-US" sz="1400" dirty="0">
                <a:solidFill>
                  <a:prstClr val="white"/>
                </a:solidFill>
                <a:latin typeface="Symbol" pitchFamily="18" charset="2"/>
              </a:rPr>
              <a:t>h</a:t>
            </a:r>
            <a:r>
              <a:rPr lang="en-US" altLang="en-US" sz="1400" dirty="0">
                <a:solidFill>
                  <a:prstClr val="white"/>
                </a:solidFill>
              </a:rPr>
              <a:t> /</a:t>
            </a:r>
            <a:r>
              <a:rPr lang="en-US" altLang="en-US" sz="1400" dirty="0" err="1">
                <a:solidFill>
                  <a:prstClr val="white"/>
                </a:solidFill>
              </a:rPr>
              <a:t>yr</a:t>
            </a:r>
            <a:endParaRPr lang="en-US" sz="1400" dirty="0"/>
          </a:p>
          <a:p>
            <a:pPr lvl="1"/>
            <a:r>
              <a:rPr lang="en-US" sz="1200" dirty="0" err="1" smtClean="0"/>
              <a:t>T</a:t>
            </a:r>
            <a:r>
              <a:rPr lang="en-US" sz="1200" baseline="-25000" dirty="0" err="1" smtClean="0"/>
              <a:t>beam</a:t>
            </a:r>
            <a:r>
              <a:rPr lang="en-US" sz="1200" dirty="0"/>
              <a:t>: </a:t>
            </a:r>
            <a:r>
              <a:rPr lang="en-US" sz="1200" dirty="0" smtClean="0"/>
              <a:t>1.8-2.1 GeV</a:t>
            </a:r>
          </a:p>
          <a:p>
            <a:pPr lvl="1"/>
            <a:r>
              <a:rPr lang="en-US" sz="1200" dirty="0" smtClean="0"/>
              <a:t>Power: 30 W</a:t>
            </a:r>
          </a:p>
          <a:p>
            <a:pPr lvl="1"/>
            <a:r>
              <a:rPr lang="en-US" sz="1200" dirty="0" smtClean="0"/>
              <a:t>Target: 10 x 0.33 mm Be </a:t>
            </a:r>
            <a:endParaRPr lang="en-US" sz="1200" dirty="0"/>
          </a:p>
          <a:p>
            <a:pPr>
              <a:lnSpc>
                <a:spcPct val="150000"/>
              </a:lnSpc>
            </a:pPr>
            <a:r>
              <a:rPr lang="en-US" sz="1400" dirty="0"/>
              <a:t>Phase II: </a:t>
            </a:r>
            <a:r>
              <a:rPr lang="en-US" sz="1400" dirty="0">
                <a:latin typeface="Symbol" panose="05050102010706020507" pitchFamily="18" charset="2"/>
              </a:rPr>
              <a:t>h</a:t>
            </a:r>
            <a:r>
              <a:rPr lang="en-US" sz="1400" dirty="0"/>
              <a:t> </a:t>
            </a:r>
            <a:r>
              <a:rPr lang="en-US" sz="1400" dirty="0" smtClean="0"/>
              <a:t>’-factory. </a:t>
            </a:r>
            <a:r>
              <a:rPr lang="en-US" sz="1400" dirty="0"/>
              <a:t>Goal is </a:t>
            </a:r>
            <a:r>
              <a:rPr lang="en-US" sz="1400" dirty="0" smtClean="0"/>
              <a:t>~</a:t>
            </a:r>
            <a:r>
              <a:rPr lang="en-US" altLang="en-US" sz="1400" dirty="0" smtClean="0">
                <a:solidFill>
                  <a:prstClr val="white"/>
                </a:solidFill>
              </a:rPr>
              <a:t>10</a:t>
            </a:r>
            <a:r>
              <a:rPr lang="en-US" altLang="en-US" sz="1400" baseline="30000" dirty="0" smtClean="0">
                <a:solidFill>
                  <a:prstClr val="white"/>
                </a:solidFill>
              </a:rPr>
              <a:t>11</a:t>
            </a:r>
            <a:r>
              <a:rPr lang="en-US" altLang="en-US" sz="1400" dirty="0" smtClean="0">
                <a:solidFill>
                  <a:prstClr val="white"/>
                </a:solidFill>
              </a:rPr>
              <a:t> </a:t>
            </a:r>
            <a:r>
              <a:rPr lang="en-US" altLang="en-US" sz="1400" dirty="0" smtClean="0">
                <a:solidFill>
                  <a:prstClr val="white"/>
                </a:solidFill>
                <a:latin typeface="Symbol" pitchFamily="18" charset="2"/>
              </a:rPr>
              <a:t>h</a:t>
            </a:r>
            <a:r>
              <a:rPr lang="en-US" sz="1400" dirty="0"/>
              <a:t>’</a:t>
            </a:r>
            <a:r>
              <a:rPr lang="en-US" altLang="en-US" sz="1400" dirty="0" smtClean="0">
                <a:solidFill>
                  <a:prstClr val="white"/>
                </a:solidFill>
              </a:rPr>
              <a:t> </a:t>
            </a:r>
            <a:r>
              <a:rPr lang="en-US" altLang="en-US" sz="1400" dirty="0">
                <a:solidFill>
                  <a:prstClr val="white"/>
                </a:solidFill>
              </a:rPr>
              <a:t>/</a:t>
            </a:r>
            <a:r>
              <a:rPr lang="en-US" altLang="en-US" sz="1400" dirty="0" err="1">
                <a:solidFill>
                  <a:prstClr val="white"/>
                </a:solidFill>
              </a:rPr>
              <a:t>yr</a:t>
            </a:r>
            <a:endParaRPr lang="en-US" sz="1400" dirty="0"/>
          </a:p>
          <a:p>
            <a:pPr lvl="1"/>
            <a:r>
              <a:rPr lang="en-US" sz="1200" dirty="0" err="1" smtClean="0"/>
              <a:t>T</a:t>
            </a:r>
            <a:r>
              <a:rPr lang="en-US" sz="1200" baseline="-25000" dirty="0" err="1" smtClean="0"/>
              <a:t>beam</a:t>
            </a:r>
            <a:r>
              <a:rPr lang="en-US" sz="1200" dirty="0"/>
              <a:t>: </a:t>
            </a:r>
            <a:r>
              <a:rPr lang="en-US" sz="1200" dirty="0" smtClean="0"/>
              <a:t>3.5-4.5 </a:t>
            </a:r>
            <a:r>
              <a:rPr lang="en-US" sz="1200" dirty="0"/>
              <a:t>GeV (to be optimized</a:t>
            </a:r>
            <a:r>
              <a:rPr lang="en-US" sz="1200" dirty="0" smtClean="0"/>
              <a:t>)</a:t>
            </a:r>
          </a:p>
          <a:p>
            <a:pPr lvl="1"/>
            <a:r>
              <a:rPr lang="en-US" sz="1200" dirty="0"/>
              <a:t>Power: </a:t>
            </a:r>
            <a:r>
              <a:rPr lang="en-US" sz="1200" dirty="0" smtClean="0"/>
              <a:t>60 W</a:t>
            </a:r>
          </a:p>
          <a:p>
            <a:pPr lvl="1"/>
            <a:r>
              <a:rPr lang="en-US" sz="1200" dirty="0"/>
              <a:t>Target: 10 x 0.33 mm Be </a:t>
            </a:r>
          </a:p>
          <a:p>
            <a:pPr>
              <a:lnSpc>
                <a:spcPct val="150000"/>
              </a:lnSpc>
            </a:pPr>
            <a:r>
              <a:rPr lang="en-US" sz="1400" dirty="0"/>
              <a:t>Phase III: </a:t>
            </a:r>
            <a:r>
              <a:rPr lang="en-US" sz="1400" dirty="0" smtClean="0"/>
              <a:t>Dark photons radiating form muons. </a:t>
            </a:r>
            <a:r>
              <a:rPr lang="en-US" sz="1400" dirty="0"/>
              <a:t>Goal is </a:t>
            </a:r>
            <a:r>
              <a:rPr lang="en-US" altLang="en-US" sz="1400" dirty="0"/>
              <a:t>&gt; </a:t>
            </a:r>
            <a:r>
              <a:rPr lang="en-US" sz="1400" dirty="0" smtClean="0"/>
              <a:t>1.</a:t>
            </a:r>
            <a:r>
              <a:rPr lang="en-US" altLang="en-US" sz="1400" dirty="0" smtClean="0"/>
              <a:t>0 </a:t>
            </a:r>
            <a:r>
              <a:rPr lang="en-US" sz="1400" dirty="0">
                <a:latin typeface="Symbol" panose="05050102010706020507" pitchFamily="18" charset="2"/>
              </a:rPr>
              <a:t>´</a:t>
            </a:r>
            <a:r>
              <a:rPr lang="en-US" altLang="en-US" sz="1400" dirty="0" smtClean="0"/>
              <a:t>10</a:t>
            </a:r>
            <a:r>
              <a:rPr lang="en-US" altLang="en-US" sz="1400" baseline="30000" dirty="0" smtClean="0"/>
              <a:t>13</a:t>
            </a:r>
            <a:r>
              <a:rPr lang="en-US" altLang="en-US" sz="1400" dirty="0" smtClean="0"/>
              <a:t> </a:t>
            </a:r>
            <a:r>
              <a:rPr lang="en-US" altLang="en-US" sz="1400" dirty="0" smtClean="0">
                <a:latin typeface="Symbol" pitchFamily="18" charset="2"/>
              </a:rPr>
              <a:t>m</a:t>
            </a:r>
            <a:r>
              <a:rPr lang="en-US" altLang="en-US" sz="1400" dirty="0" smtClean="0"/>
              <a:t>/</a:t>
            </a:r>
            <a:r>
              <a:rPr lang="en-US" altLang="en-US" sz="1400" dirty="0" err="1" smtClean="0"/>
              <a:t>yr</a:t>
            </a:r>
            <a:endParaRPr lang="en-US" altLang="en-US" sz="1400" dirty="0" smtClean="0"/>
          </a:p>
          <a:p>
            <a:pPr lvl="1">
              <a:lnSpc>
                <a:spcPct val="150000"/>
              </a:lnSpc>
            </a:pPr>
            <a:r>
              <a:rPr lang="en-US" sz="1100" dirty="0" smtClean="0"/>
              <a:t>(G. </a:t>
            </a:r>
            <a:r>
              <a:rPr lang="en-US" sz="1100" dirty="0" err="1" smtClean="0"/>
              <a:t>Krnjaic</a:t>
            </a:r>
            <a:r>
              <a:rPr lang="en-US" sz="1100" dirty="0" smtClean="0"/>
              <a:t> and Y. Kahn)</a:t>
            </a:r>
            <a:endParaRPr lang="en-US" sz="1100" dirty="0"/>
          </a:p>
          <a:p>
            <a:pPr lvl="1"/>
            <a:r>
              <a:rPr lang="en-US" sz="1200" dirty="0" err="1"/>
              <a:t>T</a:t>
            </a:r>
            <a:r>
              <a:rPr lang="en-US" sz="1200" baseline="-25000" dirty="0" err="1"/>
              <a:t>beam</a:t>
            </a:r>
            <a:r>
              <a:rPr lang="en-US" sz="1200" dirty="0"/>
              <a:t>: </a:t>
            </a:r>
            <a:r>
              <a:rPr lang="en-US" sz="1200" dirty="0" smtClean="0"/>
              <a:t>1&lt; &lt;3 GeV </a:t>
            </a:r>
            <a:r>
              <a:rPr lang="en-US" sz="1200" dirty="0"/>
              <a:t>(to be optimized</a:t>
            </a:r>
            <a:r>
              <a:rPr lang="en-US" sz="1200" dirty="0" smtClean="0"/>
              <a:t>)</a:t>
            </a:r>
          </a:p>
          <a:p>
            <a:pPr lvl="1"/>
            <a:r>
              <a:rPr lang="en-US" sz="1200" dirty="0"/>
              <a:t>Target: H</a:t>
            </a:r>
            <a:r>
              <a:rPr lang="en-US" sz="1200" baseline="-25000" dirty="0"/>
              <a:t>2</a:t>
            </a:r>
            <a:r>
              <a:rPr lang="en-US" sz="1200" dirty="0"/>
              <a:t> gas</a:t>
            </a:r>
            <a:endParaRPr lang="en-US" altLang="en-US" sz="1200" dirty="0"/>
          </a:p>
          <a:p>
            <a:pPr>
              <a:lnSpc>
                <a:spcPct val="150000"/>
              </a:lnSpc>
            </a:pPr>
            <a:r>
              <a:rPr lang="en-US" sz="1400" dirty="0"/>
              <a:t>Phase IV: Muon Scattering Experiment. Goal is </a:t>
            </a:r>
            <a:r>
              <a:rPr lang="en-US" altLang="en-US" sz="1400" dirty="0"/>
              <a:t>&gt; </a:t>
            </a:r>
            <a:r>
              <a:rPr lang="en-US" sz="1400" dirty="0"/>
              <a:t>2.</a:t>
            </a:r>
            <a:r>
              <a:rPr lang="en-US" altLang="en-US" sz="1400" dirty="0"/>
              <a:t>0 </a:t>
            </a:r>
            <a:r>
              <a:rPr lang="en-US" sz="1400" dirty="0">
                <a:latin typeface="Symbol" panose="05050102010706020507" pitchFamily="18" charset="2"/>
              </a:rPr>
              <a:t>´</a:t>
            </a:r>
            <a:r>
              <a:rPr lang="en-US" altLang="en-US" sz="1400" dirty="0"/>
              <a:t>10</a:t>
            </a:r>
            <a:r>
              <a:rPr lang="en-US" altLang="en-US" sz="1400" baseline="30000" dirty="0"/>
              <a:t>12</a:t>
            </a:r>
            <a:r>
              <a:rPr lang="en-US" altLang="en-US" sz="1400" dirty="0"/>
              <a:t> </a:t>
            </a:r>
            <a:r>
              <a:rPr lang="en-US" altLang="en-US" sz="1400" dirty="0">
                <a:latin typeface="Symbol" pitchFamily="18" charset="2"/>
              </a:rPr>
              <a:t>m</a:t>
            </a:r>
            <a:r>
              <a:rPr lang="en-US" altLang="en-US" sz="1400" dirty="0"/>
              <a:t>/</a:t>
            </a:r>
            <a:r>
              <a:rPr lang="en-US" altLang="en-US" sz="1400" dirty="0" err="1"/>
              <a:t>yr</a:t>
            </a:r>
            <a:endParaRPr lang="en-US" sz="1400" dirty="0"/>
          </a:p>
          <a:p>
            <a:pPr lvl="1"/>
            <a:r>
              <a:rPr lang="en-US" sz="1200" dirty="0" err="1"/>
              <a:t>T</a:t>
            </a:r>
            <a:r>
              <a:rPr lang="en-US" sz="1200" baseline="-25000" dirty="0" err="1"/>
              <a:t>beam</a:t>
            </a:r>
            <a:r>
              <a:rPr lang="en-US" sz="1200" dirty="0"/>
              <a:t>: 0.2&lt; &lt;0.8 GeV (to be optimized)</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200" dirty="0"/>
              <a:t>Muon </a:t>
            </a:r>
            <a:r>
              <a:rPr lang="en-US" altLang="en-US" sz="1200" dirty="0" smtClean="0"/>
              <a:t>yield</a:t>
            </a:r>
            <a:r>
              <a:rPr lang="en-US" altLang="en-US" sz="1200" dirty="0"/>
              <a:t>: &gt;1.6 </a:t>
            </a:r>
            <a:r>
              <a:rPr lang="en-US" sz="1200" dirty="0">
                <a:latin typeface="Symbol" panose="05050102010706020507" pitchFamily="18" charset="2"/>
              </a:rPr>
              <a:t>´</a:t>
            </a:r>
            <a:r>
              <a:rPr lang="en-US" altLang="en-US" sz="1200" dirty="0"/>
              <a:t>10</a:t>
            </a:r>
            <a:r>
              <a:rPr lang="en-US" altLang="en-US" sz="1200" baseline="30000" dirty="0"/>
              <a:t>-8 </a:t>
            </a:r>
            <a:r>
              <a:rPr lang="en-US" altLang="en-US" sz="1200" dirty="0">
                <a:latin typeface="Symbol" panose="05050102010706020507" pitchFamily="18" charset="2"/>
              </a:rPr>
              <a:t>m</a:t>
            </a:r>
            <a:r>
              <a:rPr lang="en-US" altLang="en-US" sz="1200" dirty="0"/>
              <a:t>/p</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dirty="0"/>
              <a:t>Target: 1 x 100 mm graphite</a:t>
            </a:r>
            <a:endParaRPr lang="en-US" altLang="en-US" sz="1200" dirty="0"/>
          </a:p>
          <a:p>
            <a:pPr>
              <a:lnSpc>
                <a:spcPct val="150000"/>
              </a:lnSpc>
            </a:pPr>
            <a:r>
              <a:rPr lang="en-US" sz="1400" dirty="0"/>
              <a:t>Phase </a:t>
            </a:r>
            <a:r>
              <a:rPr lang="en-US" sz="1400" dirty="0" smtClean="0"/>
              <a:t>V</a:t>
            </a:r>
            <a:r>
              <a:rPr lang="en-US" sz="1400" dirty="0"/>
              <a:t>: </a:t>
            </a:r>
            <a:r>
              <a:rPr lang="en-US" sz="1400" dirty="0" smtClean="0"/>
              <a:t>tagged REDTOP. </a:t>
            </a:r>
            <a:r>
              <a:rPr lang="en-US" sz="1400" dirty="0"/>
              <a:t>Goal is </a:t>
            </a:r>
            <a:r>
              <a:rPr lang="en-US" altLang="en-US" sz="1400" dirty="0"/>
              <a:t>&gt; </a:t>
            </a:r>
            <a:r>
              <a:rPr lang="en-US" sz="1400" dirty="0"/>
              <a:t>2.</a:t>
            </a:r>
            <a:r>
              <a:rPr lang="en-US" altLang="en-US" sz="1400" dirty="0"/>
              <a:t>0 </a:t>
            </a:r>
            <a:r>
              <a:rPr lang="en-US" sz="1400" dirty="0">
                <a:latin typeface="Symbol" panose="05050102010706020507" pitchFamily="18" charset="2"/>
              </a:rPr>
              <a:t>´</a:t>
            </a:r>
            <a:r>
              <a:rPr lang="en-US" altLang="en-US" sz="1400" dirty="0" smtClean="0"/>
              <a:t>10</a:t>
            </a:r>
            <a:r>
              <a:rPr lang="en-US" altLang="en-US" sz="1400" baseline="30000" dirty="0" smtClean="0"/>
              <a:t>13</a:t>
            </a:r>
            <a:r>
              <a:rPr lang="en-US" altLang="en-US" sz="1400" dirty="0" smtClean="0"/>
              <a:t> </a:t>
            </a:r>
            <a:r>
              <a:rPr lang="en-US" altLang="en-US" sz="1400" dirty="0" smtClean="0">
                <a:latin typeface="Symbol" pitchFamily="18" charset="2"/>
              </a:rPr>
              <a:t>h</a:t>
            </a:r>
            <a:r>
              <a:rPr lang="en-US" altLang="en-US" sz="1400" dirty="0" smtClean="0"/>
              <a:t>/</a:t>
            </a:r>
            <a:r>
              <a:rPr lang="en-US" altLang="en-US" sz="1400" dirty="0" err="1" smtClean="0"/>
              <a:t>yr</a:t>
            </a:r>
            <a:endParaRPr lang="en-US" sz="1400" dirty="0"/>
          </a:p>
          <a:p>
            <a:pPr lvl="1"/>
            <a:r>
              <a:rPr lang="en-US" sz="1200" dirty="0" err="1"/>
              <a:t>T</a:t>
            </a:r>
            <a:r>
              <a:rPr lang="en-US" sz="1200" baseline="-25000" dirty="0" err="1"/>
              <a:t>beam</a:t>
            </a:r>
            <a:r>
              <a:rPr lang="en-US" sz="1200" dirty="0"/>
              <a:t>: </a:t>
            </a:r>
            <a:r>
              <a:rPr lang="en-US" sz="1200" dirty="0" smtClean="0"/>
              <a:t>1.2 </a:t>
            </a:r>
            <a:r>
              <a:rPr lang="en-US" sz="1200" dirty="0"/>
              <a:t>GeV </a:t>
            </a:r>
            <a:r>
              <a:rPr lang="en-US" sz="1200" dirty="0" smtClean="0"/>
              <a:t>at PIP-II</a:t>
            </a:r>
            <a:endParaRPr lang="en-US" sz="1200" dirty="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200" dirty="0"/>
              <a:t>Muon </a:t>
            </a:r>
            <a:r>
              <a:rPr lang="en-US" altLang="en-US" sz="1200" dirty="0" err="1"/>
              <a:t>muon</a:t>
            </a:r>
            <a:r>
              <a:rPr lang="en-US" altLang="en-US" sz="1200" dirty="0"/>
              <a:t> yield: &gt;1.6 </a:t>
            </a:r>
            <a:r>
              <a:rPr lang="en-US" sz="1200" dirty="0">
                <a:latin typeface="Symbol" panose="05050102010706020507" pitchFamily="18" charset="2"/>
              </a:rPr>
              <a:t>´</a:t>
            </a:r>
            <a:r>
              <a:rPr lang="en-US" altLang="en-US" sz="1200" dirty="0"/>
              <a:t>10</a:t>
            </a:r>
            <a:r>
              <a:rPr lang="en-US" altLang="en-US" sz="1200" baseline="30000" dirty="0"/>
              <a:t>-8 </a:t>
            </a:r>
            <a:r>
              <a:rPr lang="en-US" altLang="en-US" sz="1200" dirty="0">
                <a:latin typeface="Symbol" panose="05050102010706020507" pitchFamily="18" charset="2"/>
              </a:rPr>
              <a:t>m</a:t>
            </a:r>
            <a:r>
              <a:rPr lang="en-US" altLang="en-US" sz="1200" dirty="0"/>
              <a:t>/p</a:t>
            </a: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dirty="0"/>
              <a:t>Target: </a:t>
            </a:r>
            <a:r>
              <a:rPr lang="en-US" sz="1200" baseline="30000" dirty="0"/>
              <a:t>3</a:t>
            </a:r>
            <a:r>
              <a:rPr lang="en-US" sz="1200" dirty="0"/>
              <a:t>H</a:t>
            </a:r>
            <a:endParaRPr lang="en-US" altLang="en-US" sz="1200" dirty="0"/>
          </a:p>
          <a:p>
            <a:pPr>
              <a:lnSpc>
                <a:spcPct val="150000"/>
              </a:lnSpc>
            </a:pPr>
            <a:r>
              <a:rPr lang="en-US" sz="1400" dirty="0" smtClean="0"/>
              <a:t>Phase VI: Rare Kaon Decays: K</a:t>
            </a:r>
            <a:r>
              <a:rPr lang="en-US" sz="1400" baseline="30000" dirty="0" smtClean="0"/>
              <a:t>+</a:t>
            </a:r>
            <a:r>
              <a:rPr lang="en-US" altLang="en-US" sz="1400" dirty="0">
                <a:solidFill>
                  <a:srgbClr val="F5CD2D">
                    <a:lumMod val="40000"/>
                    <a:lumOff val="60000"/>
                  </a:srgbClr>
                </a:solidFill>
              </a:rPr>
              <a:t> </a:t>
            </a:r>
            <a:r>
              <a:rPr lang="en-US" altLang="en-US" sz="1400" dirty="0" smtClean="0"/>
              <a:t>→ </a:t>
            </a:r>
            <a:r>
              <a:rPr lang="en-US" altLang="en-US" sz="1400" dirty="0" smtClean="0">
                <a:latin typeface="Symbol" panose="05050102010706020507" pitchFamily="18" charset="2"/>
              </a:rPr>
              <a:t>p</a:t>
            </a:r>
            <a:r>
              <a:rPr lang="en-US" sz="1400" baseline="30000" dirty="0"/>
              <a:t> +</a:t>
            </a:r>
            <a:r>
              <a:rPr lang="en-US" altLang="en-US" sz="1400" dirty="0" smtClean="0">
                <a:latin typeface="Symbol" panose="05050102010706020507" pitchFamily="18" charset="2"/>
              </a:rPr>
              <a:t> n </a:t>
            </a:r>
            <a:r>
              <a:rPr lang="en-US" altLang="en-US" sz="1400" u="sng" dirty="0" err="1" smtClean="0">
                <a:latin typeface="Symbol" panose="05050102010706020507" pitchFamily="18" charset="2"/>
              </a:rPr>
              <a:t>n</a:t>
            </a:r>
            <a:r>
              <a:rPr lang="en-US" sz="1400" dirty="0"/>
              <a:t>  Goal is </a:t>
            </a:r>
            <a:r>
              <a:rPr lang="en-US" altLang="en-US" sz="1400" dirty="0" smtClean="0"/>
              <a:t>&gt; </a:t>
            </a:r>
            <a:r>
              <a:rPr lang="en-US" sz="1400" dirty="0" smtClean="0"/>
              <a:t>1</a:t>
            </a:r>
            <a:r>
              <a:rPr lang="en-US" sz="1400" dirty="0" smtClean="0">
                <a:latin typeface="Symbol" panose="05050102010706020507" pitchFamily="18" charset="2"/>
              </a:rPr>
              <a:t>´</a:t>
            </a:r>
            <a:r>
              <a:rPr lang="en-US" altLang="en-US" sz="1400" dirty="0" smtClean="0">
                <a:solidFill>
                  <a:prstClr val="white"/>
                </a:solidFill>
              </a:rPr>
              <a:t>10</a:t>
            </a:r>
            <a:r>
              <a:rPr lang="en-US" altLang="en-US" sz="1400" baseline="30000" dirty="0" smtClean="0">
                <a:solidFill>
                  <a:prstClr val="white"/>
                </a:solidFill>
              </a:rPr>
              <a:t>14</a:t>
            </a:r>
            <a:r>
              <a:rPr lang="en-US" altLang="en-US" sz="1400" dirty="0" smtClean="0">
                <a:solidFill>
                  <a:prstClr val="white"/>
                </a:solidFill>
              </a:rPr>
              <a:t> </a:t>
            </a:r>
            <a:r>
              <a:rPr lang="en-US" altLang="en-US" sz="1400" dirty="0" smtClean="0">
                <a:solidFill>
                  <a:prstClr val="white"/>
                </a:solidFill>
                <a:latin typeface="Symbol" pitchFamily="18" charset="2"/>
              </a:rPr>
              <a:t>KOT</a:t>
            </a:r>
            <a:r>
              <a:rPr lang="en-US" altLang="en-US" sz="1400" dirty="0" smtClean="0">
                <a:solidFill>
                  <a:prstClr val="white"/>
                </a:solidFill>
              </a:rPr>
              <a:t>/</a:t>
            </a:r>
            <a:r>
              <a:rPr lang="en-US" altLang="en-US" sz="1400" dirty="0" err="1" smtClean="0">
                <a:solidFill>
                  <a:prstClr val="white"/>
                </a:solidFill>
              </a:rPr>
              <a:t>yr</a:t>
            </a:r>
            <a:endParaRPr lang="en-US" sz="1400" u="sng" dirty="0">
              <a:latin typeface="Symbol" panose="05050102010706020507" pitchFamily="18" charset="2"/>
            </a:endParaRPr>
          </a:p>
          <a:p>
            <a:pPr lvl="1"/>
            <a:r>
              <a:rPr lang="en-US" sz="1200" dirty="0" err="1" smtClean="0"/>
              <a:t>T</a:t>
            </a:r>
            <a:r>
              <a:rPr lang="en-US" sz="1200" baseline="-25000" dirty="0" err="1" smtClean="0"/>
              <a:t>beam</a:t>
            </a:r>
            <a:r>
              <a:rPr lang="en-US" sz="1200" dirty="0"/>
              <a:t>: K</a:t>
            </a:r>
            <a:r>
              <a:rPr lang="en-US" sz="1200" baseline="30000" dirty="0"/>
              <a:t>+</a:t>
            </a:r>
            <a:r>
              <a:rPr lang="en-US" sz="1200" dirty="0" smtClean="0"/>
              <a:t> from 8 GeV protons</a:t>
            </a:r>
            <a:endParaRPr lang="en-US" sz="1200" dirty="0"/>
          </a:p>
          <a:p>
            <a:pPr lvl="1"/>
            <a:r>
              <a:rPr lang="en-US" altLang="en-US" sz="1200" dirty="0"/>
              <a:t>K</a:t>
            </a:r>
            <a:r>
              <a:rPr lang="en-US" altLang="en-US" sz="1200" baseline="30000" dirty="0"/>
              <a:t>+</a:t>
            </a:r>
            <a:r>
              <a:rPr lang="en-US" altLang="en-US" sz="1200" dirty="0"/>
              <a:t>/</a:t>
            </a:r>
            <a:r>
              <a:rPr lang="en-US" altLang="en-US" sz="1200" dirty="0">
                <a:latin typeface="Symbol" panose="05050102010706020507" pitchFamily="18" charset="2"/>
              </a:rPr>
              <a:t>p</a:t>
            </a:r>
            <a:r>
              <a:rPr lang="en-US" altLang="en-US" sz="1200" dirty="0"/>
              <a:t>  </a:t>
            </a:r>
            <a:r>
              <a:rPr lang="en-US" altLang="en-US" sz="1200" dirty="0" smtClean="0"/>
              <a:t>yield: </a:t>
            </a:r>
            <a:r>
              <a:rPr lang="en-US" altLang="en-US" sz="1200" dirty="0"/>
              <a:t>1 </a:t>
            </a:r>
            <a:r>
              <a:rPr lang="en-US" sz="1200" dirty="0">
                <a:latin typeface="Symbol" panose="05050102010706020507" pitchFamily="18" charset="2"/>
              </a:rPr>
              <a:t>/</a:t>
            </a:r>
            <a:r>
              <a:rPr lang="en-US" altLang="en-US" sz="1200" dirty="0"/>
              <a:t>13 (neglecting very soft </a:t>
            </a:r>
            <a:r>
              <a:rPr lang="en-US" altLang="en-US" sz="1200" dirty="0" err="1" smtClean="0"/>
              <a:t>pions</a:t>
            </a:r>
            <a:r>
              <a:rPr lang="en-US" altLang="en-US" sz="1200" dirty="0" smtClean="0"/>
              <a:t> – factor 1.8 better than p@92 GeV)</a:t>
            </a:r>
            <a:endParaRPr lang="en-US" altLang="en-US" sz="1200" dirty="0"/>
          </a:p>
          <a:p>
            <a:pPr lvl="1"/>
            <a:r>
              <a:rPr lang="en-US" sz="1200" dirty="0" smtClean="0"/>
              <a:t>Target</a:t>
            </a:r>
            <a:r>
              <a:rPr lang="en-US" sz="1200" dirty="0"/>
              <a:t>: </a:t>
            </a:r>
            <a:r>
              <a:rPr lang="en-US" sz="1200" dirty="0" smtClean="0"/>
              <a:t>primary (PT: for K production) + secondary (active: scintillating plastics)</a:t>
            </a:r>
            <a:endParaRPr lang="en-US" altLang="en-US" sz="1200" dirty="0"/>
          </a:p>
          <a:p>
            <a:pPr lvl="1"/>
            <a:endParaRPr lang="en-US" sz="1200" dirty="0"/>
          </a:p>
          <a:p>
            <a:pPr marL="585788" lvl="1" indent="0">
              <a:buNone/>
            </a:pPr>
            <a:endParaRPr lang="en-US" sz="1200" dirty="0"/>
          </a:p>
          <a:p>
            <a:endParaRPr lang="en-US" sz="1400" dirty="0"/>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56</a:t>
            </a:fld>
            <a:endParaRPr lang="it-IT"/>
          </a:p>
        </p:txBody>
      </p:sp>
      <p:sp>
        <p:nvSpPr>
          <p:cNvPr id="7" name="Rounded Rectangular Callout 6"/>
          <p:cNvSpPr/>
          <p:nvPr/>
        </p:nvSpPr>
        <p:spPr>
          <a:xfrm>
            <a:off x="6984268" y="5373216"/>
            <a:ext cx="1908212" cy="1116124"/>
          </a:xfrm>
          <a:prstGeom prst="wedgeRoundRectCallout">
            <a:avLst>
              <a:gd name="adj1" fmla="val -84208"/>
              <a:gd name="adj2" fmla="val 85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It could be made unnecessary </a:t>
            </a:r>
            <a:r>
              <a:rPr lang="en-US" sz="1600" smtClean="0">
                <a:solidFill>
                  <a:schemeClr val="bg1"/>
                </a:solidFill>
              </a:rPr>
              <a:t>by NA62+ and JPARC</a:t>
            </a:r>
            <a:endParaRPr lang="en-US" sz="1600" dirty="0">
              <a:solidFill>
                <a:schemeClr val="bg1"/>
              </a:solidFill>
            </a:endParaRPr>
          </a:p>
        </p:txBody>
      </p:sp>
    </p:spTree>
    <p:extLst>
      <p:ext uri="{BB962C8B-B14F-4D97-AF65-F5344CB8AC3E}">
        <p14:creationId xmlns:p14="http://schemas.microsoft.com/office/powerpoint/2010/main" val="39174063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20"/>
            <a:ext cx="8229600" cy="944562"/>
          </a:xfrm>
        </p:spPr>
        <p:txBody>
          <a:bodyPr>
            <a:normAutofit fontScale="90000"/>
          </a:bodyPr>
          <a:lstStyle/>
          <a:p>
            <a:r>
              <a:rPr lang="en-US" dirty="0" smtClean="0"/>
              <a:t>Ongoing activities - simulations</a:t>
            </a:r>
            <a:endParaRPr lang="en-US" dirty="0"/>
          </a:p>
        </p:txBody>
      </p:sp>
      <p:sp>
        <p:nvSpPr>
          <p:cNvPr id="3" name="Content Placeholder 2"/>
          <p:cNvSpPr>
            <a:spLocks noGrp="1"/>
          </p:cNvSpPr>
          <p:nvPr>
            <p:ph idx="1"/>
          </p:nvPr>
        </p:nvSpPr>
        <p:spPr>
          <a:xfrm>
            <a:off x="457200" y="953182"/>
            <a:ext cx="8382000" cy="5320134"/>
          </a:xfrm>
        </p:spPr>
        <p:txBody>
          <a:bodyPr/>
          <a:lstStyle/>
          <a:p>
            <a:pPr>
              <a:spcBef>
                <a:spcPts val="1600"/>
              </a:spcBef>
            </a:pPr>
            <a:r>
              <a:rPr lang="en-US" altLang="en-US" sz="2400" i="1" dirty="0" smtClean="0">
                <a:solidFill>
                  <a:schemeClr val="accent1">
                    <a:lumMod val="60000"/>
                    <a:lumOff val="40000"/>
                  </a:schemeClr>
                </a:solidFill>
                <a:effectLst>
                  <a:outerShdw blurRad="38100" dist="38100" dir="2700000" algn="tl">
                    <a:srgbClr val="000000">
                      <a:alpha val="43137"/>
                    </a:srgbClr>
                  </a:outerShdw>
                </a:effectLst>
              </a:rPr>
              <a:t>Event generation</a:t>
            </a:r>
          </a:p>
          <a:p>
            <a:pPr lvl="1">
              <a:spcBef>
                <a:spcPts val="1600"/>
              </a:spcBef>
            </a:pPr>
            <a:r>
              <a:rPr lang="en-US" altLang="en-US" sz="2000" i="1" dirty="0" err="1" smtClean="0">
                <a:solidFill>
                  <a:prstClr val="white"/>
                </a:solidFill>
              </a:rPr>
              <a:t>GenieHad</a:t>
            </a:r>
            <a:r>
              <a:rPr lang="en-US" altLang="en-US" sz="2000" i="1" dirty="0" smtClean="0">
                <a:solidFill>
                  <a:prstClr val="white"/>
                </a:solidFill>
              </a:rPr>
              <a:t> (Genie add-on) event generator interfaces to: </a:t>
            </a:r>
            <a:r>
              <a:rPr lang="en-US" altLang="en-US" sz="2000" i="1" dirty="0" err="1" smtClean="0">
                <a:solidFill>
                  <a:prstClr val="white"/>
                </a:solidFill>
              </a:rPr>
              <a:t>Urqmd</a:t>
            </a:r>
            <a:r>
              <a:rPr lang="en-US" altLang="en-US" sz="2000" i="1" dirty="0" smtClean="0">
                <a:solidFill>
                  <a:prstClr val="white"/>
                </a:solidFill>
              </a:rPr>
              <a:t>, </a:t>
            </a:r>
            <a:r>
              <a:rPr lang="en-US" altLang="en-US" sz="2000" i="1" dirty="0" err="1" smtClean="0">
                <a:solidFill>
                  <a:prstClr val="white"/>
                </a:solidFill>
              </a:rPr>
              <a:t>Gibuu</a:t>
            </a:r>
            <a:r>
              <a:rPr lang="en-US" altLang="en-US" sz="2000" i="1" dirty="0" smtClean="0">
                <a:solidFill>
                  <a:prstClr val="white"/>
                </a:solidFill>
              </a:rPr>
              <a:t>, </a:t>
            </a:r>
            <a:r>
              <a:rPr lang="en-US" altLang="en-US" sz="2000" i="1" dirty="0" err="1" smtClean="0">
                <a:solidFill>
                  <a:prstClr val="white"/>
                </a:solidFill>
              </a:rPr>
              <a:t>Phsd</a:t>
            </a:r>
            <a:r>
              <a:rPr lang="en-US" altLang="en-US" sz="2000" i="1" dirty="0" smtClean="0">
                <a:solidFill>
                  <a:prstClr val="white"/>
                </a:solidFill>
              </a:rPr>
              <a:t>, </a:t>
            </a:r>
            <a:r>
              <a:rPr lang="en-US" altLang="en-US" sz="2000" i="1" dirty="0" err="1" smtClean="0">
                <a:solidFill>
                  <a:prstClr val="white"/>
                </a:solidFill>
              </a:rPr>
              <a:t>Abla</a:t>
            </a:r>
            <a:r>
              <a:rPr lang="en-US" altLang="en-US" sz="2000" i="1" dirty="0" smtClean="0">
                <a:solidFill>
                  <a:prstClr val="white"/>
                </a:solidFill>
              </a:rPr>
              <a:t>, Gemini, SMM, G4EM processes, </a:t>
            </a:r>
            <a:r>
              <a:rPr lang="en-US" altLang="en-US" sz="2000" i="1" dirty="0" err="1" smtClean="0">
                <a:solidFill>
                  <a:prstClr val="white"/>
                </a:solidFill>
              </a:rPr>
              <a:t>Incl</a:t>
            </a:r>
            <a:r>
              <a:rPr lang="en-US" altLang="en-US" sz="2000" i="1" dirty="0" smtClean="0">
                <a:solidFill>
                  <a:prstClr val="white"/>
                </a:solidFill>
              </a:rPr>
              <a:t>++, IAEA tables, LELAPS</a:t>
            </a:r>
          </a:p>
          <a:p>
            <a:pPr lvl="1">
              <a:spcBef>
                <a:spcPts val="1600"/>
              </a:spcBef>
            </a:pPr>
            <a:r>
              <a:rPr lang="en-US" altLang="en-US" sz="2000" i="1" dirty="0" smtClean="0">
                <a:solidFill>
                  <a:prstClr val="white"/>
                </a:solidFill>
              </a:rPr>
              <a:t>New interfaces to JAM (JPARC) and ALPS (for PIP-II simulations) in preparation</a:t>
            </a:r>
          </a:p>
          <a:p>
            <a:pPr>
              <a:spcBef>
                <a:spcPts val="1600"/>
              </a:spcBef>
            </a:pPr>
            <a:r>
              <a:rPr lang="en-US" altLang="en-US" sz="2400" i="1" dirty="0" smtClean="0">
                <a:solidFill>
                  <a:schemeClr val="accent1">
                    <a:lumMod val="60000"/>
                    <a:lumOff val="40000"/>
                  </a:schemeClr>
                </a:solidFill>
                <a:effectLst>
                  <a:outerShdw blurRad="38100" dist="38100" dir="2700000" algn="tl">
                    <a:srgbClr val="000000">
                      <a:alpha val="43137"/>
                    </a:srgbClr>
                  </a:outerShdw>
                </a:effectLst>
              </a:rPr>
              <a:t>Simulation, digitization, reconstruction and analysis</a:t>
            </a:r>
          </a:p>
          <a:p>
            <a:pPr lvl="1">
              <a:spcBef>
                <a:spcPts val="1600"/>
              </a:spcBef>
            </a:pPr>
            <a:r>
              <a:rPr lang="en-US" altLang="en-US" sz="2000" i="1" dirty="0" smtClean="0">
                <a:solidFill>
                  <a:prstClr val="white"/>
                </a:solidFill>
              </a:rPr>
              <a:t>Based on ILC  frameworks (</a:t>
            </a:r>
            <a:r>
              <a:rPr lang="en-US" altLang="en-US" sz="2000" i="1" dirty="0" err="1" smtClean="0">
                <a:solidFill>
                  <a:prstClr val="white"/>
                </a:solidFill>
              </a:rPr>
              <a:t>slic</a:t>
            </a:r>
            <a:r>
              <a:rPr lang="en-US" altLang="en-US" sz="2000" i="1" dirty="0" smtClean="0">
                <a:solidFill>
                  <a:prstClr val="white"/>
                </a:solidFill>
              </a:rPr>
              <a:t>, </a:t>
            </a:r>
            <a:r>
              <a:rPr lang="en-US" altLang="en-US" sz="2000" i="1" dirty="0" err="1" smtClean="0">
                <a:solidFill>
                  <a:prstClr val="white"/>
                </a:solidFill>
              </a:rPr>
              <a:t>lcsim</a:t>
            </a:r>
            <a:r>
              <a:rPr lang="en-US" altLang="en-US" sz="2000" i="1" dirty="0" smtClean="0">
                <a:solidFill>
                  <a:prstClr val="white"/>
                </a:solidFill>
              </a:rPr>
              <a:t> and </a:t>
            </a:r>
            <a:r>
              <a:rPr lang="en-US" altLang="en-US" sz="2000" i="1" dirty="0" err="1" smtClean="0">
                <a:solidFill>
                  <a:prstClr val="white"/>
                </a:solidFill>
              </a:rPr>
              <a:t>ilcroot</a:t>
            </a:r>
            <a:r>
              <a:rPr lang="en-US" altLang="en-US" sz="2000" i="1" dirty="0" smtClean="0">
                <a:solidFill>
                  <a:prstClr val="white"/>
                </a:solidFill>
              </a:rPr>
              <a:t>)</a:t>
            </a:r>
          </a:p>
          <a:p>
            <a:pPr lvl="1">
              <a:spcBef>
                <a:spcPts val="1600"/>
              </a:spcBef>
            </a:pPr>
            <a:r>
              <a:rPr lang="en-US" altLang="en-US" sz="2000" i="1" dirty="0" smtClean="0">
                <a:solidFill>
                  <a:prstClr val="white"/>
                </a:solidFill>
              </a:rPr>
              <a:t>Full simulation in place (except for OTPC-</a:t>
            </a:r>
            <a:r>
              <a:rPr lang="en-US" altLang="en-US" sz="2000" i="1" dirty="0" err="1" smtClean="0">
                <a:solidFill>
                  <a:prstClr val="white"/>
                </a:solidFill>
              </a:rPr>
              <a:t>reco</a:t>
            </a:r>
            <a:r>
              <a:rPr lang="en-US" altLang="en-US" sz="2000" i="1" dirty="0" smtClean="0">
                <a:solidFill>
                  <a:prstClr val="white"/>
                </a:solidFill>
              </a:rPr>
              <a:t>  and  </a:t>
            </a:r>
            <a:r>
              <a:rPr lang="en-US" altLang="en-US" sz="2000" i="1" dirty="0" err="1" smtClean="0">
                <a:solidFill>
                  <a:prstClr val="white"/>
                </a:solidFill>
              </a:rPr>
              <a:t>vertexing</a:t>
            </a:r>
            <a:r>
              <a:rPr lang="en-US" altLang="en-US" sz="2000" i="1" dirty="0" smtClean="0">
                <a:solidFill>
                  <a:prstClr val="white"/>
                </a:solidFill>
              </a:rPr>
              <a:t>)</a:t>
            </a:r>
          </a:p>
          <a:p>
            <a:pPr>
              <a:spcBef>
                <a:spcPts val="1600"/>
              </a:spcBef>
            </a:pPr>
            <a:r>
              <a:rPr lang="en-US" altLang="en-US" sz="2400" i="1" dirty="0" smtClean="0">
                <a:solidFill>
                  <a:schemeClr val="accent1">
                    <a:lumMod val="60000"/>
                    <a:lumOff val="40000"/>
                  </a:schemeClr>
                </a:solidFill>
                <a:effectLst>
                  <a:outerShdw blurRad="38100" dist="38100" dir="2700000" algn="tl">
                    <a:srgbClr val="000000">
                      <a:alpha val="43137"/>
                    </a:srgbClr>
                  </a:outerShdw>
                </a:effectLst>
              </a:rPr>
              <a:t>Detector optimization and sensitivity studies are ongoing</a:t>
            </a:r>
          </a:p>
          <a:p>
            <a:pPr lvl="1">
              <a:spcBef>
                <a:spcPts val="1600"/>
              </a:spcBef>
            </a:pPr>
            <a:r>
              <a:rPr lang="en-US" altLang="en-US" sz="2000" i="1" dirty="0" smtClean="0">
                <a:solidFill>
                  <a:prstClr val="white"/>
                </a:solidFill>
              </a:rPr>
              <a:t>Improvement on BSM physics from detached vertices</a:t>
            </a:r>
            <a:endParaRPr lang="en-US" altLang="en-US" sz="2000" i="1" dirty="0">
              <a:solidFill>
                <a:prstClr val="white"/>
              </a:solidFill>
            </a:endParaRPr>
          </a:p>
          <a:p>
            <a:pPr>
              <a:spcBef>
                <a:spcPts val="1600"/>
              </a:spcBef>
            </a:pPr>
            <a:endParaRPr lang="en-US" altLang="en-US" sz="1800" i="1" dirty="0" smtClean="0">
              <a:solidFill>
                <a:prstClr val="white"/>
              </a:solidFill>
            </a:endParaRPr>
          </a:p>
          <a:p>
            <a:pPr>
              <a:spcBef>
                <a:spcPts val="1600"/>
              </a:spcBef>
            </a:pPr>
            <a:endParaRPr lang="en-US" altLang="en-US" sz="2400" i="1" dirty="0" smtClean="0">
              <a:solidFill>
                <a:prstClr val="white"/>
              </a:solidFill>
            </a:endParaRPr>
          </a:p>
          <a:p>
            <a:pPr>
              <a:spcBef>
                <a:spcPts val="1600"/>
              </a:spcBef>
            </a:pPr>
            <a:endParaRPr lang="en-US" altLang="en-US" sz="2400" i="1" dirty="0" smtClean="0">
              <a:solidFill>
                <a:prstClr val="white"/>
              </a:solidFill>
            </a:endParaRPr>
          </a:p>
          <a:p>
            <a:pPr>
              <a:spcBef>
                <a:spcPts val="1600"/>
              </a:spcBef>
            </a:pPr>
            <a:endParaRPr lang="en-US" sz="24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57</a:t>
            </a:fld>
            <a:endParaRPr lang="it-IT"/>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dirty="0"/>
          </a:p>
        </p:txBody>
      </p:sp>
    </p:spTree>
    <p:extLst>
      <p:ext uri="{BB962C8B-B14F-4D97-AF65-F5344CB8AC3E}">
        <p14:creationId xmlns:p14="http://schemas.microsoft.com/office/powerpoint/2010/main" val="17395495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20"/>
            <a:ext cx="8543292" cy="944562"/>
          </a:xfrm>
        </p:spPr>
        <p:txBody>
          <a:bodyPr>
            <a:normAutofit fontScale="90000"/>
          </a:bodyPr>
          <a:lstStyle/>
          <a:p>
            <a:r>
              <a:rPr lang="en-US" dirty="0" smtClean="0"/>
              <a:t>Ongoing activities – detector R&amp;D</a:t>
            </a:r>
            <a:endParaRPr lang="en-US" dirty="0"/>
          </a:p>
        </p:txBody>
      </p:sp>
      <p:sp>
        <p:nvSpPr>
          <p:cNvPr id="3" name="Content Placeholder 2"/>
          <p:cNvSpPr>
            <a:spLocks noGrp="1"/>
          </p:cNvSpPr>
          <p:nvPr>
            <p:ph idx="1"/>
          </p:nvPr>
        </p:nvSpPr>
        <p:spPr>
          <a:xfrm>
            <a:off x="457200" y="953182"/>
            <a:ext cx="8382000" cy="5320134"/>
          </a:xfrm>
        </p:spPr>
        <p:txBody>
          <a:bodyPr/>
          <a:lstStyle/>
          <a:p>
            <a:pPr>
              <a:spcBef>
                <a:spcPts val="1600"/>
              </a:spcBef>
            </a:pPr>
            <a:r>
              <a:rPr lang="en-US" altLang="en-US" sz="2400" i="1" dirty="0" smtClean="0">
                <a:solidFill>
                  <a:schemeClr val="accent1">
                    <a:lumMod val="60000"/>
                    <a:lumOff val="40000"/>
                  </a:schemeClr>
                </a:solidFill>
                <a:effectLst>
                  <a:outerShdw blurRad="38100" dist="38100" dir="2700000" algn="tl">
                    <a:srgbClr val="000000">
                      <a:alpha val="43137"/>
                    </a:srgbClr>
                  </a:outerShdw>
                </a:effectLst>
              </a:rPr>
              <a:t>ADRIANO – dual readout calorimeter</a:t>
            </a:r>
          </a:p>
          <a:p>
            <a:pPr lvl="1">
              <a:spcBef>
                <a:spcPts val="1600"/>
              </a:spcBef>
            </a:pPr>
            <a:r>
              <a:rPr lang="en-US" altLang="en-US" sz="2000" i="1" dirty="0" smtClean="0">
                <a:solidFill>
                  <a:prstClr val="white"/>
                </a:solidFill>
              </a:rPr>
              <a:t>ADRIANO2 prototype under construction at NIU (INFN-NIU-UMN collaboration). FNAL probably joining (J. Freeman)</a:t>
            </a:r>
          </a:p>
          <a:p>
            <a:pPr lvl="1">
              <a:spcBef>
                <a:spcPts val="1600"/>
              </a:spcBef>
            </a:pPr>
            <a:r>
              <a:rPr lang="en-US" altLang="en-US" sz="2000" i="1" dirty="0" smtClean="0">
                <a:solidFill>
                  <a:prstClr val="white"/>
                </a:solidFill>
              </a:rPr>
              <a:t>Inherits from 10+ years R&amp;D by T1015</a:t>
            </a:r>
          </a:p>
          <a:p>
            <a:pPr>
              <a:spcBef>
                <a:spcPts val="1600"/>
              </a:spcBef>
            </a:pPr>
            <a:r>
              <a:rPr lang="en-US" altLang="en-US" sz="2400" i="1" dirty="0" smtClean="0">
                <a:solidFill>
                  <a:schemeClr val="accent1">
                    <a:lumMod val="60000"/>
                    <a:lumOff val="40000"/>
                  </a:schemeClr>
                </a:solidFill>
                <a:effectLst>
                  <a:outerShdw blurRad="38100" dist="38100" dir="2700000" algn="tl">
                    <a:srgbClr val="000000">
                      <a:alpha val="43137"/>
                    </a:srgbClr>
                  </a:outerShdw>
                </a:effectLst>
              </a:rPr>
              <a:t>O-TPC</a:t>
            </a:r>
          </a:p>
          <a:p>
            <a:pPr lvl="1">
              <a:spcBef>
                <a:spcPts val="1600"/>
              </a:spcBef>
            </a:pPr>
            <a:r>
              <a:rPr lang="en-US" altLang="en-US" sz="2000" i="1" dirty="0" smtClean="0">
                <a:solidFill>
                  <a:prstClr val="white"/>
                </a:solidFill>
              </a:rPr>
              <a:t>UC (H. </a:t>
            </a:r>
            <a:r>
              <a:rPr lang="en-US" altLang="en-US" sz="2000" i="1" dirty="0" err="1" smtClean="0">
                <a:solidFill>
                  <a:prstClr val="white"/>
                </a:solidFill>
              </a:rPr>
              <a:t>Frish</a:t>
            </a:r>
            <a:r>
              <a:rPr lang="en-US" altLang="en-US" sz="2000" i="1" dirty="0" smtClean="0">
                <a:solidFill>
                  <a:prstClr val="white"/>
                </a:solidFill>
              </a:rPr>
              <a:t>) only existing </a:t>
            </a:r>
            <a:r>
              <a:rPr lang="en-US" altLang="en-US" sz="2000" i="1" dirty="0" err="1" smtClean="0">
                <a:solidFill>
                  <a:prstClr val="white"/>
                </a:solidFill>
              </a:rPr>
              <a:t>prorotype</a:t>
            </a:r>
            <a:endParaRPr lang="en-US" altLang="en-US" sz="2000" i="1" dirty="0" smtClean="0">
              <a:solidFill>
                <a:prstClr val="white"/>
              </a:solidFill>
            </a:endParaRPr>
          </a:p>
          <a:p>
            <a:pPr lvl="1">
              <a:spcBef>
                <a:spcPts val="1600"/>
              </a:spcBef>
            </a:pPr>
            <a:r>
              <a:rPr lang="en-US" altLang="en-US" sz="2000" i="1" dirty="0" smtClean="0">
                <a:solidFill>
                  <a:prstClr val="white"/>
                </a:solidFill>
              </a:rPr>
              <a:t>Requires a more structured collaboration</a:t>
            </a:r>
          </a:p>
          <a:p>
            <a:pPr>
              <a:spcBef>
                <a:spcPts val="1600"/>
              </a:spcBef>
            </a:pPr>
            <a:r>
              <a:rPr lang="en-US" altLang="en-US" sz="2400" i="1" dirty="0" smtClean="0">
                <a:solidFill>
                  <a:schemeClr val="accent1">
                    <a:lumMod val="60000"/>
                    <a:lumOff val="40000"/>
                  </a:schemeClr>
                </a:solidFill>
                <a:effectLst>
                  <a:outerShdw blurRad="38100" dist="38100" dir="2700000" algn="tl">
                    <a:srgbClr val="000000">
                      <a:alpha val="43137"/>
                    </a:srgbClr>
                  </a:outerShdw>
                </a:effectLst>
              </a:rPr>
              <a:t>Fiber tracker</a:t>
            </a:r>
          </a:p>
          <a:p>
            <a:pPr lvl="1">
              <a:spcBef>
                <a:spcPts val="1600"/>
              </a:spcBef>
            </a:pPr>
            <a:r>
              <a:rPr lang="en-US" altLang="en-US" sz="2000" i="1" dirty="0" smtClean="0">
                <a:solidFill>
                  <a:prstClr val="white"/>
                </a:solidFill>
              </a:rPr>
              <a:t>No R&amp;D needed: technology is exact  copy of LHCB’s new tracker</a:t>
            </a:r>
          </a:p>
          <a:p>
            <a:pPr lvl="1">
              <a:spcBef>
                <a:spcPts val="1600"/>
              </a:spcBef>
            </a:pPr>
            <a:r>
              <a:rPr lang="en-US" altLang="en-US" sz="2000" i="1" dirty="0" smtClean="0">
                <a:solidFill>
                  <a:prstClr val="white"/>
                </a:solidFill>
              </a:rPr>
              <a:t>In talk with Aachen-RWTH for joining </a:t>
            </a:r>
          </a:p>
          <a:p>
            <a:pPr lvl="1">
              <a:spcBef>
                <a:spcPts val="1600"/>
              </a:spcBef>
            </a:pPr>
            <a:r>
              <a:rPr lang="en-US" altLang="en-US" sz="2000" i="1" dirty="0" smtClean="0">
                <a:solidFill>
                  <a:prstClr val="white"/>
                </a:solidFill>
              </a:rPr>
              <a:t>Otherwise, </a:t>
            </a:r>
            <a:r>
              <a:rPr lang="en-US" altLang="en-US" sz="2000" i="1" dirty="0" err="1" smtClean="0">
                <a:solidFill>
                  <a:prstClr val="white"/>
                </a:solidFill>
              </a:rPr>
              <a:t>technology&amp;tools</a:t>
            </a:r>
            <a:r>
              <a:rPr lang="en-US" altLang="en-US" sz="2000" i="1" dirty="0" smtClean="0">
                <a:solidFill>
                  <a:prstClr val="white"/>
                </a:solidFill>
              </a:rPr>
              <a:t> transfer to REDTOP</a:t>
            </a:r>
            <a:endParaRPr lang="en-US" altLang="en-US" sz="2000" i="1" dirty="0">
              <a:solidFill>
                <a:prstClr val="white"/>
              </a:solidFill>
            </a:endParaRPr>
          </a:p>
          <a:p>
            <a:pPr>
              <a:spcBef>
                <a:spcPts val="1600"/>
              </a:spcBef>
            </a:pPr>
            <a:endParaRPr lang="en-US" altLang="en-US" sz="1800" i="1" dirty="0" smtClean="0">
              <a:solidFill>
                <a:prstClr val="white"/>
              </a:solidFill>
            </a:endParaRPr>
          </a:p>
          <a:p>
            <a:pPr>
              <a:spcBef>
                <a:spcPts val="1600"/>
              </a:spcBef>
            </a:pPr>
            <a:endParaRPr lang="en-US" altLang="en-US" sz="2400" i="1" dirty="0" smtClean="0">
              <a:solidFill>
                <a:prstClr val="white"/>
              </a:solidFill>
            </a:endParaRPr>
          </a:p>
          <a:p>
            <a:pPr>
              <a:spcBef>
                <a:spcPts val="1600"/>
              </a:spcBef>
            </a:pPr>
            <a:endParaRPr lang="en-US" altLang="en-US" sz="2400" i="1" dirty="0" smtClean="0">
              <a:solidFill>
                <a:prstClr val="white"/>
              </a:solidFill>
            </a:endParaRPr>
          </a:p>
          <a:p>
            <a:pPr>
              <a:spcBef>
                <a:spcPts val="1600"/>
              </a:spcBef>
            </a:pPr>
            <a:endParaRPr lang="en-US" sz="2400" dirty="0"/>
          </a:p>
        </p:txBody>
      </p:sp>
      <p:sp>
        <p:nvSpPr>
          <p:cNvPr id="4" name="Slide Number Placeholder 3"/>
          <p:cNvSpPr>
            <a:spLocks noGrp="1"/>
          </p:cNvSpPr>
          <p:nvPr>
            <p:ph type="sldNum" sz="quarter" idx="12"/>
          </p:nvPr>
        </p:nvSpPr>
        <p:spPr/>
        <p:txBody>
          <a:bodyPr/>
          <a:lstStyle/>
          <a:p>
            <a:pPr>
              <a:defRPr/>
            </a:pPr>
            <a:fld id="{4356E7F7-C84E-45B0-9AB2-B2E37B592F15}" type="slidenum">
              <a:rPr lang="it-IT" smtClean="0"/>
              <a:pPr>
                <a:defRPr/>
              </a:pPr>
              <a:t>58</a:t>
            </a:fld>
            <a:endParaRPr lang="it-IT"/>
          </a:p>
        </p:txBody>
      </p:sp>
      <p:sp>
        <p:nvSpPr>
          <p:cNvPr id="5" name="Date Placeholder 4"/>
          <p:cNvSpPr>
            <a:spLocks noGrp="1"/>
          </p:cNvSpPr>
          <p:nvPr>
            <p:ph type="dt" sz="half" idx="10"/>
          </p:nvPr>
        </p:nvSpPr>
        <p:spPr/>
        <p:txBody>
          <a:bodyPr/>
          <a:lstStyle/>
          <a:p>
            <a:pPr>
              <a:defRPr/>
            </a:pPr>
            <a:r>
              <a:rPr lang="en-US" smtClean="0"/>
              <a:t>9/4/2019</a:t>
            </a:r>
            <a:endParaRPr lang="it-IT"/>
          </a:p>
        </p:txBody>
      </p:sp>
      <p:sp>
        <p:nvSpPr>
          <p:cNvPr id="6" name="Footer Placeholder 5"/>
          <p:cNvSpPr>
            <a:spLocks noGrp="1"/>
          </p:cNvSpPr>
          <p:nvPr>
            <p:ph type="ftr" sz="quarter" idx="11"/>
          </p:nvPr>
        </p:nvSpPr>
        <p:spPr/>
        <p:txBody>
          <a:bodyPr/>
          <a:lstStyle/>
          <a:p>
            <a:pPr>
              <a:defRPr/>
            </a:pPr>
            <a:r>
              <a:rPr lang="it-IT" smtClean="0"/>
              <a:t>C. Gatto - INFN  &amp; NIU</a:t>
            </a:r>
            <a:endParaRPr lang="it-IT" dirty="0"/>
          </a:p>
        </p:txBody>
      </p:sp>
    </p:spTree>
    <p:extLst>
      <p:ext uri="{BB962C8B-B14F-4D97-AF65-F5344CB8AC3E}">
        <p14:creationId xmlns:p14="http://schemas.microsoft.com/office/powerpoint/2010/main" val="10882241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a:t>Transitionless</a:t>
            </a:r>
            <a:r>
              <a:rPr lang="en-US" sz="3200" dirty="0"/>
              <a:t> Deceleration in the Delivery Ring </a:t>
            </a:r>
            <a:r>
              <a:rPr lang="en-US" sz="3200" dirty="0" smtClean="0"/>
              <a:t>(J</a:t>
            </a:r>
            <a:r>
              <a:rPr lang="en-US" sz="3200" dirty="0"/>
              <a:t>. </a:t>
            </a:r>
            <a:r>
              <a:rPr lang="en-US" sz="3200" dirty="0" smtClean="0"/>
              <a:t>Johnstone)</a:t>
            </a:r>
            <a:endParaRPr lang="en-US" sz="3200" dirty="0"/>
          </a:p>
        </p:txBody>
      </p:sp>
      <p:sp>
        <p:nvSpPr>
          <p:cNvPr id="3" name="Content Placeholder 2"/>
          <p:cNvSpPr>
            <a:spLocks noGrp="1"/>
          </p:cNvSpPr>
          <p:nvPr>
            <p:ph idx="1"/>
          </p:nvPr>
        </p:nvSpPr>
        <p:spPr/>
        <p:txBody>
          <a:bodyPr/>
          <a:lstStyle/>
          <a:p>
            <a:pPr>
              <a:spcBef>
                <a:spcPts val="1800"/>
              </a:spcBef>
            </a:pPr>
            <a:r>
              <a:rPr lang="en-US" sz="2000" dirty="0"/>
              <a:t>Large beam losses will occur if beam is decelerated from injection @ 8 GeV </a:t>
            </a:r>
            <a:r>
              <a:rPr lang="en-US" sz="2000" dirty="0" smtClean="0"/>
              <a:t>(</a:t>
            </a:r>
            <a:r>
              <a:rPr lang="en-US" sz="2000" dirty="0" smtClean="0">
                <a:latin typeface="Symbol" panose="05050102010706020507" pitchFamily="18" charset="2"/>
              </a:rPr>
              <a:t>g</a:t>
            </a:r>
            <a:r>
              <a:rPr lang="en-US" sz="2000" dirty="0" smtClean="0"/>
              <a:t> </a:t>
            </a:r>
            <a:r>
              <a:rPr lang="en-US" sz="2000" dirty="0"/>
              <a:t>= 9.53) to 2 GeV </a:t>
            </a:r>
            <a:r>
              <a:rPr lang="en-US" sz="2000" dirty="0" smtClean="0"/>
              <a:t>(</a:t>
            </a:r>
            <a:r>
              <a:rPr lang="en-US" sz="2000" dirty="0">
                <a:latin typeface="Symbol" panose="05050102010706020507" pitchFamily="18" charset="2"/>
              </a:rPr>
              <a:t>g</a:t>
            </a:r>
            <a:r>
              <a:rPr lang="en-US" sz="2000" dirty="0" smtClean="0"/>
              <a:t> </a:t>
            </a:r>
            <a:r>
              <a:rPr lang="en-US" sz="2000" dirty="0"/>
              <a:t>= 3.13) through the DR natural transition energy </a:t>
            </a:r>
            <a:r>
              <a:rPr lang="en-US" sz="2000" dirty="0" err="1" smtClean="0">
                <a:latin typeface="Symbol" panose="05050102010706020507" pitchFamily="18" charset="2"/>
              </a:rPr>
              <a:t>g</a:t>
            </a:r>
            <a:r>
              <a:rPr lang="en-US" sz="2000" baseline="-25000" dirty="0" err="1" smtClean="0"/>
              <a:t>t</a:t>
            </a:r>
            <a:r>
              <a:rPr lang="en-US" sz="2000" dirty="0" smtClean="0"/>
              <a:t> </a:t>
            </a:r>
            <a:r>
              <a:rPr lang="en-US" sz="2000" dirty="0"/>
              <a:t>= 7.64.</a:t>
            </a:r>
          </a:p>
          <a:p>
            <a:pPr>
              <a:spcBef>
                <a:spcPts val="1800"/>
              </a:spcBef>
            </a:pPr>
            <a:r>
              <a:rPr lang="en-US" sz="2000" dirty="0"/>
              <a:t>Transition is avoided by using select quad triplets to boost </a:t>
            </a:r>
            <a:r>
              <a:rPr lang="en-US" sz="2000" dirty="0" err="1"/>
              <a:t>γt</a:t>
            </a:r>
            <a:r>
              <a:rPr lang="en-US" sz="2000" dirty="0"/>
              <a:t> above beam </a:t>
            </a:r>
            <a:r>
              <a:rPr lang="en-US" sz="2000" dirty="0" smtClean="0">
                <a:latin typeface="Symbol" panose="05050102010706020507" pitchFamily="18" charset="2"/>
              </a:rPr>
              <a:t>g</a:t>
            </a:r>
            <a:r>
              <a:rPr lang="en-US" sz="2000" dirty="0" smtClean="0"/>
              <a:t> </a:t>
            </a:r>
            <a:r>
              <a:rPr lang="en-US" sz="2000" dirty="0"/>
              <a:t>by 0.5 units throughout deceleration until </a:t>
            </a:r>
            <a:r>
              <a:rPr lang="en-US" sz="2000" dirty="0" err="1">
                <a:latin typeface="Symbol" panose="05050102010706020507" pitchFamily="18" charset="2"/>
              </a:rPr>
              <a:t>g</a:t>
            </a:r>
            <a:r>
              <a:rPr lang="en-US" sz="2000" baseline="-25000" dirty="0" err="1"/>
              <a:t>t</a:t>
            </a:r>
            <a:r>
              <a:rPr lang="en-US" sz="2000" dirty="0" smtClean="0"/>
              <a:t> </a:t>
            </a:r>
            <a:r>
              <a:rPr lang="en-US" sz="2000" dirty="0"/>
              <a:t>= 7.64 and beam </a:t>
            </a:r>
            <a:r>
              <a:rPr lang="en-US" sz="2000" dirty="0" smtClean="0">
                <a:latin typeface="Symbol" panose="05050102010706020507" pitchFamily="18" charset="2"/>
              </a:rPr>
              <a:t>g</a:t>
            </a:r>
            <a:r>
              <a:rPr lang="en-US" sz="2000" dirty="0" smtClean="0"/>
              <a:t> </a:t>
            </a:r>
            <a:r>
              <a:rPr lang="en-US" sz="2000" dirty="0"/>
              <a:t>= 7.14 (5.76 GeV kinetic). </a:t>
            </a:r>
          </a:p>
          <a:p>
            <a:pPr>
              <a:spcBef>
                <a:spcPts val="1800"/>
              </a:spcBef>
            </a:pPr>
            <a:r>
              <a:rPr lang="en-US" sz="2000" dirty="0"/>
              <a:t>Below 5.76 GeV the DR lattice reverts to the nominal design configuration</a:t>
            </a:r>
          </a:p>
          <a:p>
            <a:pPr>
              <a:spcBef>
                <a:spcPts val="1800"/>
              </a:spcBef>
            </a:pPr>
            <a:r>
              <a:rPr lang="en-US" sz="2000" dirty="0">
                <a:solidFill>
                  <a:schemeClr val="accent1">
                    <a:lumMod val="60000"/>
                    <a:lumOff val="40000"/>
                  </a:schemeClr>
                </a:solidFill>
              </a:rPr>
              <a:t>Optical perturbations are localized within each triplet</a:t>
            </a:r>
          </a:p>
          <a:p>
            <a:pPr>
              <a:spcBef>
                <a:spcPts val="1800"/>
              </a:spcBef>
            </a:pPr>
            <a:r>
              <a:rPr lang="en-US" sz="2000" dirty="0">
                <a:solidFill>
                  <a:schemeClr val="accent1">
                    <a:lumMod val="60000"/>
                    <a:lumOff val="40000"/>
                  </a:schemeClr>
                </a:solidFill>
              </a:rPr>
              <a:t>Straight sections are unaffected thereby keeping the nominal M3 injection beamline tune valid.</a:t>
            </a:r>
          </a:p>
          <a:p>
            <a:pPr>
              <a:spcBef>
                <a:spcPts val="1800"/>
              </a:spcBef>
            </a:pPr>
            <a:endParaRPr lang="en-US" sz="2000" dirty="0"/>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59</a:t>
            </a:fld>
            <a:endParaRPr lang="it-IT"/>
          </a:p>
        </p:txBody>
      </p:sp>
    </p:spTree>
    <p:extLst>
      <p:ext uri="{BB962C8B-B14F-4D97-AF65-F5344CB8AC3E}">
        <p14:creationId xmlns:p14="http://schemas.microsoft.com/office/powerpoint/2010/main" val="10181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990600" y="-76200"/>
            <a:ext cx="7620000" cy="1066800"/>
          </a:xfrm>
        </p:spPr>
        <p:txBody>
          <a:bodyPr>
            <a:normAutofit/>
          </a:bodyPr>
          <a:lstStyle/>
          <a:p>
            <a:pPr fontAlgn="auto">
              <a:spcAft>
                <a:spcPts val="0"/>
              </a:spcAft>
              <a:defRPr/>
            </a:pPr>
            <a:r>
              <a:rPr lang="it-IT" altLang="en-US" dirty="0"/>
              <a:t>Dark photon searches: </a:t>
            </a: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6</a:t>
            </a:fld>
            <a:endParaRPr lang="it-IT" altLang="en-US" sz="1000" smtClean="0">
              <a:latin typeface="Arial" pitchFamily="34" charset="0"/>
            </a:endParaRPr>
          </a:p>
        </p:txBody>
      </p:sp>
      <p:sp>
        <p:nvSpPr>
          <p:cNvPr id="4100" name="Segnaposto contenuto 2"/>
          <p:cNvSpPr txBox="1">
            <a:spLocks/>
          </p:cNvSpPr>
          <p:nvPr/>
        </p:nvSpPr>
        <p:spPr bwMode="auto">
          <a:xfrm>
            <a:off x="304800" y="762000"/>
            <a:ext cx="8534400" cy="554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algn="ctr" eaLnBrk="1" hangingPunct="1">
              <a:buClr>
                <a:srgbClr val="CC9900"/>
              </a:buClr>
              <a:buSzPct val="70000"/>
              <a:buNone/>
              <a:defRPr/>
            </a:pPr>
            <a:r>
              <a:rPr lang="en-US" altLang="en-US" sz="2800" b="1" i="1" dirty="0" smtClean="0">
                <a:solidFill>
                  <a:schemeClr val="accent4">
                    <a:lumMod val="40000"/>
                    <a:lumOff val="60000"/>
                  </a:schemeClr>
                </a:solidFill>
                <a:effectLst>
                  <a:outerShdw blurRad="38100" dist="38100" dir="2700000" algn="tl">
                    <a:srgbClr val="000000">
                      <a:alpha val="43137"/>
                    </a:srgbClr>
                  </a:outerShdw>
                </a:effectLst>
                <a:latin typeface="Symbol" pitchFamily="18" charset="2"/>
              </a:rPr>
              <a:t>h</a:t>
            </a:r>
            <a:r>
              <a:rPr lang="en-US" altLang="en-US" sz="2800" b="1" i="1" dirty="0" smtClean="0">
                <a:solidFill>
                  <a:schemeClr val="accent4">
                    <a:lumMod val="40000"/>
                    <a:lumOff val="60000"/>
                  </a:schemeClr>
                </a:solidFill>
                <a:effectLst>
                  <a:outerShdw blurRad="38100" dist="38100" dir="2700000" algn="tl">
                    <a:srgbClr val="000000">
                      <a:alpha val="43137"/>
                    </a:srgbClr>
                  </a:outerShdw>
                </a:effectLst>
              </a:rPr>
              <a:t> </a:t>
            </a:r>
            <a:r>
              <a:rPr lang="en-US" altLang="en-US" sz="2800" dirty="0" smtClean="0">
                <a:solidFill>
                  <a:schemeClr val="accent4">
                    <a:lumMod val="40000"/>
                    <a:lumOff val="60000"/>
                  </a:schemeClr>
                </a:solidFill>
              </a:rPr>
              <a:t>→ </a:t>
            </a:r>
            <a:r>
              <a:rPr lang="en-US" altLang="en-US" sz="2800" i="1" dirty="0" smtClean="0">
                <a:solidFill>
                  <a:schemeClr val="accent4">
                    <a:lumMod val="40000"/>
                    <a:lumOff val="60000"/>
                  </a:schemeClr>
                </a:solidFill>
                <a:latin typeface="Symbol" pitchFamily="18" charset="2"/>
              </a:rPr>
              <a:t>g</a:t>
            </a:r>
            <a:r>
              <a:rPr lang="en-US" altLang="en-US" sz="2800" i="1" baseline="30000" dirty="0" smtClean="0">
                <a:solidFill>
                  <a:schemeClr val="accent4">
                    <a:lumMod val="40000"/>
                    <a:lumOff val="60000"/>
                  </a:schemeClr>
                </a:solidFill>
                <a:latin typeface="Symbol" pitchFamily="18" charset="2"/>
              </a:rPr>
              <a:t> </a:t>
            </a:r>
            <a:r>
              <a:rPr lang="en-US" altLang="en-US" sz="2800" i="1" dirty="0" smtClean="0">
                <a:solidFill>
                  <a:schemeClr val="accent4">
                    <a:lumMod val="40000"/>
                    <a:lumOff val="60000"/>
                  </a:schemeClr>
                </a:solidFill>
                <a:latin typeface="Symbol" pitchFamily="18" charset="2"/>
              </a:rPr>
              <a:t>A</a:t>
            </a:r>
            <a:r>
              <a:rPr lang="en-US" altLang="en-US" sz="2800" i="1" baseline="30000" dirty="0" smtClean="0">
                <a:solidFill>
                  <a:schemeClr val="accent4">
                    <a:lumMod val="40000"/>
                    <a:lumOff val="60000"/>
                  </a:schemeClr>
                </a:solidFill>
              </a:rPr>
              <a:t>’</a:t>
            </a:r>
            <a:r>
              <a:rPr lang="en-US" altLang="en-US" sz="2800" i="1" dirty="0" smtClean="0">
                <a:solidFill>
                  <a:schemeClr val="accent4">
                    <a:lumMod val="40000"/>
                    <a:lumOff val="60000"/>
                  </a:schemeClr>
                </a:solidFill>
              </a:rPr>
              <a:t>  with  A’</a:t>
            </a:r>
            <a:r>
              <a:rPr lang="en-US" altLang="en-US" sz="2800" dirty="0" smtClean="0">
                <a:solidFill>
                  <a:schemeClr val="accent4">
                    <a:lumMod val="40000"/>
                    <a:lumOff val="60000"/>
                  </a:schemeClr>
                </a:solidFill>
                <a:latin typeface="Arial" pitchFamily="34" charset="0"/>
              </a:rPr>
              <a:t>→ </a:t>
            </a:r>
            <a:r>
              <a:rPr lang="en-US" altLang="en-US" sz="2800" i="1" dirty="0">
                <a:solidFill>
                  <a:schemeClr val="accent4">
                    <a:lumMod val="40000"/>
                    <a:lumOff val="60000"/>
                  </a:schemeClr>
                </a:solidFill>
                <a:latin typeface="Symbol" pitchFamily="18" charset="2"/>
              </a:rPr>
              <a:t>m</a:t>
            </a:r>
            <a:r>
              <a:rPr lang="en-US" altLang="en-US" sz="2800" i="1" baseline="30000" dirty="0">
                <a:solidFill>
                  <a:schemeClr val="accent4">
                    <a:lumMod val="40000"/>
                    <a:lumOff val="60000"/>
                  </a:schemeClr>
                </a:solidFill>
                <a:latin typeface="Symbol" pitchFamily="18" charset="2"/>
              </a:rPr>
              <a:t>+ </a:t>
            </a:r>
            <a:r>
              <a:rPr lang="en-US" altLang="en-US" sz="2800" i="1" dirty="0">
                <a:solidFill>
                  <a:schemeClr val="accent4">
                    <a:lumMod val="40000"/>
                    <a:lumOff val="60000"/>
                  </a:schemeClr>
                </a:solidFill>
                <a:latin typeface="Symbol" pitchFamily="18" charset="2"/>
              </a:rPr>
              <a:t>m</a:t>
            </a:r>
            <a:r>
              <a:rPr lang="en-US" altLang="en-US" sz="2800" i="1" baseline="30000" dirty="0">
                <a:solidFill>
                  <a:schemeClr val="accent4">
                    <a:lumMod val="40000"/>
                    <a:lumOff val="60000"/>
                  </a:schemeClr>
                </a:solidFill>
                <a:latin typeface="Symbol" pitchFamily="18" charset="2"/>
              </a:rPr>
              <a:t>-</a:t>
            </a:r>
            <a:r>
              <a:rPr lang="en-US" altLang="en-US" sz="2800" i="1" dirty="0">
                <a:solidFill>
                  <a:schemeClr val="accent4">
                    <a:lumMod val="40000"/>
                    <a:lumOff val="60000"/>
                  </a:schemeClr>
                </a:solidFill>
                <a:latin typeface="Symbol" pitchFamily="18" charset="2"/>
              </a:rPr>
              <a:t>  </a:t>
            </a:r>
            <a:r>
              <a:rPr lang="en-US" altLang="en-US" sz="2800" i="1" dirty="0">
                <a:solidFill>
                  <a:schemeClr val="accent4">
                    <a:lumMod val="40000"/>
                    <a:lumOff val="60000"/>
                  </a:schemeClr>
                </a:solidFill>
              </a:rPr>
              <a:t>and   e</a:t>
            </a:r>
            <a:r>
              <a:rPr lang="en-US" altLang="en-US" sz="2800" i="1" baseline="30000" dirty="0">
                <a:solidFill>
                  <a:schemeClr val="accent4">
                    <a:lumMod val="40000"/>
                    <a:lumOff val="60000"/>
                  </a:schemeClr>
                </a:solidFill>
              </a:rPr>
              <a:t>+ </a:t>
            </a:r>
            <a:r>
              <a:rPr lang="en-US" altLang="en-US" sz="2800" i="1" dirty="0" smtClean="0">
                <a:solidFill>
                  <a:schemeClr val="accent4">
                    <a:lumMod val="40000"/>
                    <a:lumOff val="60000"/>
                  </a:schemeClr>
                </a:solidFill>
              </a:rPr>
              <a:t>e</a:t>
            </a:r>
            <a:r>
              <a:rPr lang="en-US" altLang="en-US" sz="2800" i="1" baseline="30000" dirty="0" smtClean="0">
                <a:solidFill>
                  <a:schemeClr val="accent4">
                    <a:lumMod val="40000"/>
                    <a:lumOff val="60000"/>
                  </a:schemeClr>
                </a:solidFill>
              </a:rPr>
              <a:t>-</a:t>
            </a:r>
            <a:endParaRPr lang="en-US" altLang="en-US" sz="2000" b="1" i="1" dirty="0" smtClean="0">
              <a:solidFill>
                <a:schemeClr val="accent4">
                  <a:lumMod val="40000"/>
                  <a:lumOff val="60000"/>
                </a:schemeClr>
              </a:solidFill>
              <a:effectLst>
                <a:outerShdw blurRad="38100" dist="38100" dir="2700000" algn="tl">
                  <a:srgbClr val="000000">
                    <a:alpha val="43137"/>
                  </a:srgbClr>
                </a:outerShdw>
              </a:effectLst>
            </a:endParaRPr>
          </a:p>
          <a:p>
            <a:pPr lvl="1" eaLnBrk="1" hangingPunct="1">
              <a:buClr>
                <a:srgbClr val="CC9900"/>
              </a:buClr>
              <a:buSzPct val="70000"/>
              <a:buFont typeface="Wingdings" pitchFamily="2" charset="2"/>
              <a:buChar char="q"/>
              <a:defRPr/>
            </a:pPr>
            <a:r>
              <a:rPr lang="en-US" altLang="en-US" sz="1800" i="1" dirty="0" smtClean="0"/>
              <a:t>Studied within the “Physics Beyond Collider” program at CERN for 10</a:t>
            </a:r>
            <a:r>
              <a:rPr lang="en-US" altLang="en-US" sz="1800" i="1" baseline="30000" dirty="0" smtClean="0"/>
              <a:t>17</a:t>
            </a:r>
            <a:r>
              <a:rPr lang="en-US" altLang="en-US" sz="1800" i="1" dirty="0" smtClean="0"/>
              <a:t> POT</a:t>
            </a:r>
          </a:p>
          <a:p>
            <a:pPr lvl="1" eaLnBrk="1" hangingPunct="1">
              <a:buClr>
                <a:srgbClr val="CC9900"/>
              </a:buClr>
              <a:buSzPct val="70000"/>
              <a:buFont typeface="Wingdings" pitchFamily="2" charset="2"/>
              <a:buChar char="q"/>
              <a:defRPr/>
            </a:pPr>
            <a:r>
              <a:rPr lang="en-US" altLang="en-US" sz="1800" i="1" dirty="0" smtClean="0"/>
              <a:t>FNAL and BNL can provide 10x more POT</a:t>
            </a:r>
          </a:p>
          <a:p>
            <a:pPr lvl="1" eaLnBrk="1" hangingPunct="1">
              <a:buClr>
                <a:srgbClr val="CC9900"/>
              </a:buClr>
              <a:buSzPct val="70000"/>
              <a:buFont typeface="Wingdings" pitchFamily="2" charset="2"/>
              <a:buChar char="q"/>
              <a:defRPr/>
            </a:pPr>
            <a:r>
              <a:rPr lang="en-US" altLang="en-US" sz="1800" i="1" dirty="0" smtClean="0"/>
              <a:t>Only “bump hunt analysis”. Studies in progress add </a:t>
            </a:r>
            <a:r>
              <a:rPr lang="en-US" altLang="en-US" sz="1800" i="1" dirty="0" err="1" smtClean="0"/>
              <a:t>vertexing+timing</a:t>
            </a:r>
            <a:r>
              <a:rPr lang="en-US" altLang="en-US" sz="1800" i="1" dirty="0" smtClean="0"/>
              <a:t> to improve the sensitivity to physics BSM.</a:t>
            </a:r>
            <a:endParaRPr lang="en-US" altLang="en-US" sz="1800" i="1" dirty="0"/>
          </a:p>
          <a:p>
            <a:pPr eaLnBrk="1" hangingPunct="1">
              <a:buFont typeface="Wingdings" pitchFamily="2" charset="2"/>
              <a:buNone/>
              <a:defRPr/>
            </a:pPr>
            <a:endParaRPr lang="it-IT" altLang="en-US" sz="1800" dirty="0" smtClean="0"/>
          </a:p>
          <a:p>
            <a:pPr eaLnBrk="1" hangingPunct="1">
              <a:buFont typeface="Wingdings" pitchFamily="2" charset="2"/>
              <a:buNone/>
              <a:defRPr/>
            </a:pPr>
            <a:endParaRPr lang="it-IT" altLang="en-US" sz="1800" dirty="0" smtClean="0"/>
          </a:p>
        </p:txBody>
      </p:sp>
      <p:sp>
        <p:nvSpPr>
          <p:cNvPr id="5" name="Slide Number Placeholder 3"/>
          <p:cNvSpPr txBox="1">
            <a:spLocks/>
          </p:cNvSpPr>
          <p:nvPr/>
        </p:nvSpPr>
        <p:spPr>
          <a:xfrm>
            <a:off x="7924800" y="6654800"/>
            <a:ext cx="762000" cy="365125"/>
          </a:xfrm>
          <a:prstGeom prst="rect">
            <a:avLst/>
          </a:prstGeom>
        </p:spPr>
        <p:txBody>
          <a:bodyPr vert="horz" lIns="0" rIns="0" anchor="b"/>
          <a:lstStyle>
            <a:defPPr>
              <a:defRPr lang="en-US"/>
            </a:defPPr>
            <a:lvl1pPr algn="r" rtl="0" eaLnBrk="1" fontAlgn="base" latinLnBrk="0" hangingPunct="1">
              <a:spcBef>
                <a:spcPct val="0"/>
              </a:spcBef>
              <a:spcAft>
                <a:spcPct val="0"/>
              </a:spcAft>
              <a:defRPr kumimoji="0" sz="1200" kern="1200">
                <a:solidFill>
                  <a:schemeClr val="tx1">
                    <a:shade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19452CA0-F28C-4C28-903D-3574A3279F89}" type="slidenum">
              <a:rPr lang="it-IT" smtClean="0"/>
              <a:pPr>
                <a:defRPr/>
              </a:pPr>
              <a:t>6</a:t>
            </a:fld>
            <a:endParaRPr lang="it-IT"/>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pic>
        <p:nvPicPr>
          <p:cNvPr id="4" name="Picture 3"/>
          <p:cNvPicPr>
            <a:picLocks noChangeAspect="1"/>
          </p:cNvPicPr>
          <p:nvPr/>
        </p:nvPicPr>
        <p:blipFill>
          <a:blip r:embed="rId3"/>
          <a:stretch>
            <a:fillRect/>
          </a:stretch>
        </p:blipFill>
        <p:spPr>
          <a:xfrm>
            <a:off x="1583668" y="2744924"/>
            <a:ext cx="6156684" cy="3912510"/>
          </a:xfrm>
          <a:prstGeom prst="rect">
            <a:avLst/>
          </a:prstGeom>
        </p:spPr>
      </p:pic>
      <p:sp>
        <p:nvSpPr>
          <p:cNvPr id="6" name="Rounded Rectangle 5"/>
          <p:cNvSpPr/>
          <p:nvPr/>
        </p:nvSpPr>
        <p:spPr>
          <a:xfrm>
            <a:off x="3491880" y="2636912"/>
            <a:ext cx="1080120" cy="2880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latin typeface="Courier New" panose="02070309020205020404" pitchFamily="49" charset="0"/>
                <a:cs typeface="Courier New" panose="02070309020205020404" pitchFamily="49" charset="0"/>
              </a:rPr>
              <a:t>REDTOP@CERN</a:t>
            </a:r>
            <a:endParaRPr lang="en-US" sz="1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633792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idx="10"/>
          </p:nvPr>
        </p:nvSpPr>
        <p:spPr/>
        <p:txBody>
          <a:bodyPr/>
          <a:lstStyle/>
          <a:p>
            <a:r>
              <a:rPr lang="en-US" altLang="en-US" smtClean="0"/>
              <a:t>9/4/2019</a:t>
            </a:r>
            <a:endParaRPr lang="en-GB" altLang="en-US"/>
          </a:p>
        </p:txBody>
      </p:sp>
      <p:sp>
        <p:nvSpPr>
          <p:cNvPr id="15" name="Footer Placeholder 4"/>
          <p:cNvSpPr>
            <a:spLocks noGrp="1"/>
          </p:cNvSpPr>
          <p:nvPr>
            <p:ph type="ftr" idx="11"/>
          </p:nvPr>
        </p:nvSpPr>
        <p:spPr/>
        <p:txBody>
          <a:bodyPr/>
          <a:lstStyle/>
          <a:p>
            <a:r>
              <a:rPr lang="en-GB" altLang="en-US" smtClean="0"/>
              <a:t>C. Gatto - INFN  &amp; NIU</a:t>
            </a:r>
            <a:endParaRPr lang="en-GB" altLang="en-US"/>
          </a:p>
        </p:txBody>
      </p:sp>
      <p:sp>
        <p:nvSpPr>
          <p:cNvPr id="16" name="Slide Number Placeholder 5"/>
          <p:cNvSpPr>
            <a:spLocks noGrp="1"/>
          </p:cNvSpPr>
          <p:nvPr>
            <p:ph type="sldNum" idx="12"/>
          </p:nvPr>
        </p:nvSpPr>
        <p:spPr/>
        <p:txBody>
          <a:bodyPr/>
          <a:lstStyle/>
          <a:p>
            <a:fld id="{8A8FB0E1-ACC5-4DA4-AB34-F77160AF5D86}" type="slidenum">
              <a:rPr lang="en-GB" altLang="en-US"/>
              <a:pPr/>
              <a:t>60</a:t>
            </a:fld>
            <a:endParaRPr lang="en-GB" altLang="en-US"/>
          </a:p>
        </p:txBody>
      </p:sp>
      <p:sp>
        <p:nvSpPr>
          <p:cNvPr id="90114" name="Rectangle 2"/>
          <p:cNvSpPr>
            <a:spLocks noGrp="1" noChangeArrowheads="1"/>
          </p:cNvSpPr>
          <p:nvPr>
            <p:ph type="title"/>
          </p:nvPr>
        </p:nvSpPr>
        <p:spPr>
          <a:xfrm>
            <a:off x="304800" y="277813"/>
            <a:ext cx="8686800" cy="1138237"/>
          </a:xfrm>
        </p:spPr>
        <p:txBody>
          <a:bodyPr>
            <a:normAutofit fontScale="90000"/>
          </a:bodyPr>
          <a:lstStyle/>
          <a:p>
            <a:r>
              <a:rPr lang="it-IT" altLang="en-US" sz="4000"/>
              <a:t>The major source of fluctuations: </a:t>
            </a:r>
            <a:r>
              <a:rPr lang="it-IT" altLang="en-US" sz="4000" i="1"/>
              <a:t>fem</a:t>
            </a:r>
            <a:endParaRPr lang="en-US" altLang="en-US" sz="4000" i="1"/>
          </a:p>
        </p:txBody>
      </p:sp>
      <p:sp>
        <p:nvSpPr>
          <p:cNvPr id="90115" name="Rectangle 3"/>
          <p:cNvSpPr>
            <a:spLocks noGrp="1" noChangeArrowheads="1"/>
          </p:cNvSpPr>
          <p:nvPr>
            <p:ph type="body" idx="1"/>
          </p:nvPr>
        </p:nvSpPr>
        <p:spPr/>
        <p:txBody>
          <a:bodyPr/>
          <a:lstStyle/>
          <a:p>
            <a:endParaRPr lang="en-US" altLang="en-US"/>
          </a:p>
        </p:txBody>
      </p:sp>
      <p:pic>
        <p:nvPicPr>
          <p:cNvPr id="90117" name="Picture 5" descr="Sci_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391400" cy="4989513"/>
          </a:xfrm>
          <a:prstGeom prst="rect">
            <a:avLst/>
          </a:prstGeom>
          <a:noFill/>
          <a:extLst>
            <a:ext uri="{909E8E84-426E-40DD-AFC4-6F175D3DCCD1}">
              <a14:hiddenFill xmlns:a14="http://schemas.microsoft.com/office/drawing/2010/main">
                <a:solidFill>
                  <a:srgbClr val="FFFFFF"/>
                </a:solidFill>
              </a14:hiddenFill>
            </a:ext>
          </a:extLst>
        </p:spPr>
      </p:pic>
      <p:grpSp>
        <p:nvGrpSpPr>
          <p:cNvPr id="90122" name="Group 10"/>
          <p:cNvGrpSpPr>
            <a:grpSpLocks/>
          </p:cNvGrpSpPr>
          <p:nvPr/>
        </p:nvGrpSpPr>
        <p:grpSpPr bwMode="auto">
          <a:xfrm>
            <a:off x="3132140" y="3048000"/>
            <a:ext cx="665163" cy="1476375"/>
            <a:chOff x="1917" y="1806"/>
            <a:chExt cx="419" cy="930"/>
          </a:xfrm>
        </p:grpSpPr>
        <p:sp>
          <p:nvSpPr>
            <p:cNvPr id="90119" name="Line 7"/>
            <p:cNvSpPr>
              <a:spLocks noChangeShapeType="1"/>
            </p:cNvSpPr>
            <p:nvPr/>
          </p:nvSpPr>
          <p:spPr bwMode="auto">
            <a:xfrm>
              <a:off x="2112" y="2016"/>
              <a:ext cx="0" cy="720"/>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1" name="Text Box 9"/>
            <p:cNvSpPr txBox="1">
              <a:spLocks noChangeArrowheads="1"/>
            </p:cNvSpPr>
            <p:nvPr/>
          </p:nvSpPr>
          <p:spPr bwMode="auto">
            <a:xfrm>
              <a:off x="1917" y="1806"/>
              <a:ext cx="419" cy="194"/>
            </a:xfrm>
            <a:prstGeom prst="rect">
              <a:avLst/>
            </a:prstGeom>
            <a:noFill/>
            <a:ln w="28575">
              <a:solidFill>
                <a:srgbClr val="33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1400" dirty="0">
                  <a:solidFill>
                    <a:schemeClr val="bg1"/>
                  </a:solidFill>
                  <a:latin typeface="Symbol" panose="05050102010706020507" pitchFamily="18" charset="2"/>
                </a:rPr>
                <a:t>p</a:t>
              </a:r>
              <a:r>
                <a:rPr lang="it-IT" altLang="en-US" baseline="30000" dirty="0">
                  <a:solidFill>
                    <a:schemeClr val="bg1"/>
                  </a:solidFill>
                </a:rPr>
                <a:t>±</a:t>
              </a:r>
              <a:r>
                <a:rPr lang="it-IT" altLang="en-US" sz="1400" dirty="0">
                  <a:solidFill>
                    <a:schemeClr val="bg1"/>
                  </a:solidFill>
                </a:rPr>
                <a:t>,p,n</a:t>
              </a:r>
              <a:endParaRPr lang="en-US" altLang="en-US" sz="1400" dirty="0">
                <a:solidFill>
                  <a:schemeClr val="bg1"/>
                </a:solidFill>
              </a:endParaRPr>
            </a:p>
          </p:txBody>
        </p:sp>
      </p:grpSp>
      <p:grpSp>
        <p:nvGrpSpPr>
          <p:cNvPr id="90123" name="Group 11"/>
          <p:cNvGrpSpPr>
            <a:grpSpLocks/>
          </p:cNvGrpSpPr>
          <p:nvPr/>
        </p:nvGrpSpPr>
        <p:grpSpPr bwMode="auto">
          <a:xfrm>
            <a:off x="3970336" y="3019425"/>
            <a:ext cx="879475" cy="1476375"/>
            <a:chOff x="1917" y="1806"/>
            <a:chExt cx="554" cy="930"/>
          </a:xfrm>
        </p:grpSpPr>
        <p:sp>
          <p:nvSpPr>
            <p:cNvPr id="90124" name="Line 12"/>
            <p:cNvSpPr>
              <a:spLocks noChangeShapeType="1"/>
            </p:cNvSpPr>
            <p:nvPr/>
          </p:nvSpPr>
          <p:spPr bwMode="auto">
            <a:xfrm>
              <a:off x="2112" y="2016"/>
              <a:ext cx="0" cy="72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5" name="Text Box 13"/>
            <p:cNvSpPr txBox="1">
              <a:spLocks noChangeArrowheads="1"/>
            </p:cNvSpPr>
            <p:nvPr/>
          </p:nvSpPr>
          <p:spPr bwMode="auto">
            <a:xfrm>
              <a:off x="1917" y="1806"/>
              <a:ext cx="554" cy="19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1400" dirty="0">
                  <a:solidFill>
                    <a:schemeClr val="bg1"/>
                  </a:solidFill>
                </a:rPr>
                <a:t>e</a:t>
              </a:r>
              <a:r>
                <a:rPr lang="it-IT" altLang="en-US" baseline="30000" dirty="0">
                  <a:solidFill>
                    <a:schemeClr val="bg1"/>
                  </a:solidFill>
                </a:rPr>
                <a:t>±</a:t>
              </a:r>
              <a:r>
                <a:rPr lang="it-IT" altLang="en-US" sz="1400" dirty="0">
                  <a:solidFill>
                    <a:schemeClr val="bg1"/>
                  </a:solidFill>
                  <a:latin typeface="Symbol" panose="05050102010706020507" pitchFamily="18" charset="2"/>
                </a:rPr>
                <a:t>,p</a:t>
              </a:r>
              <a:r>
                <a:rPr lang="it-IT" altLang="en-US" baseline="30000" dirty="0">
                  <a:solidFill>
                    <a:schemeClr val="bg1"/>
                  </a:solidFill>
                </a:rPr>
                <a:t>o</a:t>
              </a:r>
              <a:r>
                <a:rPr lang="it-IT" altLang="en-US" sz="1400" dirty="0">
                  <a:solidFill>
                    <a:schemeClr val="bg1"/>
                  </a:solidFill>
                </a:rPr>
                <a:t>,</a:t>
              </a:r>
              <a:r>
                <a:rPr lang="it-IT" altLang="en-US" sz="1400" dirty="0">
                  <a:solidFill>
                    <a:schemeClr val="bg1"/>
                  </a:solidFill>
                  <a:latin typeface="Symbol" panose="05050102010706020507" pitchFamily="18" charset="2"/>
                </a:rPr>
                <a:t>g</a:t>
              </a:r>
              <a:r>
                <a:rPr lang="it-IT" altLang="en-US" sz="1400" dirty="0">
                  <a:solidFill>
                    <a:schemeClr val="bg1"/>
                  </a:solidFill>
                </a:rPr>
                <a:t>,</a:t>
              </a:r>
              <a:r>
                <a:rPr lang="it-IT" altLang="en-US" sz="1400" dirty="0">
                  <a:solidFill>
                    <a:schemeClr val="bg1"/>
                  </a:solidFill>
                  <a:latin typeface="Symbol" panose="05050102010706020507" pitchFamily="18" charset="2"/>
                </a:rPr>
                <a:t>h</a:t>
              </a:r>
              <a:endParaRPr lang="en-US" altLang="en-US" sz="1400" dirty="0">
                <a:solidFill>
                  <a:schemeClr val="bg1"/>
                </a:solidFill>
                <a:latin typeface="Symbol" panose="05050102010706020507" pitchFamily="18" charset="2"/>
              </a:endParaRPr>
            </a:p>
          </p:txBody>
        </p:sp>
      </p:grpSp>
      <p:sp>
        <p:nvSpPr>
          <p:cNvPr id="90130" name="Line 18"/>
          <p:cNvSpPr>
            <a:spLocks noChangeShapeType="1"/>
          </p:cNvSpPr>
          <p:nvPr/>
        </p:nvSpPr>
        <p:spPr bwMode="auto">
          <a:xfrm>
            <a:off x="6019800" y="2119313"/>
            <a:ext cx="0" cy="471487"/>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31" name="Text Box 19"/>
          <p:cNvSpPr txBox="1">
            <a:spLocks noChangeArrowheads="1"/>
          </p:cNvSpPr>
          <p:nvPr/>
        </p:nvSpPr>
        <p:spPr bwMode="auto">
          <a:xfrm>
            <a:off x="5715000" y="1828800"/>
            <a:ext cx="688975" cy="307777"/>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1400" dirty="0">
                <a:solidFill>
                  <a:schemeClr val="bg1"/>
                </a:solidFill>
              </a:rPr>
              <a:t>total</a:t>
            </a:r>
            <a:endParaRPr lang="en-US" altLang="en-US" sz="1400" dirty="0">
              <a:solidFill>
                <a:schemeClr val="bg1"/>
              </a:solidFill>
            </a:endParaRPr>
          </a:p>
        </p:txBody>
      </p:sp>
      <p:sp>
        <p:nvSpPr>
          <p:cNvPr id="90132" name="Text Box 20"/>
          <p:cNvSpPr txBox="1">
            <a:spLocks noChangeArrowheads="1"/>
          </p:cNvSpPr>
          <p:nvPr/>
        </p:nvSpPr>
        <p:spPr bwMode="auto">
          <a:xfrm>
            <a:off x="3475038" y="1752600"/>
            <a:ext cx="1173162"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b="1">
                <a:solidFill>
                  <a:schemeClr val="bg1"/>
                </a:solidFill>
              </a:rPr>
              <a:t>40 Gev </a:t>
            </a:r>
            <a:r>
              <a:rPr lang="it-IT" altLang="en-US" b="1">
                <a:solidFill>
                  <a:schemeClr val="bg1"/>
                </a:solidFill>
                <a:latin typeface="Symbol" panose="05050102010706020507" pitchFamily="18" charset="2"/>
              </a:rPr>
              <a:t>p</a:t>
            </a:r>
            <a:r>
              <a:rPr lang="it-IT" altLang="en-US" b="1" baseline="30000">
                <a:solidFill>
                  <a:schemeClr val="bg1"/>
                </a:solidFill>
              </a:rPr>
              <a:t>-</a:t>
            </a:r>
            <a:endParaRPr lang="en-US" altLang="en-US" b="1" baseline="30000">
              <a:solidFill>
                <a:schemeClr val="bg1"/>
              </a:solidFill>
            </a:endParaRPr>
          </a:p>
        </p:txBody>
      </p:sp>
    </p:spTree>
    <p:extLst>
      <p:ext uri="{BB962C8B-B14F-4D97-AF65-F5344CB8AC3E}">
        <p14:creationId xmlns:p14="http://schemas.microsoft.com/office/powerpoint/2010/main" val="19632409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4"/>
          <p:cNvSpPr>
            <a:spLocks noGrp="1" noChangeArrowheads="1"/>
          </p:cNvSpPr>
          <p:nvPr>
            <p:ph type="sldNum" sz="quarter" idx="4294967295"/>
          </p:nvPr>
        </p:nvSpPr>
        <p:spPr bwMode="auto">
          <a:xfrm>
            <a:off x="6553200" y="6580188"/>
            <a:ext cx="2132013" cy="269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fld id="{3C12087B-C509-4397-BFCD-8575764EBA97}" type="slidenum">
              <a:rPr lang="en-GB" altLang="en-US" sz="2400">
                <a:solidFill>
                  <a:schemeClr val="bg1"/>
                </a:solidFill>
                <a:latin typeface="Times New Roman" panose="02020603050405020304" pitchFamily="18" charset="0"/>
              </a:rPr>
              <a:pPr algn="ctr">
                <a:spcBef>
                  <a:spcPct val="0"/>
                </a:spcBef>
                <a:buClrTx/>
                <a:buSzTx/>
                <a:buFontTx/>
                <a:buNone/>
              </a:pPr>
              <a:t>61</a:t>
            </a:fld>
            <a:endParaRPr lang="en-GB" altLang="en-US" sz="2400">
              <a:solidFill>
                <a:schemeClr val="bg1"/>
              </a:solidFill>
              <a:latin typeface="Times New Roman" panose="02020603050405020304" pitchFamily="18" charset="0"/>
            </a:endParaRPr>
          </a:p>
        </p:txBody>
      </p:sp>
      <p:sp>
        <p:nvSpPr>
          <p:cNvPr id="52226" name="Rectangle 2"/>
          <p:cNvSpPr>
            <a:spLocks noGrp="1" noChangeArrowheads="1"/>
          </p:cNvSpPr>
          <p:nvPr>
            <p:ph type="title" idx="4294967295"/>
          </p:nvPr>
        </p:nvSpPr>
        <p:spPr>
          <a:xfrm>
            <a:off x="171450" y="-100013"/>
            <a:ext cx="8853488" cy="935038"/>
          </a:xfrm>
        </p:spPr>
        <p:txBody>
          <a:bodyPr>
            <a:normAutofit fontScale="90000"/>
          </a:bodyPr>
          <a:lstStyle/>
          <a:p>
            <a:pPr eaLnBrk="1" hangingPunct="1">
              <a:defRPr/>
            </a:pPr>
            <a:r>
              <a:rPr lang="it-IT" sz="2800" smtClean="0"/>
              <a:t>Dual Readout Calorimetry from a Different Perspective</a:t>
            </a:r>
            <a:endParaRPr lang="en-US" sz="2800" smtClean="0"/>
          </a:p>
        </p:txBody>
      </p:sp>
      <p:graphicFrame>
        <p:nvGraphicFramePr>
          <p:cNvPr id="18436" name="Rectangle 4"/>
          <p:cNvGraphicFramePr>
            <a:graphicFrameLocks noGrp="1"/>
          </p:cNvGraphicFramePr>
          <p:nvPr>
            <p:ph sz="quarter" idx="4294967295"/>
          </p:nvPr>
        </p:nvGraphicFramePr>
        <p:xfrm>
          <a:off x="5024438" y="4168775"/>
          <a:ext cx="3281362" cy="2187575"/>
        </p:xfrm>
        <a:graphic>
          <a:graphicData uri="http://schemas.openxmlformats.org/presentationml/2006/ole">
            <mc:AlternateContent xmlns:mc="http://schemas.openxmlformats.org/markup-compatibility/2006">
              <mc:Choice xmlns:v="urn:schemas-microsoft-com:vml" Requires="v">
                <p:oleObj spid="_x0000_s14478" name="Equation" r:id="rId4" imgW="0" imgH="0" progId="Equation.3">
                  <p:embed/>
                </p:oleObj>
              </mc:Choice>
              <mc:Fallback>
                <p:oleObj name="Equation" r:id="rId4" imgW="0" imgH="0" progId="Equation.3">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024438" y="4168775"/>
                        <a:ext cx="3281362"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7" name="Object 5"/>
          <p:cNvGraphicFramePr>
            <a:graphicFrameLocks noChangeAspect="1"/>
          </p:cNvGraphicFramePr>
          <p:nvPr/>
        </p:nvGraphicFramePr>
        <p:xfrm>
          <a:off x="354013" y="4194175"/>
          <a:ext cx="3513137" cy="695325"/>
        </p:xfrm>
        <a:graphic>
          <a:graphicData uri="http://schemas.openxmlformats.org/presentationml/2006/ole">
            <mc:AlternateContent xmlns:mc="http://schemas.openxmlformats.org/markup-compatibility/2006">
              <mc:Choice xmlns:v="urn:schemas-microsoft-com:vml" Requires="v">
                <p:oleObj spid="_x0000_s14479" name="Equation" r:id="rId5" imgW="2447857" imgH="362040" progId="Equation.3">
                  <p:embed/>
                </p:oleObj>
              </mc:Choice>
              <mc:Fallback>
                <p:oleObj name="Equation" r:id="rId5" imgW="2447857" imgH="362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13" y="4194175"/>
                        <a:ext cx="3513137"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8" name="Object 8"/>
          <p:cNvGraphicFramePr>
            <a:graphicFrameLocks noGrp="1" noChangeAspect="1"/>
          </p:cNvGraphicFramePr>
          <p:nvPr>
            <p:ph sz="quarter" idx="4294967295"/>
          </p:nvPr>
        </p:nvGraphicFramePr>
        <p:xfrm>
          <a:off x="5321300" y="4094163"/>
          <a:ext cx="2881313" cy="1468437"/>
        </p:xfrm>
        <a:graphic>
          <a:graphicData uri="http://schemas.openxmlformats.org/presentationml/2006/ole">
            <mc:AlternateContent xmlns:mc="http://schemas.openxmlformats.org/markup-compatibility/2006">
              <mc:Choice xmlns:v="urn:schemas-microsoft-com:vml" Requires="v">
                <p:oleObj spid="_x0000_s14480" name="Equation" r:id="rId7" imgW="1876357" imgH="923835" progId="Equation.3">
                  <p:embed/>
                </p:oleObj>
              </mc:Choice>
              <mc:Fallback>
                <p:oleObj name="Equation" r:id="rId7" imgW="1876357" imgH="92383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1300" y="4094163"/>
                        <a:ext cx="2881313" cy="146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9" name="Object 10"/>
          <p:cNvGraphicFramePr>
            <a:graphicFrameLocks noChangeAspect="1"/>
          </p:cNvGraphicFramePr>
          <p:nvPr/>
        </p:nvGraphicFramePr>
        <p:xfrm>
          <a:off x="1298575" y="4997450"/>
          <a:ext cx="2095500" cy="604838"/>
        </p:xfrm>
        <a:graphic>
          <a:graphicData uri="http://schemas.openxmlformats.org/presentationml/2006/ole">
            <mc:AlternateContent xmlns:mc="http://schemas.openxmlformats.org/markup-compatibility/2006">
              <mc:Choice xmlns:v="urn:schemas-microsoft-com:vml" Requires="v">
                <p:oleObj spid="_x0000_s14481" name="Equation" r:id="rId9" imgW="2219257" imgH="590640" progId="Equation.3">
                  <p:embed/>
                </p:oleObj>
              </mc:Choice>
              <mc:Fallback>
                <p:oleObj name="Equation" r:id="rId9" imgW="2219257" imgH="590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8575" y="4997450"/>
                        <a:ext cx="2095500" cy="604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40" name="Rectangle 12"/>
          <p:cNvSpPr>
            <a:spLocks noChangeArrowheads="1"/>
          </p:cNvSpPr>
          <p:nvPr/>
        </p:nvSpPr>
        <p:spPr bwMode="auto">
          <a:xfrm>
            <a:off x="1701800" y="5776913"/>
            <a:ext cx="4935538" cy="617537"/>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lvl1pPr marL="609600" indent="-609600" algn="l" defTabSz="4572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defTabSz="45720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defTabSz="4572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defTabSz="4572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defTabSz="4572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lnSpc>
                <a:spcPct val="80000"/>
              </a:lnSpc>
              <a:buClr>
                <a:srgbClr val="000000"/>
              </a:buClr>
              <a:buSzPct val="100000"/>
              <a:buFont typeface="Times New Roman" panose="02020603050405020304" pitchFamily="18" charset="0"/>
              <a:buAutoNum type="arabicPeriod"/>
            </a:pPr>
            <a:endParaRPr lang="it-IT" altLang="en-US" sz="1800" b="0" i="0" baseline="-25000">
              <a:latin typeface="Times New Roman" panose="02020603050405020304" pitchFamily="18" charset="0"/>
            </a:endParaRPr>
          </a:p>
          <a:p>
            <a:pPr eaLnBrk="1" hangingPunct="1">
              <a:lnSpc>
                <a:spcPct val="80000"/>
              </a:lnSpc>
              <a:buClr>
                <a:srgbClr val="000000"/>
              </a:buClr>
              <a:buSzPct val="100000"/>
              <a:buFont typeface="Times New Roman" panose="02020603050405020304" pitchFamily="18" charset="0"/>
              <a:buNone/>
            </a:pPr>
            <a:r>
              <a:rPr lang="it-IT" altLang="en-US" sz="1800" b="0" i="0">
                <a:latin typeface="Times New Roman" panose="02020603050405020304" pitchFamily="18" charset="0"/>
              </a:rPr>
              <a:t>If </a:t>
            </a:r>
            <a:r>
              <a:rPr lang="it-IT" altLang="en-US" sz="1800" b="0" i="0">
                <a:latin typeface="Symbol" panose="05050102010706020507" pitchFamily="18" charset="2"/>
              </a:rPr>
              <a:t>h</a:t>
            </a:r>
            <a:r>
              <a:rPr lang="it-IT" altLang="en-US" sz="1800" b="0" i="0" baseline="-25000">
                <a:latin typeface="Times New Roman" panose="02020603050405020304" pitchFamily="18" charset="0"/>
              </a:rPr>
              <a:t>s</a:t>
            </a:r>
            <a:r>
              <a:rPr lang="it-IT" altLang="en-US" sz="1800" b="0" i="0">
                <a:latin typeface="Times New Roman" panose="02020603050405020304" pitchFamily="18" charset="0"/>
              </a:rPr>
              <a:t>≠</a:t>
            </a:r>
            <a:r>
              <a:rPr lang="it-IT" altLang="en-US" sz="1800" b="0" i="0">
                <a:latin typeface="Symbol" panose="05050102010706020507" pitchFamily="18" charset="2"/>
              </a:rPr>
              <a:t>h</a:t>
            </a:r>
            <a:r>
              <a:rPr lang="it-IT" altLang="en-US" sz="1800" b="0" i="0" baseline="-25000">
                <a:latin typeface="Times New Roman" panose="02020603050405020304" pitchFamily="18" charset="0"/>
              </a:rPr>
              <a:t>c </a:t>
            </a:r>
            <a:r>
              <a:rPr lang="it-IT" altLang="en-US" sz="1800" b="0" i="0">
                <a:latin typeface="Times New Roman" panose="02020603050405020304" pitchFamily="18" charset="0"/>
              </a:rPr>
              <a:t>then the system can be solved for E</a:t>
            </a:r>
            <a:r>
              <a:rPr lang="it-IT" altLang="en-US" sz="1800" b="0" i="0" baseline="-25000">
                <a:latin typeface="Times New Roman" panose="02020603050405020304" pitchFamily="18" charset="0"/>
              </a:rPr>
              <a:t>HCAL</a:t>
            </a:r>
            <a:endParaRPr lang="en-US" altLang="en-US" sz="1800" b="0" i="0" baseline="-25000">
              <a:latin typeface="Times New Roman" panose="02020603050405020304" pitchFamily="18" charset="0"/>
            </a:endParaRPr>
          </a:p>
        </p:txBody>
      </p:sp>
      <p:sp>
        <p:nvSpPr>
          <p:cNvPr id="18441" name="Rectangle 14"/>
          <p:cNvSpPr>
            <a:spLocks noChangeArrowheads="1"/>
          </p:cNvSpPr>
          <p:nvPr/>
        </p:nvSpPr>
        <p:spPr bwMode="auto">
          <a:xfrm>
            <a:off x="465138" y="1222375"/>
            <a:ext cx="3319462" cy="482600"/>
          </a:xfrm>
          <a:prstGeom prst="rect">
            <a:avLst/>
          </a:prstGeom>
          <a:solidFill>
            <a:schemeClr val="accent1"/>
          </a:solidFill>
          <a:ln w="9525">
            <a:solidFill>
              <a:schemeClr val="accent1"/>
            </a:solidFill>
            <a:round/>
            <a:headEnd/>
            <a:tailEnd/>
          </a:ln>
        </p:spPr>
        <p:txBody>
          <a:bodyPr lIns="90000" tIns="46800" rIns="90000" bIns="46800" anchor="ctr" anchorCtr="1">
            <a:spAutoFit/>
          </a:bodyPr>
          <a:lstStyle>
            <a:lvl1pPr marL="609600" indent="-609600" algn="l" defTabSz="4572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defTabSz="45720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defTabSz="4572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defTabSz="4572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defTabSz="4572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lnSpc>
                <a:spcPct val="80000"/>
              </a:lnSpc>
              <a:buClr>
                <a:srgbClr val="000000"/>
              </a:buClr>
              <a:buSzPct val="100000"/>
              <a:buFont typeface="Times New Roman" panose="02020603050405020304" pitchFamily="18" charset="0"/>
              <a:buNone/>
            </a:pPr>
            <a:r>
              <a:rPr lang="it-IT" altLang="en-US" sz="1400">
                <a:solidFill>
                  <a:schemeClr val="bg1"/>
                </a:solidFill>
                <a:latin typeface="Times New Roman" panose="02020603050405020304" pitchFamily="18" charset="0"/>
              </a:rPr>
              <a:t>Dual Readout is nothing but a rotation in </a:t>
            </a:r>
          </a:p>
          <a:p>
            <a:pPr algn="ctr" eaLnBrk="1" hangingPunct="1">
              <a:lnSpc>
                <a:spcPct val="80000"/>
              </a:lnSpc>
              <a:buClr>
                <a:srgbClr val="000000"/>
              </a:buClr>
              <a:buSzPct val="100000"/>
              <a:buFont typeface="Times New Roman" panose="02020603050405020304" pitchFamily="18" charset="0"/>
              <a:buNone/>
            </a:pPr>
            <a:r>
              <a:rPr lang="it-IT" altLang="en-US" sz="1400">
                <a:solidFill>
                  <a:schemeClr val="bg1"/>
                </a:solidFill>
                <a:latin typeface="Times New Roman" panose="02020603050405020304" pitchFamily="18" charset="0"/>
              </a:rPr>
              <a:t>E</a:t>
            </a:r>
            <a:r>
              <a:rPr lang="it-IT" altLang="en-US" sz="1400" baseline="-25000">
                <a:solidFill>
                  <a:schemeClr val="bg1"/>
                </a:solidFill>
                <a:latin typeface="Times New Roman" panose="02020603050405020304" pitchFamily="18" charset="0"/>
              </a:rPr>
              <a:t>S</a:t>
            </a:r>
            <a:r>
              <a:rPr lang="it-IT" altLang="en-US" sz="1400">
                <a:solidFill>
                  <a:schemeClr val="bg1"/>
                </a:solidFill>
                <a:latin typeface="Times New Roman" panose="02020603050405020304" pitchFamily="18" charset="0"/>
              </a:rPr>
              <a:t> - E</a:t>
            </a:r>
            <a:r>
              <a:rPr lang="it-IT" altLang="en-US" sz="1400" baseline="-25000">
                <a:solidFill>
                  <a:schemeClr val="bg1"/>
                </a:solidFill>
                <a:latin typeface="Times New Roman" panose="02020603050405020304" pitchFamily="18" charset="0"/>
              </a:rPr>
              <a:t>C </a:t>
            </a:r>
            <a:r>
              <a:rPr lang="it-IT" altLang="en-US" sz="1400">
                <a:solidFill>
                  <a:schemeClr val="bg1"/>
                </a:solidFill>
                <a:latin typeface="Times New Roman" panose="02020603050405020304" pitchFamily="18" charset="0"/>
              </a:rPr>
              <a:t> plane</a:t>
            </a:r>
            <a:endParaRPr lang="en-US" altLang="en-US" sz="1400">
              <a:solidFill>
                <a:schemeClr val="bg1"/>
              </a:solidFill>
              <a:latin typeface="Times New Roman" panose="02020603050405020304" pitchFamily="18" charset="0"/>
            </a:endParaRPr>
          </a:p>
        </p:txBody>
      </p:sp>
      <p:sp>
        <p:nvSpPr>
          <p:cNvPr id="18442" name="AutoShape 16"/>
          <p:cNvSpPr>
            <a:spLocks noChangeArrowheads="1"/>
          </p:cNvSpPr>
          <p:nvPr/>
        </p:nvSpPr>
        <p:spPr bwMode="auto">
          <a:xfrm>
            <a:off x="3944938" y="4481513"/>
            <a:ext cx="990600" cy="711200"/>
          </a:xfrm>
          <a:prstGeom prst="leftRightArrow">
            <a:avLst>
              <a:gd name="adj1" fmla="val 50000"/>
              <a:gd name="adj2" fmla="val 27857"/>
            </a:avLst>
          </a:prstGeom>
          <a:solidFill>
            <a:schemeClr val="accent1"/>
          </a:solidFill>
          <a:ln w="9525">
            <a:solidFill>
              <a:schemeClr val="tx1"/>
            </a:solidFill>
            <a:miter lim="800000"/>
            <a:headEnd/>
            <a:tailEnd/>
          </a:ln>
        </p:spPr>
        <p:txBody>
          <a:bodyPr wrap="none" anchor="ctr"/>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endParaRPr lang="en-US" altLang="en-US" sz="2400">
              <a:solidFill>
                <a:schemeClr val="bg1"/>
              </a:solidFill>
              <a:latin typeface="Times New Roman" panose="02020603050405020304" pitchFamily="18" charset="0"/>
            </a:endParaRPr>
          </a:p>
        </p:txBody>
      </p:sp>
      <p:sp>
        <p:nvSpPr>
          <p:cNvPr id="18443" name="Text Box 9"/>
          <p:cNvSpPr txBox="1">
            <a:spLocks noChangeArrowheads="1"/>
          </p:cNvSpPr>
          <p:nvPr/>
        </p:nvSpPr>
        <p:spPr bwMode="auto">
          <a:xfrm>
            <a:off x="1258888" y="1876425"/>
            <a:ext cx="1600200" cy="244475"/>
          </a:xfrm>
          <a:prstGeom prst="rect">
            <a:avLst/>
          </a:prstGeom>
          <a:solidFill>
            <a:srgbClr val="00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it-IT" altLang="en-US" sz="1000" i="0">
                <a:solidFill>
                  <a:schemeClr val="bg1"/>
                </a:solidFill>
                <a:latin typeface="Bodoni SvtyTwo OS ITC TT-Book" pitchFamily="-64" charset="0"/>
                <a:ea typeface="ＭＳ Ｐゴシック" panose="020B0600070205080204" pitchFamily="34" charset="-128"/>
              </a:rPr>
              <a:t>ILCroot simulations</a:t>
            </a:r>
            <a:endParaRPr lang="en-US" altLang="en-US" sz="1000" i="0" baseline="30000">
              <a:solidFill>
                <a:schemeClr val="bg1"/>
              </a:solidFill>
              <a:latin typeface="Bodoni SvtyTwo OS ITC TT-Book" pitchFamily="-64" charset="0"/>
              <a:ea typeface="ＭＳ Ｐゴシック" panose="020B0600070205080204" pitchFamily="34" charset="-128"/>
              <a:cs typeface="Times New Roman" panose="02020603050405020304" pitchFamily="18" charset="0"/>
            </a:endParaRPr>
          </a:p>
        </p:txBody>
      </p:sp>
      <p:grpSp>
        <p:nvGrpSpPr>
          <p:cNvPr id="18444" name="Group 7"/>
          <p:cNvGrpSpPr>
            <a:grpSpLocks/>
          </p:cNvGrpSpPr>
          <p:nvPr/>
        </p:nvGrpSpPr>
        <p:grpSpPr bwMode="auto">
          <a:xfrm>
            <a:off x="4270375" y="601663"/>
            <a:ext cx="4446588" cy="3332162"/>
            <a:chOff x="2882" y="2379"/>
            <a:chExt cx="2715" cy="1885"/>
          </a:xfrm>
        </p:grpSpPr>
        <p:pic>
          <p:nvPicPr>
            <p:cNvPr id="18456" name="Picture 8" descr="SciPrompt_vs_CerTot_pi_and_e_40GeV"/>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2" y="2379"/>
              <a:ext cx="2715" cy="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AutoShape 9"/>
            <p:cNvSpPr>
              <a:spLocks noChangeArrowheads="1"/>
            </p:cNvSpPr>
            <p:nvPr/>
          </p:nvSpPr>
          <p:spPr bwMode="auto">
            <a:xfrm>
              <a:off x="4828" y="3796"/>
              <a:ext cx="502" cy="134"/>
            </a:xfrm>
            <a:prstGeom prst="wedgeRoundRectCallout">
              <a:avLst>
                <a:gd name="adj1" fmla="val -14940"/>
                <a:gd name="adj2" fmla="val -508208"/>
                <a:gd name="adj3" fmla="val 16667"/>
              </a:avLst>
            </a:prstGeom>
            <a:solidFill>
              <a:srgbClr val="0066FF"/>
            </a:solidFill>
            <a:ln w="9525">
              <a:solidFill>
                <a:schemeClr val="tx1"/>
              </a:solidFill>
              <a:miter lim="800000"/>
              <a:headEnd/>
              <a:tailEnd/>
            </a:ln>
          </p:spPr>
          <p:txBody>
            <a:bodyPr anchor="ctr" anchorCtr="1"/>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r>
                <a:rPr lang="it-IT" altLang="en-US" sz="1000" b="0" i="0"/>
                <a:t>electrons</a:t>
              </a:r>
              <a:endParaRPr lang="en-US" altLang="en-US" sz="1000" b="0" i="0" baseline="30000"/>
            </a:p>
          </p:txBody>
        </p:sp>
        <p:sp>
          <p:nvSpPr>
            <p:cNvPr id="18458" name="AutoShape 10"/>
            <p:cNvSpPr>
              <a:spLocks noChangeArrowheads="1"/>
            </p:cNvSpPr>
            <p:nvPr/>
          </p:nvSpPr>
          <p:spPr bwMode="auto">
            <a:xfrm>
              <a:off x="3884" y="3872"/>
              <a:ext cx="376" cy="135"/>
            </a:xfrm>
            <a:prstGeom prst="wedgeRoundRectCallout">
              <a:avLst>
                <a:gd name="adj1" fmla="val 24940"/>
                <a:gd name="adj2" fmla="val -437944"/>
                <a:gd name="adj3" fmla="val 16667"/>
              </a:avLst>
            </a:prstGeom>
            <a:solidFill>
              <a:srgbClr val="FF0000"/>
            </a:solidFill>
            <a:ln w="9525">
              <a:solidFill>
                <a:schemeClr val="tx1"/>
              </a:solidFill>
              <a:miter lim="800000"/>
              <a:headEnd/>
              <a:tailEnd/>
            </a:ln>
          </p:spPr>
          <p:txBody>
            <a:bodyPr anchor="ctr" anchorCtr="1"/>
            <a:lstStyle>
              <a:lvl1pPr algn="l">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lgn="l">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lgn="l">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lgn="l">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lgn="l">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0"/>
                </a:spcBef>
                <a:buClrTx/>
                <a:buSzTx/>
                <a:buFontTx/>
                <a:buNone/>
              </a:pPr>
              <a:r>
                <a:rPr lang="it-IT" altLang="en-US" sz="1000" b="0" i="0">
                  <a:solidFill>
                    <a:schemeClr val="bg1"/>
                  </a:solidFill>
                </a:rPr>
                <a:t>pions</a:t>
              </a:r>
              <a:endParaRPr lang="en-US" altLang="en-US" sz="1000" b="0" i="0" baseline="30000">
                <a:solidFill>
                  <a:schemeClr val="bg1"/>
                </a:solidFill>
              </a:endParaRPr>
            </a:p>
          </p:txBody>
        </p:sp>
      </p:grpSp>
      <p:sp>
        <p:nvSpPr>
          <p:cNvPr id="18445" name="Line 17"/>
          <p:cNvSpPr>
            <a:spLocks noChangeShapeType="1"/>
          </p:cNvSpPr>
          <p:nvPr/>
        </p:nvSpPr>
        <p:spPr bwMode="auto">
          <a:xfrm flipV="1">
            <a:off x="4918075" y="1463675"/>
            <a:ext cx="3386138" cy="93503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8446" name="Group 23"/>
          <p:cNvGrpSpPr>
            <a:grpSpLocks/>
          </p:cNvGrpSpPr>
          <p:nvPr/>
        </p:nvGrpSpPr>
        <p:grpSpPr bwMode="auto">
          <a:xfrm>
            <a:off x="7978775" y="1255713"/>
            <a:ext cx="455613" cy="906462"/>
            <a:chOff x="3250" y="2936"/>
            <a:chExt cx="287" cy="571"/>
          </a:xfrm>
        </p:grpSpPr>
        <p:sp>
          <p:nvSpPr>
            <p:cNvPr id="18454" name="Line 18"/>
            <p:cNvSpPr>
              <a:spLocks noChangeShapeType="1"/>
            </p:cNvSpPr>
            <p:nvPr/>
          </p:nvSpPr>
          <p:spPr bwMode="auto">
            <a:xfrm>
              <a:off x="3286" y="2936"/>
              <a:ext cx="85" cy="380"/>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8455" name="Object 8"/>
            <p:cNvGraphicFramePr>
              <a:graphicFrameLocks noChangeAspect="1"/>
            </p:cNvGraphicFramePr>
            <p:nvPr/>
          </p:nvGraphicFramePr>
          <p:xfrm>
            <a:off x="3250" y="3326"/>
            <a:ext cx="287" cy="181"/>
          </p:xfrm>
          <a:graphic>
            <a:graphicData uri="http://schemas.openxmlformats.org/presentationml/2006/ole">
              <mc:AlternateContent xmlns:mc="http://schemas.openxmlformats.org/markup-compatibility/2006">
                <mc:Choice xmlns:v="urn:schemas-microsoft-com:vml" Requires="v">
                  <p:oleObj spid="_x0000_s14482" name="Equation" r:id="rId12" imgW="314257" imgH="171450" progId="Equation.3">
                    <p:embed/>
                  </p:oleObj>
                </mc:Choice>
                <mc:Fallback>
                  <p:oleObj name="Equation" r:id="rId12" imgW="314257" imgH="17145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0" y="3326"/>
                          <a:ext cx="287" cy="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8447" name="Group 31"/>
          <p:cNvGrpSpPr>
            <a:grpSpLocks/>
          </p:cNvGrpSpPr>
          <p:nvPr/>
        </p:nvGrpSpPr>
        <p:grpSpPr bwMode="auto">
          <a:xfrm>
            <a:off x="4776788" y="1477963"/>
            <a:ext cx="304800" cy="1381125"/>
            <a:chOff x="3009" y="2617"/>
            <a:chExt cx="192" cy="870"/>
          </a:xfrm>
        </p:grpSpPr>
        <p:sp>
          <p:nvSpPr>
            <p:cNvPr id="18452" name="Line 25"/>
            <p:cNvSpPr>
              <a:spLocks noChangeShapeType="1"/>
            </p:cNvSpPr>
            <p:nvPr/>
          </p:nvSpPr>
          <p:spPr bwMode="auto">
            <a:xfrm flipH="1">
              <a:off x="3083" y="2617"/>
              <a:ext cx="1" cy="657"/>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8453" name="Object 8"/>
            <p:cNvGraphicFramePr>
              <a:graphicFrameLocks noChangeAspect="1"/>
            </p:cNvGraphicFramePr>
            <p:nvPr/>
          </p:nvGraphicFramePr>
          <p:xfrm>
            <a:off x="3009" y="3306"/>
            <a:ext cx="192" cy="181"/>
          </p:xfrm>
          <a:graphic>
            <a:graphicData uri="http://schemas.openxmlformats.org/presentationml/2006/ole">
              <mc:AlternateContent xmlns:mc="http://schemas.openxmlformats.org/markup-compatibility/2006">
                <mc:Choice xmlns:v="urn:schemas-microsoft-com:vml" Requires="v">
                  <p:oleObj spid="_x0000_s14483" name="Equation" r:id="rId14" imgW="190500" imgH="171450" progId="Equation.3">
                    <p:embed/>
                  </p:oleObj>
                </mc:Choice>
                <mc:Fallback>
                  <p:oleObj name="Equation" r:id="rId14" imgW="190500" imgH="17145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9" y="3306"/>
                          <a:ext cx="192" cy="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8448" name="Line 27"/>
          <p:cNvSpPr>
            <a:spLocks noChangeShapeType="1"/>
          </p:cNvSpPr>
          <p:nvPr/>
        </p:nvSpPr>
        <p:spPr bwMode="auto">
          <a:xfrm flipH="1">
            <a:off x="4749800" y="1471613"/>
            <a:ext cx="2514600" cy="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49" name="Line 28"/>
          <p:cNvSpPr>
            <a:spLocks noChangeShapeType="1"/>
          </p:cNvSpPr>
          <p:nvPr/>
        </p:nvSpPr>
        <p:spPr bwMode="auto">
          <a:xfrm flipH="1">
            <a:off x="4741863" y="2497138"/>
            <a:ext cx="2514600" cy="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50" name="Line 29"/>
          <p:cNvSpPr>
            <a:spLocks noChangeShapeType="1"/>
          </p:cNvSpPr>
          <p:nvPr/>
        </p:nvSpPr>
        <p:spPr bwMode="auto">
          <a:xfrm flipH="1">
            <a:off x="5503863" y="1166813"/>
            <a:ext cx="2598737" cy="68580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Line 30"/>
          <p:cNvSpPr>
            <a:spLocks noChangeShapeType="1"/>
          </p:cNvSpPr>
          <p:nvPr/>
        </p:nvSpPr>
        <p:spPr bwMode="auto">
          <a:xfrm flipH="1">
            <a:off x="5715000" y="1852613"/>
            <a:ext cx="2598738" cy="68580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spTree>
    <p:extLst>
      <p:ext uri="{BB962C8B-B14F-4D97-AF65-F5344CB8AC3E}">
        <p14:creationId xmlns:p14="http://schemas.microsoft.com/office/powerpoint/2010/main" val="340264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p:cNvSpPr>
            <a:spLocks noGrp="1" noChangeArrowheads="1"/>
          </p:cNvSpPr>
          <p:nvPr>
            <p:ph type="dt" sz="quarter" idx="10"/>
          </p:nvPr>
        </p:nvSpPr>
        <p:spPr/>
        <p:txBody>
          <a:bodyPr/>
          <a:lstStyle/>
          <a:p>
            <a:pPr>
              <a:defRPr/>
            </a:pPr>
            <a:r>
              <a:rPr lang="en-US" smtClean="0"/>
              <a:t>9/4/2019</a:t>
            </a:r>
            <a:endParaRPr lang="en-GB"/>
          </a:p>
        </p:txBody>
      </p:sp>
      <p:sp>
        <p:nvSpPr>
          <p:cNvPr id="20" name="Rectangle 13"/>
          <p:cNvSpPr>
            <a:spLocks noGrp="1" noChangeArrowheads="1"/>
          </p:cNvSpPr>
          <p:nvPr>
            <p:ph type="ftr" sz="quarter" idx="11"/>
          </p:nvPr>
        </p:nvSpPr>
        <p:spPr/>
        <p:txBody>
          <a:bodyPr/>
          <a:lstStyle/>
          <a:p>
            <a:pPr>
              <a:defRPr/>
            </a:pPr>
            <a:r>
              <a:rPr lang="en-GB" smtClean="0"/>
              <a:t>C. Gatto - INFN  &amp; NIU</a:t>
            </a:r>
            <a:endParaRPr lang="en-GB"/>
          </a:p>
        </p:txBody>
      </p:sp>
      <p:sp>
        <p:nvSpPr>
          <p:cNvPr id="21" name="Rectangle 14"/>
          <p:cNvSpPr>
            <a:spLocks noGrp="1" noChangeArrowheads="1"/>
          </p:cNvSpPr>
          <p:nvPr>
            <p:ph type="sldNum" sz="quarter" idx="12"/>
          </p:nvPr>
        </p:nvSpPr>
        <p:spPr/>
        <p:txBody>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fld id="{C77D58AF-1C44-4BFB-A4EA-656CD4E1B3EB}" type="slidenum">
              <a:rPr lang="en-GB" altLang="en-US" sz="1000" b="0" i="0">
                <a:solidFill>
                  <a:srgbClr val="FFFFFF"/>
                </a:solidFill>
                <a:latin typeface="Arial" panose="020B0604020202020204" pitchFamily="34" charset="0"/>
              </a:rPr>
              <a:pPr/>
              <a:t>62</a:t>
            </a:fld>
            <a:endParaRPr lang="en-GB" altLang="en-US" sz="1000" b="0" i="0">
              <a:solidFill>
                <a:srgbClr val="FFFFFF"/>
              </a:solidFill>
              <a:latin typeface="Arial" panose="020B0604020202020204" pitchFamily="34" charset="0"/>
            </a:endParaRPr>
          </a:p>
        </p:txBody>
      </p:sp>
      <p:sp>
        <p:nvSpPr>
          <p:cNvPr id="182274" name="Rectangle 2"/>
          <p:cNvSpPr>
            <a:spLocks noChangeArrowheads="1"/>
          </p:cNvSpPr>
          <p:nvPr/>
        </p:nvSpPr>
        <p:spPr bwMode="auto">
          <a:xfrm>
            <a:off x="430213" y="844550"/>
            <a:ext cx="8218487" cy="5741988"/>
          </a:xfrm>
          <a:prstGeom prst="rect">
            <a:avLst/>
          </a:prstGeom>
          <a:noFill/>
          <a:ln w="9525">
            <a:solidFill>
              <a:srgbClr val="FF9900"/>
            </a:solidFill>
            <a:round/>
            <a:headEnd/>
            <a:tailEnd/>
          </a:ln>
          <a:effectLst/>
        </p:spPr>
        <p:txBody>
          <a:bodyPr lIns="90000" tIns="46800" rIns="90000" bIns="46800"/>
          <a:lstStyle/>
          <a:p>
            <a:pPr marL="341313" indent="-341313" algn="l" defTabSz="457200">
              <a:lnSpc>
                <a:spcPct val="120000"/>
              </a:lnSpc>
              <a:spcBef>
                <a:spcPts val="800"/>
              </a:spcBef>
              <a:buClr>
                <a:srgbClr val="FFFFCC"/>
              </a:buClr>
              <a:buSzPct val="75000"/>
              <a:buFont typeface="Wingdings" pitchFamily="2" charset="2"/>
              <a:buChar char=""/>
              <a:defRPr/>
            </a:pPr>
            <a:r>
              <a:rPr lang="it-IT" sz="1800" b="0" i="0" dirty="0">
                <a:solidFill>
                  <a:srgbClr val="FF9900"/>
                </a:solidFill>
                <a:effectLst>
                  <a:outerShdw blurRad="38100" dist="38100" dir="2700000" algn="tl">
                    <a:srgbClr val="000000">
                      <a:alpha val="43137"/>
                    </a:srgbClr>
                  </a:outerShdw>
                </a:effectLst>
                <a:latin typeface="Arial" pitchFamily="34" charset="0"/>
              </a:rPr>
              <a:t>Large pe/GeV</a:t>
            </a:r>
            <a:r>
              <a:rPr lang="it-IT" sz="1800" b="0" i="0" dirty="0">
                <a:solidFill>
                  <a:srgbClr val="FFC000"/>
                </a:solidFill>
                <a:latin typeface="Arial" pitchFamily="34" charset="0"/>
              </a:rPr>
              <a:t>:</a:t>
            </a:r>
            <a:r>
              <a:rPr lang="it-IT" sz="1800" b="0" i="0" dirty="0">
                <a:solidFill>
                  <a:srgbClr val="66CCFF"/>
                </a:solidFill>
                <a:latin typeface="Arial" pitchFamily="34" charset="0"/>
              </a:rPr>
              <a:t>  must be much greater than 45 pe/GeV (corresponding to 15% (teoretical limit) contrubution to stochastic term</a:t>
            </a:r>
          </a:p>
          <a:p>
            <a:pPr marL="341313" indent="-341313" algn="l" defTabSz="457200">
              <a:lnSpc>
                <a:spcPct val="120000"/>
              </a:lnSpc>
              <a:spcBef>
                <a:spcPts val="800"/>
              </a:spcBef>
              <a:buClr>
                <a:srgbClr val="FFFFCC"/>
              </a:buClr>
              <a:buSzPct val="75000"/>
              <a:buFont typeface="Wingdings" pitchFamily="2" charset="2"/>
              <a:buChar char=""/>
              <a:defRPr/>
            </a:pPr>
            <a:r>
              <a:rPr lang="it-IT" sz="1800" b="0" i="0" dirty="0">
                <a:solidFill>
                  <a:srgbClr val="66CCFF"/>
                </a:solidFill>
                <a:latin typeface="Arial" pitchFamily="34" charset="0"/>
              </a:rPr>
              <a:t>System is solvable only when </a:t>
            </a:r>
            <a:r>
              <a:rPr lang="it-IT" sz="1800" b="0" i="0" dirty="0">
                <a:solidFill>
                  <a:srgbClr val="FF9900"/>
                </a:solidFill>
                <a:effectLst>
                  <a:outerShdw blurRad="38100" dist="38100" dir="2700000" algn="tl">
                    <a:srgbClr val="000000">
                      <a:alpha val="43137"/>
                    </a:srgbClr>
                  </a:outerShdw>
                </a:effectLst>
                <a:latin typeface="Symbol" pitchFamily="18" charset="2"/>
              </a:rPr>
              <a:t>h</a:t>
            </a:r>
            <a:r>
              <a:rPr lang="it-IT" sz="1800" b="0" i="0" baseline="-25000" dirty="0">
                <a:solidFill>
                  <a:srgbClr val="FF9900"/>
                </a:solidFill>
                <a:effectLst>
                  <a:outerShdw blurRad="38100" dist="38100" dir="2700000" algn="tl">
                    <a:srgbClr val="000000">
                      <a:alpha val="43137"/>
                    </a:srgbClr>
                  </a:outerShdw>
                </a:effectLst>
                <a:latin typeface="Arial" pitchFamily="34" charset="0"/>
              </a:rPr>
              <a:t>S</a:t>
            </a:r>
            <a:r>
              <a:rPr lang="it-IT" sz="1800" b="0" i="0" dirty="0">
                <a:solidFill>
                  <a:srgbClr val="FF9900"/>
                </a:solidFill>
                <a:effectLst>
                  <a:outerShdw blurRad="38100" dist="38100" dir="2700000" algn="tl">
                    <a:srgbClr val="000000">
                      <a:alpha val="43137"/>
                    </a:srgbClr>
                  </a:outerShdw>
                </a:effectLst>
                <a:latin typeface="Arial" pitchFamily="34" charset="0"/>
              </a:rPr>
              <a:t> ≠ </a:t>
            </a:r>
            <a:r>
              <a:rPr lang="it-IT" sz="1800" b="0" i="0" dirty="0">
                <a:solidFill>
                  <a:srgbClr val="FF9900"/>
                </a:solidFill>
                <a:effectLst>
                  <a:outerShdw blurRad="38100" dist="38100" dir="2700000" algn="tl">
                    <a:srgbClr val="000000">
                      <a:alpha val="43137"/>
                    </a:srgbClr>
                  </a:outerShdw>
                </a:effectLst>
                <a:latin typeface="Symbol" pitchFamily="18" charset="2"/>
              </a:rPr>
              <a:t>h</a:t>
            </a:r>
            <a:r>
              <a:rPr lang="it-IT" sz="1800" b="0" i="0" baseline="-25000" dirty="0">
                <a:solidFill>
                  <a:srgbClr val="FF9900"/>
                </a:solidFill>
                <a:effectLst>
                  <a:outerShdw blurRad="38100" dist="38100" dir="2700000" algn="tl">
                    <a:srgbClr val="000000">
                      <a:alpha val="43137"/>
                    </a:srgbClr>
                  </a:outerShdw>
                </a:effectLst>
                <a:latin typeface="Arial" pitchFamily="34" charset="0"/>
              </a:rPr>
              <a:t>C</a:t>
            </a:r>
            <a:r>
              <a:rPr lang="it-IT" sz="1800" b="0" i="0" dirty="0">
                <a:solidFill>
                  <a:srgbClr val="FFC000"/>
                </a:solidFill>
                <a:latin typeface="Arial" pitchFamily="34" charset="0"/>
              </a:rPr>
              <a:t>.</a:t>
            </a:r>
            <a:r>
              <a:rPr lang="it-IT" sz="1800" b="0" i="0" baseline="-25000" dirty="0">
                <a:solidFill>
                  <a:srgbClr val="66CCFF"/>
                </a:solidFill>
                <a:latin typeface="Arial" pitchFamily="34" charset="0"/>
              </a:rPr>
              <a:t> </a:t>
            </a:r>
            <a:r>
              <a:rPr lang="it-IT" sz="1800" b="0" i="0" dirty="0">
                <a:solidFill>
                  <a:srgbClr val="66CCFF"/>
                </a:solidFill>
                <a:latin typeface="Arial" pitchFamily="34" charset="0"/>
              </a:rPr>
              <a:t>The larger the </a:t>
            </a:r>
            <a:r>
              <a:rPr lang="it-IT" sz="1800" i="0" u="sng" dirty="0">
                <a:solidFill>
                  <a:srgbClr val="66CCFF"/>
                </a:solidFill>
                <a:latin typeface="Arial" pitchFamily="34" charset="0"/>
              </a:rPr>
              <a:t>compensation asymmetry</a:t>
            </a:r>
            <a:r>
              <a:rPr lang="it-IT" sz="1800" b="0" i="0" dirty="0">
                <a:solidFill>
                  <a:srgbClr val="66CCFF"/>
                </a:solidFill>
                <a:latin typeface="Arial" pitchFamily="34" charset="0"/>
              </a:rPr>
              <a:t> the better. Aka, </a:t>
            </a:r>
            <a:r>
              <a:rPr lang="it-IT" sz="1800" b="0" i="0" dirty="0">
                <a:solidFill>
                  <a:srgbClr val="FF9900"/>
                </a:solidFill>
                <a:effectLst>
                  <a:outerShdw blurRad="38100" dist="38100" dir="2700000" algn="tl">
                    <a:srgbClr val="000000">
                      <a:alpha val="43137"/>
                    </a:srgbClr>
                  </a:outerShdw>
                </a:effectLst>
                <a:latin typeface="Arial" pitchFamily="34" charset="0"/>
              </a:rPr>
              <a:t>tg(</a:t>
            </a:r>
            <a:r>
              <a:rPr lang="it-IT" sz="1800" b="0" i="0" dirty="0">
                <a:solidFill>
                  <a:srgbClr val="FF9900"/>
                </a:solidFill>
                <a:effectLst>
                  <a:outerShdw blurRad="38100" dist="38100" dir="2700000" algn="tl">
                    <a:srgbClr val="000000">
                      <a:alpha val="43137"/>
                    </a:srgbClr>
                  </a:outerShdw>
                </a:effectLst>
                <a:latin typeface="Symbol" pitchFamily="18" charset="2"/>
              </a:rPr>
              <a:t>q</a:t>
            </a:r>
            <a:r>
              <a:rPr lang="it-IT" sz="1800" b="0" i="0" baseline="-25000" dirty="0">
                <a:solidFill>
                  <a:srgbClr val="FF9900"/>
                </a:solidFill>
                <a:effectLst>
                  <a:outerShdw blurRad="38100" dist="38100" dir="2700000" algn="tl">
                    <a:srgbClr val="000000">
                      <a:alpha val="43137"/>
                    </a:srgbClr>
                  </a:outerShdw>
                </a:effectLst>
                <a:latin typeface="Arial" pitchFamily="34" charset="0"/>
              </a:rPr>
              <a:t>S/Q</a:t>
            </a:r>
            <a:r>
              <a:rPr lang="it-IT" sz="1800" b="0" i="0" dirty="0">
                <a:solidFill>
                  <a:srgbClr val="FF9900"/>
                </a:solidFill>
                <a:effectLst>
                  <a:outerShdw blurRad="38100" dist="38100" dir="2700000" algn="tl">
                    <a:srgbClr val="000000">
                      <a:alpha val="43137"/>
                    </a:srgbClr>
                  </a:outerShdw>
                </a:effectLst>
                <a:latin typeface="Arial" pitchFamily="34" charset="0"/>
              </a:rPr>
              <a:t>) much diferent from 1</a:t>
            </a:r>
          </a:p>
          <a:p>
            <a:pPr marL="341313" indent="-341313" algn="l" defTabSz="457200">
              <a:lnSpc>
                <a:spcPct val="120000"/>
              </a:lnSpc>
              <a:spcBef>
                <a:spcPts val="800"/>
              </a:spcBef>
              <a:buClr>
                <a:srgbClr val="FFFFCC"/>
              </a:buClr>
              <a:buSzPct val="75000"/>
              <a:buFont typeface="Wingdings" pitchFamily="2" charset="2"/>
              <a:buChar char=""/>
              <a:defRPr/>
            </a:pPr>
            <a:endParaRPr lang="it-IT" sz="1800" b="0" i="0" dirty="0">
              <a:solidFill>
                <a:srgbClr val="66CCFF"/>
              </a:solidFill>
              <a:latin typeface="Arial" pitchFamily="34" charset="0"/>
            </a:endParaRPr>
          </a:p>
          <a:p>
            <a:pPr marL="341313" indent="-341313" algn="l" defTabSz="457200">
              <a:lnSpc>
                <a:spcPct val="120000"/>
              </a:lnSpc>
              <a:spcBef>
                <a:spcPts val="800"/>
              </a:spcBef>
              <a:buClr>
                <a:srgbClr val="FFFFCC"/>
              </a:buClr>
              <a:buSzPct val="75000"/>
              <a:buFont typeface="Wingdings" pitchFamily="2" charset="2"/>
              <a:buChar char=""/>
              <a:defRPr/>
            </a:pPr>
            <a:endParaRPr lang="it-IT" sz="1800" b="0" i="0" dirty="0">
              <a:solidFill>
                <a:srgbClr val="66CCFF"/>
              </a:solidFill>
              <a:latin typeface="Arial" pitchFamily="34" charset="0"/>
            </a:endParaRPr>
          </a:p>
          <a:p>
            <a:pPr marL="341313" indent="-341313" algn="l" defTabSz="457200">
              <a:lnSpc>
                <a:spcPct val="120000"/>
              </a:lnSpc>
              <a:spcBef>
                <a:spcPts val="800"/>
              </a:spcBef>
              <a:buClr>
                <a:srgbClr val="FFFFCC"/>
              </a:buClr>
              <a:buSzPct val="75000"/>
              <a:buFont typeface="Wingdings" pitchFamily="2" charset="2"/>
              <a:buChar char=""/>
              <a:defRPr/>
            </a:pPr>
            <a:endParaRPr lang="it-IT" sz="1800" b="0" i="0" dirty="0">
              <a:solidFill>
                <a:srgbClr val="66CCFF"/>
              </a:solidFill>
              <a:latin typeface="Arial" pitchFamily="34" charset="0"/>
            </a:endParaRPr>
          </a:p>
          <a:p>
            <a:pPr marL="341313" indent="-341313" algn="l" defTabSz="457200">
              <a:lnSpc>
                <a:spcPct val="120000"/>
              </a:lnSpc>
              <a:spcBef>
                <a:spcPts val="800"/>
              </a:spcBef>
              <a:buClr>
                <a:srgbClr val="FFFFCC"/>
              </a:buClr>
              <a:buSzPct val="75000"/>
              <a:buFont typeface="Wingdings" pitchFamily="2" charset="2"/>
              <a:buChar char=""/>
              <a:defRPr/>
            </a:pPr>
            <a:endParaRPr lang="it-IT" sz="1800" b="0" i="0" dirty="0">
              <a:solidFill>
                <a:srgbClr val="66CCFF"/>
              </a:solidFill>
              <a:latin typeface="Arial" pitchFamily="34" charset="0"/>
            </a:endParaRPr>
          </a:p>
          <a:p>
            <a:pPr marL="341313" indent="-341313" algn="l" defTabSz="457200">
              <a:lnSpc>
                <a:spcPct val="120000"/>
              </a:lnSpc>
              <a:spcBef>
                <a:spcPts val="800"/>
              </a:spcBef>
              <a:buClr>
                <a:srgbClr val="FFFFCC"/>
              </a:buClr>
              <a:buSzPct val="75000"/>
              <a:buFont typeface="Wingdings" pitchFamily="2" charset="2"/>
              <a:buChar char=""/>
              <a:defRPr/>
            </a:pPr>
            <a:endParaRPr lang="it-IT" sz="1800" b="0" i="0" dirty="0">
              <a:solidFill>
                <a:srgbClr val="66CCFF"/>
              </a:solidFill>
              <a:latin typeface="Arial" pitchFamily="34" charset="0"/>
            </a:endParaRPr>
          </a:p>
          <a:p>
            <a:pPr marL="341313" indent="-341313" algn="l" defTabSz="457200">
              <a:lnSpc>
                <a:spcPct val="120000"/>
              </a:lnSpc>
              <a:spcBef>
                <a:spcPts val="800"/>
              </a:spcBef>
              <a:buClr>
                <a:srgbClr val="FFFFCC"/>
              </a:buClr>
              <a:buSzPct val="75000"/>
              <a:buFont typeface="Wingdings" pitchFamily="2" charset="2"/>
              <a:buChar char=""/>
              <a:defRPr/>
            </a:pPr>
            <a:endParaRPr lang="it-IT" sz="1800" b="0" i="0" dirty="0">
              <a:solidFill>
                <a:srgbClr val="66CCFF"/>
              </a:solidFill>
              <a:latin typeface="Arial" pitchFamily="34" charset="0"/>
            </a:endParaRPr>
          </a:p>
          <a:p>
            <a:pPr marL="341313" indent="-341313" algn="l" defTabSz="457200">
              <a:lnSpc>
                <a:spcPct val="120000"/>
              </a:lnSpc>
              <a:spcBef>
                <a:spcPts val="800"/>
              </a:spcBef>
              <a:buClr>
                <a:srgbClr val="FFFFCC"/>
              </a:buClr>
              <a:buSzPct val="75000"/>
              <a:buFont typeface="Wingdings" pitchFamily="2" charset="2"/>
              <a:buChar char=""/>
              <a:defRPr/>
            </a:pPr>
            <a:endParaRPr lang="it-IT" sz="1800" b="0" i="0" dirty="0">
              <a:solidFill>
                <a:srgbClr val="66CCFF"/>
              </a:solidFill>
              <a:latin typeface="Arial" pitchFamily="34" charset="0"/>
            </a:endParaRPr>
          </a:p>
          <a:p>
            <a:pPr marL="341313" indent="-341313" algn="l" defTabSz="457200">
              <a:lnSpc>
                <a:spcPct val="120000"/>
              </a:lnSpc>
              <a:spcBef>
                <a:spcPts val="800"/>
              </a:spcBef>
              <a:buClr>
                <a:srgbClr val="FFFFCC"/>
              </a:buClr>
              <a:buSzPct val="75000"/>
              <a:buFont typeface="Wingdings" pitchFamily="2" charset="2"/>
              <a:buChar char=""/>
              <a:defRPr/>
            </a:pPr>
            <a:r>
              <a:rPr lang="it-IT" sz="1800" b="0" i="0" dirty="0">
                <a:solidFill>
                  <a:srgbClr val="FF9900"/>
                </a:solidFill>
                <a:latin typeface="Arial" pitchFamily="34" charset="0"/>
              </a:rPr>
              <a:t>Small </a:t>
            </a:r>
            <a:r>
              <a:rPr lang="it-IT" sz="1800" b="0" i="0" dirty="0">
                <a:solidFill>
                  <a:srgbClr val="FF9900"/>
                </a:solidFill>
                <a:latin typeface="Symbol" pitchFamily="18" charset="2"/>
              </a:rPr>
              <a:t>G</a:t>
            </a:r>
            <a:r>
              <a:rPr lang="it-IT" sz="1800" b="0" i="0" dirty="0">
                <a:solidFill>
                  <a:srgbClr val="FF9900"/>
                </a:solidFill>
                <a:latin typeface="Arial" pitchFamily="34" charset="0"/>
              </a:rPr>
              <a:t> </a:t>
            </a:r>
            <a:r>
              <a:rPr lang="it-IT" sz="1800" b="0" i="0" dirty="0">
                <a:solidFill>
                  <a:srgbClr val="66CCFF"/>
                </a:solidFill>
                <a:latin typeface="Arial" pitchFamily="34" charset="0"/>
              </a:rPr>
              <a:t>= photodetector area/calorimeter area. </a:t>
            </a:r>
            <a:r>
              <a:rPr lang="it-IT" sz="1800" b="0" i="0" dirty="0">
                <a:solidFill>
                  <a:srgbClr val="66CCFF"/>
                </a:solidFill>
                <a:latin typeface="Symbol" pitchFamily="18" charset="2"/>
              </a:rPr>
              <a:t>G</a:t>
            </a:r>
            <a:r>
              <a:rPr lang="it-IT" sz="1800" b="0" i="0" baseline="-25000" dirty="0">
                <a:solidFill>
                  <a:srgbClr val="66CCFF"/>
                </a:solidFill>
                <a:latin typeface="Arial" pitchFamily="34" charset="0"/>
              </a:rPr>
              <a:t>DREAM</a:t>
            </a:r>
            <a:r>
              <a:rPr lang="it-IT" sz="1800" b="0" i="0" dirty="0">
                <a:solidFill>
                  <a:srgbClr val="66CCFF"/>
                </a:solidFill>
                <a:latin typeface="Arial" pitchFamily="34" charset="0"/>
              </a:rPr>
              <a:t> = 24%. </a:t>
            </a:r>
            <a:r>
              <a:rPr lang="it-IT" sz="1800" b="0" i="0" dirty="0">
                <a:solidFill>
                  <a:srgbClr val="66CCFF"/>
                </a:solidFill>
                <a:latin typeface="Symbol" pitchFamily="18" charset="2"/>
              </a:rPr>
              <a:t>G</a:t>
            </a:r>
            <a:r>
              <a:rPr lang="it-IT" sz="1800" b="0" i="0" baseline="-25000" dirty="0">
                <a:solidFill>
                  <a:srgbClr val="66CCFF"/>
                </a:solidFill>
                <a:latin typeface="Arial" pitchFamily="34" charset="0"/>
              </a:rPr>
              <a:t>4th </a:t>
            </a:r>
            <a:r>
              <a:rPr lang="it-IT" sz="1800" b="0" i="0" dirty="0">
                <a:solidFill>
                  <a:srgbClr val="66CCFF"/>
                </a:solidFill>
                <a:latin typeface="Arial" pitchFamily="34" charset="0"/>
              </a:rPr>
              <a:t>= 21%. Goal is </a:t>
            </a:r>
            <a:r>
              <a:rPr lang="it-IT" sz="1800" b="0" i="0" dirty="0">
                <a:solidFill>
                  <a:srgbClr val="66CCFF"/>
                </a:solidFill>
                <a:latin typeface="Symbol" pitchFamily="18" charset="2"/>
              </a:rPr>
              <a:t>G</a:t>
            </a:r>
            <a:r>
              <a:rPr lang="it-IT" sz="1800" b="0" i="0" dirty="0">
                <a:solidFill>
                  <a:srgbClr val="66CCFF"/>
                </a:solidFill>
                <a:latin typeface="Arial" pitchFamily="34" charset="0"/>
              </a:rPr>
              <a:t> &lt; 10%.</a:t>
            </a:r>
          </a:p>
          <a:p>
            <a:pPr marL="341313" indent="-341313" algn="l" defTabSz="457200">
              <a:lnSpc>
                <a:spcPct val="120000"/>
              </a:lnSpc>
              <a:spcBef>
                <a:spcPts val="800"/>
              </a:spcBef>
              <a:buClr>
                <a:srgbClr val="FFFFCC"/>
              </a:buClr>
              <a:buSzPct val="75000"/>
              <a:buFont typeface="Wingdings" pitchFamily="2" charset="2"/>
              <a:buChar char=""/>
              <a:defRPr/>
            </a:pPr>
            <a:r>
              <a:rPr lang="it-IT" sz="1800" b="0" i="0" dirty="0">
                <a:solidFill>
                  <a:srgbClr val="66CCFF"/>
                </a:solidFill>
                <a:latin typeface="Arial" pitchFamily="34" charset="0"/>
              </a:rPr>
              <a:t>Small mixing of S and C components</a:t>
            </a:r>
            <a:endParaRPr lang="en-US" sz="1800" b="0" i="0" dirty="0">
              <a:solidFill>
                <a:srgbClr val="66CCFF"/>
              </a:solidFill>
              <a:latin typeface="Arial" pitchFamily="34" charset="0"/>
            </a:endParaRPr>
          </a:p>
        </p:txBody>
      </p:sp>
      <p:sp>
        <p:nvSpPr>
          <p:cNvPr id="182275" name="Rectangle 3"/>
          <p:cNvSpPr>
            <a:spLocks noGrp="1" noChangeArrowheads="1"/>
          </p:cNvSpPr>
          <p:nvPr>
            <p:ph type="title"/>
          </p:nvPr>
        </p:nvSpPr>
        <p:spPr>
          <a:xfrm>
            <a:off x="185738" y="69850"/>
            <a:ext cx="8499475" cy="663575"/>
          </a:xfrm>
        </p:spPr>
        <p:txBody>
          <a:bodyPr>
            <a:normAutofit fontScale="90000"/>
          </a:bodyPr>
          <a:lstStyle/>
          <a:p>
            <a:pPr>
              <a:defRPr/>
            </a:pPr>
            <a:r>
              <a:rPr lang="it-IT" sz="3200" smtClean="0"/>
              <a:t>Figures of Merit for Dual-Readout Calorimeter</a:t>
            </a:r>
            <a:endParaRPr lang="en-US" sz="3200" smtClean="0"/>
          </a:p>
        </p:txBody>
      </p:sp>
      <p:grpSp>
        <p:nvGrpSpPr>
          <p:cNvPr id="9226" name="Group 4"/>
          <p:cNvGrpSpPr>
            <a:grpSpLocks/>
          </p:cNvGrpSpPr>
          <p:nvPr/>
        </p:nvGrpSpPr>
        <p:grpSpPr bwMode="auto">
          <a:xfrm>
            <a:off x="4273550" y="2486025"/>
            <a:ext cx="3789363" cy="2857500"/>
            <a:chOff x="1536" y="1072"/>
            <a:chExt cx="2640" cy="1920"/>
          </a:xfrm>
        </p:grpSpPr>
        <p:pic>
          <p:nvPicPr>
            <p:cNvPr id="9234" name="Picture 5" descr="SciPrompt_vs_CerTot_pi40G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1072"/>
              <a:ext cx="264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Line 6"/>
            <p:cNvSpPr>
              <a:spLocks noChangeShapeType="1"/>
            </p:cNvSpPr>
            <p:nvPr/>
          </p:nvSpPr>
          <p:spPr bwMode="auto">
            <a:xfrm flipV="1">
              <a:off x="1968" y="1584"/>
              <a:ext cx="1824" cy="52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9218" name="Object 7"/>
            <p:cNvGraphicFramePr>
              <a:graphicFrameLocks noChangeAspect="1"/>
            </p:cNvGraphicFramePr>
            <p:nvPr/>
          </p:nvGraphicFramePr>
          <p:xfrm>
            <a:off x="1824" y="2216"/>
            <a:ext cx="350" cy="264"/>
          </p:xfrm>
          <a:graphic>
            <a:graphicData uri="http://schemas.openxmlformats.org/presentationml/2006/ole">
              <mc:AlternateContent xmlns:mc="http://schemas.openxmlformats.org/markup-compatibility/2006">
                <mc:Choice xmlns:v="urn:schemas-microsoft-com:vml" Requires="v">
                  <p:oleObj spid="_x0000_s9049" name="Equation" r:id="rId4" imgW="672840" imgH="507960" progId="Equation.3">
                    <p:embed/>
                  </p:oleObj>
                </mc:Choice>
                <mc:Fallback>
                  <p:oleObj name="Equation" r:id="rId4" imgW="672840" imgH="5079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2216"/>
                          <a:ext cx="350"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19" name="Object 8"/>
            <p:cNvGraphicFramePr>
              <a:graphicFrameLocks noChangeAspect="1"/>
            </p:cNvGraphicFramePr>
            <p:nvPr/>
          </p:nvGraphicFramePr>
          <p:xfrm>
            <a:off x="3639" y="1417"/>
            <a:ext cx="175" cy="133"/>
          </p:xfrm>
          <a:graphic>
            <a:graphicData uri="http://schemas.openxmlformats.org/presentationml/2006/ole">
              <mc:AlternateContent xmlns:mc="http://schemas.openxmlformats.org/markup-compatibility/2006">
                <mc:Choice xmlns:v="urn:schemas-microsoft-com:vml" Requires="v">
                  <p:oleObj spid="_x0000_s9050" name="Equation" r:id="rId6" imgW="317160" imgH="241200" progId="Equation.3">
                    <p:embed/>
                  </p:oleObj>
                </mc:Choice>
                <mc:Fallback>
                  <p:oleObj name="Equation" r:id="rId6" imgW="31716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9" y="1417"/>
                          <a:ext cx="175"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6" name="Line 9"/>
            <p:cNvSpPr>
              <a:spLocks noChangeShapeType="1"/>
            </p:cNvSpPr>
            <p:nvPr/>
          </p:nvSpPr>
          <p:spPr bwMode="auto">
            <a:xfrm>
              <a:off x="1968" y="2112"/>
              <a:ext cx="168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7" name="Freeform 10"/>
            <p:cNvSpPr>
              <a:spLocks/>
            </p:cNvSpPr>
            <p:nvPr/>
          </p:nvSpPr>
          <p:spPr bwMode="auto">
            <a:xfrm>
              <a:off x="2784" y="1872"/>
              <a:ext cx="56" cy="240"/>
            </a:xfrm>
            <a:custGeom>
              <a:avLst/>
              <a:gdLst>
                <a:gd name="T0" fmla="*/ 0 w 56"/>
                <a:gd name="T1" fmla="*/ 0 h 240"/>
                <a:gd name="T2" fmla="*/ 48 w 56"/>
                <a:gd name="T3" fmla="*/ 96 h 240"/>
                <a:gd name="T4" fmla="*/ 48 w 56"/>
                <a:gd name="T5" fmla="*/ 240 h 240"/>
                <a:gd name="T6" fmla="*/ 0 60000 65536"/>
                <a:gd name="T7" fmla="*/ 0 60000 65536"/>
                <a:gd name="T8" fmla="*/ 0 60000 65536"/>
                <a:gd name="T9" fmla="*/ 0 w 56"/>
                <a:gd name="T10" fmla="*/ 0 h 240"/>
                <a:gd name="T11" fmla="*/ 56 w 56"/>
                <a:gd name="T12" fmla="*/ 240 h 240"/>
              </a:gdLst>
              <a:ahLst/>
              <a:cxnLst>
                <a:cxn ang="T6">
                  <a:pos x="T0" y="T1"/>
                </a:cxn>
                <a:cxn ang="T7">
                  <a:pos x="T2" y="T3"/>
                </a:cxn>
                <a:cxn ang="T8">
                  <a:pos x="T4" y="T5"/>
                </a:cxn>
              </a:cxnLst>
              <a:rect l="T9" t="T10" r="T11" b="T12"/>
              <a:pathLst>
                <a:path w="56" h="240">
                  <a:moveTo>
                    <a:pt x="0" y="0"/>
                  </a:moveTo>
                  <a:cubicBezTo>
                    <a:pt x="20" y="28"/>
                    <a:pt x="40" y="56"/>
                    <a:pt x="48" y="96"/>
                  </a:cubicBezTo>
                  <a:cubicBezTo>
                    <a:pt x="56" y="136"/>
                    <a:pt x="52" y="188"/>
                    <a:pt x="48" y="240"/>
                  </a:cubicBez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9220" name="Object 11"/>
            <p:cNvGraphicFramePr>
              <a:graphicFrameLocks noChangeAspect="1"/>
            </p:cNvGraphicFramePr>
            <p:nvPr/>
          </p:nvGraphicFramePr>
          <p:xfrm>
            <a:off x="2928" y="2160"/>
            <a:ext cx="555" cy="462"/>
          </p:xfrm>
          <a:graphic>
            <a:graphicData uri="http://schemas.openxmlformats.org/presentationml/2006/ole">
              <mc:AlternateContent xmlns:mc="http://schemas.openxmlformats.org/markup-compatibility/2006">
                <mc:Choice xmlns:v="urn:schemas-microsoft-com:vml" Requires="v">
                  <p:oleObj spid="_x0000_s9051" name="Equation" r:id="rId8" imgW="1066680" imgH="888840" progId="Equation.3">
                    <p:embed/>
                  </p:oleObj>
                </mc:Choice>
                <mc:Fallback>
                  <p:oleObj name="Equation" r:id="rId8" imgW="1066680" imgH="8888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2160"/>
                          <a:ext cx="555" cy="4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8" name="Line 12"/>
            <p:cNvSpPr>
              <a:spLocks noChangeShapeType="1"/>
            </p:cNvSpPr>
            <p:nvPr/>
          </p:nvSpPr>
          <p:spPr bwMode="auto">
            <a:xfrm flipV="1">
              <a:off x="1789" y="1418"/>
              <a:ext cx="2138" cy="1378"/>
            </a:xfrm>
            <a:prstGeom prst="line">
              <a:avLst/>
            </a:prstGeom>
            <a:noFill/>
            <a:ln w="9525">
              <a:solidFill>
                <a:srgbClr val="0066FF"/>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2285" name="AutoShape 13"/>
          <p:cNvSpPr>
            <a:spLocks noChangeArrowheads="1"/>
          </p:cNvSpPr>
          <p:nvPr/>
        </p:nvSpPr>
        <p:spPr bwMode="auto">
          <a:xfrm>
            <a:off x="7913688" y="4117975"/>
            <a:ext cx="1230312" cy="487363"/>
          </a:xfrm>
          <a:prstGeom prst="wedgeRoundRectCallout">
            <a:avLst>
              <a:gd name="adj1" fmla="val -74773"/>
              <a:gd name="adj2" fmla="val -262380"/>
              <a:gd name="adj3" fmla="val 16667"/>
            </a:avLst>
          </a:prstGeom>
          <a:solidFill>
            <a:srgbClr val="3366FF"/>
          </a:solidFill>
          <a:ln w="9525">
            <a:solidFill>
              <a:schemeClr val="tx1"/>
            </a:solidFill>
            <a:miter lim="800000"/>
            <a:headEnd/>
            <a:tailEnd/>
          </a:ln>
          <a:effectLst/>
        </p:spPr>
        <p:txBody>
          <a:bodyPr anchor="ctr" anchorCtr="1"/>
          <a:lstStyle/>
          <a:p>
            <a:pPr algn="l" eaLnBrk="1" hangingPunct="1">
              <a:lnSpc>
                <a:spcPct val="124000"/>
              </a:lnSpc>
              <a:spcBef>
                <a:spcPts val="800"/>
              </a:spcBef>
              <a:buClr>
                <a:srgbClr val="FFFFCC"/>
              </a:buClr>
              <a:buSzPct val="75000"/>
              <a:buFont typeface="Wingdings" pitchFamily="2" charset="2"/>
              <a:buNone/>
              <a:defRPr/>
            </a:pPr>
            <a:r>
              <a:rPr lang="it-IT" sz="1800" i="0">
                <a:solidFill>
                  <a:srgbClr val="FFFFFF"/>
                </a:solidFill>
                <a:effectLst>
                  <a:outerShdw blurRad="38100" dist="38100" dir="2700000" algn="tl">
                    <a:srgbClr val="000000"/>
                  </a:outerShdw>
                </a:effectLst>
                <a:latin typeface="Symbol" pitchFamily="18" charset="2"/>
              </a:rPr>
              <a:t>h</a:t>
            </a:r>
            <a:r>
              <a:rPr lang="it-IT" sz="1800" i="0" baseline="-25000">
                <a:solidFill>
                  <a:srgbClr val="FFFFFF"/>
                </a:solidFill>
                <a:effectLst>
                  <a:outerShdw blurRad="38100" dist="38100" dir="2700000" algn="tl">
                    <a:srgbClr val="000000"/>
                  </a:outerShdw>
                </a:effectLst>
                <a:latin typeface="Arial" pitchFamily="34" charset="0"/>
              </a:rPr>
              <a:t>S</a:t>
            </a:r>
            <a:r>
              <a:rPr lang="it-IT" sz="1800" i="0">
                <a:solidFill>
                  <a:srgbClr val="FFFFFF"/>
                </a:solidFill>
                <a:effectLst>
                  <a:outerShdw blurRad="38100" dist="38100" dir="2700000" algn="tl">
                    <a:srgbClr val="000000"/>
                  </a:outerShdw>
                </a:effectLst>
                <a:latin typeface="Arial" pitchFamily="34" charset="0"/>
              </a:rPr>
              <a:t> = </a:t>
            </a:r>
            <a:r>
              <a:rPr lang="it-IT" sz="1800" i="0">
                <a:solidFill>
                  <a:srgbClr val="FFFFFF"/>
                </a:solidFill>
                <a:effectLst>
                  <a:outerShdw blurRad="38100" dist="38100" dir="2700000" algn="tl">
                    <a:srgbClr val="000000"/>
                  </a:outerShdw>
                </a:effectLst>
                <a:latin typeface="Symbol" pitchFamily="18" charset="2"/>
              </a:rPr>
              <a:t>h</a:t>
            </a:r>
            <a:r>
              <a:rPr lang="it-IT" sz="1800" i="0" baseline="-25000">
                <a:solidFill>
                  <a:srgbClr val="FFFFFF"/>
                </a:solidFill>
                <a:effectLst>
                  <a:outerShdw blurRad="38100" dist="38100" dir="2700000" algn="tl">
                    <a:srgbClr val="000000"/>
                  </a:outerShdw>
                </a:effectLst>
                <a:latin typeface="Arial" pitchFamily="34" charset="0"/>
              </a:rPr>
              <a:t>C</a:t>
            </a:r>
          </a:p>
          <a:p>
            <a:pPr>
              <a:defRPr/>
            </a:pPr>
            <a:endParaRPr lang="en-US" sz="1800" i="0">
              <a:solidFill>
                <a:schemeClr val="tx1"/>
              </a:solidFill>
              <a:latin typeface="Arial" pitchFamily="34" charset="0"/>
            </a:endParaRPr>
          </a:p>
        </p:txBody>
      </p:sp>
      <p:pic>
        <p:nvPicPr>
          <p:cNvPr id="922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413" y="3265488"/>
            <a:ext cx="3201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AutoShape 16"/>
          <p:cNvSpPr>
            <a:spLocks noChangeArrowheads="1"/>
          </p:cNvSpPr>
          <p:nvPr/>
        </p:nvSpPr>
        <p:spPr bwMode="auto">
          <a:xfrm>
            <a:off x="1981200" y="2582863"/>
            <a:ext cx="635000" cy="4572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endParaRPr lang="en-US" altLang="en-US"/>
          </a:p>
        </p:txBody>
      </p:sp>
      <p:grpSp>
        <p:nvGrpSpPr>
          <p:cNvPr id="9230" name="Group 19"/>
          <p:cNvGrpSpPr>
            <a:grpSpLocks/>
          </p:cNvGrpSpPr>
          <p:nvPr/>
        </p:nvGrpSpPr>
        <p:grpSpPr bwMode="auto">
          <a:xfrm>
            <a:off x="820738" y="4013200"/>
            <a:ext cx="2803525" cy="379413"/>
            <a:chOff x="423" y="2505"/>
            <a:chExt cx="1846" cy="287"/>
          </a:xfrm>
        </p:grpSpPr>
        <p:pic>
          <p:nvPicPr>
            <p:cNvPr id="9232"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 y="2505"/>
              <a:ext cx="117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2510"/>
              <a:ext cx="681"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31" name="Text Box 9"/>
          <p:cNvSpPr txBox="1">
            <a:spLocks noChangeArrowheads="1"/>
          </p:cNvSpPr>
          <p:nvPr/>
        </p:nvSpPr>
        <p:spPr bwMode="auto">
          <a:xfrm>
            <a:off x="6808788" y="2200275"/>
            <a:ext cx="1600200" cy="244475"/>
          </a:xfrm>
          <a:prstGeom prst="rect">
            <a:avLst/>
          </a:prstGeom>
          <a:solidFill>
            <a:srgbClr val="00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Times New Roman" panose="02020603050405020304" pitchFamily="18" charset="0"/>
              </a:defRPr>
            </a:lvl1pPr>
            <a:lvl2pPr marL="742950" indent="-285750">
              <a:defRPr sz="2400" b="1" i="1">
                <a:solidFill>
                  <a:schemeClr val="bg1"/>
                </a:solidFill>
                <a:latin typeface="Times New Roman" panose="02020603050405020304" pitchFamily="18" charset="0"/>
              </a:defRPr>
            </a:lvl2pPr>
            <a:lvl3pPr marL="1143000" indent="-228600">
              <a:defRPr sz="2400" b="1" i="1">
                <a:solidFill>
                  <a:schemeClr val="bg1"/>
                </a:solidFill>
                <a:latin typeface="Times New Roman" panose="02020603050405020304" pitchFamily="18" charset="0"/>
              </a:defRPr>
            </a:lvl3pPr>
            <a:lvl4pPr marL="1600200" indent="-228600">
              <a:defRPr sz="2400" b="1" i="1">
                <a:solidFill>
                  <a:schemeClr val="bg1"/>
                </a:solidFill>
                <a:latin typeface="Times New Roman" panose="02020603050405020304" pitchFamily="18" charset="0"/>
              </a:defRPr>
            </a:lvl4pPr>
            <a:lvl5pPr marL="2057400" indent="-228600">
              <a:defRPr sz="2400" b="1" i="1">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400" b="1" i="1">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400" b="1" i="1">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400" b="1" i="1">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400" b="1" i="1">
                <a:solidFill>
                  <a:schemeClr val="bg1"/>
                </a:solidFill>
                <a:latin typeface="Times New Roman" panose="02020603050405020304" pitchFamily="18" charset="0"/>
              </a:defRPr>
            </a:lvl9pPr>
          </a:lstStyle>
          <a:p>
            <a:pPr eaLnBrk="1" hangingPunct="1"/>
            <a:r>
              <a:rPr lang="it-IT" altLang="en-US" sz="1000" i="0">
                <a:latin typeface="Bodoni SvtyTwo OS ITC TT-Book" pitchFamily="-64" charset="0"/>
                <a:ea typeface="ＭＳ Ｐゴシック" panose="020B0600070205080204" pitchFamily="34" charset="-128"/>
              </a:rPr>
              <a:t>ILCroot simulations</a:t>
            </a:r>
            <a:endParaRPr lang="en-US" altLang="en-US" sz="1000" i="0" baseline="30000">
              <a:latin typeface="Bodoni SvtyTwo OS ITC TT-Book" pitchFamily="-6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4434189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b="10667"/>
          <a:stretch>
            <a:fillRect/>
          </a:stretch>
        </p:blipFill>
        <p:spPr bwMode="auto">
          <a:xfrm>
            <a:off x="153988" y="693738"/>
            <a:ext cx="6148387"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Grp="1" noChangeArrowheads="1"/>
          </p:cNvSpPr>
          <p:nvPr>
            <p:ph type="dt" sz="quarter" idx="10"/>
          </p:nvPr>
        </p:nvSpPr>
        <p:spPr/>
        <p:txBody>
          <a:bodyPr/>
          <a:lstStyle/>
          <a:p>
            <a:pPr>
              <a:defRPr/>
            </a:pPr>
            <a:r>
              <a:rPr lang="en-US" smtClean="0"/>
              <a:t>9/4/2019</a:t>
            </a:r>
            <a:endParaRPr lang="en-GB"/>
          </a:p>
        </p:txBody>
      </p:sp>
      <p:sp>
        <p:nvSpPr>
          <p:cNvPr id="2" name="Title 1"/>
          <p:cNvSpPr>
            <a:spLocks noGrp="1"/>
          </p:cNvSpPr>
          <p:nvPr>
            <p:ph type="title" idx="4294967295"/>
          </p:nvPr>
        </p:nvSpPr>
        <p:spPr>
          <a:xfrm>
            <a:off x="265113" y="-88900"/>
            <a:ext cx="8623300" cy="720725"/>
          </a:xfrm>
        </p:spPr>
        <p:txBody>
          <a:bodyPr>
            <a:normAutofit/>
          </a:bodyPr>
          <a:lstStyle/>
          <a:p>
            <a:pPr>
              <a:lnSpc>
                <a:spcPct val="100000"/>
              </a:lnSpc>
              <a:defRPr/>
            </a:pPr>
            <a:r>
              <a:rPr lang="it-IT" sz="3200" dirty="0" smtClean="0"/>
              <a:t>ADRIANO for ORKA Final Prototypes</a:t>
            </a:r>
            <a:endParaRPr lang="en-US" sz="3200" dirty="0" smtClean="0"/>
          </a:p>
        </p:txBody>
      </p:sp>
      <p:pic>
        <p:nvPicPr>
          <p:cNvPr id="327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066925"/>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it-IT" smtClean="0"/>
              <a:t>C. Gatto - INFN  &amp; NIU</a:t>
            </a:r>
            <a:endParaRPr lang="it-IT"/>
          </a:p>
        </p:txBody>
      </p:sp>
      <p:sp>
        <p:nvSpPr>
          <p:cNvPr id="4" name="Slide Number Placeholder 3"/>
          <p:cNvSpPr>
            <a:spLocks noGrp="1"/>
          </p:cNvSpPr>
          <p:nvPr>
            <p:ph type="sldNum" sz="quarter" idx="12"/>
          </p:nvPr>
        </p:nvSpPr>
        <p:spPr/>
        <p:txBody>
          <a:bodyPr/>
          <a:lstStyle/>
          <a:p>
            <a:pPr>
              <a:defRPr/>
            </a:pPr>
            <a:fld id="{5C3A2984-99A0-4A1F-ABC1-D865843D904F}" type="slidenum">
              <a:rPr lang="it-IT" smtClean="0"/>
              <a:pPr>
                <a:defRPr/>
              </a:pPr>
              <a:t>63</a:t>
            </a:fld>
            <a:endParaRPr lang="it-IT"/>
          </a:p>
        </p:txBody>
      </p:sp>
    </p:spTree>
    <p:extLst>
      <p:ext uri="{BB962C8B-B14F-4D97-AF65-F5344CB8AC3E}">
        <p14:creationId xmlns:p14="http://schemas.microsoft.com/office/powerpoint/2010/main" val="267666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457200" y="1295400"/>
            <a:ext cx="4038600" cy="838200"/>
          </a:xfrm>
        </p:spPr>
        <p:txBody>
          <a:bodyPr>
            <a:normAutofit fontScale="92500" lnSpcReduction="20000"/>
          </a:bodyPr>
          <a:lstStyle/>
          <a:p>
            <a:pPr>
              <a:spcBef>
                <a:spcPts val="600"/>
              </a:spcBef>
            </a:pPr>
            <a:r>
              <a:rPr lang="en-US" sz="1400" dirty="0" smtClean="0"/>
              <a:t>Detection of Hadronic and EM showers with large S and </a:t>
            </a:r>
            <a:r>
              <a:rPr lang="en-US" sz="1400" dirty="0"/>
              <a:t>Č</a:t>
            </a:r>
            <a:r>
              <a:rPr lang="en-US" sz="1400" dirty="0" smtClean="0"/>
              <a:t> light production</a:t>
            </a:r>
            <a:endParaRPr lang="en-US" sz="1400" dirty="0"/>
          </a:p>
          <a:p>
            <a:pPr>
              <a:spcBef>
                <a:spcPts val="600"/>
              </a:spcBef>
            </a:pPr>
            <a:r>
              <a:rPr lang="en-US" sz="1400" dirty="0"/>
              <a:t>Optimized for </a:t>
            </a:r>
            <a:r>
              <a:rPr lang="en-US" sz="1400" dirty="0" smtClean="0"/>
              <a:t>maximum shower containment (i.e. max detector density)</a:t>
            </a:r>
            <a:endParaRPr lang="en-US" sz="1400" dirty="0"/>
          </a:p>
          <a:p>
            <a:endParaRPr lang="en-US" sz="1400" dirty="0"/>
          </a:p>
        </p:txBody>
      </p:sp>
      <p:sp>
        <p:nvSpPr>
          <p:cNvPr id="3" name="Text Placeholder 2"/>
          <p:cNvSpPr>
            <a:spLocks noGrp="1"/>
          </p:cNvSpPr>
          <p:nvPr>
            <p:ph type="body" sz="half" idx="2"/>
          </p:nvPr>
        </p:nvSpPr>
        <p:spPr>
          <a:xfrm>
            <a:off x="4648200" y="1295400"/>
            <a:ext cx="4038600" cy="838200"/>
          </a:xfrm>
        </p:spPr>
        <p:txBody>
          <a:bodyPr>
            <a:noAutofit/>
          </a:bodyPr>
          <a:lstStyle/>
          <a:p>
            <a:pPr>
              <a:spcBef>
                <a:spcPts val="600"/>
              </a:spcBef>
            </a:pPr>
            <a:r>
              <a:rPr lang="en-US" sz="1400" dirty="0" smtClean="0"/>
              <a:t>Detection of EM showers only with small S and </a:t>
            </a:r>
            <a:r>
              <a:rPr lang="en-US" sz="1400" dirty="0"/>
              <a:t>Č</a:t>
            </a:r>
            <a:r>
              <a:rPr lang="en-US" sz="1400" dirty="0" smtClean="0"/>
              <a:t> light production</a:t>
            </a:r>
          </a:p>
          <a:p>
            <a:pPr>
              <a:spcBef>
                <a:spcPts val="600"/>
              </a:spcBef>
            </a:pPr>
            <a:r>
              <a:rPr lang="en-US" sz="1400" dirty="0" smtClean="0"/>
              <a:t>Optimized for high sensitivity in the 10 MeV range (i.e. max detector granularity)</a:t>
            </a:r>
            <a:endParaRPr lang="en-US" sz="1400" dirty="0"/>
          </a:p>
        </p:txBody>
      </p:sp>
      <p:sp>
        <p:nvSpPr>
          <p:cNvPr id="4" name="Title 3"/>
          <p:cNvSpPr>
            <a:spLocks noGrp="1"/>
          </p:cNvSpPr>
          <p:nvPr>
            <p:ph type="title"/>
          </p:nvPr>
        </p:nvSpPr>
        <p:spPr/>
        <p:txBody>
          <a:bodyPr>
            <a:noAutofit/>
          </a:bodyPr>
          <a:lstStyle/>
          <a:p>
            <a:r>
              <a:rPr lang="en-US" sz="3200" dirty="0" smtClean="0"/>
              <a:t>High Energy vs High Intensity Layouts</a:t>
            </a:r>
            <a:endParaRPr lang="en-US" sz="3200" dirty="0"/>
          </a:p>
        </p:txBody>
      </p:sp>
      <p:sp>
        <p:nvSpPr>
          <p:cNvPr id="5" name="Date Placeholder 4"/>
          <p:cNvSpPr>
            <a:spLocks noGrp="1"/>
          </p:cNvSpPr>
          <p:nvPr>
            <p:ph type="dt" sz="half" idx="10"/>
          </p:nvPr>
        </p:nvSpPr>
        <p:spPr/>
        <p:txBody>
          <a:bodyPr/>
          <a:lstStyle/>
          <a:p>
            <a:r>
              <a:rPr lang="en-US" smtClean="0"/>
              <a:t>9/4/2019</a:t>
            </a:r>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64</a:t>
            </a:fld>
            <a:endParaRPr lang="en-US"/>
          </a:p>
        </p:txBody>
      </p:sp>
      <p:sp>
        <p:nvSpPr>
          <p:cNvPr id="7" name="Footer Placeholder 6"/>
          <p:cNvSpPr>
            <a:spLocks noGrp="1"/>
          </p:cNvSpPr>
          <p:nvPr>
            <p:ph type="ftr" sz="quarter" idx="12"/>
          </p:nvPr>
        </p:nvSpPr>
        <p:spPr/>
        <p:txBody>
          <a:bodyPr/>
          <a:lstStyle/>
          <a:p>
            <a:r>
              <a:rPr lang="en-US" smtClean="0"/>
              <a:t>C. Gatto - INFN  &amp; NIU</a:t>
            </a:r>
            <a:endParaRPr lang="en-US"/>
          </a:p>
        </p:txBody>
      </p:sp>
      <p:pic>
        <p:nvPicPr>
          <p:cNvPr id="5122" name="Picture 2" descr="C:\work\Dropbox\ADRIANO\TestBeamOctober2013\Pictures\DSCN14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39090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p:cNvSpPr/>
          <p:nvPr/>
        </p:nvSpPr>
        <p:spPr>
          <a:xfrm>
            <a:off x="6629400" y="2286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029200" y="2590800"/>
            <a:ext cx="3429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t>Thinner glass</a:t>
            </a:r>
          </a:p>
          <a:p>
            <a:pPr marL="285750" indent="-285750">
              <a:buFont typeface="Arial" panose="020B0604020202020204" pitchFamily="34" charset="0"/>
              <a:buChar char="•"/>
            </a:pPr>
            <a:r>
              <a:rPr lang="en-US" sz="1400" dirty="0" smtClean="0"/>
              <a:t>Thicker scintillator plates</a:t>
            </a:r>
          </a:p>
          <a:p>
            <a:pPr marL="285750" indent="-285750">
              <a:buFont typeface="Arial" panose="020B0604020202020204" pitchFamily="34" charset="0"/>
              <a:buChar char="•"/>
            </a:pPr>
            <a:r>
              <a:rPr lang="en-US" sz="1400" dirty="0" smtClean="0"/>
              <a:t>More WLS fibers</a:t>
            </a:r>
            <a:endParaRPr lang="en-US" sz="1400" dirty="0"/>
          </a:p>
        </p:txBody>
      </p:sp>
      <p:sp>
        <p:nvSpPr>
          <p:cNvPr id="10" name="Rectangle 9"/>
          <p:cNvSpPr/>
          <p:nvPr/>
        </p:nvSpPr>
        <p:spPr>
          <a:xfrm>
            <a:off x="5334000" y="990600"/>
            <a:ext cx="2590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 Intensity</a:t>
            </a:r>
            <a:endParaRPr lang="en-US" dirty="0"/>
          </a:p>
        </p:txBody>
      </p:sp>
      <p:sp>
        <p:nvSpPr>
          <p:cNvPr id="12" name="Down Arrow 11"/>
          <p:cNvSpPr/>
          <p:nvPr/>
        </p:nvSpPr>
        <p:spPr>
          <a:xfrm>
            <a:off x="2362200" y="2286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62000" y="2590800"/>
            <a:ext cx="3429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t>Thicker glass</a:t>
            </a:r>
          </a:p>
          <a:p>
            <a:pPr marL="285750" indent="-285750">
              <a:buFont typeface="Arial" panose="020B0604020202020204" pitchFamily="34" charset="0"/>
              <a:buChar char="•"/>
            </a:pPr>
            <a:r>
              <a:rPr lang="en-US" sz="1400" dirty="0" smtClean="0"/>
              <a:t>Thin scintillating fibers or ribbons</a:t>
            </a:r>
          </a:p>
          <a:p>
            <a:pPr marL="285750" indent="-285750">
              <a:buFont typeface="Arial" panose="020B0604020202020204" pitchFamily="34" charset="0"/>
              <a:buChar char="•"/>
            </a:pPr>
            <a:r>
              <a:rPr lang="en-US" sz="1400" dirty="0" smtClean="0"/>
              <a:t>Fewer WLS fibers</a:t>
            </a:r>
            <a:endParaRPr lang="en-US" sz="1400" dirty="0"/>
          </a:p>
        </p:txBody>
      </p:sp>
      <p:sp>
        <p:nvSpPr>
          <p:cNvPr id="14" name="Rectangle 13"/>
          <p:cNvSpPr/>
          <p:nvPr/>
        </p:nvSpPr>
        <p:spPr>
          <a:xfrm>
            <a:off x="1181100" y="990600"/>
            <a:ext cx="2590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 Energy</a:t>
            </a:r>
            <a:endParaRPr lang="en-US" dirty="0"/>
          </a:p>
        </p:txBody>
      </p:sp>
      <p:pic>
        <p:nvPicPr>
          <p:cNvPr id="5123" name="Picture 3" descr="C:\work\Dropbox\ADRIANO\Prototype2015\T1015 ADRIANO2015 detector layer assembly 150715 0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 y="3376253"/>
            <a:ext cx="4237038" cy="306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63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a:xfrm>
            <a:off x="990600" y="1"/>
            <a:ext cx="7158038" cy="914400"/>
          </a:xfrm>
        </p:spPr>
        <p:txBody>
          <a:bodyPr>
            <a:normAutofit/>
          </a:bodyPr>
          <a:lstStyle/>
          <a:p>
            <a:pPr fontAlgn="auto">
              <a:spcAft>
                <a:spcPts val="0"/>
              </a:spcAft>
              <a:defRPr/>
            </a:pPr>
            <a:r>
              <a:rPr lang="it-IT" altLang="en-US" sz="4000" dirty="0"/>
              <a:t>Expected </a:t>
            </a:r>
            <a:r>
              <a:rPr lang="it-IT" altLang="en-US" sz="4000" dirty="0">
                <a:latin typeface="Symbol" panose="05050102010706020507" pitchFamily="18" charset="2"/>
              </a:rPr>
              <a:t>h</a:t>
            </a:r>
            <a:r>
              <a:rPr lang="it-IT" altLang="en-US" sz="4000" dirty="0"/>
              <a:t>/</a:t>
            </a:r>
            <a:r>
              <a:rPr lang="it-IT" altLang="en-US" sz="4000" dirty="0">
                <a:latin typeface="Symbol" panose="05050102010706020507" pitchFamily="18" charset="2"/>
              </a:rPr>
              <a:t>h</a:t>
            </a:r>
            <a:r>
              <a:rPr lang="it-IT" altLang="en-US" sz="4000" dirty="0"/>
              <a:t>’ Yield</a:t>
            </a:r>
          </a:p>
        </p:txBody>
      </p:sp>
      <p:sp>
        <p:nvSpPr>
          <p:cNvPr id="14339" name="Segnaposto contenuto 2"/>
          <p:cNvSpPr>
            <a:spLocks noGrp="1"/>
          </p:cNvSpPr>
          <p:nvPr>
            <p:ph idx="1"/>
          </p:nvPr>
        </p:nvSpPr>
        <p:spPr>
          <a:xfrm>
            <a:off x="0" y="838200"/>
            <a:ext cx="9144000" cy="5791200"/>
          </a:xfrm>
        </p:spPr>
        <p:txBody>
          <a:bodyPr/>
          <a:lstStyle/>
          <a:p>
            <a:pPr marL="887413" lvl="1" indent="-446088" algn="ctr">
              <a:buClr>
                <a:srgbClr val="CC9900"/>
              </a:buClr>
              <a:buSzPct val="7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	</a:t>
            </a:r>
            <a:endParaRPr lang="en-US" altLang="en-US" sz="3600" b="1" dirty="0">
              <a:solidFill>
                <a:schemeClr val="accent2">
                  <a:lumMod val="20000"/>
                  <a:lumOff val="80000"/>
                </a:schemeClr>
              </a:solidFill>
              <a:effectLst>
                <a:outerShdw blurRad="38100" dist="38100" dir="2700000" algn="tl">
                  <a:srgbClr val="000000">
                    <a:alpha val="43137"/>
                  </a:srgbClr>
                </a:outerShdw>
              </a:effectLst>
            </a:endParaRP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i="1" dirty="0">
                <a:solidFill>
                  <a:schemeClr val="accent4">
                    <a:lumMod val="40000"/>
                    <a:lumOff val="60000"/>
                  </a:schemeClr>
                </a:solidFill>
              </a:rPr>
              <a:t>Assume: 1x10</a:t>
            </a:r>
            <a:r>
              <a:rPr lang="en-US" altLang="en-US" sz="2000" i="1" baseline="30000" dirty="0">
                <a:solidFill>
                  <a:schemeClr val="accent4">
                    <a:lumMod val="40000"/>
                    <a:lumOff val="60000"/>
                  </a:schemeClr>
                </a:solidFill>
              </a:rPr>
              <a:t>11</a:t>
            </a:r>
            <a:r>
              <a:rPr lang="en-US" altLang="en-US" sz="2000" i="1" dirty="0">
                <a:solidFill>
                  <a:schemeClr val="accent4">
                    <a:lumMod val="40000"/>
                    <a:lumOff val="60000"/>
                  </a:schemeClr>
                </a:solidFill>
              </a:rPr>
              <a:t> POT/sec – CW</a:t>
            </a:r>
          </a:p>
          <a:p>
            <a:pPr marL="1152525" lvl="2"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i="1" dirty="0"/>
              <a:t>Beam power @ 3 GeV: 10</a:t>
            </a:r>
            <a:r>
              <a:rPr lang="en-US" altLang="en-US" sz="1600" i="1" baseline="30000" dirty="0"/>
              <a:t>11</a:t>
            </a:r>
            <a:r>
              <a:rPr lang="en-US" altLang="en-US" sz="1600" i="1" dirty="0"/>
              <a:t> p/sec</a:t>
            </a:r>
            <a:r>
              <a:rPr lang="en-US" sz="1600" dirty="0"/>
              <a:t> </a:t>
            </a:r>
            <a:r>
              <a:rPr lang="en-US" sz="1600" dirty="0">
                <a:latin typeface="Symbol" panose="05050102010706020507" pitchFamily="18" charset="2"/>
              </a:rPr>
              <a:t>´ </a:t>
            </a:r>
            <a:r>
              <a:rPr lang="en-US" altLang="en-US" sz="1600" i="1" dirty="0"/>
              <a:t>1.9 GeV</a:t>
            </a:r>
            <a:r>
              <a:rPr lang="en-US" sz="1600" dirty="0"/>
              <a:t> </a:t>
            </a:r>
            <a:r>
              <a:rPr lang="en-US" sz="1600" dirty="0">
                <a:latin typeface="Symbol" panose="05050102010706020507" pitchFamily="18" charset="2"/>
              </a:rPr>
              <a:t>´ </a:t>
            </a:r>
            <a:r>
              <a:rPr lang="en-US" altLang="en-US" sz="1600" i="1" dirty="0"/>
              <a:t>1.6</a:t>
            </a:r>
            <a:r>
              <a:rPr lang="en-US" sz="1600" dirty="0"/>
              <a:t> </a:t>
            </a:r>
            <a:r>
              <a:rPr lang="en-US" sz="1600" dirty="0">
                <a:latin typeface="Symbol" panose="05050102010706020507" pitchFamily="18" charset="2"/>
              </a:rPr>
              <a:t>´ </a:t>
            </a:r>
            <a:r>
              <a:rPr lang="en-US" altLang="en-US" sz="1600" i="1" dirty="0"/>
              <a:t>10</a:t>
            </a:r>
            <a:r>
              <a:rPr lang="en-US" altLang="en-US" sz="1600" i="1" baseline="30000" dirty="0"/>
              <a:t>-10</a:t>
            </a:r>
            <a:r>
              <a:rPr lang="en-US" altLang="en-US" sz="1600" i="1" dirty="0"/>
              <a:t> J/GeV = 30 Watts (48 W for </a:t>
            </a:r>
            <a:r>
              <a:rPr lang="en-US" altLang="en-US" sz="1600" i="1" dirty="0">
                <a:latin typeface="Symbol" pitchFamily="18" charset="2"/>
              </a:rPr>
              <a:t>h</a:t>
            </a:r>
            <a:r>
              <a:rPr lang="it-IT" altLang="en-US" sz="1600" dirty="0"/>
              <a:t> ’)</a:t>
            </a:r>
            <a:endParaRPr lang="en-US" altLang="en-US" sz="1600" i="1" dirty="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i="1" dirty="0">
                <a:solidFill>
                  <a:schemeClr val="accent4">
                    <a:lumMod val="40000"/>
                    <a:lumOff val="60000"/>
                  </a:schemeClr>
                </a:solidFill>
              </a:rPr>
              <a:t>Target system : 10 x 0.33mm Be or 0.5 mm Li foils, spaced 10 cm apart</a:t>
            </a:r>
          </a:p>
          <a:p>
            <a:pPr marL="1152525" lvl="2"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i="1" dirty="0"/>
              <a:t>Be is thinner (better vertex resolution) but makes more primary hadrons (final state hadron multiplicity </a:t>
            </a:r>
            <a:r>
              <a:rPr lang="en-US" sz="1600" dirty="0"/>
              <a:t>≈ </a:t>
            </a:r>
            <a:r>
              <a:rPr lang="en-US" altLang="en-US" sz="1600" i="1" dirty="0"/>
              <a:t>A</a:t>
            </a:r>
            <a:r>
              <a:rPr lang="en-US" altLang="en-US" sz="1600" i="1" baseline="30000" dirty="0"/>
              <a:t>1/3</a:t>
            </a:r>
            <a:r>
              <a:rPr lang="en-US" altLang="en-US" sz="1600" i="1" dirty="0"/>
              <a:t>)</a:t>
            </a:r>
          </a:p>
          <a:p>
            <a:pPr marL="1152525" lvl="2"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i="1" dirty="0" err="1"/>
              <a:t>Prob</a:t>
            </a:r>
            <a:r>
              <a:rPr lang="en-US" altLang="en-US" sz="1600" i="1" dirty="0"/>
              <a:t>(p + target </a:t>
            </a:r>
            <a:r>
              <a:rPr lang="en-US" altLang="en-US" sz="1600" dirty="0">
                <a:solidFill>
                  <a:srgbClr val="F5CD2D">
                    <a:lumMod val="40000"/>
                    <a:lumOff val="60000"/>
                  </a:srgbClr>
                </a:solidFill>
              </a:rPr>
              <a:t>→</a:t>
            </a:r>
            <a:r>
              <a:rPr lang="en-US" altLang="en-US" sz="1600" i="1" dirty="0"/>
              <a:t> X) ~ 0.5% or 5× 10</a:t>
            </a:r>
            <a:r>
              <a:rPr lang="en-US" altLang="en-US" sz="1600" i="1" baseline="30000" dirty="0"/>
              <a:t>8</a:t>
            </a:r>
            <a:r>
              <a:rPr lang="en-US" altLang="en-US" sz="1600" i="1" dirty="0"/>
              <a:t> p-Be inelastic collisions per second</a:t>
            </a:r>
            <a:endParaRPr lang="en-US" altLang="en-US" i="1" dirty="0">
              <a:solidFill>
                <a:schemeClr val="accent4">
                  <a:lumMod val="40000"/>
                  <a:lumOff val="60000"/>
                </a:schemeClr>
              </a:solidFill>
            </a:endParaRPr>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i="1" dirty="0"/>
          </a:p>
          <a:p>
            <a:pPr marL="887413" lvl="1" indent="-446088">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i="1" dirty="0"/>
          </a:p>
          <a:p>
            <a:pPr marL="887413" lvl="1" indent="-446088">
              <a:spcBef>
                <a:spcPts val="1200"/>
              </a:spcBef>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a:t>p-inelastic production: 5 x 10</a:t>
            </a:r>
            <a:r>
              <a:rPr lang="en-US" altLang="en-US" sz="1800" i="1" baseline="30000" dirty="0"/>
              <a:t>8</a:t>
            </a:r>
            <a:r>
              <a:rPr lang="en-US" altLang="en-US" sz="1800" i="1" dirty="0"/>
              <a:t> </a:t>
            </a:r>
            <a:r>
              <a:rPr lang="en-US" altLang="en-US" sz="1800" i="1" dirty="0" err="1"/>
              <a:t>evt</a:t>
            </a:r>
            <a:r>
              <a:rPr lang="en-US" altLang="en-US" sz="1800" i="1" dirty="0"/>
              <a:t>/sec  (1 </a:t>
            </a:r>
            <a:r>
              <a:rPr lang="en-US" altLang="en-US" sz="1800" i="1" dirty="0" smtClean="0"/>
              <a:t>interaction/2 </a:t>
            </a:r>
            <a:r>
              <a:rPr lang="en-US" altLang="en-US" sz="1800" i="1" dirty="0"/>
              <a:t>nsec in any of the 10 targets)</a:t>
            </a:r>
            <a:r>
              <a:rPr lang="en-US" altLang="en-US" sz="1800" i="1" dirty="0">
                <a:solidFill>
                  <a:prstClr val="white"/>
                </a:solidFill>
                <a:latin typeface="Symbol" pitchFamily="18" charset="2"/>
              </a:rPr>
              <a:t> </a:t>
            </a:r>
          </a:p>
          <a:p>
            <a:pPr marL="887413" lvl="1" indent="-446088">
              <a:spcBef>
                <a:spcPts val="1200"/>
              </a:spcBef>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a:solidFill>
                  <a:prstClr val="white"/>
                </a:solidFill>
              </a:rPr>
              <a:t>Probability  of 2 events in the same target in </a:t>
            </a:r>
            <a:r>
              <a:rPr lang="en-US" altLang="en-US" sz="1800" i="1" dirty="0" smtClean="0">
                <a:solidFill>
                  <a:prstClr val="white"/>
                </a:solidFill>
              </a:rPr>
              <a:t>2 </a:t>
            </a:r>
            <a:r>
              <a:rPr lang="en-US" altLang="en-US" sz="1800" i="1" dirty="0">
                <a:solidFill>
                  <a:prstClr val="white"/>
                </a:solidFill>
              </a:rPr>
              <a:t>nsec: </a:t>
            </a:r>
            <a:r>
              <a:rPr lang="en-US" altLang="en-US" sz="1800" i="1" dirty="0" smtClean="0">
                <a:solidFill>
                  <a:prstClr val="white"/>
                </a:solidFill>
              </a:rPr>
              <a:t>7%</a:t>
            </a:r>
            <a:endParaRPr lang="en-US" altLang="en-US" sz="1800" i="1" dirty="0">
              <a:solidFill>
                <a:prstClr val="white"/>
              </a:solidFill>
            </a:endParaRPr>
          </a:p>
          <a:p>
            <a:pPr marL="887413" lvl="1" indent="-446088">
              <a:spcBef>
                <a:spcPts val="1200"/>
              </a:spcBef>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a:solidFill>
                  <a:prstClr val="white"/>
                </a:solidFill>
                <a:latin typeface="Symbol" pitchFamily="18" charset="2"/>
              </a:rPr>
              <a:t>h  </a:t>
            </a:r>
            <a:r>
              <a:rPr lang="en-US" altLang="en-US" sz="1800" i="1" dirty="0"/>
              <a:t>production: 2.5 x 10</a:t>
            </a:r>
            <a:r>
              <a:rPr lang="en-US" altLang="en-US" sz="1800" i="1" baseline="30000" dirty="0"/>
              <a:t>6</a:t>
            </a:r>
            <a:r>
              <a:rPr lang="en-US" altLang="en-US" sz="1800" i="1" dirty="0"/>
              <a:t> </a:t>
            </a:r>
            <a:r>
              <a:rPr lang="en-US" altLang="en-US" sz="1800" i="1" dirty="0">
                <a:latin typeface="Symbol" pitchFamily="18" charset="2"/>
              </a:rPr>
              <a:t>h</a:t>
            </a:r>
            <a:r>
              <a:rPr lang="en-US" altLang="en-US" sz="1800" i="1" dirty="0"/>
              <a:t> /sec (2.5 x 10</a:t>
            </a:r>
            <a:r>
              <a:rPr lang="en-US" altLang="en-US" sz="1800" i="1" baseline="30000" dirty="0"/>
              <a:t>4</a:t>
            </a:r>
            <a:r>
              <a:rPr lang="en-US" altLang="en-US" sz="1800" i="1" dirty="0"/>
              <a:t> </a:t>
            </a:r>
            <a:r>
              <a:rPr lang="en-US" altLang="en-US" sz="1800" i="1" dirty="0">
                <a:latin typeface="Symbol" pitchFamily="18" charset="2"/>
              </a:rPr>
              <a:t>h</a:t>
            </a:r>
            <a:r>
              <a:rPr lang="it-IT" altLang="en-US" sz="1800" dirty="0"/>
              <a:t> ’</a:t>
            </a:r>
            <a:r>
              <a:rPr lang="en-US" altLang="en-US" sz="1800" i="1" dirty="0"/>
              <a:t>/sec) or </a:t>
            </a:r>
            <a:r>
              <a:rPr lang="en-US" altLang="en-US" sz="1800" i="1" dirty="0">
                <a:solidFill>
                  <a:prstClr val="white"/>
                </a:solidFill>
              </a:rPr>
              <a:t>2.5 x 10</a:t>
            </a:r>
            <a:r>
              <a:rPr lang="en-US" altLang="en-US" sz="1800" i="1" baseline="30000" dirty="0">
                <a:solidFill>
                  <a:prstClr val="white"/>
                </a:solidFill>
              </a:rPr>
              <a:t>13</a:t>
            </a:r>
            <a:r>
              <a:rPr lang="en-US" altLang="en-US" sz="1800" i="1" dirty="0">
                <a:solidFill>
                  <a:prstClr val="white"/>
                </a:solidFill>
              </a:rPr>
              <a:t> </a:t>
            </a:r>
            <a:r>
              <a:rPr lang="en-US" altLang="en-US" sz="1800" i="1" dirty="0">
                <a:solidFill>
                  <a:prstClr val="white"/>
                </a:solidFill>
                <a:latin typeface="Symbol" pitchFamily="18" charset="2"/>
              </a:rPr>
              <a:t>h</a:t>
            </a:r>
            <a:r>
              <a:rPr lang="en-US" altLang="en-US" sz="1800" i="1" dirty="0">
                <a:solidFill>
                  <a:prstClr val="white"/>
                </a:solidFill>
              </a:rPr>
              <a:t> /</a:t>
            </a:r>
            <a:r>
              <a:rPr lang="en-US" altLang="en-US" sz="1800" i="1" dirty="0" err="1">
                <a:solidFill>
                  <a:prstClr val="white"/>
                </a:solidFill>
              </a:rPr>
              <a:t>yr</a:t>
            </a:r>
            <a:r>
              <a:rPr lang="en-US" altLang="en-US" sz="1800" i="1" dirty="0">
                <a:solidFill>
                  <a:prstClr val="white"/>
                </a:solidFill>
              </a:rPr>
              <a:t> (2.5 x 10</a:t>
            </a:r>
            <a:r>
              <a:rPr lang="en-US" altLang="en-US" sz="1800" i="1" baseline="30000" dirty="0">
                <a:solidFill>
                  <a:prstClr val="white"/>
                </a:solidFill>
              </a:rPr>
              <a:t>11</a:t>
            </a:r>
            <a:r>
              <a:rPr lang="en-US" altLang="en-US" sz="1800" i="1" dirty="0">
                <a:solidFill>
                  <a:prstClr val="white"/>
                </a:solidFill>
              </a:rPr>
              <a:t> </a:t>
            </a:r>
            <a:r>
              <a:rPr lang="en-US" altLang="en-US" sz="1800" i="1" dirty="0">
                <a:solidFill>
                  <a:prstClr val="white"/>
                </a:solidFill>
                <a:latin typeface="Symbol" pitchFamily="18" charset="2"/>
              </a:rPr>
              <a:t>h</a:t>
            </a:r>
            <a:r>
              <a:rPr lang="it-IT" altLang="en-US" sz="1800" dirty="0"/>
              <a:t> ’</a:t>
            </a:r>
            <a:r>
              <a:rPr lang="en-US" altLang="en-US" sz="1800" i="1" dirty="0">
                <a:solidFill>
                  <a:prstClr val="white"/>
                </a:solidFill>
              </a:rPr>
              <a:t> /</a:t>
            </a:r>
            <a:r>
              <a:rPr lang="en-US" altLang="en-US" sz="1800" i="1" dirty="0" err="1">
                <a:solidFill>
                  <a:prstClr val="white"/>
                </a:solidFill>
              </a:rPr>
              <a:t>yr</a:t>
            </a:r>
            <a:r>
              <a:rPr lang="en-US" altLang="en-US" sz="1800" i="1" dirty="0" smtClean="0"/>
              <a:t>)</a:t>
            </a:r>
          </a:p>
          <a:p>
            <a:pPr marL="887413" lvl="1" indent="-446088">
              <a:spcBef>
                <a:spcPts val="1200"/>
              </a:spcBef>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smtClean="0"/>
              <a:t>Preliminary di-lepton reconstruction efficiency (no-</a:t>
            </a:r>
            <a:r>
              <a:rPr lang="en-US" altLang="en-US" sz="1800" i="1" dirty="0" err="1" smtClean="0"/>
              <a:t>vertexing</a:t>
            </a:r>
            <a:r>
              <a:rPr lang="en-US" altLang="en-US" sz="1800" i="1" dirty="0" smtClean="0"/>
              <a:t>/timing): 30-50%</a:t>
            </a:r>
          </a:p>
          <a:p>
            <a:pPr marL="887413" lvl="1" indent="-446088">
              <a:spcBef>
                <a:spcPts val="1200"/>
              </a:spcBef>
              <a:buClr>
                <a:srgbClr val="CC9900"/>
              </a:buClr>
              <a:buSzPct val="7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800" i="1" dirty="0" smtClean="0"/>
              <a:t>Preliminary background rejection (no-</a:t>
            </a:r>
            <a:r>
              <a:rPr lang="en-US" altLang="en-US" sz="1800" i="1" dirty="0" err="1" smtClean="0"/>
              <a:t>vertexing</a:t>
            </a:r>
            <a:r>
              <a:rPr lang="en-US" altLang="en-US" sz="1800" i="1" dirty="0" smtClean="0"/>
              <a:t>/timing): &lt; 10</a:t>
            </a:r>
            <a:r>
              <a:rPr lang="en-US" altLang="en-US" sz="1800" i="1" baseline="30000" dirty="0" smtClean="0"/>
              <a:t>-8</a:t>
            </a:r>
            <a:r>
              <a:rPr lang="en-US" altLang="en-US" sz="1800" i="1" dirty="0" smtClean="0"/>
              <a:t> (from QCD) or </a:t>
            </a:r>
            <a:r>
              <a:rPr lang="en-US" sz="1800" dirty="0"/>
              <a:t>≈ </a:t>
            </a:r>
            <a:r>
              <a:rPr lang="en-US" altLang="en-US" sz="1800" i="1" dirty="0" smtClean="0"/>
              <a:t>0.1% from </a:t>
            </a:r>
            <a:r>
              <a:rPr lang="en-US" altLang="en-US" sz="1800" i="1" dirty="0" smtClean="0">
                <a:latin typeface="Symbol" pitchFamily="18" charset="2"/>
              </a:rPr>
              <a:t>h </a:t>
            </a:r>
            <a:r>
              <a:rPr lang="en-US" altLang="en-US" sz="1800" i="1" dirty="0" smtClean="0"/>
              <a:t>(need to improve 100x with </a:t>
            </a:r>
            <a:r>
              <a:rPr lang="en-US" altLang="en-US" sz="1800" i="1" dirty="0" err="1" smtClean="0"/>
              <a:t>vertexin+timing</a:t>
            </a:r>
            <a:r>
              <a:rPr lang="en-US" altLang="en-US" sz="1800" i="1" dirty="0" smtClean="0"/>
              <a:t>)</a:t>
            </a:r>
            <a:endParaRPr lang="it-IT" altLang="en-US" sz="2400" dirty="0"/>
          </a:p>
          <a:p>
            <a:pPr marL="446088" indent="-446088">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en-US" sz="2400" dirty="0"/>
          </a:p>
        </p:txBody>
      </p:sp>
      <p:sp>
        <p:nvSpPr>
          <p:cNvPr id="1434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F103996-D4CD-4F44-AFA6-7C8625711D2B}" type="slidenum">
              <a:rPr lang="it-IT" altLang="en-US" sz="1000">
                <a:latin typeface="Arial" pitchFamily="34" charset="0"/>
              </a:rPr>
              <a:pPr eaLnBrk="1" hangingPunct="1">
                <a:spcBef>
                  <a:spcPct val="0"/>
                </a:spcBef>
                <a:buClrTx/>
                <a:buSzTx/>
                <a:buFontTx/>
                <a:buNone/>
              </a:pPr>
              <a:t>65</a:t>
            </a:fld>
            <a:endParaRPr lang="it-IT" altLang="en-US" sz="1000">
              <a:latin typeface="Arial" pitchFamily="34" charset="0"/>
            </a:endParaRPr>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8" name="Down Arrow 7"/>
          <p:cNvSpPr/>
          <p:nvPr/>
        </p:nvSpPr>
        <p:spPr>
          <a:xfrm>
            <a:off x="4257676" y="3416424"/>
            <a:ext cx="566353" cy="3726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2180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pPr>
                <a:defRPr/>
              </a:pPr>
              <a:t>66</a:t>
            </a:fld>
            <a:endParaRPr lang="it-IT"/>
          </a:p>
        </p:txBody>
      </p:sp>
      <p:pic>
        <p:nvPicPr>
          <p:cNvPr id="30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4" y="1"/>
            <a:ext cx="91544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60087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smtClean="0">
                <a:solidFill>
                  <a:prstClr val="white">
                    <a:shade val="50000"/>
                  </a:prstClr>
                </a:solidFill>
              </a:rPr>
              <a:t>9/4/2019</a:t>
            </a:r>
            <a:endParaRPr lang="it-IT">
              <a:solidFill>
                <a:prstClr val="white">
                  <a:shade val="50000"/>
                </a:prstClr>
              </a:solidFill>
            </a:endParaRPr>
          </a:p>
        </p:txBody>
      </p:sp>
      <p:sp>
        <p:nvSpPr>
          <p:cNvPr id="4" name="Footer Placeholder 3"/>
          <p:cNvSpPr>
            <a:spLocks noGrp="1"/>
          </p:cNvSpPr>
          <p:nvPr>
            <p:ph type="ftr" sz="quarter" idx="11"/>
          </p:nvPr>
        </p:nvSpPr>
        <p:spPr/>
        <p:txBody>
          <a:bodyPr/>
          <a:lstStyle/>
          <a:p>
            <a:pPr>
              <a:defRPr/>
            </a:pPr>
            <a:r>
              <a:rPr lang="it-IT" smtClean="0">
                <a:solidFill>
                  <a:prstClr val="white">
                    <a:shade val="50000"/>
                  </a:prstClr>
                </a:solidFill>
              </a:rPr>
              <a:t>C. Gatto - INFN  &amp; NIU</a:t>
            </a:r>
            <a:endParaRPr lang="it-IT">
              <a:solidFill>
                <a:prstClr val="white">
                  <a:shade val="50000"/>
                </a:prstClr>
              </a:solidFill>
            </a:endParaRPr>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solidFill>
                  <a:prstClr val="white">
                    <a:shade val="50000"/>
                  </a:prstClr>
                </a:solidFill>
              </a:rPr>
              <a:pPr>
                <a:defRPr/>
              </a:pPr>
              <a:t>67</a:t>
            </a:fld>
            <a:endParaRPr lang="it-IT">
              <a:solidFill>
                <a:prstClr val="white">
                  <a:shade val="50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4" y="0"/>
            <a:ext cx="9144000" cy="684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688124" y="1448780"/>
            <a:ext cx="3455876" cy="1260140"/>
            <a:chOff x="5688124" y="1448780"/>
            <a:chExt cx="3455876" cy="1260140"/>
          </a:xfrm>
        </p:grpSpPr>
        <p:sp>
          <p:nvSpPr>
            <p:cNvPr id="6" name="Rounded Rectangle 5"/>
            <p:cNvSpPr/>
            <p:nvPr/>
          </p:nvSpPr>
          <p:spPr>
            <a:xfrm>
              <a:off x="5688124" y="1448780"/>
              <a:ext cx="3455876" cy="12601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Old method</a:t>
              </a: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024844"/>
              <a:ext cx="3283136" cy="438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837038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smtClean="0">
                <a:solidFill>
                  <a:prstClr val="white">
                    <a:shade val="50000"/>
                  </a:prstClr>
                </a:solidFill>
              </a:rPr>
              <a:t>9/4/2019</a:t>
            </a:r>
            <a:endParaRPr lang="it-IT">
              <a:solidFill>
                <a:prstClr val="white">
                  <a:shade val="50000"/>
                </a:prstClr>
              </a:solidFill>
            </a:endParaRPr>
          </a:p>
        </p:txBody>
      </p:sp>
      <p:sp>
        <p:nvSpPr>
          <p:cNvPr id="4" name="Footer Placeholder 3"/>
          <p:cNvSpPr>
            <a:spLocks noGrp="1"/>
          </p:cNvSpPr>
          <p:nvPr>
            <p:ph type="ftr" sz="quarter" idx="11"/>
          </p:nvPr>
        </p:nvSpPr>
        <p:spPr/>
        <p:txBody>
          <a:bodyPr/>
          <a:lstStyle/>
          <a:p>
            <a:pPr>
              <a:defRPr/>
            </a:pPr>
            <a:r>
              <a:rPr lang="it-IT" smtClean="0">
                <a:solidFill>
                  <a:prstClr val="white">
                    <a:shade val="50000"/>
                  </a:prstClr>
                </a:solidFill>
              </a:rPr>
              <a:t>C. Gatto - INFN  &amp; NIU</a:t>
            </a:r>
            <a:endParaRPr lang="it-IT">
              <a:solidFill>
                <a:prstClr val="white">
                  <a:shade val="50000"/>
                </a:prstClr>
              </a:solidFill>
            </a:endParaRPr>
          </a:p>
        </p:txBody>
      </p:sp>
      <p:sp>
        <p:nvSpPr>
          <p:cNvPr id="5" name="Slide Number Placeholder 4"/>
          <p:cNvSpPr>
            <a:spLocks noGrp="1"/>
          </p:cNvSpPr>
          <p:nvPr>
            <p:ph type="sldNum" sz="quarter" idx="12"/>
          </p:nvPr>
        </p:nvSpPr>
        <p:spPr/>
        <p:txBody>
          <a:bodyPr/>
          <a:lstStyle/>
          <a:p>
            <a:pPr>
              <a:defRPr/>
            </a:pPr>
            <a:fld id="{DC8A82FA-93C8-4E0F-9734-D3CB1EE45F96}" type="slidenum">
              <a:rPr lang="it-IT" smtClean="0">
                <a:solidFill>
                  <a:prstClr val="white">
                    <a:shade val="50000"/>
                  </a:prstClr>
                </a:solidFill>
              </a:rPr>
              <a:pPr>
                <a:defRPr/>
              </a:pPr>
              <a:t>68</a:t>
            </a:fld>
            <a:endParaRPr lang="it-IT">
              <a:solidFill>
                <a:prstClr val="white">
                  <a:shade val="50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0" y="1"/>
            <a:ext cx="91544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0888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380979" cy="4241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760132" y="706686"/>
            <a:ext cx="3168352" cy="1318158"/>
          </a:xfrm>
        </p:spPr>
        <p:txBody>
          <a:bodyPr>
            <a:normAutofit fontScale="90000"/>
          </a:bodyPr>
          <a:lstStyle/>
          <a:p>
            <a:r>
              <a:rPr lang="en-US" dirty="0" smtClean="0"/>
              <a:t>REDTOP</a:t>
            </a:r>
            <a:br>
              <a:rPr lang="en-US" dirty="0" smtClean="0"/>
            </a:br>
            <a:r>
              <a:rPr lang="en-US" dirty="0" smtClean="0"/>
              <a:t>detector</a:t>
            </a:r>
            <a:br>
              <a:rPr lang="en-US" dirty="0" smtClean="0"/>
            </a:br>
            <a:r>
              <a:rPr lang="en-US" dirty="0" smtClean="0"/>
              <a:t>in AP50</a:t>
            </a:r>
            <a:endParaRPr lang="en-US" dirty="0"/>
          </a:p>
        </p:txBody>
      </p:sp>
      <p:sp>
        <p:nvSpPr>
          <p:cNvPr id="4" name="Date Placeholder 3"/>
          <p:cNvSpPr>
            <a:spLocks noGrp="1"/>
          </p:cNvSpPr>
          <p:nvPr>
            <p:ph type="dt" sz="half" idx="10"/>
          </p:nvPr>
        </p:nvSpPr>
        <p:spPr/>
        <p:txBody>
          <a:bodyPr/>
          <a:lstStyle/>
          <a:p>
            <a:pPr>
              <a:defRPr/>
            </a:pPr>
            <a:r>
              <a:rPr lang="en-US" smtClean="0"/>
              <a:t>9/4/2019</a:t>
            </a:r>
            <a:endParaRPr lang="it-IT"/>
          </a:p>
        </p:txBody>
      </p:sp>
      <p:sp>
        <p:nvSpPr>
          <p:cNvPr id="5" name="Footer Placeholder 4"/>
          <p:cNvSpPr>
            <a:spLocks noGrp="1"/>
          </p:cNvSpPr>
          <p:nvPr>
            <p:ph type="ftr" sz="quarter" idx="11"/>
          </p:nvPr>
        </p:nvSpPr>
        <p:spPr/>
        <p:txBody>
          <a:bodyPr/>
          <a:lstStyle/>
          <a:p>
            <a:pPr>
              <a:defRPr/>
            </a:pPr>
            <a:r>
              <a:rPr lang="it-IT" smtClean="0"/>
              <a:t>C. Gatto - INFN  &amp; NIU</a:t>
            </a:r>
            <a:endParaRPr lang="it-IT"/>
          </a:p>
        </p:txBody>
      </p:sp>
      <p:sp>
        <p:nvSpPr>
          <p:cNvPr id="6" name="Slide Number Placeholder 5"/>
          <p:cNvSpPr>
            <a:spLocks noGrp="1"/>
          </p:cNvSpPr>
          <p:nvPr>
            <p:ph type="sldNum" sz="quarter" idx="12"/>
          </p:nvPr>
        </p:nvSpPr>
        <p:spPr/>
        <p:txBody>
          <a:bodyPr/>
          <a:lstStyle/>
          <a:p>
            <a:pPr>
              <a:defRPr/>
            </a:pPr>
            <a:fld id="{4356E7F7-C84E-45B0-9AB2-B2E37B592F15}" type="slidenum">
              <a:rPr lang="it-IT" smtClean="0"/>
              <a:pPr>
                <a:defRPr/>
              </a:pPr>
              <a:t>69</a:t>
            </a:fld>
            <a:endParaRPr lang="it-IT"/>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640" b="28360"/>
          <a:stretch/>
        </p:blipFill>
        <p:spPr bwMode="auto">
          <a:xfrm>
            <a:off x="3351915" y="3429000"/>
            <a:ext cx="5791057" cy="342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499" y="4681835"/>
            <a:ext cx="3280415" cy="1415772"/>
          </a:xfrm>
          <a:prstGeom prst="rect">
            <a:avLst/>
          </a:prstGeom>
          <a:noFill/>
        </p:spPr>
        <p:txBody>
          <a:bodyPr wrap="square" rtlCol="0">
            <a:spAutoFit/>
          </a:bodyPr>
          <a:lstStyle/>
          <a:p>
            <a:r>
              <a:rPr lang="en-US" dirty="0" smtClean="0"/>
              <a:t>J. Kilmer</a:t>
            </a:r>
          </a:p>
          <a:p>
            <a:r>
              <a:rPr lang="en-US" dirty="0" smtClean="0"/>
              <a:t>J. Rauch</a:t>
            </a:r>
          </a:p>
          <a:p>
            <a:r>
              <a:rPr lang="en-US" dirty="0" smtClean="0"/>
              <a:t>E. </a:t>
            </a:r>
            <a:r>
              <a:rPr lang="en-US" dirty="0" err="1" smtClean="0"/>
              <a:t>Barzi</a:t>
            </a:r>
            <a:r>
              <a:rPr lang="en-US" dirty="0" smtClean="0"/>
              <a:t> (Solenoid and yoke)</a:t>
            </a:r>
          </a:p>
          <a:p>
            <a:endParaRPr lang="en-US" dirty="0" smtClean="0"/>
          </a:p>
          <a:p>
            <a:r>
              <a:rPr lang="en-US" sz="1400" dirty="0" smtClean="0"/>
              <a:t>(Many thanks to K. </a:t>
            </a:r>
            <a:r>
              <a:rPr lang="en-US" sz="1400" dirty="0" err="1" smtClean="0"/>
              <a:t>Krempetz</a:t>
            </a:r>
            <a:r>
              <a:rPr lang="en-US" sz="1400" dirty="0" smtClean="0"/>
              <a:t>, as well)</a:t>
            </a:r>
            <a:endParaRPr lang="en-US" sz="1400" dirty="0"/>
          </a:p>
        </p:txBody>
      </p:sp>
    </p:spTree>
    <p:extLst>
      <p:ext uri="{BB962C8B-B14F-4D97-AF65-F5344CB8AC3E}">
        <p14:creationId xmlns:p14="http://schemas.microsoft.com/office/powerpoint/2010/main" val="4160917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990600" y="44624"/>
            <a:ext cx="7620000" cy="1066800"/>
          </a:xfrm>
        </p:spPr>
        <p:txBody>
          <a:bodyPr>
            <a:noAutofit/>
          </a:bodyPr>
          <a:lstStyle/>
          <a:p>
            <a:pPr lvl="1">
              <a:spcBef>
                <a:spcPts val="1200"/>
              </a:spcBef>
              <a:buClr>
                <a:srgbClr val="CC9900"/>
              </a:buClr>
              <a:buSzPct val="70000"/>
              <a:defRPr/>
            </a:pPr>
            <a:r>
              <a:rPr lang="en-US" altLang="en-US" sz="2800" i="1" dirty="0">
                <a:solidFill>
                  <a:schemeClr val="accent1">
                    <a:lumMod val="60000"/>
                    <a:lumOff val="40000"/>
                  </a:schemeClr>
                </a:solidFill>
                <a:effectLst>
                  <a:outerShdw blurRad="38100" dist="38100" dir="2700000" algn="tl">
                    <a:srgbClr val="000000">
                      <a:alpha val="43137"/>
                    </a:srgbClr>
                  </a:outerShdw>
                </a:effectLst>
              </a:rPr>
              <a:t>Special case: </a:t>
            </a:r>
            <a:r>
              <a:rPr lang="en-US" sz="2800" i="1" dirty="0" err="1" smtClean="0">
                <a:solidFill>
                  <a:schemeClr val="accent1">
                    <a:lumMod val="60000"/>
                    <a:lumOff val="40000"/>
                  </a:schemeClr>
                </a:solidFill>
                <a:effectLst>
                  <a:outerShdw blurRad="38100" dist="38100" dir="2700000" algn="tl">
                    <a:srgbClr val="000000">
                      <a:alpha val="43137"/>
                    </a:srgbClr>
                  </a:outerShdw>
                </a:effectLst>
              </a:rPr>
              <a:t>protophobic</a:t>
            </a:r>
            <a:r>
              <a:rPr lang="en-US" sz="2800" i="1" dirty="0" smtClean="0">
                <a:solidFill>
                  <a:schemeClr val="accent1">
                    <a:lumMod val="60000"/>
                    <a:lumOff val="40000"/>
                  </a:schemeClr>
                </a:solidFill>
                <a:effectLst>
                  <a:outerShdw blurRad="38100" dist="38100" dir="2700000" algn="tl">
                    <a:srgbClr val="000000">
                      <a:alpha val="43137"/>
                    </a:srgbClr>
                  </a:outerShdw>
                </a:effectLst>
              </a:rPr>
              <a:t> gauge boson X </a:t>
            </a:r>
            <a:r>
              <a:rPr lang="en-US" sz="2400" i="1" dirty="0" smtClean="0">
                <a:solidFill>
                  <a:schemeClr val="accent1">
                    <a:lumMod val="60000"/>
                    <a:lumOff val="40000"/>
                  </a:schemeClr>
                </a:solidFill>
                <a:effectLst>
                  <a:outerShdw blurRad="38100" dist="38100" dir="2700000" algn="tl">
                    <a:srgbClr val="000000">
                      <a:alpha val="43137"/>
                    </a:srgbClr>
                  </a:outerShdw>
                </a:effectLst>
              </a:rPr>
              <a:t>with </a:t>
            </a:r>
            <a:r>
              <a:rPr lang="en-US" sz="2800" i="1" dirty="0" err="1" smtClean="0">
                <a:solidFill>
                  <a:schemeClr val="accent1">
                    <a:lumMod val="60000"/>
                    <a:lumOff val="40000"/>
                  </a:schemeClr>
                </a:solidFill>
                <a:effectLst>
                  <a:outerShdw blurRad="38100" dist="38100" dir="2700000" algn="tl">
                    <a:srgbClr val="000000">
                      <a:alpha val="43137"/>
                    </a:srgbClr>
                  </a:outerShdw>
                </a:effectLst>
              </a:rPr>
              <a:t>M</a:t>
            </a:r>
            <a:r>
              <a:rPr lang="en-US" sz="2800" i="1" baseline="-25000" dirty="0" err="1" smtClean="0">
                <a:solidFill>
                  <a:schemeClr val="accent1">
                    <a:lumMod val="60000"/>
                    <a:lumOff val="40000"/>
                  </a:schemeClr>
                </a:solidFill>
                <a:effectLst>
                  <a:outerShdw blurRad="38100" dist="38100" dir="2700000" algn="tl">
                    <a:srgbClr val="000000">
                      <a:alpha val="43137"/>
                    </a:srgbClr>
                  </a:outerShdw>
                </a:effectLst>
              </a:rPr>
              <a:t>x</a:t>
            </a:r>
            <a:r>
              <a:rPr lang="en-US" sz="2800" i="1" dirty="0" smtClean="0">
                <a:solidFill>
                  <a:schemeClr val="accent1">
                    <a:lumMod val="60000"/>
                    <a:lumOff val="40000"/>
                  </a:schemeClr>
                </a:solidFill>
                <a:effectLst>
                  <a:outerShdw blurRad="38100" dist="38100" dir="2700000" algn="tl">
                    <a:srgbClr val="000000">
                      <a:alpha val="43137"/>
                    </a:srgbClr>
                  </a:outerShdw>
                </a:effectLst>
              </a:rPr>
              <a:t>=17 </a:t>
            </a:r>
            <a:r>
              <a:rPr lang="en-US" sz="2800" i="1" dirty="0">
                <a:solidFill>
                  <a:schemeClr val="accent1">
                    <a:lumMod val="60000"/>
                    <a:lumOff val="40000"/>
                  </a:schemeClr>
                </a:solidFill>
                <a:effectLst>
                  <a:outerShdw blurRad="38100" dist="38100" dir="2700000" algn="tl">
                    <a:srgbClr val="000000">
                      <a:alpha val="43137"/>
                    </a:srgbClr>
                  </a:outerShdw>
                </a:effectLst>
              </a:rPr>
              <a:t>MeV</a:t>
            </a:r>
            <a:r>
              <a:rPr lang="en-US" altLang="en-US" sz="2800" i="1" dirty="0">
                <a:solidFill>
                  <a:schemeClr val="accent1">
                    <a:lumMod val="60000"/>
                    <a:lumOff val="40000"/>
                  </a:schemeClr>
                </a:solidFill>
              </a:rPr>
              <a:t>:</a:t>
            </a:r>
            <a:r>
              <a:rPr lang="en-US" altLang="en-US" sz="2000" i="1" dirty="0">
                <a:solidFill>
                  <a:schemeClr val="accent1">
                    <a:lumMod val="60000"/>
                    <a:lumOff val="40000"/>
                  </a:schemeClr>
                </a:solidFill>
                <a:effectLst>
                  <a:outerShdw blurRad="38100" dist="38100" dir="2700000" algn="tl">
                    <a:srgbClr val="000000">
                      <a:alpha val="43137"/>
                    </a:srgbClr>
                  </a:outerShdw>
                </a:effectLst>
              </a:rPr>
              <a:t> </a:t>
            </a:r>
            <a:r>
              <a:rPr lang="en-US" altLang="en-US" sz="2400" i="1" dirty="0">
                <a:solidFill>
                  <a:schemeClr val="accent1">
                    <a:lumMod val="60000"/>
                    <a:lumOff val="40000"/>
                  </a:schemeClr>
                </a:solidFill>
                <a:effectLst>
                  <a:outerShdw blurRad="38100" dist="38100" dir="2700000" algn="tl">
                    <a:srgbClr val="000000">
                      <a:alpha val="43137"/>
                    </a:srgbClr>
                  </a:outerShdw>
                </a:effectLst>
                <a:latin typeface="Symbol" pitchFamily="18" charset="2"/>
              </a:rPr>
              <a:t>h</a:t>
            </a:r>
            <a:r>
              <a:rPr lang="en-US" altLang="en-US" sz="2400" i="1" dirty="0">
                <a:solidFill>
                  <a:schemeClr val="accent1">
                    <a:lumMod val="60000"/>
                    <a:lumOff val="40000"/>
                  </a:schemeClr>
                </a:solidFill>
                <a:effectLst>
                  <a:outerShdw blurRad="38100" dist="38100" dir="2700000" algn="tl">
                    <a:srgbClr val="000000">
                      <a:alpha val="43137"/>
                    </a:srgbClr>
                  </a:outerShdw>
                </a:effectLst>
              </a:rPr>
              <a:t> </a:t>
            </a:r>
            <a:r>
              <a:rPr lang="en-US" altLang="en-US" sz="2400" i="1" dirty="0">
                <a:solidFill>
                  <a:schemeClr val="accent1">
                    <a:lumMod val="60000"/>
                    <a:lumOff val="40000"/>
                  </a:schemeClr>
                </a:solidFill>
              </a:rPr>
              <a:t>→ </a:t>
            </a:r>
            <a:r>
              <a:rPr lang="en-US" altLang="en-US" sz="2400" i="1" dirty="0">
                <a:solidFill>
                  <a:schemeClr val="accent1">
                    <a:lumMod val="60000"/>
                    <a:lumOff val="40000"/>
                  </a:schemeClr>
                </a:solidFill>
                <a:latin typeface="Symbol" pitchFamily="18" charset="2"/>
              </a:rPr>
              <a:t>g</a:t>
            </a:r>
            <a:r>
              <a:rPr lang="en-US" altLang="en-US" sz="2400" i="1" baseline="30000" dirty="0">
                <a:solidFill>
                  <a:schemeClr val="accent1">
                    <a:lumMod val="60000"/>
                    <a:lumOff val="40000"/>
                  </a:schemeClr>
                </a:solidFill>
                <a:latin typeface="Symbol" pitchFamily="18" charset="2"/>
              </a:rPr>
              <a:t> </a:t>
            </a:r>
            <a:r>
              <a:rPr lang="en-US" altLang="en-US" sz="2400" i="1" dirty="0">
                <a:solidFill>
                  <a:schemeClr val="accent1">
                    <a:lumMod val="60000"/>
                    <a:lumOff val="40000"/>
                  </a:schemeClr>
                </a:solidFill>
              </a:rPr>
              <a:t>X    with X→ </a:t>
            </a:r>
            <a:r>
              <a:rPr lang="en-US" altLang="en-US" sz="2400" i="1" dirty="0" err="1">
                <a:solidFill>
                  <a:schemeClr val="accent1">
                    <a:lumMod val="60000"/>
                    <a:lumOff val="40000"/>
                  </a:schemeClr>
                </a:solidFill>
                <a:effectLst>
                  <a:outerShdw blurRad="38100" dist="38100" dir="2700000" algn="tl">
                    <a:srgbClr val="000000">
                      <a:alpha val="43137"/>
                    </a:srgbClr>
                  </a:outerShdw>
                </a:effectLst>
              </a:rPr>
              <a:t>e</a:t>
            </a:r>
            <a:r>
              <a:rPr lang="en-US" altLang="en-US" sz="2400" i="1" baseline="30000" dirty="0" err="1">
                <a:solidFill>
                  <a:schemeClr val="accent1">
                    <a:lumMod val="60000"/>
                    <a:lumOff val="40000"/>
                  </a:schemeClr>
                </a:solidFill>
              </a:rPr>
              <a:t>+</a:t>
            </a:r>
            <a:r>
              <a:rPr lang="en-US" altLang="en-US" sz="2400" i="1" dirty="0" err="1">
                <a:solidFill>
                  <a:schemeClr val="accent1">
                    <a:lumMod val="60000"/>
                    <a:lumOff val="40000"/>
                  </a:schemeClr>
                </a:solidFill>
                <a:effectLst>
                  <a:outerShdw blurRad="38100" dist="38100" dir="2700000" algn="tl">
                    <a:srgbClr val="000000">
                      <a:alpha val="43137"/>
                    </a:srgbClr>
                  </a:outerShdw>
                </a:effectLst>
              </a:rPr>
              <a:t>e</a:t>
            </a:r>
            <a:r>
              <a:rPr lang="en-US" altLang="en-US" sz="2400" i="1" baseline="30000" dirty="0">
                <a:solidFill>
                  <a:schemeClr val="accent1">
                    <a:lumMod val="60000"/>
                    <a:lumOff val="40000"/>
                  </a:schemeClr>
                </a:solidFill>
              </a:rPr>
              <a:t>-</a:t>
            </a:r>
            <a:endParaRPr lang="en-US" altLang="en-US" sz="2400" i="1" dirty="0">
              <a:solidFill>
                <a:schemeClr val="accent1">
                  <a:lumMod val="60000"/>
                  <a:lumOff val="40000"/>
                </a:schemeClr>
              </a:solidFill>
              <a:effectLst>
                <a:outerShdw blurRad="38100" dist="38100" dir="2700000" algn="tl">
                  <a:srgbClr val="000000">
                    <a:alpha val="43137"/>
                  </a:srgbClr>
                </a:outerShdw>
              </a:effectLst>
            </a:endParaRPr>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7</a:t>
            </a:fld>
            <a:endParaRPr lang="it-IT" altLang="en-US" sz="1000" smtClean="0">
              <a:latin typeface="Arial" pitchFamily="34" charset="0"/>
            </a:endParaRPr>
          </a:p>
        </p:txBody>
      </p:sp>
      <p:sp>
        <p:nvSpPr>
          <p:cNvPr id="4100" name="Segnaposto contenuto 2"/>
          <p:cNvSpPr txBox="1">
            <a:spLocks/>
          </p:cNvSpPr>
          <p:nvPr/>
        </p:nvSpPr>
        <p:spPr bwMode="auto">
          <a:xfrm>
            <a:off x="152400" y="1088740"/>
            <a:ext cx="8534400" cy="554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lvl="1" eaLnBrk="1" hangingPunct="1">
              <a:spcBef>
                <a:spcPts val="600"/>
              </a:spcBef>
              <a:buClr>
                <a:srgbClr val="CC9900"/>
              </a:buClr>
              <a:buSzPct val="70000"/>
              <a:buFont typeface="Wingdings" pitchFamily="2" charset="2"/>
              <a:buChar char="q"/>
              <a:defRPr/>
            </a:pPr>
            <a:r>
              <a:rPr lang="en-US" altLang="en-US" sz="1600" i="1" dirty="0" smtClean="0">
                <a:solidFill>
                  <a:prstClr val="white"/>
                </a:solidFill>
              </a:rPr>
              <a:t>Recently </a:t>
            </a:r>
            <a:r>
              <a:rPr lang="en-US" altLang="en-US" sz="1600" i="1" dirty="0">
                <a:solidFill>
                  <a:prstClr val="white"/>
                </a:solidFill>
              </a:rPr>
              <a:t>postulated to explain a 6.8</a:t>
            </a:r>
            <a:r>
              <a:rPr lang="en-US" altLang="en-US" sz="1600" i="1" dirty="0">
                <a:solidFill>
                  <a:prstClr val="white"/>
                </a:solidFill>
                <a:latin typeface="Symbol" panose="05050102010706020507" pitchFamily="18" charset="2"/>
              </a:rPr>
              <a:t>s</a:t>
            </a:r>
            <a:r>
              <a:rPr lang="en-US" altLang="en-US" sz="1600" i="1" dirty="0">
                <a:solidFill>
                  <a:prstClr val="white"/>
                </a:solidFill>
              </a:rPr>
              <a:t> anomaly  in the invariant mass distributions of </a:t>
            </a:r>
            <a:r>
              <a:rPr lang="en-US" altLang="en-US" sz="1600" i="1" dirty="0" err="1">
                <a:solidFill>
                  <a:prstClr val="white"/>
                </a:solidFill>
              </a:rPr>
              <a:t>e</a:t>
            </a:r>
            <a:r>
              <a:rPr lang="en-US" altLang="en-US" sz="1600" i="1" baseline="30000" dirty="0" err="1">
                <a:solidFill>
                  <a:prstClr val="white"/>
                </a:solidFill>
              </a:rPr>
              <a:t>+</a:t>
            </a:r>
            <a:r>
              <a:rPr lang="en-US" altLang="en-US" sz="1600" i="1" dirty="0" err="1">
                <a:solidFill>
                  <a:prstClr val="white"/>
                </a:solidFill>
              </a:rPr>
              <a:t>e</a:t>
            </a:r>
            <a:r>
              <a:rPr lang="en-US" altLang="en-US" sz="1600" i="1" baseline="30000" dirty="0">
                <a:solidFill>
                  <a:prstClr val="white"/>
                </a:solidFill>
              </a:rPr>
              <a:t>−</a:t>
            </a:r>
            <a:r>
              <a:rPr lang="en-US" altLang="en-US" sz="1600" i="1" dirty="0">
                <a:solidFill>
                  <a:prstClr val="white"/>
                </a:solidFill>
              </a:rPr>
              <a:t> pairs produced in </a:t>
            </a:r>
            <a:r>
              <a:rPr lang="en-US" altLang="en-US" sz="1600" i="1" baseline="30000" dirty="0">
                <a:solidFill>
                  <a:prstClr val="white"/>
                </a:solidFill>
              </a:rPr>
              <a:t>8</a:t>
            </a:r>
            <a:r>
              <a:rPr lang="en-US" altLang="en-US" sz="1600" i="1" dirty="0">
                <a:solidFill>
                  <a:prstClr val="white"/>
                </a:solidFill>
              </a:rPr>
              <a:t>Be nuclear transitions –</a:t>
            </a:r>
            <a:r>
              <a:rPr lang="en-US" altLang="en-US" sz="1600" i="1" dirty="0"/>
              <a:t> </a:t>
            </a:r>
            <a:r>
              <a:rPr lang="en-US" altLang="en-US" sz="1600" i="1" dirty="0" smtClean="0"/>
              <a:t>J</a:t>
            </a:r>
            <a:r>
              <a:rPr lang="en-US" altLang="en-US" sz="1600" i="1" smtClean="0"/>
              <a:t>. Feng et </a:t>
            </a:r>
            <a:r>
              <a:rPr lang="en-US" altLang="en-US" sz="1600" i="1" dirty="0"/>
              <a:t>al (2016) - arXiv:1608.03591</a:t>
            </a:r>
          </a:p>
          <a:p>
            <a:pPr lvl="1" eaLnBrk="1" hangingPunct="1">
              <a:spcBef>
                <a:spcPts val="600"/>
              </a:spcBef>
              <a:buClr>
                <a:srgbClr val="CC9900"/>
              </a:buClr>
              <a:buSzPct val="70000"/>
              <a:buFont typeface="Wingdings" pitchFamily="2" charset="2"/>
              <a:buChar char="q"/>
              <a:defRPr/>
            </a:pPr>
            <a:r>
              <a:rPr lang="en-US" altLang="en-US" sz="1600" i="1" dirty="0">
                <a:solidFill>
                  <a:prstClr val="white"/>
                </a:solidFill>
              </a:rPr>
              <a:t>Will also explain the 3.6σ discrepancy between the predicted and measured values of the muon’s anomalous magnetic</a:t>
            </a:r>
          </a:p>
          <a:p>
            <a:pPr lvl="1" eaLnBrk="1" hangingPunct="1">
              <a:spcBef>
                <a:spcPts val="600"/>
              </a:spcBef>
              <a:buClr>
                <a:srgbClr val="CC9900"/>
              </a:buClr>
              <a:buSzPct val="70000"/>
              <a:buFont typeface="Wingdings" pitchFamily="2" charset="2"/>
              <a:buChar char="q"/>
              <a:defRPr/>
            </a:pPr>
            <a:r>
              <a:rPr lang="en-US" altLang="en-US" sz="1600" i="1" dirty="0">
                <a:solidFill>
                  <a:prstClr val="white"/>
                </a:solidFill>
              </a:rPr>
              <a:t>Below WASA </a:t>
            </a:r>
            <a:r>
              <a:rPr lang="en-US" altLang="en-US" sz="1600" i="1" dirty="0" smtClean="0">
                <a:solidFill>
                  <a:prstClr val="white"/>
                </a:solidFill>
              </a:rPr>
              <a:t>(and all other </a:t>
            </a:r>
            <a:r>
              <a:rPr lang="en-US" altLang="en-US" sz="1600" i="1" dirty="0" smtClean="0">
                <a:solidFill>
                  <a:prstClr val="white"/>
                </a:solidFill>
                <a:latin typeface="Symbol" panose="05050102010706020507" pitchFamily="18" charset="2"/>
              </a:rPr>
              <a:t>h</a:t>
            </a:r>
            <a:r>
              <a:rPr lang="en-US" altLang="en-US" sz="1600" i="1" dirty="0" smtClean="0">
                <a:solidFill>
                  <a:prstClr val="white"/>
                </a:solidFill>
              </a:rPr>
              <a:t>-producing experiments) sensitivity</a:t>
            </a:r>
            <a:endParaRPr lang="en-US" altLang="en-US" sz="1600" i="1" dirty="0">
              <a:solidFill>
                <a:prstClr val="white"/>
              </a:solidFill>
            </a:endParaRPr>
          </a:p>
          <a:p>
            <a:pPr lvl="1" eaLnBrk="1" hangingPunct="1">
              <a:spcBef>
                <a:spcPts val="600"/>
              </a:spcBef>
              <a:buClr>
                <a:srgbClr val="CC9900"/>
              </a:buClr>
              <a:buSzPct val="70000"/>
              <a:buFont typeface="Wingdings" pitchFamily="2" charset="2"/>
              <a:buChar char="q"/>
              <a:defRPr/>
            </a:pPr>
            <a:r>
              <a:rPr lang="en-US" altLang="en-US" sz="1600" i="1" dirty="0">
                <a:solidFill>
                  <a:prstClr val="white"/>
                </a:solidFill>
              </a:rPr>
              <a:t>Boost from </a:t>
            </a:r>
            <a:r>
              <a:rPr lang="en-US" altLang="en-US" sz="1600" i="1" dirty="0">
                <a:solidFill>
                  <a:prstClr val="white"/>
                </a:solidFill>
                <a:latin typeface="Symbol" panose="05050102010706020507" pitchFamily="18" charset="2"/>
              </a:rPr>
              <a:t>h</a:t>
            </a:r>
            <a:r>
              <a:rPr lang="en-US" altLang="en-US" sz="1600" i="1" dirty="0">
                <a:solidFill>
                  <a:prstClr val="white"/>
                </a:solidFill>
              </a:rPr>
              <a:t> helps to increase sensitivity to 17 MeV invariant masses</a:t>
            </a:r>
            <a:endParaRPr lang="en-US" altLang="en-US" sz="1600" i="1" dirty="0"/>
          </a:p>
          <a:p>
            <a:pPr eaLnBrk="1" hangingPunct="1">
              <a:spcBef>
                <a:spcPts val="600"/>
              </a:spcBef>
              <a:buFont typeface="Wingdings" pitchFamily="2" charset="2"/>
              <a:buNone/>
              <a:defRPr/>
            </a:pPr>
            <a:endParaRPr lang="it-IT" altLang="en-US" sz="1600" dirty="0" smtClean="0"/>
          </a:p>
          <a:p>
            <a:pPr eaLnBrk="1" hangingPunct="1">
              <a:spcBef>
                <a:spcPts val="600"/>
              </a:spcBef>
              <a:buFont typeface="Wingdings" pitchFamily="2" charset="2"/>
              <a:buNone/>
              <a:defRPr/>
            </a:pPr>
            <a:endParaRPr lang="it-IT" altLang="en-US" sz="1600" dirty="0" smtClean="0"/>
          </a:p>
        </p:txBody>
      </p:sp>
      <p:sp>
        <p:nvSpPr>
          <p:cNvPr id="5" name="Slide Number Placeholder 3"/>
          <p:cNvSpPr txBox="1">
            <a:spLocks/>
          </p:cNvSpPr>
          <p:nvPr/>
        </p:nvSpPr>
        <p:spPr>
          <a:xfrm>
            <a:off x="7924800" y="6654800"/>
            <a:ext cx="762000" cy="365125"/>
          </a:xfrm>
          <a:prstGeom prst="rect">
            <a:avLst/>
          </a:prstGeom>
        </p:spPr>
        <p:txBody>
          <a:bodyPr vert="horz" lIns="0" rIns="0" anchor="b"/>
          <a:lstStyle>
            <a:defPPr>
              <a:defRPr lang="en-US"/>
            </a:defPPr>
            <a:lvl1pPr algn="r" rtl="0" eaLnBrk="1" fontAlgn="base" latinLnBrk="0" hangingPunct="1">
              <a:spcBef>
                <a:spcPct val="0"/>
              </a:spcBef>
              <a:spcAft>
                <a:spcPct val="0"/>
              </a:spcAft>
              <a:defRPr kumimoji="0" sz="1200" kern="1200">
                <a:solidFill>
                  <a:schemeClr val="tx1">
                    <a:shade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19452CA0-F28C-4C28-903D-3574A3279F89}" type="slidenum">
              <a:rPr lang="it-IT" smtClean="0"/>
              <a:pPr>
                <a:defRPr/>
              </a:pPr>
              <a:t>7</a:t>
            </a:fld>
            <a:endParaRPr lang="it-IT"/>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3" name="Footer Placeholder 2"/>
          <p:cNvSpPr>
            <a:spLocks noGrp="1"/>
          </p:cNvSpPr>
          <p:nvPr>
            <p:ph type="ftr" sz="quarter" idx="11"/>
          </p:nvPr>
        </p:nvSpPr>
        <p:spPr/>
        <p:txBody>
          <a:bodyPr/>
          <a:lstStyle/>
          <a:p>
            <a:pPr>
              <a:defRPr/>
            </a:pPr>
            <a:r>
              <a:rPr lang="it-IT" smtClean="0"/>
              <a:t>C. Gatto - INFN  &amp; NIU</a:t>
            </a:r>
            <a:endParaRPr lang="it-IT"/>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915728"/>
            <a:ext cx="6130044" cy="3739072"/>
          </a:xfrm>
          <a:prstGeom prst="rect">
            <a:avLst/>
          </a:prstGeom>
        </p:spPr>
      </p:pic>
      <p:sp>
        <p:nvSpPr>
          <p:cNvPr id="4" name="Line Callout 1 3"/>
          <p:cNvSpPr/>
          <p:nvPr/>
        </p:nvSpPr>
        <p:spPr>
          <a:xfrm>
            <a:off x="2375756" y="3332001"/>
            <a:ext cx="864096" cy="288032"/>
          </a:xfrm>
          <a:prstGeom prst="borderCallout1">
            <a:avLst>
              <a:gd name="adj1" fmla="val 44590"/>
              <a:gd name="adj2" fmla="val -950"/>
              <a:gd name="adj3" fmla="val 112500"/>
              <a:gd name="adj4" fmla="val -38333"/>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bg1"/>
                </a:solidFill>
                <a:effectLst>
                  <a:outerShdw blurRad="38100" dist="38100" dir="2700000" algn="tl">
                    <a:srgbClr val="000000">
                      <a:alpha val="43137"/>
                    </a:srgbClr>
                  </a:outerShdw>
                </a:effectLst>
                <a:latin typeface="+mj-lt"/>
              </a:rPr>
              <a:t>X</a:t>
            </a:r>
            <a:endParaRPr lang="en-US" i="1" dirty="0">
              <a:solidFill>
                <a:schemeClr val="bg1"/>
              </a:solidFill>
              <a:effectLst>
                <a:outerShdw blurRad="38100" dist="38100" dir="2700000" algn="tl">
                  <a:srgbClr val="000000">
                    <a:alpha val="43137"/>
                  </a:srgbClr>
                </a:outerShdw>
              </a:effectLst>
              <a:latin typeface="+mj-lt"/>
            </a:endParaRPr>
          </a:p>
        </p:txBody>
      </p:sp>
      <p:sp>
        <p:nvSpPr>
          <p:cNvPr id="10" name="Line Callout 1 9"/>
          <p:cNvSpPr/>
          <p:nvPr/>
        </p:nvSpPr>
        <p:spPr>
          <a:xfrm>
            <a:off x="6019800" y="3862400"/>
            <a:ext cx="1224136" cy="288032"/>
          </a:xfrm>
          <a:prstGeom prst="borderCallout1">
            <a:avLst>
              <a:gd name="adj1" fmla="val 51973"/>
              <a:gd name="adj2" fmla="val -2253"/>
              <a:gd name="adj3" fmla="val 300764"/>
              <a:gd name="adj4" fmla="val -64390"/>
            </a:avLst>
          </a:prstGeom>
          <a:solidFill>
            <a:srgbClr val="00B05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i="1" dirty="0">
                <a:solidFill>
                  <a:schemeClr val="bg1"/>
                </a:solidFill>
                <a:effectLst>
                  <a:outerShdw blurRad="38100" dist="38100" dir="2700000" algn="tl">
                    <a:srgbClr val="000000">
                      <a:alpha val="43137"/>
                    </a:srgbClr>
                  </a:outerShdw>
                </a:effectLst>
                <a:latin typeface="Symbol" pitchFamily="18" charset="2"/>
              </a:rPr>
              <a:t>h</a:t>
            </a:r>
            <a:r>
              <a:rPr lang="en-US" altLang="en-US" i="1" dirty="0">
                <a:solidFill>
                  <a:schemeClr val="bg1"/>
                </a:solidFill>
                <a:effectLst>
                  <a:outerShdw blurRad="38100" dist="38100" dir="2700000" algn="tl">
                    <a:srgbClr val="000000">
                      <a:alpha val="43137"/>
                    </a:srgbClr>
                  </a:outerShdw>
                </a:effectLst>
              </a:rPr>
              <a:t> → </a:t>
            </a:r>
            <a:r>
              <a:rPr lang="en-US" altLang="en-US" i="1" dirty="0">
                <a:solidFill>
                  <a:schemeClr val="bg1"/>
                </a:solidFill>
                <a:effectLst>
                  <a:outerShdw blurRad="38100" dist="38100" dir="2700000" algn="tl">
                    <a:srgbClr val="000000">
                      <a:alpha val="43137"/>
                    </a:srgbClr>
                  </a:outerShdw>
                </a:effectLst>
                <a:latin typeface="Symbol" pitchFamily="18" charset="2"/>
              </a:rPr>
              <a:t>g</a:t>
            </a:r>
            <a:r>
              <a:rPr lang="en-US" altLang="en-US" i="1" baseline="30000" dirty="0">
                <a:solidFill>
                  <a:schemeClr val="bg1"/>
                </a:solidFill>
                <a:effectLst>
                  <a:outerShdw blurRad="38100" dist="38100" dir="2700000" algn="tl">
                    <a:srgbClr val="000000">
                      <a:alpha val="43137"/>
                    </a:srgbClr>
                  </a:outerShdw>
                </a:effectLst>
                <a:latin typeface="Symbol" pitchFamily="18" charset="2"/>
              </a:rPr>
              <a:t> </a:t>
            </a:r>
            <a:r>
              <a:rPr lang="en-US" altLang="en-US" i="1" dirty="0" err="1">
                <a:solidFill>
                  <a:schemeClr val="bg1"/>
                </a:solidFill>
                <a:effectLst>
                  <a:outerShdw blurRad="38100" dist="38100" dir="2700000" algn="tl">
                    <a:srgbClr val="000000">
                      <a:alpha val="43137"/>
                    </a:srgbClr>
                  </a:outerShdw>
                </a:effectLst>
              </a:rPr>
              <a:t>e</a:t>
            </a:r>
            <a:r>
              <a:rPr lang="en-US" altLang="en-US" i="1" baseline="30000" dirty="0" err="1">
                <a:solidFill>
                  <a:schemeClr val="bg1"/>
                </a:solidFill>
                <a:effectLst>
                  <a:outerShdw blurRad="38100" dist="38100" dir="2700000" algn="tl">
                    <a:srgbClr val="000000">
                      <a:alpha val="43137"/>
                    </a:srgbClr>
                  </a:outerShdw>
                </a:effectLst>
              </a:rPr>
              <a:t>+</a:t>
            </a:r>
            <a:r>
              <a:rPr lang="en-US" altLang="en-US" i="1" dirty="0" err="1">
                <a:solidFill>
                  <a:schemeClr val="bg1"/>
                </a:solidFill>
                <a:effectLst>
                  <a:outerShdw blurRad="38100" dist="38100" dir="2700000" algn="tl">
                    <a:srgbClr val="000000">
                      <a:alpha val="43137"/>
                    </a:srgbClr>
                  </a:outerShdw>
                </a:effectLst>
              </a:rPr>
              <a:t>e</a:t>
            </a:r>
            <a:r>
              <a:rPr lang="en-US" altLang="en-US" i="1" baseline="30000" dirty="0">
                <a:solidFill>
                  <a:schemeClr val="bg1"/>
                </a:solidFill>
                <a:effectLst>
                  <a:outerShdw blurRad="38100" dist="38100" dir="2700000" algn="tl">
                    <a:srgbClr val="000000">
                      <a:alpha val="43137"/>
                    </a:srgbClr>
                  </a:outerShdw>
                </a:effectLst>
              </a:rPr>
              <a:t>-</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39964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414338"/>
          </a:xfrm>
        </p:spPr>
        <p:txBody>
          <a:bodyPr/>
          <a:lstStyle/>
          <a:p>
            <a:pPr algn="l"/>
            <a:r>
              <a:rPr lang="en-US" dirty="0" smtClean="0">
                <a:solidFill>
                  <a:schemeClr val="tx1"/>
                </a:solidFill>
              </a:rPr>
              <a:t>BNL </a:t>
            </a:r>
            <a:r>
              <a:rPr lang="en-US" smtClean="0">
                <a:solidFill>
                  <a:schemeClr val="tx1"/>
                </a:solidFill>
              </a:rPr>
              <a:t>hadron complex</a:t>
            </a:r>
            <a:endParaRPr lang="en-US" sz="2800" b="0" dirty="0">
              <a:solidFill>
                <a:srgbClr val="FF0000"/>
              </a:solidFill>
            </a:endParaRPr>
          </a:p>
        </p:txBody>
      </p:sp>
      <p:sp>
        <p:nvSpPr>
          <p:cNvPr id="3" name="Date Placeholder 2"/>
          <p:cNvSpPr>
            <a:spLocks noGrp="1"/>
          </p:cNvSpPr>
          <p:nvPr>
            <p:ph type="dt" sz="half" idx="10"/>
          </p:nvPr>
        </p:nvSpPr>
        <p:spPr/>
        <p:txBody>
          <a:bodyPr/>
          <a:lstStyle/>
          <a:p>
            <a:pPr>
              <a:defRPr/>
            </a:pPr>
            <a:r>
              <a:rPr lang="en-US" smtClean="0">
                <a:solidFill>
                  <a:srgbClr val="000000"/>
                </a:solidFill>
              </a:rPr>
              <a:t>9/4/2019</a:t>
            </a:r>
            <a:endParaRPr lang="en-US" dirty="0">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p>
            <a:pPr>
              <a:defRPr/>
            </a:pPr>
            <a:r>
              <a:rPr lang="en-US" smtClean="0">
                <a:solidFill>
                  <a:srgbClr val="000000"/>
                </a:solidFill>
              </a:rPr>
              <a:t>C. Gatto - INFN  &amp; NIU</a:t>
            </a:r>
            <a:endParaRPr lang="en-US" dirty="0">
              <a:solidFill>
                <a:srgbClr val="000000"/>
              </a:solidFill>
            </a:endParaRPr>
          </a:p>
        </p:txBody>
      </p:sp>
      <p:pic>
        <p:nvPicPr>
          <p:cNvPr id="4098" name="Picture 2" descr="http://rhig.physics.wayne.edu/REU/Resources/Star/RHICcomplex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56" y="855516"/>
            <a:ext cx="7596844" cy="5611537"/>
          </a:xfrm>
          <a:prstGeom prst="rect">
            <a:avLst/>
          </a:prstGeom>
          <a:noFill/>
          <a:extLst>
            <a:ext uri="{909E8E84-426E-40DD-AFC4-6F175D3DCCD1}">
              <a14:hiddenFill xmlns:a14="http://schemas.microsoft.com/office/drawing/2010/main">
                <a:solidFill>
                  <a:srgbClr val="FFFFFF"/>
                </a:solidFill>
              </a14:hiddenFill>
            </a:ext>
          </a:extLst>
        </p:spPr>
      </p:pic>
      <p:sp>
        <p:nvSpPr>
          <p:cNvPr id="6" name="Line Callout 1 5"/>
          <p:cNvSpPr/>
          <p:nvPr/>
        </p:nvSpPr>
        <p:spPr>
          <a:xfrm>
            <a:off x="5220072" y="3456036"/>
            <a:ext cx="1008112" cy="410496"/>
          </a:xfrm>
          <a:prstGeom prst="borderCallout1">
            <a:avLst>
              <a:gd name="adj1" fmla="val 46300"/>
              <a:gd name="adj2" fmla="val 1882"/>
              <a:gd name="adj3" fmla="val 250819"/>
              <a:gd name="adj4" fmla="val -42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effectLst>
                  <a:outerShdw blurRad="38100" dist="38100" dir="2700000" algn="tl">
                    <a:srgbClr val="000000">
                      <a:alpha val="43137"/>
                    </a:srgbClr>
                  </a:outerShdw>
                </a:effectLst>
              </a:rPr>
              <a:t>REDTOP</a:t>
            </a:r>
            <a:endParaRPr lang="en-US"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5850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00470"/>
            <a:ext cx="8784976" cy="559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2FCD6544-EBF0-4E60-AE1D-26076901EB7F}" type="slidenum">
              <a:rPr lang="en-US" smtClean="0">
                <a:solidFill>
                  <a:srgbClr val="000000"/>
                </a:solidFill>
              </a:rPr>
              <a:pPr>
                <a:defRPr/>
              </a:pPr>
              <a:t>71</a:t>
            </a:fld>
            <a:endParaRPr lang="en-US">
              <a:solidFill>
                <a:srgbClr val="000000"/>
              </a:solidFill>
            </a:endParaRPr>
          </a:p>
        </p:txBody>
      </p:sp>
      <p:sp>
        <p:nvSpPr>
          <p:cNvPr id="3" name="TextBox 2"/>
          <p:cNvSpPr txBox="1"/>
          <p:nvPr/>
        </p:nvSpPr>
        <p:spPr>
          <a:xfrm>
            <a:off x="493192" y="260648"/>
            <a:ext cx="8157618" cy="584775"/>
          </a:xfrm>
          <a:prstGeom prst="rect">
            <a:avLst/>
          </a:prstGeom>
          <a:noFill/>
        </p:spPr>
        <p:txBody>
          <a:bodyPr wrap="none" rtlCol="0">
            <a:spAutoFit/>
          </a:bodyPr>
          <a:lstStyle/>
          <a:p>
            <a:r>
              <a:rPr lang="en-US" sz="3200" dirty="0" smtClean="0">
                <a:solidFill>
                  <a:srgbClr val="000000"/>
                </a:solidFill>
                <a:latin typeface="Arial" charset="0"/>
              </a:rPr>
              <a:t>Building 912 AGS Experimental Area (1998)</a:t>
            </a:r>
            <a:endParaRPr lang="en-US" sz="3200" dirty="0">
              <a:solidFill>
                <a:srgbClr val="000000"/>
              </a:solidFill>
              <a:latin typeface="Arial" charset="0"/>
            </a:endParaRPr>
          </a:p>
        </p:txBody>
      </p:sp>
      <p:grpSp>
        <p:nvGrpSpPr>
          <p:cNvPr id="7" name="Group 6"/>
          <p:cNvGrpSpPr/>
          <p:nvPr/>
        </p:nvGrpSpPr>
        <p:grpSpPr>
          <a:xfrm>
            <a:off x="4571999" y="3733799"/>
            <a:ext cx="4078811" cy="2590801"/>
            <a:chOff x="4571999" y="3733799"/>
            <a:chExt cx="4078811" cy="2590801"/>
          </a:xfrm>
        </p:grpSpPr>
        <p:sp>
          <p:nvSpPr>
            <p:cNvPr id="4" name="Rectangle 3"/>
            <p:cNvSpPr/>
            <p:nvPr/>
          </p:nvSpPr>
          <p:spPr>
            <a:xfrm>
              <a:off x="4571999" y="3733799"/>
              <a:ext cx="3915177" cy="1765479"/>
            </a:xfrm>
            <a:prstGeom prst="rect">
              <a:avLst/>
            </a:prstGeom>
            <a:solidFill>
              <a:srgbClr val="FFC000">
                <a:alpha val="50000"/>
              </a:srgbClr>
            </a:solidFill>
            <a:ln>
              <a:noFill/>
            </a:ln>
          </p:spPr>
          <p:txBody>
            <a:bodyPr rtlCol="0" anchor="ctr"/>
            <a:lstStyle/>
            <a:p>
              <a:pPr algn="ctr"/>
              <a:endParaRPr lang="en-US" sz="2400">
                <a:solidFill>
                  <a:srgbClr val="000000"/>
                </a:solidFill>
                <a:latin typeface="Arial" charset="0"/>
              </a:endParaRPr>
            </a:p>
          </p:txBody>
        </p:sp>
        <p:sp>
          <p:nvSpPr>
            <p:cNvPr id="6" name="Rectangle 5"/>
            <p:cNvSpPr/>
            <p:nvPr/>
          </p:nvSpPr>
          <p:spPr>
            <a:xfrm>
              <a:off x="5674217" y="5506791"/>
              <a:ext cx="2976593" cy="817809"/>
            </a:xfrm>
            <a:prstGeom prst="rect">
              <a:avLst/>
            </a:prstGeom>
            <a:solidFill>
              <a:srgbClr val="FFC000">
                <a:alpha val="50000"/>
              </a:srgbClr>
            </a:solidFill>
            <a:ln>
              <a:noFill/>
            </a:ln>
          </p:spPr>
          <p:txBody>
            <a:bodyPr rtlCol="0" anchor="ctr"/>
            <a:lstStyle/>
            <a:p>
              <a:pPr algn="ctr"/>
              <a:endParaRPr lang="en-US" sz="2400">
                <a:solidFill>
                  <a:srgbClr val="000000"/>
                </a:solidFill>
                <a:latin typeface="Arial" charset="0"/>
              </a:endParaRPr>
            </a:p>
          </p:txBody>
        </p:sp>
        <p:sp>
          <p:nvSpPr>
            <p:cNvPr id="5" name="TextBox 4"/>
            <p:cNvSpPr txBox="1"/>
            <p:nvPr/>
          </p:nvSpPr>
          <p:spPr>
            <a:xfrm>
              <a:off x="4793028" y="4495800"/>
              <a:ext cx="3665171" cy="461665"/>
            </a:xfrm>
            <a:prstGeom prst="rect">
              <a:avLst/>
            </a:prstGeom>
            <a:noFill/>
          </p:spPr>
          <p:txBody>
            <a:bodyPr wrap="none" rtlCol="0">
              <a:spAutoFit/>
            </a:bodyPr>
            <a:lstStyle/>
            <a:p>
              <a:r>
                <a:rPr lang="en-US" sz="2400" dirty="0" smtClean="0">
                  <a:solidFill>
                    <a:srgbClr val="000000"/>
                  </a:solidFill>
                  <a:latin typeface="Arial" charset="0"/>
                </a:rPr>
                <a:t>In use </a:t>
              </a:r>
              <a:r>
                <a:rPr lang="en-US" sz="2400" smtClean="0">
                  <a:solidFill>
                    <a:srgbClr val="000000"/>
                  </a:solidFill>
                  <a:latin typeface="Arial" charset="0"/>
                </a:rPr>
                <a:t>for SRF and ATF-II</a:t>
              </a:r>
              <a:endParaRPr lang="en-US" sz="2400" dirty="0" smtClean="0">
                <a:solidFill>
                  <a:srgbClr val="000000"/>
                </a:solidFill>
                <a:latin typeface="Arial" charset="0"/>
              </a:endParaRPr>
            </a:p>
          </p:txBody>
        </p:sp>
      </p:grpSp>
      <p:sp>
        <p:nvSpPr>
          <p:cNvPr id="8" name="Date Placeholder 7"/>
          <p:cNvSpPr>
            <a:spLocks noGrp="1"/>
          </p:cNvSpPr>
          <p:nvPr>
            <p:ph type="dt" sz="half" idx="10"/>
          </p:nvPr>
        </p:nvSpPr>
        <p:spPr/>
        <p:txBody>
          <a:bodyPr/>
          <a:lstStyle/>
          <a:p>
            <a:pPr>
              <a:defRPr/>
            </a:pPr>
            <a:r>
              <a:rPr lang="en-US" smtClean="0">
                <a:solidFill>
                  <a:srgbClr val="000000"/>
                </a:solidFill>
              </a:rPr>
              <a:t>9/4/2019</a:t>
            </a:r>
            <a:endParaRPr lang="en-US" dirty="0">
              <a:solidFill>
                <a:srgbClr val="000000"/>
              </a:solidFill>
              <a:latin typeface="Times New Roman" pitchFamily="18" charset="0"/>
            </a:endParaRPr>
          </a:p>
        </p:txBody>
      </p:sp>
      <p:sp>
        <p:nvSpPr>
          <p:cNvPr id="9" name="Footer Placeholder 8"/>
          <p:cNvSpPr>
            <a:spLocks noGrp="1"/>
          </p:cNvSpPr>
          <p:nvPr>
            <p:ph type="ftr" sz="quarter" idx="11"/>
          </p:nvPr>
        </p:nvSpPr>
        <p:spPr/>
        <p:txBody>
          <a:bodyPr/>
          <a:lstStyle/>
          <a:p>
            <a:pPr>
              <a:defRPr/>
            </a:pPr>
            <a:r>
              <a:rPr lang="en-US" smtClean="0">
                <a:solidFill>
                  <a:srgbClr val="000000"/>
                </a:solidFill>
              </a:rPr>
              <a:t>C. Gatto - INFN  &amp; NIU</a:t>
            </a:r>
            <a:endParaRPr lang="en-US" dirty="0">
              <a:solidFill>
                <a:srgbClr val="000000"/>
              </a:solidFill>
            </a:endParaRPr>
          </a:p>
        </p:txBody>
      </p:sp>
      <p:sp>
        <p:nvSpPr>
          <p:cNvPr id="11" name="Rectangle 10"/>
          <p:cNvSpPr/>
          <p:nvPr/>
        </p:nvSpPr>
        <p:spPr>
          <a:xfrm>
            <a:off x="4561367" y="4495799"/>
            <a:ext cx="381001" cy="461665"/>
          </a:xfrm>
          <a:prstGeom prst="rect">
            <a:avLst/>
          </a:prstGeom>
          <a:solidFill>
            <a:srgbClr val="FF0000"/>
          </a:solidFill>
          <a:ln>
            <a:solidFill>
              <a:schemeClr val="tx1"/>
            </a:solidFill>
          </a:ln>
        </p:spPr>
        <p:txBody>
          <a:bodyPr rtlCol="0" anchor="ct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endParaRPr lang="en-US"/>
          </a:p>
        </p:txBody>
      </p:sp>
      <p:sp>
        <p:nvSpPr>
          <p:cNvPr id="12" name="Line Callout 1 11"/>
          <p:cNvSpPr/>
          <p:nvPr/>
        </p:nvSpPr>
        <p:spPr>
          <a:xfrm>
            <a:off x="2915816" y="5980967"/>
            <a:ext cx="1008112" cy="410496"/>
          </a:xfrm>
          <a:prstGeom prst="borderCallout1">
            <a:avLst>
              <a:gd name="adj1" fmla="val 46300"/>
              <a:gd name="adj2" fmla="val 99969"/>
              <a:gd name="adj3" fmla="val -246494"/>
              <a:gd name="adj4" fmla="val 160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effectLst>
                  <a:outerShdw blurRad="38100" dist="38100" dir="2700000" algn="tl">
                    <a:srgbClr val="000000">
                      <a:alpha val="43137"/>
                    </a:srgbClr>
                  </a:outerShdw>
                </a:effectLst>
              </a:rPr>
              <a:t>REDTOP</a:t>
            </a:r>
            <a:endParaRPr lang="en-US"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6429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559060" y="0"/>
            <a:ext cx="8153400" cy="1066800"/>
          </a:xfrm>
        </p:spPr>
        <p:txBody>
          <a:bodyPr>
            <a:normAutofit fontScale="90000"/>
          </a:bodyPr>
          <a:lstStyle/>
          <a:p>
            <a:pPr fontAlgn="auto">
              <a:spcAft>
                <a:spcPts val="0"/>
              </a:spcAft>
              <a:defRPr/>
            </a:pPr>
            <a:r>
              <a:rPr lang="en-US" altLang="en-US" dirty="0"/>
              <a:t>Searches for light scalar mesons</a:t>
            </a:r>
            <a:endParaRPr lang="it-IT" altLang="en-US" dirty="0" smtClean="0"/>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8</a:t>
            </a:fld>
            <a:endParaRPr lang="it-IT" altLang="en-US" sz="1000" smtClean="0">
              <a:latin typeface="Arial" pitchFamily="34" charset="0"/>
            </a:endParaRPr>
          </a:p>
        </p:txBody>
      </p:sp>
      <p:sp>
        <p:nvSpPr>
          <p:cNvPr id="4100" name="Segnaposto contenuto 2"/>
          <p:cNvSpPr txBox="1">
            <a:spLocks/>
          </p:cNvSpPr>
          <p:nvPr/>
        </p:nvSpPr>
        <p:spPr bwMode="auto">
          <a:xfrm>
            <a:off x="304800" y="818728"/>
            <a:ext cx="8534400" cy="261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marL="441325" lvl="1" indent="0" algn="ctr" eaLnBrk="1" hangingPunct="1">
              <a:spcBef>
                <a:spcPts val="1200"/>
              </a:spcBef>
              <a:buClr>
                <a:srgbClr val="CC9900"/>
              </a:buClr>
              <a:buSzPct val="70000"/>
              <a:buNone/>
              <a:defRPr/>
            </a:pPr>
            <a:r>
              <a:rPr lang="en-US" altLang="en-US" i="1" dirty="0" smtClean="0">
                <a:solidFill>
                  <a:schemeClr val="accent4">
                    <a:lumMod val="40000"/>
                    <a:lumOff val="60000"/>
                  </a:schemeClr>
                </a:solidFill>
                <a:latin typeface="Symbol" pitchFamily="18" charset="2"/>
              </a:rPr>
              <a:t>h</a:t>
            </a:r>
            <a:r>
              <a:rPr lang="en-US" altLang="en-US" i="1" dirty="0" smtClean="0">
                <a:solidFill>
                  <a:schemeClr val="accent4">
                    <a:lumMod val="40000"/>
                    <a:lumOff val="60000"/>
                  </a:schemeClr>
                </a:solidFill>
                <a:latin typeface="Arial" pitchFamily="34" charset="0"/>
              </a:rPr>
              <a:t> </a:t>
            </a:r>
            <a:r>
              <a:rPr lang="en-US" altLang="en-US" dirty="0" smtClean="0">
                <a:solidFill>
                  <a:schemeClr val="accent4">
                    <a:lumMod val="40000"/>
                    <a:lumOff val="60000"/>
                  </a:schemeClr>
                </a:solidFill>
                <a:latin typeface="Arial" pitchFamily="34" charset="0"/>
              </a:rPr>
              <a:t>→ </a:t>
            </a:r>
            <a:r>
              <a:rPr lang="en-US" altLang="en-US" i="1" dirty="0" err="1">
                <a:solidFill>
                  <a:schemeClr val="accent4">
                    <a:lumMod val="40000"/>
                    <a:lumOff val="60000"/>
                  </a:schemeClr>
                </a:solidFill>
                <a:latin typeface="Symbol" pitchFamily="18" charset="2"/>
              </a:rPr>
              <a:t>p</a:t>
            </a:r>
            <a:r>
              <a:rPr lang="en-US" altLang="en-US" i="1" baseline="30000" dirty="0" err="1">
                <a:solidFill>
                  <a:schemeClr val="accent4">
                    <a:lumMod val="40000"/>
                    <a:lumOff val="60000"/>
                  </a:schemeClr>
                </a:solidFill>
                <a:latin typeface="Symbol" pitchFamily="18" charset="2"/>
              </a:rPr>
              <a:t>o</a:t>
            </a:r>
            <a:r>
              <a:rPr lang="en-US" altLang="en-US" i="1" dirty="0">
                <a:solidFill>
                  <a:schemeClr val="accent4">
                    <a:lumMod val="40000"/>
                    <a:lumOff val="60000"/>
                  </a:schemeClr>
                </a:solidFill>
              </a:rPr>
              <a:t> </a:t>
            </a:r>
            <a:r>
              <a:rPr lang="en-US" altLang="en-US" i="1" dirty="0" smtClean="0">
                <a:solidFill>
                  <a:schemeClr val="accent4">
                    <a:lumMod val="40000"/>
                    <a:lumOff val="60000"/>
                  </a:schemeClr>
                </a:solidFill>
              </a:rPr>
              <a:t>S    with S</a:t>
            </a:r>
            <a:r>
              <a:rPr lang="en-US" altLang="en-US" dirty="0" smtClean="0">
                <a:solidFill>
                  <a:schemeClr val="accent4">
                    <a:lumMod val="40000"/>
                    <a:lumOff val="60000"/>
                  </a:schemeClr>
                </a:solidFill>
                <a:latin typeface="Arial" pitchFamily="34" charset="0"/>
              </a:rPr>
              <a:t>→ </a:t>
            </a:r>
            <a:r>
              <a:rPr lang="en-US" altLang="en-US" i="1" dirty="0" smtClean="0">
                <a:solidFill>
                  <a:schemeClr val="accent4">
                    <a:lumMod val="40000"/>
                    <a:lumOff val="60000"/>
                  </a:schemeClr>
                </a:solidFill>
                <a:latin typeface="Symbol" pitchFamily="18" charset="2"/>
              </a:rPr>
              <a:t>gg</a:t>
            </a:r>
            <a:r>
              <a:rPr lang="en-US" altLang="en-US" i="1" dirty="0">
                <a:solidFill>
                  <a:schemeClr val="accent4">
                    <a:lumMod val="40000"/>
                    <a:lumOff val="60000"/>
                  </a:schemeClr>
                </a:solidFill>
                <a:latin typeface="Symbol" pitchFamily="18" charset="2"/>
              </a:rPr>
              <a:t>, </a:t>
            </a:r>
            <a:r>
              <a:rPr lang="en-US" altLang="en-US" i="1" dirty="0" smtClean="0">
                <a:solidFill>
                  <a:schemeClr val="accent4">
                    <a:lumMod val="40000"/>
                    <a:lumOff val="60000"/>
                  </a:schemeClr>
                </a:solidFill>
                <a:latin typeface="Symbol" pitchFamily="18" charset="2"/>
              </a:rPr>
              <a:t>p</a:t>
            </a:r>
            <a:r>
              <a:rPr lang="en-US" altLang="en-US" i="1" baseline="30000" dirty="0" smtClean="0">
                <a:solidFill>
                  <a:schemeClr val="accent4">
                    <a:lumMod val="40000"/>
                    <a:lumOff val="60000"/>
                  </a:schemeClr>
                </a:solidFill>
                <a:latin typeface="Symbol" pitchFamily="18" charset="2"/>
              </a:rPr>
              <a:t>+ </a:t>
            </a:r>
            <a:r>
              <a:rPr lang="en-US" altLang="en-US" i="1" dirty="0" smtClean="0">
                <a:solidFill>
                  <a:schemeClr val="accent4">
                    <a:lumMod val="40000"/>
                    <a:lumOff val="60000"/>
                  </a:schemeClr>
                </a:solidFill>
                <a:latin typeface="Symbol" pitchFamily="18" charset="2"/>
              </a:rPr>
              <a:t>p</a:t>
            </a:r>
            <a:r>
              <a:rPr lang="en-US" altLang="en-US" i="1" baseline="30000" dirty="0" smtClean="0">
                <a:solidFill>
                  <a:schemeClr val="accent4">
                    <a:lumMod val="40000"/>
                    <a:lumOff val="60000"/>
                  </a:schemeClr>
                </a:solidFill>
                <a:latin typeface="Symbol" pitchFamily="18" charset="2"/>
              </a:rPr>
              <a:t>-</a:t>
            </a:r>
            <a:r>
              <a:rPr lang="en-US" altLang="en-US" i="1" dirty="0" smtClean="0">
                <a:solidFill>
                  <a:schemeClr val="accent4">
                    <a:lumMod val="40000"/>
                    <a:lumOff val="60000"/>
                  </a:schemeClr>
                </a:solidFill>
                <a:latin typeface="Symbol" pitchFamily="18" charset="2"/>
              </a:rPr>
              <a:t>, m</a:t>
            </a:r>
            <a:r>
              <a:rPr lang="en-US" altLang="en-US" i="1" baseline="30000" dirty="0">
                <a:solidFill>
                  <a:schemeClr val="accent4">
                    <a:lumMod val="40000"/>
                    <a:lumOff val="60000"/>
                  </a:schemeClr>
                </a:solidFill>
                <a:latin typeface="Symbol" pitchFamily="18" charset="2"/>
              </a:rPr>
              <a:t>+ </a:t>
            </a:r>
            <a:r>
              <a:rPr lang="en-US" altLang="en-US" i="1" dirty="0">
                <a:solidFill>
                  <a:schemeClr val="accent4">
                    <a:lumMod val="40000"/>
                    <a:lumOff val="60000"/>
                  </a:schemeClr>
                </a:solidFill>
                <a:latin typeface="Symbol" pitchFamily="18" charset="2"/>
              </a:rPr>
              <a:t>m</a:t>
            </a:r>
            <a:r>
              <a:rPr lang="en-US" altLang="en-US" i="1" baseline="30000" dirty="0">
                <a:solidFill>
                  <a:schemeClr val="accent4">
                    <a:lumMod val="40000"/>
                    <a:lumOff val="60000"/>
                  </a:schemeClr>
                </a:solidFill>
                <a:latin typeface="Symbol" pitchFamily="18" charset="2"/>
              </a:rPr>
              <a:t>-</a:t>
            </a:r>
            <a:r>
              <a:rPr lang="en-US" altLang="en-US" i="1" dirty="0">
                <a:solidFill>
                  <a:schemeClr val="accent4">
                    <a:lumMod val="40000"/>
                    <a:lumOff val="60000"/>
                  </a:schemeClr>
                </a:solidFill>
                <a:latin typeface="Symbol" pitchFamily="18" charset="2"/>
              </a:rPr>
              <a:t> </a:t>
            </a:r>
            <a:r>
              <a:rPr lang="en-US" altLang="en-US" i="1" dirty="0" smtClean="0">
                <a:solidFill>
                  <a:schemeClr val="accent4">
                    <a:lumMod val="40000"/>
                    <a:lumOff val="60000"/>
                  </a:schemeClr>
                </a:solidFill>
              </a:rPr>
              <a:t>and   </a:t>
            </a:r>
            <a:r>
              <a:rPr lang="en-US" altLang="en-US" i="1" dirty="0">
                <a:solidFill>
                  <a:schemeClr val="accent4">
                    <a:lumMod val="40000"/>
                    <a:lumOff val="60000"/>
                  </a:schemeClr>
                </a:solidFill>
              </a:rPr>
              <a:t>e</a:t>
            </a:r>
            <a:r>
              <a:rPr lang="en-US" altLang="en-US" i="1" baseline="30000" dirty="0">
                <a:solidFill>
                  <a:schemeClr val="accent4">
                    <a:lumMod val="40000"/>
                    <a:lumOff val="60000"/>
                  </a:schemeClr>
                </a:solidFill>
              </a:rPr>
              <a:t>+ </a:t>
            </a:r>
            <a:r>
              <a:rPr lang="en-US" altLang="en-US" i="1" dirty="0" smtClean="0">
                <a:solidFill>
                  <a:schemeClr val="accent4">
                    <a:lumMod val="40000"/>
                    <a:lumOff val="60000"/>
                  </a:schemeClr>
                </a:solidFill>
              </a:rPr>
              <a:t>e</a:t>
            </a:r>
            <a:r>
              <a:rPr lang="en-US" altLang="en-US" i="1" baseline="30000" dirty="0" smtClean="0">
                <a:solidFill>
                  <a:schemeClr val="accent4">
                    <a:lumMod val="40000"/>
                    <a:lumOff val="60000"/>
                  </a:schemeClr>
                </a:solidFill>
              </a:rPr>
              <a:t>-</a:t>
            </a:r>
          </a:p>
          <a:p>
            <a:pPr marL="441325" lvl="1" indent="0" algn="ctr" eaLnBrk="1" hangingPunct="1">
              <a:spcBef>
                <a:spcPts val="1200"/>
              </a:spcBef>
              <a:buClr>
                <a:srgbClr val="CC9900"/>
              </a:buClr>
              <a:buSzPct val="70000"/>
              <a:buNone/>
              <a:defRPr/>
            </a:pPr>
            <a:r>
              <a:rPr lang="en-US" altLang="en-US" sz="2800" i="1" dirty="0">
                <a:solidFill>
                  <a:schemeClr val="accent4">
                    <a:lumMod val="60000"/>
                    <a:lumOff val="40000"/>
                  </a:schemeClr>
                </a:solidFill>
                <a:effectLst>
                  <a:outerShdw blurRad="38100" dist="38100" dir="2700000" algn="tl">
                    <a:srgbClr val="000000">
                      <a:alpha val="43137"/>
                    </a:srgbClr>
                  </a:outerShdw>
                </a:effectLst>
              </a:rPr>
              <a:t>Two categories of theoretical models</a:t>
            </a:r>
          </a:p>
          <a:p>
            <a:pPr marL="441325" lvl="1" indent="0" algn="ctr" eaLnBrk="1" hangingPunct="1">
              <a:spcBef>
                <a:spcPts val="1200"/>
              </a:spcBef>
              <a:buClr>
                <a:srgbClr val="CC9900"/>
              </a:buClr>
              <a:buSzPct val="70000"/>
              <a:buNone/>
              <a:defRPr/>
            </a:pPr>
            <a:endParaRPr lang="en-US" altLang="en-US" sz="3200" i="1" baseline="30000" dirty="0">
              <a:solidFill>
                <a:schemeClr val="accent4">
                  <a:lumMod val="60000"/>
                  <a:lumOff val="40000"/>
                </a:schemeClr>
              </a:solidFill>
              <a:effectLst>
                <a:outerShdw blurRad="38100" dist="38100" dir="2700000" algn="tl">
                  <a:srgbClr val="000000">
                    <a:alpha val="43137"/>
                  </a:srgbClr>
                </a:outerShdw>
              </a:effectLst>
            </a:endParaRPr>
          </a:p>
          <a:p>
            <a:pPr lvl="1" eaLnBrk="1" hangingPunct="1">
              <a:spcBef>
                <a:spcPts val="1200"/>
              </a:spcBef>
              <a:buClr>
                <a:srgbClr val="CC9900"/>
              </a:buClr>
              <a:buSzPct val="70000"/>
              <a:buFont typeface="Wingdings" pitchFamily="2" charset="2"/>
              <a:buChar char="q"/>
              <a:defRPr/>
            </a:pPr>
            <a:endParaRPr lang="en-US" altLang="en-US" sz="1600" i="1" dirty="0"/>
          </a:p>
          <a:p>
            <a:pPr lvl="1" algn="ctr" eaLnBrk="1" hangingPunct="1">
              <a:spcBef>
                <a:spcPts val="1200"/>
              </a:spcBef>
              <a:buClr>
                <a:srgbClr val="CC9900"/>
              </a:buClr>
              <a:buSzPct val="70000"/>
              <a:buFont typeface="Wingdings" pitchFamily="2" charset="2"/>
              <a:buNone/>
              <a:defRPr/>
            </a:pPr>
            <a:r>
              <a:rPr lang="en-US" altLang="en-US" sz="1600" dirty="0"/>
              <a:t>	</a:t>
            </a:r>
            <a:endParaRPr lang="en-US" altLang="en-US" sz="1600" dirty="0" smtClean="0"/>
          </a:p>
          <a:p>
            <a:pPr eaLnBrk="1" hangingPunct="1">
              <a:spcBef>
                <a:spcPts val="1200"/>
              </a:spcBef>
              <a:buFont typeface="Wingdings" pitchFamily="2" charset="2"/>
              <a:buNone/>
              <a:defRPr/>
            </a:pPr>
            <a:endParaRPr lang="it-IT" altLang="en-US" sz="1600" dirty="0" smtClean="0"/>
          </a:p>
          <a:p>
            <a:pPr eaLnBrk="1" hangingPunct="1">
              <a:spcBef>
                <a:spcPts val="1200"/>
              </a:spcBef>
              <a:buFont typeface="Wingdings" pitchFamily="2" charset="2"/>
              <a:buNone/>
              <a:defRPr/>
            </a:pPr>
            <a:endParaRPr lang="it-IT" altLang="en-US" sz="1600" dirty="0" smtClean="0"/>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sp>
        <p:nvSpPr>
          <p:cNvPr id="9" name="Segnaposto contenuto 2"/>
          <p:cNvSpPr txBox="1">
            <a:spLocks/>
          </p:cNvSpPr>
          <p:nvPr/>
        </p:nvSpPr>
        <p:spPr bwMode="auto">
          <a:xfrm>
            <a:off x="143508" y="2111198"/>
            <a:ext cx="4320480" cy="4126114"/>
          </a:xfrm>
          <a:prstGeom prst="rect">
            <a:avLst/>
          </a:prstGeom>
          <a:noFill/>
          <a:ln w="9525">
            <a:solidFill>
              <a:schemeClr val="accent3">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marL="441325" lvl="1" indent="0" algn="ctr" eaLnBrk="1" hangingPunct="1">
              <a:spcBef>
                <a:spcPts val="1200"/>
              </a:spcBef>
              <a:buClr>
                <a:srgbClr val="CC9900"/>
              </a:buClr>
              <a:buSzPct val="70000"/>
              <a:buNone/>
              <a:defRPr/>
            </a:pPr>
            <a:r>
              <a:rPr lang="en-US" altLang="en-US" i="1" dirty="0" smtClean="0"/>
              <a:t>Minimal SM Higgs extension</a:t>
            </a:r>
            <a:endParaRPr lang="en-US" altLang="en-US" i="1" dirty="0"/>
          </a:p>
          <a:p>
            <a:pPr marL="457200" lvl="1" indent="-182880" eaLnBrk="1" hangingPunct="1">
              <a:spcBef>
                <a:spcPts val="1200"/>
              </a:spcBef>
              <a:buClr>
                <a:srgbClr val="CC9900"/>
              </a:buClr>
              <a:buSzPct val="70000"/>
              <a:buFont typeface="Wingdings" pitchFamily="2" charset="2"/>
              <a:buChar char="q"/>
              <a:defRPr/>
            </a:pPr>
            <a:r>
              <a:rPr lang="en-US" altLang="en-US" sz="1600" i="1" dirty="0" smtClean="0"/>
              <a:t>Viable DM candidate (in certain circumstances) coupling to Higgs portal - </a:t>
            </a:r>
            <a:r>
              <a:rPr lang="en-US" altLang="en-US" sz="1600" i="1" dirty="0"/>
              <a:t>D. O’Connell, M. J. Ramsey-</a:t>
            </a:r>
            <a:r>
              <a:rPr lang="en-US" altLang="en-US" sz="1600" i="1" dirty="0" err="1"/>
              <a:t>Musolf</a:t>
            </a:r>
            <a:r>
              <a:rPr lang="en-US" altLang="en-US" sz="1600" i="1" dirty="0"/>
              <a:t> and M. B. Wise, </a:t>
            </a:r>
            <a:r>
              <a:rPr lang="en-US" altLang="en-US" sz="1600" i="1" u="sng" dirty="0">
                <a:solidFill>
                  <a:schemeClr val="accent1">
                    <a:lumMod val="75000"/>
                  </a:schemeClr>
                </a:solidFill>
              </a:rPr>
              <a:t>Phys. Rev. D75 (2007) 037701</a:t>
            </a:r>
            <a:r>
              <a:rPr lang="en-US" altLang="en-US" sz="1600" i="1" dirty="0"/>
              <a:t> and , </a:t>
            </a:r>
            <a:r>
              <a:rPr lang="en-US" sz="1600" i="1" dirty="0"/>
              <a:t>G. </a:t>
            </a:r>
            <a:r>
              <a:rPr lang="en-US" sz="1600" i="1" dirty="0" err="1"/>
              <a:t>Krnjaic</a:t>
            </a:r>
            <a:r>
              <a:rPr lang="en-US" sz="1600" i="1" dirty="0" smtClean="0"/>
              <a:t>, </a:t>
            </a:r>
            <a:r>
              <a:rPr lang="en-US" altLang="en-US" sz="1600" i="1" u="sng" dirty="0" smtClean="0">
                <a:solidFill>
                  <a:schemeClr val="accent1">
                    <a:lumMod val="75000"/>
                  </a:schemeClr>
                </a:solidFill>
              </a:rPr>
              <a:t>Phys</a:t>
            </a:r>
            <a:r>
              <a:rPr lang="en-US" altLang="en-US" sz="1600" i="1" u="sng" dirty="0">
                <a:solidFill>
                  <a:schemeClr val="accent1">
                    <a:lumMod val="75000"/>
                  </a:schemeClr>
                </a:solidFill>
              </a:rPr>
              <a:t>. </a:t>
            </a:r>
            <a:r>
              <a:rPr lang="en-US" altLang="en-US" sz="1600" i="1" u="sng" dirty="0" smtClean="0">
                <a:solidFill>
                  <a:schemeClr val="accent1">
                    <a:lumMod val="75000"/>
                  </a:schemeClr>
                </a:solidFill>
              </a:rPr>
              <a:t>Rev.D94 </a:t>
            </a:r>
            <a:r>
              <a:rPr lang="en-US" altLang="en-US" sz="1600" i="1" u="sng" dirty="0">
                <a:solidFill>
                  <a:schemeClr val="accent1">
                    <a:lumMod val="75000"/>
                  </a:schemeClr>
                </a:solidFill>
              </a:rPr>
              <a:t>(2016)</a:t>
            </a:r>
            <a:endParaRPr lang="en-US" altLang="en-US" sz="1600" i="1" u="sng" dirty="0" smtClean="0">
              <a:solidFill>
                <a:schemeClr val="accent1">
                  <a:lumMod val="75000"/>
                </a:schemeClr>
              </a:solidFill>
            </a:endParaRPr>
          </a:p>
          <a:p>
            <a:pPr marL="457200" lvl="1" indent="-182880" eaLnBrk="1" hangingPunct="1">
              <a:spcBef>
                <a:spcPts val="1200"/>
              </a:spcBef>
              <a:buClr>
                <a:srgbClr val="CC9900"/>
              </a:buClr>
              <a:buSzPct val="70000"/>
              <a:buFont typeface="Wingdings" pitchFamily="2" charset="2"/>
              <a:buChar char="q"/>
              <a:defRPr/>
            </a:pPr>
            <a:r>
              <a:rPr lang="en-US" sz="1600" i="1" dirty="0" smtClean="0"/>
              <a:t>S − H mixing in the Higgs potential via a mixing angle</a:t>
            </a:r>
            <a:endParaRPr lang="en-US" altLang="en-US" sz="1600" i="1" dirty="0" smtClean="0"/>
          </a:p>
          <a:p>
            <a:pPr marL="457200" lvl="1" indent="-182880" eaLnBrk="1" hangingPunct="1">
              <a:buClr>
                <a:srgbClr val="CC9900"/>
              </a:buClr>
              <a:buSzPct val="70000"/>
              <a:buFont typeface="Wingdings" pitchFamily="2" charset="2"/>
              <a:buChar char="q"/>
              <a:defRPr/>
            </a:pPr>
            <a:r>
              <a:rPr lang="en-US" altLang="en-US" sz="1600" i="1" dirty="0" smtClean="0"/>
              <a:t>It </a:t>
            </a:r>
            <a:r>
              <a:rPr lang="en-US" altLang="en-US" sz="1600" i="1" dirty="0" smtClean="0"/>
              <a:t>couples mostly to top quark and gluons</a:t>
            </a:r>
          </a:p>
          <a:p>
            <a:pPr marL="457200" lvl="1" indent="-182880" eaLnBrk="1" hangingPunct="1">
              <a:buClr>
                <a:srgbClr val="CC9900"/>
              </a:buClr>
              <a:buSzPct val="70000"/>
              <a:buFont typeface="Wingdings" pitchFamily="2" charset="2"/>
              <a:buChar char="q"/>
              <a:defRPr/>
            </a:pPr>
            <a:r>
              <a:rPr lang="en-US" altLang="en-US" sz="1600" i="1" dirty="0" smtClean="0"/>
              <a:t>Favorite experimental technique: B factories (</a:t>
            </a:r>
            <a:r>
              <a:rPr lang="en-US" altLang="en-US" sz="1600" i="1" dirty="0" err="1" smtClean="0"/>
              <a:t>LHCb</a:t>
            </a:r>
            <a:r>
              <a:rPr lang="en-US" altLang="en-US" sz="1600" i="1" dirty="0" smtClean="0"/>
              <a:t>)</a:t>
            </a:r>
          </a:p>
          <a:p>
            <a:pPr marL="457200" lvl="1" indent="-182880" eaLnBrk="1" hangingPunct="1">
              <a:buClr>
                <a:srgbClr val="CC9900"/>
              </a:buClr>
              <a:buSzPct val="70000"/>
              <a:buFont typeface="Wingdings" pitchFamily="2" charset="2"/>
              <a:buChar char="q"/>
              <a:defRPr/>
            </a:pPr>
            <a:r>
              <a:rPr lang="en-US" altLang="en-US" sz="1600" i="1" dirty="0" err="1" smtClean="0"/>
              <a:t>Disvavorite</a:t>
            </a:r>
            <a:r>
              <a:rPr lang="en-US" altLang="en-US" sz="1600" i="1" dirty="0" smtClean="0"/>
              <a:t> at REDTOP</a:t>
            </a:r>
          </a:p>
          <a:p>
            <a:pPr lvl="1" eaLnBrk="1" hangingPunct="1">
              <a:spcBef>
                <a:spcPts val="1200"/>
              </a:spcBef>
              <a:buClr>
                <a:srgbClr val="CC9900"/>
              </a:buClr>
              <a:buSzPct val="70000"/>
              <a:buFont typeface="Wingdings" pitchFamily="2" charset="2"/>
              <a:buChar char="q"/>
              <a:defRPr/>
            </a:pPr>
            <a:endParaRPr lang="en-US" altLang="en-US" sz="1600" i="1" dirty="0"/>
          </a:p>
          <a:p>
            <a:pPr lvl="1" algn="ctr" eaLnBrk="1" hangingPunct="1">
              <a:spcBef>
                <a:spcPts val="1200"/>
              </a:spcBef>
              <a:buClr>
                <a:srgbClr val="CC9900"/>
              </a:buClr>
              <a:buSzPct val="70000"/>
              <a:buFont typeface="Wingdings" pitchFamily="2" charset="2"/>
              <a:buNone/>
              <a:defRPr/>
            </a:pPr>
            <a:r>
              <a:rPr lang="en-US" altLang="en-US" sz="1600" dirty="0"/>
              <a:t>	</a:t>
            </a:r>
            <a:endParaRPr lang="en-US" altLang="en-US" sz="1600" dirty="0" smtClean="0"/>
          </a:p>
          <a:p>
            <a:pPr eaLnBrk="1" hangingPunct="1">
              <a:spcBef>
                <a:spcPts val="1200"/>
              </a:spcBef>
              <a:buFont typeface="Wingdings" pitchFamily="2" charset="2"/>
              <a:buNone/>
              <a:defRPr/>
            </a:pPr>
            <a:endParaRPr lang="it-IT" altLang="en-US" sz="1600" dirty="0" smtClean="0"/>
          </a:p>
          <a:p>
            <a:pPr eaLnBrk="1" hangingPunct="1">
              <a:spcBef>
                <a:spcPts val="1200"/>
              </a:spcBef>
              <a:buFont typeface="Wingdings" pitchFamily="2" charset="2"/>
              <a:buNone/>
              <a:defRPr/>
            </a:pPr>
            <a:endParaRPr lang="it-IT" altLang="en-US" sz="1600" dirty="0" smtClean="0"/>
          </a:p>
        </p:txBody>
      </p:sp>
      <p:sp>
        <p:nvSpPr>
          <p:cNvPr id="10" name="Segnaposto contenuto 2"/>
          <p:cNvSpPr txBox="1">
            <a:spLocks/>
          </p:cNvSpPr>
          <p:nvPr/>
        </p:nvSpPr>
        <p:spPr bwMode="auto">
          <a:xfrm>
            <a:off x="4625280" y="2123864"/>
            <a:ext cx="4213920" cy="4126114"/>
          </a:xfrm>
          <a:prstGeom prst="rect">
            <a:avLst/>
          </a:prstGeom>
          <a:noFill/>
          <a:ln w="9525">
            <a:solidFill>
              <a:schemeClr val="accent3">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marL="182880" lvl="1" indent="0" algn="ctr" eaLnBrk="1" hangingPunct="1">
              <a:spcBef>
                <a:spcPts val="1200"/>
              </a:spcBef>
              <a:buClr>
                <a:srgbClr val="CC9900"/>
              </a:buClr>
              <a:buSzPct val="70000"/>
              <a:buNone/>
              <a:defRPr/>
            </a:pPr>
            <a:r>
              <a:rPr lang="en-US" i="1" dirty="0" err="1"/>
              <a:t>Hadrophilic</a:t>
            </a:r>
            <a:r>
              <a:rPr lang="en-US" i="1" dirty="0"/>
              <a:t> Scalar </a:t>
            </a:r>
            <a:r>
              <a:rPr lang="en-US" i="1" dirty="0" smtClean="0"/>
              <a:t>Mediator</a:t>
            </a:r>
          </a:p>
          <a:p>
            <a:pPr marL="182880" lvl="1" indent="0" algn="ctr" eaLnBrk="1" hangingPunct="1">
              <a:spcBef>
                <a:spcPts val="1200"/>
              </a:spcBef>
              <a:buClr>
                <a:srgbClr val="CC9900"/>
              </a:buClr>
              <a:buSzPct val="70000"/>
              <a:buNone/>
              <a:defRPr/>
            </a:pPr>
            <a:r>
              <a:rPr lang="en-US" sz="2000" i="1" dirty="0" smtClean="0"/>
              <a:t>(</a:t>
            </a:r>
            <a:r>
              <a:rPr lang="en-US" sz="2000" i="1" dirty="0"/>
              <a:t>or  Spontaneous </a:t>
            </a:r>
            <a:r>
              <a:rPr lang="en-US" sz="2000" i="1" dirty="0" smtClean="0"/>
              <a:t>Flavor Violation )</a:t>
            </a:r>
            <a:endParaRPr lang="en-US" altLang="en-US" sz="1600" i="1" dirty="0" smtClean="0"/>
          </a:p>
          <a:p>
            <a:pPr marL="365760" lvl="1" indent="-182880" eaLnBrk="1" hangingPunct="1">
              <a:buClr>
                <a:srgbClr val="CC9900"/>
              </a:buClr>
              <a:buSzPct val="70000"/>
              <a:buFont typeface="Wingdings" pitchFamily="2" charset="2"/>
              <a:buChar char="q"/>
              <a:defRPr/>
            </a:pPr>
            <a:r>
              <a:rPr lang="en-US" sz="1600" dirty="0" smtClean="0"/>
              <a:t>B. </a:t>
            </a:r>
            <a:r>
              <a:rPr lang="en-US" sz="1600" dirty="0" err="1" smtClean="0"/>
              <a:t>Batell</a:t>
            </a:r>
            <a:r>
              <a:rPr lang="en-US" sz="1600" dirty="0" smtClean="0"/>
              <a:t>, A. Freitas, A. Ismail, and D. </a:t>
            </a:r>
            <a:r>
              <a:rPr lang="en-US" sz="1600" dirty="0" err="1" smtClean="0"/>
              <a:t>McKeen</a:t>
            </a:r>
            <a:r>
              <a:rPr lang="en-US" sz="1600" dirty="0" smtClean="0"/>
              <a:t> - </a:t>
            </a:r>
            <a:r>
              <a:rPr lang="en-US" sz="1600" dirty="0"/>
              <a:t> </a:t>
            </a:r>
            <a:r>
              <a:rPr lang="en-US" sz="1600" b="1" u="sng" dirty="0" smtClean="0">
                <a:hlinkClick r:id="rId3" tooltip="Abstract"/>
              </a:rPr>
              <a:t>arXiv:1812.05103 </a:t>
            </a:r>
            <a:endParaRPr lang="en-US" sz="1600" b="1" u="sng" dirty="0" smtClean="0"/>
          </a:p>
          <a:p>
            <a:pPr marL="365760" lvl="1" indent="-182880" eaLnBrk="1" hangingPunct="1">
              <a:buClr>
                <a:srgbClr val="CC9900"/>
              </a:buClr>
              <a:buSzPct val="70000"/>
              <a:buFont typeface="Wingdings" pitchFamily="2" charset="2"/>
              <a:buChar char="q"/>
              <a:defRPr/>
            </a:pPr>
            <a:r>
              <a:rPr lang="en-US" altLang="en-US" sz="1600" i="1" dirty="0" smtClean="0"/>
              <a:t>D. </a:t>
            </a:r>
            <a:r>
              <a:rPr lang="en-US" altLang="en-US" sz="1600" i="1" dirty="0"/>
              <a:t>Egana-</a:t>
            </a:r>
            <a:r>
              <a:rPr lang="en-US" altLang="en-US" sz="1600" i="1" dirty="0" err="1"/>
              <a:t>Ugrinovic</a:t>
            </a:r>
            <a:r>
              <a:rPr lang="en-US" altLang="en-US" sz="1600" i="1" dirty="0"/>
              <a:t>, </a:t>
            </a:r>
            <a:r>
              <a:rPr lang="en-US" altLang="en-US" sz="1600" i="1" dirty="0" smtClean="0"/>
              <a:t>S. </a:t>
            </a:r>
            <a:r>
              <a:rPr lang="en-US" altLang="en-US" sz="1600" i="1" dirty="0" err="1"/>
              <a:t>Homiller</a:t>
            </a:r>
            <a:r>
              <a:rPr lang="en-US" altLang="en-US" sz="1600" i="1" dirty="0"/>
              <a:t>, </a:t>
            </a:r>
            <a:r>
              <a:rPr lang="en-US" altLang="en-US" sz="1600" i="1" dirty="0" smtClean="0"/>
              <a:t>P. Meade - </a:t>
            </a:r>
            <a:r>
              <a:rPr lang="en-US" sz="1600" dirty="0"/>
              <a:t> </a:t>
            </a:r>
            <a:r>
              <a:rPr lang="en-US" sz="1600" b="1" u="sng" dirty="0">
                <a:hlinkClick r:id="rId3" tooltip="Abstract"/>
              </a:rPr>
              <a:t>arXiv:1908.11376</a:t>
            </a:r>
            <a:endParaRPr lang="en-US" altLang="en-US" sz="1600" i="1" dirty="0" smtClean="0"/>
          </a:p>
          <a:p>
            <a:pPr marL="365760" lvl="1" indent="-182880" eaLnBrk="1" hangingPunct="1">
              <a:buClr>
                <a:srgbClr val="CC9900"/>
              </a:buClr>
              <a:buSzPct val="70000"/>
              <a:buFont typeface="Wingdings" pitchFamily="2" charset="2"/>
              <a:buChar char="q"/>
              <a:defRPr/>
            </a:pPr>
            <a:r>
              <a:rPr lang="en-US" altLang="en-US" sz="1600" i="1" dirty="0" smtClean="0"/>
              <a:t>Much less constrained by cosmological and EDM bounds</a:t>
            </a:r>
          </a:p>
          <a:p>
            <a:pPr marL="365760" lvl="1" indent="-182880" eaLnBrk="1" hangingPunct="1">
              <a:buClr>
                <a:srgbClr val="CC9900"/>
              </a:buClr>
              <a:buSzPct val="70000"/>
              <a:buFont typeface="Wingdings" pitchFamily="2" charset="2"/>
              <a:buChar char="q"/>
              <a:defRPr/>
            </a:pPr>
            <a:r>
              <a:rPr lang="en-US" altLang="en-US" sz="1600" i="1" dirty="0" smtClean="0"/>
              <a:t>It </a:t>
            </a:r>
            <a:r>
              <a:rPr lang="en-US" altLang="en-US" sz="1600" i="1" dirty="0"/>
              <a:t>couples mostly to </a:t>
            </a:r>
            <a:r>
              <a:rPr lang="en-US" altLang="en-US" sz="1600" i="1" dirty="0" smtClean="0"/>
              <a:t>up and down quarks</a:t>
            </a:r>
            <a:endParaRPr lang="en-US" altLang="en-US" sz="1600" i="1" dirty="0"/>
          </a:p>
          <a:p>
            <a:pPr marL="365760" lvl="1" indent="-182880" eaLnBrk="1" hangingPunct="1">
              <a:buClr>
                <a:srgbClr val="CC9900"/>
              </a:buClr>
              <a:buSzPct val="70000"/>
              <a:buFont typeface="Wingdings" pitchFamily="2" charset="2"/>
              <a:buChar char="q"/>
              <a:defRPr/>
            </a:pPr>
            <a:r>
              <a:rPr lang="en-US" altLang="en-US" sz="1600" i="1" dirty="0" smtClean="0"/>
              <a:t>Favorite experimental technique: </a:t>
            </a:r>
            <a:r>
              <a:rPr lang="en-US" altLang="en-US" sz="1600" i="1" dirty="0" smtClean="0">
                <a:latin typeface="Symbol" panose="05050102010706020507" pitchFamily="18" charset="2"/>
              </a:rPr>
              <a:t>h/h</a:t>
            </a:r>
            <a:r>
              <a:rPr lang="en-US" altLang="en-US" sz="1600" i="1" dirty="0" smtClean="0"/>
              <a:t>‘ factories</a:t>
            </a:r>
          </a:p>
          <a:p>
            <a:pPr marL="365760" lvl="1" indent="-182880" eaLnBrk="1" hangingPunct="1">
              <a:buClr>
                <a:srgbClr val="CC9900"/>
              </a:buClr>
              <a:buSzPct val="70000"/>
              <a:buFont typeface="Wingdings" pitchFamily="2" charset="2"/>
              <a:buChar char="q"/>
              <a:defRPr/>
            </a:pPr>
            <a:r>
              <a:rPr lang="en-US" altLang="en-US" sz="1600" i="1" dirty="0" err="1" smtClean="0"/>
              <a:t>Disvavorite</a:t>
            </a:r>
            <a:r>
              <a:rPr lang="en-US" altLang="en-US" sz="1600" i="1" dirty="0" smtClean="0"/>
              <a:t> at </a:t>
            </a:r>
            <a:r>
              <a:rPr lang="en-US" altLang="en-US" sz="1600" i="1" dirty="0" err="1" smtClean="0"/>
              <a:t>LHCb</a:t>
            </a:r>
            <a:r>
              <a:rPr lang="en-US" altLang="en-US" sz="1600" i="1" dirty="0" smtClean="0"/>
              <a:t> and Belle</a:t>
            </a:r>
          </a:p>
          <a:p>
            <a:pPr marL="365760" lvl="1" indent="-182880" eaLnBrk="1" hangingPunct="1">
              <a:buClr>
                <a:srgbClr val="CC9900"/>
              </a:buClr>
              <a:buSzPct val="70000"/>
              <a:buFont typeface="Wingdings" pitchFamily="2" charset="2"/>
              <a:buChar char="q"/>
              <a:defRPr/>
            </a:pPr>
            <a:r>
              <a:rPr lang="en-US" altLang="en-US" sz="1600" i="1" dirty="0" smtClean="0"/>
              <a:t>Moderate discovery potential with K beams</a:t>
            </a:r>
          </a:p>
          <a:p>
            <a:pPr lvl="1" eaLnBrk="1" hangingPunct="1">
              <a:spcBef>
                <a:spcPts val="1200"/>
              </a:spcBef>
              <a:buClr>
                <a:srgbClr val="CC9900"/>
              </a:buClr>
              <a:buSzPct val="70000"/>
              <a:buFont typeface="Wingdings" pitchFamily="2" charset="2"/>
              <a:buChar char="q"/>
              <a:defRPr/>
            </a:pPr>
            <a:endParaRPr lang="en-US" altLang="en-US" sz="1600" i="1" dirty="0"/>
          </a:p>
          <a:p>
            <a:pPr lvl="1" algn="ctr" eaLnBrk="1" hangingPunct="1">
              <a:spcBef>
                <a:spcPts val="1200"/>
              </a:spcBef>
              <a:buClr>
                <a:srgbClr val="CC9900"/>
              </a:buClr>
              <a:buSzPct val="70000"/>
              <a:buFont typeface="Wingdings" pitchFamily="2" charset="2"/>
              <a:buNone/>
              <a:defRPr/>
            </a:pPr>
            <a:r>
              <a:rPr lang="en-US" altLang="en-US" sz="1600" dirty="0"/>
              <a:t>	</a:t>
            </a:r>
            <a:endParaRPr lang="en-US" altLang="en-US" sz="1600" dirty="0" smtClean="0"/>
          </a:p>
          <a:p>
            <a:pPr eaLnBrk="1" hangingPunct="1">
              <a:spcBef>
                <a:spcPts val="1200"/>
              </a:spcBef>
              <a:buFont typeface="Wingdings" pitchFamily="2" charset="2"/>
              <a:buNone/>
              <a:defRPr/>
            </a:pPr>
            <a:endParaRPr lang="it-IT" altLang="en-US" sz="1600" dirty="0" smtClean="0"/>
          </a:p>
          <a:p>
            <a:pPr eaLnBrk="1" hangingPunct="1">
              <a:spcBef>
                <a:spcPts val="1200"/>
              </a:spcBef>
              <a:buFont typeface="Wingdings" pitchFamily="2" charset="2"/>
              <a:buNone/>
              <a:defRPr/>
            </a:pPr>
            <a:endParaRPr lang="it-IT" altLang="en-US" sz="1600" dirty="0" smtClean="0"/>
          </a:p>
        </p:txBody>
      </p:sp>
    </p:spTree>
    <p:extLst>
      <p:ext uri="{BB962C8B-B14F-4D97-AF65-F5344CB8AC3E}">
        <p14:creationId xmlns:p14="http://schemas.microsoft.com/office/powerpoint/2010/main" val="1281907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559060" y="0"/>
            <a:ext cx="8153400" cy="1066800"/>
          </a:xfrm>
        </p:spPr>
        <p:txBody>
          <a:bodyPr>
            <a:normAutofit fontScale="90000"/>
          </a:bodyPr>
          <a:lstStyle/>
          <a:p>
            <a:pPr fontAlgn="auto">
              <a:spcAft>
                <a:spcPts val="0"/>
              </a:spcAft>
              <a:defRPr/>
            </a:pPr>
            <a:r>
              <a:rPr lang="en-US" altLang="en-US" dirty="0"/>
              <a:t>Searches for light scalar mesons</a:t>
            </a:r>
            <a:endParaRPr lang="it-IT" altLang="en-US" dirty="0" smtClean="0"/>
          </a:p>
        </p:txBody>
      </p:sp>
      <p:sp>
        <p:nvSpPr>
          <p:cNvPr id="512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hangingPunct="1">
              <a:spcBef>
                <a:spcPct val="0"/>
              </a:spcBef>
              <a:buClrTx/>
              <a:buSzTx/>
              <a:buFontTx/>
              <a:buNone/>
            </a:pPr>
            <a:fld id="{E3879CDE-DA4D-4F0C-B01B-FBF683B57C0C}" type="slidenum">
              <a:rPr lang="it-IT" altLang="en-US" sz="1000" smtClean="0">
                <a:latin typeface="Arial" pitchFamily="34" charset="0"/>
              </a:rPr>
              <a:pPr eaLnBrk="1" hangingPunct="1">
                <a:spcBef>
                  <a:spcPct val="0"/>
                </a:spcBef>
                <a:buClrTx/>
                <a:buSzTx/>
                <a:buFontTx/>
                <a:buNone/>
              </a:pPr>
              <a:t>9</a:t>
            </a:fld>
            <a:endParaRPr lang="it-IT" altLang="en-US" sz="1000" smtClean="0">
              <a:latin typeface="Arial" pitchFamily="34" charset="0"/>
            </a:endParaRPr>
          </a:p>
        </p:txBody>
      </p:sp>
      <p:sp>
        <p:nvSpPr>
          <p:cNvPr id="4100" name="Segnaposto contenuto 2"/>
          <p:cNvSpPr txBox="1">
            <a:spLocks/>
          </p:cNvSpPr>
          <p:nvPr/>
        </p:nvSpPr>
        <p:spPr bwMode="auto">
          <a:xfrm>
            <a:off x="143508" y="944724"/>
            <a:ext cx="4320480" cy="1975792"/>
          </a:xfrm>
          <a:prstGeom prst="rect">
            <a:avLst/>
          </a:prstGeom>
          <a:noFill/>
          <a:ln w="9525">
            <a:solidFill>
              <a:schemeClr val="accent3">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marL="91440" lvl="1" indent="-182880" algn="ctr" eaLnBrk="1" hangingPunct="1">
              <a:spcBef>
                <a:spcPts val="1200"/>
              </a:spcBef>
              <a:buClr>
                <a:srgbClr val="CC9900"/>
              </a:buClr>
              <a:buSzPct val="70000"/>
              <a:buNone/>
              <a:defRPr/>
            </a:pPr>
            <a:r>
              <a:rPr lang="en-US" altLang="en-US" i="1" dirty="0"/>
              <a:t>Minimal SM Higgs extension</a:t>
            </a:r>
          </a:p>
          <a:p>
            <a:pPr marL="91440" lvl="1" indent="-182880" eaLnBrk="1" hangingPunct="1">
              <a:buClr>
                <a:srgbClr val="CC9900"/>
              </a:buClr>
              <a:buSzPct val="70000"/>
              <a:buFont typeface="Wingdings" pitchFamily="2" charset="2"/>
              <a:buChar char="q"/>
              <a:defRPr/>
            </a:pPr>
            <a:r>
              <a:rPr lang="en-US" altLang="en-US" sz="1600" i="1" dirty="0" smtClean="0"/>
              <a:t>Studied </a:t>
            </a:r>
            <a:r>
              <a:rPr lang="en-US" altLang="en-US" sz="1600" i="1" dirty="0"/>
              <a:t>within the “Physics Beyond Collider” program at CERN for 10</a:t>
            </a:r>
            <a:r>
              <a:rPr lang="en-US" altLang="en-US" sz="1600" i="1" baseline="30000" dirty="0"/>
              <a:t>17</a:t>
            </a:r>
            <a:r>
              <a:rPr lang="en-US" altLang="en-US" sz="1600" i="1" dirty="0"/>
              <a:t> POT</a:t>
            </a:r>
          </a:p>
          <a:p>
            <a:pPr marL="91440" lvl="1" indent="-182880" eaLnBrk="1" hangingPunct="1">
              <a:buClr>
                <a:srgbClr val="CC9900"/>
              </a:buClr>
              <a:buSzPct val="70000"/>
              <a:buFont typeface="Wingdings" pitchFamily="2" charset="2"/>
              <a:buChar char="q"/>
              <a:defRPr/>
            </a:pPr>
            <a:r>
              <a:rPr lang="en-US" altLang="en-US" sz="1600" i="1" dirty="0"/>
              <a:t>FNAL and BNL can provide </a:t>
            </a:r>
            <a:r>
              <a:rPr lang="en-US" altLang="en-US" sz="1600" i="1" dirty="0" smtClean="0"/>
              <a:t>10x </a:t>
            </a:r>
            <a:r>
              <a:rPr lang="en-US" altLang="en-US" sz="1600" i="1" dirty="0"/>
              <a:t>more POT</a:t>
            </a:r>
          </a:p>
          <a:p>
            <a:pPr marL="91440" lvl="1" indent="-182880" eaLnBrk="1" hangingPunct="1">
              <a:buClr>
                <a:srgbClr val="CC9900"/>
              </a:buClr>
              <a:buSzPct val="70000"/>
              <a:buFont typeface="Wingdings" pitchFamily="2" charset="2"/>
              <a:buChar char="q"/>
              <a:defRPr/>
            </a:pPr>
            <a:r>
              <a:rPr lang="en-US" altLang="en-US" sz="1600" i="1" dirty="0"/>
              <a:t>Only “bump hunt analysis</a:t>
            </a:r>
            <a:r>
              <a:rPr lang="en-US" altLang="en-US" sz="1600" i="1" dirty="0" smtClean="0"/>
              <a:t>”. </a:t>
            </a:r>
            <a:r>
              <a:rPr lang="en-US" altLang="en-US" sz="1600" i="1" dirty="0" err="1" smtClean="0"/>
              <a:t>Vertexing</a:t>
            </a:r>
            <a:r>
              <a:rPr lang="en-US" altLang="en-US" sz="1600" i="1" dirty="0" smtClean="0"/>
              <a:t> add 10x more sensitivity</a:t>
            </a:r>
            <a:endParaRPr lang="en-US" altLang="en-US" sz="1600" i="1" dirty="0"/>
          </a:p>
          <a:p>
            <a:pPr marL="91440" lvl="1" indent="-182880" eaLnBrk="1" hangingPunct="1">
              <a:spcBef>
                <a:spcPts val="1200"/>
              </a:spcBef>
              <a:buClr>
                <a:srgbClr val="CC9900"/>
              </a:buClr>
              <a:buSzPct val="70000"/>
              <a:buFont typeface="Wingdings" pitchFamily="2" charset="2"/>
              <a:buChar char="q"/>
              <a:defRPr/>
            </a:pPr>
            <a:endParaRPr lang="en-US" altLang="en-US" sz="1600" i="1" dirty="0"/>
          </a:p>
          <a:p>
            <a:pPr marL="91440" lvl="1" indent="-182880" algn="ctr" eaLnBrk="1" hangingPunct="1">
              <a:spcBef>
                <a:spcPts val="1200"/>
              </a:spcBef>
              <a:buClr>
                <a:srgbClr val="CC9900"/>
              </a:buClr>
              <a:buSzPct val="70000"/>
              <a:buFont typeface="Wingdings" pitchFamily="2" charset="2"/>
              <a:buNone/>
              <a:defRPr/>
            </a:pPr>
            <a:r>
              <a:rPr lang="en-US" altLang="en-US" sz="1600" dirty="0"/>
              <a:t>	</a:t>
            </a:r>
            <a:endParaRPr lang="en-US" altLang="en-US" sz="1600" dirty="0" smtClean="0"/>
          </a:p>
          <a:p>
            <a:pPr marL="91440" indent="-182880" eaLnBrk="1" hangingPunct="1">
              <a:spcBef>
                <a:spcPts val="1200"/>
              </a:spcBef>
              <a:buFont typeface="Wingdings" pitchFamily="2" charset="2"/>
              <a:buNone/>
              <a:defRPr/>
            </a:pPr>
            <a:endParaRPr lang="it-IT" altLang="en-US" sz="1600" dirty="0" smtClean="0"/>
          </a:p>
          <a:p>
            <a:pPr marL="91440" indent="-182880" eaLnBrk="1" hangingPunct="1">
              <a:spcBef>
                <a:spcPts val="1200"/>
              </a:spcBef>
              <a:buFont typeface="Wingdings" pitchFamily="2" charset="2"/>
              <a:buNone/>
              <a:defRPr/>
            </a:pPr>
            <a:endParaRPr lang="it-IT" altLang="en-US" sz="1600" dirty="0" smtClean="0"/>
          </a:p>
        </p:txBody>
      </p:sp>
      <p:sp>
        <p:nvSpPr>
          <p:cNvPr id="2" name="Date Placeholder 1"/>
          <p:cNvSpPr>
            <a:spLocks noGrp="1"/>
          </p:cNvSpPr>
          <p:nvPr>
            <p:ph type="dt" sz="half" idx="10"/>
          </p:nvPr>
        </p:nvSpPr>
        <p:spPr/>
        <p:txBody>
          <a:bodyPr/>
          <a:lstStyle/>
          <a:p>
            <a:pPr>
              <a:defRPr/>
            </a:pPr>
            <a:r>
              <a:rPr lang="en-US" smtClean="0"/>
              <a:t>9/4/2019</a:t>
            </a:r>
            <a:endParaRPr lang="it-IT"/>
          </a:p>
        </p:txBody>
      </p:sp>
      <p:sp>
        <p:nvSpPr>
          <p:cNvPr id="4" name="Footer Placeholder 3"/>
          <p:cNvSpPr>
            <a:spLocks noGrp="1"/>
          </p:cNvSpPr>
          <p:nvPr>
            <p:ph type="ftr" sz="quarter" idx="11"/>
          </p:nvPr>
        </p:nvSpPr>
        <p:spPr/>
        <p:txBody>
          <a:bodyPr/>
          <a:lstStyle/>
          <a:p>
            <a:pPr>
              <a:defRPr/>
            </a:pPr>
            <a:r>
              <a:rPr lang="it-IT" smtClean="0"/>
              <a:t>C. Gatto - INFN  &amp; NIU</a:t>
            </a:r>
            <a:endParaRPr lang="it-IT"/>
          </a:p>
        </p:txBody>
      </p:sp>
      <p:pic>
        <p:nvPicPr>
          <p:cNvPr id="5" name="Picture 4"/>
          <p:cNvPicPr>
            <a:picLocks noChangeAspect="1"/>
          </p:cNvPicPr>
          <p:nvPr/>
        </p:nvPicPr>
        <p:blipFill rotWithShape="1">
          <a:blip r:embed="rId3"/>
          <a:srcRect l="2886" t="11191" r="5545" b="2747"/>
          <a:stretch/>
        </p:blipFill>
        <p:spPr>
          <a:xfrm>
            <a:off x="143509" y="3465004"/>
            <a:ext cx="4500500" cy="3313330"/>
          </a:xfrm>
          <a:prstGeom prst="rect">
            <a:avLst/>
          </a:prstGeom>
        </p:spPr>
      </p:pic>
      <p:sp>
        <p:nvSpPr>
          <p:cNvPr id="8" name="Rounded Rectangle 7"/>
          <p:cNvSpPr/>
          <p:nvPr/>
        </p:nvSpPr>
        <p:spPr>
          <a:xfrm>
            <a:off x="1853699" y="3080918"/>
            <a:ext cx="1080120" cy="2880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latin typeface="Courier New" panose="02070309020205020404" pitchFamily="49" charset="0"/>
                <a:cs typeface="Courier New" panose="02070309020205020404" pitchFamily="49" charset="0"/>
              </a:rPr>
              <a:t>REDTOP@CERN</a:t>
            </a:r>
            <a:endParaRPr lang="en-US" sz="1000" b="1" dirty="0">
              <a:latin typeface="Courier New" panose="02070309020205020404" pitchFamily="49" charset="0"/>
              <a:cs typeface="Courier New" panose="02070309020205020404" pitchFamily="49" charset="0"/>
            </a:endParaRPr>
          </a:p>
        </p:txBody>
      </p:sp>
      <p:pic>
        <p:nvPicPr>
          <p:cNvPr id="6" name="Picture 5"/>
          <p:cNvPicPr>
            <a:picLocks noChangeAspect="1"/>
          </p:cNvPicPr>
          <p:nvPr/>
        </p:nvPicPr>
        <p:blipFill rotWithShape="1">
          <a:blip r:embed="rId4"/>
          <a:srcRect r="2382"/>
          <a:stretch/>
        </p:blipFill>
        <p:spPr>
          <a:xfrm>
            <a:off x="4700616" y="3465004"/>
            <a:ext cx="4407888" cy="3313330"/>
          </a:xfrm>
          <a:prstGeom prst="rect">
            <a:avLst/>
          </a:prstGeom>
        </p:spPr>
      </p:pic>
      <p:sp>
        <p:nvSpPr>
          <p:cNvPr id="11" name="Segnaposto contenuto 2"/>
          <p:cNvSpPr txBox="1">
            <a:spLocks/>
          </p:cNvSpPr>
          <p:nvPr/>
        </p:nvSpPr>
        <p:spPr bwMode="auto">
          <a:xfrm>
            <a:off x="4535996" y="949152"/>
            <a:ext cx="4483224" cy="1975792"/>
          </a:xfrm>
          <a:prstGeom prst="rect">
            <a:avLst/>
          </a:prstGeom>
          <a:noFill/>
          <a:ln w="9525">
            <a:solidFill>
              <a:schemeClr val="accent3">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46088" indent="-446088" eaLnBrk="0" hangingPunct="0">
              <a:spcBef>
                <a:spcPct val="20000"/>
              </a:spcBef>
              <a:buClr>
                <a:srgbClr val="F9F9F9"/>
              </a:buClr>
              <a:buSzPct val="6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Book Antiqua" pitchFamily="18" charset="0"/>
              </a:defRPr>
            </a:lvl1pPr>
            <a:lvl2pPr marL="887413" indent="-446088" eaLnBrk="0" hangingPunct="0">
              <a:spcBef>
                <a:spcPct val="20000"/>
              </a:spcBef>
              <a:buClr>
                <a:schemeClr val="tx1"/>
              </a:buClr>
              <a:buSzPct val="80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Book Antiqua" pitchFamily="18" charset="0"/>
              </a:defRPr>
            </a:lvl2pPr>
            <a:lvl3pPr marL="1133475" indent="-228600" eaLnBrk="0" hangingPunct="0">
              <a:spcBef>
                <a:spcPct val="20000"/>
              </a:spcBef>
              <a:buClr>
                <a:schemeClr val="tx1"/>
              </a:buClr>
              <a:buSzPct val="9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Book Antiqua" pitchFamily="18" charset="0"/>
              </a:defRPr>
            </a:lvl3pPr>
            <a:lvl4pPr marL="1352550" indent="-182563" eaLnBrk="0" hangingPunct="0">
              <a:spcBef>
                <a:spcPct val="20000"/>
              </a:spcBef>
              <a:buClr>
                <a:schemeClr val="tx1"/>
              </a:buClr>
              <a:buSzPct val="100000"/>
              <a:buFont typeface="Wingdings 3"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4pPr>
            <a:lvl5pPr marL="1544638" indent="-182563" eaLnBrk="0" hangingPunct="0">
              <a:spcBef>
                <a:spcPct val="20000"/>
              </a:spcBef>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5pPr>
            <a:lvl6pPr marL="20018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6pPr>
            <a:lvl7pPr marL="24590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7pPr>
            <a:lvl8pPr marL="29162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8pPr>
            <a:lvl9pPr marL="3373438" indent="-182563" eaLnBrk="0" fontAlgn="base" hangingPunct="0">
              <a:spcBef>
                <a:spcPct val="20000"/>
              </a:spcBef>
              <a:spcAft>
                <a:spcPct val="0"/>
              </a:spcAft>
              <a:buClr>
                <a:schemeClr val="tx1"/>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Book Antiqua" pitchFamily="18" charset="0"/>
              </a:defRPr>
            </a:lvl9pPr>
          </a:lstStyle>
          <a:p>
            <a:pPr marL="441325" lvl="1" indent="0" algn="ctr" eaLnBrk="1" hangingPunct="1">
              <a:spcBef>
                <a:spcPts val="1200"/>
              </a:spcBef>
              <a:buClr>
                <a:srgbClr val="CC9900"/>
              </a:buClr>
              <a:buSzPct val="70000"/>
              <a:buNone/>
              <a:defRPr/>
            </a:pPr>
            <a:r>
              <a:rPr lang="en-US" dirty="0" err="1"/>
              <a:t>Hadrophilic</a:t>
            </a:r>
            <a:r>
              <a:rPr lang="en-US" dirty="0"/>
              <a:t> Scalar Mediator </a:t>
            </a:r>
          </a:p>
          <a:p>
            <a:pPr marL="91440" lvl="1" indent="-182880" eaLnBrk="1" hangingPunct="1">
              <a:buClr>
                <a:srgbClr val="CC9900"/>
              </a:buClr>
              <a:buSzPct val="70000"/>
              <a:buFont typeface="Wingdings" pitchFamily="2" charset="2"/>
              <a:buChar char="q"/>
              <a:defRPr/>
            </a:pPr>
            <a:r>
              <a:rPr lang="en-US" altLang="en-US" sz="1600" i="1" dirty="0" smtClean="0"/>
              <a:t>Studied in </a:t>
            </a:r>
            <a:r>
              <a:rPr lang="en-US" sz="1600" b="1" u="sng" dirty="0">
                <a:hlinkClick r:id="rId5" tooltip="Abstract"/>
              </a:rPr>
              <a:t>arXiv:1812.05103 </a:t>
            </a:r>
            <a:endParaRPr lang="en-US" sz="1600" b="1" u="sng" dirty="0"/>
          </a:p>
          <a:p>
            <a:pPr marL="91440" lvl="1" indent="-182880" eaLnBrk="1" hangingPunct="1">
              <a:buClr>
                <a:srgbClr val="CC9900"/>
              </a:buClr>
              <a:buSzPct val="70000"/>
              <a:buFont typeface="Wingdings" pitchFamily="2" charset="2"/>
              <a:buChar char="q"/>
              <a:defRPr/>
            </a:pPr>
            <a:r>
              <a:rPr lang="en-US" altLang="en-US" sz="1600" i="1" dirty="0" smtClean="0"/>
              <a:t>Only bump hunt - no </a:t>
            </a:r>
            <a:r>
              <a:rPr lang="en-US" altLang="en-US" sz="1600" i="1" dirty="0" err="1" smtClean="0"/>
              <a:t>vertexing</a:t>
            </a:r>
            <a:endParaRPr lang="en-US" altLang="en-US" sz="1600" i="1" dirty="0"/>
          </a:p>
          <a:p>
            <a:pPr marL="91440" lvl="1" indent="-182880" eaLnBrk="1" hangingPunct="1">
              <a:spcBef>
                <a:spcPts val="1200"/>
              </a:spcBef>
              <a:buClr>
                <a:srgbClr val="CC9900"/>
              </a:buClr>
              <a:buSzPct val="70000"/>
              <a:buFont typeface="Wingdings" pitchFamily="2" charset="2"/>
              <a:buChar char="q"/>
              <a:defRPr/>
            </a:pPr>
            <a:endParaRPr lang="en-US" altLang="en-US" sz="1600" i="1" dirty="0"/>
          </a:p>
          <a:p>
            <a:pPr marL="91440" lvl="1" indent="-182880" algn="ctr" eaLnBrk="1" hangingPunct="1">
              <a:spcBef>
                <a:spcPts val="1200"/>
              </a:spcBef>
              <a:buClr>
                <a:srgbClr val="CC9900"/>
              </a:buClr>
              <a:buSzPct val="70000"/>
              <a:buFont typeface="Wingdings" pitchFamily="2" charset="2"/>
              <a:buNone/>
              <a:defRPr/>
            </a:pPr>
            <a:r>
              <a:rPr lang="en-US" altLang="en-US" sz="1600" dirty="0"/>
              <a:t>	</a:t>
            </a:r>
            <a:endParaRPr lang="en-US" altLang="en-US" sz="1600" dirty="0" smtClean="0"/>
          </a:p>
          <a:p>
            <a:pPr marL="91440" indent="-182880" eaLnBrk="1" hangingPunct="1">
              <a:spcBef>
                <a:spcPts val="1200"/>
              </a:spcBef>
              <a:buFont typeface="Wingdings" pitchFamily="2" charset="2"/>
              <a:buNone/>
              <a:defRPr/>
            </a:pPr>
            <a:endParaRPr lang="it-IT" altLang="en-US" sz="1600" dirty="0" smtClean="0"/>
          </a:p>
          <a:p>
            <a:pPr marL="91440" indent="-182880" eaLnBrk="1" hangingPunct="1">
              <a:spcBef>
                <a:spcPts val="1200"/>
              </a:spcBef>
              <a:buFont typeface="Wingdings" pitchFamily="2" charset="2"/>
              <a:buNone/>
              <a:defRPr/>
            </a:pPr>
            <a:endParaRPr lang="it-IT" altLang="en-US" sz="1600" dirty="0" smtClean="0"/>
          </a:p>
        </p:txBody>
      </p:sp>
      <p:sp>
        <p:nvSpPr>
          <p:cNvPr id="12" name="Rounded Rectangle 11"/>
          <p:cNvSpPr/>
          <p:nvPr/>
        </p:nvSpPr>
        <p:spPr>
          <a:xfrm>
            <a:off x="5697488" y="3043119"/>
            <a:ext cx="1538808" cy="2880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smtClean="0">
                <a:latin typeface="Courier New" panose="02070309020205020404" pitchFamily="49" charset="0"/>
                <a:cs typeface="Courier New" panose="02070309020205020404" pitchFamily="49" charset="0"/>
              </a:rPr>
              <a:t>REDTOP@Fermilab</a:t>
            </a:r>
            <a:endParaRPr lang="en-US" sz="1000" b="1" dirty="0">
              <a:latin typeface="Courier New" panose="02070309020205020404" pitchFamily="49" charset="0"/>
              <a:cs typeface="Courier New" panose="02070309020205020404" pitchFamily="49" charset="0"/>
            </a:endParaRPr>
          </a:p>
        </p:txBody>
      </p:sp>
      <p:cxnSp>
        <p:nvCxnSpPr>
          <p:cNvPr id="9" name="Straight Arrow Connector 8"/>
          <p:cNvCxnSpPr>
            <a:stCxn id="12" idx="2"/>
          </p:cNvCxnSpPr>
          <p:nvPr/>
        </p:nvCxnSpPr>
        <p:spPr>
          <a:xfrm>
            <a:off x="6466892" y="3331151"/>
            <a:ext cx="1057436" cy="179003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397080" y="3212014"/>
            <a:ext cx="1711424" cy="313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eaLnBrk="1" hangingPunct="1">
              <a:buClr>
                <a:srgbClr val="CC9900"/>
              </a:buClr>
              <a:buSzPct val="70000"/>
              <a:defRPr/>
            </a:pPr>
            <a:r>
              <a:rPr lang="en-US" sz="1400" b="1" u="sng" dirty="0">
                <a:solidFill>
                  <a:schemeClr val="bg1"/>
                </a:solidFill>
              </a:rPr>
              <a:t>arXiv:1812.05103 </a:t>
            </a:r>
          </a:p>
        </p:txBody>
      </p:sp>
    </p:spTree>
    <p:extLst>
      <p:ext uri="{BB962C8B-B14F-4D97-AF65-F5344CB8AC3E}">
        <p14:creationId xmlns:p14="http://schemas.microsoft.com/office/powerpoint/2010/main" val="41159485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NAL20140921">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Uslhc">
  <a:themeElements>
    <a:clrScheme name="Usl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Uslh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tlCol="0" anchor="ctr"/>
      <a:lstStyle>
        <a:defPPr algn="ctr">
          <a:defRPr/>
        </a:defPPr>
      </a:lstStyle>
    </a:spDef>
    <a:lnDef>
      <a:spPr bwMode="auto">
        <a:noFill/>
        <a:ln w="3810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gn="l">
          <a:defRPr dirty="0" smtClean="0"/>
        </a:defPPr>
      </a:lstStyle>
    </a:txDef>
  </a:objectDefaults>
  <a:extraClrSchemeLst>
    <a:extraClrScheme>
      <a:clrScheme name="Uslh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lh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lh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lh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l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l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l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slhc">
  <a:themeElements>
    <a:clrScheme name="Usl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Uslh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tlCol="0" anchor="ctr"/>
      <a:lstStyle>
        <a:defPPr algn="ctr">
          <a:defRPr/>
        </a:defPPr>
      </a:lstStyle>
    </a:spDef>
    <a:lnDef>
      <a:spPr bwMode="auto">
        <a:noFill/>
        <a:ln w="3810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gn="l">
          <a:defRPr dirty="0" smtClean="0"/>
        </a:defPPr>
      </a:lstStyle>
    </a:txDef>
  </a:objectDefaults>
  <a:extraClrSchemeLst>
    <a:extraClrScheme>
      <a:clrScheme name="Uslh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lh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lh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lh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l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l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l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FNAL20140921</Template>
  <TotalTime>40064</TotalTime>
  <Words>4800</Words>
  <Application>Microsoft Office PowerPoint</Application>
  <PresentationFormat>On-screen Show (4:3)</PresentationFormat>
  <Paragraphs>1040</Paragraphs>
  <Slides>71</Slides>
  <Notes>27</Notes>
  <HiddenSlides>0</HiddenSlides>
  <MMClips>0</MMClips>
  <ScaleCrop>false</ScaleCrop>
  <HeadingPairs>
    <vt:vector size="8" baseType="variant">
      <vt:variant>
        <vt:lpstr>Fonts Used</vt:lpstr>
      </vt:variant>
      <vt:variant>
        <vt:i4>20</vt:i4>
      </vt:variant>
      <vt:variant>
        <vt:lpstr>Theme</vt:lpstr>
      </vt:variant>
      <vt:variant>
        <vt:i4>3</vt:i4>
      </vt:variant>
      <vt:variant>
        <vt:lpstr>Embedded OLE Servers</vt:lpstr>
      </vt:variant>
      <vt:variant>
        <vt:i4>1</vt:i4>
      </vt:variant>
      <vt:variant>
        <vt:lpstr>Slide Titles</vt:lpstr>
      </vt:variant>
      <vt:variant>
        <vt:i4>71</vt:i4>
      </vt:variant>
    </vt:vector>
  </HeadingPairs>
  <TitlesOfParts>
    <vt:vector size="95" baseType="lpstr">
      <vt:lpstr>ＭＳ Ｐゴシック</vt:lpstr>
      <vt:lpstr>Algerian</vt:lpstr>
      <vt:lpstr>Arial</vt:lpstr>
      <vt:lpstr>Blackadder ITC</vt:lpstr>
      <vt:lpstr>Bodoni SvtyTwo OS ITC TT-Book</vt:lpstr>
      <vt:lpstr>Book Antiqua</vt:lpstr>
      <vt:lpstr>Brush Script MT</vt:lpstr>
      <vt:lpstr>Calibri</vt:lpstr>
      <vt:lpstr>Cambria Math</vt:lpstr>
      <vt:lpstr>Comic Sans MS</vt:lpstr>
      <vt:lpstr>Courier New</vt:lpstr>
      <vt:lpstr>Geneva</vt:lpstr>
      <vt:lpstr>Helvetica</vt:lpstr>
      <vt:lpstr>Lucida Sans</vt:lpstr>
      <vt:lpstr>Symbol</vt:lpstr>
      <vt:lpstr>Tahoma</vt:lpstr>
      <vt:lpstr>Times New Roman</vt:lpstr>
      <vt:lpstr>Wingdings</vt:lpstr>
      <vt:lpstr>Wingdings 2</vt:lpstr>
      <vt:lpstr>Wingdings 3</vt:lpstr>
      <vt:lpstr>FNAL20140921</vt:lpstr>
      <vt:lpstr>Uslhc</vt:lpstr>
      <vt:lpstr>1_Uslhc</vt:lpstr>
      <vt:lpstr>Equation</vt:lpstr>
      <vt:lpstr>Hidden Sector SEARCHES with REDTOP  </vt:lpstr>
      <vt:lpstr>REDTOP Quest for BSM Physics</vt:lpstr>
      <vt:lpstr>Why the h meson is special?</vt:lpstr>
      <vt:lpstr>Detecting BSM Physics with REDTOP (h/h’ factory)</vt:lpstr>
      <vt:lpstr>Physics Beyond Collider Program</vt:lpstr>
      <vt:lpstr>Dark photon searches: </vt:lpstr>
      <vt:lpstr>Special case: protophobic gauge boson X with Mx=17 MeV: h → g X    with X→ e+e-</vt:lpstr>
      <vt:lpstr>Searches for light scalar mesons</vt:lpstr>
      <vt:lpstr>Searches for light scalar mesons</vt:lpstr>
      <vt:lpstr>Searches for ALPs with fermion coupling</vt:lpstr>
      <vt:lpstr>Searches for ALPs with gluon coupling</vt:lpstr>
      <vt:lpstr>Missing 4-P Searches: tREDTOP (@  PIP-II)</vt:lpstr>
      <vt:lpstr>Experimental Techniques- h/h’ production+detection</vt:lpstr>
      <vt:lpstr>REDTOP Requirements</vt:lpstr>
      <vt:lpstr>REDTOP detector (from simulation)</vt:lpstr>
      <vt:lpstr>REDTOP Detector + Finuda Magnet</vt:lpstr>
      <vt:lpstr>Acceleration Scheme (M. Syphers)</vt:lpstr>
      <vt:lpstr>Timeline &amp; Costing</vt:lpstr>
      <vt:lpstr>Cost (estimate for ESPP)</vt:lpstr>
      <vt:lpstr>Status of the collaboration</vt:lpstr>
      <vt:lpstr>Summary</vt:lpstr>
      <vt:lpstr>Tagged REDTOP at PIP-II The ultimate eta factory</vt:lpstr>
      <vt:lpstr>Backup slides</vt:lpstr>
      <vt:lpstr>Future Prospects</vt:lpstr>
      <vt:lpstr>CP Violation from Dalitz plot mirror asymmetry in h-&gt; p+p-po</vt:lpstr>
      <vt:lpstr>History of the Project</vt:lpstr>
      <vt:lpstr>Timeline &amp; Costing</vt:lpstr>
      <vt:lpstr>Future Prospects</vt:lpstr>
      <vt:lpstr>Present &amp; Future h Samples</vt:lpstr>
      <vt:lpstr>Cost (estimate for ESPP)</vt:lpstr>
      <vt:lpstr>Accelerator Physics Issues</vt:lpstr>
      <vt:lpstr>Ring Optics  through Deceleration  (J. Johnstone)</vt:lpstr>
      <vt:lpstr>The REDTOP Detector</vt:lpstr>
      <vt:lpstr>The ADRIANO2 Calorimeter</vt:lpstr>
      <vt:lpstr>Dual Readout Calorimetry from a Different Perspective</vt:lpstr>
      <vt:lpstr>ADRIANO PID @ 100MeV</vt:lpstr>
      <vt:lpstr>ADRIANO Light Yield and Resolution </vt:lpstr>
      <vt:lpstr>From Dual to Triple Readout</vt:lpstr>
      <vt:lpstr>ADRIANO in Triple Readout configuration</vt:lpstr>
      <vt:lpstr>ADRIANO for ORKA Construction</vt:lpstr>
      <vt:lpstr>ADRIANO-2014</vt:lpstr>
      <vt:lpstr>Nov. 2015 test Beam at Fermilab</vt:lpstr>
      <vt:lpstr>ADRIANO2 R&amp;D</vt:lpstr>
      <vt:lpstr>Polishing</vt:lpstr>
      <vt:lpstr>Coating and testing</vt:lpstr>
      <vt:lpstr>The Optical TPC Concept</vt:lpstr>
      <vt:lpstr>Electron Detection</vt:lpstr>
      <vt:lpstr>Electron Momentum Reconstruction</vt:lpstr>
      <vt:lpstr>Muon/pion Detection</vt:lpstr>
      <vt:lpstr>h-&gt; p+p-po </vt:lpstr>
      <vt:lpstr>Detector R&amp;D: OTPC</vt:lpstr>
      <vt:lpstr>The Fiber Tracker – LHCb  design</vt:lpstr>
      <vt:lpstr>Layout for LHCb vs REDTOP</vt:lpstr>
      <vt:lpstr>Results from LHCb  Test Beam</vt:lpstr>
      <vt:lpstr>Fiber Tracker Radiation Hardness</vt:lpstr>
      <vt:lpstr>REDTOP Possible Running Phases</vt:lpstr>
      <vt:lpstr>Ongoing activities - simulations</vt:lpstr>
      <vt:lpstr>Ongoing activities – detector R&amp;D</vt:lpstr>
      <vt:lpstr>Transitionless Deceleration in the Delivery Ring (J. Johnstone)</vt:lpstr>
      <vt:lpstr>The major source of fluctuations: fem</vt:lpstr>
      <vt:lpstr>Dual Readout Calorimetry from a Different Perspective</vt:lpstr>
      <vt:lpstr>Figures of Merit for Dual-Readout Calorimeter</vt:lpstr>
      <vt:lpstr>ADRIANO for ORKA Final Prototypes</vt:lpstr>
      <vt:lpstr>High Energy vs High Intensity Layouts</vt:lpstr>
      <vt:lpstr>Expected h/h’ Yield</vt:lpstr>
      <vt:lpstr>PowerPoint Presentation</vt:lpstr>
      <vt:lpstr>PowerPoint Presentation</vt:lpstr>
      <vt:lpstr>PowerPoint Presentation</vt:lpstr>
      <vt:lpstr>REDTOP detector in AP50</vt:lpstr>
      <vt:lpstr>BNL hadron complex</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REDTOP Advanced Simulations</dc:title>
  <dc:creator>cvg</dc:creator>
  <cp:lastModifiedBy>e7450</cp:lastModifiedBy>
  <cp:revision>1283</cp:revision>
  <cp:lastPrinted>2017-03-10T00:25:14Z</cp:lastPrinted>
  <dcterms:created xsi:type="dcterms:W3CDTF">2015-06-24T23:44:23Z</dcterms:created>
  <dcterms:modified xsi:type="dcterms:W3CDTF">2019-09-06T00:19:37Z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