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sldIdLst>
    <p:sldId id="256" r:id="rId2"/>
    <p:sldId id="263" r:id="rId3"/>
    <p:sldId id="265" r:id="rId4"/>
    <p:sldId id="295" r:id="rId5"/>
    <p:sldId id="273" r:id="rId6"/>
    <p:sldId id="296" r:id="rId7"/>
    <p:sldId id="270" r:id="rId8"/>
    <p:sldId id="297" r:id="rId9"/>
    <p:sldId id="287" r:id="rId10"/>
    <p:sldId id="288" r:id="rId11"/>
    <p:sldId id="289" r:id="rId12"/>
    <p:sldId id="290" r:id="rId13"/>
    <p:sldId id="271" r:id="rId14"/>
    <p:sldId id="291" r:id="rId15"/>
    <p:sldId id="292" r:id="rId16"/>
    <p:sldId id="293" r:id="rId17"/>
    <p:sldId id="294" r:id="rId18"/>
    <p:sldId id="299" r:id="rId19"/>
    <p:sldId id="298" r:id="rId20"/>
    <p:sldId id="281" r:id="rId21"/>
    <p:sldId id="300" r:id="rId22"/>
    <p:sldId id="301" r:id="rId23"/>
    <p:sldId id="304" r:id="rId24"/>
    <p:sldId id="302" r:id="rId25"/>
    <p:sldId id="303" r:id="rId26"/>
    <p:sldId id="28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6E79"/>
    <a:srgbClr val="176582"/>
    <a:srgbClr val="2B8999"/>
    <a:srgbClr val="4BCCC3"/>
    <a:srgbClr val="B0DCED"/>
    <a:srgbClr val="74D3E4"/>
    <a:srgbClr val="CAFAFC"/>
    <a:srgbClr val="43DEE4"/>
    <a:srgbClr val="49979A"/>
    <a:srgbClr val="42CC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78"/>
    <p:restoredTop sz="94679"/>
  </p:normalViewPr>
  <p:slideViewPr>
    <p:cSldViewPr snapToGrid="0" snapToObjects="1">
      <p:cViewPr varScale="1">
        <p:scale>
          <a:sx n="92" d="100"/>
          <a:sy n="92" d="100"/>
        </p:scale>
        <p:origin x="184"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AA5D6-645D-7C42-A814-E9B7EBC775BA}" type="datetimeFigureOut">
              <a:rPr lang="en-US" smtClean="0"/>
              <a:t>9/10/19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4EE191-8465-7D41-B5B0-52B2730B837F}" type="slidenum">
              <a:rPr lang="en-US" smtClean="0"/>
              <a:t>‹#›</a:t>
            </a:fld>
            <a:endParaRPr lang="en-US"/>
          </a:p>
        </p:txBody>
      </p:sp>
    </p:spTree>
    <p:extLst>
      <p:ext uri="{BB962C8B-B14F-4D97-AF65-F5344CB8AC3E}">
        <p14:creationId xmlns:p14="http://schemas.microsoft.com/office/powerpoint/2010/main" val="180396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1</a:t>
            </a:fld>
            <a:endParaRPr lang="en-US"/>
          </a:p>
        </p:txBody>
      </p:sp>
    </p:spTree>
    <p:extLst>
      <p:ext uri="{BB962C8B-B14F-4D97-AF65-F5344CB8AC3E}">
        <p14:creationId xmlns:p14="http://schemas.microsoft.com/office/powerpoint/2010/main" val="1826314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23</a:t>
            </a:fld>
            <a:endParaRPr lang="en-US"/>
          </a:p>
        </p:txBody>
      </p:sp>
    </p:spTree>
    <p:extLst>
      <p:ext uri="{BB962C8B-B14F-4D97-AF65-F5344CB8AC3E}">
        <p14:creationId xmlns:p14="http://schemas.microsoft.com/office/powerpoint/2010/main" val="3533548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24</a:t>
            </a:fld>
            <a:endParaRPr lang="en-US"/>
          </a:p>
        </p:txBody>
      </p:sp>
    </p:spTree>
    <p:extLst>
      <p:ext uri="{BB962C8B-B14F-4D97-AF65-F5344CB8AC3E}">
        <p14:creationId xmlns:p14="http://schemas.microsoft.com/office/powerpoint/2010/main" val="1339575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25</a:t>
            </a:fld>
            <a:endParaRPr lang="en-US"/>
          </a:p>
        </p:txBody>
      </p:sp>
    </p:spTree>
    <p:extLst>
      <p:ext uri="{BB962C8B-B14F-4D97-AF65-F5344CB8AC3E}">
        <p14:creationId xmlns:p14="http://schemas.microsoft.com/office/powerpoint/2010/main" val="1328061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26</a:t>
            </a:fld>
            <a:endParaRPr lang="en-US"/>
          </a:p>
        </p:txBody>
      </p:sp>
    </p:spTree>
    <p:extLst>
      <p:ext uri="{BB962C8B-B14F-4D97-AF65-F5344CB8AC3E}">
        <p14:creationId xmlns:p14="http://schemas.microsoft.com/office/powerpoint/2010/main" val="2146077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2</a:t>
            </a:fld>
            <a:endParaRPr lang="en-US"/>
          </a:p>
        </p:txBody>
      </p:sp>
    </p:spTree>
    <p:extLst>
      <p:ext uri="{BB962C8B-B14F-4D97-AF65-F5344CB8AC3E}">
        <p14:creationId xmlns:p14="http://schemas.microsoft.com/office/powerpoint/2010/main" val="1212607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3</a:t>
            </a:fld>
            <a:endParaRPr lang="en-US"/>
          </a:p>
        </p:txBody>
      </p:sp>
    </p:spTree>
    <p:extLst>
      <p:ext uri="{BB962C8B-B14F-4D97-AF65-F5344CB8AC3E}">
        <p14:creationId xmlns:p14="http://schemas.microsoft.com/office/powerpoint/2010/main" val="1144504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4</a:t>
            </a:fld>
            <a:endParaRPr lang="en-US"/>
          </a:p>
        </p:txBody>
      </p:sp>
    </p:spTree>
    <p:extLst>
      <p:ext uri="{BB962C8B-B14F-4D97-AF65-F5344CB8AC3E}">
        <p14:creationId xmlns:p14="http://schemas.microsoft.com/office/powerpoint/2010/main" val="3239969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5</a:t>
            </a:fld>
            <a:endParaRPr lang="en-US"/>
          </a:p>
        </p:txBody>
      </p:sp>
    </p:spTree>
    <p:extLst>
      <p:ext uri="{BB962C8B-B14F-4D97-AF65-F5344CB8AC3E}">
        <p14:creationId xmlns:p14="http://schemas.microsoft.com/office/powerpoint/2010/main" val="25464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6</a:t>
            </a:fld>
            <a:endParaRPr lang="en-US"/>
          </a:p>
        </p:txBody>
      </p:sp>
    </p:spTree>
    <p:extLst>
      <p:ext uri="{BB962C8B-B14F-4D97-AF65-F5344CB8AC3E}">
        <p14:creationId xmlns:p14="http://schemas.microsoft.com/office/powerpoint/2010/main" val="567080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20</a:t>
            </a:fld>
            <a:endParaRPr lang="en-US"/>
          </a:p>
        </p:txBody>
      </p:sp>
    </p:spTree>
    <p:extLst>
      <p:ext uri="{BB962C8B-B14F-4D97-AF65-F5344CB8AC3E}">
        <p14:creationId xmlns:p14="http://schemas.microsoft.com/office/powerpoint/2010/main" val="89100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21</a:t>
            </a:fld>
            <a:endParaRPr lang="en-US"/>
          </a:p>
        </p:txBody>
      </p:sp>
    </p:spTree>
    <p:extLst>
      <p:ext uri="{BB962C8B-B14F-4D97-AF65-F5344CB8AC3E}">
        <p14:creationId xmlns:p14="http://schemas.microsoft.com/office/powerpoint/2010/main" val="3559252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EE191-8465-7D41-B5B0-52B2730B837F}" type="slidenum">
              <a:rPr lang="en-US" smtClean="0"/>
              <a:t>22</a:t>
            </a:fld>
            <a:endParaRPr lang="en-US"/>
          </a:p>
        </p:txBody>
      </p:sp>
    </p:spTree>
    <p:extLst>
      <p:ext uri="{BB962C8B-B14F-4D97-AF65-F5344CB8AC3E}">
        <p14:creationId xmlns:p14="http://schemas.microsoft.com/office/powerpoint/2010/main" val="2920671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lvl1pPr>
              <a:defRPr sz="1400"/>
            </a:lvl1pPr>
          </a:lstStyle>
          <a:p>
            <a:r>
              <a:rPr lang="en-US"/>
              <a:t>ICARUS Collaboration Meeting - September 11, 2019</a:t>
            </a:r>
          </a:p>
        </p:txBody>
      </p:sp>
      <p:sp>
        <p:nvSpPr>
          <p:cNvPr id="6" name="Slide Number Placeholder 5"/>
          <p:cNvSpPr>
            <a:spLocks noGrp="1"/>
          </p:cNvSpPr>
          <p:nvPr>
            <p:ph type="sldNum" sz="quarter" idx="12"/>
          </p:nvPr>
        </p:nvSpPr>
        <p:spPr>
          <a:xfrm>
            <a:off x="9000344" y="6356350"/>
            <a:ext cx="2743200" cy="365125"/>
          </a:xfrm>
        </p:spPr>
        <p:txBody>
          <a:bodyPr/>
          <a:lstStyle>
            <a:lvl1pPr>
              <a:defRPr sz="1800"/>
            </a:lvl1pPr>
          </a:lstStyle>
          <a:p>
            <a:fld id="{A3AE0841-66DC-0F46-9E18-1EC227391243}" type="slidenum">
              <a:rPr lang="en-US" smtClean="0"/>
              <a:pPr/>
              <a:t>‹#›</a:t>
            </a:fld>
            <a:endParaRPr lang="en-US"/>
          </a:p>
        </p:txBody>
      </p:sp>
      <p:cxnSp>
        <p:nvCxnSpPr>
          <p:cNvPr id="9" name="Straight Connector 8"/>
          <p:cNvCxnSpPr/>
          <p:nvPr userDrawn="1"/>
        </p:nvCxnSpPr>
        <p:spPr>
          <a:xfrm>
            <a:off x="441569" y="6281235"/>
            <a:ext cx="11204999" cy="0"/>
          </a:xfrm>
          <a:prstGeom prst="line">
            <a:avLst/>
          </a:prstGeom>
          <a:ln w="44450" cap="rnd">
            <a:gradFill flip="none" rotWithShape="1">
              <a:gsLst>
                <a:gs pos="0">
                  <a:srgbClr val="176582"/>
                </a:gs>
                <a:gs pos="38000">
                  <a:srgbClr val="43DEE4"/>
                </a:gs>
                <a:gs pos="67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198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ICARUS Collaboration Meeting - September 11, 2019</a:t>
            </a:r>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sp>
        <p:nvSpPr>
          <p:cNvPr id="7" name="Rounded Rectangle 6"/>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970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ICARUS Collaboration Meeting - September 11, 2019</a:t>
            </a:r>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650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ICARUS Collaboration Meeting - September 11, 2019</a:t>
            </a:r>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sp>
        <p:nvSpPr>
          <p:cNvPr id="7" name="Rounded Rectangle 6"/>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500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ICARUS Collaboration Meeting - September 11, 2019</a:t>
            </a:r>
          </a:p>
        </p:txBody>
      </p:sp>
      <p:sp>
        <p:nvSpPr>
          <p:cNvPr id="6" name="Slide Number Placeholder 5"/>
          <p:cNvSpPr>
            <a:spLocks noGrp="1"/>
          </p:cNvSpPr>
          <p:nvPr>
            <p:ph type="sldNum" sz="quarter" idx="12"/>
          </p:nvPr>
        </p:nvSpPr>
        <p:spPr/>
        <p:txBody>
          <a:bodyPr/>
          <a:lstStyle/>
          <a:p>
            <a:fld id="{A3AE0841-66DC-0F46-9E18-1EC227391243}" type="slidenum">
              <a:rPr lang="en-US" smtClean="0"/>
              <a:t>‹#›</a:t>
            </a:fld>
            <a:endParaRPr lang="en-US"/>
          </a:p>
        </p:txBody>
      </p:sp>
      <p:cxnSp>
        <p:nvCxnSpPr>
          <p:cNvPr id="9" name="Straight Connector 8"/>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240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ICARUS Collaboration Meeting - September 11, 2019</a:t>
            </a:r>
          </a:p>
        </p:txBody>
      </p:sp>
      <p:sp>
        <p:nvSpPr>
          <p:cNvPr id="7" name="Slide Number Placeholder 6"/>
          <p:cNvSpPr>
            <a:spLocks noGrp="1"/>
          </p:cNvSpPr>
          <p:nvPr>
            <p:ph type="sldNum" sz="quarter" idx="12"/>
          </p:nvPr>
        </p:nvSpPr>
        <p:spPr/>
        <p:txBody>
          <a:bodyPr/>
          <a:lstStyle/>
          <a:p>
            <a:fld id="{A3AE0841-66DC-0F46-9E18-1EC227391243}" type="slidenum">
              <a:rPr lang="en-US" smtClean="0"/>
              <a:t>‹#›</a:t>
            </a:fld>
            <a:endParaRPr lang="en-US"/>
          </a:p>
        </p:txBody>
      </p:sp>
      <p:sp>
        <p:nvSpPr>
          <p:cNvPr id="8" name="Rounded Rectangle 7"/>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43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69833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ICARUS Collaboration Meeting - September 11, 2019</a:t>
            </a:r>
          </a:p>
        </p:txBody>
      </p:sp>
      <p:sp>
        <p:nvSpPr>
          <p:cNvPr id="9" name="Slide Number Placeholder 8"/>
          <p:cNvSpPr>
            <a:spLocks noGrp="1"/>
          </p:cNvSpPr>
          <p:nvPr>
            <p:ph type="sldNum" sz="quarter" idx="12"/>
          </p:nvPr>
        </p:nvSpPr>
        <p:spPr/>
        <p:txBody>
          <a:bodyPr/>
          <a:lstStyle/>
          <a:p>
            <a:fld id="{A3AE0841-66DC-0F46-9E18-1EC227391243}" type="slidenum">
              <a:rPr lang="en-US" smtClean="0"/>
              <a:t>‹#›</a:t>
            </a:fld>
            <a:endParaRPr lang="en-US"/>
          </a:p>
        </p:txBody>
      </p:sp>
      <p:sp>
        <p:nvSpPr>
          <p:cNvPr id="10" name="Rounded Rectangle 9"/>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079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ICARUS Collaboration Meeting - September 11, 2019</a:t>
            </a:r>
          </a:p>
        </p:txBody>
      </p:sp>
      <p:sp>
        <p:nvSpPr>
          <p:cNvPr id="5" name="Slide Number Placeholder 4"/>
          <p:cNvSpPr>
            <a:spLocks noGrp="1"/>
          </p:cNvSpPr>
          <p:nvPr>
            <p:ph type="sldNum" sz="quarter" idx="12"/>
          </p:nvPr>
        </p:nvSpPr>
        <p:spPr/>
        <p:txBody>
          <a:bodyPr/>
          <a:lstStyle/>
          <a:p>
            <a:fld id="{A3AE0841-66DC-0F46-9E18-1EC227391243}" type="slidenum">
              <a:rPr lang="en-US" smtClean="0"/>
              <a:t>‹#›</a:t>
            </a:fld>
            <a:endParaRPr lang="en-US"/>
          </a:p>
        </p:txBody>
      </p:sp>
      <p:sp>
        <p:nvSpPr>
          <p:cNvPr id="6" name="Rounded Rectangle 5"/>
          <p:cNvSpPr/>
          <p:nvPr userDrawn="1"/>
        </p:nvSpPr>
        <p:spPr>
          <a:xfrm>
            <a:off x="216569" y="450858"/>
            <a:ext cx="450000" cy="450000"/>
          </a:xfrm>
          <a:prstGeom prst="roundRect">
            <a:avLst/>
          </a:prstGeom>
          <a:gradFill flip="none" rotWithShape="1">
            <a:gsLst>
              <a:gs pos="3000">
                <a:srgbClr val="4BCCC3"/>
              </a:gs>
              <a:gs pos="36000">
                <a:srgbClr val="49979A"/>
              </a:gs>
              <a:gs pos="64000">
                <a:srgbClr val="2B8999"/>
              </a:gs>
              <a:gs pos="96000">
                <a:srgbClr val="216E79"/>
              </a:gs>
            </a:gsLst>
            <a:path path="circle">
              <a:fillToRect l="50000" t="50000" r="50000" b="50000"/>
            </a:path>
            <a:tileRect/>
          </a:gradFill>
          <a:ln>
            <a:solidFill>
              <a:srgbClr val="2B8999"/>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userDrawn="1"/>
        </p:nvCxnSpPr>
        <p:spPr>
          <a:xfrm>
            <a:off x="441569" y="1155031"/>
            <a:ext cx="11204999" cy="0"/>
          </a:xfrm>
          <a:prstGeom prst="line">
            <a:avLst/>
          </a:prstGeom>
          <a:ln w="88900"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756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ICARUS Collaboration Meeting - September 11, 2019</a:t>
            </a:r>
          </a:p>
        </p:txBody>
      </p:sp>
      <p:sp>
        <p:nvSpPr>
          <p:cNvPr id="4" name="Slide Number Placeholder 3"/>
          <p:cNvSpPr>
            <a:spLocks noGrp="1"/>
          </p:cNvSpPr>
          <p:nvPr>
            <p:ph type="sldNum" sz="quarter" idx="12"/>
          </p:nvPr>
        </p:nvSpPr>
        <p:spPr/>
        <p:txBody>
          <a:bodyPr/>
          <a:lstStyle/>
          <a:p>
            <a:fld id="{A3AE0841-66DC-0F46-9E18-1EC227391243}" type="slidenum">
              <a:rPr lang="en-US" smtClean="0"/>
              <a:t>‹#›</a:t>
            </a:fld>
            <a:endParaRPr lang="en-US"/>
          </a:p>
        </p:txBody>
      </p:sp>
      <p:cxnSp>
        <p:nvCxnSpPr>
          <p:cNvPr id="7" name="Straight Connector 6"/>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246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ICARUS Collaboration Meeting - September 11, 2019</a:t>
            </a:r>
          </a:p>
        </p:txBody>
      </p:sp>
      <p:sp>
        <p:nvSpPr>
          <p:cNvPr id="7" name="Slide Number Placeholder 6"/>
          <p:cNvSpPr>
            <a:spLocks noGrp="1"/>
          </p:cNvSpPr>
          <p:nvPr>
            <p:ph type="sldNum" sz="quarter" idx="12"/>
          </p:nvPr>
        </p:nvSpPr>
        <p:spPr/>
        <p:txBody>
          <a:bodyPr/>
          <a:lstStyle/>
          <a:p>
            <a:fld id="{A3AE0841-66DC-0F46-9E18-1EC227391243}" type="slidenum">
              <a:rPr lang="en-US" smtClean="0"/>
              <a:t>‹#›</a:t>
            </a:fld>
            <a:endParaRPr lang="en-US"/>
          </a:p>
        </p:txBody>
      </p:sp>
      <p:cxnSp>
        <p:nvCxnSpPr>
          <p:cNvPr id="10" name="Straight Connector 9"/>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832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ICARUS Collaboration Meeting - September 11, 2019</a:t>
            </a:r>
          </a:p>
        </p:txBody>
      </p:sp>
      <p:sp>
        <p:nvSpPr>
          <p:cNvPr id="7" name="Slide Number Placeholder 6"/>
          <p:cNvSpPr>
            <a:spLocks noGrp="1"/>
          </p:cNvSpPr>
          <p:nvPr>
            <p:ph type="sldNum" sz="quarter" idx="12"/>
          </p:nvPr>
        </p:nvSpPr>
        <p:spPr/>
        <p:txBody>
          <a:bodyPr/>
          <a:lstStyle/>
          <a:p>
            <a:fld id="{A3AE0841-66DC-0F46-9E18-1EC227391243}" type="slidenum">
              <a:rPr lang="en-US" smtClean="0"/>
              <a:t>‹#›</a:t>
            </a:fld>
            <a:endParaRPr lang="en-US"/>
          </a:p>
        </p:txBody>
      </p:sp>
      <p:cxnSp>
        <p:nvCxnSpPr>
          <p:cNvPr id="10" name="Straight Connector 9"/>
          <p:cNvCxnSpPr/>
          <p:nvPr userDrawn="1"/>
        </p:nvCxnSpPr>
        <p:spPr>
          <a:xfrm>
            <a:off x="441569" y="6281235"/>
            <a:ext cx="11204999" cy="0"/>
          </a:xfrm>
          <a:prstGeom prst="line">
            <a:avLst/>
          </a:prstGeom>
          <a:ln w="34925" cap="rnd">
            <a:gradFill flip="none" rotWithShape="1">
              <a:gsLst>
                <a:gs pos="0">
                  <a:srgbClr val="CAFAFC"/>
                </a:gs>
                <a:gs pos="55000">
                  <a:srgbClr val="43DEE4"/>
                </a:gs>
                <a:gs pos="83000">
                  <a:srgbClr val="4BCCC3"/>
                </a:gs>
                <a:gs pos="100000">
                  <a:srgbClr val="176582"/>
                </a:gs>
              </a:gsLst>
              <a:lin ang="10800000" scaled="1"/>
              <a:tileRect/>
            </a:gradFill>
          </a:ln>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722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92937"/>
            <a:ext cx="10515600" cy="76584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400" baseline="0">
                <a:solidFill>
                  <a:schemeClr val="tx1">
                    <a:tint val="75000"/>
                  </a:schemeClr>
                </a:solidFill>
              </a:defRPr>
            </a:lvl1pPr>
          </a:lstStyle>
          <a:p>
            <a:r>
              <a:rPr lang="en-US"/>
              <a:t>ICARUS Collaboration Meeting - September 11, 2019</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aseline="0">
                <a:solidFill>
                  <a:schemeClr val="tx1">
                    <a:tint val="75000"/>
                  </a:schemeClr>
                </a:solidFill>
              </a:defRPr>
            </a:lvl1pPr>
          </a:lstStyle>
          <a:p>
            <a:fld id="{A3AE0841-66DC-0F46-9E18-1EC227391243}" type="slidenum">
              <a:rPr lang="en-US" smtClean="0"/>
              <a:pPr/>
              <a:t>‹#›</a:t>
            </a:fld>
            <a:endParaRPr lang="en-US"/>
          </a:p>
        </p:txBody>
      </p:sp>
    </p:spTree>
    <p:extLst>
      <p:ext uri="{BB962C8B-B14F-4D97-AF65-F5344CB8AC3E}">
        <p14:creationId xmlns:p14="http://schemas.microsoft.com/office/powerpoint/2010/main" val="1013985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083" y="1214438"/>
            <a:ext cx="11600329" cy="2387600"/>
          </a:xfrm>
        </p:spPr>
        <p:txBody>
          <a:bodyPr>
            <a:normAutofit/>
          </a:bodyPr>
          <a:lstStyle/>
          <a:p>
            <a:r>
              <a:rPr lang="en-US" dirty="0"/>
              <a:t>ICARUS Status and Plans</a:t>
            </a:r>
          </a:p>
        </p:txBody>
      </p:sp>
      <p:sp>
        <p:nvSpPr>
          <p:cNvPr id="3" name="Subtitle 2"/>
          <p:cNvSpPr>
            <a:spLocks noGrp="1"/>
          </p:cNvSpPr>
          <p:nvPr>
            <p:ph type="subTitle" idx="1"/>
          </p:nvPr>
        </p:nvSpPr>
        <p:spPr/>
        <p:txBody>
          <a:bodyPr>
            <a:normAutofit lnSpcReduction="10000"/>
          </a:bodyPr>
          <a:lstStyle/>
          <a:p>
            <a:r>
              <a:rPr lang="en-US" dirty="0"/>
              <a:t>C. </a:t>
            </a:r>
            <a:r>
              <a:rPr lang="en-US" dirty="0" err="1"/>
              <a:t>Montanari</a:t>
            </a:r>
            <a:endParaRPr lang="en-US" dirty="0"/>
          </a:p>
          <a:p>
            <a:r>
              <a:rPr lang="en-US" dirty="0"/>
              <a:t>FNAL </a:t>
            </a:r>
            <a:r>
              <a:rPr lang="mr-IN" dirty="0"/>
              <a:t>–</a:t>
            </a:r>
            <a:r>
              <a:rPr lang="en-US" dirty="0"/>
              <a:t> INFN </a:t>
            </a:r>
          </a:p>
          <a:p>
            <a:endParaRPr lang="en-US" dirty="0"/>
          </a:p>
          <a:p>
            <a:r>
              <a:rPr lang="en-US" sz="1800" dirty="0"/>
              <a:t>ICARUS Collaboration Meeting </a:t>
            </a:r>
            <a:r>
              <a:rPr lang="mr-IN" sz="1800" dirty="0"/>
              <a:t>–</a:t>
            </a:r>
            <a:r>
              <a:rPr lang="en-US" sz="1800" dirty="0"/>
              <a:t> September 11, 2019</a:t>
            </a:r>
          </a:p>
        </p:txBody>
      </p:sp>
    </p:spTree>
    <p:extLst>
      <p:ext uri="{BB962C8B-B14F-4D97-AF65-F5344CB8AC3E}">
        <p14:creationId xmlns:p14="http://schemas.microsoft.com/office/powerpoint/2010/main" val="1431909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Corner Chimneys</a:t>
            </a:r>
          </a:p>
        </p:txBody>
      </p:sp>
      <p:sp>
        <p:nvSpPr>
          <p:cNvPr id="3" name="Footer Placeholder 2"/>
          <p:cNvSpPr>
            <a:spLocks noGrp="1"/>
          </p:cNvSpPr>
          <p:nvPr>
            <p:ph type="ftr" sz="quarter" idx="11"/>
          </p:nvPr>
        </p:nvSpPr>
        <p:spPr/>
        <p:txBody>
          <a:bodyPr/>
          <a:lstStyle/>
          <a:p>
            <a:r>
              <a:rPr lang="en-US"/>
              <a:t>ICARUS Collaboration Meeting - September 11, 2019</a:t>
            </a:r>
          </a:p>
        </p:txBody>
      </p:sp>
      <p:sp>
        <p:nvSpPr>
          <p:cNvPr id="4" name="Slide Number Placeholder 3"/>
          <p:cNvSpPr>
            <a:spLocks noGrp="1"/>
          </p:cNvSpPr>
          <p:nvPr>
            <p:ph type="sldNum" sz="quarter" idx="12"/>
          </p:nvPr>
        </p:nvSpPr>
        <p:spPr/>
        <p:txBody>
          <a:bodyPr/>
          <a:lstStyle/>
          <a:p>
            <a:fld id="{A3AE0841-66DC-0F46-9E18-1EC227391243}" type="slidenum">
              <a:rPr lang="en-US" smtClean="0"/>
              <a:t>10</a:t>
            </a:fld>
            <a:endParaRPr lang="en-US"/>
          </a:p>
        </p:txBody>
      </p:sp>
      <p:pic>
        <p:nvPicPr>
          <p:cNvPr id="7" name="Picture 6">
            <a:extLst>
              <a:ext uri="{FF2B5EF4-FFF2-40B4-BE49-F238E27FC236}">
                <a16:creationId xmlns:a16="http://schemas.microsoft.com/office/drawing/2014/main" id="{B2AF8D8B-B4A9-0144-8034-0CE6B2A24B14}"/>
              </a:ext>
            </a:extLst>
          </p:cNvPr>
          <p:cNvPicPr>
            <a:picLocks noChangeAspect="1"/>
          </p:cNvPicPr>
          <p:nvPr/>
        </p:nvPicPr>
        <p:blipFill>
          <a:blip r:embed="rId2"/>
          <a:stretch>
            <a:fillRect/>
          </a:stretch>
        </p:blipFill>
        <p:spPr>
          <a:xfrm>
            <a:off x="4542020" y="864992"/>
            <a:ext cx="7321810" cy="5491358"/>
          </a:xfrm>
          <a:prstGeom prst="rect">
            <a:avLst/>
          </a:prstGeom>
        </p:spPr>
      </p:pic>
      <p:sp>
        <p:nvSpPr>
          <p:cNvPr id="8" name="TextBox 7">
            <a:extLst>
              <a:ext uri="{FF2B5EF4-FFF2-40B4-BE49-F238E27FC236}">
                <a16:creationId xmlns:a16="http://schemas.microsoft.com/office/drawing/2014/main" id="{90DA12EA-A7E6-3A4F-9A57-B7F60D6CF954}"/>
              </a:ext>
            </a:extLst>
          </p:cNvPr>
          <p:cNvSpPr txBox="1"/>
          <p:nvPr/>
        </p:nvSpPr>
        <p:spPr>
          <a:xfrm>
            <a:off x="479686" y="1484027"/>
            <a:ext cx="3297836" cy="2031325"/>
          </a:xfrm>
          <a:prstGeom prst="rect">
            <a:avLst/>
          </a:prstGeom>
          <a:noFill/>
        </p:spPr>
        <p:txBody>
          <a:bodyPr wrap="square" rtlCol="0">
            <a:spAutoFit/>
          </a:bodyPr>
          <a:lstStyle/>
          <a:p>
            <a:r>
              <a:rPr lang="it-IT" dirty="0"/>
              <a:t>Three </a:t>
            </a:r>
            <a:r>
              <a:rPr lang="it-IT" dirty="0" err="1"/>
              <a:t>minicrates</a:t>
            </a:r>
            <a:r>
              <a:rPr lang="it-IT" dirty="0"/>
              <a:t>: </a:t>
            </a:r>
            <a:r>
              <a:rPr lang="it-IT" dirty="0" err="1"/>
              <a:t>two</a:t>
            </a:r>
            <a:r>
              <a:rPr lang="it-IT" dirty="0"/>
              <a:t> for the </a:t>
            </a:r>
            <a:r>
              <a:rPr lang="it-IT" dirty="0" err="1"/>
              <a:t>horizontal</a:t>
            </a:r>
            <a:r>
              <a:rPr lang="it-IT" dirty="0"/>
              <a:t> </a:t>
            </a:r>
            <a:r>
              <a:rPr lang="it-IT" dirty="0" err="1"/>
              <a:t>wires</a:t>
            </a:r>
            <a:r>
              <a:rPr lang="it-IT" dirty="0"/>
              <a:t>, </a:t>
            </a:r>
            <a:r>
              <a:rPr lang="it-IT" dirty="0" err="1"/>
              <a:t>one</a:t>
            </a:r>
            <a:r>
              <a:rPr lang="it-IT" dirty="0"/>
              <a:t> for the «</a:t>
            </a:r>
            <a:r>
              <a:rPr lang="it-IT" dirty="0" err="1"/>
              <a:t>triangle</a:t>
            </a:r>
            <a:r>
              <a:rPr lang="it-IT" dirty="0"/>
              <a:t>»</a:t>
            </a:r>
          </a:p>
          <a:p>
            <a:endParaRPr lang="it-IT" dirty="0"/>
          </a:p>
          <a:p>
            <a:r>
              <a:rPr lang="it-IT" dirty="0" err="1"/>
              <a:t>Four</a:t>
            </a:r>
            <a:r>
              <a:rPr lang="it-IT" dirty="0"/>
              <a:t> </a:t>
            </a:r>
            <a:r>
              <a:rPr lang="it-IT" dirty="0" err="1"/>
              <a:t>power</a:t>
            </a:r>
            <a:r>
              <a:rPr lang="it-IT" dirty="0"/>
              <a:t> </a:t>
            </a:r>
            <a:r>
              <a:rPr lang="it-IT" dirty="0" err="1"/>
              <a:t>supplies</a:t>
            </a:r>
            <a:r>
              <a:rPr lang="it-IT" dirty="0"/>
              <a:t>: 3 for the corner </a:t>
            </a:r>
            <a:r>
              <a:rPr lang="it-IT" dirty="0" err="1"/>
              <a:t>chimney</a:t>
            </a:r>
            <a:r>
              <a:rPr lang="it-IT" dirty="0"/>
              <a:t> and </a:t>
            </a:r>
            <a:r>
              <a:rPr lang="it-IT" dirty="0" err="1"/>
              <a:t>one</a:t>
            </a:r>
            <a:r>
              <a:rPr lang="it-IT" dirty="0"/>
              <a:t> for the last standard cross.</a:t>
            </a:r>
          </a:p>
        </p:txBody>
      </p:sp>
    </p:spTree>
    <p:extLst>
      <p:ext uri="{BB962C8B-B14F-4D97-AF65-F5344CB8AC3E}">
        <p14:creationId xmlns:p14="http://schemas.microsoft.com/office/powerpoint/2010/main" val="863211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Argon venting</a:t>
            </a:r>
          </a:p>
        </p:txBody>
      </p:sp>
      <p:sp>
        <p:nvSpPr>
          <p:cNvPr id="3" name="Footer Placeholder 2"/>
          <p:cNvSpPr>
            <a:spLocks noGrp="1"/>
          </p:cNvSpPr>
          <p:nvPr>
            <p:ph type="ftr" sz="quarter" idx="11"/>
          </p:nvPr>
        </p:nvSpPr>
        <p:spPr/>
        <p:txBody>
          <a:bodyPr/>
          <a:lstStyle/>
          <a:p>
            <a:r>
              <a:rPr lang="en-US"/>
              <a:t>ICARUS Collaboration Meeting - September 11, 2019</a:t>
            </a:r>
          </a:p>
        </p:txBody>
      </p:sp>
      <p:sp>
        <p:nvSpPr>
          <p:cNvPr id="4" name="Slide Number Placeholder 3"/>
          <p:cNvSpPr>
            <a:spLocks noGrp="1"/>
          </p:cNvSpPr>
          <p:nvPr>
            <p:ph type="sldNum" sz="quarter" idx="12"/>
          </p:nvPr>
        </p:nvSpPr>
        <p:spPr/>
        <p:txBody>
          <a:bodyPr/>
          <a:lstStyle/>
          <a:p>
            <a:fld id="{A3AE0841-66DC-0F46-9E18-1EC227391243}" type="slidenum">
              <a:rPr lang="en-US" smtClean="0"/>
              <a:t>11</a:t>
            </a:fld>
            <a:endParaRPr lang="en-US"/>
          </a:p>
        </p:txBody>
      </p:sp>
      <p:pic>
        <p:nvPicPr>
          <p:cNvPr id="6" name="Picture 5">
            <a:extLst>
              <a:ext uri="{FF2B5EF4-FFF2-40B4-BE49-F238E27FC236}">
                <a16:creationId xmlns:a16="http://schemas.microsoft.com/office/drawing/2014/main" id="{2840DE86-EF3A-954D-9B2B-C4C98D437B5A}"/>
              </a:ext>
            </a:extLst>
          </p:cNvPr>
          <p:cNvPicPr>
            <a:picLocks noChangeAspect="1"/>
          </p:cNvPicPr>
          <p:nvPr/>
        </p:nvPicPr>
        <p:blipFill>
          <a:blip r:embed="rId2"/>
          <a:stretch>
            <a:fillRect/>
          </a:stretch>
        </p:blipFill>
        <p:spPr>
          <a:xfrm>
            <a:off x="5382718" y="1058779"/>
            <a:ext cx="6455764" cy="4841823"/>
          </a:xfrm>
          <a:prstGeom prst="rect">
            <a:avLst/>
          </a:prstGeom>
        </p:spPr>
      </p:pic>
      <p:sp>
        <p:nvSpPr>
          <p:cNvPr id="9" name="TextBox 8">
            <a:extLst>
              <a:ext uri="{FF2B5EF4-FFF2-40B4-BE49-F238E27FC236}">
                <a16:creationId xmlns:a16="http://schemas.microsoft.com/office/drawing/2014/main" id="{D9F17B5F-525E-1040-968D-9C3BEF7AEE20}"/>
              </a:ext>
            </a:extLst>
          </p:cNvPr>
          <p:cNvSpPr txBox="1"/>
          <p:nvPr/>
        </p:nvSpPr>
        <p:spPr>
          <a:xfrm>
            <a:off x="629587" y="2668249"/>
            <a:ext cx="4491551" cy="369332"/>
          </a:xfrm>
          <a:prstGeom prst="rect">
            <a:avLst/>
          </a:prstGeom>
          <a:noFill/>
        </p:spPr>
        <p:txBody>
          <a:bodyPr wrap="none" rtlCol="0">
            <a:spAutoFit/>
          </a:bodyPr>
          <a:lstStyle/>
          <a:p>
            <a:r>
              <a:rPr lang="it-IT" dirty="0" err="1"/>
              <a:t>Magnetic</a:t>
            </a:r>
            <a:r>
              <a:rPr lang="it-IT" dirty="0"/>
              <a:t> </a:t>
            </a:r>
            <a:r>
              <a:rPr lang="it-IT" dirty="0" err="1"/>
              <a:t>safety</a:t>
            </a:r>
            <a:r>
              <a:rPr lang="it-IT" dirty="0"/>
              <a:t> </a:t>
            </a:r>
            <a:r>
              <a:rPr lang="it-IT" dirty="0" err="1"/>
              <a:t>relief</a:t>
            </a:r>
            <a:r>
              <a:rPr lang="it-IT" dirty="0"/>
              <a:t> valve (3 per </a:t>
            </a:r>
            <a:r>
              <a:rPr lang="it-IT" dirty="0" err="1"/>
              <a:t>cold</a:t>
            </a:r>
            <a:r>
              <a:rPr lang="it-IT" dirty="0"/>
              <a:t> vessel)</a:t>
            </a:r>
          </a:p>
        </p:txBody>
      </p:sp>
      <p:sp>
        <p:nvSpPr>
          <p:cNvPr id="10" name="TextBox 9">
            <a:extLst>
              <a:ext uri="{FF2B5EF4-FFF2-40B4-BE49-F238E27FC236}">
                <a16:creationId xmlns:a16="http://schemas.microsoft.com/office/drawing/2014/main" id="{F1403244-4192-D14E-8C34-798780EB0EAD}"/>
              </a:ext>
            </a:extLst>
          </p:cNvPr>
          <p:cNvSpPr txBox="1"/>
          <p:nvPr/>
        </p:nvSpPr>
        <p:spPr>
          <a:xfrm>
            <a:off x="1978701" y="1886377"/>
            <a:ext cx="1365310" cy="369332"/>
          </a:xfrm>
          <a:prstGeom prst="rect">
            <a:avLst/>
          </a:prstGeom>
          <a:noFill/>
        </p:spPr>
        <p:txBody>
          <a:bodyPr wrap="none" rtlCol="0">
            <a:spAutoFit/>
          </a:bodyPr>
          <a:lstStyle/>
          <a:p>
            <a:r>
              <a:rPr lang="it-IT" dirty="0" err="1"/>
              <a:t>Venting</a:t>
            </a:r>
            <a:r>
              <a:rPr lang="it-IT" dirty="0"/>
              <a:t> pipe</a:t>
            </a:r>
          </a:p>
        </p:txBody>
      </p:sp>
      <p:sp>
        <p:nvSpPr>
          <p:cNvPr id="11" name="TextBox 10">
            <a:extLst>
              <a:ext uri="{FF2B5EF4-FFF2-40B4-BE49-F238E27FC236}">
                <a16:creationId xmlns:a16="http://schemas.microsoft.com/office/drawing/2014/main" id="{34F1F9D6-B358-DE43-8343-005B9034C509}"/>
              </a:ext>
            </a:extLst>
          </p:cNvPr>
          <p:cNvSpPr txBox="1"/>
          <p:nvPr/>
        </p:nvSpPr>
        <p:spPr>
          <a:xfrm>
            <a:off x="417256" y="4512299"/>
            <a:ext cx="4965462" cy="369332"/>
          </a:xfrm>
          <a:prstGeom prst="rect">
            <a:avLst/>
          </a:prstGeom>
          <a:noFill/>
        </p:spPr>
        <p:txBody>
          <a:bodyPr wrap="none" rtlCol="0">
            <a:spAutoFit/>
          </a:bodyPr>
          <a:lstStyle/>
          <a:p>
            <a:r>
              <a:rPr lang="it-IT" dirty="0" err="1"/>
              <a:t>Roughing</a:t>
            </a:r>
            <a:r>
              <a:rPr lang="it-IT" dirty="0"/>
              <a:t> + Turbo </a:t>
            </a:r>
            <a:r>
              <a:rPr lang="it-IT" dirty="0" err="1"/>
              <a:t>vacuum</a:t>
            </a:r>
            <a:r>
              <a:rPr lang="it-IT" dirty="0"/>
              <a:t> </a:t>
            </a:r>
            <a:r>
              <a:rPr lang="it-IT" dirty="0" err="1"/>
              <a:t>pump</a:t>
            </a:r>
            <a:r>
              <a:rPr lang="it-IT" dirty="0"/>
              <a:t> (3 per </a:t>
            </a:r>
            <a:r>
              <a:rPr lang="it-IT" dirty="0" err="1"/>
              <a:t>cold</a:t>
            </a:r>
            <a:r>
              <a:rPr lang="it-IT" dirty="0"/>
              <a:t> vessel)</a:t>
            </a:r>
          </a:p>
        </p:txBody>
      </p:sp>
      <p:cxnSp>
        <p:nvCxnSpPr>
          <p:cNvPr id="12" name="Straight Arrow Connector 11">
            <a:extLst>
              <a:ext uri="{FF2B5EF4-FFF2-40B4-BE49-F238E27FC236}">
                <a16:creationId xmlns:a16="http://schemas.microsoft.com/office/drawing/2014/main" id="{292A6175-E653-A046-B8E4-D454F041C584}"/>
              </a:ext>
            </a:extLst>
          </p:cNvPr>
          <p:cNvCxnSpPr>
            <a:cxnSpLocks/>
          </p:cNvCxnSpPr>
          <p:nvPr/>
        </p:nvCxnSpPr>
        <p:spPr>
          <a:xfrm>
            <a:off x="3344011" y="2212436"/>
            <a:ext cx="5545156" cy="335892"/>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EFE7573-3351-5540-A04E-DC53240BBD94}"/>
              </a:ext>
            </a:extLst>
          </p:cNvPr>
          <p:cNvCxnSpPr>
            <a:cxnSpLocks/>
          </p:cNvCxnSpPr>
          <p:nvPr/>
        </p:nvCxnSpPr>
        <p:spPr>
          <a:xfrm>
            <a:off x="4980437" y="2854804"/>
            <a:ext cx="3758829" cy="638524"/>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56E606B-62BC-3845-A639-32A008B6975C}"/>
              </a:ext>
            </a:extLst>
          </p:cNvPr>
          <p:cNvCxnSpPr>
            <a:cxnSpLocks/>
            <a:stCxn id="11" idx="3"/>
          </p:cNvCxnSpPr>
          <p:nvPr/>
        </p:nvCxnSpPr>
        <p:spPr>
          <a:xfrm>
            <a:off x="5382718" y="4696965"/>
            <a:ext cx="4811285" cy="256530"/>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5E06830-BB2C-AD4D-BD11-D6F96228356B}"/>
              </a:ext>
            </a:extLst>
          </p:cNvPr>
          <p:cNvCxnSpPr>
            <a:cxnSpLocks/>
          </p:cNvCxnSpPr>
          <p:nvPr/>
        </p:nvCxnSpPr>
        <p:spPr>
          <a:xfrm flipV="1">
            <a:off x="5302123" y="4440435"/>
            <a:ext cx="5046057" cy="184666"/>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638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69D2E2-0796-DE47-BD19-470E9341849B}"/>
              </a:ext>
            </a:extLst>
          </p:cNvPr>
          <p:cNvPicPr>
            <a:picLocks noChangeAspect="1"/>
          </p:cNvPicPr>
          <p:nvPr/>
        </p:nvPicPr>
        <p:blipFill>
          <a:blip r:embed="rId2"/>
          <a:stretch>
            <a:fillRect/>
          </a:stretch>
        </p:blipFill>
        <p:spPr>
          <a:xfrm rot="16200000">
            <a:off x="6646747" y="954411"/>
            <a:ext cx="6173644" cy="4630233"/>
          </a:xfrm>
          <a:prstGeom prst="rect">
            <a:avLst/>
          </a:prstGeom>
        </p:spPr>
      </p:pic>
      <p:sp>
        <p:nvSpPr>
          <p:cNvPr id="2" name="Title 1"/>
          <p:cNvSpPr>
            <a:spLocks noGrp="1"/>
          </p:cNvSpPr>
          <p:nvPr>
            <p:ph type="title"/>
          </p:nvPr>
        </p:nvSpPr>
        <p:spPr/>
        <p:txBody>
          <a:bodyPr/>
          <a:lstStyle/>
          <a:p>
            <a:r>
              <a:rPr lang="en-US" dirty="0"/>
              <a:t>GAr recirculation unit (x4)</a:t>
            </a:r>
          </a:p>
        </p:txBody>
      </p:sp>
      <p:sp>
        <p:nvSpPr>
          <p:cNvPr id="3" name="Footer Placeholder 2"/>
          <p:cNvSpPr>
            <a:spLocks noGrp="1"/>
          </p:cNvSpPr>
          <p:nvPr>
            <p:ph type="ftr" sz="quarter" idx="11"/>
          </p:nvPr>
        </p:nvSpPr>
        <p:spPr/>
        <p:txBody>
          <a:bodyPr/>
          <a:lstStyle/>
          <a:p>
            <a:r>
              <a:rPr lang="en-US"/>
              <a:t>ICARUS Collaboration Meeting - September 11, 2019</a:t>
            </a:r>
          </a:p>
        </p:txBody>
      </p:sp>
      <p:sp>
        <p:nvSpPr>
          <p:cNvPr id="4" name="Slide Number Placeholder 3"/>
          <p:cNvSpPr>
            <a:spLocks noGrp="1"/>
          </p:cNvSpPr>
          <p:nvPr>
            <p:ph type="sldNum" sz="quarter" idx="12"/>
          </p:nvPr>
        </p:nvSpPr>
        <p:spPr/>
        <p:txBody>
          <a:bodyPr/>
          <a:lstStyle/>
          <a:p>
            <a:fld id="{A3AE0841-66DC-0F46-9E18-1EC227391243}" type="slidenum">
              <a:rPr lang="en-US" smtClean="0"/>
              <a:t>12</a:t>
            </a:fld>
            <a:endParaRPr lang="en-US"/>
          </a:p>
        </p:txBody>
      </p:sp>
      <p:sp>
        <p:nvSpPr>
          <p:cNvPr id="9" name="TextBox 8">
            <a:extLst>
              <a:ext uri="{FF2B5EF4-FFF2-40B4-BE49-F238E27FC236}">
                <a16:creationId xmlns:a16="http://schemas.microsoft.com/office/drawing/2014/main" id="{D9F17B5F-525E-1040-968D-9C3BEF7AEE20}"/>
              </a:ext>
            </a:extLst>
          </p:cNvPr>
          <p:cNvSpPr txBox="1"/>
          <p:nvPr/>
        </p:nvSpPr>
        <p:spPr>
          <a:xfrm>
            <a:off x="1490296" y="2692899"/>
            <a:ext cx="3063211" cy="369332"/>
          </a:xfrm>
          <a:prstGeom prst="rect">
            <a:avLst/>
          </a:prstGeom>
          <a:noFill/>
        </p:spPr>
        <p:txBody>
          <a:bodyPr wrap="none" rtlCol="0">
            <a:spAutoFit/>
          </a:bodyPr>
          <a:lstStyle/>
          <a:p>
            <a:r>
              <a:rPr lang="it-IT" dirty="0" err="1"/>
              <a:t>Purification</a:t>
            </a:r>
            <a:r>
              <a:rPr lang="it-IT" dirty="0"/>
              <a:t> </a:t>
            </a:r>
            <a:r>
              <a:rPr lang="it-IT" dirty="0" err="1"/>
              <a:t>filter</a:t>
            </a:r>
            <a:r>
              <a:rPr lang="it-IT" dirty="0"/>
              <a:t> (</a:t>
            </a:r>
            <a:r>
              <a:rPr lang="it-IT" dirty="0" err="1"/>
              <a:t>copper</a:t>
            </a:r>
            <a:r>
              <a:rPr lang="it-IT" dirty="0"/>
              <a:t> </a:t>
            </a:r>
            <a:r>
              <a:rPr lang="it-IT" dirty="0" err="1"/>
              <a:t>only</a:t>
            </a:r>
            <a:r>
              <a:rPr lang="it-IT" dirty="0"/>
              <a:t>)</a:t>
            </a:r>
          </a:p>
        </p:txBody>
      </p:sp>
      <p:sp>
        <p:nvSpPr>
          <p:cNvPr id="10" name="TextBox 9">
            <a:extLst>
              <a:ext uri="{FF2B5EF4-FFF2-40B4-BE49-F238E27FC236}">
                <a16:creationId xmlns:a16="http://schemas.microsoft.com/office/drawing/2014/main" id="{F1403244-4192-D14E-8C34-798780EB0EAD}"/>
              </a:ext>
            </a:extLst>
          </p:cNvPr>
          <p:cNvSpPr txBox="1"/>
          <p:nvPr/>
        </p:nvSpPr>
        <p:spPr>
          <a:xfrm>
            <a:off x="2450112" y="1702376"/>
            <a:ext cx="2045688" cy="369332"/>
          </a:xfrm>
          <a:prstGeom prst="rect">
            <a:avLst/>
          </a:prstGeom>
          <a:noFill/>
        </p:spPr>
        <p:txBody>
          <a:bodyPr wrap="none" rtlCol="0">
            <a:spAutoFit/>
          </a:bodyPr>
          <a:lstStyle/>
          <a:p>
            <a:r>
              <a:rPr lang="it-IT" dirty="0"/>
              <a:t>Argon re-</a:t>
            </a:r>
            <a:r>
              <a:rPr lang="it-IT" dirty="0" err="1"/>
              <a:t>condenser</a:t>
            </a:r>
            <a:endParaRPr lang="it-IT" dirty="0"/>
          </a:p>
        </p:txBody>
      </p:sp>
      <p:sp>
        <p:nvSpPr>
          <p:cNvPr id="11" name="TextBox 10">
            <a:extLst>
              <a:ext uri="{FF2B5EF4-FFF2-40B4-BE49-F238E27FC236}">
                <a16:creationId xmlns:a16="http://schemas.microsoft.com/office/drawing/2014/main" id="{34F1F9D6-B358-DE43-8343-005B9034C509}"/>
              </a:ext>
            </a:extLst>
          </p:cNvPr>
          <p:cNvSpPr txBox="1"/>
          <p:nvPr/>
        </p:nvSpPr>
        <p:spPr>
          <a:xfrm>
            <a:off x="4602359" y="3314090"/>
            <a:ext cx="856325" cy="369332"/>
          </a:xfrm>
          <a:prstGeom prst="rect">
            <a:avLst/>
          </a:prstGeom>
          <a:noFill/>
        </p:spPr>
        <p:txBody>
          <a:bodyPr wrap="none" rtlCol="0">
            <a:spAutoFit/>
          </a:bodyPr>
          <a:lstStyle/>
          <a:p>
            <a:r>
              <a:rPr lang="it-IT" dirty="0"/>
              <a:t>Output</a:t>
            </a:r>
          </a:p>
        </p:txBody>
      </p:sp>
      <p:cxnSp>
        <p:nvCxnSpPr>
          <p:cNvPr id="12" name="Straight Arrow Connector 11">
            <a:extLst>
              <a:ext uri="{FF2B5EF4-FFF2-40B4-BE49-F238E27FC236}">
                <a16:creationId xmlns:a16="http://schemas.microsoft.com/office/drawing/2014/main" id="{292A6175-E653-A046-B8E4-D454F041C584}"/>
              </a:ext>
            </a:extLst>
          </p:cNvPr>
          <p:cNvCxnSpPr>
            <a:cxnSpLocks/>
            <a:stCxn id="10" idx="3"/>
          </p:cNvCxnSpPr>
          <p:nvPr/>
        </p:nvCxnSpPr>
        <p:spPr>
          <a:xfrm>
            <a:off x="4495800" y="1887042"/>
            <a:ext cx="4393367" cy="661286"/>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EFE7573-3351-5540-A04E-DC53240BBD94}"/>
              </a:ext>
            </a:extLst>
          </p:cNvPr>
          <p:cNvCxnSpPr>
            <a:cxnSpLocks/>
            <a:stCxn id="9" idx="3"/>
          </p:cNvCxnSpPr>
          <p:nvPr/>
        </p:nvCxnSpPr>
        <p:spPr>
          <a:xfrm>
            <a:off x="4553507" y="2877565"/>
            <a:ext cx="5055188" cy="1073618"/>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56E606B-62BC-3845-A639-32A008B6975C}"/>
              </a:ext>
            </a:extLst>
          </p:cNvPr>
          <p:cNvCxnSpPr>
            <a:cxnSpLocks/>
          </p:cNvCxnSpPr>
          <p:nvPr/>
        </p:nvCxnSpPr>
        <p:spPr>
          <a:xfrm>
            <a:off x="5666282" y="3641012"/>
            <a:ext cx="4092315" cy="2041420"/>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5E06830-BB2C-AD4D-BD11-D6F96228356B}"/>
              </a:ext>
            </a:extLst>
          </p:cNvPr>
          <p:cNvCxnSpPr>
            <a:cxnSpLocks/>
          </p:cNvCxnSpPr>
          <p:nvPr/>
        </p:nvCxnSpPr>
        <p:spPr>
          <a:xfrm>
            <a:off x="4553507" y="5130561"/>
            <a:ext cx="4662004" cy="950428"/>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E6EF408-2888-B141-B643-7F033E25CA14}"/>
              </a:ext>
            </a:extLst>
          </p:cNvPr>
          <p:cNvSpPr txBox="1"/>
          <p:nvPr/>
        </p:nvSpPr>
        <p:spPr>
          <a:xfrm>
            <a:off x="433959" y="4577549"/>
            <a:ext cx="5921871" cy="646331"/>
          </a:xfrm>
          <a:prstGeom prst="rect">
            <a:avLst/>
          </a:prstGeom>
          <a:noFill/>
        </p:spPr>
        <p:txBody>
          <a:bodyPr wrap="square" rtlCol="0">
            <a:spAutoFit/>
          </a:bodyPr>
          <a:lstStyle/>
          <a:p>
            <a:r>
              <a:rPr lang="it-IT" dirty="0" err="1"/>
              <a:t>Sliding</a:t>
            </a:r>
            <a:r>
              <a:rPr lang="it-IT" dirty="0"/>
              <a:t> </a:t>
            </a:r>
            <a:r>
              <a:rPr lang="it-IT" dirty="0" err="1"/>
              <a:t>support</a:t>
            </a:r>
            <a:r>
              <a:rPr lang="it-IT" dirty="0"/>
              <a:t> (to </a:t>
            </a:r>
            <a:r>
              <a:rPr lang="it-IT" dirty="0" err="1"/>
              <a:t>allow</a:t>
            </a:r>
            <a:r>
              <a:rPr lang="it-IT" dirty="0"/>
              <a:t> </a:t>
            </a:r>
            <a:r>
              <a:rPr lang="it-IT" dirty="0" err="1"/>
              <a:t>displacement</a:t>
            </a:r>
            <a:r>
              <a:rPr lang="it-IT" dirty="0"/>
              <a:t> due to </a:t>
            </a:r>
            <a:r>
              <a:rPr lang="it-IT" dirty="0" err="1"/>
              <a:t>thermal</a:t>
            </a:r>
            <a:r>
              <a:rPr lang="it-IT" dirty="0"/>
              <a:t> </a:t>
            </a:r>
            <a:r>
              <a:rPr lang="it-IT" dirty="0" err="1"/>
              <a:t>contraction</a:t>
            </a:r>
            <a:r>
              <a:rPr lang="it-IT" dirty="0"/>
              <a:t> of the </a:t>
            </a:r>
            <a:r>
              <a:rPr lang="it-IT" dirty="0" err="1"/>
              <a:t>cold</a:t>
            </a:r>
            <a:r>
              <a:rPr lang="it-IT" dirty="0"/>
              <a:t> vessel)</a:t>
            </a:r>
          </a:p>
        </p:txBody>
      </p:sp>
    </p:spTree>
    <p:extLst>
      <p:ext uri="{BB962C8B-B14F-4D97-AF65-F5344CB8AC3E}">
        <p14:creationId xmlns:p14="http://schemas.microsoft.com/office/powerpoint/2010/main" val="2478802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 input lines</a:t>
            </a:r>
          </a:p>
        </p:txBody>
      </p:sp>
      <p:sp>
        <p:nvSpPr>
          <p:cNvPr id="3" name="Footer Placeholder 2"/>
          <p:cNvSpPr>
            <a:spLocks noGrp="1"/>
          </p:cNvSpPr>
          <p:nvPr>
            <p:ph type="ftr" sz="quarter" idx="11"/>
          </p:nvPr>
        </p:nvSpPr>
        <p:spPr/>
        <p:txBody>
          <a:bodyPr/>
          <a:lstStyle/>
          <a:p>
            <a:r>
              <a:rPr lang="en-US"/>
              <a:t>ICARUS Collaboration Meeting - September 11, 2019</a:t>
            </a:r>
          </a:p>
        </p:txBody>
      </p:sp>
      <p:sp>
        <p:nvSpPr>
          <p:cNvPr id="4" name="Slide Number Placeholder 3"/>
          <p:cNvSpPr>
            <a:spLocks noGrp="1"/>
          </p:cNvSpPr>
          <p:nvPr>
            <p:ph type="sldNum" sz="quarter" idx="12"/>
          </p:nvPr>
        </p:nvSpPr>
        <p:spPr/>
        <p:txBody>
          <a:bodyPr/>
          <a:lstStyle/>
          <a:p>
            <a:fld id="{A3AE0841-66DC-0F46-9E18-1EC227391243}" type="slidenum">
              <a:rPr lang="en-US" smtClean="0"/>
              <a:t>13</a:t>
            </a:fld>
            <a:endParaRPr lang="en-US"/>
          </a:p>
        </p:txBody>
      </p:sp>
      <p:pic>
        <p:nvPicPr>
          <p:cNvPr id="6" name="Picture 5">
            <a:extLst>
              <a:ext uri="{FF2B5EF4-FFF2-40B4-BE49-F238E27FC236}">
                <a16:creationId xmlns:a16="http://schemas.microsoft.com/office/drawing/2014/main" id="{9BC7AF83-46C1-244C-8E42-34BC64433CAC}"/>
              </a:ext>
            </a:extLst>
          </p:cNvPr>
          <p:cNvPicPr>
            <a:picLocks noChangeAspect="1"/>
          </p:cNvPicPr>
          <p:nvPr/>
        </p:nvPicPr>
        <p:blipFill>
          <a:blip r:embed="rId2"/>
          <a:stretch>
            <a:fillRect/>
          </a:stretch>
        </p:blipFill>
        <p:spPr>
          <a:xfrm>
            <a:off x="5265295" y="932201"/>
            <a:ext cx="6858000" cy="5143500"/>
          </a:xfrm>
          <a:prstGeom prst="rect">
            <a:avLst/>
          </a:prstGeom>
        </p:spPr>
      </p:pic>
      <p:sp>
        <p:nvSpPr>
          <p:cNvPr id="8" name="TextBox 7">
            <a:extLst>
              <a:ext uri="{FF2B5EF4-FFF2-40B4-BE49-F238E27FC236}">
                <a16:creationId xmlns:a16="http://schemas.microsoft.com/office/drawing/2014/main" id="{50AC6A56-69AA-7448-822F-2805F895CC70}"/>
              </a:ext>
            </a:extLst>
          </p:cNvPr>
          <p:cNvSpPr txBox="1"/>
          <p:nvPr/>
        </p:nvSpPr>
        <p:spPr>
          <a:xfrm>
            <a:off x="501619" y="1374877"/>
            <a:ext cx="4763676" cy="646331"/>
          </a:xfrm>
          <a:prstGeom prst="rect">
            <a:avLst/>
          </a:prstGeom>
          <a:noFill/>
        </p:spPr>
        <p:txBody>
          <a:bodyPr wrap="square" rtlCol="0">
            <a:spAutoFit/>
          </a:bodyPr>
          <a:lstStyle/>
          <a:p>
            <a:r>
              <a:rPr lang="it-IT" dirty="0" err="1"/>
              <a:t>Vacuum</a:t>
            </a:r>
            <a:r>
              <a:rPr lang="it-IT" dirty="0"/>
              <a:t> </a:t>
            </a:r>
            <a:r>
              <a:rPr lang="it-IT" dirty="0" err="1"/>
              <a:t>superinsulated</a:t>
            </a:r>
            <a:r>
              <a:rPr lang="it-IT" dirty="0"/>
              <a:t>, with LN2 </a:t>
            </a:r>
            <a:r>
              <a:rPr lang="it-IT" dirty="0" err="1"/>
              <a:t>cooling</a:t>
            </a:r>
            <a:r>
              <a:rPr lang="it-IT" dirty="0"/>
              <a:t> </a:t>
            </a:r>
            <a:r>
              <a:rPr lang="it-IT" dirty="0" err="1"/>
              <a:t>circuit</a:t>
            </a:r>
            <a:r>
              <a:rPr lang="it-IT" dirty="0"/>
              <a:t> (to </a:t>
            </a:r>
            <a:r>
              <a:rPr lang="it-IT" dirty="0" err="1"/>
              <a:t>avoid</a:t>
            </a:r>
            <a:r>
              <a:rPr lang="it-IT" dirty="0"/>
              <a:t> gas </a:t>
            </a:r>
            <a:r>
              <a:rPr lang="it-IT" dirty="0" err="1"/>
              <a:t>formation</a:t>
            </a:r>
            <a:r>
              <a:rPr lang="it-IT" dirty="0"/>
              <a:t>) </a:t>
            </a:r>
          </a:p>
        </p:txBody>
      </p:sp>
      <p:pic>
        <p:nvPicPr>
          <p:cNvPr id="10" name="Picture 9">
            <a:extLst>
              <a:ext uri="{FF2B5EF4-FFF2-40B4-BE49-F238E27FC236}">
                <a16:creationId xmlns:a16="http://schemas.microsoft.com/office/drawing/2014/main" id="{1B2EC3D4-2367-3541-923C-75CCC25DC627}"/>
              </a:ext>
            </a:extLst>
          </p:cNvPr>
          <p:cNvPicPr>
            <a:picLocks noChangeAspect="1"/>
          </p:cNvPicPr>
          <p:nvPr/>
        </p:nvPicPr>
        <p:blipFill rotWithShape="1">
          <a:blip r:embed="rId3"/>
          <a:srcRect l="4317" t="20048" r="5356" b="8415"/>
          <a:stretch/>
        </p:blipFill>
        <p:spPr>
          <a:xfrm>
            <a:off x="700461" y="3503951"/>
            <a:ext cx="4365991" cy="2593299"/>
          </a:xfrm>
          <a:prstGeom prst="rect">
            <a:avLst/>
          </a:prstGeom>
        </p:spPr>
      </p:pic>
      <p:sp>
        <p:nvSpPr>
          <p:cNvPr id="11" name="TextBox 10">
            <a:extLst>
              <a:ext uri="{FF2B5EF4-FFF2-40B4-BE49-F238E27FC236}">
                <a16:creationId xmlns:a16="http://schemas.microsoft.com/office/drawing/2014/main" id="{8F55765A-9448-D840-8E0B-60EC226C7A10}"/>
              </a:ext>
            </a:extLst>
          </p:cNvPr>
          <p:cNvSpPr txBox="1"/>
          <p:nvPr/>
        </p:nvSpPr>
        <p:spPr>
          <a:xfrm>
            <a:off x="531154" y="2798680"/>
            <a:ext cx="1680396" cy="369332"/>
          </a:xfrm>
          <a:prstGeom prst="rect">
            <a:avLst/>
          </a:prstGeom>
          <a:noFill/>
        </p:spPr>
        <p:txBody>
          <a:bodyPr wrap="none" rtlCol="0">
            <a:spAutoFit/>
          </a:bodyPr>
          <a:lstStyle/>
          <a:p>
            <a:r>
              <a:rPr lang="it-IT" dirty="0"/>
              <a:t>HV </a:t>
            </a:r>
            <a:r>
              <a:rPr lang="it-IT" dirty="0" err="1"/>
              <a:t>feedthrough</a:t>
            </a:r>
            <a:endParaRPr lang="it-IT" dirty="0"/>
          </a:p>
        </p:txBody>
      </p:sp>
      <p:cxnSp>
        <p:nvCxnSpPr>
          <p:cNvPr id="12" name="Straight Arrow Connector 11">
            <a:extLst>
              <a:ext uri="{FF2B5EF4-FFF2-40B4-BE49-F238E27FC236}">
                <a16:creationId xmlns:a16="http://schemas.microsoft.com/office/drawing/2014/main" id="{0558F9E5-8F83-204A-8B62-5992E71EFD61}"/>
              </a:ext>
            </a:extLst>
          </p:cNvPr>
          <p:cNvCxnSpPr>
            <a:cxnSpLocks/>
          </p:cNvCxnSpPr>
          <p:nvPr/>
        </p:nvCxnSpPr>
        <p:spPr>
          <a:xfrm>
            <a:off x="3119716" y="1777970"/>
            <a:ext cx="7073595" cy="1725981"/>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4A35D6F-DCEB-C742-8CFF-A5BEE9C4A22E}"/>
              </a:ext>
            </a:extLst>
          </p:cNvPr>
          <p:cNvCxnSpPr>
            <a:cxnSpLocks/>
          </p:cNvCxnSpPr>
          <p:nvPr/>
        </p:nvCxnSpPr>
        <p:spPr>
          <a:xfrm>
            <a:off x="3272116" y="1930370"/>
            <a:ext cx="655307" cy="2870230"/>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037F417-8FC1-0C4E-92AE-0260D0E83385}"/>
              </a:ext>
            </a:extLst>
          </p:cNvPr>
          <p:cNvCxnSpPr>
            <a:cxnSpLocks/>
          </p:cNvCxnSpPr>
          <p:nvPr/>
        </p:nvCxnSpPr>
        <p:spPr>
          <a:xfrm>
            <a:off x="1506235" y="3150181"/>
            <a:ext cx="626852" cy="1500574"/>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B4EDEFF-608E-0143-9C2D-FC2D64086F59}"/>
              </a:ext>
            </a:extLst>
          </p:cNvPr>
          <p:cNvSpPr txBox="1"/>
          <p:nvPr/>
        </p:nvSpPr>
        <p:spPr>
          <a:xfrm>
            <a:off x="1982532" y="2291130"/>
            <a:ext cx="720069" cy="369332"/>
          </a:xfrm>
          <a:prstGeom prst="rect">
            <a:avLst/>
          </a:prstGeom>
          <a:noFill/>
        </p:spPr>
        <p:txBody>
          <a:bodyPr wrap="none" rtlCol="0">
            <a:spAutoFit/>
          </a:bodyPr>
          <a:lstStyle/>
          <a:p>
            <a:r>
              <a:rPr lang="it-IT" dirty="0" err="1"/>
              <a:t>Boots</a:t>
            </a:r>
            <a:endParaRPr lang="it-IT" dirty="0"/>
          </a:p>
        </p:txBody>
      </p:sp>
      <p:cxnSp>
        <p:nvCxnSpPr>
          <p:cNvPr id="20" name="Straight Arrow Connector 19">
            <a:extLst>
              <a:ext uri="{FF2B5EF4-FFF2-40B4-BE49-F238E27FC236}">
                <a16:creationId xmlns:a16="http://schemas.microsoft.com/office/drawing/2014/main" id="{FFA87552-F598-3F4F-8C6E-CA74955E2416}"/>
              </a:ext>
            </a:extLst>
          </p:cNvPr>
          <p:cNvCxnSpPr>
            <a:cxnSpLocks/>
          </p:cNvCxnSpPr>
          <p:nvPr/>
        </p:nvCxnSpPr>
        <p:spPr>
          <a:xfrm>
            <a:off x="2417966" y="2636479"/>
            <a:ext cx="623287" cy="2237128"/>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0126E14-88CF-424E-8EA0-6D43C10D35CD}"/>
              </a:ext>
            </a:extLst>
          </p:cNvPr>
          <p:cNvCxnSpPr>
            <a:cxnSpLocks/>
          </p:cNvCxnSpPr>
          <p:nvPr/>
        </p:nvCxnSpPr>
        <p:spPr>
          <a:xfrm>
            <a:off x="2628665" y="2563472"/>
            <a:ext cx="5055884" cy="802013"/>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184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782AF-0749-8145-87A0-2A012EDB84DE}"/>
              </a:ext>
            </a:extLst>
          </p:cNvPr>
          <p:cNvPicPr>
            <a:picLocks noChangeAspect="1"/>
          </p:cNvPicPr>
          <p:nvPr/>
        </p:nvPicPr>
        <p:blipFill>
          <a:blip r:embed="rId2"/>
          <a:stretch>
            <a:fillRect/>
          </a:stretch>
        </p:blipFill>
        <p:spPr>
          <a:xfrm>
            <a:off x="4144309" y="462677"/>
            <a:ext cx="7801317" cy="5850988"/>
          </a:xfrm>
          <a:prstGeom prst="rect">
            <a:avLst/>
          </a:prstGeom>
        </p:spPr>
      </p:pic>
      <p:sp>
        <p:nvSpPr>
          <p:cNvPr id="2" name="Title 1"/>
          <p:cNvSpPr>
            <a:spLocks noGrp="1"/>
          </p:cNvSpPr>
          <p:nvPr>
            <p:ph type="title"/>
          </p:nvPr>
        </p:nvSpPr>
        <p:spPr>
          <a:xfrm>
            <a:off x="838200" y="36809"/>
            <a:ext cx="10515600" cy="1080168"/>
          </a:xfrm>
        </p:spPr>
        <p:txBody>
          <a:bodyPr>
            <a:normAutofit fontScale="90000"/>
          </a:bodyPr>
          <a:lstStyle/>
          <a:p>
            <a:r>
              <a:rPr lang="en-US" dirty="0"/>
              <a:t>Cryogenic </a:t>
            </a:r>
            <a:br>
              <a:rPr lang="en-US" dirty="0"/>
            </a:br>
            <a:r>
              <a:rPr lang="en-US" dirty="0"/>
              <a:t>components</a:t>
            </a:r>
          </a:p>
        </p:txBody>
      </p:sp>
      <p:sp>
        <p:nvSpPr>
          <p:cNvPr id="3" name="Footer Placeholder 2"/>
          <p:cNvSpPr>
            <a:spLocks noGrp="1"/>
          </p:cNvSpPr>
          <p:nvPr>
            <p:ph type="ftr" sz="quarter" idx="11"/>
          </p:nvPr>
        </p:nvSpPr>
        <p:spPr/>
        <p:txBody>
          <a:bodyPr/>
          <a:lstStyle/>
          <a:p>
            <a:r>
              <a:rPr lang="en-US"/>
              <a:t>ICARUS Collaboration Meeting - September 11, 2019</a:t>
            </a:r>
          </a:p>
        </p:txBody>
      </p:sp>
      <p:sp>
        <p:nvSpPr>
          <p:cNvPr id="4" name="Slide Number Placeholder 3"/>
          <p:cNvSpPr>
            <a:spLocks noGrp="1"/>
          </p:cNvSpPr>
          <p:nvPr>
            <p:ph type="sldNum" sz="quarter" idx="12"/>
          </p:nvPr>
        </p:nvSpPr>
        <p:spPr/>
        <p:txBody>
          <a:bodyPr/>
          <a:lstStyle/>
          <a:p>
            <a:fld id="{A3AE0841-66DC-0F46-9E18-1EC227391243}" type="slidenum">
              <a:rPr lang="en-US" smtClean="0"/>
              <a:t>14</a:t>
            </a:fld>
            <a:endParaRPr lang="en-US"/>
          </a:p>
        </p:txBody>
      </p:sp>
      <p:cxnSp>
        <p:nvCxnSpPr>
          <p:cNvPr id="12" name="Straight Arrow Connector 11">
            <a:extLst>
              <a:ext uri="{FF2B5EF4-FFF2-40B4-BE49-F238E27FC236}">
                <a16:creationId xmlns:a16="http://schemas.microsoft.com/office/drawing/2014/main" id="{0558F9E5-8F83-204A-8B62-5992E71EFD61}"/>
              </a:ext>
            </a:extLst>
          </p:cNvPr>
          <p:cNvCxnSpPr>
            <a:cxnSpLocks/>
            <a:stCxn id="9" idx="3"/>
          </p:cNvCxnSpPr>
          <p:nvPr/>
        </p:nvCxnSpPr>
        <p:spPr>
          <a:xfrm flipV="1">
            <a:off x="2719772" y="1994886"/>
            <a:ext cx="2254010" cy="218153"/>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037F417-8FC1-0C4E-92AE-0260D0E83385}"/>
              </a:ext>
            </a:extLst>
          </p:cNvPr>
          <p:cNvCxnSpPr>
            <a:cxnSpLocks/>
            <a:stCxn id="30" idx="3"/>
          </p:cNvCxnSpPr>
          <p:nvPr/>
        </p:nvCxnSpPr>
        <p:spPr>
          <a:xfrm>
            <a:off x="2459012" y="3259816"/>
            <a:ext cx="4246588" cy="483922"/>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0126E14-88CF-424E-8EA0-6D43C10D35CD}"/>
              </a:ext>
            </a:extLst>
          </p:cNvPr>
          <p:cNvCxnSpPr>
            <a:cxnSpLocks/>
            <a:stCxn id="9" idx="3"/>
          </p:cNvCxnSpPr>
          <p:nvPr/>
        </p:nvCxnSpPr>
        <p:spPr>
          <a:xfrm flipV="1">
            <a:off x="2719772" y="1829060"/>
            <a:ext cx="7712701" cy="383979"/>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F4964A0-38A8-0A43-B2FD-A01449FF1558}"/>
              </a:ext>
            </a:extLst>
          </p:cNvPr>
          <p:cNvSpPr txBox="1"/>
          <p:nvPr/>
        </p:nvSpPr>
        <p:spPr>
          <a:xfrm>
            <a:off x="292697" y="2028373"/>
            <a:ext cx="2427075" cy="369332"/>
          </a:xfrm>
          <a:prstGeom prst="rect">
            <a:avLst/>
          </a:prstGeom>
          <a:noFill/>
        </p:spPr>
        <p:txBody>
          <a:bodyPr wrap="none" rtlCol="0">
            <a:spAutoFit/>
          </a:bodyPr>
          <a:lstStyle/>
          <a:p>
            <a:r>
              <a:rPr lang="it-IT" dirty="0" err="1"/>
              <a:t>Cold</a:t>
            </a:r>
            <a:r>
              <a:rPr lang="it-IT" dirty="0"/>
              <a:t> </a:t>
            </a:r>
            <a:r>
              <a:rPr lang="it-IT" dirty="0" err="1"/>
              <a:t>shields</a:t>
            </a:r>
            <a:r>
              <a:rPr lang="it-IT" dirty="0"/>
              <a:t> valve boxes</a:t>
            </a:r>
          </a:p>
        </p:txBody>
      </p:sp>
      <p:sp>
        <p:nvSpPr>
          <p:cNvPr id="23" name="TextBox 22">
            <a:extLst>
              <a:ext uri="{FF2B5EF4-FFF2-40B4-BE49-F238E27FC236}">
                <a16:creationId xmlns:a16="http://schemas.microsoft.com/office/drawing/2014/main" id="{0FE89163-30C6-A245-B853-A5036BA056A9}"/>
              </a:ext>
            </a:extLst>
          </p:cNvPr>
          <p:cNvSpPr txBox="1"/>
          <p:nvPr/>
        </p:nvSpPr>
        <p:spPr>
          <a:xfrm>
            <a:off x="432479" y="1467469"/>
            <a:ext cx="2287293" cy="369332"/>
          </a:xfrm>
          <a:prstGeom prst="rect">
            <a:avLst/>
          </a:prstGeom>
          <a:noFill/>
        </p:spPr>
        <p:txBody>
          <a:bodyPr wrap="none" rtlCol="0">
            <a:spAutoFit/>
          </a:bodyPr>
          <a:lstStyle/>
          <a:p>
            <a:r>
              <a:rPr lang="it-IT" dirty="0"/>
              <a:t>GAr </a:t>
            </a:r>
            <a:r>
              <a:rPr lang="it-IT" dirty="0" err="1"/>
              <a:t>recirculation</a:t>
            </a:r>
            <a:r>
              <a:rPr lang="it-IT" dirty="0"/>
              <a:t> </a:t>
            </a:r>
            <a:r>
              <a:rPr lang="it-IT" dirty="0" err="1"/>
              <a:t>units</a:t>
            </a:r>
            <a:endParaRPr lang="it-IT" dirty="0"/>
          </a:p>
        </p:txBody>
      </p:sp>
      <p:cxnSp>
        <p:nvCxnSpPr>
          <p:cNvPr id="26" name="Straight Arrow Connector 25">
            <a:extLst>
              <a:ext uri="{FF2B5EF4-FFF2-40B4-BE49-F238E27FC236}">
                <a16:creationId xmlns:a16="http://schemas.microsoft.com/office/drawing/2014/main" id="{ED2F2365-B5EC-0043-AF3A-1F95E693C9D7}"/>
              </a:ext>
            </a:extLst>
          </p:cNvPr>
          <p:cNvCxnSpPr>
            <a:cxnSpLocks/>
          </p:cNvCxnSpPr>
          <p:nvPr/>
        </p:nvCxnSpPr>
        <p:spPr>
          <a:xfrm flipV="1">
            <a:off x="2628287" y="688977"/>
            <a:ext cx="2594877" cy="955417"/>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98CC1A9-32FD-574D-A86D-F7071F53A41D}"/>
              </a:ext>
            </a:extLst>
          </p:cNvPr>
          <p:cNvCxnSpPr>
            <a:cxnSpLocks/>
          </p:cNvCxnSpPr>
          <p:nvPr/>
        </p:nvCxnSpPr>
        <p:spPr>
          <a:xfrm flipV="1">
            <a:off x="2628287" y="1011573"/>
            <a:ext cx="6335604" cy="723994"/>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1EDD215-D37E-984A-8764-8EB9F7EC4B81}"/>
              </a:ext>
            </a:extLst>
          </p:cNvPr>
          <p:cNvSpPr txBox="1"/>
          <p:nvPr/>
        </p:nvSpPr>
        <p:spPr>
          <a:xfrm>
            <a:off x="1093702" y="3075150"/>
            <a:ext cx="1365310" cy="369332"/>
          </a:xfrm>
          <a:prstGeom prst="rect">
            <a:avLst/>
          </a:prstGeom>
          <a:noFill/>
        </p:spPr>
        <p:txBody>
          <a:bodyPr wrap="none" rtlCol="0">
            <a:spAutoFit/>
          </a:bodyPr>
          <a:lstStyle/>
          <a:p>
            <a:r>
              <a:rPr lang="it-IT" dirty="0" err="1"/>
              <a:t>Venting</a:t>
            </a:r>
            <a:r>
              <a:rPr lang="it-IT" dirty="0"/>
              <a:t> pipe</a:t>
            </a:r>
          </a:p>
        </p:txBody>
      </p:sp>
      <p:sp>
        <p:nvSpPr>
          <p:cNvPr id="33" name="TextBox 32">
            <a:extLst>
              <a:ext uri="{FF2B5EF4-FFF2-40B4-BE49-F238E27FC236}">
                <a16:creationId xmlns:a16="http://schemas.microsoft.com/office/drawing/2014/main" id="{7C4BC9E7-C9CC-484C-8517-30A98F624819}"/>
              </a:ext>
            </a:extLst>
          </p:cNvPr>
          <p:cNvSpPr txBox="1"/>
          <p:nvPr/>
        </p:nvSpPr>
        <p:spPr>
          <a:xfrm>
            <a:off x="732570" y="4139047"/>
            <a:ext cx="1080680" cy="369332"/>
          </a:xfrm>
          <a:prstGeom prst="rect">
            <a:avLst/>
          </a:prstGeom>
          <a:noFill/>
        </p:spPr>
        <p:txBody>
          <a:bodyPr wrap="none" rtlCol="0">
            <a:spAutoFit/>
          </a:bodyPr>
          <a:lstStyle/>
          <a:p>
            <a:r>
              <a:rPr lang="it-IT" dirty="0"/>
              <a:t>LAr </a:t>
            </a:r>
            <a:r>
              <a:rPr lang="it-IT" dirty="0" err="1"/>
              <a:t>filters</a:t>
            </a:r>
            <a:endParaRPr lang="it-IT" dirty="0"/>
          </a:p>
        </p:txBody>
      </p:sp>
      <p:cxnSp>
        <p:nvCxnSpPr>
          <p:cNvPr id="34" name="Straight Arrow Connector 33">
            <a:extLst>
              <a:ext uri="{FF2B5EF4-FFF2-40B4-BE49-F238E27FC236}">
                <a16:creationId xmlns:a16="http://schemas.microsoft.com/office/drawing/2014/main" id="{45047084-AF14-EB47-8A39-0B16D7DE784B}"/>
              </a:ext>
            </a:extLst>
          </p:cNvPr>
          <p:cNvCxnSpPr>
            <a:cxnSpLocks/>
            <a:stCxn id="33" idx="3"/>
          </p:cNvCxnSpPr>
          <p:nvPr/>
        </p:nvCxnSpPr>
        <p:spPr>
          <a:xfrm>
            <a:off x="1813250" y="4323713"/>
            <a:ext cx="2980423" cy="450937"/>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ACB1ACC-BCBE-9B4F-AD50-C0BB6D69A4C7}"/>
              </a:ext>
            </a:extLst>
          </p:cNvPr>
          <p:cNvCxnSpPr>
            <a:cxnSpLocks/>
            <a:stCxn id="33" idx="3"/>
          </p:cNvCxnSpPr>
          <p:nvPr/>
        </p:nvCxnSpPr>
        <p:spPr>
          <a:xfrm>
            <a:off x="1813250" y="4323713"/>
            <a:ext cx="8840896" cy="609770"/>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920DDD9-4105-D043-8387-AF615BAAD0A2}"/>
              </a:ext>
            </a:extLst>
          </p:cNvPr>
          <p:cNvSpPr txBox="1"/>
          <p:nvPr/>
        </p:nvSpPr>
        <p:spPr>
          <a:xfrm>
            <a:off x="732047" y="5028958"/>
            <a:ext cx="2569614" cy="369332"/>
          </a:xfrm>
          <a:prstGeom prst="rect">
            <a:avLst/>
          </a:prstGeom>
          <a:noFill/>
        </p:spPr>
        <p:txBody>
          <a:bodyPr wrap="none" rtlCol="0">
            <a:spAutoFit/>
          </a:bodyPr>
          <a:lstStyle/>
          <a:p>
            <a:r>
              <a:rPr lang="it-IT" dirty="0" err="1"/>
              <a:t>Nitrogen</a:t>
            </a:r>
            <a:r>
              <a:rPr lang="it-IT" dirty="0"/>
              <a:t> </a:t>
            </a:r>
            <a:r>
              <a:rPr lang="it-IT" dirty="0" err="1"/>
              <a:t>phase</a:t>
            </a:r>
            <a:r>
              <a:rPr lang="it-IT" dirty="0"/>
              <a:t> separator</a:t>
            </a:r>
          </a:p>
        </p:txBody>
      </p:sp>
      <p:cxnSp>
        <p:nvCxnSpPr>
          <p:cNvPr id="31" name="Straight Arrow Connector 30">
            <a:extLst>
              <a:ext uri="{FF2B5EF4-FFF2-40B4-BE49-F238E27FC236}">
                <a16:creationId xmlns:a16="http://schemas.microsoft.com/office/drawing/2014/main" id="{7FAA84DA-591B-3F42-AE47-A5FDB39A9A6C}"/>
              </a:ext>
            </a:extLst>
          </p:cNvPr>
          <p:cNvCxnSpPr>
            <a:cxnSpLocks/>
          </p:cNvCxnSpPr>
          <p:nvPr/>
        </p:nvCxnSpPr>
        <p:spPr>
          <a:xfrm>
            <a:off x="3222812" y="5271497"/>
            <a:ext cx="4383333" cy="0"/>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68DA701-6626-E843-9334-CE7BB0A56935}"/>
              </a:ext>
            </a:extLst>
          </p:cNvPr>
          <p:cNvPicPr>
            <a:picLocks noChangeAspect="1"/>
          </p:cNvPicPr>
          <p:nvPr/>
        </p:nvPicPr>
        <p:blipFill>
          <a:blip r:embed="rId2"/>
          <a:stretch>
            <a:fillRect/>
          </a:stretch>
        </p:blipFill>
        <p:spPr>
          <a:xfrm>
            <a:off x="4751882" y="813402"/>
            <a:ext cx="7412254" cy="5559190"/>
          </a:xfrm>
          <a:prstGeom prst="rect">
            <a:avLst/>
          </a:prstGeom>
        </p:spPr>
      </p:pic>
      <p:sp>
        <p:nvSpPr>
          <p:cNvPr id="2" name="Title 1"/>
          <p:cNvSpPr>
            <a:spLocks noGrp="1"/>
          </p:cNvSpPr>
          <p:nvPr>
            <p:ph type="title"/>
          </p:nvPr>
        </p:nvSpPr>
        <p:spPr>
          <a:xfrm>
            <a:off x="838200" y="36809"/>
            <a:ext cx="10515600" cy="1080168"/>
          </a:xfrm>
        </p:spPr>
        <p:txBody>
          <a:bodyPr>
            <a:normAutofit/>
          </a:bodyPr>
          <a:lstStyle/>
          <a:p>
            <a:r>
              <a:rPr lang="en-US" dirty="0"/>
              <a:t>North Side – Mezzanine level</a:t>
            </a:r>
          </a:p>
        </p:txBody>
      </p:sp>
      <p:sp>
        <p:nvSpPr>
          <p:cNvPr id="3" name="Footer Placeholder 2"/>
          <p:cNvSpPr>
            <a:spLocks noGrp="1"/>
          </p:cNvSpPr>
          <p:nvPr>
            <p:ph type="ftr" sz="quarter" idx="11"/>
          </p:nvPr>
        </p:nvSpPr>
        <p:spPr/>
        <p:txBody>
          <a:bodyPr/>
          <a:lstStyle/>
          <a:p>
            <a:r>
              <a:rPr lang="en-US"/>
              <a:t>ICARUS Collaboration Meeting - September 11, 2019</a:t>
            </a:r>
          </a:p>
        </p:txBody>
      </p:sp>
      <p:sp>
        <p:nvSpPr>
          <p:cNvPr id="4" name="Slide Number Placeholder 3"/>
          <p:cNvSpPr>
            <a:spLocks noGrp="1"/>
          </p:cNvSpPr>
          <p:nvPr>
            <p:ph type="sldNum" sz="quarter" idx="12"/>
          </p:nvPr>
        </p:nvSpPr>
        <p:spPr/>
        <p:txBody>
          <a:bodyPr/>
          <a:lstStyle/>
          <a:p>
            <a:fld id="{A3AE0841-66DC-0F46-9E18-1EC227391243}" type="slidenum">
              <a:rPr lang="en-US" smtClean="0"/>
              <a:t>15</a:t>
            </a:fld>
            <a:endParaRPr lang="en-US"/>
          </a:p>
        </p:txBody>
      </p:sp>
      <p:cxnSp>
        <p:nvCxnSpPr>
          <p:cNvPr id="12" name="Straight Arrow Connector 11">
            <a:extLst>
              <a:ext uri="{FF2B5EF4-FFF2-40B4-BE49-F238E27FC236}">
                <a16:creationId xmlns:a16="http://schemas.microsoft.com/office/drawing/2014/main" id="{0558F9E5-8F83-204A-8B62-5992E71EFD61}"/>
              </a:ext>
            </a:extLst>
          </p:cNvPr>
          <p:cNvCxnSpPr>
            <a:cxnSpLocks/>
            <a:stCxn id="9" idx="3"/>
          </p:cNvCxnSpPr>
          <p:nvPr/>
        </p:nvCxnSpPr>
        <p:spPr>
          <a:xfrm flipV="1">
            <a:off x="3168401" y="4154717"/>
            <a:ext cx="7234773" cy="693309"/>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0126E14-88CF-424E-8EA0-6D43C10D35CD}"/>
              </a:ext>
            </a:extLst>
          </p:cNvPr>
          <p:cNvCxnSpPr>
            <a:cxnSpLocks/>
            <a:stCxn id="9" idx="3"/>
          </p:cNvCxnSpPr>
          <p:nvPr/>
        </p:nvCxnSpPr>
        <p:spPr>
          <a:xfrm>
            <a:off x="3168401" y="4848026"/>
            <a:ext cx="7444635" cy="433924"/>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F4964A0-38A8-0A43-B2FD-A01449FF1558}"/>
              </a:ext>
            </a:extLst>
          </p:cNvPr>
          <p:cNvSpPr txBox="1"/>
          <p:nvPr/>
        </p:nvSpPr>
        <p:spPr>
          <a:xfrm>
            <a:off x="1315650" y="4663360"/>
            <a:ext cx="1852751" cy="369332"/>
          </a:xfrm>
          <a:prstGeom prst="rect">
            <a:avLst/>
          </a:prstGeom>
          <a:noFill/>
        </p:spPr>
        <p:txBody>
          <a:bodyPr wrap="none" rtlCol="0">
            <a:spAutoFit/>
          </a:bodyPr>
          <a:lstStyle/>
          <a:p>
            <a:r>
              <a:rPr lang="it-IT" dirty="0"/>
              <a:t>Side CRT </a:t>
            </a:r>
            <a:r>
              <a:rPr lang="it-IT" dirty="0" err="1"/>
              <a:t>modules</a:t>
            </a:r>
            <a:endParaRPr lang="it-IT" dirty="0"/>
          </a:p>
        </p:txBody>
      </p:sp>
      <p:sp>
        <p:nvSpPr>
          <p:cNvPr id="23" name="TextBox 22">
            <a:extLst>
              <a:ext uri="{FF2B5EF4-FFF2-40B4-BE49-F238E27FC236}">
                <a16:creationId xmlns:a16="http://schemas.microsoft.com/office/drawing/2014/main" id="{0FE89163-30C6-A245-B853-A5036BA056A9}"/>
              </a:ext>
            </a:extLst>
          </p:cNvPr>
          <p:cNvSpPr txBox="1"/>
          <p:nvPr/>
        </p:nvSpPr>
        <p:spPr>
          <a:xfrm>
            <a:off x="447606" y="2640642"/>
            <a:ext cx="2440861" cy="369332"/>
          </a:xfrm>
          <a:prstGeom prst="rect">
            <a:avLst/>
          </a:prstGeom>
          <a:noFill/>
        </p:spPr>
        <p:txBody>
          <a:bodyPr wrap="none" rtlCol="0">
            <a:spAutoFit/>
          </a:bodyPr>
          <a:lstStyle/>
          <a:p>
            <a:r>
              <a:rPr lang="it-IT" dirty="0" err="1"/>
              <a:t>Lar</a:t>
            </a:r>
            <a:r>
              <a:rPr lang="it-IT" dirty="0"/>
              <a:t> </a:t>
            </a:r>
            <a:r>
              <a:rPr lang="it-IT" dirty="0" err="1"/>
              <a:t>purification</a:t>
            </a:r>
            <a:r>
              <a:rPr lang="it-IT" dirty="0"/>
              <a:t> </a:t>
            </a:r>
            <a:r>
              <a:rPr lang="it-IT" dirty="0" err="1"/>
              <a:t>unit</a:t>
            </a:r>
            <a:r>
              <a:rPr lang="it-IT" dirty="0"/>
              <a:t> (x2)</a:t>
            </a:r>
          </a:p>
        </p:txBody>
      </p:sp>
      <p:cxnSp>
        <p:nvCxnSpPr>
          <p:cNvPr id="28" name="Straight Arrow Connector 27">
            <a:extLst>
              <a:ext uri="{FF2B5EF4-FFF2-40B4-BE49-F238E27FC236}">
                <a16:creationId xmlns:a16="http://schemas.microsoft.com/office/drawing/2014/main" id="{B98CC1A9-32FD-574D-A86D-F7071F53A41D}"/>
              </a:ext>
            </a:extLst>
          </p:cNvPr>
          <p:cNvCxnSpPr>
            <a:cxnSpLocks/>
          </p:cNvCxnSpPr>
          <p:nvPr/>
        </p:nvCxnSpPr>
        <p:spPr>
          <a:xfrm>
            <a:off x="2795041" y="2918119"/>
            <a:ext cx="4400238" cy="1467764"/>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FDF386F-56A9-1442-B12F-3B3E4683D40C}"/>
              </a:ext>
            </a:extLst>
          </p:cNvPr>
          <p:cNvSpPr txBox="1"/>
          <p:nvPr/>
        </p:nvSpPr>
        <p:spPr>
          <a:xfrm>
            <a:off x="838200" y="1678898"/>
            <a:ext cx="2622903" cy="369332"/>
          </a:xfrm>
          <a:prstGeom prst="rect">
            <a:avLst/>
          </a:prstGeom>
          <a:noFill/>
        </p:spPr>
        <p:txBody>
          <a:bodyPr wrap="square" rtlCol="0">
            <a:spAutoFit/>
          </a:bodyPr>
          <a:lstStyle/>
          <a:p>
            <a:r>
              <a:rPr lang="it-IT" dirty="0" err="1"/>
              <a:t>Nitrogen</a:t>
            </a:r>
            <a:r>
              <a:rPr lang="it-IT" dirty="0"/>
              <a:t> </a:t>
            </a:r>
            <a:r>
              <a:rPr lang="it-IT" dirty="0" err="1"/>
              <a:t>phase</a:t>
            </a:r>
            <a:r>
              <a:rPr lang="it-IT" dirty="0"/>
              <a:t> separator</a:t>
            </a:r>
          </a:p>
        </p:txBody>
      </p:sp>
      <p:cxnSp>
        <p:nvCxnSpPr>
          <p:cNvPr id="27" name="Straight Arrow Connector 26">
            <a:extLst>
              <a:ext uri="{FF2B5EF4-FFF2-40B4-BE49-F238E27FC236}">
                <a16:creationId xmlns:a16="http://schemas.microsoft.com/office/drawing/2014/main" id="{926AE756-81E8-ED44-A816-4C78EA97AC40}"/>
              </a:ext>
            </a:extLst>
          </p:cNvPr>
          <p:cNvCxnSpPr>
            <a:cxnSpLocks/>
          </p:cNvCxnSpPr>
          <p:nvPr/>
        </p:nvCxnSpPr>
        <p:spPr>
          <a:xfrm>
            <a:off x="3296286" y="1984551"/>
            <a:ext cx="3089524" cy="1592393"/>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066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0A708B-229F-CB42-A686-C36ADC1A1FBD}"/>
              </a:ext>
            </a:extLst>
          </p:cNvPr>
          <p:cNvPicPr>
            <a:picLocks noChangeAspect="1"/>
          </p:cNvPicPr>
          <p:nvPr/>
        </p:nvPicPr>
        <p:blipFill>
          <a:blip r:embed="rId2"/>
          <a:stretch>
            <a:fillRect/>
          </a:stretch>
        </p:blipFill>
        <p:spPr>
          <a:xfrm>
            <a:off x="4647792" y="777934"/>
            <a:ext cx="7437888" cy="5578416"/>
          </a:xfrm>
          <a:prstGeom prst="rect">
            <a:avLst/>
          </a:prstGeom>
        </p:spPr>
      </p:pic>
      <p:sp>
        <p:nvSpPr>
          <p:cNvPr id="2" name="Title 1"/>
          <p:cNvSpPr>
            <a:spLocks noGrp="1"/>
          </p:cNvSpPr>
          <p:nvPr>
            <p:ph type="title"/>
          </p:nvPr>
        </p:nvSpPr>
        <p:spPr>
          <a:xfrm>
            <a:off x="838200" y="36809"/>
            <a:ext cx="10515600" cy="1080168"/>
          </a:xfrm>
        </p:spPr>
        <p:txBody>
          <a:bodyPr>
            <a:normAutofit/>
          </a:bodyPr>
          <a:lstStyle/>
          <a:p>
            <a:r>
              <a:rPr lang="en-US" dirty="0"/>
              <a:t>North Side – Bottom Level</a:t>
            </a:r>
          </a:p>
        </p:txBody>
      </p:sp>
      <p:sp>
        <p:nvSpPr>
          <p:cNvPr id="3" name="Footer Placeholder 2"/>
          <p:cNvSpPr>
            <a:spLocks noGrp="1"/>
          </p:cNvSpPr>
          <p:nvPr>
            <p:ph type="ftr" sz="quarter" idx="11"/>
          </p:nvPr>
        </p:nvSpPr>
        <p:spPr/>
        <p:txBody>
          <a:bodyPr/>
          <a:lstStyle/>
          <a:p>
            <a:r>
              <a:rPr lang="en-US"/>
              <a:t>ICARUS Collaboration Meeting - September 11, 2019</a:t>
            </a:r>
          </a:p>
        </p:txBody>
      </p:sp>
      <p:sp>
        <p:nvSpPr>
          <p:cNvPr id="4" name="Slide Number Placeholder 3"/>
          <p:cNvSpPr>
            <a:spLocks noGrp="1"/>
          </p:cNvSpPr>
          <p:nvPr>
            <p:ph type="sldNum" sz="quarter" idx="12"/>
          </p:nvPr>
        </p:nvSpPr>
        <p:spPr/>
        <p:txBody>
          <a:bodyPr/>
          <a:lstStyle/>
          <a:p>
            <a:fld id="{A3AE0841-66DC-0F46-9E18-1EC227391243}" type="slidenum">
              <a:rPr lang="en-US" smtClean="0"/>
              <a:t>16</a:t>
            </a:fld>
            <a:endParaRPr lang="en-US"/>
          </a:p>
        </p:txBody>
      </p:sp>
      <p:cxnSp>
        <p:nvCxnSpPr>
          <p:cNvPr id="12" name="Straight Arrow Connector 11">
            <a:extLst>
              <a:ext uri="{FF2B5EF4-FFF2-40B4-BE49-F238E27FC236}">
                <a16:creationId xmlns:a16="http://schemas.microsoft.com/office/drawing/2014/main" id="{0558F9E5-8F83-204A-8B62-5992E71EFD61}"/>
              </a:ext>
            </a:extLst>
          </p:cNvPr>
          <p:cNvCxnSpPr>
            <a:cxnSpLocks/>
            <a:stCxn id="23" idx="3"/>
          </p:cNvCxnSpPr>
          <p:nvPr/>
        </p:nvCxnSpPr>
        <p:spPr>
          <a:xfrm flipV="1">
            <a:off x="3002566" y="3704391"/>
            <a:ext cx="6471218" cy="612314"/>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0126E14-88CF-424E-8EA0-6D43C10D35CD}"/>
              </a:ext>
            </a:extLst>
          </p:cNvPr>
          <p:cNvCxnSpPr>
            <a:cxnSpLocks/>
            <a:stCxn id="9" idx="3"/>
          </p:cNvCxnSpPr>
          <p:nvPr/>
        </p:nvCxnSpPr>
        <p:spPr>
          <a:xfrm>
            <a:off x="4100086" y="1781277"/>
            <a:ext cx="2045881" cy="378377"/>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F4964A0-38A8-0A43-B2FD-A01449FF1558}"/>
              </a:ext>
            </a:extLst>
          </p:cNvPr>
          <p:cNvSpPr txBox="1"/>
          <p:nvPr/>
        </p:nvSpPr>
        <p:spPr>
          <a:xfrm>
            <a:off x="494675" y="1596611"/>
            <a:ext cx="3605411" cy="369332"/>
          </a:xfrm>
          <a:prstGeom prst="rect">
            <a:avLst/>
          </a:prstGeom>
          <a:noFill/>
        </p:spPr>
        <p:txBody>
          <a:bodyPr wrap="none" rtlCol="0">
            <a:spAutoFit/>
          </a:bodyPr>
          <a:lstStyle/>
          <a:p>
            <a:r>
              <a:rPr lang="it-IT" dirty="0"/>
              <a:t>LAr </a:t>
            </a:r>
            <a:r>
              <a:rPr lang="it-IT" dirty="0" err="1"/>
              <a:t>purifier</a:t>
            </a:r>
            <a:r>
              <a:rPr lang="it-IT" dirty="0"/>
              <a:t> </a:t>
            </a:r>
            <a:r>
              <a:rPr lang="it-IT" dirty="0" err="1"/>
              <a:t>vacuum</a:t>
            </a:r>
            <a:r>
              <a:rPr lang="it-IT" dirty="0"/>
              <a:t> </a:t>
            </a:r>
            <a:r>
              <a:rPr lang="it-IT" dirty="0" err="1"/>
              <a:t>casing</a:t>
            </a:r>
            <a:r>
              <a:rPr lang="it-IT" dirty="0"/>
              <a:t> (</a:t>
            </a:r>
            <a:r>
              <a:rPr lang="it-IT" dirty="0" err="1"/>
              <a:t>lowered</a:t>
            </a:r>
            <a:r>
              <a:rPr lang="it-IT" dirty="0"/>
              <a:t>)</a:t>
            </a:r>
          </a:p>
        </p:txBody>
      </p:sp>
      <p:sp>
        <p:nvSpPr>
          <p:cNvPr id="23" name="TextBox 22">
            <a:extLst>
              <a:ext uri="{FF2B5EF4-FFF2-40B4-BE49-F238E27FC236}">
                <a16:creationId xmlns:a16="http://schemas.microsoft.com/office/drawing/2014/main" id="{0FE89163-30C6-A245-B853-A5036BA056A9}"/>
              </a:ext>
            </a:extLst>
          </p:cNvPr>
          <p:cNvSpPr txBox="1"/>
          <p:nvPr/>
        </p:nvSpPr>
        <p:spPr>
          <a:xfrm>
            <a:off x="266432" y="4132039"/>
            <a:ext cx="2736134" cy="369332"/>
          </a:xfrm>
          <a:prstGeom prst="rect">
            <a:avLst/>
          </a:prstGeom>
          <a:noFill/>
        </p:spPr>
        <p:txBody>
          <a:bodyPr wrap="none" rtlCol="0">
            <a:spAutoFit/>
          </a:bodyPr>
          <a:lstStyle/>
          <a:p>
            <a:r>
              <a:rPr lang="it-IT" dirty="0"/>
              <a:t>LAr </a:t>
            </a:r>
            <a:r>
              <a:rPr lang="it-IT" dirty="0" err="1"/>
              <a:t>recirculation</a:t>
            </a:r>
            <a:r>
              <a:rPr lang="it-IT" dirty="0"/>
              <a:t> </a:t>
            </a:r>
            <a:r>
              <a:rPr lang="it-IT" dirty="0" err="1"/>
              <a:t>pump</a:t>
            </a:r>
            <a:r>
              <a:rPr lang="it-IT" dirty="0"/>
              <a:t> (x2)</a:t>
            </a:r>
          </a:p>
        </p:txBody>
      </p:sp>
      <p:cxnSp>
        <p:nvCxnSpPr>
          <p:cNvPr id="28" name="Straight Arrow Connector 27">
            <a:extLst>
              <a:ext uri="{FF2B5EF4-FFF2-40B4-BE49-F238E27FC236}">
                <a16:creationId xmlns:a16="http://schemas.microsoft.com/office/drawing/2014/main" id="{B98CC1A9-32FD-574D-A86D-F7071F53A41D}"/>
              </a:ext>
            </a:extLst>
          </p:cNvPr>
          <p:cNvCxnSpPr>
            <a:cxnSpLocks/>
          </p:cNvCxnSpPr>
          <p:nvPr/>
        </p:nvCxnSpPr>
        <p:spPr>
          <a:xfrm flipV="1">
            <a:off x="3285567" y="2661714"/>
            <a:ext cx="4732277" cy="299029"/>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BD7A398-D754-0A42-B6E7-FB531429AD98}"/>
              </a:ext>
            </a:extLst>
          </p:cNvPr>
          <p:cNvSpPr txBox="1"/>
          <p:nvPr/>
        </p:nvSpPr>
        <p:spPr>
          <a:xfrm>
            <a:off x="494675" y="2787290"/>
            <a:ext cx="2790892" cy="369332"/>
          </a:xfrm>
          <a:prstGeom prst="rect">
            <a:avLst/>
          </a:prstGeom>
          <a:noFill/>
        </p:spPr>
        <p:txBody>
          <a:bodyPr wrap="none" rtlCol="0">
            <a:spAutoFit/>
          </a:bodyPr>
          <a:lstStyle/>
          <a:p>
            <a:r>
              <a:rPr lang="it-IT" dirty="0"/>
              <a:t>LN2 </a:t>
            </a:r>
            <a:r>
              <a:rPr lang="it-IT" dirty="0" err="1"/>
              <a:t>circulation</a:t>
            </a:r>
            <a:r>
              <a:rPr lang="it-IT" dirty="0"/>
              <a:t>  </a:t>
            </a:r>
            <a:r>
              <a:rPr lang="it-IT" dirty="0" err="1"/>
              <a:t>pumps</a:t>
            </a:r>
            <a:r>
              <a:rPr lang="it-IT" dirty="0"/>
              <a:t> (x3) </a:t>
            </a:r>
          </a:p>
        </p:txBody>
      </p:sp>
    </p:spTree>
    <p:extLst>
      <p:ext uri="{BB962C8B-B14F-4D97-AF65-F5344CB8AC3E}">
        <p14:creationId xmlns:p14="http://schemas.microsoft.com/office/powerpoint/2010/main" val="2451213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EEAEB1-2943-2747-90E3-B0C187A670E5}"/>
              </a:ext>
            </a:extLst>
          </p:cNvPr>
          <p:cNvPicPr>
            <a:picLocks noChangeAspect="1"/>
          </p:cNvPicPr>
          <p:nvPr/>
        </p:nvPicPr>
        <p:blipFill>
          <a:blip r:embed="rId2"/>
          <a:stretch>
            <a:fillRect/>
          </a:stretch>
        </p:blipFill>
        <p:spPr>
          <a:xfrm>
            <a:off x="4375651" y="855084"/>
            <a:ext cx="7495309" cy="5621482"/>
          </a:xfrm>
          <a:prstGeom prst="rect">
            <a:avLst/>
          </a:prstGeom>
        </p:spPr>
      </p:pic>
      <p:sp>
        <p:nvSpPr>
          <p:cNvPr id="2" name="Title 1"/>
          <p:cNvSpPr>
            <a:spLocks noGrp="1"/>
          </p:cNvSpPr>
          <p:nvPr>
            <p:ph type="title"/>
          </p:nvPr>
        </p:nvSpPr>
        <p:spPr>
          <a:xfrm>
            <a:off x="838200" y="36809"/>
            <a:ext cx="10515600" cy="1080168"/>
          </a:xfrm>
        </p:spPr>
        <p:txBody>
          <a:bodyPr>
            <a:normAutofit/>
          </a:bodyPr>
          <a:lstStyle/>
          <a:p>
            <a:r>
              <a:rPr lang="en-US" dirty="0"/>
              <a:t>Argon analysis system</a:t>
            </a:r>
          </a:p>
        </p:txBody>
      </p:sp>
      <p:sp>
        <p:nvSpPr>
          <p:cNvPr id="3" name="Footer Placeholder 2"/>
          <p:cNvSpPr>
            <a:spLocks noGrp="1"/>
          </p:cNvSpPr>
          <p:nvPr>
            <p:ph type="ftr" sz="quarter" idx="11"/>
          </p:nvPr>
        </p:nvSpPr>
        <p:spPr/>
        <p:txBody>
          <a:bodyPr/>
          <a:lstStyle/>
          <a:p>
            <a:r>
              <a:rPr lang="en-US"/>
              <a:t>ICARUS Collaboration Meeting - September 11, 2019</a:t>
            </a:r>
          </a:p>
        </p:txBody>
      </p:sp>
      <p:sp>
        <p:nvSpPr>
          <p:cNvPr id="4" name="Slide Number Placeholder 3"/>
          <p:cNvSpPr>
            <a:spLocks noGrp="1"/>
          </p:cNvSpPr>
          <p:nvPr>
            <p:ph type="sldNum" sz="quarter" idx="12"/>
          </p:nvPr>
        </p:nvSpPr>
        <p:spPr/>
        <p:txBody>
          <a:bodyPr/>
          <a:lstStyle/>
          <a:p>
            <a:fld id="{A3AE0841-66DC-0F46-9E18-1EC227391243}" type="slidenum">
              <a:rPr lang="en-US" smtClean="0"/>
              <a:t>17</a:t>
            </a:fld>
            <a:endParaRPr lang="en-US"/>
          </a:p>
        </p:txBody>
      </p:sp>
      <p:cxnSp>
        <p:nvCxnSpPr>
          <p:cNvPr id="12" name="Straight Arrow Connector 11">
            <a:extLst>
              <a:ext uri="{FF2B5EF4-FFF2-40B4-BE49-F238E27FC236}">
                <a16:creationId xmlns:a16="http://schemas.microsoft.com/office/drawing/2014/main" id="{0558F9E5-8F83-204A-8B62-5992E71EFD61}"/>
              </a:ext>
            </a:extLst>
          </p:cNvPr>
          <p:cNvCxnSpPr>
            <a:cxnSpLocks/>
            <a:stCxn id="8" idx="3"/>
          </p:cNvCxnSpPr>
          <p:nvPr/>
        </p:nvCxnSpPr>
        <p:spPr>
          <a:xfrm>
            <a:off x="1570932" y="2971956"/>
            <a:ext cx="7198995" cy="1002941"/>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98CC1A9-32FD-574D-A86D-F7071F53A41D}"/>
              </a:ext>
            </a:extLst>
          </p:cNvPr>
          <p:cNvCxnSpPr>
            <a:cxnSpLocks/>
            <a:stCxn id="8" idx="3"/>
          </p:cNvCxnSpPr>
          <p:nvPr/>
        </p:nvCxnSpPr>
        <p:spPr>
          <a:xfrm flipV="1">
            <a:off x="1570932" y="2727048"/>
            <a:ext cx="7351395" cy="244908"/>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BD7A398-D754-0A42-B6E7-FB531429AD98}"/>
              </a:ext>
            </a:extLst>
          </p:cNvPr>
          <p:cNvSpPr txBox="1"/>
          <p:nvPr/>
        </p:nvSpPr>
        <p:spPr>
          <a:xfrm>
            <a:off x="494675" y="2787290"/>
            <a:ext cx="1076257" cy="369332"/>
          </a:xfrm>
          <a:prstGeom prst="rect">
            <a:avLst/>
          </a:prstGeom>
          <a:noFill/>
        </p:spPr>
        <p:txBody>
          <a:bodyPr wrap="none" rtlCol="0">
            <a:spAutoFit/>
          </a:bodyPr>
          <a:lstStyle/>
          <a:p>
            <a:r>
              <a:rPr lang="it-IT" dirty="0" err="1"/>
              <a:t>Analysers</a:t>
            </a:r>
            <a:endParaRPr lang="it-IT" dirty="0"/>
          </a:p>
        </p:txBody>
      </p:sp>
      <p:sp>
        <p:nvSpPr>
          <p:cNvPr id="13" name="TextBox 12">
            <a:extLst>
              <a:ext uri="{FF2B5EF4-FFF2-40B4-BE49-F238E27FC236}">
                <a16:creationId xmlns:a16="http://schemas.microsoft.com/office/drawing/2014/main" id="{6CD5BDD9-15D0-B54F-9E6D-8A82248FD3A3}"/>
              </a:ext>
            </a:extLst>
          </p:cNvPr>
          <p:cNvSpPr txBox="1"/>
          <p:nvPr/>
        </p:nvSpPr>
        <p:spPr>
          <a:xfrm>
            <a:off x="709262" y="1832569"/>
            <a:ext cx="3786538" cy="369332"/>
          </a:xfrm>
          <a:prstGeom prst="rect">
            <a:avLst/>
          </a:prstGeom>
          <a:noFill/>
        </p:spPr>
        <p:txBody>
          <a:bodyPr wrap="square" rtlCol="0">
            <a:spAutoFit/>
          </a:bodyPr>
          <a:lstStyle/>
          <a:p>
            <a:r>
              <a:rPr lang="it-IT" dirty="0"/>
              <a:t>Distribution </a:t>
            </a:r>
            <a:r>
              <a:rPr lang="it-IT" dirty="0" err="1"/>
              <a:t>manifold</a:t>
            </a:r>
            <a:endParaRPr lang="it-IT" dirty="0"/>
          </a:p>
        </p:txBody>
      </p:sp>
      <p:cxnSp>
        <p:nvCxnSpPr>
          <p:cNvPr id="17" name="Straight Arrow Connector 16">
            <a:extLst>
              <a:ext uri="{FF2B5EF4-FFF2-40B4-BE49-F238E27FC236}">
                <a16:creationId xmlns:a16="http://schemas.microsoft.com/office/drawing/2014/main" id="{B43EB18F-F7FC-EB4B-98D7-E2385535C37C}"/>
              </a:ext>
            </a:extLst>
          </p:cNvPr>
          <p:cNvCxnSpPr>
            <a:cxnSpLocks/>
          </p:cNvCxnSpPr>
          <p:nvPr/>
        </p:nvCxnSpPr>
        <p:spPr>
          <a:xfrm>
            <a:off x="3537901" y="2269079"/>
            <a:ext cx="3666463" cy="457968"/>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9670C2C-EDB8-4346-913D-7F3966F11EFF}"/>
              </a:ext>
            </a:extLst>
          </p:cNvPr>
          <p:cNvCxnSpPr>
            <a:cxnSpLocks/>
            <a:stCxn id="8" idx="3"/>
          </p:cNvCxnSpPr>
          <p:nvPr/>
        </p:nvCxnSpPr>
        <p:spPr>
          <a:xfrm>
            <a:off x="1570932" y="2971956"/>
            <a:ext cx="7198995" cy="382047"/>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023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809"/>
            <a:ext cx="10515600" cy="1080168"/>
          </a:xfrm>
        </p:spPr>
        <p:txBody>
          <a:bodyPr>
            <a:normAutofit/>
          </a:bodyPr>
          <a:lstStyle/>
          <a:p>
            <a:r>
              <a:rPr lang="en-US" dirty="0"/>
              <a:t>Gas distribution manifold</a:t>
            </a:r>
          </a:p>
        </p:txBody>
      </p:sp>
      <p:sp>
        <p:nvSpPr>
          <p:cNvPr id="3" name="Footer Placeholder 2"/>
          <p:cNvSpPr>
            <a:spLocks noGrp="1"/>
          </p:cNvSpPr>
          <p:nvPr>
            <p:ph type="ftr" sz="quarter" idx="11"/>
          </p:nvPr>
        </p:nvSpPr>
        <p:spPr/>
        <p:txBody>
          <a:bodyPr/>
          <a:lstStyle/>
          <a:p>
            <a:r>
              <a:rPr lang="en-US"/>
              <a:t>ICARUS Collaboration Meeting - September 11, 2019</a:t>
            </a:r>
          </a:p>
        </p:txBody>
      </p:sp>
      <p:sp>
        <p:nvSpPr>
          <p:cNvPr id="4" name="Slide Number Placeholder 3"/>
          <p:cNvSpPr>
            <a:spLocks noGrp="1"/>
          </p:cNvSpPr>
          <p:nvPr>
            <p:ph type="sldNum" sz="quarter" idx="12"/>
          </p:nvPr>
        </p:nvSpPr>
        <p:spPr/>
        <p:txBody>
          <a:bodyPr/>
          <a:lstStyle/>
          <a:p>
            <a:fld id="{A3AE0841-66DC-0F46-9E18-1EC227391243}" type="slidenum">
              <a:rPr lang="en-US" smtClean="0"/>
              <a:t>18</a:t>
            </a:fld>
            <a:endParaRPr lang="en-US"/>
          </a:p>
        </p:txBody>
      </p:sp>
      <p:pic>
        <p:nvPicPr>
          <p:cNvPr id="7" name="Picture 6">
            <a:extLst>
              <a:ext uri="{FF2B5EF4-FFF2-40B4-BE49-F238E27FC236}">
                <a16:creationId xmlns:a16="http://schemas.microsoft.com/office/drawing/2014/main" id="{B6906E0D-F4D1-D842-A5C0-4BB5B333E8D2}"/>
              </a:ext>
            </a:extLst>
          </p:cNvPr>
          <p:cNvPicPr>
            <a:picLocks noChangeAspect="1"/>
          </p:cNvPicPr>
          <p:nvPr/>
        </p:nvPicPr>
        <p:blipFill>
          <a:blip r:embed="rId2"/>
          <a:stretch>
            <a:fillRect/>
          </a:stretch>
        </p:blipFill>
        <p:spPr>
          <a:xfrm>
            <a:off x="4516582" y="901123"/>
            <a:ext cx="7273636" cy="5455227"/>
          </a:xfrm>
          <a:prstGeom prst="rect">
            <a:avLst/>
          </a:prstGeom>
        </p:spPr>
      </p:pic>
    </p:spTree>
    <p:extLst>
      <p:ext uri="{BB962C8B-B14F-4D97-AF65-F5344CB8AC3E}">
        <p14:creationId xmlns:p14="http://schemas.microsoft.com/office/powerpoint/2010/main" val="1967471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0558F9E5-8F83-204A-8B62-5992E71EFD61}"/>
              </a:ext>
            </a:extLst>
          </p:cNvPr>
          <p:cNvCxnSpPr>
            <a:cxnSpLocks/>
          </p:cNvCxnSpPr>
          <p:nvPr/>
        </p:nvCxnSpPr>
        <p:spPr>
          <a:xfrm>
            <a:off x="4754982" y="3391569"/>
            <a:ext cx="6273236" cy="866817"/>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009BA9C-BD9B-FE4D-896B-2AFFD9E5E5A0}"/>
              </a:ext>
            </a:extLst>
          </p:cNvPr>
          <p:cNvPicPr>
            <a:picLocks noChangeAspect="1"/>
          </p:cNvPicPr>
          <p:nvPr/>
        </p:nvPicPr>
        <p:blipFill>
          <a:blip r:embed="rId2"/>
          <a:stretch>
            <a:fillRect/>
          </a:stretch>
        </p:blipFill>
        <p:spPr>
          <a:xfrm>
            <a:off x="4835235" y="1073198"/>
            <a:ext cx="7135091" cy="5351318"/>
          </a:xfrm>
          <a:prstGeom prst="rect">
            <a:avLst/>
          </a:prstGeom>
        </p:spPr>
      </p:pic>
      <p:sp>
        <p:nvSpPr>
          <p:cNvPr id="2" name="Title 1"/>
          <p:cNvSpPr>
            <a:spLocks noGrp="1"/>
          </p:cNvSpPr>
          <p:nvPr>
            <p:ph type="title"/>
          </p:nvPr>
        </p:nvSpPr>
        <p:spPr>
          <a:xfrm>
            <a:off x="838200" y="36809"/>
            <a:ext cx="10515600" cy="1080168"/>
          </a:xfrm>
        </p:spPr>
        <p:txBody>
          <a:bodyPr>
            <a:normAutofit/>
          </a:bodyPr>
          <a:lstStyle/>
          <a:p>
            <a:r>
              <a:rPr lang="en-US" dirty="0"/>
              <a:t>External filter for the LAr filling</a:t>
            </a:r>
          </a:p>
        </p:txBody>
      </p:sp>
      <p:sp>
        <p:nvSpPr>
          <p:cNvPr id="3" name="Footer Placeholder 2"/>
          <p:cNvSpPr>
            <a:spLocks noGrp="1"/>
          </p:cNvSpPr>
          <p:nvPr>
            <p:ph type="ftr" sz="quarter" idx="11"/>
          </p:nvPr>
        </p:nvSpPr>
        <p:spPr/>
        <p:txBody>
          <a:bodyPr/>
          <a:lstStyle/>
          <a:p>
            <a:r>
              <a:rPr lang="en-US"/>
              <a:t>ICARUS Collaboration Meeting - September 11, 2019</a:t>
            </a:r>
          </a:p>
        </p:txBody>
      </p:sp>
      <p:sp>
        <p:nvSpPr>
          <p:cNvPr id="4" name="Slide Number Placeholder 3"/>
          <p:cNvSpPr>
            <a:spLocks noGrp="1"/>
          </p:cNvSpPr>
          <p:nvPr>
            <p:ph type="sldNum" sz="quarter" idx="12"/>
          </p:nvPr>
        </p:nvSpPr>
        <p:spPr/>
        <p:txBody>
          <a:bodyPr/>
          <a:lstStyle/>
          <a:p>
            <a:fld id="{A3AE0841-66DC-0F46-9E18-1EC227391243}" type="slidenum">
              <a:rPr lang="en-US" smtClean="0"/>
              <a:t>19</a:t>
            </a:fld>
            <a:endParaRPr lang="en-US"/>
          </a:p>
        </p:txBody>
      </p:sp>
      <p:sp>
        <p:nvSpPr>
          <p:cNvPr id="8" name="TextBox 7">
            <a:extLst>
              <a:ext uri="{FF2B5EF4-FFF2-40B4-BE49-F238E27FC236}">
                <a16:creationId xmlns:a16="http://schemas.microsoft.com/office/drawing/2014/main" id="{0BD7A398-D754-0A42-B6E7-FB531429AD98}"/>
              </a:ext>
            </a:extLst>
          </p:cNvPr>
          <p:cNvSpPr txBox="1"/>
          <p:nvPr/>
        </p:nvSpPr>
        <p:spPr>
          <a:xfrm>
            <a:off x="494676" y="2787290"/>
            <a:ext cx="3232198" cy="646331"/>
          </a:xfrm>
          <a:prstGeom prst="rect">
            <a:avLst/>
          </a:prstGeom>
          <a:noFill/>
        </p:spPr>
        <p:txBody>
          <a:bodyPr wrap="square" rtlCol="0">
            <a:spAutoFit/>
          </a:bodyPr>
          <a:lstStyle/>
          <a:p>
            <a:r>
              <a:rPr lang="it-IT" dirty="0"/>
              <a:t>Argon and </a:t>
            </a:r>
            <a:r>
              <a:rPr lang="it-IT" dirty="0" err="1"/>
              <a:t>Nitrogen</a:t>
            </a:r>
            <a:r>
              <a:rPr lang="it-IT" dirty="0"/>
              <a:t> transfer </a:t>
            </a:r>
            <a:r>
              <a:rPr lang="it-IT" dirty="0" err="1"/>
              <a:t>lines</a:t>
            </a:r>
            <a:r>
              <a:rPr lang="it-IT" dirty="0"/>
              <a:t> (</a:t>
            </a:r>
            <a:r>
              <a:rPr lang="it-IT" dirty="0" err="1"/>
              <a:t>liquid</a:t>
            </a:r>
            <a:r>
              <a:rPr lang="it-IT" dirty="0"/>
              <a:t> and gas)</a:t>
            </a:r>
          </a:p>
        </p:txBody>
      </p:sp>
      <p:sp>
        <p:nvSpPr>
          <p:cNvPr id="13" name="TextBox 12">
            <a:extLst>
              <a:ext uri="{FF2B5EF4-FFF2-40B4-BE49-F238E27FC236}">
                <a16:creationId xmlns:a16="http://schemas.microsoft.com/office/drawing/2014/main" id="{6CD5BDD9-15D0-B54F-9E6D-8A82248FD3A3}"/>
              </a:ext>
            </a:extLst>
          </p:cNvPr>
          <p:cNvSpPr txBox="1"/>
          <p:nvPr/>
        </p:nvSpPr>
        <p:spPr>
          <a:xfrm>
            <a:off x="709262" y="1832569"/>
            <a:ext cx="3786538" cy="369332"/>
          </a:xfrm>
          <a:prstGeom prst="rect">
            <a:avLst/>
          </a:prstGeom>
          <a:noFill/>
        </p:spPr>
        <p:txBody>
          <a:bodyPr wrap="square" rtlCol="0">
            <a:spAutoFit/>
          </a:bodyPr>
          <a:lstStyle/>
          <a:p>
            <a:r>
              <a:rPr lang="it-IT" dirty="0" err="1"/>
              <a:t>Filling</a:t>
            </a:r>
            <a:r>
              <a:rPr lang="it-IT" dirty="0"/>
              <a:t> </a:t>
            </a:r>
            <a:r>
              <a:rPr lang="it-IT" dirty="0" err="1"/>
              <a:t>filter</a:t>
            </a:r>
            <a:endParaRPr lang="it-IT" dirty="0"/>
          </a:p>
        </p:txBody>
      </p:sp>
      <p:cxnSp>
        <p:nvCxnSpPr>
          <p:cNvPr id="17" name="Straight Arrow Connector 16">
            <a:extLst>
              <a:ext uri="{FF2B5EF4-FFF2-40B4-BE49-F238E27FC236}">
                <a16:creationId xmlns:a16="http://schemas.microsoft.com/office/drawing/2014/main" id="{B43EB18F-F7FC-EB4B-98D7-E2385535C37C}"/>
              </a:ext>
            </a:extLst>
          </p:cNvPr>
          <p:cNvCxnSpPr>
            <a:cxnSpLocks/>
          </p:cNvCxnSpPr>
          <p:nvPr/>
        </p:nvCxnSpPr>
        <p:spPr>
          <a:xfrm>
            <a:off x="1998751" y="2087035"/>
            <a:ext cx="4762267" cy="748270"/>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9670C2C-EDB8-4346-913D-7F3966F11EFF}"/>
              </a:ext>
            </a:extLst>
          </p:cNvPr>
          <p:cNvCxnSpPr>
            <a:cxnSpLocks/>
          </p:cNvCxnSpPr>
          <p:nvPr/>
        </p:nvCxnSpPr>
        <p:spPr>
          <a:xfrm>
            <a:off x="3325091" y="3117273"/>
            <a:ext cx="6657109" cy="1141113"/>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549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573505" y="1516480"/>
            <a:ext cx="11193774" cy="4839870"/>
          </a:xfrm>
        </p:spPr>
        <p:txBody>
          <a:bodyPr/>
          <a:lstStyle/>
          <a:p>
            <a:pPr>
              <a:buClr>
                <a:srgbClr val="216E79"/>
              </a:buClr>
              <a:buSzPct val="100000"/>
              <a:buFont typeface="Helvetica" charset="0"/>
              <a:buChar char="●"/>
            </a:pPr>
            <a:r>
              <a:rPr lang="en-US" dirty="0"/>
              <a:t>Present Status of Installation Activities</a:t>
            </a:r>
          </a:p>
          <a:p>
            <a:pPr>
              <a:buClr>
                <a:srgbClr val="216E79"/>
              </a:buClr>
              <a:buSzPct val="100000"/>
              <a:buFont typeface="Helvetica" charset="0"/>
              <a:buChar char="●"/>
            </a:pPr>
            <a:r>
              <a:rPr lang="en-US" dirty="0"/>
              <a:t>Collection of Photos and schemes</a:t>
            </a:r>
          </a:p>
          <a:p>
            <a:pPr>
              <a:buClr>
                <a:srgbClr val="216E79"/>
              </a:buClr>
              <a:buSzPct val="100000"/>
              <a:buFont typeface="Helvetica" charset="0"/>
              <a:buChar char="●"/>
            </a:pPr>
            <a:r>
              <a:rPr lang="en-US" dirty="0"/>
              <a:t>Cryogenics And detector commissioning </a:t>
            </a:r>
          </a:p>
          <a:p>
            <a:pPr>
              <a:buClr>
                <a:srgbClr val="216E79"/>
              </a:buClr>
              <a:buSzPct val="100000"/>
              <a:buFont typeface="Helvetica" charset="0"/>
              <a:buChar char="●"/>
            </a:pPr>
            <a:r>
              <a:rPr lang="en-US" dirty="0"/>
              <a:t>Conclusions</a:t>
            </a:r>
          </a:p>
          <a:p>
            <a:pPr>
              <a:buClr>
                <a:srgbClr val="216E79"/>
              </a:buClr>
              <a:buSzPct val="100000"/>
              <a:buFont typeface="Helvetica" charset="0"/>
              <a:buChar char="●"/>
            </a:pPr>
            <a:endParaRPr lang="en-US" dirty="0"/>
          </a:p>
          <a:p>
            <a:pPr>
              <a:buClr>
                <a:srgbClr val="216E79"/>
              </a:buClr>
              <a:buSzPct val="100000"/>
              <a:buFont typeface="Helvetica" charset="0"/>
              <a:buChar char="●"/>
            </a:pPr>
            <a:endParaRPr lang="en-US" dirty="0"/>
          </a:p>
          <a:p>
            <a:pPr>
              <a:buClr>
                <a:srgbClr val="216E79"/>
              </a:buClr>
              <a:buSzPct val="100000"/>
              <a:buFont typeface="Helvetica" charset="0"/>
              <a:buChar char="●"/>
            </a:pPr>
            <a:endParaRPr lang="en-US" dirty="0"/>
          </a:p>
        </p:txBody>
      </p:sp>
      <p:sp>
        <p:nvSpPr>
          <p:cNvPr id="4" name="Footer Placeholder 3"/>
          <p:cNvSpPr>
            <a:spLocks noGrp="1"/>
          </p:cNvSpPr>
          <p:nvPr>
            <p:ph type="ftr" sz="quarter" idx="11"/>
          </p:nvPr>
        </p:nvSpPr>
        <p:spPr/>
        <p:txBody>
          <a:bodyPr/>
          <a:lstStyle/>
          <a:p>
            <a:r>
              <a:rPr lang="en-US"/>
              <a:t>ICARUS Collaboration Meeting - September 11, 2019</a:t>
            </a:r>
          </a:p>
        </p:txBody>
      </p:sp>
      <p:sp>
        <p:nvSpPr>
          <p:cNvPr id="6" name="Slide Number Placeholder 5"/>
          <p:cNvSpPr>
            <a:spLocks noGrp="1"/>
          </p:cNvSpPr>
          <p:nvPr>
            <p:ph type="sldNum" sz="quarter" idx="12"/>
          </p:nvPr>
        </p:nvSpPr>
        <p:spPr/>
        <p:txBody>
          <a:bodyPr/>
          <a:lstStyle/>
          <a:p>
            <a:fld id="{A3AE0841-66DC-0F46-9E18-1EC227391243}" type="slidenum">
              <a:rPr lang="en-US" smtClean="0"/>
              <a:t>2</a:t>
            </a:fld>
            <a:endParaRPr lang="en-US"/>
          </a:p>
        </p:txBody>
      </p:sp>
    </p:spTree>
    <p:extLst>
      <p:ext uri="{BB962C8B-B14F-4D97-AF65-F5344CB8AC3E}">
        <p14:creationId xmlns:p14="http://schemas.microsoft.com/office/powerpoint/2010/main" val="218180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Cryogenic commissioning</a:t>
            </a:r>
          </a:p>
        </p:txBody>
      </p:sp>
      <p:sp>
        <p:nvSpPr>
          <p:cNvPr id="4" name="Footer Placeholder 3"/>
          <p:cNvSpPr>
            <a:spLocks noGrp="1"/>
          </p:cNvSpPr>
          <p:nvPr>
            <p:ph type="ftr" sz="quarter" idx="11"/>
          </p:nvPr>
        </p:nvSpPr>
        <p:spPr/>
        <p:txBody>
          <a:bodyPr/>
          <a:lstStyle/>
          <a:p>
            <a:r>
              <a:rPr lang="en-US">
                <a:solidFill>
                  <a:schemeClr val="tx1">
                    <a:lumMod val="50000"/>
                    <a:lumOff val="50000"/>
                  </a:schemeClr>
                </a:solidFill>
              </a:rPr>
              <a:t>ICARUS Collaboration Meeting - September 11, 2019</a:t>
            </a:r>
            <a:endParaRPr lang="en-US" dirty="0">
              <a:solidFill>
                <a:schemeClr val="tx1">
                  <a:lumMod val="50000"/>
                  <a:lumOff val="50000"/>
                </a:schemeClr>
              </a:solidFill>
            </a:endParaRPr>
          </a:p>
        </p:txBody>
      </p:sp>
      <p:sp>
        <p:nvSpPr>
          <p:cNvPr id="5" name="Slide Number Placeholder 4"/>
          <p:cNvSpPr>
            <a:spLocks noGrp="1"/>
          </p:cNvSpPr>
          <p:nvPr>
            <p:ph type="sldNum" sz="quarter" idx="12"/>
          </p:nvPr>
        </p:nvSpPr>
        <p:spPr/>
        <p:txBody>
          <a:bodyPr/>
          <a:lstStyle/>
          <a:p>
            <a:fld id="{A3AE0841-66DC-0F46-9E18-1EC227391243}" type="slidenum">
              <a:rPr lang="en-US" smtClean="0"/>
              <a:t>20</a:t>
            </a:fld>
            <a:endParaRPr lang="en-US" dirty="0"/>
          </a:p>
        </p:txBody>
      </p:sp>
      <p:sp>
        <p:nvSpPr>
          <p:cNvPr id="8" name="Content Placeholder 2"/>
          <p:cNvSpPr>
            <a:spLocks noGrp="1"/>
          </p:cNvSpPr>
          <p:nvPr>
            <p:ph idx="1"/>
          </p:nvPr>
        </p:nvSpPr>
        <p:spPr>
          <a:xfrm>
            <a:off x="284813" y="1253612"/>
            <a:ext cx="11482466" cy="4970207"/>
          </a:xfrm>
        </p:spPr>
        <p:txBody>
          <a:bodyPr>
            <a:normAutofit/>
          </a:bodyPr>
          <a:lstStyle/>
          <a:p>
            <a:pPr>
              <a:buClr>
                <a:srgbClr val="216E79"/>
              </a:buClr>
              <a:buSzPct val="100000"/>
              <a:buFont typeface="Helvetica" charset="0"/>
              <a:buChar char="●"/>
            </a:pPr>
            <a:r>
              <a:rPr lang="en-US" sz="2200" dirty="0"/>
              <a:t>If we want to complete the filling of the detector before Christmas, the latest date to start the detector cooldown is the 20</a:t>
            </a:r>
            <a:r>
              <a:rPr lang="en-US" sz="2200" baseline="30000" dirty="0"/>
              <a:t>th</a:t>
            </a:r>
            <a:r>
              <a:rPr lang="en-US" sz="2200" dirty="0"/>
              <a:t> of October.</a:t>
            </a:r>
          </a:p>
          <a:p>
            <a:pPr lvl="1">
              <a:buClr>
                <a:srgbClr val="216E79"/>
              </a:buClr>
              <a:buSzPct val="100000"/>
              <a:buFont typeface="Helvetica" charset="0"/>
              <a:buChar char="●"/>
            </a:pPr>
            <a:r>
              <a:rPr lang="en-US" sz="2200" dirty="0"/>
              <a:t>About 10 days are required to complete the cooldown and to start filling with LAr.</a:t>
            </a:r>
          </a:p>
          <a:p>
            <a:pPr lvl="1">
              <a:buClr>
                <a:srgbClr val="216E79"/>
              </a:buClr>
              <a:buSzPct val="100000"/>
              <a:buFont typeface="Helvetica" charset="0"/>
              <a:buChar char="●"/>
            </a:pPr>
            <a:r>
              <a:rPr lang="en-US" sz="2200" dirty="0"/>
              <a:t>A minimum of 6 weeks of continuous filling are required to complete the filling (end on December 15).</a:t>
            </a:r>
          </a:p>
          <a:p>
            <a:pPr>
              <a:buClr>
                <a:srgbClr val="216E79"/>
              </a:buClr>
              <a:buSzPct val="100000"/>
              <a:buFont typeface="Helvetica" charset="0"/>
              <a:buChar char="●"/>
            </a:pPr>
            <a:r>
              <a:rPr lang="en-US" sz="2200" dirty="0"/>
              <a:t>To anticipate by one week is highly preferable to account for a possible stop during the filling to regenerate the filling filter and for other unpredictable issues.</a:t>
            </a:r>
          </a:p>
          <a:p>
            <a:pPr>
              <a:buClr>
                <a:srgbClr val="216E79"/>
              </a:buClr>
              <a:buSzPct val="100000"/>
              <a:buFont typeface="Helvetica" charset="0"/>
              <a:buChar char="●"/>
            </a:pPr>
            <a:r>
              <a:rPr lang="en-US" sz="2200" dirty="0"/>
              <a:t>The start of the LAr delivery has to be notified to the supplier not less than 3 weeks in advance (October 7).</a:t>
            </a:r>
          </a:p>
          <a:p>
            <a:pPr lvl="1">
              <a:buClr>
                <a:srgbClr val="216E79"/>
              </a:buClr>
              <a:buSzPct val="100000"/>
              <a:buFont typeface="Helvetica" charset="0"/>
              <a:buChar char="●"/>
            </a:pPr>
            <a:r>
              <a:rPr lang="en-US" sz="2200" dirty="0"/>
              <a:t>This requires a sign off of the Laboratory to start the cryogenic commissioning of the detector.</a:t>
            </a:r>
          </a:p>
          <a:p>
            <a:pPr>
              <a:buClr>
                <a:srgbClr val="216E79"/>
              </a:buClr>
              <a:buSzPct val="100000"/>
              <a:buFont typeface="Helvetica" charset="0"/>
              <a:buChar char="●"/>
            </a:pPr>
            <a:endParaRPr lang="en-US" dirty="0"/>
          </a:p>
        </p:txBody>
      </p:sp>
    </p:spTree>
    <p:extLst>
      <p:ext uri="{BB962C8B-B14F-4D97-AF65-F5344CB8AC3E}">
        <p14:creationId xmlns:p14="http://schemas.microsoft.com/office/powerpoint/2010/main" val="1044678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Pre-requisites for Cryogenic commissioning (</a:t>
            </a:r>
            <a:r>
              <a:rPr lang="en-US" dirty="0" err="1"/>
              <a:t>cryo</a:t>
            </a:r>
            <a:r>
              <a:rPr lang="en-US" dirty="0"/>
              <a:t>)</a:t>
            </a:r>
          </a:p>
        </p:txBody>
      </p:sp>
      <p:sp>
        <p:nvSpPr>
          <p:cNvPr id="4" name="Footer Placeholder 3"/>
          <p:cNvSpPr>
            <a:spLocks noGrp="1"/>
          </p:cNvSpPr>
          <p:nvPr>
            <p:ph type="ftr" sz="quarter" idx="11"/>
          </p:nvPr>
        </p:nvSpPr>
        <p:spPr/>
        <p:txBody>
          <a:bodyPr/>
          <a:lstStyle/>
          <a:p>
            <a:r>
              <a:rPr lang="en-US">
                <a:solidFill>
                  <a:schemeClr val="tx1">
                    <a:lumMod val="50000"/>
                    <a:lumOff val="50000"/>
                  </a:schemeClr>
                </a:solidFill>
              </a:rPr>
              <a:t>ICARUS Collaboration Meeting - September 11, 2019</a:t>
            </a:r>
            <a:endParaRPr lang="en-US" dirty="0">
              <a:solidFill>
                <a:schemeClr val="tx1">
                  <a:lumMod val="50000"/>
                  <a:lumOff val="50000"/>
                </a:schemeClr>
              </a:solidFill>
            </a:endParaRPr>
          </a:p>
        </p:txBody>
      </p:sp>
      <p:sp>
        <p:nvSpPr>
          <p:cNvPr id="5" name="Slide Number Placeholder 4"/>
          <p:cNvSpPr>
            <a:spLocks noGrp="1"/>
          </p:cNvSpPr>
          <p:nvPr>
            <p:ph type="sldNum" sz="quarter" idx="12"/>
          </p:nvPr>
        </p:nvSpPr>
        <p:spPr/>
        <p:txBody>
          <a:bodyPr/>
          <a:lstStyle/>
          <a:p>
            <a:fld id="{A3AE0841-66DC-0F46-9E18-1EC227391243}" type="slidenum">
              <a:rPr lang="en-US" smtClean="0"/>
              <a:t>21</a:t>
            </a:fld>
            <a:endParaRPr lang="en-US" dirty="0"/>
          </a:p>
        </p:txBody>
      </p:sp>
      <p:sp>
        <p:nvSpPr>
          <p:cNvPr id="8" name="Content Placeholder 2"/>
          <p:cNvSpPr>
            <a:spLocks noGrp="1"/>
          </p:cNvSpPr>
          <p:nvPr>
            <p:ph idx="1"/>
          </p:nvPr>
        </p:nvSpPr>
        <p:spPr>
          <a:xfrm>
            <a:off x="284813" y="1253612"/>
            <a:ext cx="11482466" cy="4970207"/>
          </a:xfrm>
        </p:spPr>
        <p:txBody>
          <a:bodyPr>
            <a:normAutofit lnSpcReduction="10000"/>
          </a:bodyPr>
          <a:lstStyle/>
          <a:p>
            <a:pPr>
              <a:buClr>
                <a:srgbClr val="216E79"/>
              </a:buClr>
              <a:buSzPct val="100000"/>
              <a:buFont typeface="Helvetica" charset="0"/>
              <a:buChar char="●"/>
            </a:pPr>
            <a:r>
              <a:rPr lang="en-US" sz="2200" dirty="0"/>
              <a:t>Cryogenic system installation completed. Still few items have to be finalized:</a:t>
            </a:r>
          </a:p>
          <a:p>
            <a:pPr lvl="1">
              <a:buClr>
                <a:srgbClr val="216E79"/>
              </a:buClr>
              <a:buSzPct val="100000"/>
              <a:buFont typeface="Helvetica" charset="0"/>
              <a:buChar char="●"/>
            </a:pPr>
            <a:r>
              <a:rPr lang="en-US" sz="2200" dirty="0"/>
              <a:t>GAr collectors installed, leak tested and opened to the main vacuum;</a:t>
            </a:r>
          </a:p>
          <a:p>
            <a:pPr lvl="1">
              <a:buClr>
                <a:srgbClr val="216E79"/>
              </a:buClr>
              <a:buSzPct val="100000"/>
              <a:buFont typeface="Helvetica" charset="0"/>
              <a:buChar char="●"/>
            </a:pPr>
            <a:r>
              <a:rPr lang="en-US" sz="2200" dirty="0"/>
              <a:t>GAr external lines completed;</a:t>
            </a:r>
          </a:p>
          <a:p>
            <a:pPr lvl="1">
              <a:buClr>
                <a:srgbClr val="216E79"/>
              </a:buClr>
              <a:buSzPct val="100000"/>
              <a:buFont typeface="Helvetica" charset="0"/>
              <a:buChar char="●"/>
            </a:pPr>
            <a:r>
              <a:rPr lang="en-US" sz="2200" dirty="0"/>
              <a:t>Filling filter activated;</a:t>
            </a:r>
          </a:p>
          <a:p>
            <a:pPr lvl="1">
              <a:buClr>
                <a:srgbClr val="216E79"/>
              </a:buClr>
              <a:buSzPct val="100000"/>
              <a:buFont typeface="Helvetica" charset="0"/>
              <a:buChar char="●"/>
            </a:pPr>
            <a:r>
              <a:rPr lang="en-US" sz="2200" dirty="0"/>
              <a:t>Complete the wiring of the cryogenic equipment (some sensors and valves) to the cryogenic controls cabinets.</a:t>
            </a:r>
          </a:p>
          <a:p>
            <a:pPr>
              <a:buClr>
                <a:srgbClr val="216E79"/>
              </a:buClr>
              <a:buSzPct val="100000"/>
              <a:buFont typeface="Helvetica" charset="0"/>
              <a:buChar char="●"/>
            </a:pPr>
            <a:r>
              <a:rPr lang="en-US" sz="2200" dirty="0"/>
              <a:t>Cryogenic system pre-commissioning complete:</a:t>
            </a:r>
          </a:p>
          <a:p>
            <a:pPr lvl="1">
              <a:buClr>
                <a:srgbClr val="216E79"/>
              </a:buClr>
              <a:buSzPct val="100000"/>
              <a:buFont typeface="Helvetica" charset="0"/>
              <a:buChar char="●"/>
            </a:pPr>
            <a:r>
              <a:rPr lang="en-US" sz="2200" dirty="0"/>
              <a:t>Complete the programming and testing of the cryogenic controls;</a:t>
            </a:r>
          </a:p>
          <a:p>
            <a:pPr lvl="1">
              <a:buClr>
                <a:srgbClr val="216E79"/>
              </a:buClr>
              <a:buSzPct val="100000"/>
              <a:buFont typeface="Helvetica" charset="0"/>
              <a:buChar char="●"/>
            </a:pPr>
            <a:r>
              <a:rPr lang="en-US" sz="2200" dirty="0"/>
              <a:t>Warm test of sensors, valves and pumps;</a:t>
            </a:r>
          </a:p>
          <a:p>
            <a:pPr lvl="1">
              <a:buClr>
                <a:srgbClr val="216E79"/>
              </a:buClr>
              <a:buSzPct val="100000"/>
              <a:buFont typeface="Helvetica" charset="0"/>
              <a:buChar char="●"/>
            </a:pPr>
            <a:r>
              <a:rPr lang="en-US" sz="2200" dirty="0"/>
              <a:t>Purge all liquid and gas transfer lines that are not yet under vacuum;</a:t>
            </a:r>
          </a:p>
          <a:p>
            <a:pPr lvl="1">
              <a:buClr>
                <a:srgbClr val="216E79"/>
              </a:buClr>
              <a:buSzPct val="100000"/>
              <a:buFont typeface="Helvetica" charset="0"/>
              <a:buChar char="●"/>
            </a:pPr>
            <a:r>
              <a:rPr lang="en-US" sz="2200" dirty="0"/>
              <a:t>Open the liquid filters and close the respective isolation boxes.</a:t>
            </a:r>
          </a:p>
          <a:p>
            <a:pPr>
              <a:buClr>
                <a:srgbClr val="216E79"/>
              </a:buClr>
              <a:buSzPct val="100000"/>
              <a:buFont typeface="Helvetica" charset="0"/>
              <a:buChar char="●"/>
            </a:pPr>
            <a:r>
              <a:rPr lang="en-US" sz="2200" dirty="0"/>
              <a:t>Oxygen Deficiency Hazard (ODH) alarms connected and tested.</a:t>
            </a:r>
          </a:p>
          <a:p>
            <a:pPr>
              <a:buClr>
                <a:srgbClr val="216E79"/>
              </a:buClr>
              <a:buSzPct val="100000"/>
              <a:buFont typeface="Helvetica" charset="0"/>
              <a:buChar char="●"/>
            </a:pPr>
            <a:r>
              <a:rPr lang="en-US" sz="2200" dirty="0"/>
              <a:t>Clearance for cryogenic operation received (ORC).</a:t>
            </a:r>
          </a:p>
          <a:p>
            <a:pPr>
              <a:buClr>
                <a:srgbClr val="216E79"/>
              </a:buClr>
              <a:buSzPct val="100000"/>
              <a:buFont typeface="Helvetica" charset="0"/>
              <a:buChar char="●"/>
            </a:pPr>
            <a:r>
              <a:rPr lang="en-US" sz="2200" dirty="0"/>
              <a:t>Delivery of LAr established.</a:t>
            </a:r>
          </a:p>
          <a:p>
            <a:pPr>
              <a:buClr>
                <a:srgbClr val="216E79"/>
              </a:buClr>
              <a:buSzPct val="100000"/>
              <a:buFont typeface="Helvetica" charset="0"/>
              <a:buChar char="●"/>
            </a:pPr>
            <a:endParaRPr lang="en-US" dirty="0"/>
          </a:p>
        </p:txBody>
      </p:sp>
    </p:spTree>
    <p:extLst>
      <p:ext uri="{BB962C8B-B14F-4D97-AF65-F5344CB8AC3E}">
        <p14:creationId xmlns:p14="http://schemas.microsoft.com/office/powerpoint/2010/main" val="120692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Pre-requisites for Cryogenic commissioning (detector)</a:t>
            </a:r>
          </a:p>
        </p:txBody>
      </p:sp>
      <p:sp>
        <p:nvSpPr>
          <p:cNvPr id="4" name="Footer Placeholder 3"/>
          <p:cNvSpPr>
            <a:spLocks noGrp="1"/>
          </p:cNvSpPr>
          <p:nvPr>
            <p:ph type="ftr" sz="quarter" idx="11"/>
          </p:nvPr>
        </p:nvSpPr>
        <p:spPr/>
        <p:txBody>
          <a:bodyPr/>
          <a:lstStyle/>
          <a:p>
            <a:r>
              <a:rPr lang="en-US">
                <a:solidFill>
                  <a:schemeClr val="tx1">
                    <a:lumMod val="50000"/>
                    <a:lumOff val="50000"/>
                  </a:schemeClr>
                </a:solidFill>
              </a:rPr>
              <a:t>ICARUS Collaboration Meeting - September 11, 2019</a:t>
            </a:r>
            <a:endParaRPr lang="en-US" dirty="0">
              <a:solidFill>
                <a:schemeClr val="tx1">
                  <a:lumMod val="50000"/>
                  <a:lumOff val="50000"/>
                </a:schemeClr>
              </a:solidFill>
            </a:endParaRPr>
          </a:p>
        </p:txBody>
      </p:sp>
      <p:sp>
        <p:nvSpPr>
          <p:cNvPr id="5" name="Slide Number Placeholder 4"/>
          <p:cNvSpPr>
            <a:spLocks noGrp="1"/>
          </p:cNvSpPr>
          <p:nvPr>
            <p:ph type="sldNum" sz="quarter" idx="12"/>
          </p:nvPr>
        </p:nvSpPr>
        <p:spPr/>
        <p:txBody>
          <a:bodyPr/>
          <a:lstStyle/>
          <a:p>
            <a:fld id="{A3AE0841-66DC-0F46-9E18-1EC227391243}" type="slidenum">
              <a:rPr lang="en-US" smtClean="0"/>
              <a:t>22</a:t>
            </a:fld>
            <a:endParaRPr lang="en-US" dirty="0"/>
          </a:p>
        </p:txBody>
      </p:sp>
      <p:sp>
        <p:nvSpPr>
          <p:cNvPr id="8" name="Content Placeholder 2"/>
          <p:cNvSpPr>
            <a:spLocks noGrp="1"/>
          </p:cNvSpPr>
          <p:nvPr>
            <p:ph idx="1"/>
          </p:nvPr>
        </p:nvSpPr>
        <p:spPr>
          <a:xfrm>
            <a:off x="284813" y="1253612"/>
            <a:ext cx="11482466" cy="4970207"/>
          </a:xfrm>
        </p:spPr>
        <p:txBody>
          <a:bodyPr>
            <a:normAutofit/>
          </a:bodyPr>
          <a:lstStyle/>
          <a:p>
            <a:pPr>
              <a:buClr>
                <a:srgbClr val="216E79"/>
              </a:buClr>
              <a:buSzPct val="100000"/>
              <a:buFont typeface="Helvetica" charset="0"/>
              <a:buChar char="●"/>
            </a:pPr>
            <a:r>
              <a:rPr lang="en-US" sz="2200" dirty="0"/>
              <a:t>The detector can be operated with at least a fraction of the readout (functional to the measurement of the LAr purity):</a:t>
            </a:r>
          </a:p>
          <a:p>
            <a:pPr lvl="1">
              <a:buClr>
                <a:srgbClr val="216E79"/>
              </a:buClr>
              <a:buSzPct val="100000"/>
              <a:buFont typeface="Helvetica" charset="0"/>
              <a:buChar char="●"/>
            </a:pPr>
            <a:r>
              <a:rPr lang="en-US" sz="2200" dirty="0"/>
              <a:t>HV for the drift completely connected: Power supply for the cathode connected and tested for continuity and bias for the wires completely wired and tested for continuity.</a:t>
            </a:r>
          </a:p>
          <a:p>
            <a:pPr lvl="1">
              <a:buClr>
                <a:srgbClr val="216E79"/>
              </a:buClr>
              <a:buSzPct val="100000"/>
              <a:buFont typeface="Helvetica" charset="0"/>
              <a:buChar char="●"/>
            </a:pPr>
            <a:r>
              <a:rPr lang="en-US" sz="2200" dirty="0"/>
              <a:t>At least 20% of the </a:t>
            </a:r>
            <a:r>
              <a:rPr lang="en-US" sz="2200" dirty="0" err="1"/>
              <a:t>minicrates</a:t>
            </a:r>
            <a:r>
              <a:rPr lang="en-US" sz="2200" dirty="0"/>
              <a:t> on both modules connected and ready for DAQ (networking ready).</a:t>
            </a:r>
          </a:p>
          <a:p>
            <a:pPr lvl="1">
              <a:buClr>
                <a:srgbClr val="216E79"/>
              </a:buClr>
              <a:buSzPct val="100000"/>
              <a:buFont typeface="Helvetica" charset="0"/>
              <a:buChar char="●"/>
            </a:pPr>
            <a:r>
              <a:rPr lang="en-US" sz="2200" dirty="0"/>
              <a:t>The PMTs corresponding to the active </a:t>
            </a:r>
            <a:r>
              <a:rPr lang="en-US" sz="2200" dirty="0" err="1"/>
              <a:t>minicrates</a:t>
            </a:r>
            <a:r>
              <a:rPr lang="en-US" sz="2200" dirty="0"/>
              <a:t> connected and ready for DAQ (networking ready).</a:t>
            </a:r>
          </a:p>
          <a:p>
            <a:pPr lvl="1">
              <a:buClr>
                <a:srgbClr val="216E79"/>
              </a:buClr>
              <a:buSzPct val="100000"/>
              <a:buFont typeface="Helvetica" charset="0"/>
              <a:buChar char="●"/>
            </a:pPr>
            <a:r>
              <a:rPr lang="en-US" sz="2200" dirty="0"/>
              <a:t>Slow controls for the above items operational.</a:t>
            </a:r>
          </a:p>
          <a:p>
            <a:pPr>
              <a:buClr>
                <a:srgbClr val="216E79"/>
              </a:buClr>
              <a:buSzPct val="100000"/>
              <a:buFont typeface="Helvetica" charset="0"/>
              <a:buChar char="●"/>
            </a:pPr>
            <a:r>
              <a:rPr lang="en-US" sz="2200" dirty="0"/>
              <a:t>At least two monitors in the control room in Wilson Hall operational to display the status of the internal sensors (temperatures and levels), of the high voltage and of the connected PMTs and </a:t>
            </a:r>
            <a:r>
              <a:rPr lang="en-US" sz="2200" dirty="0" err="1"/>
              <a:t>minicrates</a:t>
            </a:r>
            <a:r>
              <a:rPr lang="en-US" sz="2200" dirty="0"/>
              <a:t>.</a:t>
            </a:r>
          </a:p>
          <a:p>
            <a:pPr>
              <a:buClr>
                <a:srgbClr val="216E79"/>
              </a:buClr>
              <a:buSzPct val="100000"/>
              <a:buFont typeface="Helvetica" charset="0"/>
              <a:buChar char="●"/>
            </a:pPr>
            <a:r>
              <a:rPr lang="en-US" sz="2200" dirty="0"/>
              <a:t>24hr shifts organized starting from the beginning of the cooldown (October 20).</a:t>
            </a:r>
          </a:p>
          <a:p>
            <a:pPr>
              <a:buClr>
                <a:srgbClr val="216E79"/>
              </a:buClr>
              <a:buSzPct val="100000"/>
              <a:buFont typeface="Helvetica" charset="0"/>
              <a:buChar char="●"/>
            </a:pPr>
            <a:endParaRPr lang="en-US" sz="2200" dirty="0"/>
          </a:p>
          <a:p>
            <a:pPr>
              <a:buClr>
                <a:srgbClr val="216E79"/>
              </a:buClr>
              <a:buSzPct val="100000"/>
              <a:buFont typeface="Helvetica" charset="0"/>
              <a:buChar char="●"/>
            </a:pPr>
            <a:endParaRPr lang="en-US" sz="2000" dirty="0"/>
          </a:p>
          <a:p>
            <a:pPr>
              <a:buClr>
                <a:srgbClr val="216E79"/>
              </a:buClr>
              <a:buSzPct val="100000"/>
              <a:buFont typeface="Helvetica" charset="0"/>
              <a:buChar char="●"/>
            </a:pPr>
            <a:endParaRPr lang="en-US" sz="2000" dirty="0"/>
          </a:p>
          <a:p>
            <a:pPr>
              <a:buClr>
                <a:srgbClr val="216E79"/>
              </a:buClr>
              <a:buSzPct val="100000"/>
              <a:buFont typeface="Helvetica" charset="0"/>
              <a:buChar char="●"/>
            </a:pPr>
            <a:endParaRPr lang="en-US" dirty="0"/>
          </a:p>
        </p:txBody>
      </p:sp>
    </p:spTree>
    <p:extLst>
      <p:ext uri="{BB962C8B-B14F-4D97-AF65-F5344CB8AC3E}">
        <p14:creationId xmlns:p14="http://schemas.microsoft.com/office/powerpoint/2010/main" val="555179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Re-arranging the cables on the East Module</a:t>
            </a:r>
          </a:p>
        </p:txBody>
      </p:sp>
      <p:sp>
        <p:nvSpPr>
          <p:cNvPr id="4" name="Footer Placeholder 3"/>
          <p:cNvSpPr>
            <a:spLocks noGrp="1"/>
          </p:cNvSpPr>
          <p:nvPr>
            <p:ph type="ftr" sz="quarter" idx="11"/>
          </p:nvPr>
        </p:nvSpPr>
        <p:spPr/>
        <p:txBody>
          <a:bodyPr/>
          <a:lstStyle/>
          <a:p>
            <a:r>
              <a:rPr lang="en-US">
                <a:solidFill>
                  <a:schemeClr val="tx1">
                    <a:lumMod val="50000"/>
                    <a:lumOff val="50000"/>
                  </a:schemeClr>
                </a:solidFill>
              </a:rPr>
              <a:t>ICARUS Collaboration Meeting - September 11, 2019</a:t>
            </a:r>
            <a:endParaRPr lang="en-US" dirty="0">
              <a:solidFill>
                <a:schemeClr val="tx1">
                  <a:lumMod val="50000"/>
                  <a:lumOff val="50000"/>
                </a:schemeClr>
              </a:solidFill>
            </a:endParaRPr>
          </a:p>
        </p:txBody>
      </p:sp>
      <p:sp>
        <p:nvSpPr>
          <p:cNvPr id="5" name="Slide Number Placeholder 4"/>
          <p:cNvSpPr>
            <a:spLocks noGrp="1"/>
          </p:cNvSpPr>
          <p:nvPr>
            <p:ph type="sldNum" sz="quarter" idx="12"/>
          </p:nvPr>
        </p:nvSpPr>
        <p:spPr/>
        <p:txBody>
          <a:bodyPr/>
          <a:lstStyle/>
          <a:p>
            <a:fld id="{A3AE0841-66DC-0F46-9E18-1EC227391243}" type="slidenum">
              <a:rPr lang="en-US" smtClean="0"/>
              <a:t>23</a:t>
            </a:fld>
            <a:endParaRPr lang="en-US" dirty="0"/>
          </a:p>
        </p:txBody>
      </p:sp>
      <p:sp>
        <p:nvSpPr>
          <p:cNvPr id="8" name="Content Placeholder 2"/>
          <p:cNvSpPr>
            <a:spLocks noGrp="1"/>
          </p:cNvSpPr>
          <p:nvPr>
            <p:ph idx="1"/>
          </p:nvPr>
        </p:nvSpPr>
        <p:spPr>
          <a:xfrm>
            <a:off x="284813" y="1253612"/>
            <a:ext cx="11482466" cy="4970207"/>
          </a:xfrm>
        </p:spPr>
        <p:txBody>
          <a:bodyPr>
            <a:normAutofit/>
          </a:bodyPr>
          <a:lstStyle/>
          <a:p>
            <a:pPr>
              <a:buClr>
                <a:srgbClr val="216E79"/>
              </a:buClr>
              <a:buSzPct val="100000"/>
              <a:buFont typeface="Helvetica" charset="0"/>
              <a:buChar char="●"/>
            </a:pPr>
            <a:r>
              <a:rPr lang="en-US" sz="2200" dirty="0"/>
              <a:t>There is a request to open two of the corner chimneys on the East module to cut, re-connectorized and re-arrange the readout cables of the horizontal wires.</a:t>
            </a:r>
          </a:p>
          <a:p>
            <a:pPr>
              <a:buClr>
                <a:srgbClr val="216E79"/>
              </a:buClr>
              <a:buSzPct val="100000"/>
              <a:buFont typeface="Helvetica" charset="0"/>
              <a:buChar char="●"/>
            </a:pPr>
            <a:r>
              <a:rPr lang="en-US" sz="2200" dirty="0"/>
              <a:t>This operation will require to break the vacuum and can be performed on the 23</a:t>
            </a:r>
            <a:r>
              <a:rPr lang="en-US" sz="2200" baseline="30000" dirty="0"/>
              <a:t>rd</a:t>
            </a:r>
            <a:r>
              <a:rPr lang="en-US" sz="2200" dirty="0"/>
              <a:t> and 24</a:t>
            </a:r>
            <a:r>
              <a:rPr lang="en-US" sz="2200" baseline="30000" dirty="0"/>
              <a:t>th</a:t>
            </a:r>
            <a:r>
              <a:rPr lang="en-US" sz="2200" dirty="0"/>
              <a:t> of September. </a:t>
            </a:r>
          </a:p>
          <a:p>
            <a:pPr>
              <a:buClr>
                <a:srgbClr val="216E79"/>
              </a:buClr>
              <a:buSzPct val="100000"/>
              <a:buFont typeface="Helvetica" charset="0"/>
              <a:buChar char="●"/>
            </a:pPr>
            <a:r>
              <a:rPr lang="en-US" sz="2200" dirty="0"/>
              <a:t>The vacuum will be then re-started on the 25</a:t>
            </a:r>
            <a:r>
              <a:rPr lang="en-US" sz="2200" baseline="30000" dirty="0"/>
              <a:t>th</a:t>
            </a:r>
            <a:r>
              <a:rPr lang="en-US" sz="2200" dirty="0"/>
              <a:t> of September and the present vacuum level should be re-stored in some days.</a:t>
            </a:r>
          </a:p>
          <a:p>
            <a:pPr>
              <a:buClr>
                <a:srgbClr val="216E79"/>
              </a:buClr>
              <a:buSzPct val="100000"/>
              <a:buFont typeface="Helvetica" charset="0"/>
              <a:buChar char="●"/>
            </a:pPr>
            <a:r>
              <a:rPr lang="en-US" sz="2200" dirty="0"/>
              <a:t>Another leak check will be performed on the flanges that have been opened.</a:t>
            </a:r>
          </a:p>
          <a:p>
            <a:pPr>
              <a:buClr>
                <a:srgbClr val="216E79"/>
              </a:buClr>
              <a:buSzPct val="100000"/>
              <a:buFont typeface="Helvetica" charset="0"/>
              <a:buChar char="●"/>
            </a:pPr>
            <a:r>
              <a:rPr lang="en-US" sz="2200" dirty="0"/>
              <a:t>This operation requires the endorsement of the Collaboration and the agreement with </a:t>
            </a:r>
            <a:r>
              <a:rPr lang="en-US" sz="2200" dirty="0" err="1"/>
              <a:t>Cern</a:t>
            </a:r>
            <a:r>
              <a:rPr lang="en-US" sz="2200" dirty="0"/>
              <a:t> and Fermilab.</a:t>
            </a:r>
          </a:p>
          <a:p>
            <a:pPr>
              <a:buClr>
                <a:srgbClr val="216E79"/>
              </a:buClr>
              <a:buSzPct val="100000"/>
              <a:buFont typeface="Helvetica" charset="0"/>
              <a:buChar char="●"/>
            </a:pPr>
            <a:endParaRPr lang="en-US" sz="2000" dirty="0"/>
          </a:p>
          <a:p>
            <a:pPr>
              <a:buClr>
                <a:srgbClr val="216E79"/>
              </a:buClr>
              <a:buSzPct val="100000"/>
              <a:buFont typeface="Helvetica" charset="0"/>
              <a:buChar char="●"/>
            </a:pPr>
            <a:endParaRPr lang="en-US" sz="2000" dirty="0"/>
          </a:p>
          <a:p>
            <a:pPr>
              <a:buClr>
                <a:srgbClr val="216E79"/>
              </a:buClr>
              <a:buSzPct val="100000"/>
              <a:buFont typeface="Helvetica" charset="0"/>
              <a:buChar char="●"/>
            </a:pPr>
            <a:endParaRPr lang="en-US" dirty="0"/>
          </a:p>
        </p:txBody>
      </p:sp>
    </p:spTree>
    <p:extLst>
      <p:ext uri="{BB962C8B-B14F-4D97-AF65-F5344CB8AC3E}">
        <p14:creationId xmlns:p14="http://schemas.microsoft.com/office/powerpoint/2010/main" val="309647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Important notice!</a:t>
            </a:r>
          </a:p>
        </p:txBody>
      </p:sp>
      <p:sp>
        <p:nvSpPr>
          <p:cNvPr id="4" name="Footer Placeholder 3"/>
          <p:cNvSpPr>
            <a:spLocks noGrp="1"/>
          </p:cNvSpPr>
          <p:nvPr>
            <p:ph type="ftr" sz="quarter" idx="11"/>
          </p:nvPr>
        </p:nvSpPr>
        <p:spPr/>
        <p:txBody>
          <a:bodyPr/>
          <a:lstStyle/>
          <a:p>
            <a:r>
              <a:rPr lang="en-US">
                <a:solidFill>
                  <a:schemeClr val="tx1">
                    <a:lumMod val="50000"/>
                    <a:lumOff val="50000"/>
                  </a:schemeClr>
                </a:solidFill>
              </a:rPr>
              <a:t>ICARUS Collaboration Meeting - September 11, 2019</a:t>
            </a:r>
            <a:endParaRPr lang="en-US" dirty="0">
              <a:solidFill>
                <a:schemeClr val="tx1">
                  <a:lumMod val="50000"/>
                  <a:lumOff val="50000"/>
                </a:schemeClr>
              </a:solidFill>
            </a:endParaRPr>
          </a:p>
        </p:txBody>
      </p:sp>
      <p:sp>
        <p:nvSpPr>
          <p:cNvPr id="5" name="Slide Number Placeholder 4"/>
          <p:cNvSpPr>
            <a:spLocks noGrp="1"/>
          </p:cNvSpPr>
          <p:nvPr>
            <p:ph type="sldNum" sz="quarter" idx="12"/>
          </p:nvPr>
        </p:nvSpPr>
        <p:spPr/>
        <p:txBody>
          <a:bodyPr/>
          <a:lstStyle/>
          <a:p>
            <a:fld id="{A3AE0841-66DC-0F46-9E18-1EC227391243}" type="slidenum">
              <a:rPr lang="en-US" smtClean="0"/>
              <a:t>24</a:t>
            </a:fld>
            <a:endParaRPr lang="en-US" dirty="0"/>
          </a:p>
        </p:txBody>
      </p:sp>
      <p:sp>
        <p:nvSpPr>
          <p:cNvPr id="8" name="Content Placeholder 2"/>
          <p:cNvSpPr>
            <a:spLocks noGrp="1"/>
          </p:cNvSpPr>
          <p:nvPr>
            <p:ph idx="1"/>
          </p:nvPr>
        </p:nvSpPr>
        <p:spPr>
          <a:xfrm>
            <a:off x="284813" y="1253612"/>
            <a:ext cx="11482466" cy="4970207"/>
          </a:xfrm>
        </p:spPr>
        <p:txBody>
          <a:bodyPr>
            <a:normAutofit/>
          </a:bodyPr>
          <a:lstStyle/>
          <a:p>
            <a:pPr>
              <a:buClr>
                <a:srgbClr val="216E79"/>
              </a:buClr>
              <a:buSzPct val="100000"/>
              <a:buFont typeface="Helvetica" charset="0"/>
              <a:buChar char="●"/>
            </a:pPr>
            <a:r>
              <a:rPr lang="en-US" dirty="0"/>
              <a:t>With the beginning of the cryogenic commissioning the detector building will become an ODH1 area (Oxygen Deficiency Hazard type 1 area).</a:t>
            </a:r>
          </a:p>
          <a:p>
            <a:pPr>
              <a:buClr>
                <a:srgbClr val="216E79"/>
              </a:buClr>
              <a:buSzPct val="100000"/>
              <a:buFont typeface="Helvetica" charset="0"/>
              <a:buChar char="●"/>
            </a:pPr>
            <a:r>
              <a:rPr lang="en-US" dirty="0"/>
              <a:t>Access to the building will be restricted to people that have taken the required ODH training and the relative medical exam.</a:t>
            </a:r>
          </a:p>
          <a:p>
            <a:pPr>
              <a:buClr>
                <a:srgbClr val="216E79"/>
              </a:buClr>
              <a:buSzPct val="100000"/>
              <a:buFont typeface="Helvetica" charset="0"/>
              <a:buChar char="●"/>
            </a:pPr>
            <a:r>
              <a:rPr lang="en-US" dirty="0"/>
              <a:t>Additional restrictions will be in place during the cryogenic commissioning so that severe limitations will be imposed to any activity inside the building.</a:t>
            </a:r>
          </a:p>
          <a:p>
            <a:pPr>
              <a:buClr>
                <a:srgbClr val="216E79"/>
              </a:buClr>
              <a:buSzPct val="100000"/>
              <a:buFont typeface="Helvetica" charset="0"/>
              <a:buChar char="●"/>
            </a:pPr>
            <a:r>
              <a:rPr lang="en-US" dirty="0"/>
              <a:t>Installation activities will be therefore suspended during the detector cooldown and filling.</a:t>
            </a:r>
          </a:p>
          <a:p>
            <a:pPr>
              <a:buClr>
                <a:srgbClr val="216E79"/>
              </a:buClr>
              <a:buSzPct val="100000"/>
              <a:buFont typeface="Helvetica" charset="0"/>
              <a:buChar char="●"/>
            </a:pPr>
            <a:r>
              <a:rPr lang="en-US" dirty="0"/>
              <a:t>According to the present schedule no installation activity can take place between October 20 and the beginning (5</a:t>
            </a:r>
            <a:r>
              <a:rPr lang="en-US" baseline="30000" dirty="0"/>
              <a:t>th</a:t>
            </a:r>
            <a:r>
              <a:rPr lang="en-US" dirty="0"/>
              <a:t>) of January.</a:t>
            </a:r>
          </a:p>
          <a:p>
            <a:pPr>
              <a:buClr>
                <a:srgbClr val="216E79"/>
              </a:buClr>
              <a:buSzPct val="100000"/>
              <a:buFont typeface="Helvetica" charset="0"/>
              <a:buChar char="●"/>
            </a:pPr>
            <a:endParaRPr lang="en-US" dirty="0"/>
          </a:p>
          <a:p>
            <a:pPr>
              <a:buClr>
                <a:srgbClr val="216E79"/>
              </a:buClr>
              <a:buSzPct val="100000"/>
              <a:buFont typeface="Helvetica" charset="0"/>
              <a:buChar char="●"/>
            </a:pPr>
            <a:endParaRPr lang="en-US" dirty="0"/>
          </a:p>
          <a:p>
            <a:pPr>
              <a:buClr>
                <a:srgbClr val="216E79"/>
              </a:buClr>
              <a:buSzPct val="100000"/>
              <a:buFont typeface="Helvetica" charset="0"/>
              <a:buChar char="●"/>
            </a:pPr>
            <a:endParaRPr lang="en-US" dirty="0"/>
          </a:p>
        </p:txBody>
      </p:sp>
    </p:spTree>
    <p:extLst>
      <p:ext uri="{BB962C8B-B14F-4D97-AF65-F5344CB8AC3E}">
        <p14:creationId xmlns:p14="http://schemas.microsoft.com/office/powerpoint/2010/main" val="3998863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Detector Commissioning and CRT installation</a:t>
            </a:r>
          </a:p>
        </p:txBody>
      </p:sp>
      <p:sp>
        <p:nvSpPr>
          <p:cNvPr id="4" name="Footer Placeholder 3"/>
          <p:cNvSpPr>
            <a:spLocks noGrp="1"/>
          </p:cNvSpPr>
          <p:nvPr>
            <p:ph type="ftr" sz="quarter" idx="11"/>
          </p:nvPr>
        </p:nvSpPr>
        <p:spPr/>
        <p:txBody>
          <a:bodyPr/>
          <a:lstStyle/>
          <a:p>
            <a:r>
              <a:rPr lang="en-US">
                <a:solidFill>
                  <a:schemeClr val="tx1">
                    <a:lumMod val="50000"/>
                    <a:lumOff val="50000"/>
                  </a:schemeClr>
                </a:solidFill>
              </a:rPr>
              <a:t>ICARUS Collaboration Meeting - September 11, 2019</a:t>
            </a:r>
            <a:endParaRPr lang="en-US" dirty="0">
              <a:solidFill>
                <a:schemeClr val="tx1">
                  <a:lumMod val="50000"/>
                  <a:lumOff val="50000"/>
                </a:schemeClr>
              </a:solidFill>
            </a:endParaRPr>
          </a:p>
        </p:txBody>
      </p:sp>
      <p:sp>
        <p:nvSpPr>
          <p:cNvPr id="5" name="Slide Number Placeholder 4"/>
          <p:cNvSpPr>
            <a:spLocks noGrp="1"/>
          </p:cNvSpPr>
          <p:nvPr>
            <p:ph type="sldNum" sz="quarter" idx="12"/>
          </p:nvPr>
        </p:nvSpPr>
        <p:spPr/>
        <p:txBody>
          <a:bodyPr/>
          <a:lstStyle/>
          <a:p>
            <a:fld id="{A3AE0841-66DC-0F46-9E18-1EC227391243}" type="slidenum">
              <a:rPr lang="en-US" smtClean="0"/>
              <a:t>25</a:t>
            </a:fld>
            <a:endParaRPr lang="en-US" dirty="0"/>
          </a:p>
        </p:txBody>
      </p:sp>
      <p:sp>
        <p:nvSpPr>
          <p:cNvPr id="8" name="Content Placeholder 2"/>
          <p:cNvSpPr>
            <a:spLocks noGrp="1"/>
          </p:cNvSpPr>
          <p:nvPr>
            <p:ph idx="1"/>
          </p:nvPr>
        </p:nvSpPr>
        <p:spPr>
          <a:xfrm>
            <a:off x="284813" y="1253612"/>
            <a:ext cx="11482466" cy="4970207"/>
          </a:xfrm>
        </p:spPr>
        <p:txBody>
          <a:bodyPr>
            <a:normAutofit/>
          </a:bodyPr>
          <a:lstStyle/>
          <a:p>
            <a:pPr>
              <a:buClr>
                <a:srgbClr val="216E79"/>
              </a:buClr>
              <a:buSzPct val="100000"/>
              <a:buFont typeface="Helvetica" charset="0"/>
              <a:buChar char="●"/>
            </a:pPr>
            <a:r>
              <a:rPr lang="en-US" dirty="0"/>
              <a:t>After the completion of the cryogenic commissioning the detector will be progressively activated starting with the turning on the HV on the cathode and the wires bias.</a:t>
            </a:r>
          </a:p>
          <a:p>
            <a:pPr>
              <a:buClr>
                <a:srgbClr val="216E79"/>
              </a:buClr>
              <a:buSzPct val="100000"/>
              <a:buFont typeface="Helvetica" charset="0"/>
              <a:buChar char="●"/>
            </a:pPr>
            <a:r>
              <a:rPr lang="en-US" dirty="0"/>
              <a:t>First aim is to start the detector calibration and the monitoring of the LAr purity.</a:t>
            </a:r>
          </a:p>
          <a:p>
            <a:pPr>
              <a:buClr>
                <a:srgbClr val="216E79"/>
              </a:buClr>
              <a:buSzPct val="100000"/>
              <a:buFont typeface="Helvetica" charset="0"/>
              <a:buChar char="●"/>
            </a:pPr>
            <a:r>
              <a:rPr lang="en-US" dirty="0"/>
              <a:t>The unfinished external cabling has to be completed and the optimization of the electronic noise will be started. The aim is to have the detector completely operational by the end of January 2020.</a:t>
            </a:r>
          </a:p>
          <a:p>
            <a:pPr>
              <a:buClr>
                <a:srgbClr val="216E79"/>
              </a:buClr>
              <a:buSzPct val="100000"/>
              <a:buFont typeface="Helvetica" charset="0"/>
              <a:buChar char="●"/>
            </a:pPr>
            <a:r>
              <a:rPr lang="en-US" dirty="0"/>
              <a:t>The installation of the side CRT will take from 4 to 6 weeks (until the end of February) followed by the installation of the top CRT.</a:t>
            </a:r>
          </a:p>
          <a:p>
            <a:pPr>
              <a:buClr>
                <a:srgbClr val="216E79"/>
              </a:buClr>
              <a:buSzPct val="100000"/>
              <a:buFont typeface="Helvetica" charset="0"/>
              <a:buChar char="●"/>
            </a:pPr>
            <a:r>
              <a:rPr lang="en-US" dirty="0"/>
              <a:t>The beams summer shutdown in 2020 should start between the end of May and the beginning of June.</a:t>
            </a:r>
          </a:p>
          <a:p>
            <a:pPr>
              <a:buClr>
                <a:srgbClr val="216E79"/>
              </a:buClr>
              <a:buSzPct val="100000"/>
              <a:buFont typeface="Helvetica" charset="0"/>
              <a:buChar char="●"/>
            </a:pPr>
            <a:r>
              <a:rPr lang="en-US" dirty="0"/>
              <a:t>Run coordination should begin to operate at the beginning of 2020 in parallel with the Commissioning coordination and it should be fully instated by not later than April 2020.</a:t>
            </a:r>
          </a:p>
          <a:p>
            <a:pPr>
              <a:buClr>
                <a:srgbClr val="216E79"/>
              </a:buClr>
              <a:buSzPct val="100000"/>
              <a:buFont typeface="Helvetica" charset="0"/>
              <a:buChar char="●"/>
            </a:pPr>
            <a:endParaRPr lang="en-US" dirty="0"/>
          </a:p>
          <a:p>
            <a:pPr>
              <a:buClr>
                <a:srgbClr val="216E79"/>
              </a:buClr>
              <a:buSzPct val="100000"/>
              <a:buFont typeface="Helvetica" charset="0"/>
              <a:buChar char="●"/>
            </a:pPr>
            <a:endParaRPr lang="en-US" dirty="0"/>
          </a:p>
          <a:p>
            <a:pPr>
              <a:buClr>
                <a:srgbClr val="216E79"/>
              </a:buClr>
              <a:buSzPct val="100000"/>
              <a:buFont typeface="Helvetica" charset="0"/>
              <a:buChar char="●"/>
            </a:pPr>
            <a:endParaRPr lang="en-US" dirty="0"/>
          </a:p>
        </p:txBody>
      </p:sp>
    </p:spTree>
    <p:extLst>
      <p:ext uri="{BB962C8B-B14F-4D97-AF65-F5344CB8AC3E}">
        <p14:creationId xmlns:p14="http://schemas.microsoft.com/office/powerpoint/2010/main" val="1022087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4" name="Footer Placeholder 3"/>
          <p:cNvSpPr>
            <a:spLocks noGrp="1"/>
          </p:cNvSpPr>
          <p:nvPr>
            <p:ph type="ftr" sz="quarter" idx="11"/>
          </p:nvPr>
        </p:nvSpPr>
        <p:spPr/>
        <p:txBody>
          <a:bodyPr/>
          <a:lstStyle/>
          <a:p>
            <a:r>
              <a:rPr lang="en-US">
                <a:solidFill>
                  <a:schemeClr val="tx1">
                    <a:lumMod val="50000"/>
                    <a:lumOff val="50000"/>
                  </a:schemeClr>
                </a:solidFill>
              </a:rPr>
              <a:t>ICARUS Collaboration Meeting - September 11, 2019</a:t>
            </a:r>
            <a:endParaRPr lang="en-US" dirty="0">
              <a:solidFill>
                <a:schemeClr val="tx1">
                  <a:lumMod val="50000"/>
                  <a:lumOff val="50000"/>
                </a:schemeClr>
              </a:solidFill>
            </a:endParaRPr>
          </a:p>
        </p:txBody>
      </p:sp>
      <p:sp>
        <p:nvSpPr>
          <p:cNvPr id="5" name="Slide Number Placeholder 4"/>
          <p:cNvSpPr>
            <a:spLocks noGrp="1"/>
          </p:cNvSpPr>
          <p:nvPr>
            <p:ph type="sldNum" sz="quarter" idx="12"/>
          </p:nvPr>
        </p:nvSpPr>
        <p:spPr/>
        <p:txBody>
          <a:bodyPr/>
          <a:lstStyle/>
          <a:p>
            <a:fld id="{A3AE0841-66DC-0F46-9E18-1EC227391243}" type="slidenum">
              <a:rPr lang="en-US" smtClean="0"/>
              <a:t>26</a:t>
            </a:fld>
            <a:endParaRPr lang="en-US" dirty="0"/>
          </a:p>
        </p:txBody>
      </p:sp>
      <p:sp>
        <p:nvSpPr>
          <p:cNvPr id="8" name="Content Placeholder 2"/>
          <p:cNvSpPr>
            <a:spLocks noGrp="1"/>
          </p:cNvSpPr>
          <p:nvPr>
            <p:ph idx="1"/>
          </p:nvPr>
        </p:nvSpPr>
        <p:spPr>
          <a:xfrm>
            <a:off x="838200" y="1253612"/>
            <a:ext cx="10515600" cy="4970207"/>
          </a:xfrm>
        </p:spPr>
        <p:txBody>
          <a:bodyPr>
            <a:normAutofit/>
          </a:bodyPr>
          <a:lstStyle/>
          <a:p>
            <a:pPr>
              <a:buClr>
                <a:srgbClr val="216E79"/>
              </a:buClr>
              <a:buSzPct val="100000"/>
              <a:buFont typeface="Helvetica" charset="0"/>
              <a:buChar char="●"/>
            </a:pPr>
            <a:r>
              <a:rPr lang="en-US" sz="2200" dirty="0"/>
              <a:t>The cold commissioning of the detector could start during October 2019, to be completed before Christmas provided that:</a:t>
            </a:r>
          </a:p>
          <a:p>
            <a:pPr lvl="1">
              <a:buClr>
                <a:srgbClr val="216E79"/>
              </a:buClr>
              <a:buSzPct val="100000"/>
              <a:buFont typeface="Helvetica" charset="0"/>
              <a:buChar char="●"/>
            </a:pPr>
            <a:r>
              <a:rPr lang="en-US" sz="2200" dirty="0"/>
              <a:t>1) The cryogenic installation and pre-commissioning is successfully completed;</a:t>
            </a:r>
          </a:p>
          <a:p>
            <a:pPr lvl="1">
              <a:buClr>
                <a:srgbClr val="216E79"/>
              </a:buClr>
              <a:buSzPct val="100000"/>
              <a:buFont typeface="Helvetica" charset="0"/>
              <a:buChar char="●"/>
            </a:pPr>
            <a:r>
              <a:rPr lang="en-US" sz="2200" dirty="0"/>
              <a:t>2) The detector installation (external cabling) has been completed to the extent that allows for detector operation for LAr purity measurements;</a:t>
            </a:r>
          </a:p>
          <a:p>
            <a:pPr lvl="1">
              <a:buClr>
                <a:srgbClr val="216E79"/>
              </a:buClr>
              <a:buSzPct val="100000"/>
              <a:buFont typeface="Helvetica" charset="0"/>
              <a:buChar char="●"/>
            </a:pPr>
            <a:r>
              <a:rPr lang="en-US" sz="2200" dirty="0"/>
              <a:t>3) The cryogenic operation is signed off by Fermilab.</a:t>
            </a:r>
          </a:p>
          <a:p>
            <a:pPr lvl="1">
              <a:buClr>
                <a:srgbClr val="216E79"/>
              </a:buClr>
              <a:buSzPct val="100000"/>
              <a:buFont typeface="Helvetica" charset="0"/>
              <a:buChar char="●"/>
            </a:pPr>
            <a:r>
              <a:rPr lang="en-US" sz="2200" dirty="0"/>
              <a:t>4) The Collaboration agrees on the start of operation</a:t>
            </a:r>
          </a:p>
          <a:p>
            <a:pPr>
              <a:buClr>
                <a:srgbClr val="216E79"/>
              </a:buClr>
              <a:buSzPct val="100000"/>
              <a:buFont typeface="Helvetica" charset="0"/>
              <a:buChar char="●"/>
            </a:pPr>
            <a:r>
              <a:rPr lang="en-US" sz="2200" dirty="0"/>
              <a:t>The first part of 2020 would be then dedicated to the detector commissioning.</a:t>
            </a:r>
          </a:p>
          <a:p>
            <a:pPr>
              <a:buClr>
                <a:srgbClr val="216E79"/>
              </a:buClr>
              <a:buSzPct val="100000"/>
              <a:buFont typeface="Helvetica" charset="0"/>
              <a:buChar char="●"/>
            </a:pPr>
            <a:r>
              <a:rPr lang="en-US" sz="2200" dirty="0"/>
              <a:t>Data taking with the complete CRT could start before the summer shutdown</a:t>
            </a:r>
          </a:p>
          <a:p>
            <a:pPr>
              <a:buClr>
                <a:srgbClr val="216E79"/>
              </a:buClr>
              <a:buSzPct val="100000"/>
              <a:buFont typeface="Helvetica" charset="0"/>
              <a:buChar char="●"/>
            </a:pPr>
            <a:r>
              <a:rPr lang="en-US" sz="2200" dirty="0"/>
              <a:t>The overburden will be added during the second half of 2020. Data taking for sterile neutrino search will follow then.</a:t>
            </a:r>
          </a:p>
          <a:p>
            <a:pPr>
              <a:buClr>
                <a:srgbClr val="216E79"/>
              </a:buClr>
              <a:buSzPct val="100000"/>
              <a:buFont typeface="Helvetica" charset="0"/>
              <a:buChar char="●"/>
            </a:pPr>
            <a:endParaRPr lang="en-US" sz="2400" dirty="0"/>
          </a:p>
        </p:txBody>
      </p:sp>
    </p:spTree>
    <p:extLst>
      <p:ext uri="{BB962C8B-B14F-4D97-AF65-F5344CB8AC3E}">
        <p14:creationId xmlns:p14="http://schemas.microsoft.com/office/powerpoint/2010/main" val="1263548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 Status of Installation Activities (I)</a:t>
            </a:r>
          </a:p>
        </p:txBody>
      </p:sp>
      <p:sp>
        <p:nvSpPr>
          <p:cNvPr id="3" name="Content Placeholder 2"/>
          <p:cNvSpPr>
            <a:spLocks noGrp="1"/>
          </p:cNvSpPr>
          <p:nvPr>
            <p:ph idx="1"/>
          </p:nvPr>
        </p:nvSpPr>
        <p:spPr>
          <a:xfrm>
            <a:off x="573505" y="1253613"/>
            <a:ext cx="11193774" cy="5102737"/>
          </a:xfrm>
        </p:spPr>
        <p:txBody>
          <a:bodyPr>
            <a:noAutofit/>
          </a:bodyPr>
          <a:lstStyle/>
          <a:p>
            <a:pPr>
              <a:buClr>
                <a:srgbClr val="216E79"/>
              </a:buClr>
              <a:buSzPct val="100000"/>
              <a:buFont typeface="Helvetica" charset="0"/>
              <a:buChar char="●"/>
            </a:pPr>
            <a:r>
              <a:rPr lang="en-US" sz="2200" dirty="0"/>
              <a:t>The two cold vessels are completely sealed and under vacuum since the beginning of June.</a:t>
            </a:r>
          </a:p>
          <a:p>
            <a:pPr lvl="1">
              <a:buClr>
                <a:srgbClr val="216E79"/>
              </a:buClr>
              <a:buSzPct val="100000"/>
              <a:buFont typeface="Helvetica" charset="0"/>
              <a:buChar char="●"/>
            </a:pPr>
            <a:r>
              <a:rPr lang="en-US" sz="2200" dirty="0"/>
              <a:t>Vacuum level on the West module is ≈ 10</a:t>
            </a:r>
            <a:r>
              <a:rPr lang="en-US" sz="2200" baseline="30000" dirty="0"/>
              <a:t>-5</a:t>
            </a:r>
            <a:r>
              <a:rPr lang="en-US" sz="2200" dirty="0"/>
              <a:t> mbar and the one on the East module is ≈ 5 x 10</a:t>
            </a:r>
            <a:r>
              <a:rPr lang="en-US" sz="2200" baseline="30000" dirty="0"/>
              <a:t>-5</a:t>
            </a:r>
            <a:r>
              <a:rPr lang="en-US" sz="2200" dirty="0"/>
              <a:t> mbar</a:t>
            </a:r>
          </a:p>
          <a:p>
            <a:pPr>
              <a:buClr>
                <a:srgbClr val="216E79"/>
              </a:buClr>
              <a:buSzPct val="100000"/>
              <a:buFont typeface="Helvetica" charset="0"/>
              <a:buChar char="●"/>
            </a:pPr>
            <a:r>
              <a:rPr lang="en-US" sz="2200" dirty="0"/>
              <a:t>The readout electronics of the wires and the relative power supplies are installed and tested.</a:t>
            </a:r>
          </a:p>
          <a:p>
            <a:pPr>
              <a:buClr>
                <a:srgbClr val="216E79"/>
              </a:buClr>
              <a:buSzPct val="100000"/>
              <a:buFont typeface="Helvetica" charset="0"/>
              <a:buChar char="●"/>
            </a:pPr>
            <a:r>
              <a:rPr lang="en-US" sz="2200" dirty="0"/>
              <a:t>The readout electronics and the power supplies of the </a:t>
            </a:r>
            <a:r>
              <a:rPr lang="en-US" sz="2200" dirty="0" err="1"/>
              <a:t>fototubes</a:t>
            </a:r>
            <a:r>
              <a:rPr lang="en-US" sz="2200" dirty="0"/>
              <a:t> are being installed and tested. All the </a:t>
            </a:r>
            <a:r>
              <a:rPr lang="en-US" sz="2200" dirty="0" err="1"/>
              <a:t>fototubes</a:t>
            </a:r>
            <a:r>
              <a:rPr lang="en-US" sz="2200" dirty="0"/>
              <a:t> have been turned on under vacuum and only 2 out of 360 are not working. The laser for the PMTs calibration is also being installed.</a:t>
            </a:r>
          </a:p>
          <a:p>
            <a:pPr>
              <a:buClr>
                <a:srgbClr val="216E79"/>
              </a:buClr>
              <a:buSzPct val="100000"/>
              <a:buFont typeface="Helvetica" charset="0"/>
              <a:buChar char="●"/>
            </a:pPr>
            <a:r>
              <a:rPr lang="en-US" sz="2200" dirty="0"/>
              <a:t>The internal probes (temperature and level sensors) are tested, connected to their readout electronics and wired to the cryogenic controls cabinets.</a:t>
            </a:r>
          </a:p>
          <a:p>
            <a:pPr>
              <a:buClr>
                <a:srgbClr val="216E79"/>
              </a:buClr>
              <a:buSzPct val="100000"/>
              <a:buFont typeface="Helvetica" charset="0"/>
              <a:buChar char="●"/>
            </a:pPr>
            <a:r>
              <a:rPr lang="en-US" sz="2200" dirty="0"/>
              <a:t>The HV power supply for the drift is being tested in an outside laboratory; it will be positioned and connected to the detector and wired to the slow control system in a couple of weeks.</a:t>
            </a:r>
          </a:p>
          <a:p>
            <a:pPr>
              <a:buClr>
                <a:srgbClr val="216E79"/>
              </a:buClr>
              <a:buSzPct val="100000"/>
              <a:buFont typeface="Helvetica" charset="0"/>
              <a:buChar char="●"/>
            </a:pPr>
            <a:r>
              <a:rPr lang="en-US" sz="2200" dirty="0"/>
              <a:t>Cables for the distribution of the HV bias on the wires and for the distribution of the trigger and timing are in production at Fermilab. They are expected to be delivered and installed during the remainder of this month of September.</a:t>
            </a:r>
          </a:p>
        </p:txBody>
      </p:sp>
      <p:sp>
        <p:nvSpPr>
          <p:cNvPr id="4" name="Footer Placeholder 3"/>
          <p:cNvSpPr>
            <a:spLocks noGrp="1"/>
          </p:cNvSpPr>
          <p:nvPr>
            <p:ph type="ftr" sz="quarter" idx="11"/>
          </p:nvPr>
        </p:nvSpPr>
        <p:spPr/>
        <p:txBody>
          <a:bodyPr/>
          <a:lstStyle/>
          <a:p>
            <a:r>
              <a:rPr lang="en-US"/>
              <a:t>ICARUS Collaboration Meeting - September 11, 2019</a:t>
            </a:r>
          </a:p>
        </p:txBody>
      </p:sp>
      <p:sp>
        <p:nvSpPr>
          <p:cNvPr id="7" name="Slide Number Placeholder 6"/>
          <p:cNvSpPr>
            <a:spLocks noGrp="1"/>
          </p:cNvSpPr>
          <p:nvPr>
            <p:ph type="sldNum" sz="quarter" idx="12"/>
          </p:nvPr>
        </p:nvSpPr>
        <p:spPr/>
        <p:txBody>
          <a:bodyPr/>
          <a:lstStyle/>
          <a:p>
            <a:fld id="{A3AE0841-66DC-0F46-9E18-1EC227391243}" type="slidenum">
              <a:rPr lang="en-US" smtClean="0"/>
              <a:t>3</a:t>
            </a:fld>
            <a:endParaRPr lang="en-US"/>
          </a:p>
        </p:txBody>
      </p:sp>
    </p:spTree>
    <p:extLst>
      <p:ext uri="{BB962C8B-B14F-4D97-AF65-F5344CB8AC3E}">
        <p14:creationId xmlns:p14="http://schemas.microsoft.com/office/powerpoint/2010/main" val="1220812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 Status of Installation Activities (II)</a:t>
            </a:r>
          </a:p>
        </p:txBody>
      </p:sp>
      <p:sp>
        <p:nvSpPr>
          <p:cNvPr id="3" name="Content Placeholder 2"/>
          <p:cNvSpPr>
            <a:spLocks noGrp="1"/>
          </p:cNvSpPr>
          <p:nvPr>
            <p:ph idx="1"/>
          </p:nvPr>
        </p:nvSpPr>
        <p:spPr>
          <a:xfrm>
            <a:off x="573505" y="1253613"/>
            <a:ext cx="11193774" cy="5102737"/>
          </a:xfrm>
        </p:spPr>
        <p:txBody>
          <a:bodyPr>
            <a:normAutofit/>
          </a:bodyPr>
          <a:lstStyle/>
          <a:p>
            <a:pPr>
              <a:buClr>
                <a:srgbClr val="216E79"/>
              </a:buClr>
              <a:buSzPct val="100000"/>
              <a:buFont typeface="Helvetica" charset="0"/>
              <a:buChar char="●"/>
            </a:pPr>
            <a:r>
              <a:rPr lang="en-US" sz="2200" dirty="0"/>
              <a:t>The external cabling of PMTs and DAQ fibers has just started. Almost all the cable/Fibers trays are in position, the optical fibers have been delivered, 25% of the PMTs cables are onsite while 75% is still on transit (delivered by ship, expected arrival at the beginning of October).</a:t>
            </a:r>
          </a:p>
          <a:p>
            <a:pPr>
              <a:buClr>
                <a:srgbClr val="216E79"/>
              </a:buClr>
              <a:buSzPct val="100000"/>
              <a:buFont typeface="Helvetica" charset="0"/>
              <a:buChar char="●"/>
            </a:pPr>
            <a:r>
              <a:rPr lang="en-US" sz="2200" dirty="0"/>
              <a:t>The bottom and North parts of the CRT are installed and tested. The remaining parts can be installed only after the filling of the detector with LAr.</a:t>
            </a:r>
          </a:p>
          <a:p>
            <a:pPr>
              <a:buClr>
                <a:srgbClr val="216E79"/>
              </a:buClr>
              <a:buSzPct val="100000"/>
              <a:buFont typeface="Helvetica" charset="0"/>
              <a:buChar char="●"/>
            </a:pPr>
            <a:r>
              <a:rPr lang="en-US" sz="2200" dirty="0"/>
              <a:t>The detector slow controls are being completed (hardware is in place, software is being completed).</a:t>
            </a:r>
          </a:p>
          <a:p>
            <a:pPr>
              <a:buClr>
                <a:srgbClr val="216E79"/>
              </a:buClr>
              <a:buSzPct val="100000"/>
              <a:buFont typeface="Helvetica" charset="0"/>
              <a:buChar char="●"/>
            </a:pPr>
            <a:r>
              <a:rPr lang="en-US" sz="2200" dirty="0"/>
              <a:t>The power distribution on top of the detector has been completed.</a:t>
            </a:r>
          </a:p>
        </p:txBody>
      </p:sp>
      <p:sp>
        <p:nvSpPr>
          <p:cNvPr id="4" name="Footer Placeholder 3"/>
          <p:cNvSpPr>
            <a:spLocks noGrp="1"/>
          </p:cNvSpPr>
          <p:nvPr>
            <p:ph type="ftr" sz="quarter" idx="11"/>
          </p:nvPr>
        </p:nvSpPr>
        <p:spPr/>
        <p:txBody>
          <a:bodyPr/>
          <a:lstStyle/>
          <a:p>
            <a:r>
              <a:rPr lang="en-US"/>
              <a:t>ICARUS Collaboration Meeting - September 11, 2019</a:t>
            </a:r>
          </a:p>
        </p:txBody>
      </p:sp>
      <p:sp>
        <p:nvSpPr>
          <p:cNvPr id="7" name="Slide Number Placeholder 6"/>
          <p:cNvSpPr>
            <a:spLocks noGrp="1"/>
          </p:cNvSpPr>
          <p:nvPr>
            <p:ph type="sldNum" sz="quarter" idx="12"/>
          </p:nvPr>
        </p:nvSpPr>
        <p:spPr/>
        <p:txBody>
          <a:bodyPr/>
          <a:lstStyle/>
          <a:p>
            <a:fld id="{A3AE0841-66DC-0F46-9E18-1EC227391243}" type="slidenum">
              <a:rPr lang="en-US" smtClean="0"/>
              <a:t>4</a:t>
            </a:fld>
            <a:endParaRPr lang="en-US"/>
          </a:p>
        </p:txBody>
      </p:sp>
    </p:spTree>
    <p:extLst>
      <p:ext uri="{BB962C8B-B14F-4D97-AF65-F5344CB8AC3E}">
        <p14:creationId xmlns:p14="http://schemas.microsoft.com/office/powerpoint/2010/main" val="37662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 Status of Installation Activities (III)</a:t>
            </a:r>
          </a:p>
        </p:txBody>
      </p:sp>
      <p:sp>
        <p:nvSpPr>
          <p:cNvPr id="3" name="Content Placeholder 2"/>
          <p:cNvSpPr>
            <a:spLocks noGrp="1"/>
          </p:cNvSpPr>
          <p:nvPr>
            <p:ph idx="1"/>
          </p:nvPr>
        </p:nvSpPr>
        <p:spPr>
          <a:xfrm>
            <a:off x="573505" y="1253613"/>
            <a:ext cx="11193774" cy="5102737"/>
          </a:xfrm>
        </p:spPr>
        <p:txBody>
          <a:bodyPr>
            <a:normAutofit/>
          </a:bodyPr>
          <a:lstStyle/>
          <a:p>
            <a:pPr>
              <a:buClr>
                <a:srgbClr val="216E79"/>
              </a:buClr>
              <a:buSzPct val="100000"/>
              <a:buFont typeface="Helvetica" charset="0"/>
              <a:buChar char="●"/>
            </a:pPr>
            <a:r>
              <a:rPr lang="en-US" sz="2200" dirty="0"/>
              <a:t>All the cryogenic equipment and the transfer lines have been installed, welded, pressure and leak tested, with the exception of the collector lines from the chimneys to the gas recirculation units that are being installed. </a:t>
            </a:r>
          </a:p>
          <a:p>
            <a:pPr>
              <a:buClr>
                <a:srgbClr val="216E79"/>
              </a:buClr>
              <a:buSzPct val="100000"/>
              <a:buFont typeface="Helvetica" charset="0"/>
              <a:buChar char="●"/>
            </a:pPr>
            <a:r>
              <a:rPr lang="en-US" sz="2200" dirty="0"/>
              <a:t>The argon vent lines from the magnetic safety valves and from the overpressure automatic regulation valves have been installed.</a:t>
            </a:r>
          </a:p>
          <a:p>
            <a:pPr>
              <a:buClr>
                <a:srgbClr val="216E79"/>
              </a:buClr>
              <a:buSzPct val="100000"/>
              <a:buFont typeface="Helvetica" charset="0"/>
              <a:buChar char="●"/>
            </a:pPr>
            <a:r>
              <a:rPr lang="en-US" sz="2200" dirty="0"/>
              <a:t>The strain gauges located on the sides of the cold vessels have been connected and the readout system has been installed and operated.</a:t>
            </a:r>
          </a:p>
          <a:p>
            <a:pPr>
              <a:buClr>
                <a:srgbClr val="216E79"/>
              </a:buClr>
              <a:buSzPct val="100000"/>
              <a:buFont typeface="Helvetica" charset="0"/>
              <a:buChar char="●"/>
            </a:pPr>
            <a:r>
              <a:rPr lang="en-US" sz="2200" dirty="0"/>
              <a:t>All the argon filters have been activated with the exception of the external filter for the LAr filling that is almost ready for the regeneration.</a:t>
            </a:r>
          </a:p>
          <a:p>
            <a:pPr>
              <a:buClr>
                <a:srgbClr val="216E79"/>
              </a:buClr>
              <a:buSzPct val="100000"/>
              <a:buFont typeface="Helvetica" charset="0"/>
              <a:buChar char="●"/>
            </a:pPr>
            <a:r>
              <a:rPr lang="en-US" sz="2200" dirty="0"/>
              <a:t>The gas analysis system (used during the filling to check the quality of the argon and the status of the filling filter) is in position.</a:t>
            </a:r>
          </a:p>
          <a:p>
            <a:pPr>
              <a:buClr>
                <a:srgbClr val="216E79"/>
              </a:buClr>
              <a:buSzPct val="100000"/>
              <a:buFont typeface="Helvetica" charset="0"/>
              <a:buChar char="●"/>
            </a:pPr>
            <a:r>
              <a:rPr lang="en-US" sz="2200" dirty="0"/>
              <a:t>The warm vessel is completely sealed and ready to be flushed with dry air to remove moisture.</a:t>
            </a:r>
          </a:p>
          <a:p>
            <a:pPr>
              <a:buClr>
                <a:srgbClr val="216E79"/>
              </a:buClr>
              <a:buSzPct val="100000"/>
              <a:buFont typeface="Helvetica" charset="0"/>
              <a:buChar char="●"/>
            </a:pPr>
            <a:endParaRPr lang="en-US" dirty="0"/>
          </a:p>
          <a:p>
            <a:pPr>
              <a:buClr>
                <a:srgbClr val="216E79"/>
              </a:buClr>
              <a:buSzPct val="100000"/>
              <a:buFont typeface="Helvetica" charset="0"/>
              <a:buChar char="●"/>
            </a:pPr>
            <a:endParaRPr lang="en-US" dirty="0"/>
          </a:p>
        </p:txBody>
      </p:sp>
      <p:sp>
        <p:nvSpPr>
          <p:cNvPr id="4" name="Footer Placeholder 3"/>
          <p:cNvSpPr>
            <a:spLocks noGrp="1"/>
          </p:cNvSpPr>
          <p:nvPr>
            <p:ph type="ftr" sz="quarter" idx="11"/>
          </p:nvPr>
        </p:nvSpPr>
        <p:spPr/>
        <p:txBody>
          <a:bodyPr/>
          <a:lstStyle/>
          <a:p>
            <a:r>
              <a:rPr lang="en-US"/>
              <a:t>ICARUS Collaboration Meeting - September 11, 2019</a:t>
            </a:r>
          </a:p>
        </p:txBody>
      </p:sp>
      <p:sp>
        <p:nvSpPr>
          <p:cNvPr id="7" name="Slide Number Placeholder 6"/>
          <p:cNvSpPr>
            <a:spLocks noGrp="1"/>
          </p:cNvSpPr>
          <p:nvPr>
            <p:ph type="sldNum" sz="quarter" idx="12"/>
          </p:nvPr>
        </p:nvSpPr>
        <p:spPr/>
        <p:txBody>
          <a:bodyPr/>
          <a:lstStyle/>
          <a:p>
            <a:fld id="{A3AE0841-66DC-0F46-9E18-1EC227391243}" type="slidenum">
              <a:rPr lang="en-US" smtClean="0"/>
              <a:t>5</a:t>
            </a:fld>
            <a:endParaRPr lang="en-US"/>
          </a:p>
        </p:txBody>
      </p:sp>
    </p:spTree>
    <p:extLst>
      <p:ext uri="{BB962C8B-B14F-4D97-AF65-F5344CB8AC3E}">
        <p14:creationId xmlns:p14="http://schemas.microsoft.com/office/powerpoint/2010/main" val="1635498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 Status of Installation Activities (IV)</a:t>
            </a:r>
          </a:p>
        </p:txBody>
      </p:sp>
      <p:sp>
        <p:nvSpPr>
          <p:cNvPr id="3" name="Content Placeholder 2"/>
          <p:cNvSpPr>
            <a:spLocks noGrp="1"/>
          </p:cNvSpPr>
          <p:nvPr>
            <p:ph idx="1"/>
          </p:nvPr>
        </p:nvSpPr>
        <p:spPr>
          <a:xfrm>
            <a:off x="573505" y="1253613"/>
            <a:ext cx="11193774" cy="5102737"/>
          </a:xfrm>
        </p:spPr>
        <p:txBody>
          <a:bodyPr>
            <a:normAutofit/>
          </a:bodyPr>
          <a:lstStyle/>
          <a:p>
            <a:pPr>
              <a:buClr>
                <a:srgbClr val="216E79"/>
              </a:buClr>
              <a:buSzPct val="100000"/>
              <a:buFont typeface="Helvetica" charset="0"/>
              <a:buChar char="●"/>
            </a:pPr>
            <a:r>
              <a:rPr lang="en-US" sz="2200" dirty="0"/>
              <a:t>External wiring of the cryogenic equipment to the cryogenic control cabinets is almost complete.</a:t>
            </a:r>
          </a:p>
          <a:p>
            <a:pPr>
              <a:buClr>
                <a:srgbClr val="216E79"/>
              </a:buClr>
              <a:buSzPct val="100000"/>
              <a:buFont typeface="Helvetica" charset="0"/>
              <a:buChar char="●"/>
            </a:pPr>
            <a:r>
              <a:rPr lang="en-US" sz="2200" dirty="0"/>
              <a:t>Tests of the cryogenic controls are in progress.</a:t>
            </a:r>
          </a:p>
          <a:p>
            <a:pPr>
              <a:buClr>
                <a:srgbClr val="216E79"/>
              </a:buClr>
              <a:buSzPct val="100000"/>
              <a:buFont typeface="Helvetica" charset="0"/>
              <a:buChar char="●"/>
            </a:pPr>
            <a:r>
              <a:rPr lang="en-US" sz="2200" dirty="0"/>
              <a:t>The contract for the delivery of LAr is in place. The start of the systematic delivery of LAr has to be notified with a minimum advance of three weeks. The delivery will proceed with six trucks per week: one every working day and two on Fridays; 34 to 36 deliveries are needed to complete the filling (6 weeks).</a:t>
            </a:r>
            <a:endParaRPr lang="en-US" dirty="0"/>
          </a:p>
          <a:p>
            <a:pPr>
              <a:buClr>
                <a:srgbClr val="216E79"/>
              </a:buClr>
              <a:buSzPct val="100000"/>
              <a:buFont typeface="Helvetica" charset="0"/>
              <a:buChar char="●"/>
            </a:pPr>
            <a:endParaRPr lang="en-US" dirty="0"/>
          </a:p>
        </p:txBody>
      </p:sp>
      <p:sp>
        <p:nvSpPr>
          <p:cNvPr id="4" name="Footer Placeholder 3"/>
          <p:cNvSpPr>
            <a:spLocks noGrp="1"/>
          </p:cNvSpPr>
          <p:nvPr>
            <p:ph type="ftr" sz="quarter" idx="11"/>
          </p:nvPr>
        </p:nvSpPr>
        <p:spPr/>
        <p:txBody>
          <a:bodyPr/>
          <a:lstStyle/>
          <a:p>
            <a:r>
              <a:rPr lang="en-US"/>
              <a:t>ICARUS Collaboration Meeting - September 11, 2019</a:t>
            </a:r>
          </a:p>
        </p:txBody>
      </p:sp>
      <p:sp>
        <p:nvSpPr>
          <p:cNvPr id="7" name="Slide Number Placeholder 6"/>
          <p:cNvSpPr>
            <a:spLocks noGrp="1"/>
          </p:cNvSpPr>
          <p:nvPr>
            <p:ph type="sldNum" sz="quarter" idx="12"/>
          </p:nvPr>
        </p:nvSpPr>
        <p:spPr/>
        <p:txBody>
          <a:bodyPr/>
          <a:lstStyle/>
          <a:p>
            <a:fld id="{A3AE0841-66DC-0F46-9E18-1EC227391243}" type="slidenum">
              <a:rPr lang="en-US" smtClean="0"/>
              <a:t>6</a:t>
            </a:fld>
            <a:endParaRPr lang="en-US"/>
          </a:p>
        </p:txBody>
      </p:sp>
    </p:spTree>
    <p:extLst>
      <p:ext uri="{BB962C8B-B14F-4D97-AF65-F5344CB8AC3E}">
        <p14:creationId xmlns:p14="http://schemas.microsoft.com/office/powerpoint/2010/main" val="245012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Detector Top</a:t>
            </a:r>
          </a:p>
        </p:txBody>
      </p:sp>
      <p:sp>
        <p:nvSpPr>
          <p:cNvPr id="3" name="Footer Placeholder 2"/>
          <p:cNvSpPr>
            <a:spLocks noGrp="1"/>
          </p:cNvSpPr>
          <p:nvPr>
            <p:ph type="ftr" sz="quarter" idx="11"/>
          </p:nvPr>
        </p:nvSpPr>
        <p:spPr/>
        <p:txBody>
          <a:bodyPr/>
          <a:lstStyle/>
          <a:p>
            <a:r>
              <a:rPr lang="en-US"/>
              <a:t>ICARUS Collaboration Meeting - September 11, 2019</a:t>
            </a:r>
          </a:p>
        </p:txBody>
      </p:sp>
      <p:sp>
        <p:nvSpPr>
          <p:cNvPr id="4" name="Slide Number Placeholder 3"/>
          <p:cNvSpPr>
            <a:spLocks noGrp="1"/>
          </p:cNvSpPr>
          <p:nvPr>
            <p:ph type="sldNum" sz="quarter" idx="12"/>
          </p:nvPr>
        </p:nvSpPr>
        <p:spPr/>
        <p:txBody>
          <a:bodyPr/>
          <a:lstStyle/>
          <a:p>
            <a:fld id="{A3AE0841-66DC-0F46-9E18-1EC227391243}" type="slidenum">
              <a:rPr lang="en-US" smtClean="0"/>
              <a:t>7</a:t>
            </a:fld>
            <a:endParaRPr lang="en-US"/>
          </a:p>
        </p:txBody>
      </p:sp>
      <p:pic>
        <p:nvPicPr>
          <p:cNvPr id="8" name="Picture 7">
            <a:extLst>
              <a:ext uri="{FF2B5EF4-FFF2-40B4-BE49-F238E27FC236}">
                <a16:creationId xmlns:a16="http://schemas.microsoft.com/office/drawing/2014/main" id="{84B1F058-146B-6741-B261-F05AE7E4F77F}"/>
              </a:ext>
            </a:extLst>
          </p:cNvPr>
          <p:cNvPicPr>
            <a:picLocks noChangeAspect="1"/>
          </p:cNvPicPr>
          <p:nvPr/>
        </p:nvPicPr>
        <p:blipFill>
          <a:blip r:embed="rId2"/>
          <a:stretch>
            <a:fillRect/>
          </a:stretch>
        </p:blipFill>
        <p:spPr>
          <a:xfrm>
            <a:off x="4242216" y="409781"/>
            <a:ext cx="7969698" cy="5977275"/>
          </a:xfrm>
          <a:prstGeom prst="rect">
            <a:avLst/>
          </a:prstGeom>
        </p:spPr>
      </p:pic>
      <p:sp>
        <p:nvSpPr>
          <p:cNvPr id="9" name="TextBox 8">
            <a:extLst>
              <a:ext uri="{FF2B5EF4-FFF2-40B4-BE49-F238E27FC236}">
                <a16:creationId xmlns:a16="http://schemas.microsoft.com/office/drawing/2014/main" id="{86160D0A-B0CA-6F47-B938-1A9B8692B513}"/>
              </a:ext>
            </a:extLst>
          </p:cNvPr>
          <p:cNvSpPr txBox="1"/>
          <p:nvPr/>
        </p:nvSpPr>
        <p:spPr>
          <a:xfrm>
            <a:off x="7781343" y="92916"/>
            <a:ext cx="744114" cy="369332"/>
          </a:xfrm>
          <a:prstGeom prst="rect">
            <a:avLst/>
          </a:prstGeom>
          <a:noFill/>
        </p:spPr>
        <p:txBody>
          <a:bodyPr wrap="none" rtlCol="0">
            <a:spAutoFit/>
          </a:bodyPr>
          <a:lstStyle/>
          <a:p>
            <a:r>
              <a:rPr lang="it-IT" b="1" dirty="0">
                <a:solidFill>
                  <a:srgbClr val="FF0000"/>
                </a:solidFill>
              </a:rPr>
              <a:t>South</a:t>
            </a:r>
          </a:p>
        </p:txBody>
      </p:sp>
      <p:sp>
        <p:nvSpPr>
          <p:cNvPr id="10" name="TextBox 9">
            <a:extLst>
              <a:ext uri="{FF2B5EF4-FFF2-40B4-BE49-F238E27FC236}">
                <a16:creationId xmlns:a16="http://schemas.microsoft.com/office/drawing/2014/main" id="{014CE9D8-B97F-A94E-8565-58D9FCCE5DD0}"/>
              </a:ext>
            </a:extLst>
          </p:cNvPr>
          <p:cNvSpPr txBox="1"/>
          <p:nvPr/>
        </p:nvSpPr>
        <p:spPr>
          <a:xfrm>
            <a:off x="8009142" y="6352143"/>
            <a:ext cx="745717" cy="369332"/>
          </a:xfrm>
          <a:prstGeom prst="rect">
            <a:avLst/>
          </a:prstGeom>
          <a:noFill/>
        </p:spPr>
        <p:txBody>
          <a:bodyPr wrap="none" rtlCol="0">
            <a:spAutoFit/>
          </a:bodyPr>
          <a:lstStyle/>
          <a:p>
            <a:r>
              <a:rPr lang="it-IT" b="1" dirty="0">
                <a:solidFill>
                  <a:srgbClr val="FF0000"/>
                </a:solidFill>
              </a:rPr>
              <a:t>North</a:t>
            </a:r>
          </a:p>
        </p:txBody>
      </p:sp>
      <p:sp>
        <p:nvSpPr>
          <p:cNvPr id="11" name="TextBox 10">
            <a:extLst>
              <a:ext uri="{FF2B5EF4-FFF2-40B4-BE49-F238E27FC236}">
                <a16:creationId xmlns:a16="http://schemas.microsoft.com/office/drawing/2014/main" id="{AA01CA66-2593-3E4B-8A7F-13DD2F5B095A}"/>
              </a:ext>
            </a:extLst>
          </p:cNvPr>
          <p:cNvSpPr txBox="1"/>
          <p:nvPr/>
        </p:nvSpPr>
        <p:spPr>
          <a:xfrm>
            <a:off x="2233535" y="1484026"/>
            <a:ext cx="1761957" cy="369332"/>
          </a:xfrm>
          <a:prstGeom prst="rect">
            <a:avLst/>
          </a:prstGeom>
          <a:noFill/>
        </p:spPr>
        <p:txBody>
          <a:bodyPr wrap="none" rtlCol="0">
            <a:spAutoFit/>
          </a:bodyPr>
          <a:lstStyle/>
          <a:p>
            <a:r>
              <a:rPr lang="it-IT" dirty="0"/>
              <a:t>Standard </a:t>
            </a:r>
            <a:r>
              <a:rPr lang="it-IT" dirty="0" err="1"/>
              <a:t>crosses</a:t>
            </a:r>
            <a:endParaRPr lang="it-IT" dirty="0"/>
          </a:p>
        </p:txBody>
      </p:sp>
      <p:sp>
        <p:nvSpPr>
          <p:cNvPr id="12" name="TextBox 11">
            <a:extLst>
              <a:ext uri="{FF2B5EF4-FFF2-40B4-BE49-F238E27FC236}">
                <a16:creationId xmlns:a16="http://schemas.microsoft.com/office/drawing/2014/main" id="{A3FB1375-4E2E-7A49-94B7-244B541CEA0B}"/>
              </a:ext>
            </a:extLst>
          </p:cNvPr>
          <p:cNvSpPr txBox="1"/>
          <p:nvPr/>
        </p:nvSpPr>
        <p:spPr>
          <a:xfrm>
            <a:off x="2104125" y="3273279"/>
            <a:ext cx="928459" cy="369332"/>
          </a:xfrm>
          <a:prstGeom prst="rect">
            <a:avLst/>
          </a:prstGeom>
          <a:noFill/>
        </p:spPr>
        <p:txBody>
          <a:bodyPr wrap="none" rtlCol="0">
            <a:spAutoFit/>
          </a:bodyPr>
          <a:lstStyle/>
          <a:p>
            <a:r>
              <a:rPr lang="it-IT" dirty="0" err="1"/>
              <a:t>Decking</a:t>
            </a:r>
            <a:endParaRPr lang="it-IT" dirty="0"/>
          </a:p>
        </p:txBody>
      </p:sp>
      <p:sp>
        <p:nvSpPr>
          <p:cNvPr id="13" name="TextBox 12">
            <a:extLst>
              <a:ext uri="{FF2B5EF4-FFF2-40B4-BE49-F238E27FC236}">
                <a16:creationId xmlns:a16="http://schemas.microsoft.com/office/drawing/2014/main" id="{4729C730-F28B-5A42-9748-F24B02856A8E}"/>
              </a:ext>
            </a:extLst>
          </p:cNvPr>
          <p:cNvSpPr txBox="1"/>
          <p:nvPr/>
        </p:nvSpPr>
        <p:spPr>
          <a:xfrm>
            <a:off x="950603" y="4140449"/>
            <a:ext cx="2427075" cy="369332"/>
          </a:xfrm>
          <a:prstGeom prst="rect">
            <a:avLst/>
          </a:prstGeom>
          <a:noFill/>
        </p:spPr>
        <p:txBody>
          <a:bodyPr wrap="none" rtlCol="0">
            <a:spAutoFit/>
          </a:bodyPr>
          <a:lstStyle/>
          <a:p>
            <a:r>
              <a:rPr lang="it-IT" dirty="0" err="1"/>
              <a:t>Cold</a:t>
            </a:r>
            <a:r>
              <a:rPr lang="it-IT" dirty="0"/>
              <a:t> </a:t>
            </a:r>
            <a:r>
              <a:rPr lang="it-IT" dirty="0" err="1"/>
              <a:t>shields</a:t>
            </a:r>
            <a:r>
              <a:rPr lang="it-IT" dirty="0"/>
              <a:t> valve boxes</a:t>
            </a:r>
          </a:p>
        </p:txBody>
      </p:sp>
      <p:sp>
        <p:nvSpPr>
          <p:cNvPr id="14" name="TextBox 13">
            <a:extLst>
              <a:ext uri="{FF2B5EF4-FFF2-40B4-BE49-F238E27FC236}">
                <a16:creationId xmlns:a16="http://schemas.microsoft.com/office/drawing/2014/main" id="{51387A52-980A-9F4E-9493-A6673FF708CA}"/>
              </a:ext>
            </a:extLst>
          </p:cNvPr>
          <p:cNvSpPr txBox="1"/>
          <p:nvPr/>
        </p:nvSpPr>
        <p:spPr>
          <a:xfrm>
            <a:off x="1993517" y="2054270"/>
            <a:ext cx="1384161" cy="369332"/>
          </a:xfrm>
          <a:prstGeom prst="rect">
            <a:avLst/>
          </a:prstGeom>
          <a:noFill/>
        </p:spPr>
        <p:txBody>
          <a:bodyPr wrap="none" rtlCol="0">
            <a:spAutoFit/>
          </a:bodyPr>
          <a:lstStyle/>
          <a:p>
            <a:r>
              <a:rPr lang="it-IT" dirty="0" err="1"/>
              <a:t>Safety</a:t>
            </a:r>
            <a:r>
              <a:rPr lang="it-IT" dirty="0"/>
              <a:t> </a:t>
            </a:r>
            <a:r>
              <a:rPr lang="it-IT" dirty="0" err="1"/>
              <a:t>valves</a:t>
            </a:r>
            <a:endParaRPr lang="it-IT" dirty="0"/>
          </a:p>
        </p:txBody>
      </p:sp>
      <p:sp>
        <p:nvSpPr>
          <p:cNvPr id="15" name="TextBox 14">
            <a:extLst>
              <a:ext uri="{FF2B5EF4-FFF2-40B4-BE49-F238E27FC236}">
                <a16:creationId xmlns:a16="http://schemas.microsoft.com/office/drawing/2014/main" id="{06BC4D7B-1988-A14E-96EE-10A805D3A3F4}"/>
              </a:ext>
            </a:extLst>
          </p:cNvPr>
          <p:cNvSpPr txBox="1"/>
          <p:nvPr/>
        </p:nvSpPr>
        <p:spPr>
          <a:xfrm>
            <a:off x="1324843" y="2471555"/>
            <a:ext cx="2161617" cy="369332"/>
          </a:xfrm>
          <a:prstGeom prst="rect">
            <a:avLst/>
          </a:prstGeom>
          <a:noFill/>
        </p:spPr>
        <p:txBody>
          <a:bodyPr wrap="none" rtlCol="0">
            <a:spAutoFit/>
          </a:bodyPr>
          <a:lstStyle/>
          <a:p>
            <a:r>
              <a:rPr lang="it-IT" dirty="0"/>
              <a:t>Argon </a:t>
            </a:r>
            <a:r>
              <a:rPr lang="it-IT" dirty="0" err="1"/>
              <a:t>exhaust</a:t>
            </a:r>
            <a:r>
              <a:rPr lang="it-IT" dirty="0"/>
              <a:t> </a:t>
            </a:r>
            <a:r>
              <a:rPr lang="it-IT" dirty="0" err="1"/>
              <a:t>piping</a:t>
            </a:r>
            <a:endParaRPr lang="it-IT" dirty="0"/>
          </a:p>
        </p:txBody>
      </p:sp>
      <p:cxnSp>
        <p:nvCxnSpPr>
          <p:cNvPr id="17" name="Straight Arrow Connector 16">
            <a:extLst>
              <a:ext uri="{FF2B5EF4-FFF2-40B4-BE49-F238E27FC236}">
                <a16:creationId xmlns:a16="http://schemas.microsoft.com/office/drawing/2014/main" id="{6BB0F9E9-B8CE-EF4D-BA69-935BFAAD8BFF}"/>
              </a:ext>
            </a:extLst>
          </p:cNvPr>
          <p:cNvCxnSpPr>
            <a:cxnSpLocks/>
          </p:cNvCxnSpPr>
          <p:nvPr/>
        </p:nvCxnSpPr>
        <p:spPr>
          <a:xfrm>
            <a:off x="3995492" y="1668692"/>
            <a:ext cx="4046118" cy="543744"/>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B3E4567-04D5-F041-BD0B-316B3CE32B0F}"/>
              </a:ext>
            </a:extLst>
          </p:cNvPr>
          <p:cNvCxnSpPr>
            <a:cxnSpLocks/>
          </p:cNvCxnSpPr>
          <p:nvPr/>
        </p:nvCxnSpPr>
        <p:spPr>
          <a:xfrm>
            <a:off x="3994243" y="1788243"/>
            <a:ext cx="3096105" cy="367781"/>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27DA78B-287E-7644-87BC-F3E1B8193F18}"/>
              </a:ext>
            </a:extLst>
          </p:cNvPr>
          <p:cNvCxnSpPr>
            <a:cxnSpLocks/>
          </p:cNvCxnSpPr>
          <p:nvPr/>
        </p:nvCxnSpPr>
        <p:spPr>
          <a:xfrm>
            <a:off x="3302023" y="2280766"/>
            <a:ext cx="4342961" cy="90992"/>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E89203F-D681-974F-8E94-703DC52EDA7B}"/>
              </a:ext>
            </a:extLst>
          </p:cNvPr>
          <p:cNvCxnSpPr>
            <a:cxnSpLocks/>
          </p:cNvCxnSpPr>
          <p:nvPr/>
        </p:nvCxnSpPr>
        <p:spPr>
          <a:xfrm>
            <a:off x="3032584" y="3556042"/>
            <a:ext cx="3263285" cy="224438"/>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320D055-AD10-DC4C-BE49-41D1EEAB2408}"/>
              </a:ext>
            </a:extLst>
          </p:cNvPr>
          <p:cNvCxnSpPr>
            <a:cxnSpLocks/>
          </p:cNvCxnSpPr>
          <p:nvPr/>
        </p:nvCxnSpPr>
        <p:spPr>
          <a:xfrm flipV="1">
            <a:off x="3377678" y="2649093"/>
            <a:ext cx="4267306" cy="39779"/>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DFD9075-7E01-3343-913D-648A8777BC75}"/>
              </a:ext>
            </a:extLst>
          </p:cNvPr>
          <p:cNvCxnSpPr>
            <a:cxnSpLocks/>
          </p:cNvCxnSpPr>
          <p:nvPr/>
        </p:nvCxnSpPr>
        <p:spPr>
          <a:xfrm>
            <a:off x="3302023" y="4383416"/>
            <a:ext cx="3383590" cy="342841"/>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1BC6091-A590-ED43-B4F6-28A53CB9C743}"/>
              </a:ext>
            </a:extLst>
          </p:cNvPr>
          <p:cNvSpPr txBox="1"/>
          <p:nvPr/>
        </p:nvSpPr>
        <p:spPr>
          <a:xfrm>
            <a:off x="950603" y="5627940"/>
            <a:ext cx="2620013" cy="369332"/>
          </a:xfrm>
          <a:prstGeom prst="rect">
            <a:avLst/>
          </a:prstGeom>
          <a:noFill/>
          <a:ln>
            <a:solidFill>
              <a:srgbClr val="FF0000"/>
            </a:solidFill>
          </a:ln>
        </p:spPr>
        <p:txBody>
          <a:bodyPr wrap="none" rtlCol="0">
            <a:spAutoFit/>
          </a:bodyPr>
          <a:lstStyle/>
          <a:p>
            <a:r>
              <a:rPr lang="it-IT" i="1" dirty="0"/>
              <a:t>Picture </a:t>
            </a:r>
            <a:r>
              <a:rPr lang="it-IT" i="1" dirty="0" err="1"/>
              <a:t>taken</a:t>
            </a:r>
            <a:r>
              <a:rPr lang="it-IT" i="1" dirty="0"/>
              <a:t> on </a:t>
            </a:r>
            <a:r>
              <a:rPr lang="it-IT" i="1" dirty="0" err="1"/>
              <a:t>July</a:t>
            </a:r>
            <a:r>
              <a:rPr lang="it-IT" i="1" dirty="0"/>
              <a:t> 2019</a:t>
            </a:r>
          </a:p>
        </p:txBody>
      </p:sp>
    </p:spTree>
    <p:extLst>
      <p:ext uri="{BB962C8B-B14F-4D97-AF65-F5344CB8AC3E}">
        <p14:creationId xmlns:p14="http://schemas.microsoft.com/office/powerpoint/2010/main" val="974046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Detector Top</a:t>
            </a:r>
          </a:p>
        </p:txBody>
      </p:sp>
      <p:sp>
        <p:nvSpPr>
          <p:cNvPr id="3" name="Footer Placeholder 2"/>
          <p:cNvSpPr>
            <a:spLocks noGrp="1"/>
          </p:cNvSpPr>
          <p:nvPr>
            <p:ph type="ftr" sz="quarter" idx="11"/>
          </p:nvPr>
        </p:nvSpPr>
        <p:spPr/>
        <p:txBody>
          <a:bodyPr/>
          <a:lstStyle/>
          <a:p>
            <a:r>
              <a:rPr lang="en-US"/>
              <a:t>ICARUS Collaboration Meeting - September 11, 2019</a:t>
            </a:r>
          </a:p>
        </p:txBody>
      </p:sp>
      <p:sp>
        <p:nvSpPr>
          <p:cNvPr id="4" name="Slide Number Placeholder 3"/>
          <p:cNvSpPr>
            <a:spLocks noGrp="1"/>
          </p:cNvSpPr>
          <p:nvPr>
            <p:ph type="sldNum" sz="quarter" idx="12"/>
          </p:nvPr>
        </p:nvSpPr>
        <p:spPr/>
        <p:txBody>
          <a:bodyPr/>
          <a:lstStyle/>
          <a:p>
            <a:fld id="{A3AE0841-66DC-0F46-9E18-1EC227391243}" type="slidenum">
              <a:rPr lang="en-US" smtClean="0"/>
              <a:t>8</a:t>
            </a:fld>
            <a:endParaRPr lang="en-US"/>
          </a:p>
        </p:txBody>
      </p:sp>
      <p:sp>
        <p:nvSpPr>
          <p:cNvPr id="9" name="TextBox 8">
            <a:extLst>
              <a:ext uri="{FF2B5EF4-FFF2-40B4-BE49-F238E27FC236}">
                <a16:creationId xmlns:a16="http://schemas.microsoft.com/office/drawing/2014/main" id="{86160D0A-B0CA-6F47-B938-1A9B8692B513}"/>
              </a:ext>
            </a:extLst>
          </p:cNvPr>
          <p:cNvSpPr txBox="1"/>
          <p:nvPr/>
        </p:nvSpPr>
        <p:spPr>
          <a:xfrm>
            <a:off x="5351886" y="6488668"/>
            <a:ext cx="744114" cy="369332"/>
          </a:xfrm>
          <a:prstGeom prst="rect">
            <a:avLst/>
          </a:prstGeom>
          <a:noFill/>
        </p:spPr>
        <p:txBody>
          <a:bodyPr wrap="none" rtlCol="0">
            <a:spAutoFit/>
          </a:bodyPr>
          <a:lstStyle/>
          <a:p>
            <a:r>
              <a:rPr lang="it-IT" b="1" dirty="0">
                <a:solidFill>
                  <a:srgbClr val="FF0000"/>
                </a:solidFill>
              </a:rPr>
              <a:t>South</a:t>
            </a:r>
          </a:p>
        </p:txBody>
      </p:sp>
      <p:sp>
        <p:nvSpPr>
          <p:cNvPr id="10" name="TextBox 9">
            <a:extLst>
              <a:ext uri="{FF2B5EF4-FFF2-40B4-BE49-F238E27FC236}">
                <a16:creationId xmlns:a16="http://schemas.microsoft.com/office/drawing/2014/main" id="{014CE9D8-B97F-A94E-8565-58D9FCCE5DD0}"/>
              </a:ext>
            </a:extLst>
          </p:cNvPr>
          <p:cNvSpPr txBox="1"/>
          <p:nvPr/>
        </p:nvSpPr>
        <p:spPr>
          <a:xfrm>
            <a:off x="10518028" y="675858"/>
            <a:ext cx="745717" cy="369332"/>
          </a:xfrm>
          <a:prstGeom prst="rect">
            <a:avLst/>
          </a:prstGeom>
          <a:noFill/>
        </p:spPr>
        <p:txBody>
          <a:bodyPr wrap="none" rtlCol="0">
            <a:spAutoFit/>
          </a:bodyPr>
          <a:lstStyle/>
          <a:p>
            <a:r>
              <a:rPr lang="it-IT" b="1" dirty="0">
                <a:solidFill>
                  <a:srgbClr val="FF0000"/>
                </a:solidFill>
              </a:rPr>
              <a:t>North</a:t>
            </a:r>
          </a:p>
        </p:txBody>
      </p:sp>
      <p:sp>
        <p:nvSpPr>
          <p:cNvPr id="11" name="TextBox 10">
            <a:extLst>
              <a:ext uri="{FF2B5EF4-FFF2-40B4-BE49-F238E27FC236}">
                <a16:creationId xmlns:a16="http://schemas.microsoft.com/office/drawing/2014/main" id="{AA01CA66-2593-3E4B-8A7F-13DD2F5B095A}"/>
              </a:ext>
            </a:extLst>
          </p:cNvPr>
          <p:cNvSpPr txBox="1"/>
          <p:nvPr/>
        </p:nvSpPr>
        <p:spPr>
          <a:xfrm>
            <a:off x="3050954" y="2425157"/>
            <a:ext cx="1212255" cy="369332"/>
          </a:xfrm>
          <a:prstGeom prst="rect">
            <a:avLst/>
          </a:prstGeom>
          <a:noFill/>
        </p:spPr>
        <p:txBody>
          <a:bodyPr wrap="none" rtlCol="0">
            <a:spAutoFit/>
          </a:bodyPr>
          <a:lstStyle/>
          <a:p>
            <a:r>
              <a:rPr lang="it-IT" dirty="0"/>
              <a:t>Cable </a:t>
            </a:r>
            <a:r>
              <a:rPr lang="it-IT" dirty="0" err="1"/>
              <a:t>trays</a:t>
            </a:r>
            <a:endParaRPr lang="it-IT" dirty="0"/>
          </a:p>
        </p:txBody>
      </p:sp>
      <p:sp>
        <p:nvSpPr>
          <p:cNvPr id="5" name="TextBox 4">
            <a:extLst>
              <a:ext uri="{FF2B5EF4-FFF2-40B4-BE49-F238E27FC236}">
                <a16:creationId xmlns:a16="http://schemas.microsoft.com/office/drawing/2014/main" id="{61BC6091-A590-ED43-B4F6-28A53CB9C743}"/>
              </a:ext>
            </a:extLst>
          </p:cNvPr>
          <p:cNvSpPr txBox="1"/>
          <p:nvPr/>
        </p:nvSpPr>
        <p:spPr>
          <a:xfrm>
            <a:off x="714114" y="5627940"/>
            <a:ext cx="3280129" cy="369332"/>
          </a:xfrm>
          <a:prstGeom prst="rect">
            <a:avLst/>
          </a:prstGeom>
          <a:noFill/>
          <a:ln>
            <a:solidFill>
              <a:srgbClr val="FF0000"/>
            </a:solidFill>
          </a:ln>
        </p:spPr>
        <p:txBody>
          <a:bodyPr wrap="none" rtlCol="0">
            <a:spAutoFit/>
          </a:bodyPr>
          <a:lstStyle/>
          <a:p>
            <a:r>
              <a:rPr lang="it-IT" i="1" dirty="0"/>
              <a:t>Picture </a:t>
            </a:r>
            <a:r>
              <a:rPr lang="it-IT" i="1" dirty="0" err="1"/>
              <a:t>taken</a:t>
            </a:r>
            <a:r>
              <a:rPr lang="it-IT" i="1" dirty="0"/>
              <a:t> on </a:t>
            </a:r>
            <a:r>
              <a:rPr lang="it-IT" i="1" dirty="0" err="1"/>
              <a:t>September</a:t>
            </a:r>
            <a:r>
              <a:rPr lang="it-IT" i="1" dirty="0"/>
              <a:t> 2019</a:t>
            </a:r>
          </a:p>
        </p:txBody>
      </p:sp>
      <p:pic>
        <p:nvPicPr>
          <p:cNvPr id="19" name="Picture 18">
            <a:extLst>
              <a:ext uri="{FF2B5EF4-FFF2-40B4-BE49-F238E27FC236}">
                <a16:creationId xmlns:a16="http://schemas.microsoft.com/office/drawing/2014/main" id="{3AB1B668-BE6E-5147-9934-BCB8A1913C5F}"/>
              </a:ext>
            </a:extLst>
          </p:cNvPr>
          <p:cNvPicPr>
            <a:picLocks noChangeAspect="1"/>
          </p:cNvPicPr>
          <p:nvPr/>
        </p:nvPicPr>
        <p:blipFill>
          <a:blip r:embed="rId2"/>
          <a:stretch>
            <a:fillRect/>
          </a:stretch>
        </p:blipFill>
        <p:spPr>
          <a:xfrm>
            <a:off x="5041039" y="1123412"/>
            <a:ext cx="6968836" cy="5226627"/>
          </a:xfrm>
          <a:prstGeom prst="rect">
            <a:avLst/>
          </a:prstGeom>
        </p:spPr>
      </p:pic>
      <p:cxnSp>
        <p:nvCxnSpPr>
          <p:cNvPr id="25" name="Straight Arrow Connector 24">
            <a:extLst>
              <a:ext uri="{FF2B5EF4-FFF2-40B4-BE49-F238E27FC236}">
                <a16:creationId xmlns:a16="http://schemas.microsoft.com/office/drawing/2014/main" id="{D3FCE277-125A-7844-AA14-AF5547FC4E86}"/>
              </a:ext>
            </a:extLst>
          </p:cNvPr>
          <p:cNvCxnSpPr>
            <a:cxnSpLocks/>
          </p:cNvCxnSpPr>
          <p:nvPr/>
        </p:nvCxnSpPr>
        <p:spPr>
          <a:xfrm>
            <a:off x="4198742" y="2649603"/>
            <a:ext cx="5347040" cy="277204"/>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7E126F3-D8DE-4040-8CC6-E900A4ECC67A}"/>
              </a:ext>
            </a:extLst>
          </p:cNvPr>
          <p:cNvSpPr txBox="1"/>
          <p:nvPr/>
        </p:nvSpPr>
        <p:spPr>
          <a:xfrm>
            <a:off x="2651794" y="3791535"/>
            <a:ext cx="1920206" cy="369332"/>
          </a:xfrm>
          <a:prstGeom prst="rect">
            <a:avLst/>
          </a:prstGeom>
          <a:noFill/>
        </p:spPr>
        <p:txBody>
          <a:bodyPr wrap="none" rtlCol="0">
            <a:spAutoFit/>
          </a:bodyPr>
          <a:lstStyle/>
          <a:p>
            <a:r>
              <a:rPr lang="it-IT" dirty="0" err="1"/>
              <a:t>Power</a:t>
            </a:r>
            <a:r>
              <a:rPr lang="it-IT" dirty="0"/>
              <a:t> </a:t>
            </a:r>
            <a:r>
              <a:rPr lang="it-IT" dirty="0" err="1"/>
              <a:t>distribution</a:t>
            </a:r>
            <a:endParaRPr lang="it-IT" dirty="0"/>
          </a:p>
        </p:txBody>
      </p:sp>
      <p:cxnSp>
        <p:nvCxnSpPr>
          <p:cNvPr id="28" name="Straight Arrow Connector 27">
            <a:extLst>
              <a:ext uri="{FF2B5EF4-FFF2-40B4-BE49-F238E27FC236}">
                <a16:creationId xmlns:a16="http://schemas.microsoft.com/office/drawing/2014/main" id="{D73B1D88-E0D7-1C4E-AB4B-11C8A9C88773}"/>
              </a:ext>
            </a:extLst>
          </p:cNvPr>
          <p:cNvCxnSpPr>
            <a:cxnSpLocks/>
          </p:cNvCxnSpPr>
          <p:nvPr/>
        </p:nvCxnSpPr>
        <p:spPr>
          <a:xfrm>
            <a:off x="4495800" y="4001153"/>
            <a:ext cx="4114800" cy="1811453"/>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651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5F0B20F0-C732-7D49-A181-E713AC34E5D0}"/>
              </a:ext>
            </a:extLst>
          </p:cNvPr>
          <p:cNvPicPr>
            <a:picLocks noChangeAspect="1"/>
          </p:cNvPicPr>
          <p:nvPr/>
        </p:nvPicPr>
        <p:blipFill rotWithShape="1">
          <a:blip r:embed="rId2"/>
          <a:srcRect l="19382" t="28235" r="16575" b="17793"/>
          <a:stretch/>
        </p:blipFill>
        <p:spPr>
          <a:xfrm>
            <a:off x="457009" y="1581444"/>
            <a:ext cx="4224654" cy="2670229"/>
          </a:xfrm>
          <a:prstGeom prst="rect">
            <a:avLst/>
          </a:prstGeom>
        </p:spPr>
      </p:pic>
      <p:pic>
        <p:nvPicPr>
          <p:cNvPr id="6" name="Picture 5">
            <a:extLst>
              <a:ext uri="{FF2B5EF4-FFF2-40B4-BE49-F238E27FC236}">
                <a16:creationId xmlns:a16="http://schemas.microsoft.com/office/drawing/2014/main" id="{3911307D-B560-BB4E-BB94-6328BDE1DD79}"/>
              </a:ext>
            </a:extLst>
          </p:cNvPr>
          <p:cNvPicPr>
            <a:picLocks noChangeAspect="1"/>
          </p:cNvPicPr>
          <p:nvPr/>
        </p:nvPicPr>
        <p:blipFill>
          <a:blip r:embed="rId3"/>
          <a:stretch>
            <a:fillRect/>
          </a:stretch>
        </p:blipFill>
        <p:spPr>
          <a:xfrm>
            <a:off x="4946753" y="1189377"/>
            <a:ext cx="6788131" cy="5091098"/>
          </a:xfrm>
          <a:prstGeom prst="rect">
            <a:avLst/>
          </a:prstGeom>
        </p:spPr>
      </p:pic>
      <p:sp>
        <p:nvSpPr>
          <p:cNvPr id="2" name="Title 1"/>
          <p:cNvSpPr>
            <a:spLocks noGrp="1"/>
          </p:cNvSpPr>
          <p:nvPr>
            <p:ph type="title"/>
          </p:nvPr>
        </p:nvSpPr>
        <p:spPr/>
        <p:txBody>
          <a:bodyPr/>
          <a:lstStyle/>
          <a:p>
            <a:r>
              <a:rPr lang="en-US" dirty="0"/>
              <a:t>Wires Frontend Electronics</a:t>
            </a:r>
          </a:p>
        </p:txBody>
      </p:sp>
      <p:sp>
        <p:nvSpPr>
          <p:cNvPr id="3" name="Footer Placeholder 2"/>
          <p:cNvSpPr>
            <a:spLocks noGrp="1"/>
          </p:cNvSpPr>
          <p:nvPr>
            <p:ph type="ftr" sz="quarter" idx="11"/>
          </p:nvPr>
        </p:nvSpPr>
        <p:spPr/>
        <p:txBody>
          <a:bodyPr/>
          <a:lstStyle/>
          <a:p>
            <a:r>
              <a:rPr lang="en-US"/>
              <a:t>ICARUS Collaboration Meeting - September 11, 2019</a:t>
            </a:r>
          </a:p>
        </p:txBody>
      </p:sp>
      <p:sp>
        <p:nvSpPr>
          <p:cNvPr id="4" name="Slide Number Placeholder 3"/>
          <p:cNvSpPr>
            <a:spLocks noGrp="1"/>
          </p:cNvSpPr>
          <p:nvPr>
            <p:ph type="sldNum" sz="quarter" idx="12"/>
          </p:nvPr>
        </p:nvSpPr>
        <p:spPr/>
        <p:txBody>
          <a:bodyPr/>
          <a:lstStyle/>
          <a:p>
            <a:fld id="{A3AE0841-66DC-0F46-9E18-1EC227391243}" type="slidenum">
              <a:rPr lang="en-US" smtClean="0"/>
              <a:t>9</a:t>
            </a:fld>
            <a:endParaRPr lang="en-US"/>
          </a:p>
        </p:txBody>
      </p:sp>
      <p:sp>
        <p:nvSpPr>
          <p:cNvPr id="11" name="TextBox 10">
            <a:extLst>
              <a:ext uri="{FF2B5EF4-FFF2-40B4-BE49-F238E27FC236}">
                <a16:creationId xmlns:a16="http://schemas.microsoft.com/office/drawing/2014/main" id="{AA01CA66-2593-3E4B-8A7F-13DD2F5B095A}"/>
              </a:ext>
            </a:extLst>
          </p:cNvPr>
          <p:cNvSpPr txBox="1"/>
          <p:nvPr/>
        </p:nvSpPr>
        <p:spPr>
          <a:xfrm>
            <a:off x="2322539" y="5232267"/>
            <a:ext cx="1761957" cy="369332"/>
          </a:xfrm>
          <a:prstGeom prst="rect">
            <a:avLst/>
          </a:prstGeom>
          <a:noFill/>
        </p:spPr>
        <p:txBody>
          <a:bodyPr wrap="none" rtlCol="0">
            <a:spAutoFit/>
          </a:bodyPr>
          <a:lstStyle/>
          <a:p>
            <a:r>
              <a:rPr lang="it-IT" dirty="0"/>
              <a:t>Standard </a:t>
            </a:r>
            <a:r>
              <a:rPr lang="it-IT" dirty="0" err="1"/>
              <a:t>crosses</a:t>
            </a:r>
            <a:endParaRPr lang="it-IT" dirty="0"/>
          </a:p>
        </p:txBody>
      </p:sp>
      <p:sp>
        <p:nvSpPr>
          <p:cNvPr id="14" name="TextBox 13">
            <a:extLst>
              <a:ext uri="{FF2B5EF4-FFF2-40B4-BE49-F238E27FC236}">
                <a16:creationId xmlns:a16="http://schemas.microsoft.com/office/drawing/2014/main" id="{51387A52-980A-9F4E-9493-A6673FF708CA}"/>
              </a:ext>
            </a:extLst>
          </p:cNvPr>
          <p:cNvSpPr txBox="1"/>
          <p:nvPr/>
        </p:nvSpPr>
        <p:spPr>
          <a:xfrm>
            <a:off x="926462" y="1237146"/>
            <a:ext cx="3134704" cy="369332"/>
          </a:xfrm>
          <a:prstGeom prst="rect">
            <a:avLst/>
          </a:prstGeom>
          <a:noFill/>
        </p:spPr>
        <p:txBody>
          <a:bodyPr wrap="none" rtlCol="0">
            <a:spAutoFit/>
          </a:bodyPr>
          <a:lstStyle/>
          <a:p>
            <a:r>
              <a:rPr lang="it-IT" dirty="0" err="1"/>
              <a:t>Minicrates</a:t>
            </a:r>
            <a:r>
              <a:rPr lang="it-IT" dirty="0"/>
              <a:t> with </a:t>
            </a:r>
            <a:r>
              <a:rPr lang="it-IT" dirty="0" err="1"/>
              <a:t>readout</a:t>
            </a:r>
            <a:r>
              <a:rPr lang="it-IT" dirty="0"/>
              <a:t> </a:t>
            </a:r>
            <a:r>
              <a:rPr lang="it-IT" dirty="0" err="1"/>
              <a:t>boards</a:t>
            </a:r>
            <a:endParaRPr lang="it-IT" dirty="0"/>
          </a:p>
        </p:txBody>
      </p:sp>
      <p:sp>
        <p:nvSpPr>
          <p:cNvPr id="15" name="TextBox 14">
            <a:extLst>
              <a:ext uri="{FF2B5EF4-FFF2-40B4-BE49-F238E27FC236}">
                <a16:creationId xmlns:a16="http://schemas.microsoft.com/office/drawing/2014/main" id="{06BC4D7B-1988-A14E-96EE-10A805D3A3F4}"/>
              </a:ext>
            </a:extLst>
          </p:cNvPr>
          <p:cNvSpPr txBox="1"/>
          <p:nvPr/>
        </p:nvSpPr>
        <p:spPr>
          <a:xfrm>
            <a:off x="837457" y="3734926"/>
            <a:ext cx="1597360" cy="369332"/>
          </a:xfrm>
          <a:prstGeom prst="rect">
            <a:avLst/>
          </a:prstGeom>
          <a:noFill/>
        </p:spPr>
        <p:txBody>
          <a:bodyPr wrap="none" rtlCol="0">
            <a:spAutoFit/>
          </a:bodyPr>
          <a:lstStyle/>
          <a:p>
            <a:r>
              <a:rPr lang="it-IT" dirty="0" err="1"/>
              <a:t>Power</a:t>
            </a:r>
            <a:r>
              <a:rPr lang="it-IT" dirty="0"/>
              <a:t> </a:t>
            </a:r>
            <a:r>
              <a:rPr lang="it-IT" dirty="0" err="1"/>
              <a:t>supplies</a:t>
            </a:r>
            <a:endParaRPr lang="it-IT" dirty="0"/>
          </a:p>
        </p:txBody>
      </p:sp>
      <p:cxnSp>
        <p:nvCxnSpPr>
          <p:cNvPr id="17" name="Straight Arrow Connector 16">
            <a:extLst>
              <a:ext uri="{FF2B5EF4-FFF2-40B4-BE49-F238E27FC236}">
                <a16:creationId xmlns:a16="http://schemas.microsoft.com/office/drawing/2014/main" id="{6BB0F9E9-B8CE-EF4D-BA69-935BFAAD8BFF}"/>
              </a:ext>
            </a:extLst>
          </p:cNvPr>
          <p:cNvCxnSpPr>
            <a:cxnSpLocks/>
            <a:stCxn id="14" idx="3"/>
          </p:cNvCxnSpPr>
          <p:nvPr/>
        </p:nvCxnSpPr>
        <p:spPr>
          <a:xfrm>
            <a:off x="4061166" y="1421812"/>
            <a:ext cx="5946894" cy="1210132"/>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DFD9075-7E01-3343-913D-648A8777BC75}"/>
              </a:ext>
            </a:extLst>
          </p:cNvPr>
          <p:cNvCxnSpPr>
            <a:cxnSpLocks/>
          </p:cNvCxnSpPr>
          <p:nvPr/>
        </p:nvCxnSpPr>
        <p:spPr>
          <a:xfrm flipV="1">
            <a:off x="4084496" y="4509781"/>
            <a:ext cx="5897704" cy="896263"/>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4BCD1BC-ABC8-1848-BE78-6F55A10139CD}"/>
              </a:ext>
            </a:extLst>
          </p:cNvPr>
          <p:cNvCxnSpPr>
            <a:cxnSpLocks/>
          </p:cNvCxnSpPr>
          <p:nvPr/>
        </p:nvCxnSpPr>
        <p:spPr>
          <a:xfrm flipV="1">
            <a:off x="4039524" y="4308983"/>
            <a:ext cx="2751020" cy="1010174"/>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0C35647-8F94-EA42-AF72-5BBED81C5BB2}"/>
              </a:ext>
            </a:extLst>
          </p:cNvPr>
          <p:cNvCxnSpPr>
            <a:cxnSpLocks/>
          </p:cNvCxnSpPr>
          <p:nvPr/>
        </p:nvCxnSpPr>
        <p:spPr>
          <a:xfrm>
            <a:off x="4085307" y="1751671"/>
            <a:ext cx="2480385" cy="1178478"/>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54A5B7A-EF93-5B4C-AA54-7252810CD4BD}"/>
              </a:ext>
            </a:extLst>
          </p:cNvPr>
          <p:cNvCxnSpPr>
            <a:cxnSpLocks/>
          </p:cNvCxnSpPr>
          <p:nvPr/>
        </p:nvCxnSpPr>
        <p:spPr>
          <a:xfrm flipV="1">
            <a:off x="3634633" y="3764171"/>
            <a:ext cx="4040331" cy="673352"/>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5B39F94-5133-514E-9806-E2276B9F161E}"/>
              </a:ext>
            </a:extLst>
          </p:cNvPr>
          <p:cNvCxnSpPr>
            <a:cxnSpLocks/>
            <a:stCxn id="41" idx="3"/>
          </p:cNvCxnSpPr>
          <p:nvPr/>
        </p:nvCxnSpPr>
        <p:spPr>
          <a:xfrm>
            <a:off x="3540115" y="4535301"/>
            <a:ext cx="4029918" cy="174433"/>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6A23B3A-E252-DF47-9E8D-D76DC0C85585}"/>
              </a:ext>
            </a:extLst>
          </p:cNvPr>
          <p:cNvSpPr txBox="1"/>
          <p:nvPr/>
        </p:nvSpPr>
        <p:spPr>
          <a:xfrm>
            <a:off x="85106" y="4702565"/>
            <a:ext cx="3189919" cy="646331"/>
          </a:xfrm>
          <a:prstGeom prst="rect">
            <a:avLst/>
          </a:prstGeom>
          <a:noFill/>
        </p:spPr>
        <p:txBody>
          <a:bodyPr wrap="square" rtlCol="0">
            <a:spAutoFit/>
          </a:bodyPr>
          <a:lstStyle/>
          <a:p>
            <a:r>
              <a:rPr lang="it-IT" dirty="0"/>
              <a:t>Optical </a:t>
            </a:r>
            <a:r>
              <a:rPr lang="it-IT" dirty="0" err="1"/>
              <a:t>fibers</a:t>
            </a:r>
            <a:r>
              <a:rPr lang="it-IT" dirty="0"/>
              <a:t> </a:t>
            </a:r>
            <a:r>
              <a:rPr lang="it-IT" dirty="0" err="1"/>
              <a:t>feedthrough</a:t>
            </a:r>
            <a:r>
              <a:rPr lang="it-IT" dirty="0"/>
              <a:t> (</a:t>
            </a:r>
            <a:r>
              <a:rPr lang="it-IT" dirty="0" err="1"/>
              <a:t>covered</a:t>
            </a:r>
            <a:r>
              <a:rPr lang="it-IT" dirty="0"/>
              <a:t> for </a:t>
            </a:r>
            <a:r>
              <a:rPr lang="it-IT" dirty="0" err="1"/>
              <a:t>protection</a:t>
            </a:r>
            <a:r>
              <a:rPr lang="it-IT" dirty="0"/>
              <a:t>)</a:t>
            </a:r>
          </a:p>
        </p:txBody>
      </p:sp>
      <p:sp>
        <p:nvSpPr>
          <p:cNvPr id="32" name="TextBox 31">
            <a:extLst>
              <a:ext uri="{FF2B5EF4-FFF2-40B4-BE49-F238E27FC236}">
                <a16:creationId xmlns:a16="http://schemas.microsoft.com/office/drawing/2014/main" id="{3EF77F0A-875A-3F4D-8486-3E48FB99B781}"/>
              </a:ext>
            </a:extLst>
          </p:cNvPr>
          <p:cNvSpPr txBox="1"/>
          <p:nvPr/>
        </p:nvSpPr>
        <p:spPr>
          <a:xfrm>
            <a:off x="381164" y="5623132"/>
            <a:ext cx="4107305" cy="646331"/>
          </a:xfrm>
          <a:prstGeom prst="rect">
            <a:avLst/>
          </a:prstGeom>
          <a:noFill/>
          <a:ln>
            <a:solidFill>
              <a:srgbClr val="FF0000"/>
            </a:solidFill>
          </a:ln>
        </p:spPr>
        <p:txBody>
          <a:bodyPr wrap="square" rtlCol="0">
            <a:spAutoFit/>
          </a:bodyPr>
          <a:lstStyle/>
          <a:p>
            <a:r>
              <a:rPr lang="it-IT" dirty="0"/>
              <a:t>HV and </a:t>
            </a:r>
            <a:r>
              <a:rPr lang="it-IT" dirty="0" err="1"/>
              <a:t>signal</a:t>
            </a:r>
            <a:r>
              <a:rPr lang="it-IT" dirty="0"/>
              <a:t> </a:t>
            </a:r>
            <a:r>
              <a:rPr lang="it-IT" dirty="0" err="1"/>
              <a:t>feedthroughs</a:t>
            </a:r>
            <a:r>
              <a:rPr lang="it-IT" dirty="0"/>
              <a:t> for the </a:t>
            </a:r>
            <a:r>
              <a:rPr lang="it-IT" dirty="0" err="1"/>
              <a:t>PMTs</a:t>
            </a:r>
            <a:r>
              <a:rPr lang="it-IT" dirty="0"/>
              <a:t> are on the back side of the </a:t>
            </a:r>
            <a:r>
              <a:rPr lang="it-IT" dirty="0" err="1"/>
              <a:t>crosses</a:t>
            </a:r>
            <a:endParaRPr lang="it-IT" dirty="0"/>
          </a:p>
        </p:txBody>
      </p:sp>
      <p:cxnSp>
        <p:nvCxnSpPr>
          <p:cNvPr id="33" name="Straight Arrow Connector 32">
            <a:extLst>
              <a:ext uri="{FF2B5EF4-FFF2-40B4-BE49-F238E27FC236}">
                <a16:creationId xmlns:a16="http://schemas.microsoft.com/office/drawing/2014/main" id="{33EF1677-8183-C343-8272-63337F89F32F}"/>
              </a:ext>
            </a:extLst>
          </p:cNvPr>
          <p:cNvCxnSpPr>
            <a:cxnSpLocks/>
          </p:cNvCxnSpPr>
          <p:nvPr/>
        </p:nvCxnSpPr>
        <p:spPr>
          <a:xfrm flipV="1">
            <a:off x="2706598" y="4723617"/>
            <a:ext cx="3979015" cy="390446"/>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3718997-8704-1D4E-BCDE-E56D62E99511}"/>
              </a:ext>
            </a:extLst>
          </p:cNvPr>
          <p:cNvSpPr txBox="1"/>
          <p:nvPr/>
        </p:nvSpPr>
        <p:spPr>
          <a:xfrm>
            <a:off x="1942755" y="4350635"/>
            <a:ext cx="1597360" cy="369332"/>
          </a:xfrm>
          <a:prstGeom prst="rect">
            <a:avLst/>
          </a:prstGeom>
          <a:noFill/>
        </p:spPr>
        <p:txBody>
          <a:bodyPr wrap="none" rtlCol="0">
            <a:spAutoFit/>
          </a:bodyPr>
          <a:lstStyle/>
          <a:p>
            <a:r>
              <a:rPr lang="it-IT" dirty="0" err="1"/>
              <a:t>Power</a:t>
            </a:r>
            <a:r>
              <a:rPr lang="it-IT" dirty="0"/>
              <a:t> </a:t>
            </a:r>
            <a:r>
              <a:rPr lang="it-IT" dirty="0" err="1"/>
              <a:t>supplies</a:t>
            </a:r>
            <a:endParaRPr lang="it-IT" dirty="0"/>
          </a:p>
        </p:txBody>
      </p:sp>
    </p:spTree>
    <p:extLst>
      <p:ext uri="{BB962C8B-B14F-4D97-AF65-F5344CB8AC3E}">
        <p14:creationId xmlns:p14="http://schemas.microsoft.com/office/powerpoint/2010/main" val="489128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7025</TotalTime>
  <Words>2057</Words>
  <Application>Microsoft Macintosh PowerPoint</Application>
  <PresentationFormat>Widescreen</PresentationFormat>
  <Paragraphs>220</Paragraphs>
  <Slides>26</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Helvetica</vt:lpstr>
      <vt:lpstr>Mangal</vt:lpstr>
      <vt:lpstr>Office Theme</vt:lpstr>
      <vt:lpstr>ICARUS Status and Plans</vt:lpstr>
      <vt:lpstr>Outline</vt:lpstr>
      <vt:lpstr>Present Status of Installation Activities (I)</vt:lpstr>
      <vt:lpstr>Present Status of Installation Activities (II)</vt:lpstr>
      <vt:lpstr>Present Status of Installation Activities (III)</vt:lpstr>
      <vt:lpstr>Present Status of Installation Activities (IV)</vt:lpstr>
      <vt:lpstr>Detector Top</vt:lpstr>
      <vt:lpstr>Detector Top</vt:lpstr>
      <vt:lpstr>Wires Frontend Electronics</vt:lpstr>
      <vt:lpstr>Corner Chimneys</vt:lpstr>
      <vt:lpstr>Argon venting</vt:lpstr>
      <vt:lpstr>GAr recirculation unit (x4)</vt:lpstr>
      <vt:lpstr>LAr input lines</vt:lpstr>
      <vt:lpstr>Cryogenic  components</vt:lpstr>
      <vt:lpstr>North Side – Mezzanine level</vt:lpstr>
      <vt:lpstr>North Side – Bottom Level</vt:lpstr>
      <vt:lpstr>Argon analysis system</vt:lpstr>
      <vt:lpstr>Gas distribution manifold</vt:lpstr>
      <vt:lpstr>External filter for the LAr filling</vt:lpstr>
      <vt:lpstr>Cryogenic commissioning</vt:lpstr>
      <vt:lpstr>Pre-requisites for Cryogenic commissioning (cryo)</vt:lpstr>
      <vt:lpstr>Pre-requisites for Cryogenic commissioning (detector)</vt:lpstr>
      <vt:lpstr>Re-arranging the cables on the East Module</vt:lpstr>
      <vt:lpstr>Important notice!</vt:lpstr>
      <vt:lpstr>Detector Commissioning and CRT installation</vt:lpstr>
      <vt:lpstr>Conclusions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claudiosilverio1@outlook.com</dc:creator>
  <cp:lastModifiedBy>Microsoft Office User</cp:lastModifiedBy>
  <cp:revision>132</cp:revision>
  <cp:lastPrinted>2019-09-10T18:47:45Z</cp:lastPrinted>
  <dcterms:created xsi:type="dcterms:W3CDTF">2017-09-26T16:04:38Z</dcterms:created>
  <dcterms:modified xsi:type="dcterms:W3CDTF">2019-09-10T21:22:58Z</dcterms:modified>
</cp:coreProperties>
</file>