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25"/>
  </p:notesMasterIdLst>
  <p:handoutMasterIdLst>
    <p:handoutMasterId r:id="rId26"/>
  </p:handoutMasterIdLst>
  <p:sldIdLst>
    <p:sldId id="294" r:id="rId2"/>
    <p:sldId id="782" r:id="rId3"/>
    <p:sldId id="815" r:id="rId4"/>
    <p:sldId id="794" r:id="rId5"/>
    <p:sldId id="849" r:id="rId6"/>
    <p:sldId id="854" r:id="rId7"/>
    <p:sldId id="811" r:id="rId8"/>
    <p:sldId id="526" r:id="rId9"/>
    <p:sldId id="819" r:id="rId10"/>
    <p:sldId id="862" r:id="rId11"/>
    <p:sldId id="378" r:id="rId12"/>
    <p:sldId id="379" r:id="rId13"/>
    <p:sldId id="787" r:id="rId14"/>
    <p:sldId id="864" r:id="rId15"/>
    <p:sldId id="866" r:id="rId16"/>
    <p:sldId id="865" r:id="rId17"/>
    <p:sldId id="863" r:id="rId18"/>
    <p:sldId id="857" r:id="rId19"/>
    <p:sldId id="858" r:id="rId20"/>
    <p:sldId id="859" r:id="rId21"/>
    <p:sldId id="860" r:id="rId22"/>
    <p:sldId id="861" r:id="rId23"/>
    <p:sldId id="295" r:id="rId2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96E676"/>
    <a:srgbClr val="000000"/>
    <a:srgbClr val="00B0F0"/>
    <a:srgbClr val="FFFFFF"/>
    <a:srgbClr val="0F2D62"/>
    <a:srgbClr val="50504E"/>
    <a:srgbClr val="4E4E4E"/>
    <a:srgbClr val="404040"/>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96" autoAdjust="0"/>
    <p:restoredTop sz="50000" autoAdjust="0"/>
  </p:normalViewPr>
  <p:slideViewPr>
    <p:cSldViewPr snapToGrid="0" snapToObjects="1" showGuides="1">
      <p:cViewPr varScale="1">
        <p:scale>
          <a:sx n="104" d="100"/>
          <a:sy n="104" d="100"/>
        </p:scale>
        <p:origin x="208" y="23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53515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23</a:t>
            </a:fld>
            <a:endParaRPr lang="en-US"/>
          </a:p>
        </p:txBody>
      </p:sp>
    </p:spTree>
    <p:extLst>
      <p:ext uri="{BB962C8B-B14F-4D97-AF65-F5344CB8AC3E}">
        <p14:creationId xmlns:p14="http://schemas.microsoft.com/office/powerpoint/2010/main" val="127292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411774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75169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294462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8</a:t>
            </a:fld>
            <a:endParaRPr lang="en-US"/>
          </a:p>
        </p:txBody>
      </p:sp>
    </p:spTree>
    <p:extLst>
      <p:ext uri="{BB962C8B-B14F-4D97-AF65-F5344CB8AC3E}">
        <p14:creationId xmlns:p14="http://schemas.microsoft.com/office/powerpoint/2010/main" val="19232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3343526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252759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11</a:t>
            </a:fld>
            <a:endParaRPr lang="en-US" dirty="0"/>
          </a:p>
        </p:txBody>
      </p:sp>
    </p:spTree>
    <p:extLst>
      <p:ext uri="{BB962C8B-B14F-4D97-AF65-F5344CB8AC3E}">
        <p14:creationId xmlns:p14="http://schemas.microsoft.com/office/powerpoint/2010/main" val="3322600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12</a:t>
            </a:fld>
            <a:endParaRPr lang="en-US" dirty="0"/>
          </a:p>
        </p:txBody>
      </p:sp>
    </p:spTree>
    <p:extLst>
      <p:ext uri="{BB962C8B-B14F-4D97-AF65-F5344CB8AC3E}">
        <p14:creationId xmlns:p14="http://schemas.microsoft.com/office/powerpoint/2010/main" val="4066841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11" name="Picture 10" descr="Aerial Diagram (low res).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750871"/>
            <a:ext cx="9183407" cy="315233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4773" y="365127"/>
            <a:ext cx="8710221" cy="462188"/>
          </a:xfrm>
          <a:prstGeom prst="rect">
            <a:avLst/>
          </a:prstGeom>
        </p:spPr>
        <p:txBody>
          <a:bodyPr/>
          <a:lstStyle>
            <a:lvl1pPr>
              <a:defRPr sz="2800" b="1">
                <a:solidFill>
                  <a:srgbClr val="004C97"/>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224773" y="1050561"/>
            <a:ext cx="8710220" cy="5036729"/>
          </a:xfrm>
          <a:prstGeom prst="rect">
            <a:avLst/>
          </a:prstGeom>
        </p:spPr>
        <p:txBody>
          <a:bodyPr/>
          <a:lstStyle>
            <a:lvl1pPr>
              <a:defRPr sz="2200"/>
            </a:lvl1pPr>
            <a:lvl2pPr marL="461963" indent="-234950">
              <a:defRPr sz="2000"/>
            </a:lvl2pPr>
            <a:lvl3pPr marL="687388" indent="-225425">
              <a:defRPr sz="1800"/>
            </a:lvl3pPr>
            <a:lvl4pPr marL="914400" indent="-227013">
              <a:defRPr sz="1600"/>
            </a:lvl4pPr>
            <a:lvl5pPr marL="1141413" indent="-227013">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9/11/19</a:t>
            </a:r>
          </a:p>
        </p:txBody>
      </p:sp>
      <p:sp>
        <p:nvSpPr>
          <p:cNvPr id="5" name="Footer Placeholder 4"/>
          <p:cNvSpPr>
            <a:spLocks noGrp="1"/>
          </p:cNvSpPr>
          <p:nvPr>
            <p:ph type="ftr" sz="quarter" idx="11"/>
          </p:nvPr>
        </p:nvSpPr>
        <p:spPr/>
        <p:txBody>
          <a:bodyPr/>
          <a:lstStyle/>
          <a:p>
            <a:r>
              <a:rPr lang="en-US"/>
              <a:t>ICARUS Collaboration Meeting</a:t>
            </a:r>
          </a:p>
        </p:txBody>
      </p:sp>
      <p:sp>
        <p:nvSpPr>
          <p:cNvPr id="6" name="Slide Number Placeholder 5"/>
          <p:cNvSpPr>
            <a:spLocks noGrp="1"/>
          </p:cNvSpPr>
          <p:nvPr>
            <p:ph type="sldNum" sz="quarter" idx="12"/>
          </p:nvPr>
        </p:nvSpPr>
        <p:spPr/>
        <p:txBody>
          <a:bodyPr/>
          <a:lstStyle/>
          <a:p>
            <a:fld id="{CDEBAE0E-F504-41F6-B389-7D9DBE26C7BF}" type="slidenum">
              <a:rPr lang="en-US" smtClean="0"/>
              <a:t>‹#›</a:t>
            </a:fld>
            <a:endParaRPr lang="en-US"/>
          </a:p>
        </p:txBody>
      </p:sp>
    </p:spTree>
    <p:extLst>
      <p:ext uri="{BB962C8B-B14F-4D97-AF65-F5344CB8AC3E}">
        <p14:creationId xmlns:p14="http://schemas.microsoft.com/office/powerpoint/2010/main" val="170414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1456" y="790575"/>
            <a:ext cx="8672513" cy="5059363"/>
          </a:xfrm>
          <a:prstGeom prst="rect">
            <a:avLst/>
          </a:prstGeom>
        </p:spPr>
        <p:txBody>
          <a:bodyPr lIns="0" tIns="0" rIns="0" bIns="0"/>
          <a:lstStyle>
            <a:lvl1pPr marL="228600" indent="-228600">
              <a:defRPr sz="2200">
                <a:solidFill>
                  <a:srgbClr val="505050"/>
                </a:solidFill>
              </a:defRPr>
            </a:lvl1pPr>
            <a:lvl2pPr marL="457200" indent="-228600">
              <a:defRPr sz="2000">
                <a:solidFill>
                  <a:srgbClr val="505050"/>
                </a:solidFill>
              </a:defRPr>
            </a:lvl2pPr>
            <a:lvl3pPr marL="685800" indent="-228600">
              <a:defRPr sz="1800">
                <a:solidFill>
                  <a:srgbClr val="505050"/>
                </a:solidFill>
              </a:defRPr>
            </a:lvl3pPr>
            <a:lvl4pPr marL="914400" indent="-228600">
              <a:defRPr sz="1600">
                <a:solidFill>
                  <a:srgbClr val="505050"/>
                </a:solidFill>
              </a:defRPr>
            </a:lvl4pPr>
            <a:lvl5pPr marL="1143000" indent="-228600">
              <a:buFont typeface="Arial"/>
              <a:buChar char="•"/>
              <a:defRPr sz="16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1456" y="128021"/>
            <a:ext cx="8686800" cy="427877"/>
          </a:xfrm>
          <a:prstGeom prst="rect">
            <a:avLst/>
          </a:prstGeom>
        </p:spPr>
        <p:txBody>
          <a:bodyPr lIns="0" tIns="0" rIns="0" bIns="0" anchor="b" anchorCtr="0"/>
          <a:lstStyle>
            <a:lvl1pPr>
              <a:defRPr sz="2800">
                <a:solidFill>
                  <a:srgbClr val="004C97"/>
                </a:solidFill>
              </a:defRPr>
            </a:lvl1pPr>
          </a:lstStyle>
          <a:p>
            <a:r>
              <a:rPr lang="en-US" dirty="0"/>
              <a:t>Click to edit Master title style</a:t>
            </a:r>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9/11/19</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ICARUS Collaboration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9365" y="816881"/>
            <a:ext cx="4206240" cy="3633788"/>
          </a:xfrm>
          <a:prstGeom prst="rect">
            <a:avLst/>
          </a:prstGeom>
        </p:spPr>
        <p:txBody>
          <a:bodyPr lIns="0" tIns="0" rIns="0" bIns="0"/>
          <a:lstStyle>
            <a:lvl1pPr marL="228600" indent="-228600">
              <a:defRPr sz="2200">
                <a:solidFill>
                  <a:srgbClr val="505050"/>
                </a:solidFill>
              </a:defRPr>
            </a:lvl1pPr>
            <a:lvl2pPr marL="457200" indent="-228600">
              <a:defRPr sz="2000">
                <a:solidFill>
                  <a:srgbClr val="505050"/>
                </a:solidFill>
              </a:defRPr>
            </a:lvl2pPr>
            <a:lvl3pPr marL="685800" indent="-228600">
              <a:defRPr sz="1800">
                <a:solidFill>
                  <a:srgbClr val="505050"/>
                </a:solidFill>
              </a:defRPr>
            </a:lvl3pPr>
            <a:lvl4pPr marL="914400" indent="-228600">
              <a:defRPr sz="1600">
                <a:solidFill>
                  <a:srgbClr val="505050"/>
                </a:solidFill>
              </a:defRPr>
            </a:lvl4pPr>
            <a:lvl5pPr marL="1143000" indent="-228600">
              <a:buFont typeface="Arial"/>
              <a:buChar char="•"/>
              <a:defRPr sz="16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661661" y="816881"/>
            <a:ext cx="4215383" cy="3633788"/>
          </a:xfrm>
          <a:prstGeom prst="rect">
            <a:avLst/>
          </a:prstGeom>
        </p:spPr>
        <p:txBody>
          <a:bodyPr lIns="0" tIns="0" rIns="0" bIns="0"/>
          <a:lstStyle>
            <a:lvl1pPr marL="228600" indent="-228600">
              <a:defRPr sz="2200">
                <a:solidFill>
                  <a:srgbClr val="505050"/>
                </a:solidFill>
              </a:defRPr>
            </a:lvl1pPr>
            <a:lvl2pPr marL="457200" indent="-228600">
              <a:defRPr sz="2000">
                <a:solidFill>
                  <a:srgbClr val="505050"/>
                </a:solidFill>
              </a:defRPr>
            </a:lvl2pPr>
            <a:lvl3pPr marL="685800" indent="-228600">
              <a:defRPr sz="1800">
                <a:solidFill>
                  <a:srgbClr val="505050"/>
                </a:solidFill>
              </a:defRPr>
            </a:lvl3pPr>
            <a:lvl4pPr marL="914400" indent="-228600">
              <a:defRPr sz="1600">
                <a:solidFill>
                  <a:srgbClr val="505050"/>
                </a:solidFill>
              </a:defRPr>
            </a:lvl4pPr>
            <a:lvl5pPr marL="1143000" indent="-228600">
              <a:buFont typeface="Arial"/>
              <a:buChar char="•"/>
              <a:defRPr sz="16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0" i="1">
                <a:solidFill>
                  <a:srgbClr val="004C97"/>
                </a:solidFill>
                <a:latin typeface="Comic Sans MS" panose="030F0702030302020204" pitchFamily="66"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0" i="1">
                <a:solidFill>
                  <a:srgbClr val="004C97"/>
                </a:solidFill>
                <a:latin typeface="Comic Sans MS" panose="030F0702030302020204" pitchFamily="66"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9/11/19</a:t>
            </a:r>
            <a:endParaRPr lang="en-US" dirty="0"/>
          </a:p>
        </p:txBody>
      </p:sp>
      <p:sp>
        <p:nvSpPr>
          <p:cNvPr id="12" name="Footer Placeholder 4"/>
          <p:cNvSpPr>
            <a:spLocks noGrp="1"/>
          </p:cNvSpPr>
          <p:nvPr>
            <p:ph type="ftr" sz="quarter" idx="3"/>
          </p:nvPr>
        </p:nvSpPr>
        <p:spPr>
          <a:xfrm>
            <a:off x="1530602" y="6504213"/>
            <a:ext cx="5489323"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ICARUS Collaboration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11889" y="118594"/>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9/11/19</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ICARUS Collaboration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9/11/19</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ICARUS Collaboration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9/11/19</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ICARUS Collaboration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9/11/19</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ICARUS Collaboration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US"/>
              <a:t>9/11/19</a:t>
            </a:r>
          </a:p>
        </p:txBody>
      </p:sp>
      <p:sp>
        <p:nvSpPr>
          <p:cNvPr id="5" name="Footer Placeholder 4"/>
          <p:cNvSpPr>
            <a:spLocks noGrp="1"/>
          </p:cNvSpPr>
          <p:nvPr>
            <p:ph type="ftr" sz="quarter" idx="11"/>
          </p:nvPr>
        </p:nvSpPr>
        <p:spPr/>
        <p:txBody>
          <a:bodyPr/>
          <a:lstStyle/>
          <a:p>
            <a:r>
              <a:rPr lang="en-US"/>
              <a:t>ICARUS Collaboration Meeting</a:t>
            </a:r>
          </a:p>
        </p:txBody>
      </p:sp>
      <p:sp>
        <p:nvSpPr>
          <p:cNvPr id="6" name="Slide Number Placeholder 5"/>
          <p:cNvSpPr>
            <a:spLocks noGrp="1"/>
          </p:cNvSpPr>
          <p:nvPr>
            <p:ph type="sldNum" sz="quarter" idx="12"/>
          </p:nvPr>
        </p:nvSpPr>
        <p:spPr/>
        <p:txBody>
          <a:bodyPr/>
          <a:lstStyle/>
          <a:p>
            <a:fld id="{53F66A65-E8AF-3E4E-85AB-E90070EA698F}" type="slidenum">
              <a:rPr lang="en-US" smtClean="0"/>
              <a:t>‹#›</a:t>
            </a:fld>
            <a:endParaRPr lang="en-US"/>
          </a:p>
        </p:txBody>
      </p:sp>
    </p:spTree>
    <p:extLst>
      <p:ext uri="{BB962C8B-B14F-4D97-AF65-F5344CB8AC3E}">
        <p14:creationId xmlns:p14="http://schemas.microsoft.com/office/powerpoint/2010/main" val="86930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600" y="914401"/>
            <a:ext cx="8672513" cy="5106266"/>
          </a:xfrm>
          <a:prstGeom prst="rect">
            <a:avLst/>
          </a:prstGeom>
        </p:spPr>
        <p:txBody>
          <a:bodyPr lIns="0" tIns="0" rIns="0" bIns="0"/>
          <a:lstStyle>
            <a:lvl1pPr marL="342900" indent="-228600">
              <a:buFont typeface="Arial" panose="020B0604020202020204" pitchFamily="34" charset="0"/>
              <a:buChar char="•"/>
              <a:defRPr sz="2200">
                <a:solidFill>
                  <a:srgbClr val="404040"/>
                </a:solidFill>
                <a:latin typeface="Calibri" panose="020F0502020204030204" pitchFamily="34" charset="0"/>
                <a:cs typeface="Calibri" panose="020F0502020204030204" pitchFamily="34" charset="0"/>
              </a:defRPr>
            </a:lvl1pPr>
            <a:lvl2pPr marL="571500" indent="-228600">
              <a:buFont typeface="Arial" panose="020B0604020202020204" pitchFamily="34" charset="0"/>
              <a:buChar char="–"/>
              <a:defRPr sz="2000">
                <a:solidFill>
                  <a:srgbClr val="404040"/>
                </a:solidFill>
                <a:latin typeface="Calibri" panose="020F0502020204030204" pitchFamily="34" charset="0"/>
                <a:cs typeface="Calibri" panose="020F0502020204030204" pitchFamily="34" charset="0"/>
              </a:defRPr>
            </a:lvl2pPr>
            <a:lvl3pPr marL="800100" indent="-228600">
              <a:buFont typeface="Arial" panose="020B0604020202020204" pitchFamily="34" charset="0"/>
              <a:buChar char="•"/>
              <a:defRPr sz="1800">
                <a:solidFill>
                  <a:srgbClr val="404040"/>
                </a:solidFill>
                <a:latin typeface="Calibri" panose="020F0502020204030204" pitchFamily="34" charset="0"/>
                <a:cs typeface="Calibri" panose="020F0502020204030204" pitchFamily="34" charset="0"/>
              </a:defRPr>
            </a:lvl3pPr>
            <a:lvl4pPr marL="1028700" indent="-228600">
              <a:buFont typeface="Arial" panose="020B0604020202020204" pitchFamily="34" charset="0"/>
              <a:buChar char="–"/>
              <a:defRPr sz="1600">
                <a:solidFill>
                  <a:srgbClr val="404040"/>
                </a:solidFill>
                <a:latin typeface="Calibri" panose="020F0502020204030204" pitchFamily="34" charset="0"/>
                <a:cs typeface="Calibri" panose="020F0502020204030204" pitchFamily="34" charset="0"/>
              </a:defRPr>
            </a:lvl4pPr>
            <a:lvl5pPr marL="1257300" indent="-228600">
              <a:buFont typeface="Arial" panose="020B0604020202020204" pitchFamily="34" charset="0"/>
              <a:buChar char="•"/>
              <a:defRPr sz="1600">
                <a:solidFill>
                  <a:srgbClr val="404040"/>
                </a:solidFill>
                <a:latin typeface="Calibri" panose="020F0502020204030204" pitchFamily="34" charset="0"/>
                <a:cs typeface="Calibri" panose="020F0502020204030204" pitchFamily="34" charset="0"/>
              </a:defRPr>
            </a:lvl5pPr>
          </a:lstStyle>
          <a:p>
            <a:pPr lvl="0"/>
            <a:r>
              <a:rPr lang="en-US" dirty="0"/>
              <a:t>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636588" y="6485235"/>
            <a:ext cx="812833" cy="247532"/>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Calibri" panose="020F0502020204030204" pitchFamily="34" charset="0"/>
                <a:cs typeface="Calibri" panose="020F0502020204030204" pitchFamily="34" charset="0"/>
              </a:defRPr>
            </a:lvl1pPr>
          </a:lstStyle>
          <a:p>
            <a:pPr>
              <a:defRPr/>
            </a:pPr>
            <a:r>
              <a:rPr lang="en-US"/>
              <a:t>9/11/19</a:t>
            </a:r>
            <a:endParaRPr lang="en-US" dirty="0"/>
          </a:p>
        </p:txBody>
      </p:sp>
      <p:sp>
        <p:nvSpPr>
          <p:cNvPr id="11" name="Footer Placeholder 4"/>
          <p:cNvSpPr>
            <a:spLocks noGrp="1"/>
          </p:cNvSpPr>
          <p:nvPr>
            <p:ph type="ftr" sz="quarter" idx="3"/>
          </p:nvPr>
        </p:nvSpPr>
        <p:spPr>
          <a:xfrm>
            <a:off x="1530602" y="6495482"/>
            <a:ext cx="6163977" cy="237285"/>
          </a:xfrm>
          <a:prstGeom prst="rect">
            <a:avLst/>
          </a:prstGeom>
        </p:spPr>
        <p:txBody>
          <a:bodyPr lIns="0" tIns="0" rIns="0" bIns="0" anchor="t" anchorCtr="0"/>
          <a:lstStyle>
            <a:lvl1pPr marL="0" algn="l">
              <a:defRPr sz="1200">
                <a:solidFill>
                  <a:srgbClr val="004C97"/>
                </a:solidFill>
                <a:latin typeface="Calibri" panose="020F0502020204030204" pitchFamily="34" charset="0"/>
                <a:ea typeface="ＭＳ Ｐゴシック" charset="0"/>
                <a:cs typeface="Calibri" panose="020F0502020204030204" pitchFamily="34" charset="0"/>
              </a:defRPr>
            </a:lvl1pPr>
          </a:lstStyle>
          <a:p>
            <a:pPr>
              <a:defRPr/>
            </a:pPr>
            <a:r>
              <a:rPr lang="en-US"/>
              <a:t>ICARUS Collaboration Meeting</a:t>
            </a:r>
            <a:endParaRPr lang="en-US" b="1" dirty="0"/>
          </a:p>
        </p:txBody>
      </p:sp>
      <p:sp>
        <p:nvSpPr>
          <p:cNvPr id="12" name="Slide Number Placeholder 5"/>
          <p:cNvSpPr>
            <a:spLocks noGrp="1"/>
          </p:cNvSpPr>
          <p:nvPr>
            <p:ph type="sldNum" sz="quarter" idx="4"/>
          </p:nvPr>
        </p:nvSpPr>
        <p:spPr>
          <a:xfrm>
            <a:off x="222250" y="6485235"/>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Calibri" panose="020F0502020204030204" pitchFamily="34" charset="0"/>
                <a:cs typeface="Calibri" panose="020F0502020204030204" pitchFamily="34" charset="0"/>
              </a:defRPr>
            </a:lvl1pPr>
          </a:lstStyle>
          <a:p>
            <a:pPr>
              <a:defRPr/>
            </a:pPr>
            <a:fld id="{148C009B-CB69-E04A-B9B3-34B26D69E9CF}" type="slidenum">
              <a:rPr lang="en-US" smtClean="0"/>
              <a:pPr>
                <a:defRPr/>
              </a:pPr>
              <a:t>‹#›</a:t>
            </a:fld>
            <a:endParaRPr lang="en-US" dirty="0"/>
          </a:p>
        </p:txBody>
      </p:sp>
      <p:sp>
        <p:nvSpPr>
          <p:cNvPr id="4" name="Title 3">
            <a:extLst>
              <a:ext uri="{FF2B5EF4-FFF2-40B4-BE49-F238E27FC236}">
                <a16:creationId xmlns:a16="http://schemas.microsoft.com/office/drawing/2014/main" id="{B4D7BEFE-4E12-4C7B-9CFD-1B5B7EE463A3}"/>
              </a:ext>
            </a:extLst>
          </p:cNvPr>
          <p:cNvSpPr>
            <a:spLocks noGrp="1"/>
          </p:cNvSpPr>
          <p:nvPr>
            <p:ph type="title" hasCustomPrompt="1"/>
          </p:nvPr>
        </p:nvSpPr>
        <p:spPr>
          <a:xfrm>
            <a:off x="222250" y="365126"/>
            <a:ext cx="8293100" cy="434974"/>
          </a:xfrm>
          <a:prstGeom prst="rect">
            <a:avLst/>
          </a:prstGeom>
        </p:spPr>
        <p:txBody>
          <a:bodyPr/>
          <a:lstStyle>
            <a:lvl1pPr>
              <a:defRPr sz="2400">
                <a:latin typeface="+mj-lt"/>
              </a:defRPr>
            </a:lvl1pPr>
          </a:lstStyle>
          <a:p>
            <a:r>
              <a:rPr lang="en-US" dirty="0"/>
              <a:t>Click to edit Title </a:t>
            </a:r>
          </a:p>
        </p:txBody>
      </p:sp>
    </p:spTree>
    <p:extLst>
      <p:ext uri="{BB962C8B-B14F-4D97-AF65-F5344CB8AC3E}">
        <p14:creationId xmlns:p14="http://schemas.microsoft.com/office/powerpoint/2010/main" val="3071277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9/11/19</a:t>
            </a:r>
            <a:endParaRPr lang="en-US" dirty="0"/>
          </a:p>
        </p:txBody>
      </p:sp>
      <p:sp>
        <p:nvSpPr>
          <p:cNvPr id="15" name="Footer Placeholder 4"/>
          <p:cNvSpPr>
            <a:spLocks noGrp="1"/>
          </p:cNvSpPr>
          <p:nvPr>
            <p:ph type="ftr" sz="quarter" idx="3"/>
          </p:nvPr>
        </p:nvSpPr>
        <p:spPr>
          <a:xfrm>
            <a:off x="1530603" y="6504213"/>
            <a:ext cx="515786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ICARUS Collaboration Meeting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10" name="Straight Connector 9"/>
          <p:cNvCxnSpPr/>
          <p:nvPr userDrawn="1"/>
        </p:nvCxnSpPr>
        <p:spPr>
          <a:xfrm>
            <a:off x="222250" y="6381538"/>
            <a:ext cx="7880661"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12"/>
          <a:stretch>
            <a:fillRect/>
          </a:stretch>
        </p:blipFill>
        <p:spPr>
          <a:xfrm>
            <a:off x="7120243" y="6202888"/>
            <a:ext cx="1965336" cy="655112"/>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4" r:id="rId8"/>
    <p:sldLayoutId id="2147484128" r:id="rId9"/>
    <p:sldLayoutId id="2147484129" r:id="rId10"/>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Peter Wilson – SBN Program Coordinator</a:t>
            </a:r>
          </a:p>
          <a:p>
            <a:r>
              <a:rPr lang="en-US" dirty="0"/>
              <a:t>ICARUS Collaboration Meeting</a:t>
            </a:r>
          </a:p>
          <a:p>
            <a:r>
              <a:rPr lang="en-US" dirty="0"/>
              <a:t>11 September 2019</a:t>
            </a:r>
          </a:p>
          <a:p>
            <a:endParaRPr lang="en-US" dirty="0"/>
          </a:p>
        </p:txBody>
      </p:sp>
      <p:sp>
        <p:nvSpPr>
          <p:cNvPr id="3" name="Text Placeholder 2"/>
          <p:cNvSpPr>
            <a:spLocks noGrp="1"/>
          </p:cNvSpPr>
          <p:nvPr>
            <p:ph type="body" sz="quarter" idx="11"/>
          </p:nvPr>
        </p:nvSpPr>
        <p:spPr/>
        <p:txBody>
          <a:bodyPr>
            <a:noAutofit/>
          </a:bodyPr>
          <a:lstStyle/>
          <a:p>
            <a:r>
              <a:rPr lang="en-US" dirty="0"/>
              <a:t>SBN Program Status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63498" y="740307"/>
            <a:ext cx="5121244" cy="2688693"/>
          </a:xfrm>
        </p:spPr>
        <p:txBody>
          <a:bodyPr/>
          <a:lstStyle/>
          <a:p>
            <a:pPr marL="341313" indent="-230188"/>
            <a:r>
              <a:rPr lang="en-US" sz="1400" dirty="0" err="1"/>
              <a:t>Demaco</a:t>
            </a:r>
            <a:r>
              <a:rPr lang="en-US" sz="1400" dirty="0"/>
              <a:t> completed install of proximity cryogenics July 23.   </a:t>
            </a:r>
          </a:p>
          <a:p>
            <a:pPr marL="447675" lvl="1" indent="-230188"/>
            <a:r>
              <a:rPr lang="en-US" sz="1400" dirty="0"/>
              <a:t>Completed work with ~2 week effort in July (estimate was 3-4 weeks)</a:t>
            </a:r>
          </a:p>
          <a:p>
            <a:pPr marL="447675" lvl="1" indent="-230188"/>
            <a:r>
              <a:rPr lang="en-US" sz="1400" dirty="0"/>
              <a:t>Ends a 6 month installation campaign at far and near detector buildings</a:t>
            </a:r>
            <a:endParaRPr lang="en-US" sz="1200" dirty="0"/>
          </a:p>
          <a:p>
            <a:pPr marL="341313" indent="-230188"/>
            <a:r>
              <a:rPr lang="en-US" sz="1400" dirty="0"/>
              <a:t>Remaining FNAL deliverables about to enter final design before procurement: incorporating lessons learned from </a:t>
            </a:r>
            <a:r>
              <a:rPr lang="en-US" sz="1400" dirty="0" err="1"/>
              <a:t>protoDUNEs</a:t>
            </a:r>
            <a:r>
              <a:rPr lang="en-US" sz="1400" dirty="0"/>
              <a:t> and ICARUS </a:t>
            </a:r>
          </a:p>
          <a:p>
            <a:pPr marL="0" indent="0">
              <a:buNone/>
            </a:pPr>
            <a:endParaRPr lang="en-US" sz="1800" dirty="0"/>
          </a:p>
        </p:txBody>
      </p:sp>
      <p:sp>
        <p:nvSpPr>
          <p:cNvPr id="6" name="Date Placeholder 5"/>
          <p:cNvSpPr>
            <a:spLocks noGrp="1"/>
          </p:cNvSpPr>
          <p:nvPr>
            <p:ph type="dt" sz="half" idx="2"/>
          </p:nvPr>
        </p:nvSpPr>
        <p:spPr/>
        <p:txBody>
          <a:bodyPr/>
          <a:lstStyle/>
          <a:p>
            <a:pPr>
              <a:defRPr/>
            </a:pPr>
            <a:r>
              <a:rPr lang="en-US"/>
              <a:t>9/11/19</a:t>
            </a:r>
            <a:endParaRPr lang="en-US" dirty="0"/>
          </a:p>
        </p:txBody>
      </p:sp>
      <p:sp>
        <p:nvSpPr>
          <p:cNvPr id="7" name="Footer Placeholder 6"/>
          <p:cNvSpPr>
            <a:spLocks noGrp="1"/>
          </p:cNvSpPr>
          <p:nvPr>
            <p:ph type="ftr" sz="quarter" idx="3"/>
          </p:nvPr>
        </p:nvSpPr>
        <p:spPr/>
        <p:txBody>
          <a:bodyPr/>
          <a:lstStyle/>
          <a:p>
            <a:pPr>
              <a:defRPr/>
            </a:pPr>
            <a:r>
              <a:rPr lang="en-US"/>
              <a:t>ICARUS Collaboration Meeting</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9" name="Title 8"/>
          <p:cNvSpPr>
            <a:spLocks noGrp="1"/>
          </p:cNvSpPr>
          <p:nvPr>
            <p:ph type="title"/>
          </p:nvPr>
        </p:nvSpPr>
        <p:spPr>
          <a:xfrm>
            <a:off x="228600" y="251752"/>
            <a:ext cx="8686800" cy="427877"/>
          </a:xfrm>
          <a:prstGeom prst="rect">
            <a:avLst/>
          </a:prstGeom>
        </p:spPr>
        <p:txBody>
          <a:bodyPr/>
          <a:lstStyle/>
          <a:p>
            <a:r>
              <a:rPr lang="en-US" dirty="0"/>
              <a:t>Near Detector Cryogenics</a:t>
            </a:r>
          </a:p>
        </p:txBody>
      </p:sp>
      <p:pic>
        <p:nvPicPr>
          <p:cNvPr id="10" name="Picture 9">
            <a:extLst>
              <a:ext uri="{FF2B5EF4-FFF2-40B4-BE49-F238E27FC236}">
                <a16:creationId xmlns:a16="http://schemas.microsoft.com/office/drawing/2014/main" id="{173940F3-AB13-724C-B3CD-15E15A1A3F2E}"/>
              </a:ext>
            </a:extLst>
          </p:cNvPr>
          <p:cNvPicPr>
            <a:picLocks noChangeAspect="1"/>
          </p:cNvPicPr>
          <p:nvPr/>
        </p:nvPicPr>
        <p:blipFill>
          <a:blip r:embed="rId3"/>
          <a:stretch>
            <a:fillRect/>
          </a:stretch>
        </p:blipFill>
        <p:spPr>
          <a:xfrm>
            <a:off x="1103243" y="3174395"/>
            <a:ext cx="3536999" cy="2652749"/>
          </a:xfrm>
          <a:prstGeom prst="rect">
            <a:avLst/>
          </a:prstGeom>
          <a:ln>
            <a:solidFill>
              <a:schemeClr val="accent6"/>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7A7432F-0B74-A648-8114-E42E69ADFD4F}"/>
              </a:ext>
            </a:extLst>
          </p:cNvPr>
          <p:cNvPicPr>
            <a:picLocks noChangeAspect="1"/>
          </p:cNvPicPr>
          <p:nvPr/>
        </p:nvPicPr>
        <p:blipFill>
          <a:blip r:embed="rId4"/>
          <a:stretch>
            <a:fillRect/>
          </a:stretch>
        </p:blipFill>
        <p:spPr>
          <a:xfrm>
            <a:off x="5431128" y="780063"/>
            <a:ext cx="2609629" cy="3479505"/>
          </a:xfrm>
          <a:prstGeom prst="rect">
            <a:avLst/>
          </a:prstGeom>
          <a:ln>
            <a:solidFill>
              <a:schemeClr val="accent6"/>
            </a:solidFill>
          </a:ln>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4FA60E64-3971-7042-94A0-3E2C0F516D6F}"/>
              </a:ext>
            </a:extLst>
          </p:cNvPr>
          <p:cNvSpPr txBox="1"/>
          <p:nvPr/>
        </p:nvSpPr>
        <p:spPr>
          <a:xfrm>
            <a:off x="5037721" y="4798137"/>
            <a:ext cx="1805217" cy="276999"/>
          </a:xfrm>
          <a:prstGeom prst="rect">
            <a:avLst/>
          </a:prstGeom>
          <a:noFill/>
        </p:spPr>
        <p:txBody>
          <a:bodyPr wrap="square" rtlCol="0">
            <a:spAutoFit/>
          </a:bodyPr>
          <a:lstStyle/>
          <a:p>
            <a:r>
              <a:rPr lang="en-US" sz="1200" i="1" dirty="0"/>
              <a:t>ND Proximity Cryogenics</a:t>
            </a:r>
          </a:p>
        </p:txBody>
      </p:sp>
    </p:spTree>
    <p:extLst>
      <p:ext uri="{BB962C8B-B14F-4D97-AF65-F5344CB8AC3E}">
        <p14:creationId xmlns:p14="http://schemas.microsoft.com/office/powerpoint/2010/main" val="385988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948753-B145-479D-A498-2E0C7C259205}"/>
              </a:ext>
            </a:extLst>
          </p:cNvPr>
          <p:cNvSpPr>
            <a:spLocks noGrp="1"/>
          </p:cNvSpPr>
          <p:nvPr>
            <p:ph type="dt" sz="half" idx="2"/>
          </p:nvPr>
        </p:nvSpPr>
        <p:spPr/>
        <p:txBody>
          <a:bodyPr/>
          <a:lstStyle/>
          <a:p>
            <a:pPr>
              <a:defRPr/>
            </a:pPr>
            <a:r>
              <a:rPr lang="en-US"/>
              <a:t>9/11/19</a:t>
            </a:r>
            <a:endParaRPr lang="en-US" dirty="0"/>
          </a:p>
        </p:txBody>
      </p:sp>
      <p:sp>
        <p:nvSpPr>
          <p:cNvPr id="4" name="Footer Placeholder 3">
            <a:extLst>
              <a:ext uri="{FF2B5EF4-FFF2-40B4-BE49-F238E27FC236}">
                <a16:creationId xmlns:a16="http://schemas.microsoft.com/office/drawing/2014/main" id="{744278F7-A758-4167-8F44-B60F358D1DA3}"/>
              </a:ext>
            </a:extLst>
          </p:cNvPr>
          <p:cNvSpPr>
            <a:spLocks noGrp="1"/>
          </p:cNvSpPr>
          <p:nvPr>
            <p:ph type="ftr" sz="quarter" idx="3"/>
          </p:nvPr>
        </p:nvSpPr>
        <p:spPr/>
        <p:txBody>
          <a:bodyPr/>
          <a:lstStyle/>
          <a:p>
            <a:pPr>
              <a:defRPr/>
            </a:pPr>
            <a:r>
              <a:rPr lang="en-US"/>
              <a:t>ICARUS Collaboration Meeting</a:t>
            </a:r>
            <a:endParaRPr lang="en-US" b="1" dirty="0"/>
          </a:p>
        </p:txBody>
      </p:sp>
      <p:sp>
        <p:nvSpPr>
          <p:cNvPr id="5" name="Slide Number Placeholder 4">
            <a:extLst>
              <a:ext uri="{FF2B5EF4-FFF2-40B4-BE49-F238E27FC236}">
                <a16:creationId xmlns:a16="http://schemas.microsoft.com/office/drawing/2014/main" id="{8CBCE5BF-BBF1-411C-B4DF-5A0CB87E4598}"/>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8" name="Title 7">
            <a:extLst>
              <a:ext uri="{FF2B5EF4-FFF2-40B4-BE49-F238E27FC236}">
                <a16:creationId xmlns:a16="http://schemas.microsoft.com/office/drawing/2014/main" id="{33E86061-ED9C-8F48-8CBA-62B3E36AA6A8}"/>
              </a:ext>
            </a:extLst>
          </p:cNvPr>
          <p:cNvSpPr>
            <a:spLocks noGrp="1"/>
          </p:cNvSpPr>
          <p:nvPr>
            <p:ph type="title"/>
          </p:nvPr>
        </p:nvSpPr>
        <p:spPr/>
        <p:txBody>
          <a:bodyPr/>
          <a:lstStyle/>
          <a:p>
            <a:r>
              <a:rPr lang="en-US" dirty="0"/>
              <a:t>SBND Milestones to S-1 SBND ready to move</a:t>
            </a:r>
          </a:p>
        </p:txBody>
      </p:sp>
      <p:graphicFrame>
        <p:nvGraphicFramePr>
          <p:cNvPr id="9" name="Content Placeholder 6">
            <a:extLst>
              <a:ext uri="{FF2B5EF4-FFF2-40B4-BE49-F238E27FC236}">
                <a16:creationId xmlns:a16="http://schemas.microsoft.com/office/drawing/2014/main" id="{EBFC6FBD-B8DF-804A-84D1-9050868DD934}"/>
              </a:ext>
            </a:extLst>
          </p:cNvPr>
          <p:cNvGraphicFramePr>
            <a:graphicFrameLocks/>
          </p:cNvGraphicFramePr>
          <p:nvPr/>
        </p:nvGraphicFramePr>
        <p:xfrm>
          <a:off x="950653" y="1093304"/>
          <a:ext cx="7408156" cy="4214192"/>
        </p:xfrm>
        <a:graphic>
          <a:graphicData uri="http://schemas.openxmlformats.org/drawingml/2006/table">
            <a:tbl>
              <a:tblPr firstRow="1" bandRow="1">
                <a:tableStyleId>{5C22544A-7EE6-4342-B048-85BDC9FD1C3A}</a:tableStyleId>
              </a:tblPr>
              <a:tblGrid>
                <a:gridCol w="2722959">
                  <a:extLst>
                    <a:ext uri="{9D8B030D-6E8A-4147-A177-3AD203B41FA5}">
                      <a16:colId xmlns:a16="http://schemas.microsoft.com/office/drawing/2014/main" val="1801467799"/>
                    </a:ext>
                  </a:extLst>
                </a:gridCol>
                <a:gridCol w="1238154">
                  <a:extLst>
                    <a:ext uri="{9D8B030D-6E8A-4147-A177-3AD203B41FA5}">
                      <a16:colId xmlns:a16="http://schemas.microsoft.com/office/drawing/2014/main" val="1170065602"/>
                    </a:ext>
                  </a:extLst>
                </a:gridCol>
                <a:gridCol w="1021068">
                  <a:extLst>
                    <a:ext uri="{9D8B030D-6E8A-4147-A177-3AD203B41FA5}">
                      <a16:colId xmlns:a16="http://schemas.microsoft.com/office/drawing/2014/main" val="2016182898"/>
                    </a:ext>
                  </a:extLst>
                </a:gridCol>
                <a:gridCol w="1021068">
                  <a:extLst>
                    <a:ext uri="{9D8B030D-6E8A-4147-A177-3AD203B41FA5}">
                      <a16:colId xmlns:a16="http://schemas.microsoft.com/office/drawing/2014/main" val="3208227888"/>
                    </a:ext>
                  </a:extLst>
                </a:gridCol>
                <a:gridCol w="439512">
                  <a:extLst>
                    <a:ext uri="{9D8B030D-6E8A-4147-A177-3AD203B41FA5}">
                      <a16:colId xmlns:a16="http://schemas.microsoft.com/office/drawing/2014/main" val="3574627960"/>
                    </a:ext>
                  </a:extLst>
                </a:gridCol>
                <a:gridCol w="965395">
                  <a:extLst>
                    <a:ext uri="{9D8B030D-6E8A-4147-A177-3AD203B41FA5}">
                      <a16:colId xmlns:a16="http://schemas.microsoft.com/office/drawing/2014/main" val="1027717373"/>
                    </a:ext>
                  </a:extLst>
                </a:gridCol>
              </a:tblGrid>
              <a:tr h="759770">
                <a:tc>
                  <a:txBody>
                    <a:bodyPr/>
                    <a:lstStyle/>
                    <a:p>
                      <a:pPr algn="ctr"/>
                      <a:r>
                        <a:rPr lang="en-US" sz="1100" dirty="0"/>
                        <a:t>Intermediate Milestone</a:t>
                      </a:r>
                    </a:p>
                  </a:txBody>
                  <a:tcPr marL="68580" marR="68580" marT="34290" marB="34290" anchor="ctr"/>
                </a:tc>
                <a:tc>
                  <a:txBody>
                    <a:bodyPr/>
                    <a:lstStyle/>
                    <a:p>
                      <a:pPr algn="ctr"/>
                      <a:r>
                        <a:rPr lang="en-US" sz="1100" dirty="0"/>
                        <a:t>Owner</a:t>
                      </a:r>
                    </a:p>
                  </a:txBody>
                  <a:tcPr marL="68580" marR="68580" marT="34290" marB="34290" anchor="ctr"/>
                </a:tc>
                <a:tc>
                  <a:txBody>
                    <a:bodyPr/>
                    <a:lstStyle/>
                    <a:p>
                      <a:pPr algn="ctr"/>
                      <a:r>
                        <a:rPr lang="en-US" sz="1100" dirty="0"/>
                        <a:t>Baseline Date</a:t>
                      </a:r>
                    </a:p>
                  </a:txBody>
                  <a:tcPr marL="68580" marR="68580" marT="34290" marB="34290" anchor="ctr"/>
                </a:tc>
                <a:tc>
                  <a:txBody>
                    <a:bodyPr/>
                    <a:lstStyle/>
                    <a:p>
                      <a:pPr algn="ctr"/>
                      <a:r>
                        <a:rPr lang="en-US" sz="1100" dirty="0"/>
                        <a:t>Forecast Date</a:t>
                      </a:r>
                    </a:p>
                    <a:p>
                      <a:pPr algn="ctr"/>
                      <a:r>
                        <a:rPr lang="en-US" sz="1100" dirty="0"/>
                        <a:t>(Schedule)</a:t>
                      </a:r>
                    </a:p>
                  </a:txBody>
                  <a:tcPr marL="68580" marR="68580" marT="34290" marB="34290" anchor="ctr"/>
                </a:tc>
                <a:tc>
                  <a:txBody>
                    <a:bodyPr/>
                    <a:lstStyle/>
                    <a:p>
                      <a:pPr algn="ctr"/>
                      <a:endParaRPr lang="en-US" sz="1100" dirty="0"/>
                    </a:p>
                  </a:txBody>
                  <a:tcPr marL="68580" marR="68580" marT="34290" marB="34290" anchor="ctr"/>
                </a:tc>
                <a:tc>
                  <a:txBody>
                    <a:bodyPr/>
                    <a:lstStyle/>
                    <a:p>
                      <a:pPr algn="ctr"/>
                      <a:r>
                        <a:rPr lang="en-US" sz="1100" dirty="0"/>
                        <a:t>Actual Date</a:t>
                      </a:r>
                    </a:p>
                  </a:txBody>
                  <a:tcPr marL="68580" marR="68580" marT="34290" marB="34290" anchor="ctr"/>
                </a:tc>
                <a:extLst>
                  <a:ext uri="{0D108BD9-81ED-4DB2-BD59-A6C34878D82A}">
                    <a16:rowId xmlns:a16="http://schemas.microsoft.com/office/drawing/2014/main" val="3904691203"/>
                  </a:ext>
                </a:extLst>
              </a:tr>
              <a:tr h="374820">
                <a:tc>
                  <a:txBody>
                    <a:bodyPr/>
                    <a:lstStyle/>
                    <a:p>
                      <a:pPr algn="l"/>
                      <a:r>
                        <a:rPr lang="en-US" sz="900" dirty="0"/>
                        <a:t>First set of APAs shipped to Fermilab</a:t>
                      </a:r>
                    </a:p>
                  </a:txBody>
                  <a:tcPr marL="68580" marR="68580" marT="34290" marB="34290" anchor="ctr"/>
                </a:tc>
                <a:tc>
                  <a:txBody>
                    <a:bodyPr/>
                    <a:lstStyle/>
                    <a:p>
                      <a:r>
                        <a:rPr lang="en-US" sz="900" dirty="0"/>
                        <a:t>K. </a:t>
                      </a:r>
                      <a:r>
                        <a:rPr lang="en-US" sz="900" dirty="0" err="1"/>
                        <a:t>Mavrokoridis</a:t>
                      </a:r>
                      <a:endParaRPr lang="en-US" sz="900" dirty="0"/>
                    </a:p>
                  </a:txBody>
                  <a:tcPr marL="68580" marR="68580" marT="34290" marB="34290" anchor="ctr"/>
                </a:tc>
                <a:tc>
                  <a:txBody>
                    <a:bodyPr/>
                    <a:lstStyle/>
                    <a:p>
                      <a:pPr algn="ctr"/>
                      <a:r>
                        <a:rPr lang="en-US" sz="900" dirty="0"/>
                        <a:t>24-Sept 2018</a:t>
                      </a:r>
                    </a:p>
                  </a:txBody>
                  <a:tcPr marL="68580" marR="68580" marT="34290" marB="34290" anchor="ctr"/>
                </a:tc>
                <a:tc>
                  <a:txBody>
                    <a:bodyPr/>
                    <a:lstStyle/>
                    <a:p>
                      <a:pPr algn="ctr"/>
                      <a:endParaRPr lang="en-US" sz="900" dirty="0">
                        <a:solidFill>
                          <a:srgbClr val="003087"/>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6">
                              <a:lumMod val="75000"/>
                            </a:schemeClr>
                          </a:solidFill>
                          <a:sym typeface="Wingdings" panose="05000000000000000000" pitchFamily="2" charset="2"/>
                        </a:rPr>
                        <a:t></a:t>
                      </a:r>
                      <a:endParaRPr lang="en-US" sz="1400" b="1" dirty="0">
                        <a:solidFill>
                          <a:schemeClr val="accent6">
                            <a:lumMod val="75000"/>
                          </a:schemeClr>
                        </a:solidFill>
                      </a:endParaRP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4-Mar-2019</a:t>
                      </a:r>
                    </a:p>
                  </a:txBody>
                  <a:tcPr marL="68580" marR="68580" marT="34290" marB="34290" anchor="ctr"/>
                </a:tc>
                <a:extLst>
                  <a:ext uri="{0D108BD9-81ED-4DB2-BD59-A6C34878D82A}">
                    <a16:rowId xmlns:a16="http://schemas.microsoft.com/office/drawing/2014/main" val="2574950644"/>
                  </a:ext>
                </a:extLst>
              </a:tr>
              <a:tr h="374820">
                <a:tc>
                  <a:txBody>
                    <a:bodyPr/>
                    <a:lstStyle/>
                    <a:p>
                      <a:pPr algn="l"/>
                      <a:r>
                        <a:rPr lang="en-US" sz="900" dirty="0"/>
                        <a:t>PO for COTS ADCs placed</a:t>
                      </a:r>
                    </a:p>
                  </a:txBody>
                  <a:tcPr marL="68580" marR="68580" marT="34290" marB="34290" anchor="ctr"/>
                </a:tc>
                <a:tc>
                  <a:txBody>
                    <a:bodyPr/>
                    <a:lstStyle/>
                    <a:p>
                      <a:r>
                        <a:rPr lang="en-US" sz="900" dirty="0"/>
                        <a:t>H. Chen</a:t>
                      </a:r>
                    </a:p>
                  </a:txBody>
                  <a:tcPr marL="68580" marR="68580" marT="34290" marB="34290" anchor="ctr"/>
                </a:tc>
                <a:tc>
                  <a:txBody>
                    <a:bodyPr/>
                    <a:lstStyle/>
                    <a:p>
                      <a:pPr algn="ctr"/>
                      <a:r>
                        <a:rPr lang="en-US" sz="900" dirty="0"/>
                        <a:t>10-Oct-2018</a:t>
                      </a:r>
                    </a:p>
                  </a:txBody>
                  <a:tcPr marL="68580" marR="68580" marT="34290" marB="34290" anchor="ctr"/>
                </a:tc>
                <a:tc>
                  <a:txBody>
                    <a:bodyPr/>
                    <a:lstStyle/>
                    <a:p>
                      <a:pPr algn="ctr"/>
                      <a:endParaRPr lang="en-US" sz="900" dirty="0">
                        <a:solidFill>
                          <a:srgbClr val="003087"/>
                        </a:solidFill>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6">
                              <a:lumMod val="75000"/>
                            </a:schemeClr>
                          </a:solidFill>
                          <a:sym typeface="Wingdings" panose="05000000000000000000" pitchFamily="2" charset="2"/>
                        </a:rPr>
                        <a:t></a:t>
                      </a:r>
                      <a:endParaRPr lang="en-US" sz="1400" b="1" dirty="0">
                        <a:solidFill>
                          <a:schemeClr val="accent6">
                            <a:lumMod val="75000"/>
                          </a:schemeClr>
                        </a:solidFill>
                      </a:endParaRPr>
                    </a:p>
                  </a:txBody>
                  <a:tcPr marL="68580" marR="68580" marT="34290" marB="34290" anchor="ctr"/>
                </a:tc>
                <a:tc>
                  <a:txBody>
                    <a:bodyPr/>
                    <a:lstStyle/>
                    <a:p>
                      <a:pPr algn="ctr"/>
                      <a:r>
                        <a:rPr lang="en-US" sz="900" b="0" dirty="0">
                          <a:solidFill>
                            <a:schemeClr val="tx1"/>
                          </a:solidFill>
                        </a:rPr>
                        <a:t>30-Oct-2018</a:t>
                      </a:r>
                    </a:p>
                  </a:txBody>
                  <a:tcPr marL="68580" marR="68580" marT="34290" marB="34290" anchor="ctr"/>
                </a:tc>
                <a:extLst>
                  <a:ext uri="{0D108BD9-81ED-4DB2-BD59-A6C34878D82A}">
                    <a16:rowId xmlns:a16="http://schemas.microsoft.com/office/drawing/2014/main" val="3472422613"/>
                  </a:ext>
                </a:extLst>
              </a:tr>
              <a:tr h="374820">
                <a:tc>
                  <a:txBody>
                    <a:bodyPr/>
                    <a:lstStyle/>
                    <a:p>
                      <a:pPr algn="l"/>
                      <a:r>
                        <a:rPr lang="en-US" sz="900" dirty="0"/>
                        <a:t>All TPC Components at Fermilab</a:t>
                      </a:r>
                    </a:p>
                  </a:txBody>
                  <a:tcPr marL="68580" marR="68580" marT="34290" marB="34290" anchor="ctr"/>
                </a:tc>
                <a:tc>
                  <a:txBody>
                    <a:bodyPr/>
                    <a:lstStyle/>
                    <a:p>
                      <a:r>
                        <a:rPr lang="en-US" sz="900" dirty="0"/>
                        <a:t>K. </a:t>
                      </a:r>
                      <a:r>
                        <a:rPr lang="en-US" sz="900" dirty="0" err="1"/>
                        <a:t>Mavrokoridis</a:t>
                      </a:r>
                      <a:endParaRPr lang="en-US" sz="900" dirty="0"/>
                    </a:p>
                  </a:txBody>
                  <a:tcPr marL="68580" marR="68580" marT="34290" marB="34290" anchor="ctr"/>
                </a:tc>
                <a:tc>
                  <a:txBody>
                    <a:bodyPr/>
                    <a:lstStyle/>
                    <a:p>
                      <a:pPr algn="ctr"/>
                      <a:r>
                        <a:rPr lang="en-US" sz="900" dirty="0"/>
                        <a:t>1-Mar-2019</a:t>
                      </a:r>
                    </a:p>
                  </a:txBody>
                  <a:tcPr marL="68580" marR="68580" marT="34290" marB="34290" anchor="ctr"/>
                </a:tc>
                <a:tc>
                  <a:txBody>
                    <a:bodyPr/>
                    <a:lstStyle/>
                    <a:p>
                      <a:pPr algn="ctr" rtl="0" fontAlgn="b"/>
                      <a:endParaRPr lang="en-US" sz="900" b="0" dirty="0">
                        <a:solidFill>
                          <a:srgbClr val="004C97"/>
                        </a:solidFill>
                        <a:effectLst/>
                        <a:latin typeface="Calibri" panose="020F0502020204030204" pitchFamily="34" charset="0"/>
                      </a:endParaRPr>
                    </a:p>
                  </a:txBody>
                  <a:tcPr marL="21431" marR="21431" marT="14288" marB="1428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accent6">
                              <a:lumMod val="75000"/>
                            </a:schemeClr>
                          </a:solidFill>
                          <a:sym typeface="Wingdings" panose="05000000000000000000" pitchFamily="2" charset="2"/>
                        </a:rPr>
                        <a:t></a:t>
                      </a:r>
                      <a:endParaRPr lang="en-US" sz="1400" b="1" dirty="0">
                        <a:solidFill>
                          <a:schemeClr val="accent6">
                            <a:lumMod val="75000"/>
                          </a:schemeClr>
                        </a:solidFill>
                      </a:endParaRP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0" dirty="0">
                          <a:solidFill>
                            <a:srgbClr val="004C97"/>
                          </a:solidFill>
                          <a:effectLst/>
                          <a:latin typeface="Calibri" panose="020F0502020204030204" pitchFamily="34" charset="0"/>
                        </a:rPr>
                        <a:t>27-Mar-2019</a:t>
                      </a:r>
                    </a:p>
                  </a:txBody>
                  <a:tcPr marL="68580" marR="68580" marT="34290" marB="34290" anchor="ctr"/>
                </a:tc>
                <a:extLst>
                  <a:ext uri="{0D108BD9-81ED-4DB2-BD59-A6C34878D82A}">
                    <a16:rowId xmlns:a16="http://schemas.microsoft.com/office/drawing/2014/main" val="3103469013"/>
                  </a:ext>
                </a:extLst>
              </a:tr>
              <a:tr h="374820">
                <a:tc>
                  <a:txBody>
                    <a:bodyPr/>
                    <a:lstStyle/>
                    <a:p>
                      <a:pPr algn="l"/>
                      <a:r>
                        <a:rPr lang="en-US" sz="900" dirty="0"/>
                        <a:t>Complete </a:t>
                      </a:r>
                      <a:r>
                        <a:rPr lang="en-US" sz="900" dirty="0" err="1"/>
                        <a:t>atf</a:t>
                      </a:r>
                      <a:r>
                        <a:rPr lang="en-US" sz="900" dirty="0"/>
                        <a:t> assembly at DAB </a:t>
                      </a:r>
                    </a:p>
                  </a:txBody>
                  <a:tcPr marL="68580" marR="68580" marT="34290" marB="34290" anchor="ctr"/>
                </a:tc>
                <a:tc>
                  <a:txBody>
                    <a:bodyPr/>
                    <a:lstStyle/>
                    <a:p>
                      <a:r>
                        <a:rPr lang="en-US" sz="900" dirty="0"/>
                        <a:t>J. </a:t>
                      </a:r>
                      <a:r>
                        <a:rPr lang="en-US" sz="900" dirty="0" err="1"/>
                        <a:t>Zennamo</a:t>
                      </a:r>
                      <a:endParaRPr lang="en-US" sz="900" dirty="0"/>
                    </a:p>
                  </a:txBody>
                  <a:tcPr marL="68580" marR="68580" marT="34290" marB="34290" anchor="ctr"/>
                </a:tc>
                <a:tc>
                  <a:txBody>
                    <a:bodyPr/>
                    <a:lstStyle/>
                    <a:p>
                      <a:pPr algn="ctr"/>
                      <a:r>
                        <a:rPr lang="en-US" sz="900" dirty="0"/>
                        <a:t>1-May-2019</a:t>
                      </a:r>
                    </a:p>
                  </a:txBody>
                  <a:tcPr marL="68580" marR="68580" marT="34290" marB="34290" anchor="ctr"/>
                </a:tc>
                <a:tc>
                  <a:txBody>
                    <a:bodyPr/>
                    <a:lstStyle/>
                    <a:p>
                      <a:pPr algn="ctr" rtl="0" fontAlgn="b"/>
                      <a:r>
                        <a:rPr lang="en-US" sz="900" b="0" i="0" kern="1200" dirty="0">
                          <a:solidFill>
                            <a:schemeClr val="dk1"/>
                          </a:solidFill>
                          <a:effectLst/>
                          <a:latin typeface="+mn-lt"/>
                          <a:ea typeface="+mn-ea"/>
                          <a:cs typeface="+mn-cs"/>
                        </a:rPr>
                        <a:t>14-Aug-2019</a:t>
                      </a:r>
                      <a:endParaRPr lang="en-US" sz="900" b="0" dirty="0">
                        <a:solidFill>
                          <a:srgbClr val="004C97"/>
                        </a:solidFill>
                        <a:effectLst/>
                        <a:latin typeface="Calibri" panose="020F0502020204030204" pitchFamily="34" charset="0"/>
                      </a:endParaRPr>
                    </a:p>
                  </a:txBody>
                  <a:tcPr marL="21431" marR="21431" marT="14288" marB="1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6">
                              <a:lumMod val="75000"/>
                            </a:schemeClr>
                          </a:solidFill>
                        </a:rPr>
                        <a:t>a</a:t>
                      </a:r>
                    </a:p>
                  </a:txBody>
                  <a:tcPr marL="68580" marR="68580" marT="34290" marB="34290" anchor="ctr"/>
                </a:tc>
                <a:tc>
                  <a:txBody>
                    <a:bodyPr/>
                    <a:lstStyle/>
                    <a:p>
                      <a:pPr algn="ctr"/>
                      <a:endParaRPr lang="en-US" sz="900" b="0" dirty="0">
                        <a:solidFill>
                          <a:schemeClr val="tx1"/>
                        </a:solidFill>
                      </a:endParaRPr>
                    </a:p>
                  </a:txBody>
                  <a:tcPr marL="68580" marR="68580" marT="34290" marB="34290" anchor="ctr"/>
                </a:tc>
                <a:extLst>
                  <a:ext uri="{0D108BD9-81ED-4DB2-BD59-A6C34878D82A}">
                    <a16:rowId xmlns:a16="http://schemas.microsoft.com/office/drawing/2014/main" val="2132219972"/>
                  </a:ext>
                </a:extLst>
              </a:tr>
              <a:tr h="455862">
                <a:tc>
                  <a:txBody>
                    <a:bodyPr/>
                    <a:lstStyle/>
                    <a:p>
                      <a:pPr algn="l"/>
                      <a:r>
                        <a:rPr lang="en-US" sz="900" dirty="0"/>
                        <a:t>50% of motherboards delivered to Fermilab</a:t>
                      </a:r>
                    </a:p>
                  </a:txBody>
                  <a:tcPr marL="68580" marR="68580" marT="34290" marB="34290" anchor="ctr"/>
                </a:tc>
                <a:tc>
                  <a:txBody>
                    <a:bodyPr/>
                    <a:lstStyle/>
                    <a:p>
                      <a:r>
                        <a:rPr lang="en-US" sz="900" dirty="0"/>
                        <a:t>H. Chen</a:t>
                      </a:r>
                    </a:p>
                  </a:txBody>
                  <a:tcPr marL="68580" marR="68580" marT="34290" marB="34290" anchor="ctr"/>
                </a:tc>
                <a:tc>
                  <a:txBody>
                    <a:bodyPr/>
                    <a:lstStyle/>
                    <a:p>
                      <a:pPr algn="ctr"/>
                      <a:r>
                        <a:rPr lang="en-US" sz="900" dirty="0"/>
                        <a:t>15-May-2019</a:t>
                      </a:r>
                    </a:p>
                  </a:txBody>
                  <a:tcPr marL="68580" marR="68580" marT="34290" marB="34290" anchor="ctr"/>
                </a:tc>
                <a:tc>
                  <a:txBody>
                    <a:bodyPr/>
                    <a:lstStyle/>
                    <a:p>
                      <a:pPr algn="ctr" rtl="0" fontAlgn="b"/>
                      <a:endParaRPr lang="en-US" sz="900" b="0" dirty="0">
                        <a:solidFill>
                          <a:srgbClr val="004C97"/>
                        </a:solidFill>
                        <a:effectLst/>
                        <a:latin typeface="Calibri" panose="020F0502020204030204" pitchFamily="34" charset="0"/>
                      </a:endParaRPr>
                    </a:p>
                  </a:txBody>
                  <a:tcPr marL="21431" marR="21431" marT="14288" marB="14288" anchor="ctr"/>
                </a:tc>
                <a:tc>
                  <a:txBody>
                    <a:bodyPr/>
                    <a:lstStyle/>
                    <a:p>
                      <a:pPr algn="ctr"/>
                      <a:r>
                        <a:rPr lang="en-US" sz="1400" b="1" dirty="0">
                          <a:solidFill>
                            <a:schemeClr val="accent6">
                              <a:lumMod val="75000"/>
                            </a:schemeClr>
                          </a:solidFill>
                          <a:sym typeface="Wingdings" panose="05000000000000000000" pitchFamily="2" charset="2"/>
                        </a:rPr>
                        <a:t></a:t>
                      </a:r>
                      <a:endParaRPr lang="en-US" sz="1400" dirty="0"/>
                    </a:p>
                  </a:txBody>
                  <a:tcPr marL="68580" marR="68580" marT="34290" marB="34290" anchor="ctr"/>
                </a:tc>
                <a:tc>
                  <a:txBody>
                    <a:bodyPr/>
                    <a:lstStyle/>
                    <a:p>
                      <a:pPr algn="ctr"/>
                      <a:r>
                        <a:rPr lang="en-US" sz="900" b="0" i="0" kern="1200" dirty="0">
                          <a:solidFill>
                            <a:schemeClr val="dk1"/>
                          </a:solidFill>
                          <a:effectLst/>
                          <a:latin typeface="+mn-lt"/>
                          <a:ea typeface="+mn-ea"/>
                          <a:cs typeface="+mn-cs"/>
                        </a:rPr>
                        <a:t>22-May-19</a:t>
                      </a:r>
                      <a:endParaRPr lang="en-US" sz="900" b="0" dirty="0">
                        <a:solidFill>
                          <a:schemeClr val="tx1"/>
                        </a:solidFill>
                      </a:endParaRPr>
                    </a:p>
                  </a:txBody>
                  <a:tcPr marL="68580" marR="68580" marT="34290" marB="34290" anchor="ctr"/>
                </a:tc>
                <a:extLst>
                  <a:ext uri="{0D108BD9-81ED-4DB2-BD59-A6C34878D82A}">
                    <a16:rowId xmlns:a16="http://schemas.microsoft.com/office/drawing/2014/main" val="3970450163"/>
                  </a:ext>
                </a:extLst>
              </a:tr>
              <a:tr h="374820">
                <a:tc>
                  <a:txBody>
                    <a:bodyPr/>
                    <a:lstStyle/>
                    <a:p>
                      <a:pPr algn="l"/>
                      <a:r>
                        <a:rPr lang="en-US" sz="900" dirty="0"/>
                        <a:t>APAs and CPAs installed in </a:t>
                      </a:r>
                      <a:r>
                        <a:rPr lang="en-US" sz="900" dirty="0" err="1"/>
                        <a:t>atf</a:t>
                      </a:r>
                      <a:endParaRPr lang="en-US" sz="900" dirty="0"/>
                    </a:p>
                  </a:txBody>
                  <a:tcPr marL="68580" marR="68580" marT="34290" marB="34290" anchor="ctr"/>
                </a:tc>
                <a:tc>
                  <a:txBody>
                    <a:bodyPr/>
                    <a:lstStyle/>
                    <a:p>
                      <a:r>
                        <a:rPr lang="en-US" sz="900" dirty="0"/>
                        <a:t>J. </a:t>
                      </a:r>
                      <a:r>
                        <a:rPr lang="en-US" sz="900" dirty="0" err="1"/>
                        <a:t>Zennamo</a:t>
                      </a:r>
                      <a:endParaRPr lang="en-US" sz="900" dirty="0"/>
                    </a:p>
                  </a:txBody>
                  <a:tcPr marL="68580" marR="68580" marT="34290" marB="34290" anchor="ctr"/>
                </a:tc>
                <a:tc>
                  <a:txBody>
                    <a:bodyPr/>
                    <a:lstStyle/>
                    <a:p>
                      <a:pPr algn="ctr"/>
                      <a:r>
                        <a:rPr lang="en-US" sz="900" dirty="0"/>
                        <a:t>15-Jun-2019</a:t>
                      </a:r>
                    </a:p>
                  </a:txBody>
                  <a:tcPr marL="68580" marR="68580" marT="34290" marB="34290" anchor="ctr"/>
                </a:tc>
                <a:tc>
                  <a:txBody>
                    <a:bodyPr/>
                    <a:lstStyle/>
                    <a:p>
                      <a:pPr algn="ctr" rtl="0" fontAlgn="b"/>
                      <a:r>
                        <a:rPr lang="en-US" sz="900" b="0" i="0" kern="1200" dirty="0">
                          <a:solidFill>
                            <a:schemeClr val="dk1"/>
                          </a:solidFill>
                          <a:effectLst/>
                          <a:latin typeface="+mn-lt"/>
                          <a:ea typeface="+mn-ea"/>
                          <a:cs typeface="+mn-cs"/>
                        </a:rPr>
                        <a:t>31-Oct-2019</a:t>
                      </a:r>
                      <a:endParaRPr lang="en-US" sz="900" b="0" dirty="0">
                        <a:solidFill>
                          <a:srgbClr val="004C97"/>
                        </a:solidFill>
                        <a:effectLst/>
                        <a:latin typeface="Calibri" panose="020F0502020204030204" pitchFamily="34" charset="0"/>
                      </a:endParaRPr>
                    </a:p>
                  </a:txBody>
                  <a:tcPr marL="21431" marR="21431" marT="14288" marB="1428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accent6">
                              <a:lumMod val="75000"/>
                            </a:schemeClr>
                          </a:solidFill>
                        </a:rPr>
                        <a:t>b</a:t>
                      </a:r>
                    </a:p>
                  </a:txBody>
                  <a:tcPr marL="68580" marR="68580" marT="34290" marB="34290" anchor="ctr"/>
                </a:tc>
                <a:tc>
                  <a:txBody>
                    <a:bodyPr/>
                    <a:lstStyle/>
                    <a:p>
                      <a:pPr algn="ctr"/>
                      <a:endParaRPr lang="en-US" sz="900" b="0" dirty="0">
                        <a:solidFill>
                          <a:schemeClr val="tx1"/>
                        </a:solidFill>
                      </a:endParaRPr>
                    </a:p>
                  </a:txBody>
                  <a:tcPr marL="68580" marR="68580" marT="34290" marB="34290" anchor="ctr"/>
                </a:tc>
                <a:extLst>
                  <a:ext uri="{0D108BD9-81ED-4DB2-BD59-A6C34878D82A}">
                    <a16:rowId xmlns:a16="http://schemas.microsoft.com/office/drawing/2014/main" val="3688770095"/>
                  </a:ext>
                </a:extLst>
              </a:tr>
              <a:tr h="374820">
                <a:tc>
                  <a:txBody>
                    <a:bodyPr/>
                    <a:lstStyle/>
                    <a:p>
                      <a:pPr algn="l"/>
                      <a:r>
                        <a:rPr lang="en-US" sz="900" dirty="0"/>
                        <a:t>Field cage assembly complete</a:t>
                      </a:r>
                    </a:p>
                  </a:txBody>
                  <a:tcPr marL="68580" marR="68580" marT="34290" marB="34290" anchor="ctr"/>
                </a:tc>
                <a:tc>
                  <a:txBody>
                    <a:bodyPr/>
                    <a:lstStyle/>
                    <a:p>
                      <a:r>
                        <a:rPr lang="en-US" sz="900" dirty="0"/>
                        <a:t>J. </a:t>
                      </a:r>
                      <a:r>
                        <a:rPr lang="en-US" sz="900" dirty="0" err="1"/>
                        <a:t>Zennamo</a:t>
                      </a:r>
                      <a:endParaRPr lang="en-US" sz="900" dirty="0"/>
                    </a:p>
                  </a:txBody>
                  <a:tcPr marL="68580" marR="68580" marT="34290" marB="34290" anchor="ctr"/>
                </a:tc>
                <a:tc>
                  <a:txBody>
                    <a:bodyPr/>
                    <a:lstStyle/>
                    <a:p>
                      <a:pPr algn="ctr"/>
                      <a:r>
                        <a:rPr lang="en-US" sz="900" dirty="0"/>
                        <a:t>15-Jul-2019</a:t>
                      </a:r>
                    </a:p>
                  </a:txBody>
                  <a:tcPr marL="68580" marR="68580" marT="34290" marB="34290" anchor="ctr"/>
                </a:tc>
                <a:tc>
                  <a:txBody>
                    <a:bodyPr/>
                    <a:lstStyle/>
                    <a:p>
                      <a:pPr algn="ctr" rtl="0" fontAlgn="b"/>
                      <a:r>
                        <a:rPr lang="en-US" sz="900" b="0" i="0" kern="1200" dirty="0">
                          <a:solidFill>
                            <a:schemeClr val="dk1"/>
                          </a:solidFill>
                          <a:effectLst/>
                          <a:latin typeface="+mn-lt"/>
                          <a:ea typeface="+mn-ea"/>
                          <a:cs typeface="+mn-cs"/>
                        </a:rPr>
                        <a:t>11-Dec-2019</a:t>
                      </a:r>
                      <a:endParaRPr lang="en-US" sz="900" b="0" dirty="0">
                        <a:solidFill>
                          <a:srgbClr val="004C97"/>
                        </a:solidFill>
                        <a:effectLst/>
                        <a:latin typeface="Calibri" panose="020F0502020204030204" pitchFamily="34" charset="0"/>
                      </a:endParaRPr>
                    </a:p>
                  </a:txBody>
                  <a:tcPr marL="21431" marR="21431" marT="14288" marB="1428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accent6">
                              <a:lumMod val="75000"/>
                            </a:schemeClr>
                          </a:solidFill>
                        </a:rPr>
                        <a:t>b</a:t>
                      </a:r>
                    </a:p>
                  </a:txBody>
                  <a:tcPr marL="68580" marR="68580" marT="34290" marB="34290" anchor="ctr"/>
                </a:tc>
                <a:tc>
                  <a:txBody>
                    <a:bodyPr/>
                    <a:lstStyle/>
                    <a:p>
                      <a:pPr algn="ctr"/>
                      <a:endParaRPr lang="en-US" sz="900" b="0" dirty="0">
                        <a:solidFill>
                          <a:schemeClr val="tx1"/>
                        </a:solidFill>
                      </a:endParaRPr>
                    </a:p>
                  </a:txBody>
                  <a:tcPr marL="68580" marR="68580" marT="34290" marB="34290" anchor="ctr"/>
                </a:tc>
                <a:extLst>
                  <a:ext uri="{0D108BD9-81ED-4DB2-BD59-A6C34878D82A}">
                    <a16:rowId xmlns:a16="http://schemas.microsoft.com/office/drawing/2014/main" val="648629145"/>
                  </a:ext>
                </a:extLst>
              </a:tr>
              <a:tr h="374820">
                <a:tc>
                  <a:txBody>
                    <a:bodyPr/>
                    <a:lstStyle/>
                    <a:p>
                      <a:pPr algn="l"/>
                      <a:r>
                        <a:rPr lang="en-US" sz="900" dirty="0"/>
                        <a:t>Cold electronics installed and tested</a:t>
                      </a:r>
                    </a:p>
                  </a:txBody>
                  <a:tcPr marL="68580" marR="68580" marT="34290" marB="34290" anchor="ctr"/>
                </a:tc>
                <a:tc>
                  <a:txBody>
                    <a:bodyPr/>
                    <a:lstStyle/>
                    <a:p>
                      <a:r>
                        <a:rPr lang="en-US" sz="900" dirty="0"/>
                        <a:t>H. Chen</a:t>
                      </a:r>
                    </a:p>
                  </a:txBody>
                  <a:tcPr marL="68580" marR="68580" marT="34290" marB="34290" anchor="ctr"/>
                </a:tc>
                <a:tc>
                  <a:txBody>
                    <a:bodyPr/>
                    <a:lstStyle/>
                    <a:p>
                      <a:pPr algn="ctr"/>
                      <a:r>
                        <a:rPr lang="en-US" sz="900" dirty="0"/>
                        <a:t>23-Aug-2019</a:t>
                      </a:r>
                    </a:p>
                  </a:txBody>
                  <a:tcPr marL="68580" marR="68580" marT="34290" marB="34290" anchor="ctr"/>
                </a:tc>
                <a:tc>
                  <a:txBody>
                    <a:bodyPr/>
                    <a:lstStyle/>
                    <a:p>
                      <a:pPr algn="ctr" rtl="0" fontAlgn="b"/>
                      <a:r>
                        <a:rPr lang="en-US" sz="900" b="0" i="0" kern="1200" dirty="0">
                          <a:solidFill>
                            <a:schemeClr val="dk1"/>
                          </a:solidFill>
                          <a:effectLst/>
                          <a:latin typeface="+mn-lt"/>
                          <a:ea typeface="+mn-ea"/>
                          <a:cs typeface="+mn-cs"/>
                        </a:rPr>
                        <a:t>23-Jan-2020</a:t>
                      </a:r>
                      <a:endParaRPr lang="en-US" sz="900" b="0" dirty="0">
                        <a:solidFill>
                          <a:srgbClr val="004C97"/>
                        </a:solidFill>
                        <a:effectLst/>
                        <a:latin typeface="Calibri" panose="020F0502020204030204" pitchFamily="34" charset="0"/>
                      </a:endParaRPr>
                    </a:p>
                  </a:txBody>
                  <a:tcPr marL="21431" marR="21431" marT="14288" marB="14288"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accent6">
                              <a:lumMod val="75000"/>
                            </a:schemeClr>
                          </a:solidFill>
                        </a:rPr>
                        <a:t>b</a:t>
                      </a:r>
                    </a:p>
                  </a:txBody>
                  <a:tcPr marL="68580" marR="68580" marT="34290" marB="34290" anchor="ctr"/>
                </a:tc>
                <a:tc>
                  <a:txBody>
                    <a:bodyPr/>
                    <a:lstStyle/>
                    <a:p>
                      <a:pPr algn="ctr"/>
                      <a:endParaRPr lang="en-US" sz="900" b="0" dirty="0">
                        <a:solidFill>
                          <a:schemeClr val="tx1"/>
                        </a:solidFill>
                      </a:endParaRPr>
                    </a:p>
                  </a:txBody>
                  <a:tcPr marL="68580" marR="68580" marT="34290" marB="34290" anchor="ctr"/>
                </a:tc>
                <a:extLst>
                  <a:ext uri="{0D108BD9-81ED-4DB2-BD59-A6C34878D82A}">
                    <a16:rowId xmlns:a16="http://schemas.microsoft.com/office/drawing/2014/main" val="3025580646"/>
                  </a:ext>
                </a:extLst>
              </a:tr>
              <a:tr h="374820">
                <a:tc>
                  <a:txBody>
                    <a:bodyPr/>
                    <a:lstStyle/>
                    <a:p>
                      <a:pPr algn="l"/>
                      <a:r>
                        <a:rPr lang="en-US" sz="900" b="1" dirty="0"/>
                        <a:t>S1: TPC  ready to move to SBN ND </a:t>
                      </a:r>
                    </a:p>
                  </a:txBody>
                  <a:tcPr marL="68580" marR="68580" marT="34290" marB="34290" anchor="ctr"/>
                </a:tc>
                <a:tc>
                  <a:txBody>
                    <a:bodyPr/>
                    <a:lstStyle/>
                    <a:p>
                      <a:r>
                        <a:rPr lang="en-US" sz="900" b="1" dirty="0"/>
                        <a:t>A. </a:t>
                      </a:r>
                      <a:r>
                        <a:rPr lang="en-US" sz="900" b="1" dirty="0" err="1"/>
                        <a:t>Schukraft</a:t>
                      </a:r>
                      <a:endParaRPr lang="en-US" sz="900" b="1" dirty="0"/>
                    </a:p>
                  </a:txBody>
                  <a:tcPr marL="68580" marR="68580" marT="34290" marB="34290" anchor="ctr"/>
                </a:tc>
                <a:tc>
                  <a:txBody>
                    <a:bodyPr/>
                    <a:lstStyle/>
                    <a:p>
                      <a:pPr algn="ctr"/>
                      <a:r>
                        <a:rPr lang="en-US" sz="900" b="1" dirty="0"/>
                        <a:t>30-Aug-2019</a:t>
                      </a:r>
                    </a:p>
                  </a:txBody>
                  <a:tcPr marL="68580" marR="68580" marT="34290" marB="34290" anchor="ctr"/>
                </a:tc>
                <a:tc>
                  <a:txBody>
                    <a:bodyPr/>
                    <a:lstStyle/>
                    <a:p>
                      <a:pPr algn="ctr" rtl="0" fontAlgn="b"/>
                      <a:r>
                        <a:rPr lang="en-US" sz="900" b="1" i="0" kern="1200" dirty="0">
                          <a:solidFill>
                            <a:schemeClr val="dk1"/>
                          </a:solidFill>
                          <a:effectLst/>
                          <a:latin typeface="+mn-lt"/>
                          <a:ea typeface="+mn-ea"/>
                          <a:cs typeface="+mn-cs"/>
                        </a:rPr>
                        <a:t>28-Jan-2020</a:t>
                      </a:r>
                      <a:endParaRPr lang="en-US" sz="900" b="1" dirty="0">
                        <a:solidFill>
                          <a:srgbClr val="004C97"/>
                        </a:solidFill>
                        <a:effectLst/>
                        <a:latin typeface="Calibri" panose="020F0502020204030204" pitchFamily="34" charset="0"/>
                      </a:endParaRPr>
                    </a:p>
                  </a:txBody>
                  <a:tcPr marL="21431" marR="21431" marT="14288" marB="14288" anchor="ctr"/>
                </a:tc>
                <a:tc>
                  <a:txBody>
                    <a:bodyPr/>
                    <a:lstStyle/>
                    <a:p>
                      <a:pPr algn="ctr"/>
                      <a:r>
                        <a:rPr lang="en-US" sz="1400" b="1" dirty="0">
                          <a:solidFill>
                            <a:schemeClr val="accent6">
                              <a:lumMod val="75000"/>
                            </a:schemeClr>
                          </a:solidFill>
                        </a:rPr>
                        <a:t>b</a:t>
                      </a:r>
                    </a:p>
                  </a:txBody>
                  <a:tcPr marL="68580" marR="68580" marT="34290" marB="34290" anchor="ctr"/>
                </a:tc>
                <a:tc>
                  <a:txBody>
                    <a:bodyPr/>
                    <a:lstStyle/>
                    <a:p>
                      <a:pPr algn="ctr"/>
                      <a:endParaRPr lang="en-US" sz="900" b="0" dirty="0">
                        <a:solidFill>
                          <a:schemeClr val="tx1"/>
                        </a:solidFill>
                      </a:endParaRPr>
                    </a:p>
                  </a:txBody>
                  <a:tcPr marL="68580" marR="68580" marT="34290" marB="34290" anchor="ctr"/>
                </a:tc>
                <a:extLst>
                  <a:ext uri="{0D108BD9-81ED-4DB2-BD59-A6C34878D82A}">
                    <a16:rowId xmlns:a16="http://schemas.microsoft.com/office/drawing/2014/main" val="2045234132"/>
                  </a:ext>
                </a:extLst>
              </a:tr>
            </a:tbl>
          </a:graphicData>
        </a:graphic>
      </p:graphicFrame>
      <p:sp>
        <p:nvSpPr>
          <p:cNvPr id="10" name="Content Placeholder 2">
            <a:extLst>
              <a:ext uri="{FF2B5EF4-FFF2-40B4-BE49-F238E27FC236}">
                <a16:creationId xmlns:a16="http://schemas.microsoft.com/office/drawing/2014/main" id="{D380ABAC-0079-9640-9C66-4FDBF9E0DCF2}"/>
              </a:ext>
            </a:extLst>
          </p:cNvPr>
          <p:cNvSpPr>
            <a:spLocks noGrp="1"/>
          </p:cNvSpPr>
          <p:nvPr>
            <p:ph idx="1"/>
          </p:nvPr>
        </p:nvSpPr>
        <p:spPr>
          <a:xfrm>
            <a:off x="1321772" y="5627451"/>
            <a:ext cx="6532665" cy="937049"/>
          </a:xfrm>
        </p:spPr>
        <p:txBody>
          <a:bodyPr/>
          <a:lstStyle/>
          <a:p>
            <a:pPr indent="-342900">
              <a:buFont typeface="+mj-lt"/>
              <a:buAutoNum type="alphaLcParenR"/>
            </a:pPr>
            <a:r>
              <a:rPr lang="en-US" sz="1200" dirty="0"/>
              <a:t>The </a:t>
            </a:r>
            <a:r>
              <a:rPr lang="en-US" sz="1200" dirty="0" err="1"/>
              <a:t>atf</a:t>
            </a:r>
            <a:r>
              <a:rPr lang="en-US" sz="1200" dirty="0"/>
              <a:t> fabrication delay propagates through the rest of the schedule leading to S1.</a:t>
            </a:r>
          </a:p>
          <a:p>
            <a:pPr indent="-342900">
              <a:buFont typeface="+mj-lt"/>
              <a:buAutoNum type="alphaLcParenR"/>
            </a:pPr>
            <a:r>
              <a:rPr lang="en-US" sz="1200" dirty="0"/>
              <a:t>Planning to accelerate the schedule by parallelizing some of these tasks. Expect S1 before end of CY 2019.</a:t>
            </a:r>
            <a:endParaRPr lang="en-US" sz="1600" dirty="0"/>
          </a:p>
          <a:p>
            <a:pPr indent="-342900">
              <a:buFont typeface="+mj-lt"/>
              <a:buAutoNum type="alphaLcParenR"/>
            </a:pPr>
            <a:endParaRPr lang="en-US" sz="1600" dirty="0"/>
          </a:p>
        </p:txBody>
      </p:sp>
      <p:sp>
        <p:nvSpPr>
          <p:cNvPr id="11" name="TextBox 10">
            <a:extLst>
              <a:ext uri="{FF2B5EF4-FFF2-40B4-BE49-F238E27FC236}">
                <a16:creationId xmlns:a16="http://schemas.microsoft.com/office/drawing/2014/main" id="{EE9C89AE-8BCC-254D-8D71-192FDE2AD6CC}"/>
              </a:ext>
            </a:extLst>
          </p:cNvPr>
          <p:cNvSpPr txBox="1"/>
          <p:nvPr/>
        </p:nvSpPr>
        <p:spPr>
          <a:xfrm>
            <a:off x="6516151" y="428908"/>
            <a:ext cx="2184937" cy="338554"/>
          </a:xfrm>
          <a:prstGeom prst="rect">
            <a:avLst/>
          </a:prstGeom>
          <a:noFill/>
        </p:spPr>
        <p:txBody>
          <a:bodyPr wrap="square" rtlCol="0">
            <a:spAutoFit/>
          </a:bodyPr>
          <a:lstStyle/>
          <a:p>
            <a:r>
              <a:rPr lang="en-US" sz="1600" i="1" dirty="0">
                <a:solidFill>
                  <a:srgbClr val="FF0000"/>
                </a:solidFill>
              </a:rPr>
              <a:t>(after July </a:t>
            </a:r>
            <a:r>
              <a:rPr lang="en-US" sz="1600" i="1" dirty="0" err="1">
                <a:solidFill>
                  <a:srgbClr val="FF0000"/>
                </a:solidFill>
              </a:rPr>
              <a:t>statusing</a:t>
            </a:r>
            <a:r>
              <a:rPr lang="en-US" sz="1600" i="1" dirty="0">
                <a:solidFill>
                  <a:srgbClr val="FF0000"/>
                </a:solidFill>
              </a:rPr>
              <a:t>)</a:t>
            </a:r>
          </a:p>
        </p:txBody>
      </p:sp>
    </p:spTree>
    <p:extLst>
      <p:ext uri="{BB962C8B-B14F-4D97-AF65-F5344CB8AC3E}">
        <p14:creationId xmlns:p14="http://schemas.microsoft.com/office/powerpoint/2010/main" val="327505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948753-B145-479D-A498-2E0C7C259205}"/>
              </a:ext>
            </a:extLst>
          </p:cNvPr>
          <p:cNvSpPr>
            <a:spLocks noGrp="1"/>
          </p:cNvSpPr>
          <p:nvPr>
            <p:ph type="dt" sz="half" idx="2"/>
          </p:nvPr>
        </p:nvSpPr>
        <p:spPr/>
        <p:txBody>
          <a:bodyPr/>
          <a:lstStyle/>
          <a:p>
            <a:pPr>
              <a:defRPr/>
            </a:pPr>
            <a:r>
              <a:rPr lang="en-US"/>
              <a:t>9/11/19</a:t>
            </a:r>
            <a:endParaRPr lang="en-US" dirty="0"/>
          </a:p>
        </p:txBody>
      </p:sp>
      <p:sp>
        <p:nvSpPr>
          <p:cNvPr id="4" name="Footer Placeholder 3">
            <a:extLst>
              <a:ext uri="{FF2B5EF4-FFF2-40B4-BE49-F238E27FC236}">
                <a16:creationId xmlns:a16="http://schemas.microsoft.com/office/drawing/2014/main" id="{744278F7-A758-4167-8F44-B60F358D1DA3}"/>
              </a:ext>
            </a:extLst>
          </p:cNvPr>
          <p:cNvSpPr>
            <a:spLocks noGrp="1"/>
          </p:cNvSpPr>
          <p:nvPr>
            <p:ph type="ftr" sz="quarter" idx="3"/>
          </p:nvPr>
        </p:nvSpPr>
        <p:spPr/>
        <p:txBody>
          <a:bodyPr/>
          <a:lstStyle/>
          <a:p>
            <a:pPr>
              <a:defRPr/>
            </a:pPr>
            <a:r>
              <a:rPr lang="en-US"/>
              <a:t>ICARUS Collaboration Meeting</a:t>
            </a:r>
            <a:endParaRPr lang="en-US" b="1" dirty="0"/>
          </a:p>
        </p:txBody>
      </p:sp>
      <p:sp>
        <p:nvSpPr>
          <p:cNvPr id="5" name="Slide Number Placeholder 4">
            <a:extLst>
              <a:ext uri="{FF2B5EF4-FFF2-40B4-BE49-F238E27FC236}">
                <a16:creationId xmlns:a16="http://schemas.microsoft.com/office/drawing/2014/main" id="{8CBCE5BF-BBF1-411C-B4DF-5A0CB87E4598}"/>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8" name="Title 7">
            <a:extLst>
              <a:ext uri="{FF2B5EF4-FFF2-40B4-BE49-F238E27FC236}">
                <a16:creationId xmlns:a16="http://schemas.microsoft.com/office/drawing/2014/main" id="{33E86061-ED9C-8F48-8CBA-62B3E36AA6A8}"/>
              </a:ext>
            </a:extLst>
          </p:cNvPr>
          <p:cNvSpPr>
            <a:spLocks noGrp="1"/>
          </p:cNvSpPr>
          <p:nvPr>
            <p:ph type="title"/>
          </p:nvPr>
        </p:nvSpPr>
        <p:spPr/>
        <p:txBody>
          <a:bodyPr/>
          <a:lstStyle/>
          <a:p>
            <a:r>
              <a:rPr lang="en-US" dirty="0"/>
              <a:t>SBND Milestones to S-2 Ready to Fill </a:t>
            </a:r>
          </a:p>
        </p:txBody>
      </p:sp>
      <p:graphicFrame>
        <p:nvGraphicFramePr>
          <p:cNvPr id="6" name="Content Placeholder 6">
            <a:extLst>
              <a:ext uri="{FF2B5EF4-FFF2-40B4-BE49-F238E27FC236}">
                <a16:creationId xmlns:a16="http://schemas.microsoft.com/office/drawing/2014/main" id="{69327B44-B6DC-C945-9DAE-78CED283EB50}"/>
              </a:ext>
            </a:extLst>
          </p:cNvPr>
          <p:cNvGraphicFramePr>
            <a:graphicFrameLocks/>
          </p:cNvGraphicFramePr>
          <p:nvPr/>
        </p:nvGraphicFramePr>
        <p:xfrm>
          <a:off x="576477" y="973002"/>
          <a:ext cx="7991046" cy="4362535"/>
        </p:xfrm>
        <a:graphic>
          <a:graphicData uri="http://schemas.openxmlformats.org/drawingml/2006/table">
            <a:tbl>
              <a:tblPr firstRow="1" bandRow="1">
                <a:tableStyleId>{5C22544A-7EE6-4342-B048-85BDC9FD1C3A}</a:tableStyleId>
              </a:tblPr>
              <a:tblGrid>
                <a:gridCol w="2868202">
                  <a:extLst>
                    <a:ext uri="{9D8B030D-6E8A-4147-A177-3AD203B41FA5}">
                      <a16:colId xmlns:a16="http://schemas.microsoft.com/office/drawing/2014/main" val="1801467799"/>
                    </a:ext>
                  </a:extLst>
                </a:gridCol>
                <a:gridCol w="1404581">
                  <a:extLst>
                    <a:ext uri="{9D8B030D-6E8A-4147-A177-3AD203B41FA5}">
                      <a16:colId xmlns:a16="http://schemas.microsoft.com/office/drawing/2014/main" val="1170065602"/>
                    </a:ext>
                  </a:extLst>
                </a:gridCol>
                <a:gridCol w="1101408">
                  <a:extLst>
                    <a:ext uri="{9D8B030D-6E8A-4147-A177-3AD203B41FA5}">
                      <a16:colId xmlns:a16="http://schemas.microsoft.com/office/drawing/2014/main" val="2016182898"/>
                    </a:ext>
                  </a:extLst>
                </a:gridCol>
                <a:gridCol w="1101408">
                  <a:extLst>
                    <a:ext uri="{9D8B030D-6E8A-4147-A177-3AD203B41FA5}">
                      <a16:colId xmlns:a16="http://schemas.microsoft.com/office/drawing/2014/main" val="3208227888"/>
                    </a:ext>
                  </a:extLst>
                </a:gridCol>
                <a:gridCol w="479861">
                  <a:extLst>
                    <a:ext uri="{9D8B030D-6E8A-4147-A177-3AD203B41FA5}">
                      <a16:colId xmlns:a16="http://schemas.microsoft.com/office/drawing/2014/main" val="3574627960"/>
                    </a:ext>
                  </a:extLst>
                </a:gridCol>
                <a:gridCol w="1035586">
                  <a:extLst>
                    <a:ext uri="{9D8B030D-6E8A-4147-A177-3AD203B41FA5}">
                      <a16:colId xmlns:a16="http://schemas.microsoft.com/office/drawing/2014/main" val="1027717373"/>
                    </a:ext>
                  </a:extLst>
                </a:gridCol>
              </a:tblGrid>
              <a:tr h="524827">
                <a:tc>
                  <a:txBody>
                    <a:bodyPr/>
                    <a:lstStyle/>
                    <a:p>
                      <a:pPr algn="ctr"/>
                      <a:r>
                        <a:rPr lang="en-US" sz="1400" dirty="0"/>
                        <a:t>Intermediate Milestone</a:t>
                      </a:r>
                    </a:p>
                  </a:txBody>
                  <a:tcPr anchor="ctr"/>
                </a:tc>
                <a:tc>
                  <a:txBody>
                    <a:bodyPr/>
                    <a:lstStyle/>
                    <a:p>
                      <a:pPr algn="ctr"/>
                      <a:r>
                        <a:rPr lang="en-US" sz="1400" dirty="0"/>
                        <a:t>Owner</a:t>
                      </a:r>
                    </a:p>
                  </a:txBody>
                  <a:tcPr anchor="ctr"/>
                </a:tc>
                <a:tc>
                  <a:txBody>
                    <a:bodyPr/>
                    <a:lstStyle/>
                    <a:p>
                      <a:pPr algn="ctr"/>
                      <a:r>
                        <a:rPr lang="en-US" sz="1400" dirty="0"/>
                        <a:t>Baseline Date</a:t>
                      </a:r>
                    </a:p>
                  </a:txBody>
                  <a:tcPr anchor="ctr"/>
                </a:tc>
                <a:tc>
                  <a:txBody>
                    <a:bodyPr/>
                    <a:lstStyle/>
                    <a:p>
                      <a:pPr algn="ctr"/>
                      <a:r>
                        <a:rPr lang="en-US" sz="1400" dirty="0"/>
                        <a:t>Forecast Date</a:t>
                      </a:r>
                    </a:p>
                  </a:txBody>
                  <a:tcPr anchor="ctr"/>
                </a:tc>
                <a:tc>
                  <a:txBody>
                    <a:bodyPr/>
                    <a:lstStyle/>
                    <a:p>
                      <a:pPr algn="ctr"/>
                      <a:endParaRPr lang="en-US" sz="1400" dirty="0"/>
                    </a:p>
                  </a:txBody>
                  <a:tcPr anchor="ctr"/>
                </a:tc>
                <a:tc>
                  <a:txBody>
                    <a:bodyPr/>
                    <a:lstStyle/>
                    <a:p>
                      <a:pPr algn="ctr"/>
                      <a:r>
                        <a:rPr lang="en-US" sz="1400" dirty="0"/>
                        <a:t>Actual Date</a:t>
                      </a:r>
                    </a:p>
                  </a:txBody>
                  <a:tcPr anchor="ctr"/>
                </a:tc>
                <a:extLst>
                  <a:ext uri="{0D108BD9-81ED-4DB2-BD59-A6C34878D82A}">
                    <a16:rowId xmlns:a16="http://schemas.microsoft.com/office/drawing/2014/main" val="3904691203"/>
                  </a:ext>
                </a:extLst>
              </a:tr>
              <a:tr h="375612">
                <a:tc>
                  <a:txBody>
                    <a:bodyPr/>
                    <a:lstStyle/>
                    <a:p>
                      <a:pPr algn="l"/>
                      <a:r>
                        <a:rPr lang="en-US" sz="1200" b="0" i="0" u="none" strike="noStrike" kern="1200" dirty="0">
                          <a:solidFill>
                            <a:srgbClr val="004C97"/>
                          </a:solidFill>
                          <a:effectLst/>
                          <a:latin typeface="+mn-lt"/>
                          <a:ea typeface="+mn-ea"/>
                          <a:cs typeface="+mn-cs"/>
                        </a:rPr>
                        <a:t>GTT Design Study Begins</a:t>
                      </a:r>
                      <a:endParaRPr lang="en-US" sz="1200" b="0" dirty="0">
                        <a:solidFill>
                          <a:srgbClr val="004C97"/>
                        </a:solidFill>
                      </a:endParaRPr>
                    </a:p>
                  </a:txBody>
                  <a:tcPr anchor="ctr"/>
                </a:tc>
                <a:tc>
                  <a:txBody>
                    <a:bodyPr/>
                    <a:lstStyle/>
                    <a:p>
                      <a:r>
                        <a:rPr lang="en-US" sz="1200" dirty="0">
                          <a:solidFill>
                            <a:srgbClr val="004C97"/>
                          </a:solidFill>
                        </a:rPr>
                        <a:t>M. </a:t>
                      </a:r>
                      <a:r>
                        <a:rPr lang="en-US" sz="1200" dirty="0" err="1">
                          <a:solidFill>
                            <a:srgbClr val="004C97"/>
                          </a:solidFill>
                        </a:rPr>
                        <a:t>Nessi</a:t>
                      </a:r>
                      <a:endParaRPr lang="en-US" sz="1200" dirty="0">
                        <a:solidFill>
                          <a:srgbClr val="004C97"/>
                        </a:solidFill>
                      </a:endParaRPr>
                    </a:p>
                  </a:txBody>
                  <a:tcPr anchor="ctr"/>
                </a:tc>
                <a:tc>
                  <a:txBody>
                    <a:bodyPr/>
                    <a:lstStyle/>
                    <a:p>
                      <a:pPr algn="ctr"/>
                      <a:r>
                        <a:rPr lang="en-US" sz="1200" dirty="0">
                          <a:solidFill>
                            <a:srgbClr val="004C97"/>
                          </a:solidFill>
                        </a:rPr>
                        <a:t>1-Feb-2019</a:t>
                      </a:r>
                    </a:p>
                  </a:txBody>
                  <a:tcPr anchor="ctr"/>
                </a:tc>
                <a:tc>
                  <a:txBody>
                    <a:bodyPr/>
                    <a:lstStyle/>
                    <a:p>
                      <a:pPr algn="ctr" rtl="0" fontAlgn="b"/>
                      <a:endParaRPr lang="en-US" sz="1200" b="0" dirty="0">
                        <a:solidFill>
                          <a:srgbClr val="004C97"/>
                        </a:solidFill>
                        <a:effectLst/>
                        <a:latin typeface="Calibri" panose="020F0502020204030204" pitchFamily="34" charset="0"/>
                      </a:endParaRPr>
                    </a:p>
                  </a:txBody>
                  <a:tcPr marL="28575" marR="28575" marT="19050" marB="19050" anchor="ctr"/>
                </a:tc>
                <a:tc>
                  <a:txBody>
                    <a:bodyPr/>
                    <a:lstStyle/>
                    <a:p>
                      <a:pPr algn="ctr"/>
                      <a:r>
                        <a:rPr lang="en-US" sz="1800" b="1" dirty="0">
                          <a:solidFill>
                            <a:schemeClr val="accent6">
                              <a:lumMod val="75000"/>
                            </a:schemeClr>
                          </a:solidFill>
                          <a:sym typeface="Wingdings" panose="05000000000000000000" pitchFamily="2" charset="2"/>
                        </a:rPr>
                        <a:t></a:t>
                      </a:r>
                      <a:endParaRPr lang="en-US" sz="1800" dirty="0"/>
                    </a:p>
                  </a:txBody>
                  <a:tcPr anchor="ctr"/>
                </a:tc>
                <a:tc>
                  <a:txBody>
                    <a:bodyPr/>
                    <a:lstStyle/>
                    <a:p>
                      <a:pPr algn="ctr"/>
                      <a:r>
                        <a:rPr lang="en-US" sz="1200" b="0" i="0" kern="1200" dirty="0">
                          <a:solidFill>
                            <a:schemeClr val="dk1"/>
                          </a:solidFill>
                          <a:effectLst/>
                          <a:latin typeface="+mn-lt"/>
                          <a:ea typeface="+mn-ea"/>
                          <a:cs typeface="+mn-cs"/>
                        </a:rPr>
                        <a:t>26-Apr-2019</a:t>
                      </a:r>
                      <a:endParaRPr lang="en-US" sz="1200" b="0" dirty="0">
                        <a:solidFill>
                          <a:schemeClr val="tx1"/>
                        </a:solidFill>
                      </a:endParaRPr>
                    </a:p>
                  </a:txBody>
                  <a:tcPr anchor="ctr"/>
                </a:tc>
                <a:extLst>
                  <a:ext uri="{0D108BD9-81ED-4DB2-BD59-A6C34878D82A}">
                    <a16:rowId xmlns:a16="http://schemas.microsoft.com/office/drawing/2014/main" val="3103469013"/>
                  </a:ext>
                </a:extLst>
              </a:tr>
              <a:tr h="375612">
                <a:tc>
                  <a:txBody>
                    <a:bodyPr/>
                    <a:lstStyle/>
                    <a:p>
                      <a:pPr algn="l"/>
                      <a:r>
                        <a:rPr lang="en-US" sz="1200" b="0" dirty="0">
                          <a:solidFill>
                            <a:srgbClr val="004C97"/>
                          </a:solidFill>
                        </a:rPr>
                        <a:t>Delivery of warm box steel</a:t>
                      </a:r>
                    </a:p>
                  </a:txBody>
                  <a:tcPr anchor="ctr"/>
                </a:tc>
                <a:tc>
                  <a:txBody>
                    <a:bodyPr/>
                    <a:lstStyle/>
                    <a:p>
                      <a:r>
                        <a:rPr lang="en-US" sz="1200" dirty="0">
                          <a:solidFill>
                            <a:srgbClr val="004C97"/>
                          </a:solidFill>
                        </a:rPr>
                        <a:t>M. </a:t>
                      </a:r>
                      <a:r>
                        <a:rPr lang="en-US" sz="1200" dirty="0" err="1">
                          <a:solidFill>
                            <a:srgbClr val="004C97"/>
                          </a:solidFill>
                        </a:rPr>
                        <a:t>Nessi</a:t>
                      </a:r>
                      <a:endParaRPr lang="en-US" sz="1200" dirty="0">
                        <a:solidFill>
                          <a:srgbClr val="004C97"/>
                        </a:solidFill>
                      </a:endParaRPr>
                    </a:p>
                  </a:txBody>
                  <a:tcPr anchor="ctr"/>
                </a:tc>
                <a:tc>
                  <a:txBody>
                    <a:bodyPr/>
                    <a:lstStyle/>
                    <a:p>
                      <a:pPr algn="ctr"/>
                      <a:r>
                        <a:rPr lang="en-US" sz="1200" dirty="0">
                          <a:solidFill>
                            <a:srgbClr val="004C97"/>
                          </a:solidFill>
                        </a:rPr>
                        <a:t>15-Jun-2019</a:t>
                      </a:r>
                    </a:p>
                  </a:txBody>
                  <a:tcPr anchor="ctr"/>
                </a:tc>
                <a:tc>
                  <a:txBody>
                    <a:bodyPr/>
                    <a:lstStyle/>
                    <a:p>
                      <a:pPr algn="ctr" rtl="0" fontAlgn="b"/>
                      <a:r>
                        <a:rPr lang="en-US" sz="1200" b="0" i="0" kern="1200" dirty="0">
                          <a:solidFill>
                            <a:schemeClr val="dk1"/>
                          </a:solidFill>
                          <a:effectLst/>
                          <a:latin typeface="+mn-lt"/>
                          <a:ea typeface="+mn-ea"/>
                          <a:cs typeface="+mn-cs"/>
                        </a:rPr>
                        <a:t>16-Sept-2019</a:t>
                      </a:r>
                      <a:endParaRPr lang="en-US" sz="1200" b="0" dirty="0">
                        <a:solidFill>
                          <a:srgbClr val="004C97"/>
                        </a:solidFill>
                        <a:effectLst/>
                        <a:latin typeface="Calibri" panose="020F0502020204030204" pitchFamily="34" charset="0"/>
                      </a:endParaRPr>
                    </a:p>
                  </a:txBody>
                  <a:tcPr marL="28575" marR="28575" marT="19050" marB="1905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accent6">
                            <a:lumMod val="75000"/>
                          </a:schemeClr>
                        </a:solidFill>
                      </a:endParaRPr>
                    </a:p>
                  </a:txBody>
                  <a:tcPr anchor="ctr"/>
                </a:tc>
                <a:tc>
                  <a:txBody>
                    <a:bodyPr/>
                    <a:lstStyle/>
                    <a:p>
                      <a:pPr algn="ctr"/>
                      <a:endParaRPr lang="en-US" sz="1200" b="0" dirty="0">
                        <a:solidFill>
                          <a:schemeClr val="tx1"/>
                        </a:solidFill>
                      </a:endParaRPr>
                    </a:p>
                  </a:txBody>
                  <a:tcPr anchor="ctr"/>
                </a:tc>
                <a:extLst>
                  <a:ext uri="{0D108BD9-81ED-4DB2-BD59-A6C34878D82A}">
                    <a16:rowId xmlns:a16="http://schemas.microsoft.com/office/drawing/2014/main" val="3858452408"/>
                  </a:ext>
                </a:extLst>
              </a:tr>
              <a:tr h="375612">
                <a:tc>
                  <a:txBody>
                    <a:bodyPr/>
                    <a:lstStyle/>
                    <a:p>
                      <a:pPr algn="l"/>
                      <a:r>
                        <a:rPr lang="en-US" sz="1200" b="0" i="0" u="none" strike="noStrike" kern="1200" dirty="0">
                          <a:solidFill>
                            <a:srgbClr val="004C97"/>
                          </a:solidFill>
                          <a:effectLst/>
                          <a:latin typeface="+mn-lt"/>
                          <a:ea typeface="+mn-ea"/>
                          <a:cs typeface="+mn-cs"/>
                        </a:rPr>
                        <a:t>Warm vessel installation complete</a:t>
                      </a:r>
                      <a:endParaRPr lang="en-US" sz="1200" b="0" dirty="0">
                        <a:solidFill>
                          <a:srgbClr val="004C97"/>
                        </a:solidFill>
                      </a:endParaRPr>
                    </a:p>
                  </a:txBody>
                  <a:tcPr anchor="ctr"/>
                </a:tc>
                <a:tc>
                  <a:txBody>
                    <a:bodyPr/>
                    <a:lstStyle/>
                    <a:p>
                      <a:r>
                        <a:rPr lang="en-US" sz="1200" dirty="0">
                          <a:solidFill>
                            <a:srgbClr val="004C97"/>
                          </a:solidFill>
                        </a:rPr>
                        <a:t>M. </a:t>
                      </a:r>
                      <a:r>
                        <a:rPr lang="en-US" sz="1200" dirty="0" err="1">
                          <a:solidFill>
                            <a:srgbClr val="004C97"/>
                          </a:solidFill>
                        </a:rPr>
                        <a:t>Nessi</a:t>
                      </a:r>
                      <a:endParaRPr lang="en-US" sz="1200" dirty="0">
                        <a:solidFill>
                          <a:srgbClr val="004C97"/>
                        </a:solidFill>
                      </a:endParaRPr>
                    </a:p>
                  </a:txBody>
                  <a:tcPr anchor="ctr"/>
                </a:tc>
                <a:tc>
                  <a:txBody>
                    <a:bodyPr/>
                    <a:lstStyle/>
                    <a:p>
                      <a:pPr algn="ctr"/>
                      <a:r>
                        <a:rPr lang="en-US" sz="1200" dirty="0">
                          <a:solidFill>
                            <a:srgbClr val="004C97"/>
                          </a:solidFill>
                        </a:rPr>
                        <a:t>15-Jul-2019</a:t>
                      </a:r>
                    </a:p>
                  </a:txBody>
                  <a:tcPr anchor="ctr"/>
                </a:tc>
                <a:tc>
                  <a:txBody>
                    <a:bodyPr/>
                    <a:lstStyle/>
                    <a:p>
                      <a:pPr algn="ctr" rtl="0" fontAlgn="b"/>
                      <a:r>
                        <a:rPr lang="en-US" sz="1200" b="0" i="0" kern="1200" dirty="0">
                          <a:solidFill>
                            <a:schemeClr val="dk1"/>
                          </a:solidFill>
                          <a:effectLst/>
                          <a:latin typeface="+mn-lt"/>
                          <a:ea typeface="+mn-ea"/>
                          <a:cs typeface="+mn-cs"/>
                        </a:rPr>
                        <a:t>15-Nov-2019</a:t>
                      </a:r>
                      <a:endParaRPr lang="en-US" sz="1200" b="0" dirty="0">
                        <a:solidFill>
                          <a:srgbClr val="004C97"/>
                        </a:solidFill>
                        <a:effectLst/>
                        <a:latin typeface="Calibri" panose="020F0502020204030204" pitchFamily="34" charset="0"/>
                      </a:endParaRPr>
                    </a:p>
                  </a:txBody>
                  <a:tcPr marL="28575" marR="28575" marT="19050" marB="1905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accent6">
                            <a:lumMod val="75000"/>
                          </a:schemeClr>
                        </a:solidFill>
                      </a:endParaRPr>
                    </a:p>
                  </a:txBody>
                  <a:tcPr anchor="ctr"/>
                </a:tc>
                <a:tc>
                  <a:txBody>
                    <a:bodyPr/>
                    <a:lstStyle/>
                    <a:p>
                      <a:pPr algn="ctr"/>
                      <a:endParaRPr lang="en-US" sz="1200" b="0" dirty="0">
                        <a:solidFill>
                          <a:schemeClr val="tx1"/>
                        </a:solidFill>
                      </a:endParaRPr>
                    </a:p>
                  </a:txBody>
                  <a:tcPr anchor="ctr"/>
                </a:tc>
                <a:extLst>
                  <a:ext uri="{0D108BD9-81ED-4DB2-BD59-A6C34878D82A}">
                    <a16:rowId xmlns:a16="http://schemas.microsoft.com/office/drawing/2014/main" val="3517177019"/>
                  </a:ext>
                </a:extLst>
              </a:tr>
              <a:tr h="375612">
                <a:tc>
                  <a:txBody>
                    <a:bodyPr/>
                    <a:lstStyle/>
                    <a:p>
                      <a:pPr algn="l"/>
                      <a:r>
                        <a:rPr lang="en-US" sz="1200" b="0" dirty="0">
                          <a:solidFill>
                            <a:srgbClr val="004C97"/>
                          </a:solidFill>
                        </a:rPr>
                        <a:t>TPC Transport to ND building complete</a:t>
                      </a:r>
                    </a:p>
                  </a:txBody>
                  <a:tcPr anchor="ctr"/>
                </a:tc>
                <a:tc>
                  <a:txBody>
                    <a:bodyPr/>
                    <a:lstStyle/>
                    <a:p>
                      <a:r>
                        <a:rPr lang="en-US" sz="1200" dirty="0">
                          <a:solidFill>
                            <a:srgbClr val="004C97"/>
                          </a:solidFill>
                        </a:rPr>
                        <a:t>J. </a:t>
                      </a:r>
                      <a:r>
                        <a:rPr lang="en-US" sz="1200" dirty="0" err="1">
                          <a:solidFill>
                            <a:srgbClr val="004C97"/>
                          </a:solidFill>
                        </a:rPr>
                        <a:t>Zennamo</a:t>
                      </a:r>
                      <a:endParaRPr lang="en-US" sz="1200" dirty="0">
                        <a:solidFill>
                          <a:srgbClr val="004C97"/>
                        </a:solidFill>
                      </a:endParaRPr>
                    </a:p>
                  </a:txBody>
                  <a:tcPr anchor="ctr"/>
                </a:tc>
                <a:tc>
                  <a:txBody>
                    <a:bodyPr/>
                    <a:lstStyle/>
                    <a:p>
                      <a:pPr algn="ctr"/>
                      <a:r>
                        <a:rPr lang="en-US" sz="1200" dirty="0">
                          <a:solidFill>
                            <a:srgbClr val="004C97"/>
                          </a:solidFill>
                        </a:rPr>
                        <a:t>15-Sept-2019</a:t>
                      </a:r>
                    </a:p>
                  </a:txBody>
                  <a:tcPr anchor="ctr"/>
                </a:tc>
                <a:tc>
                  <a:txBody>
                    <a:bodyPr/>
                    <a:lstStyle/>
                    <a:p>
                      <a:pPr algn="ctr" rtl="0" fontAlgn="b"/>
                      <a:r>
                        <a:rPr lang="en-US" sz="1200" b="0" i="0" kern="1200" dirty="0">
                          <a:solidFill>
                            <a:schemeClr val="dk1"/>
                          </a:solidFill>
                          <a:effectLst/>
                          <a:latin typeface="+mn-lt"/>
                          <a:ea typeface="+mn-ea"/>
                          <a:cs typeface="+mn-cs"/>
                        </a:rPr>
                        <a:t>5-Feb-2020</a:t>
                      </a:r>
                      <a:endParaRPr lang="en-US" sz="1200" b="0" dirty="0">
                        <a:solidFill>
                          <a:srgbClr val="004C97"/>
                        </a:solidFill>
                        <a:effectLst/>
                        <a:latin typeface="Calibri" panose="020F0502020204030204" pitchFamily="34" charset="0"/>
                      </a:endParaRPr>
                    </a:p>
                  </a:txBody>
                  <a:tcPr marL="28575" marR="28575" marT="19050" marB="1905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accent6">
                            <a:lumMod val="75000"/>
                          </a:schemeClr>
                        </a:solidFill>
                      </a:endParaRPr>
                    </a:p>
                  </a:txBody>
                  <a:tcPr anchor="ctr"/>
                </a:tc>
                <a:tc>
                  <a:txBody>
                    <a:bodyPr/>
                    <a:lstStyle/>
                    <a:p>
                      <a:pPr algn="ctr"/>
                      <a:endParaRPr lang="en-US" sz="1200" b="0" dirty="0">
                        <a:solidFill>
                          <a:schemeClr val="tx1"/>
                        </a:solidFill>
                      </a:endParaRPr>
                    </a:p>
                  </a:txBody>
                  <a:tcPr anchor="ctr"/>
                </a:tc>
                <a:extLst>
                  <a:ext uri="{0D108BD9-81ED-4DB2-BD59-A6C34878D82A}">
                    <a16:rowId xmlns:a16="http://schemas.microsoft.com/office/drawing/2014/main" val="975074319"/>
                  </a:ext>
                </a:extLst>
              </a:tr>
              <a:tr h="375612">
                <a:tc>
                  <a:txBody>
                    <a:bodyPr/>
                    <a:lstStyle/>
                    <a:p>
                      <a:pPr algn="l"/>
                      <a:r>
                        <a:rPr lang="en-US" sz="1200" b="0" i="0" u="none" strike="noStrike" kern="1200" dirty="0">
                          <a:solidFill>
                            <a:srgbClr val="004C97"/>
                          </a:solidFill>
                          <a:effectLst/>
                          <a:latin typeface="+mn-lt"/>
                          <a:ea typeface="+mn-ea"/>
                          <a:cs typeface="+mn-cs"/>
                        </a:rPr>
                        <a:t>Cryostat material arrives at </a:t>
                      </a:r>
                      <a:r>
                        <a:rPr lang="en-US" sz="1200" b="0" i="0" u="none" strike="noStrike" kern="1200" dirty="0" err="1">
                          <a:solidFill>
                            <a:srgbClr val="004C97"/>
                          </a:solidFill>
                          <a:effectLst/>
                          <a:latin typeface="+mn-lt"/>
                          <a:ea typeface="+mn-ea"/>
                          <a:cs typeface="+mn-cs"/>
                        </a:rPr>
                        <a:t>Fermilab</a:t>
                      </a:r>
                      <a:endParaRPr lang="en-US" sz="1200" b="0" dirty="0">
                        <a:solidFill>
                          <a:srgbClr val="004C97"/>
                        </a:solidFill>
                      </a:endParaRPr>
                    </a:p>
                  </a:txBody>
                  <a:tcPr anchor="ctr"/>
                </a:tc>
                <a:tc>
                  <a:txBody>
                    <a:bodyPr/>
                    <a:lstStyle/>
                    <a:p>
                      <a:r>
                        <a:rPr lang="en-US" sz="1200" dirty="0">
                          <a:solidFill>
                            <a:srgbClr val="004C97"/>
                          </a:solidFill>
                        </a:rPr>
                        <a:t>M. </a:t>
                      </a:r>
                      <a:r>
                        <a:rPr lang="en-US" sz="1200" dirty="0" err="1">
                          <a:solidFill>
                            <a:srgbClr val="004C97"/>
                          </a:solidFill>
                        </a:rPr>
                        <a:t>Nessi</a:t>
                      </a:r>
                      <a:endParaRPr lang="en-US" sz="1200" dirty="0">
                        <a:solidFill>
                          <a:srgbClr val="004C97"/>
                        </a:solidFill>
                      </a:endParaRPr>
                    </a:p>
                  </a:txBody>
                  <a:tcPr anchor="ctr"/>
                </a:tc>
                <a:tc>
                  <a:txBody>
                    <a:bodyPr/>
                    <a:lstStyle/>
                    <a:p>
                      <a:pPr algn="ctr"/>
                      <a:r>
                        <a:rPr lang="en-US" sz="1200" dirty="0">
                          <a:solidFill>
                            <a:srgbClr val="004C97"/>
                          </a:solidFill>
                        </a:rPr>
                        <a:t>1-Oct-2019</a:t>
                      </a:r>
                    </a:p>
                  </a:txBody>
                  <a:tcPr anchor="ctr"/>
                </a:tc>
                <a:tc>
                  <a:txBody>
                    <a:bodyPr/>
                    <a:lstStyle/>
                    <a:p>
                      <a:pPr algn="ctr" rtl="0" fontAlgn="b"/>
                      <a:r>
                        <a:rPr lang="en-US" sz="1200" b="0" i="0" kern="1200" dirty="0">
                          <a:solidFill>
                            <a:schemeClr val="dk1"/>
                          </a:solidFill>
                          <a:effectLst/>
                          <a:latin typeface="+mn-lt"/>
                          <a:ea typeface="+mn-ea"/>
                          <a:cs typeface="+mn-cs"/>
                        </a:rPr>
                        <a:t>12-Nov-2019</a:t>
                      </a:r>
                      <a:endParaRPr lang="en-US" sz="1200" b="0" dirty="0">
                        <a:solidFill>
                          <a:srgbClr val="004C97"/>
                        </a:solidFill>
                        <a:effectLst/>
                        <a:latin typeface="Calibri" panose="020F0502020204030204" pitchFamily="34" charset="0"/>
                      </a:endParaRPr>
                    </a:p>
                  </a:txBody>
                  <a:tcPr marL="28575" marR="28575" marT="19050" marB="1905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4E4E4E"/>
                          </a:solidFill>
                        </a:rPr>
                        <a:t>c</a:t>
                      </a:r>
                    </a:p>
                  </a:txBody>
                  <a:tcPr anchor="ctr"/>
                </a:tc>
                <a:tc>
                  <a:txBody>
                    <a:bodyPr/>
                    <a:lstStyle/>
                    <a:p>
                      <a:pPr algn="ctr"/>
                      <a:endParaRPr lang="en-US" sz="1200" b="0" dirty="0">
                        <a:solidFill>
                          <a:schemeClr val="tx1"/>
                        </a:solidFill>
                      </a:endParaRPr>
                    </a:p>
                  </a:txBody>
                  <a:tcPr anchor="ctr"/>
                </a:tc>
                <a:extLst>
                  <a:ext uri="{0D108BD9-81ED-4DB2-BD59-A6C34878D82A}">
                    <a16:rowId xmlns:a16="http://schemas.microsoft.com/office/drawing/2014/main" val="2132219972"/>
                  </a:ext>
                </a:extLst>
              </a:tr>
              <a:tr h="375612">
                <a:tc>
                  <a:txBody>
                    <a:bodyPr/>
                    <a:lstStyle/>
                    <a:p>
                      <a:pPr algn="l"/>
                      <a:r>
                        <a:rPr lang="en-US" sz="1200" b="0" i="0" u="none" strike="noStrike" kern="1200" dirty="0">
                          <a:solidFill>
                            <a:srgbClr val="004C97"/>
                          </a:solidFill>
                          <a:effectLst/>
                          <a:latin typeface="+mn-lt"/>
                          <a:ea typeface="+mn-ea"/>
                          <a:cs typeface="+mn-cs"/>
                        </a:rPr>
                        <a:t>Cryostat top plug is ready to attach to </a:t>
                      </a:r>
                      <a:r>
                        <a:rPr lang="en-US" sz="1200" b="0" i="0" u="none" strike="noStrike" kern="1200" dirty="0" err="1">
                          <a:solidFill>
                            <a:srgbClr val="004C97"/>
                          </a:solidFill>
                          <a:effectLst/>
                          <a:latin typeface="+mn-lt"/>
                          <a:ea typeface="+mn-ea"/>
                          <a:cs typeface="+mn-cs"/>
                        </a:rPr>
                        <a:t>atf</a:t>
                      </a:r>
                      <a:endParaRPr lang="en-US" sz="1200" b="0" dirty="0">
                        <a:solidFill>
                          <a:srgbClr val="004C97"/>
                        </a:solidFill>
                      </a:endParaRPr>
                    </a:p>
                  </a:txBody>
                  <a:tcPr anchor="ctr"/>
                </a:tc>
                <a:tc>
                  <a:txBody>
                    <a:bodyPr/>
                    <a:lstStyle/>
                    <a:p>
                      <a:r>
                        <a:rPr lang="en-US" sz="1200" dirty="0">
                          <a:solidFill>
                            <a:srgbClr val="004C97"/>
                          </a:solidFill>
                        </a:rPr>
                        <a:t>M. </a:t>
                      </a:r>
                      <a:r>
                        <a:rPr lang="en-US" sz="1200" dirty="0" err="1">
                          <a:solidFill>
                            <a:srgbClr val="004C97"/>
                          </a:solidFill>
                        </a:rPr>
                        <a:t>Nessi</a:t>
                      </a:r>
                      <a:endParaRPr lang="en-US" sz="1200" dirty="0">
                        <a:solidFill>
                          <a:srgbClr val="004C97"/>
                        </a:solidFill>
                      </a:endParaRPr>
                    </a:p>
                  </a:txBody>
                  <a:tcPr anchor="ctr"/>
                </a:tc>
                <a:tc>
                  <a:txBody>
                    <a:bodyPr/>
                    <a:lstStyle/>
                    <a:p>
                      <a:pPr algn="ctr"/>
                      <a:r>
                        <a:rPr lang="en-US" sz="1200" dirty="0">
                          <a:solidFill>
                            <a:srgbClr val="004C97"/>
                          </a:solidFill>
                        </a:rPr>
                        <a:t>1-Nov-2019</a:t>
                      </a:r>
                    </a:p>
                  </a:txBody>
                  <a:tcPr anchor="ctr"/>
                </a:tc>
                <a:tc>
                  <a:txBody>
                    <a:bodyPr/>
                    <a:lstStyle/>
                    <a:p>
                      <a:pPr algn="ctr" rtl="0" fontAlgn="b"/>
                      <a:r>
                        <a:rPr lang="en-US" sz="1200" b="0" i="0" kern="1200" dirty="0">
                          <a:solidFill>
                            <a:schemeClr val="dk1"/>
                          </a:solidFill>
                          <a:effectLst/>
                          <a:latin typeface="+mn-lt"/>
                          <a:ea typeface="+mn-ea"/>
                          <a:cs typeface="+mn-cs"/>
                        </a:rPr>
                        <a:t>25-Mar-2020</a:t>
                      </a:r>
                      <a:endParaRPr lang="en-US" sz="1200" b="0" dirty="0">
                        <a:solidFill>
                          <a:srgbClr val="004C97"/>
                        </a:solidFill>
                        <a:effectLst/>
                        <a:latin typeface="Calibri" panose="020F0502020204030204" pitchFamily="34" charset="0"/>
                      </a:endParaRPr>
                    </a:p>
                  </a:txBody>
                  <a:tcPr marL="28575" marR="28575" marT="19050" marB="19050" anchor="ctr"/>
                </a:tc>
                <a:tc>
                  <a:txBody>
                    <a:bodyPr/>
                    <a:lstStyle/>
                    <a:p>
                      <a:pPr algn="ctr"/>
                      <a:r>
                        <a:rPr kumimoji="0" lang="en-US" sz="1800" b="1" i="0" u="none" strike="noStrike" kern="1200" cap="none" spc="0" normalizeH="0" baseline="0" noProof="0">
                          <a:ln>
                            <a:noFill/>
                          </a:ln>
                          <a:solidFill>
                            <a:srgbClr val="4E4E4E"/>
                          </a:solidFill>
                          <a:effectLst/>
                          <a:uLnTx/>
                          <a:uFillTx/>
                          <a:latin typeface="Calibri"/>
                          <a:ea typeface="+mn-ea"/>
                          <a:cs typeface="+mn-cs"/>
                        </a:rPr>
                        <a:t>c</a:t>
                      </a:r>
                      <a:endParaRPr lang="en-US" sz="1800" b="1" dirty="0">
                        <a:solidFill>
                          <a:srgbClr val="4E4E4E"/>
                        </a:solidFill>
                      </a:endParaRPr>
                    </a:p>
                  </a:txBody>
                  <a:tcPr anchor="ctr"/>
                </a:tc>
                <a:tc>
                  <a:txBody>
                    <a:bodyPr/>
                    <a:lstStyle/>
                    <a:p>
                      <a:pPr algn="ctr"/>
                      <a:endParaRPr lang="en-US" sz="1200" b="0" dirty="0">
                        <a:solidFill>
                          <a:schemeClr val="tx1"/>
                        </a:solidFill>
                      </a:endParaRPr>
                    </a:p>
                  </a:txBody>
                  <a:tcPr anchor="ctr"/>
                </a:tc>
                <a:extLst>
                  <a:ext uri="{0D108BD9-81ED-4DB2-BD59-A6C34878D82A}">
                    <a16:rowId xmlns:a16="http://schemas.microsoft.com/office/drawing/2014/main" val="2810700258"/>
                  </a:ext>
                </a:extLst>
              </a:tr>
              <a:tr h="375612">
                <a:tc>
                  <a:txBody>
                    <a:bodyPr/>
                    <a:lstStyle/>
                    <a:p>
                      <a:pPr algn="l"/>
                      <a:r>
                        <a:rPr lang="en-US" sz="1200" dirty="0">
                          <a:solidFill>
                            <a:srgbClr val="004C97"/>
                          </a:solidFill>
                        </a:rPr>
                        <a:t>Membrane Cryostat Completed</a:t>
                      </a:r>
                      <a:endParaRPr lang="en-US" sz="1200" b="0" dirty="0">
                        <a:solidFill>
                          <a:srgbClr val="004C97"/>
                        </a:solidFill>
                      </a:endParaRPr>
                    </a:p>
                  </a:txBody>
                  <a:tcPr anchor="ctr"/>
                </a:tc>
                <a:tc>
                  <a:txBody>
                    <a:bodyPr/>
                    <a:lstStyle/>
                    <a:p>
                      <a:r>
                        <a:rPr lang="en-US" sz="1200" dirty="0">
                          <a:solidFill>
                            <a:srgbClr val="004C97"/>
                          </a:solidFill>
                        </a:rPr>
                        <a:t>M. Kim</a:t>
                      </a:r>
                    </a:p>
                  </a:txBody>
                  <a:tcPr anchor="ctr"/>
                </a:tc>
                <a:tc>
                  <a:txBody>
                    <a:bodyPr/>
                    <a:lstStyle/>
                    <a:p>
                      <a:pPr algn="ctr"/>
                      <a:r>
                        <a:rPr lang="en-US" sz="1200" dirty="0">
                          <a:solidFill>
                            <a:srgbClr val="004C97"/>
                          </a:solidFill>
                        </a:rPr>
                        <a:t>1-Mar-2020</a:t>
                      </a:r>
                    </a:p>
                  </a:txBody>
                  <a:tcPr anchor="ctr"/>
                </a:tc>
                <a:tc>
                  <a:txBody>
                    <a:bodyPr/>
                    <a:lstStyle/>
                    <a:p>
                      <a:pPr algn="ctr" rtl="0" fontAlgn="b"/>
                      <a:r>
                        <a:rPr lang="en-US" sz="1200" b="0" i="0" kern="1200" dirty="0">
                          <a:solidFill>
                            <a:schemeClr val="dk1"/>
                          </a:solidFill>
                          <a:effectLst/>
                          <a:latin typeface="+mn-lt"/>
                          <a:ea typeface="+mn-ea"/>
                          <a:cs typeface="+mn-cs"/>
                        </a:rPr>
                        <a:t>22-Jan-2020</a:t>
                      </a:r>
                      <a:endParaRPr lang="en-US" sz="1200" b="0" dirty="0">
                        <a:solidFill>
                          <a:srgbClr val="004C97"/>
                        </a:solidFill>
                        <a:effectLst/>
                        <a:latin typeface="Calibri" panose="020F0502020204030204" pitchFamily="34" charset="0"/>
                      </a:endParaRPr>
                    </a:p>
                  </a:txBody>
                  <a:tcPr marL="28575" marR="28575" marT="19050" marB="1905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E4E4E"/>
                          </a:solidFill>
                          <a:effectLst/>
                          <a:uLnTx/>
                          <a:uFillTx/>
                          <a:latin typeface="Calibri"/>
                          <a:ea typeface="+mn-ea"/>
                          <a:cs typeface="+mn-cs"/>
                        </a:rPr>
                        <a:t>c</a:t>
                      </a:r>
                      <a:endParaRPr lang="en-US" sz="1800" b="1" dirty="0">
                        <a:solidFill>
                          <a:srgbClr val="4E4E4E"/>
                        </a:solidFill>
                      </a:endParaRPr>
                    </a:p>
                  </a:txBody>
                  <a:tcPr anchor="ctr"/>
                </a:tc>
                <a:tc>
                  <a:txBody>
                    <a:bodyPr/>
                    <a:lstStyle/>
                    <a:p>
                      <a:pPr algn="ctr"/>
                      <a:endParaRPr lang="en-US" sz="1200" b="0" dirty="0">
                        <a:solidFill>
                          <a:schemeClr val="tx1"/>
                        </a:solidFill>
                      </a:endParaRPr>
                    </a:p>
                  </a:txBody>
                  <a:tcPr anchor="ctr"/>
                </a:tc>
                <a:extLst>
                  <a:ext uri="{0D108BD9-81ED-4DB2-BD59-A6C34878D82A}">
                    <a16:rowId xmlns:a16="http://schemas.microsoft.com/office/drawing/2014/main" val="2108856037"/>
                  </a:ext>
                </a:extLst>
              </a:tr>
              <a:tr h="375612">
                <a:tc>
                  <a:txBody>
                    <a:bodyPr/>
                    <a:lstStyle/>
                    <a:p>
                      <a:pPr algn="l"/>
                      <a:r>
                        <a:rPr lang="en-US" sz="1200" b="0" i="0" u="none" strike="noStrike" kern="1200" dirty="0">
                          <a:solidFill>
                            <a:srgbClr val="004C97"/>
                          </a:solidFill>
                          <a:effectLst/>
                          <a:latin typeface="+mn-lt"/>
                          <a:ea typeface="+mn-ea"/>
                          <a:cs typeface="+mn-cs"/>
                        </a:rPr>
                        <a:t>Plug welded to cryostat</a:t>
                      </a:r>
                      <a:endParaRPr lang="en-US" sz="1200" b="0" dirty="0">
                        <a:solidFill>
                          <a:srgbClr val="004C97"/>
                        </a:solidFill>
                      </a:endParaRPr>
                    </a:p>
                  </a:txBody>
                  <a:tcPr anchor="ctr"/>
                </a:tc>
                <a:tc>
                  <a:txBody>
                    <a:bodyPr/>
                    <a:lstStyle/>
                    <a:p>
                      <a:r>
                        <a:rPr lang="en-US" sz="1200" dirty="0">
                          <a:solidFill>
                            <a:srgbClr val="004C97"/>
                          </a:solidFill>
                        </a:rPr>
                        <a:t>M. Kim, J. </a:t>
                      </a:r>
                      <a:r>
                        <a:rPr lang="en-US" sz="1200" dirty="0" err="1">
                          <a:solidFill>
                            <a:srgbClr val="004C97"/>
                          </a:solidFill>
                        </a:rPr>
                        <a:t>Zennamo</a:t>
                      </a:r>
                      <a:endParaRPr lang="en-US" sz="1200" dirty="0">
                        <a:solidFill>
                          <a:srgbClr val="004C97"/>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4C97"/>
                          </a:solidFill>
                        </a:rPr>
                        <a:t>15-Apr-2020</a:t>
                      </a:r>
                    </a:p>
                  </a:txBody>
                  <a:tcPr anchor="ctr"/>
                </a:tc>
                <a:tc>
                  <a:txBody>
                    <a:bodyPr/>
                    <a:lstStyle/>
                    <a:p>
                      <a:pPr algn="ctr" rtl="0" fontAlgn="b"/>
                      <a:r>
                        <a:rPr lang="en-US" sz="1200" b="0" i="0" kern="1200" dirty="0">
                          <a:solidFill>
                            <a:schemeClr val="dk1"/>
                          </a:solidFill>
                          <a:effectLst/>
                          <a:latin typeface="+mn-lt"/>
                          <a:ea typeface="+mn-ea"/>
                          <a:cs typeface="+mn-cs"/>
                        </a:rPr>
                        <a:t>9-Jul-2020</a:t>
                      </a:r>
                      <a:endParaRPr lang="en-US" sz="1200" b="0" dirty="0">
                        <a:solidFill>
                          <a:srgbClr val="004C97"/>
                        </a:solidFill>
                        <a:effectLst/>
                        <a:latin typeface="Calibri" panose="020F0502020204030204" pitchFamily="34" charset="0"/>
                      </a:endParaRPr>
                    </a:p>
                  </a:txBody>
                  <a:tcPr marL="28575" marR="28575" marT="19050" marB="19050" anchor="ctr"/>
                </a:tc>
                <a:tc>
                  <a:txBody>
                    <a:bodyPr/>
                    <a:lstStyle/>
                    <a:p>
                      <a:pPr algn="ctr"/>
                      <a:r>
                        <a:rPr kumimoji="0" lang="en-US" sz="1800" b="1" i="0" u="none" strike="noStrike" kern="1200" cap="none" spc="0" normalizeH="0" baseline="0" noProof="0">
                          <a:ln>
                            <a:noFill/>
                          </a:ln>
                          <a:solidFill>
                            <a:srgbClr val="4E4E4E"/>
                          </a:solidFill>
                          <a:effectLst/>
                          <a:uLnTx/>
                          <a:uFillTx/>
                          <a:latin typeface="Calibri"/>
                          <a:ea typeface="+mn-ea"/>
                          <a:cs typeface="+mn-cs"/>
                        </a:rPr>
                        <a:t>c</a:t>
                      </a:r>
                      <a:endParaRPr lang="en-US" sz="1800" b="1" dirty="0">
                        <a:solidFill>
                          <a:srgbClr val="404040"/>
                        </a:solidFill>
                      </a:endParaRPr>
                    </a:p>
                  </a:txBody>
                  <a:tcPr anchor="ctr"/>
                </a:tc>
                <a:tc>
                  <a:txBody>
                    <a:bodyPr/>
                    <a:lstStyle/>
                    <a:p>
                      <a:pPr algn="ctr"/>
                      <a:endParaRPr lang="en-US" sz="1200" b="0" dirty="0">
                        <a:solidFill>
                          <a:schemeClr val="tx1"/>
                        </a:solidFill>
                      </a:endParaRPr>
                    </a:p>
                  </a:txBody>
                  <a:tcPr anchor="ctr"/>
                </a:tc>
                <a:extLst>
                  <a:ext uri="{0D108BD9-81ED-4DB2-BD59-A6C34878D82A}">
                    <a16:rowId xmlns:a16="http://schemas.microsoft.com/office/drawing/2014/main" val="3025580646"/>
                  </a:ext>
                </a:extLst>
              </a:tr>
              <a:tr h="375612">
                <a:tc>
                  <a:txBody>
                    <a:bodyPr/>
                    <a:lstStyle/>
                    <a:p>
                      <a:pPr algn="l"/>
                      <a:r>
                        <a:rPr lang="en-US" sz="1200" b="0" i="0" u="none" strike="noStrike" kern="1200" dirty="0">
                          <a:solidFill>
                            <a:srgbClr val="004C97"/>
                          </a:solidFill>
                          <a:effectLst/>
                          <a:latin typeface="+mn-lt"/>
                          <a:ea typeface="+mn-ea"/>
                          <a:cs typeface="+mn-cs"/>
                        </a:rPr>
                        <a:t>Cryogenic operation approved</a:t>
                      </a:r>
                      <a:endParaRPr lang="en-US" sz="1200" b="0" dirty="0">
                        <a:solidFill>
                          <a:srgbClr val="004C97"/>
                        </a:solidFill>
                      </a:endParaRPr>
                    </a:p>
                  </a:txBody>
                  <a:tcPr anchor="ctr"/>
                </a:tc>
                <a:tc>
                  <a:txBody>
                    <a:bodyPr/>
                    <a:lstStyle/>
                    <a:p>
                      <a:r>
                        <a:rPr lang="en-US" sz="1200" dirty="0">
                          <a:solidFill>
                            <a:srgbClr val="004C97"/>
                          </a:solidFill>
                        </a:rPr>
                        <a:t>M. </a:t>
                      </a:r>
                      <a:r>
                        <a:rPr lang="en-US" sz="1200" dirty="0" err="1">
                          <a:solidFill>
                            <a:srgbClr val="004C97"/>
                          </a:solidFill>
                        </a:rPr>
                        <a:t>Geynisman</a:t>
                      </a:r>
                      <a:endParaRPr lang="en-US" sz="1200" dirty="0">
                        <a:solidFill>
                          <a:srgbClr val="004C97"/>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rgbClr val="004C97"/>
                          </a:solidFill>
                        </a:rPr>
                        <a:t>1-Jul-2020</a:t>
                      </a:r>
                    </a:p>
                  </a:txBody>
                  <a:tcPr anchor="ctr"/>
                </a:tc>
                <a:tc>
                  <a:txBody>
                    <a:bodyPr/>
                    <a:lstStyle/>
                    <a:p>
                      <a:pPr algn="ctr" rtl="0" fontAlgn="b"/>
                      <a:r>
                        <a:rPr lang="en-US" sz="1200" b="0" dirty="0">
                          <a:solidFill>
                            <a:srgbClr val="004C97"/>
                          </a:solidFill>
                          <a:effectLst/>
                          <a:latin typeface="Calibri" panose="020F0502020204030204" pitchFamily="34" charset="0"/>
                        </a:rPr>
                        <a:t>30-Sept-2020</a:t>
                      </a:r>
                    </a:p>
                  </a:txBody>
                  <a:tcPr marL="28575" marR="28575" marT="19050" marB="19050" anchor="ctr"/>
                </a:tc>
                <a:tc>
                  <a:txBody>
                    <a:bodyPr/>
                    <a:lstStyle/>
                    <a:p>
                      <a:pPr algn="ctr"/>
                      <a:r>
                        <a:rPr kumimoji="0" lang="en-US" sz="1800" b="1" i="0" u="none" strike="noStrike" kern="1200" cap="none" spc="0" normalizeH="0" baseline="0" noProof="0">
                          <a:ln>
                            <a:noFill/>
                          </a:ln>
                          <a:solidFill>
                            <a:srgbClr val="4E4E4E"/>
                          </a:solidFill>
                          <a:effectLst/>
                          <a:uLnTx/>
                          <a:uFillTx/>
                          <a:latin typeface="Calibri"/>
                          <a:ea typeface="+mn-ea"/>
                          <a:cs typeface="+mn-cs"/>
                        </a:rPr>
                        <a:t>c</a:t>
                      </a:r>
                      <a:endParaRPr lang="en-US" sz="1800" b="1" dirty="0">
                        <a:solidFill>
                          <a:srgbClr val="404040"/>
                        </a:solidFill>
                      </a:endParaRPr>
                    </a:p>
                  </a:txBody>
                  <a:tcPr anchor="ctr"/>
                </a:tc>
                <a:tc>
                  <a:txBody>
                    <a:bodyPr/>
                    <a:lstStyle/>
                    <a:p>
                      <a:pPr algn="ctr"/>
                      <a:endParaRPr lang="en-US" sz="1200" b="0" dirty="0">
                        <a:solidFill>
                          <a:schemeClr val="tx1"/>
                        </a:solidFill>
                      </a:endParaRPr>
                    </a:p>
                  </a:txBody>
                  <a:tcPr anchor="ctr"/>
                </a:tc>
                <a:extLst>
                  <a:ext uri="{0D108BD9-81ED-4DB2-BD59-A6C34878D82A}">
                    <a16:rowId xmlns:a16="http://schemas.microsoft.com/office/drawing/2014/main" val="216173006"/>
                  </a:ext>
                </a:extLst>
              </a:tr>
              <a:tr h="375612">
                <a:tc>
                  <a:txBody>
                    <a:bodyPr/>
                    <a:lstStyle/>
                    <a:p>
                      <a:pPr algn="l"/>
                      <a:r>
                        <a:rPr lang="en-US" sz="1200" b="1" i="0" u="none" strike="noStrike" kern="1200" dirty="0">
                          <a:solidFill>
                            <a:srgbClr val="004C97"/>
                          </a:solidFill>
                          <a:effectLst/>
                          <a:latin typeface="+mn-lt"/>
                          <a:ea typeface="+mn-ea"/>
                          <a:cs typeface="+mn-cs"/>
                        </a:rPr>
                        <a:t>S2: SBND detector is ready to fill with liquid Argon</a:t>
                      </a:r>
                      <a:endParaRPr lang="en-US" sz="1200" b="1" dirty="0">
                        <a:solidFill>
                          <a:srgbClr val="004C97"/>
                        </a:solidFill>
                      </a:endParaRPr>
                    </a:p>
                  </a:txBody>
                  <a:tcPr anchor="ctr"/>
                </a:tc>
                <a:tc>
                  <a:txBody>
                    <a:bodyPr/>
                    <a:lstStyle/>
                    <a:p>
                      <a:r>
                        <a:rPr lang="en-US" sz="1200" b="1" dirty="0">
                          <a:solidFill>
                            <a:srgbClr val="004C97"/>
                          </a:solidFill>
                        </a:rPr>
                        <a:t>A. </a:t>
                      </a:r>
                      <a:r>
                        <a:rPr lang="en-US" sz="1200" b="1" dirty="0" err="1">
                          <a:solidFill>
                            <a:srgbClr val="004C97"/>
                          </a:solidFill>
                        </a:rPr>
                        <a:t>Schukraft</a:t>
                      </a:r>
                      <a:endParaRPr lang="en-US" sz="1200" b="1" dirty="0">
                        <a:solidFill>
                          <a:srgbClr val="004C97"/>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004C97"/>
                          </a:solidFill>
                        </a:rPr>
                        <a:t>15-Jul-2020</a:t>
                      </a:r>
                    </a:p>
                  </a:txBody>
                  <a:tcPr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1" dirty="0">
                          <a:solidFill>
                            <a:srgbClr val="004C97"/>
                          </a:solidFill>
                          <a:effectLst/>
                          <a:latin typeface="Calibri" panose="020F0502020204030204" pitchFamily="34" charset="0"/>
                        </a:rPr>
                        <a:t>30-Sept-2020</a:t>
                      </a:r>
                    </a:p>
                  </a:txBody>
                  <a:tcPr marL="28575" marR="28575" marT="19050" marB="19050" anchor="ctr"/>
                </a:tc>
                <a:tc>
                  <a:txBody>
                    <a:bodyPr/>
                    <a:lstStyle/>
                    <a:p>
                      <a:pPr algn="ctr"/>
                      <a:r>
                        <a:rPr kumimoji="0" lang="en-US" sz="1800" b="1" i="0" u="none" strike="noStrike" kern="1200" cap="none" spc="0" normalizeH="0" baseline="0" noProof="0" dirty="0">
                          <a:ln>
                            <a:noFill/>
                          </a:ln>
                          <a:solidFill>
                            <a:srgbClr val="4E4E4E"/>
                          </a:solidFill>
                          <a:effectLst/>
                          <a:uLnTx/>
                          <a:uFillTx/>
                          <a:latin typeface="Calibri"/>
                          <a:ea typeface="+mn-ea"/>
                          <a:cs typeface="+mn-cs"/>
                        </a:rPr>
                        <a:t>c</a:t>
                      </a:r>
                      <a:endParaRPr lang="en-US" sz="1800" b="1" dirty="0">
                        <a:solidFill>
                          <a:srgbClr val="404040"/>
                        </a:solidFill>
                      </a:endParaRPr>
                    </a:p>
                  </a:txBody>
                  <a:tcPr anchor="ctr"/>
                </a:tc>
                <a:tc>
                  <a:txBody>
                    <a:bodyPr/>
                    <a:lstStyle/>
                    <a:p>
                      <a:pPr algn="ctr"/>
                      <a:endParaRPr lang="en-US" sz="1200" b="0" dirty="0">
                        <a:solidFill>
                          <a:schemeClr val="tx1"/>
                        </a:solidFill>
                      </a:endParaRPr>
                    </a:p>
                  </a:txBody>
                  <a:tcPr anchor="ctr"/>
                </a:tc>
                <a:extLst>
                  <a:ext uri="{0D108BD9-81ED-4DB2-BD59-A6C34878D82A}">
                    <a16:rowId xmlns:a16="http://schemas.microsoft.com/office/drawing/2014/main" val="2045234132"/>
                  </a:ext>
                </a:extLst>
              </a:tr>
            </a:tbl>
          </a:graphicData>
        </a:graphic>
      </p:graphicFrame>
      <p:sp>
        <p:nvSpPr>
          <p:cNvPr id="12" name="Content Placeholder 2">
            <a:extLst>
              <a:ext uri="{FF2B5EF4-FFF2-40B4-BE49-F238E27FC236}">
                <a16:creationId xmlns:a16="http://schemas.microsoft.com/office/drawing/2014/main" id="{FA786D65-DF62-4F46-A7DF-5ADA691CC18D}"/>
              </a:ext>
            </a:extLst>
          </p:cNvPr>
          <p:cNvSpPr>
            <a:spLocks noGrp="1"/>
          </p:cNvSpPr>
          <p:nvPr>
            <p:ph idx="1"/>
          </p:nvPr>
        </p:nvSpPr>
        <p:spPr>
          <a:xfrm>
            <a:off x="222250" y="5417267"/>
            <a:ext cx="8710220" cy="1249398"/>
          </a:xfrm>
        </p:spPr>
        <p:txBody>
          <a:bodyPr/>
          <a:lstStyle/>
          <a:p>
            <a:pPr marL="0" indent="0">
              <a:buNone/>
            </a:pPr>
            <a:r>
              <a:rPr lang="en-US" sz="1400" dirty="0"/>
              <a:t>c) 	Membrane cryostat and top cap schedule are not updated and subject to change</a:t>
            </a:r>
            <a:endParaRPr lang="en-US" sz="1600" dirty="0"/>
          </a:p>
          <a:p>
            <a:pPr marL="457200" indent="-457200">
              <a:buFont typeface="+mj-lt"/>
              <a:buAutoNum type="alphaLcParenR"/>
            </a:pPr>
            <a:endParaRPr lang="en-US" sz="1600" dirty="0"/>
          </a:p>
        </p:txBody>
      </p:sp>
      <p:sp>
        <p:nvSpPr>
          <p:cNvPr id="10" name="TextBox 9">
            <a:extLst>
              <a:ext uri="{FF2B5EF4-FFF2-40B4-BE49-F238E27FC236}">
                <a16:creationId xmlns:a16="http://schemas.microsoft.com/office/drawing/2014/main" id="{230908C8-EBF3-C04E-8491-23BAF651E641}"/>
              </a:ext>
            </a:extLst>
          </p:cNvPr>
          <p:cNvSpPr txBox="1"/>
          <p:nvPr/>
        </p:nvSpPr>
        <p:spPr>
          <a:xfrm>
            <a:off x="6516151" y="428908"/>
            <a:ext cx="2184937" cy="338554"/>
          </a:xfrm>
          <a:prstGeom prst="rect">
            <a:avLst/>
          </a:prstGeom>
          <a:noFill/>
        </p:spPr>
        <p:txBody>
          <a:bodyPr wrap="square" rtlCol="0">
            <a:spAutoFit/>
          </a:bodyPr>
          <a:lstStyle/>
          <a:p>
            <a:r>
              <a:rPr lang="en-US" sz="1600" i="1" dirty="0">
                <a:solidFill>
                  <a:srgbClr val="FF0000"/>
                </a:solidFill>
              </a:rPr>
              <a:t>(after July </a:t>
            </a:r>
            <a:r>
              <a:rPr lang="en-US" sz="1600" i="1" dirty="0" err="1">
                <a:solidFill>
                  <a:srgbClr val="FF0000"/>
                </a:solidFill>
              </a:rPr>
              <a:t>statusing</a:t>
            </a:r>
            <a:r>
              <a:rPr lang="en-US" sz="1600" i="1" dirty="0">
                <a:solidFill>
                  <a:srgbClr val="FF0000"/>
                </a:solidFill>
              </a:rPr>
              <a:t>)</a:t>
            </a:r>
          </a:p>
        </p:txBody>
      </p:sp>
    </p:spTree>
    <p:extLst>
      <p:ext uri="{BB962C8B-B14F-4D97-AF65-F5344CB8AC3E}">
        <p14:creationId xmlns:p14="http://schemas.microsoft.com/office/powerpoint/2010/main" val="203721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785273-4F76-AC49-B38A-02A6883EADDA}"/>
              </a:ext>
            </a:extLst>
          </p:cNvPr>
          <p:cNvSpPr>
            <a:spLocks noGrp="1"/>
          </p:cNvSpPr>
          <p:nvPr>
            <p:ph idx="1"/>
          </p:nvPr>
        </p:nvSpPr>
        <p:spPr/>
        <p:txBody>
          <a:bodyPr/>
          <a:lstStyle/>
          <a:p>
            <a:r>
              <a:rPr lang="en-US" sz="1600" dirty="0"/>
              <a:t>Address commissioning and operations plans for both detectors and associated support (e.g. cryogenics, online computing, data storage)</a:t>
            </a:r>
            <a:endParaRPr lang="en-US" sz="1400" dirty="0"/>
          </a:p>
          <a:p>
            <a:r>
              <a:rPr lang="en-US" sz="1600" dirty="0"/>
              <a:t>Transition to Operations Team</a:t>
            </a:r>
          </a:p>
          <a:p>
            <a:pPr lvl="1"/>
            <a:r>
              <a:rPr lang="en-US" sz="1100" dirty="0"/>
              <a:t>Angela Aparicio – Neutrino Division (ND) Safety Officer</a:t>
            </a:r>
          </a:p>
          <a:p>
            <a:pPr lvl="1"/>
            <a:r>
              <a:rPr lang="en-US" sz="1100" dirty="0"/>
              <a:t>Steve Brice – ND Representative</a:t>
            </a:r>
          </a:p>
          <a:p>
            <a:pPr lvl="1"/>
            <a:r>
              <a:rPr lang="en-US" sz="1100" dirty="0"/>
              <a:t>Angela Fava – Far Detector Deputy Technical Coordinator and Commissioning Coordinator</a:t>
            </a:r>
          </a:p>
          <a:p>
            <a:pPr lvl="1"/>
            <a:r>
              <a:rPr lang="en-US" sz="1100" dirty="0"/>
              <a:t>Claudio </a:t>
            </a:r>
            <a:r>
              <a:rPr lang="en-US" sz="1100" dirty="0" err="1"/>
              <a:t>Montanari</a:t>
            </a:r>
            <a:r>
              <a:rPr lang="en-US" sz="1100" dirty="0"/>
              <a:t> – Far Detector Technical Coordinator</a:t>
            </a:r>
          </a:p>
          <a:p>
            <a:pPr lvl="1"/>
            <a:r>
              <a:rPr lang="en-US" sz="1100" dirty="0"/>
              <a:t>Barry Norris – SBN Program Engineer and Head of ND Technical Support Dept</a:t>
            </a:r>
          </a:p>
          <a:p>
            <a:pPr lvl="1"/>
            <a:r>
              <a:rPr lang="en-US" sz="1100" dirty="0"/>
              <a:t>Dave Schmitz – SBND collaboration representative</a:t>
            </a:r>
          </a:p>
          <a:p>
            <a:pPr lvl="1"/>
            <a:r>
              <a:rPr lang="en-US" sz="1100" dirty="0"/>
              <a:t>Michelle </a:t>
            </a:r>
            <a:r>
              <a:rPr lang="en-US" sz="1100" dirty="0" err="1"/>
              <a:t>Stancari</a:t>
            </a:r>
            <a:r>
              <a:rPr lang="en-US" sz="1100" dirty="0"/>
              <a:t> – Near Detector Commissioning Coordinator</a:t>
            </a:r>
          </a:p>
          <a:p>
            <a:pPr lvl="1"/>
            <a:r>
              <a:rPr lang="en-US" sz="1100" dirty="0"/>
              <a:t>Peter Wilson – Program Coordinator, chair of TOT</a:t>
            </a:r>
          </a:p>
          <a:p>
            <a:pPr lvl="1"/>
            <a:r>
              <a:rPr lang="en-US" sz="1100" dirty="0"/>
              <a:t>Bob Wilson – ICARUS collaboration representative</a:t>
            </a:r>
          </a:p>
          <a:p>
            <a:pPr lvl="1"/>
            <a:r>
              <a:rPr lang="en-US" sz="1100" dirty="0"/>
              <a:t>Wes Ketchum -  Scientific Computing Division representative</a:t>
            </a:r>
            <a:endParaRPr lang="en-US" sz="1200" dirty="0"/>
          </a:p>
          <a:p>
            <a:r>
              <a:rPr lang="en-US" sz="1600" dirty="0"/>
              <a:t>Meetings since February to define organizations and prepare Experiment Operations Plan (EOP)</a:t>
            </a:r>
          </a:p>
          <a:p>
            <a:pPr lvl="1"/>
            <a:r>
              <a:rPr lang="en-US" sz="1400" dirty="0"/>
              <a:t>Outline of EOP discussed at last meeting.  </a:t>
            </a:r>
          </a:p>
          <a:p>
            <a:pPr lvl="1"/>
            <a:r>
              <a:rPr lang="en-US" sz="1400" dirty="0"/>
              <a:t>EOP is the primary document to be reviewed in the Operations Readiness Review</a:t>
            </a:r>
          </a:p>
          <a:p>
            <a:r>
              <a:rPr lang="en-US" sz="1600" dirty="0"/>
              <a:t>ND Technical Support Dept finishing Cryogenics Operations Support plan </a:t>
            </a:r>
          </a:p>
          <a:p>
            <a:pPr lvl="1"/>
            <a:r>
              <a:rPr lang="en-US" sz="1400" dirty="0"/>
              <a:t>Extension of existing support plan for </a:t>
            </a:r>
            <a:r>
              <a:rPr lang="en-US" sz="1400" dirty="0" err="1"/>
              <a:t>MicroBooNE</a:t>
            </a:r>
            <a:r>
              <a:rPr lang="en-US" sz="1400" dirty="0"/>
              <a:t> to support all </a:t>
            </a:r>
            <a:r>
              <a:rPr lang="en-US" sz="1400" dirty="0" err="1"/>
              <a:t>LAr</a:t>
            </a:r>
            <a:r>
              <a:rPr lang="en-US" sz="1400" dirty="0"/>
              <a:t> detectors detectors</a:t>
            </a:r>
          </a:p>
          <a:p>
            <a:pPr lvl="1"/>
            <a:r>
              <a:rPr lang="en-US" sz="1400" dirty="0"/>
              <a:t>Takes effect as </a:t>
            </a:r>
            <a:r>
              <a:rPr lang="en-US" sz="1400" dirty="0" err="1"/>
              <a:t>cryo</a:t>
            </a:r>
            <a:r>
              <a:rPr lang="en-US" sz="1400" dirty="0"/>
              <a:t> commissioning completes </a:t>
            </a:r>
          </a:p>
          <a:p>
            <a:endParaRPr lang="en-US" sz="1600" dirty="0"/>
          </a:p>
          <a:p>
            <a:endParaRPr lang="en-US" sz="1400" dirty="0"/>
          </a:p>
        </p:txBody>
      </p:sp>
      <p:sp>
        <p:nvSpPr>
          <p:cNvPr id="3" name="Title 2"/>
          <p:cNvSpPr>
            <a:spLocks noGrp="1"/>
          </p:cNvSpPr>
          <p:nvPr>
            <p:ph type="title"/>
          </p:nvPr>
        </p:nvSpPr>
        <p:spPr/>
        <p:txBody>
          <a:bodyPr/>
          <a:lstStyle/>
          <a:p>
            <a:r>
              <a:rPr lang="en-US" dirty="0"/>
              <a:t>Transition to Operation Planning </a:t>
            </a:r>
          </a:p>
        </p:txBody>
      </p:sp>
      <p:sp>
        <p:nvSpPr>
          <p:cNvPr id="4" name="Date Placeholder 3"/>
          <p:cNvSpPr>
            <a:spLocks noGrp="1"/>
          </p:cNvSpPr>
          <p:nvPr>
            <p:ph type="dt" sz="half" idx="2"/>
          </p:nvPr>
        </p:nvSpPr>
        <p:spPr/>
        <p:txBody>
          <a:bodyPr/>
          <a:lstStyle/>
          <a:p>
            <a:pPr>
              <a:defRPr/>
            </a:pPr>
            <a:r>
              <a:rPr lang="en-US"/>
              <a:t>3/8/19</a:t>
            </a:r>
            <a:endParaRPr lang="en-US" dirty="0"/>
          </a:p>
        </p:txBody>
      </p:sp>
      <p:sp>
        <p:nvSpPr>
          <p:cNvPr id="5" name="Footer Placeholder 4"/>
          <p:cNvSpPr>
            <a:spLocks noGrp="1"/>
          </p:cNvSpPr>
          <p:nvPr>
            <p:ph type="ftr" sz="quarter" idx="3"/>
          </p:nvPr>
        </p:nvSpPr>
        <p:spPr/>
        <p:txBody>
          <a:bodyPr/>
          <a:lstStyle/>
          <a:p>
            <a:pPr>
              <a:defRPr/>
            </a:pPr>
            <a:r>
              <a:rPr lang="en-US"/>
              <a:t>SBN Oversight Board</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14276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785273-4F76-AC49-B38A-02A6883EADDA}"/>
              </a:ext>
            </a:extLst>
          </p:cNvPr>
          <p:cNvSpPr>
            <a:spLocks noGrp="1"/>
          </p:cNvSpPr>
          <p:nvPr>
            <p:ph idx="1"/>
          </p:nvPr>
        </p:nvSpPr>
        <p:spPr>
          <a:xfrm>
            <a:off x="222250" y="899318"/>
            <a:ext cx="8200014" cy="5059363"/>
          </a:xfrm>
        </p:spPr>
        <p:txBody>
          <a:bodyPr/>
          <a:lstStyle/>
          <a:p>
            <a:r>
              <a:rPr lang="en-US" sz="1800" dirty="0"/>
              <a:t>Safety of people must remain the top priority for the SBN program.  This is the responsibility of everyone involved.</a:t>
            </a:r>
          </a:p>
          <a:p>
            <a:r>
              <a:rPr lang="en-US" sz="1800" dirty="0"/>
              <a:t>A work planning process was created by Aria </a:t>
            </a:r>
            <a:r>
              <a:rPr lang="en-US" sz="1800" dirty="0" err="1"/>
              <a:t>Soha</a:t>
            </a:r>
            <a:r>
              <a:rPr lang="en-US" sz="1800" dirty="0"/>
              <a:t> (Far Detector Installation Coordinator) which has been used for installation activities by Fermilab, CERN, </a:t>
            </a:r>
            <a:r>
              <a:rPr lang="en-US" sz="1800" dirty="0" err="1"/>
              <a:t>Demaco</a:t>
            </a:r>
            <a:r>
              <a:rPr lang="en-US" sz="1800" dirty="0"/>
              <a:t>, and the collaboration.</a:t>
            </a:r>
          </a:p>
          <a:p>
            <a:pPr lvl="1"/>
            <a:r>
              <a:rPr lang="en-US" sz="1600" dirty="0"/>
              <a:t>The goal is safe and efficient planning of work</a:t>
            </a:r>
          </a:p>
          <a:p>
            <a:pPr lvl="1"/>
            <a:r>
              <a:rPr lang="en-US" sz="1600" dirty="0"/>
              <a:t>Flexibility to allow for unknowns is essential</a:t>
            </a:r>
          </a:p>
          <a:p>
            <a:pPr lvl="1"/>
            <a:r>
              <a:rPr lang="en-US" sz="1600" dirty="0"/>
              <a:t>If the conditions change: stop and discuss the plan before continuing </a:t>
            </a:r>
          </a:p>
          <a:p>
            <a:r>
              <a:rPr lang="en-US" sz="1800" dirty="0"/>
              <a:t>This process has been adopted for SBND activities</a:t>
            </a:r>
          </a:p>
          <a:p>
            <a:r>
              <a:rPr lang="en-US" sz="1800" dirty="0"/>
              <a:t>As ICARUS transitions from installation to commissioning Aria’s role as Installation Coordinator is coming to an end, Primary responsibility moves to Commissioning organization</a:t>
            </a:r>
          </a:p>
          <a:p>
            <a:r>
              <a:rPr lang="en-US" sz="1800" dirty="0"/>
              <a:t>Need to maintain discipline of planning work through these transitions</a:t>
            </a:r>
          </a:p>
          <a:p>
            <a:pPr lvl="1"/>
            <a:r>
              <a:rPr lang="en-US" sz="1600" dirty="0"/>
              <a:t>Written work plans for major activities</a:t>
            </a:r>
          </a:p>
          <a:p>
            <a:pPr lvl="1"/>
            <a:r>
              <a:rPr lang="en-US" sz="1600" dirty="0"/>
              <a:t>Work plans will now be presented and reviewed in the Wednesday morning ICARUS meeting </a:t>
            </a:r>
          </a:p>
          <a:p>
            <a:pPr lvl="1"/>
            <a:r>
              <a:rPr lang="en-US" sz="1600" dirty="0"/>
              <a:t>Hazard Analyses for activities with significant hazards per Fermilab Environment Safety and Health Manual (FESHM) chapter</a:t>
            </a:r>
          </a:p>
          <a:p>
            <a:pPr lvl="1"/>
            <a:r>
              <a:rPr lang="en-US" sz="1600" dirty="0"/>
              <a:t>Discuss all work of the day at daily Toolbox Meeting (currently at 8am at SBN FD)</a:t>
            </a:r>
          </a:p>
          <a:p>
            <a:r>
              <a:rPr lang="en-US" sz="1800" dirty="0"/>
              <a:t>  </a:t>
            </a:r>
          </a:p>
          <a:p>
            <a:pPr marL="233362" lvl="1" indent="0">
              <a:buNone/>
            </a:pPr>
            <a:endParaRPr lang="en-US" sz="1400" dirty="0"/>
          </a:p>
          <a:p>
            <a:endParaRPr lang="en-US" sz="1600" dirty="0"/>
          </a:p>
          <a:p>
            <a:endParaRPr lang="en-US" sz="1600" dirty="0"/>
          </a:p>
          <a:p>
            <a:pPr lvl="1"/>
            <a:endParaRPr lang="en-US" sz="1400" dirty="0"/>
          </a:p>
        </p:txBody>
      </p:sp>
      <p:sp>
        <p:nvSpPr>
          <p:cNvPr id="3" name="Title 2"/>
          <p:cNvSpPr>
            <a:spLocks noGrp="1"/>
          </p:cNvSpPr>
          <p:nvPr>
            <p:ph type="title"/>
          </p:nvPr>
        </p:nvSpPr>
        <p:spPr>
          <a:xfrm>
            <a:off x="214313" y="250585"/>
            <a:ext cx="8686800" cy="427877"/>
          </a:xfrm>
          <a:prstGeom prst="rect">
            <a:avLst/>
          </a:prstGeom>
        </p:spPr>
        <p:txBody>
          <a:bodyPr/>
          <a:lstStyle/>
          <a:p>
            <a:r>
              <a:rPr lang="en-US" dirty="0"/>
              <a:t>Safety and Work Planning</a:t>
            </a:r>
          </a:p>
        </p:txBody>
      </p:sp>
      <p:sp>
        <p:nvSpPr>
          <p:cNvPr id="4" name="Date Placeholder 3"/>
          <p:cNvSpPr>
            <a:spLocks noGrp="1"/>
          </p:cNvSpPr>
          <p:nvPr>
            <p:ph type="dt" sz="half" idx="2"/>
          </p:nvPr>
        </p:nvSpPr>
        <p:spPr/>
        <p:txBody>
          <a:bodyPr/>
          <a:lstStyle/>
          <a:p>
            <a:pPr>
              <a:defRPr/>
            </a:pPr>
            <a:r>
              <a:rPr lang="en-US"/>
              <a:t>9/11/19</a:t>
            </a:r>
            <a:endParaRPr lang="en-US" dirty="0"/>
          </a:p>
        </p:txBody>
      </p:sp>
      <p:sp>
        <p:nvSpPr>
          <p:cNvPr id="5" name="Footer Placeholder 4"/>
          <p:cNvSpPr>
            <a:spLocks noGrp="1"/>
          </p:cNvSpPr>
          <p:nvPr>
            <p:ph type="ftr" sz="quarter" idx="3"/>
          </p:nvPr>
        </p:nvSpPr>
        <p:spPr>
          <a:xfrm>
            <a:off x="1530603" y="6504213"/>
            <a:ext cx="6262118" cy="242873"/>
          </a:xfrm>
        </p:spPr>
        <p:txBody>
          <a:bodyPr/>
          <a:lstStyle/>
          <a:p>
            <a:pPr>
              <a:defRPr/>
            </a:pPr>
            <a:r>
              <a:rPr lang="en-US"/>
              <a:t>ICARUS Collaboration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2" name="AutoShape 2" descr="20190418_154049.jpg">
            <a:extLst>
              <a:ext uri="{FF2B5EF4-FFF2-40B4-BE49-F238E27FC236}">
                <a16:creationId xmlns:a16="http://schemas.microsoft.com/office/drawing/2014/main" id="{37C99189-415F-4147-A1E3-500952ACCFD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6903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785273-4F76-AC49-B38A-02A6883EADDA}"/>
              </a:ext>
            </a:extLst>
          </p:cNvPr>
          <p:cNvSpPr>
            <a:spLocks noGrp="1"/>
          </p:cNvSpPr>
          <p:nvPr>
            <p:ph idx="1"/>
          </p:nvPr>
        </p:nvSpPr>
        <p:spPr>
          <a:xfrm>
            <a:off x="222250" y="899318"/>
            <a:ext cx="8200014" cy="5059363"/>
          </a:xfrm>
        </p:spPr>
        <p:txBody>
          <a:bodyPr/>
          <a:lstStyle/>
          <a:p>
            <a:r>
              <a:rPr lang="en-US" sz="1800" dirty="0"/>
              <a:t>Before the LN2 is introduced into the cold shields the area below grade in the SBN FD Building will become an Oxygen Deficiency Hazard (ODH) Class 1 area</a:t>
            </a:r>
          </a:p>
          <a:p>
            <a:pPr lvl="1"/>
            <a:r>
              <a:rPr lang="en-US" sz="1600" dirty="0"/>
              <a:t>Work below grade will only be permitted for ODH Qualified personnel: ODH training and medical exam by Fermilab </a:t>
            </a:r>
          </a:p>
          <a:p>
            <a:pPr lvl="1"/>
            <a:r>
              <a:rPr lang="en-US" sz="1600" dirty="0"/>
              <a:t>This will remain in effect for the duration of the experiment</a:t>
            </a:r>
          </a:p>
          <a:p>
            <a:pPr lvl="1"/>
            <a:r>
              <a:rPr lang="en-US" sz="1600" dirty="0"/>
              <a:t>Details of implementation will be communicated in the coming weeks</a:t>
            </a:r>
          </a:p>
          <a:p>
            <a:r>
              <a:rPr lang="en-US" sz="1800" dirty="0"/>
              <a:t>During cryogenics commissioning (LN2 cooldown and Lar fill) additional restrictions will be in place that will severely limit access below grade</a:t>
            </a:r>
          </a:p>
          <a:p>
            <a:pPr lvl="1"/>
            <a:r>
              <a:rPr lang="en-US" sz="1600" dirty="0"/>
              <a:t>Will require permission and escort by </a:t>
            </a:r>
            <a:r>
              <a:rPr lang="en-US" sz="1600" dirty="0" err="1"/>
              <a:t>Cryo</a:t>
            </a:r>
            <a:r>
              <a:rPr lang="en-US" sz="1600" dirty="0"/>
              <a:t> team</a:t>
            </a:r>
          </a:p>
          <a:p>
            <a:pPr lvl="1"/>
            <a:r>
              <a:rPr lang="en-US" sz="1600" dirty="0"/>
              <a:t>These will remain in place until cryogenics have been stabilized after the fill</a:t>
            </a:r>
          </a:p>
          <a:p>
            <a:pPr lvl="1"/>
            <a:r>
              <a:rPr lang="en-US" sz="1600" dirty="0"/>
              <a:t>Need to get as much installation completed as possible before cooldown </a:t>
            </a:r>
          </a:p>
          <a:p>
            <a:r>
              <a:rPr lang="en-US" sz="1800" dirty="0"/>
              <a:t>These restrictions encourage us all to plan work on the detector and mezzanines even more carefully to perform remaining installations efficiently and </a:t>
            </a:r>
            <a:r>
              <a:rPr lang="en-US" sz="1800"/>
              <a:t>minimize future </a:t>
            </a:r>
            <a:r>
              <a:rPr lang="en-US" sz="1800" dirty="0"/>
              <a:t>access</a:t>
            </a:r>
          </a:p>
          <a:p>
            <a:pPr marL="233362" lvl="1" indent="0">
              <a:buNone/>
            </a:pPr>
            <a:endParaRPr lang="en-US" sz="1400" dirty="0"/>
          </a:p>
          <a:p>
            <a:endParaRPr lang="en-US" sz="1600" dirty="0"/>
          </a:p>
          <a:p>
            <a:endParaRPr lang="en-US" sz="1600" dirty="0"/>
          </a:p>
          <a:p>
            <a:pPr lvl="1"/>
            <a:endParaRPr lang="en-US" sz="1400" dirty="0"/>
          </a:p>
        </p:txBody>
      </p:sp>
      <p:sp>
        <p:nvSpPr>
          <p:cNvPr id="3" name="Title 2"/>
          <p:cNvSpPr>
            <a:spLocks noGrp="1"/>
          </p:cNvSpPr>
          <p:nvPr>
            <p:ph type="title"/>
          </p:nvPr>
        </p:nvSpPr>
        <p:spPr>
          <a:xfrm>
            <a:off x="214313" y="250585"/>
            <a:ext cx="8686800" cy="427877"/>
          </a:xfrm>
          <a:prstGeom prst="rect">
            <a:avLst/>
          </a:prstGeom>
        </p:spPr>
        <p:txBody>
          <a:bodyPr/>
          <a:lstStyle/>
          <a:p>
            <a:r>
              <a:rPr lang="en-US" dirty="0"/>
              <a:t>ODH and Work Planning</a:t>
            </a:r>
          </a:p>
        </p:txBody>
      </p:sp>
      <p:sp>
        <p:nvSpPr>
          <p:cNvPr id="4" name="Date Placeholder 3"/>
          <p:cNvSpPr>
            <a:spLocks noGrp="1"/>
          </p:cNvSpPr>
          <p:nvPr>
            <p:ph type="dt" sz="half" idx="2"/>
          </p:nvPr>
        </p:nvSpPr>
        <p:spPr/>
        <p:txBody>
          <a:bodyPr/>
          <a:lstStyle/>
          <a:p>
            <a:pPr>
              <a:defRPr/>
            </a:pPr>
            <a:r>
              <a:rPr lang="en-US"/>
              <a:t>9/11/19</a:t>
            </a:r>
            <a:endParaRPr lang="en-US" dirty="0"/>
          </a:p>
        </p:txBody>
      </p:sp>
      <p:sp>
        <p:nvSpPr>
          <p:cNvPr id="5" name="Footer Placeholder 4"/>
          <p:cNvSpPr>
            <a:spLocks noGrp="1"/>
          </p:cNvSpPr>
          <p:nvPr>
            <p:ph type="ftr" sz="quarter" idx="3"/>
          </p:nvPr>
        </p:nvSpPr>
        <p:spPr>
          <a:xfrm>
            <a:off x="1530603" y="6504213"/>
            <a:ext cx="6262118" cy="242873"/>
          </a:xfrm>
        </p:spPr>
        <p:txBody>
          <a:bodyPr/>
          <a:lstStyle/>
          <a:p>
            <a:pPr>
              <a:defRPr/>
            </a:pPr>
            <a:r>
              <a:rPr lang="en-US"/>
              <a:t>ICARUS Collaboration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2" name="AutoShape 2" descr="20190418_154049.jpg">
            <a:extLst>
              <a:ext uri="{FF2B5EF4-FFF2-40B4-BE49-F238E27FC236}">
                <a16:creationId xmlns:a16="http://schemas.microsoft.com/office/drawing/2014/main" id="{37C99189-415F-4147-A1E3-500952ACCFD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9969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785273-4F76-AC49-B38A-02A6883EADDA}"/>
              </a:ext>
            </a:extLst>
          </p:cNvPr>
          <p:cNvSpPr>
            <a:spLocks noGrp="1"/>
          </p:cNvSpPr>
          <p:nvPr>
            <p:ph idx="1"/>
          </p:nvPr>
        </p:nvSpPr>
        <p:spPr>
          <a:xfrm>
            <a:off x="222250" y="899318"/>
            <a:ext cx="8200014" cy="5059363"/>
          </a:xfrm>
        </p:spPr>
        <p:txBody>
          <a:bodyPr/>
          <a:lstStyle/>
          <a:p>
            <a:pPr marL="233362" lvl="1" indent="0">
              <a:buNone/>
            </a:pPr>
            <a:endParaRPr lang="en-US" sz="1400" dirty="0"/>
          </a:p>
          <a:p>
            <a:endParaRPr lang="en-US" sz="1600" dirty="0"/>
          </a:p>
          <a:p>
            <a:endParaRPr lang="en-US" sz="1600" dirty="0"/>
          </a:p>
          <a:p>
            <a:pPr lvl="1"/>
            <a:endParaRPr lang="en-US" sz="1400" dirty="0"/>
          </a:p>
        </p:txBody>
      </p:sp>
      <p:sp>
        <p:nvSpPr>
          <p:cNvPr id="3" name="Title 2"/>
          <p:cNvSpPr>
            <a:spLocks noGrp="1"/>
          </p:cNvSpPr>
          <p:nvPr>
            <p:ph type="title"/>
          </p:nvPr>
        </p:nvSpPr>
        <p:spPr>
          <a:xfrm>
            <a:off x="214313" y="250585"/>
            <a:ext cx="8686800" cy="427877"/>
          </a:xfrm>
          <a:prstGeom prst="rect">
            <a:avLst/>
          </a:prstGeom>
        </p:spPr>
        <p:txBody>
          <a:bodyPr/>
          <a:lstStyle/>
          <a:p>
            <a:r>
              <a:rPr lang="en-US" dirty="0"/>
              <a:t>From Aria Aug 2018</a:t>
            </a:r>
          </a:p>
        </p:txBody>
      </p:sp>
      <p:sp>
        <p:nvSpPr>
          <p:cNvPr id="4" name="Date Placeholder 3"/>
          <p:cNvSpPr>
            <a:spLocks noGrp="1"/>
          </p:cNvSpPr>
          <p:nvPr>
            <p:ph type="dt" sz="half" idx="2"/>
          </p:nvPr>
        </p:nvSpPr>
        <p:spPr/>
        <p:txBody>
          <a:bodyPr/>
          <a:lstStyle/>
          <a:p>
            <a:pPr>
              <a:defRPr/>
            </a:pPr>
            <a:r>
              <a:rPr lang="en-US"/>
              <a:t>9/11/19</a:t>
            </a:r>
            <a:endParaRPr lang="en-US" dirty="0"/>
          </a:p>
        </p:txBody>
      </p:sp>
      <p:sp>
        <p:nvSpPr>
          <p:cNvPr id="5" name="Footer Placeholder 4"/>
          <p:cNvSpPr>
            <a:spLocks noGrp="1"/>
          </p:cNvSpPr>
          <p:nvPr>
            <p:ph type="ftr" sz="quarter" idx="3"/>
          </p:nvPr>
        </p:nvSpPr>
        <p:spPr>
          <a:xfrm>
            <a:off x="1530603" y="6504213"/>
            <a:ext cx="6262118" cy="242873"/>
          </a:xfrm>
        </p:spPr>
        <p:txBody>
          <a:bodyPr/>
          <a:lstStyle/>
          <a:p>
            <a:pPr>
              <a:defRPr/>
            </a:pPr>
            <a:r>
              <a:rPr lang="en-US"/>
              <a:t>ICARUS Collaboration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2" name="AutoShape 2" descr="20190418_154049.jpg">
            <a:extLst>
              <a:ext uri="{FF2B5EF4-FFF2-40B4-BE49-F238E27FC236}">
                <a16:creationId xmlns:a16="http://schemas.microsoft.com/office/drawing/2014/main" id="{37C99189-415F-4147-A1E3-500952ACCFD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876C8E3A-B744-B649-859E-BE304B6601C1}"/>
              </a:ext>
            </a:extLst>
          </p:cNvPr>
          <p:cNvPicPr>
            <a:picLocks noChangeAspect="1"/>
          </p:cNvPicPr>
          <p:nvPr/>
        </p:nvPicPr>
        <p:blipFill>
          <a:blip r:embed="rId2"/>
          <a:stretch>
            <a:fillRect/>
          </a:stretch>
        </p:blipFill>
        <p:spPr>
          <a:xfrm>
            <a:off x="1036507" y="899318"/>
            <a:ext cx="7070985" cy="5303239"/>
          </a:xfrm>
          <a:prstGeom prst="rect">
            <a:avLst/>
          </a:prstGeom>
        </p:spPr>
      </p:pic>
    </p:spTree>
    <p:extLst>
      <p:ext uri="{BB962C8B-B14F-4D97-AF65-F5344CB8AC3E}">
        <p14:creationId xmlns:p14="http://schemas.microsoft.com/office/powerpoint/2010/main" val="340473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785273-4F76-AC49-B38A-02A6883EADDA}"/>
              </a:ext>
            </a:extLst>
          </p:cNvPr>
          <p:cNvSpPr>
            <a:spLocks noGrp="1"/>
          </p:cNvSpPr>
          <p:nvPr>
            <p:ph idx="1"/>
          </p:nvPr>
        </p:nvSpPr>
        <p:spPr>
          <a:xfrm>
            <a:off x="222250" y="899318"/>
            <a:ext cx="8200014" cy="5059363"/>
          </a:xfrm>
        </p:spPr>
        <p:txBody>
          <a:bodyPr/>
          <a:lstStyle/>
          <a:p>
            <a:r>
              <a:rPr lang="en-US" sz="1800" dirty="0"/>
              <a:t>Presented our plans for escalating Fermilab computer resources in yearly meeting with Scientific Computing Division (SCD), and will begin ramping up resources now as we approach data-taking and larger simulation campaigns. Fermilab SCD has supported our requests for more resources as needed.</a:t>
            </a:r>
          </a:p>
          <a:p>
            <a:endParaRPr lang="en-US" sz="1800" dirty="0"/>
          </a:p>
          <a:p>
            <a:r>
              <a:rPr lang="en-US" sz="1800" dirty="0"/>
              <a:t>Working with experts in Fermilab computing and from SBND to develop the data transport from the SBN-FD site to central data storage at Fermilab, using common Fermilab-supported tools.</a:t>
            </a:r>
          </a:p>
          <a:p>
            <a:endParaRPr lang="en-US" sz="1800" dirty="0"/>
          </a:p>
          <a:p>
            <a:r>
              <a:rPr lang="en-US" sz="1800" dirty="0"/>
              <a:t>Once final systems and networking are installed, planning to conduct tests with fake data or commissioning data to test data transport, storage, and first-pass data reconstruction stages.  </a:t>
            </a:r>
          </a:p>
          <a:p>
            <a:endParaRPr lang="en-US" sz="1800" dirty="0"/>
          </a:p>
          <a:p>
            <a:r>
              <a:rPr lang="en-US" sz="1800" dirty="0"/>
              <a:t>Working with colleagues in SCD and at CAF to develop data transport and job submission to their facilities, allowing for an extra copy of data and additional computing resources integrated into the common grid computing frameworks.</a:t>
            </a:r>
          </a:p>
          <a:p>
            <a:pPr marL="233362" lvl="1" indent="0">
              <a:buNone/>
            </a:pPr>
            <a:endParaRPr lang="en-US" sz="1400" dirty="0"/>
          </a:p>
          <a:p>
            <a:endParaRPr lang="en-US" sz="1600" dirty="0"/>
          </a:p>
          <a:p>
            <a:endParaRPr lang="en-US" sz="1600" dirty="0"/>
          </a:p>
          <a:p>
            <a:pPr lvl="1"/>
            <a:endParaRPr lang="en-US" sz="1400" dirty="0"/>
          </a:p>
        </p:txBody>
      </p:sp>
      <p:sp>
        <p:nvSpPr>
          <p:cNvPr id="3" name="Title 2"/>
          <p:cNvSpPr>
            <a:spLocks noGrp="1"/>
          </p:cNvSpPr>
          <p:nvPr>
            <p:ph type="title"/>
          </p:nvPr>
        </p:nvSpPr>
        <p:spPr>
          <a:xfrm>
            <a:off x="214313" y="250585"/>
            <a:ext cx="8686800" cy="427877"/>
          </a:xfrm>
          <a:prstGeom prst="rect">
            <a:avLst/>
          </a:prstGeom>
        </p:spPr>
        <p:txBody>
          <a:bodyPr/>
          <a:lstStyle/>
          <a:p>
            <a:r>
              <a:rPr lang="en-US" dirty="0"/>
              <a:t>SBN Computing </a:t>
            </a:r>
          </a:p>
        </p:txBody>
      </p:sp>
      <p:sp>
        <p:nvSpPr>
          <p:cNvPr id="4" name="Date Placeholder 3"/>
          <p:cNvSpPr>
            <a:spLocks noGrp="1"/>
          </p:cNvSpPr>
          <p:nvPr>
            <p:ph type="dt" sz="half" idx="2"/>
          </p:nvPr>
        </p:nvSpPr>
        <p:spPr/>
        <p:txBody>
          <a:bodyPr/>
          <a:lstStyle/>
          <a:p>
            <a:pPr>
              <a:defRPr/>
            </a:pPr>
            <a:r>
              <a:rPr lang="en-US"/>
              <a:t>9/11/19</a:t>
            </a:r>
            <a:endParaRPr lang="en-US" dirty="0"/>
          </a:p>
        </p:txBody>
      </p:sp>
      <p:sp>
        <p:nvSpPr>
          <p:cNvPr id="5" name="Footer Placeholder 4"/>
          <p:cNvSpPr>
            <a:spLocks noGrp="1"/>
          </p:cNvSpPr>
          <p:nvPr>
            <p:ph type="ftr" sz="quarter" idx="3"/>
          </p:nvPr>
        </p:nvSpPr>
        <p:spPr>
          <a:xfrm>
            <a:off x="1530603" y="6504213"/>
            <a:ext cx="6262118" cy="242873"/>
          </a:xfrm>
        </p:spPr>
        <p:txBody>
          <a:bodyPr/>
          <a:lstStyle/>
          <a:p>
            <a:pPr>
              <a:defRPr/>
            </a:pPr>
            <a:r>
              <a:rPr lang="en-US"/>
              <a:t>ICARUS Collaboration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2" name="AutoShape 2" descr="20190418_154049.jpg">
            <a:extLst>
              <a:ext uri="{FF2B5EF4-FFF2-40B4-BE49-F238E27FC236}">
                <a16:creationId xmlns:a16="http://schemas.microsoft.com/office/drawing/2014/main" id="{37C99189-415F-4147-A1E3-500952ACCFD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02B5DAAE-9C71-C347-A74C-2318B5D26F7E}"/>
              </a:ext>
            </a:extLst>
          </p:cNvPr>
          <p:cNvSpPr txBox="1"/>
          <p:nvPr/>
        </p:nvSpPr>
        <p:spPr>
          <a:xfrm>
            <a:off x="6655628" y="121257"/>
            <a:ext cx="2266122" cy="338554"/>
          </a:xfrm>
          <a:prstGeom prst="rect">
            <a:avLst/>
          </a:prstGeom>
          <a:noFill/>
          <a:ln>
            <a:solidFill>
              <a:schemeClr val="tx1"/>
            </a:solidFill>
          </a:ln>
        </p:spPr>
        <p:txBody>
          <a:bodyPr wrap="square" rtlCol="0">
            <a:spAutoFit/>
          </a:bodyPr>
          <a:lstStyle/>
          <a:p>
            <a:r>
              <a:rPr lang="en-US" sz="1600" dirty="0"/>
              <a:t>From Wes Ketchum</a:t>
            </a:r>
          </a:p>
        </p:txBody>
      </p:sp>
    </p:spTree>
    <p:extLst>
      <p:ext uri="{BB962C8B-B14F-4D97-AF65-F5344CB8AC3E}">
        <p14:creationId xmlns:p14="http://schemas.microsoft.com/office/powerpoint/2010/main" val="64127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3C6BCC1-3E64-F944-AAC6-F31446B1C341}"/>
              </a:ext>
            </a:extLst>
          </p:cNvPr>
          <p:cNvPicPr>
            <a:picLocks noGrp="1" noChangeAspect="1"/>
          </p:cNvPicPr>
          <p:nvPr>
            <p:ph idx="1"/>
          </p:nvPr>
        </p:nvPicPr>
        <p:blipFill>
          <a:blip r:embed="rId2"/>
          <a:stretch>
            <a:fillRect/>
          </a:stretch>
        </p:blipFill>
        <p:spPr>
          <a:xfrm>
            <a:off x="38989" y="875506"/>
            <a:ext cx="6767651" cy="5106988"/>
          </a:xfrm>
        </p:spPr>
      </p:pic>
      <p:sp>
        <p:nvSpPr>
          <p:cNvPr id="3" name="Date Placeholder 2">
            <a:extLst>
              <a:ext uri="{FF2B5EF4-FFF2-40B4-BE49-F238E27FC236}">
                <a16:creationId xmlns:a16="http://schemas.microsoft.com/office/drawing/2014/main" id="{8AD4B7D3-ACA0-2D46-A274-316CB71E0AE7}"/>
              </a:ext>
            </a:extLst>
          </p:cNvPr>
          <p:cNvSpPr>
            <a:spLocks noGrp="1"/>
          </p:cNvSpPr>
          <p:nvPr>
            <p:ph type="dt" sz="half" idx="2"/>
          </p:nvPr>
        </p:nvSpPr>
        <p:spPr/>
        <p:txBody>
          <a:bodyPr/>
          <a:lstStyle/>
          <a:p>
            <a:pPr>
              <a:defRPr/>
            </a:pPr>
            <a:r>
              <a:rPr lang="en-US"/>
              <a:t>9/11/19</a:t>
            </a:r>
            <a:endParaRPr lang="en-US" dirty="0"/>
          </a:p>
        </p:txBody>
      </p:sp>
      <p:sp>
        <p:nvSpPr>
          <p:cNvPr id="4" name="Footer Placeholder 3">
            <a:extLst>
              <a:ext uri="{FF2B5EF4-FFF2-40B4-BE49-F238E27FC236}">
                <a16:creationId xmlns:a16="http://schemas.microsoft.com/office/drawing/2014/main" id="{8D7D990F-D67D-7A41-8BCA-141E04072FD0}"/>
              </a:ext>
            </a:extLst>
          </p:cNvPr>
          <p:cNvSpPr>
            <a:spLocks noGrp="1"/>
          </p:cNvSpPr>
          <p:nvPr>
            <p:ph type="ftr" sz="quarter" idx="3"/>
          </p:nvPr>
        </p:nvSpPr>
        <p:spPr/>
        <p:txBody>
          <a:bodyPr/>
          <a:lstStyle/>
          <a:p>
            <a:pPr>
              <a:defRPr/>
            </a:pPr>
            <a:r>
              <a:rPr lang="en-US"/>
              <a:t>ICARUS Collaboration Meeting</a:t>
            </a:r>
            <a:endParaRPr lang="en-US" b="1" dirty="0"/>
          </a:p>
        </p:txBody>
      </p:sp>
      <p:sp>
        <p:nvSpPr>
          <p:cNvPr id="5" name="Slide Number Placeholder 4">
            <a:extLst>
              <a:ext uri="{FF2B5EF4-FFF2-40B4-BE49-F238E27FC236}">
                <a16:creationId xmlns:a16="http://schemas.microsoft.com/office/drawing/2014/main" id="{4008F3BC-0C31-9D48-8C82-AC48E4F5B7C4}"/>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6" name="Title 5">
            <a:extLst>
              <a:ext uri="{FF2B5EF4-FFF2-40B4-BE49-F238E27FC236}">
                <a16:creationId xmlns:a16="http://schemas.microsoft.com/office/drawing/2014/main" id="{C7356E0E-C437-624A-A711-D3F8862E30FF}"/>
              </a:ext>
            </a:extLst>
          </p:cNvPr>
          <p:cNvSpPr>
            <a:spLocks noGrp="1"/>
          </p:cNvSpPr>
          <p:nvPr>
            <p:ph type="title"/>
          </p:nvPr>
        </p:nvSpPr>
        <p:spPr/>
        <p:txBody>
          <a:bodyPr/>
          <a:lstStyle/>
          <a:p>
            <a:r>
              <a:rPr lang="en-US" dirty="0"/>
              <a:t>BNB Beam – Start of 2019-2020 beam period</a:t>
            </a:r>
          </a:p>
        </p:txBody>
      </p:sp>
      <p:sp>
        <p:nvSpPr>
          <p:cNvPr id="9" name="TextBox 8">
            <a:extLst>
              <a:ext uri="{FF2B5EF4-FFF2-40B4-BE49-F238E27FC236}">
                <a16:creationId xmlns:a16="http://schemas.microsoft.com/office/drawing/2014/main" id="{2378DD88-5A96-E84C-8240-4AD92785A4BD}"/>
              </a:ext>
            </a:extLst>
          </p:cNvPr>
          <p:cNvSpPr txBox="1"/>
          <p:nvPr/>
        </p:nvSpPr>
        <p:spPr>
          <a:xfrm>
            <a:off x="6655628" y="121257"/>
            <a:ext cx="2266122" cy="584775"/>
          </a:xfrm>
          <a:prstGeom prst="rect">
            <a:avLst/>
          </a:prstGeom>
          <a:noFill/>
        </p:spPr>
        <p:txBody>
          <a:bodyPr wrap="square" rtlCol="0">
            <a:spAutoFit/>
          </a:bodyPr>
          <a:lstStyle/>
          <a:p>
            <a:r>
              <a:rPr lang="en-US" sz="1600" dirty="0"/>
              <a:t>Slide from Cons </a:t>
            </a:r>
            <a:r>
              <a:rPr lang="en-US" sz="1600" dirty="0" err="1"/>
              <a:t>Gattuso</a:t>
            </a:r>
            <a:r>
              <a:rPr lang="en-US" sz="1600" dirty="0"/>
              <a:t> of AD Operations</a:t>
            </a:r>
          </a:p>
        </p:txBody>
      </p:sp>
      <p:sp>
        <p:nvSpPr>
          <p:cNvPr id="10" name="TextBox 9">
            <a:extLst>
              <a:ext uri="{FF2B5EF4-FFF2-40B4-BE49-F238E27FC236}">
                <a16:creationId xmlns:a16="http://schemas.microsoft.com/office/drawing/2014/main" id="{2678A587-3B8B-A04A-BE11-4367C89387A7}"/>
              </a:ext>
            </a:extLst>
          </p:cNvPr>
          <p:cNvSpPr txBox="1"/>
          <p:nvPr/>
        </p:nvSpPr>
        <p:spPr>
          <a:xfrm>
            <a:off x="6806640" y="2015600"/>
            <a:ext cx="2139650" cy="2554545"/>
          </a:xfrm>
          <a:prstGeom prst="rect">
            <a:avLst/>
          </a:prstGeom>
          <a:noFill/>
        </p:spPr>
        <p:txBody>
          <a:bodyPr wrap="square" rtlCol="0">
            <a:spAutoFit/>
          </a:bodyPr>
          <a:lstStyle/>
          <a:p>
            <a:r>
              <a:rPr lang="en-US" sz="1600" dirty="0"/>
              <a:t>Note: standard FNAL beam schedule is based on US Fiscal year with beam operation typically starting in October (beginning of FY) and ending with a  maintenance shutdown of several months at the end of the summer</a:t>
            </a:r>
          </a:p>
        </p:txBody>
      </p:sp>
    </p:spTree>
    <p:extLst>
      <p:ext uri="{BB962C8B-B14F-4D97-AF65-F5344CB8AC3E}">
        <p14:creationId xmlns:p14="http://schemas.microsoft.com/office/powerpoint/2010/main" val="19091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AD4B7D3-ACA0-2D46-A274-316CB71E0AE7}"/>
              </a:ext>
            </a:extLst>
          </p:cNvPr>
          <p:cNvSpPr>
            <a:spLocks noGrp="1"/>
          </p:cNvSpPr>
          <p:nvPr>
            <p:ph type="dt" sz="half" idx="2"/>
          </p:nvPr>
        </p:nvSpPr>
        <p:spPr/>
        <p:txBody>
          <a:bodyPr/>
          <a:lstStyle/>
          <a:p>
            <a:pPr>
              <a:defRPr/>
            </a:pPr>
            <a:r>
              <a:rPr lang="en-US"/>
              <a:t>9/11/19</a:t>
            </a:r>
            <a:endParaRPr lang="en-US" dirty="0"/>
          </a:p>
        </p:txBody>
      </p:sp>
      <p:sp>
        <p:nvSpPr>
          <p:cNvPr id="4" name="Footer Placeholder 3">
            <a:extLst>
              <a:ext uri="{FF2B5EF4-FFF2-40B4-BE49-F238E27FC236}">
                <a16:creationId xmlns:a16="http://schemas.microsoft.com/office/drawing/2014/main" id="{8D7D990F-D67D-7A41-8BCA-141E04072FD0}"/>
              </a:ext>
            </a:extLst>
          </p:cNvPr>
          <p:cNvSpPr>
            <a:spLocks noGrp="1"/>
          </p:cNvSpPr>
          <p:nvPr>
            <p:ph type="ftr" sz="quarter" idx="3"/>
          </p:nvPr>
        </p:nvSpPr>
        <p:spPr/>
        <p:txBody>
          <a:bodyPr/>
          <a:lstStyle/>
          <a:p>
            <a:pPr>
              <a:defRPr/>
            </a:pPr>
            <a:r>
              <a:rPr lang="en-US"/>
              <a:t>ICARUS Collaboration Meeting</a:t>
            </a:r>
            <a:endParaRPr lang="en-US" b="1" dirty="0"/>
          </a:p>
        </p:txBody>
      </p:sp>
      <p:sp>
        <p:nvSpPr>
          <p:cNvPr id="5" name="Slide Number Placeholder 4">
            <a:extLst>
              <a:ext uri="{FF2B5EF4-FFF2-40B4-BE49-F238E27FC236}">
                <a16:creationId xmlns:a16="http://schemas.microsoft.com/office/drawing/2014/main" id="{4008F3BC-0C31-9D48-8C82-AC48E4F5B7C4}"/>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6" name="Title 5">
            <a:extLst>
              <a:ext uri="{FF2B5EF4-FFF2-40B4-BE49-F238E27FC236}">
                <a16:creationId xmlns:a16="http://schemas.microsoft.com/office/drawing/2014/main" id="{C7356E0E-C437-624A-A711-D3F8862E30FF}"/>
              </a:ext>
            </a:extLst>
          </p:cNvPr>
          <p:cNvSpPr>
            <a:spLocks noGrp="1"/>
          </p:cNvSpPr>
          <p:nvPr>
            <p:ph type="title"/>
          </p:nvPr>
        </p:nvSpPr>
        <p:spPr/>
        <p:txBody>
          <a:bodyPr/>
          <a:lstStyle/>
          <a:p>
            <a:r>
              <a:rPr lang="en-US" dirty="0"/>
              <a:t>Beam schedule in Fiscal Year 2020 (FY20)</a:t>
            </a:r>
          </a:p>
        </p:txBody>
      </p:sp>
      <p:pic>
        <p:nvPicPr>
          <p:cNvPr id="10" name="Content Placeholder 9">
            <a:extLst>
              <a:ext uri="{FF2B5EF4-FFF2-40B4-BE49-F238E27FC236}">
                <a16:creationId xmlns:a16="http://schemas.microsoft.com/office/drawing/2014/main" id="{128CDC8D-ECB0-B843-BC28-7ADBFF02DB48}"/>
              </a:ext>
            </a:extLst>
          </p:cNvPr>
          <p:cNvPicPr>
            <a:picLocks noGrp="1" noChangeAspect="1"/>
          </p:cNvPicPr>
          <p:nvPr>
            <p:ph idx="1"/>
          </p:nvPr>
        </p:nvPicPr>
        <p:blipFill>
          <a:blip r:embed="rId2"/>
          <a:stretch>
            <a:fillRect/>
          </a:stretch>
        </p:blipFill>
        <p:spPr>
          <a:xfrm>
            <a:off x="-70566" y="834888"/>
            <a:ext cx="7234642" cy="5590405"/>
          </a:xfrm>
        </p:spPr>
      </p:pic>
      <p:sp>
        <p:nvSpPr>
          <p:cNvPr id="12" name="TextBox 11">
            <a:extLst>
              <a:ext uri="{FF2B5EF4-FFF2-40B4-BE49-F238E27FC236}">
                <a16:creationId xmlns:a16="http://schemas.microsoft.com/office/drawing/2014/main" id="{D8626DC6-2054-6D48-A111-0191B4AB6EEE}"/>
              </a:ext>
            </a:extLst>
          </p:cNvPr>
          <p:cNvSpPr txBox="1"/>
          <p:nvPr/>
        </p:nvSpPr>
        <p:spPr>
          <a:xfrm>
            <a:off x="6655628" y="121257"/>
            <a:ext cx="2266122" cy="830997"/>
          </a:xfrm>
          <a:prstGeom prst="rect">
            <a:avLst/>
          </a:prstGeom>
          <a:noFill/>
        </p:spPr>
        <p:txBody>
          <a:bodyPr wrap="square" rtlCol="0">
            <a:spAutoFit/>
          </a:bodyPr>
          <a:lstStyle/>
          <a:p>
            <a:r>
              <a:rPr lang="en-US" sz="1600" dirty="0"/>
              <a:t>Slides from Mary Convery (Deputy Head of Accelerator Division)</a:t>
            </a:r>
          </a:p>
        </p:txBody>
      </p:sp>
    </p:spTree>
    <p:extLst>
      <p:ext uri="{BB962C8B-B14F-4D97-AF65-F5344CB8AC3E}">
        <p14:creationId xmlns:p14="http://schemas.microsoft.com/office/powerpoint/2010/main" val="220896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ICARUS technical progress</a:t>
            </a:r>
          </a:p>
          <a:p>
            <a:r>
              <a:rPr lang="en-US" dirty="0"/>
              <a:t>SBND technical progress</a:t>
            </a:r>
          </a:p>
          <a:p>
            <a:r>
              <a:rPr lang="en-US" dirty="0"/>
              <a:t>Transition to Operations Planning</a:t>
            </a:r>
          </a:p>
          <a:p>
            <a:r>
              <a:rPr lang="en-US" dirty="0"/>
              <a:t>Safety and Work Planning</a:t>
            </a:r>
          </a:p>
          <a:p>
            <a:r>
              <a:rPr lang="en-US" dirty="0"/>
              <a:t>Computing Update</a:t>
            </a:r>
          </a:p>
          <a:p>
            <a:r>
              <a:rPr lang="en-US" dirty="0"/>
              <a:t>Booster Neutrino Beam in 2020-21</a:t>
            </a:r>
          </a:p>
          <a:p>
            <a:r>
              <a:rPr lang="en-US" dirty="0"/>
              <a:t>Upcoming Reviews</a:t>
            </a:r>
          </a:p>
          <a:p>
            <a:pPr marL="0" indent="0">
              <a:buNone/>
            </a:pPr>
            <a:endParaRPr lang="en-US" dirty="0"/>
          </a:p>
          <a:p>
            <a:pPr marL="0" indent="0">
              <a:buNone/>
            </a:pPr>
            <a:endParaRPr lang="en-US" sz="1800" dirty="0"/>
          </a:p>
          <a:p>
            <a:pPr lvl="1"/>
            <a:endParaRPr lang="en-US" sz="1800" dirty="0"/>
          </a:p>
        </p:txBody>
      </p:sp>
      <p:sp>
        <p:nvSpPr>
          <p:cNvPr id="3" name="Title 2"/>
          <p:cNvSpPr>
            <a:spLocks noGrp="1"/>
          </p:cNvSpPr>
          <p:nvPr>
            <p:ph type="title"/>
          </p:nvPr>
        </p:nvSpPr>
        <p:spPr/>
        <p:txBody>
          <a:bodyPr/>
          <a:lstStyle/>
          <a:p>
            <a:r>
              <a:rPr lang="en-US" dirty="0"/>
              <a:t>Outline</a:t>
            </a:r>
          </a:p>
        </p:txBody>
      </p:sp>
      <p:sp>
        <p:nvSpPr>
          <p:cNvPr id="4" name="Date Placeholder 3"/>
          <p:cNvSpPr>
            <a:spLocks noGrp="1"/>
          </p:cNvSpPr>
          <p:nvPr>
            <p:ph type="dt" sz="half" idx="2"/>
          </p:nvPr>
        </p:nvSpPr>
        <p:spPr/>
        <p:txBody>
          <a:bodyPr/>
          <a:lstStyle/>
          <a:p>
            <a:pPr>
              <a:defRPr/>
            </a:pPr>
            <a:r>
              <a:rPr lang="en-US"/>
              <a:t>9/11/19</a:t>
            </a:r>
            <a:endParaRPr lang="en-US" dirty="0"/>
          </a:p>
        </p:txBody>
      </p:sp>
      <p:sp>
        <p:nvSpPr>
          <p:cNvPr id="5" name="Footer Placeholder 4"/>
          <p:cNvSpPr>
            <a:spLocks noGrp="1"/>
          </p:cNvSpPr>
          <p:nvPr>
            <p:ph type="ftr" sz="quarter" idx="3"/>
          </p:nvPr>
        </p:nvSpPr>
        <p:spPr/>
        <p:txBody>
          <a:bodyPr/>
          <a:lstStyle/>
          <a:p>
            <a:pPr>
              <a:defRPr/>
            </a:pPr>
            <a:r>
              <a:rPr lang="en-US"/>
              <a:t>ICARUS Collaboration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86571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AD4B7D3-ACA0-2D46-A274-316CB71E0AE7}"/>
              </a:ext>
            </a:extLst>
          </p:cNvPr>
          <p:cNvSpPr>
            <a:spLocks noGrp="1"/>
          </p:cNvSpPr>
          <p:nvPr>
            <p:ph type="dt" sz="half" idx="2"/>
          </p:nvPr>
        </p:nvSpPr>
        <p:spPr/>
        <p:txBody>
          <a:bodyPr/>
          <a:lstStyle/>
          <a:p>
            <a:pPr>
              <a:defRPr/>
            </a:pPr>
            <a:r>
              <a:rPr lang="en-US"/>
              <a:t>9/11/19</a:t>
            </a:r>
            <a:endParaRPr lang="en-US" dirty="0"/>
          </a:p>
        </p:txBody>
      </p:sp>
      <p:sp>
        <p:nvSpPr>
          <p:cNvPr id="4" name="Footer Placeholder 3">
            <a:extLst>
              <a:ext uri="{FF2B5EF4-FFF2-40B4-BE49-F238E27FC236}">
                <a16:creationId xmlns:a16="http://schemas.microsoft.com/office/drawing/2014/main" id="{8D7D990F-D67D-7A41-8BCA-141E04072FD0}"/>
              </a:ext>
            </a:extLst>
          </p:cNvPr>
          <p:cNvSpPr>
            <a:spLocks noGrp="1"/>
          </p:cNvSpPr>
          <p:nvPr>
            <p:ph type="ftr" sz="quarter" idx="3"/>
          </p:nvPr>
        </p:nvSpPr>
        <p:spPr/>
        <p:txBody>
          <a:bodyPr/>
          <a:lstStyle/>
          <a:p>
            <a:pPr>
              <a:defRPr/>
            </a:pPr>
            <a:r>
              <a:rPr lang="en-US"/>
              <a:t>ICARUS Collaboration Meeting</a:t>
            </a:r>
            <a:endParaRPr lang="en-US" b="1" dirty="0"/>
          </a:p>
        </p:txBody>
      </p:sp>
      <p:sp>
        <p:nvSpPr>
          <p:cNvPr id="5" name="Slide Number Placeholder 4">
            <a:extLst>
              <a:ext uri="{FF2B5EF4-FFF2-40B4-BE49-F238E27FC236}">
                <a16:creationId xmlns:a16="http://schemas.microsoft.com/office/drawing/2014/main" id="{4008F3BC-0C31-9D48-8C82-AC48E4F5B7C4}"/>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6" name="Title 5">
            <a:extLst>
              <a:ext uri="{FF2B5EF4-FFF2-40B4-BE49-F238E27FC236}">
                <a16:creationId xmlns:a16="http://schemas.microsoft.com/office/drawing/2014/main" id="{C7356E0E-C437-624A-A711-D3F8862E30FF}"/>
              </a:ext>
            </a:extLst>
          </p:cNvPr>
          <p:cNvSpPr>
            <a:spLocks noGrp="1"/>
          </p:cNvSpPr>
          <p:nvPr>
            <p:ph type="title"/>
          </p:nvPr>
        </p:nvSpPr>
        <p:spPr/>
        <p:txBody>
          <a:bodyPr/>
          <a:lstStyle/>
          <a:p>
            <a:r>
              <a:rPr lang="en-US" dirty="0"/>
              <a:t>Beam Delivery Goals in 2020</a:t>
            </a:r>
          </a:p>
        </p:txBody>
      </p:sp>
      <p:pic>
        <p:nvPicPr>
          <p:cNvPr id="9" name="Content Placeholder 8">
            <a:extLst>
              <a:ext uri="{FF2B5EF4-FFF2-40B4-BE49-F238E27FC236}">
                <a16:creationId xmlns:a16="http://schemas.microsoft.com/office/drawing/2014/main" id="{9805E25E-B1AD-8E45-B4E9-E5F4E2C5A902}"/>
              </a:ext>
            </a:extLst>
          </p:cNvPr>
          <p:cNvPicPr>
            <a:picLocks noGrp="1" noChangeAspect="1"/>
          </p:cNvPicPr>
          <p:nvPr>
            <p:ph idx="1"/>
          </p:nvPr>
        </p:nvPicPr>
        <p:blipFill>
          <a:blip r:embed="rId2"/>
          <a:stretch>
            <a:fillRect/>
          </a:stretch>
        </p:blipFill>
        <p:spPr>
          <a:xfrm>
            <a:off x="77578" y="582612"/>
            <a:ext cx="7648574" cy="5910262"/>
          </a:xfrm>
        </p:spPr>
      </p:pic>
      <p:sp>
        <p:nvSpPr>
          <p:cNvPr id="11" name="TextBox 10">
            <a:extLst>
              <a:ext uri="{FF2B5EF4-FFF2-40B4-BE49-F238E27FC236}">
                <a16:creationId xmlns:a16="http://schemas.microsoft.com/office/drawing/2014/main" id="{B7850F56-2991-B24E-8D8E-427C4266EF76}"/>
              </a:ext>
            </a:extLst>
          </p:cNvPr>
          <p:cNvSpPr txBox="1"/>
          <p:nvPr/>
        </p:nvSpPr>
        <p:spPr>
          <a:xfrm>
            <a:off x="6655628" y="121257"/>
            <a:ext cx="2266122" cy="830997"/>
          </a:xfrm>
          <a:prstGeom prst="rect">
            <a:avLst/>
          </a:prstGeom>
          <a:noFill/>
        </p:spPr>
        <p:txBody>
          <a:bodyPr wrap="square" rtlCol="0">
            <a:spAutoFit/>
          </a:bodyPr>
          <a:lstStyle/>
          <a:p>
            <a:r>
              <a:rPr lang="en-US" sz="1600" dirty="0"/>
              <a:t>Slides from Mary Convery (Deputy Head of Accelerator Division)</a:t>
            </a:r>
          </a:p>
        </p:txBody>
      </p:sp>
      <p:sp>
        <p:nvSpPr>
          <p:cNvPr id="12" name="TextBox 11">
            <a:extLst>
              <a:ext uri="{FF2B5EF4-FFF2-40B4-BE49-F238E27FC236}">
                <a16:creationId xmlns:a16="http://schemas.microsoft.com/office/drawing/2014/main" id="{9887213F-2179-A94D-8DBB-BB57604B5109}"/>
              </a:ext>
            </a:extLst>
          </p:cNvPr>
          <p:cNvSpPr txBox="1"/>
          <p:nvPr/>
        </p:nvSpPr>
        <p:spPr>
          <a:xfrm>
            <a:off x="7508956" y="1371600"/>
            <a:ext cx="1395703" cy="646331"/>
          </a:xfrm>
          <a:prstGeom prst="rect">
            <a:avLst/>
          </a:prstGeom>
          <a:noFill/>
        </p:spPr>
        <p:txBody>
          <a:bodyPr wrap="none" rtlCol="0">
            <a:spAutoFit/>
          </a:bodyPr>
          <a:lstStyle/>
          <a:p>
            <a:r>
              <a:rPr lang="en-US" sz="1800" dirty="0">
                <a:solidFill>
                  <a:srgbClr val="FF0000"/>
                </a:solidFill>
              </a:rPr>
              <a:t>Red = Design</a:t>
            </a:r>
          </a:p>
          <a:p>
            <a:r>
              <a:rPr lang="en-US" sz="1800" dirty="0"/>
              <a:t>Blue = Base</a:t>
            </a:r>
          </a:p>
        </p:txBody>
      </p:sp>
    </p:spTree>
    <p:extLst>
      <p:ext uri="{BB962C8B-B14F-4D97-AF65-F5344CB8AC3E}">
        <p14:creationId xmlns:p14="http://schemas.microsoft.com/office/powerpoint/2010/main" val="4027537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51ED346-03D1-1245-B166-910B7605D29C}"/>
              </a:ext>
            </a:extLst>
          </p:cNvPr>
          <p:cNvPicPr>
            <a:picLocks noGrp="1" noChangeAspect="1"/>
          </p:cNvPicPr>
          <p:nvPr>
            <p:ph idx="1"/>
          </p:nvPr>
        </p:nvPicPr>
        <p:blipFill>
          <a:blip r:embed="rId2"/>
          <a:stretch>
            <a:fillRect/>
          </a:stretch>
        </p:blipFill>
        <p:spPr>
          <a:xfrm>
            <a:off x="68398" y="446160"/>
            <a:ext cx="7720291" cy="5965680"/>
          </a:xfrm>
        </p:spPr>
      </p:pic>
      <p:sp>
        <p:nvSpPr>
          <p:cNvPr id="3" name="Date Placeholder 2">
            <a:extLst>
              <a:ext uri="{FF2B5EF4-FFF2-40B4-BE49-F238E27FC236}">
                <a16:creationId xmlns:a16="http://schemas.microsoft.com/office/drawing/2014/main" id="{8AD4B7D3-ACA0-2D46-A274-316CB71E0AE7}"/>
              </a:ext>
            </a:extLst>
          </p:cNvPr>
          <p:cNvSpPr>
            <a:spLocks noGrp="1"/>
          </p:cNvSpPr>
          <p:nvPr>
            <p:ph type="dt" sz="half" idx="2"/>
          </p:nvPr>
        </p:nvSpPr>
        <p:spPr/>
        <p:txBody>
          <a:bodyPr/>
          <a:lstStyle/>
          <a:p>
            <a:pPr>
              <a:defRPr/>
            </a:pPr>
            <a:r>
              <a:rPr lang="en-US"/>
              <a:t>9/11/19</a:t>
            </a:r>
            <a:endParaRPr lang="en-US" dirty="0"/>
          </a:p>
        </p:txBody>
      </p:sp>
      <p:sp>
        <p:nvSpPr>
          <p:cNvPr id="4" name="Footer Placeholder 3">
            <a:extLst>
              <a:ext uri="{FF2B5EF4-FFF2-40B4-BE49-F238E27FC236}">
                <a16:creationId xmlns:a16="http://schemas.microsoft.com/office/drawing/2014/main" id="{8D7D990F-D67D-7A41-8BCA-141E04072FD0}"/>
              </a:ext>
            </a:extLst>
          </p:cNvPr>
          <p:cNvSpPr>
            <a:spLocks noGrp="1"/>
          </p:cNvSpPr>
          <p:nvPr>
            <p:ph type="ftr" sz="quarter" idx="3"/>
          </p:nvPr>
        </p:nvSpPr>
        <p:spPr/>
        <p:txBody>
          <a:bodyPr/>
          <a:lstStyle/>
          <a:p>
            <a:pPr>
              <a:defRPr/>
            </a:pPr>
            <a:r>
              <a:rPr lang="en-US"/>
              <a:t>ICARUS Collaboration Meeting</a:t>
            </a:r>
            <a:endParaRPr lang="en-US" b="1" dirty="0"/>
          </a:p>
        </p:txBody>
      </p:sp>
      <p:sp>
        <p:nvSpPr>
          <p:cNvPr id="5" name="Slide Number Placeholder 4">
            <a:extLst>
              <a:ext uri="{FF2B5EF4-FFF2-40B4-BE49-F238E27FC236}">
                <a16:creationId xmlns:a16="http://schemas.microsoft.com/office/drawing/2014/main" id="{4008F3BC-0C31-9D48-8C82-AC48E4F5B7C4}"/>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6" name="Title 5">
            <a:extLst>
              <a:ext uri="{FF2B5EF4-FFF2-40B4-BE49-F238E27FC236}">
                <a16:creationId xmlns:a16="http://schemas.microsoft.com/office/drawing/2014/main" id="{C7356E0E-C437-624A-A711-D3F8862E30FF}"/>
              </a:ext>
            </a:extLst>
          </p:cNvPr>
          <p:cNvSpPr>
            <a:spLocks noGrp="1"/>
          </p:cNvSpPr>
          <p:nvPr>
            <p:ph type="title"/>
          </p:nvPr>
        </p:nvSpPr>
        <p:spPr/>
        <p:txBody>
          <a:bodyPr/>
          <a:lstStyle/>
          <a:p>
            <a:r>
              <a:rPr lang="en-US" dirty="0"/>
              <a:t>Beam Delivery Goals in 2020</a:t>
            </a:r>
          </a:p>
        </p:txBody>
      </p:sp>
      <p:sp>
        <p:nvSpPr>
          <p:cNvPr id="11" name="TextBox 10">
            <a:extLst>
              <a:ext uri="{FF2B5EF4-FFF2-40B4-BE49-F238E27FC236}">
                <a16:creationId xmlns:a16="http://schemas.microsoft.com/office/drawing/2014/main" id="{B7850F56-2991-B24E-8D8E-427C4266EF76}"/>
              </a:ext>
            </a:extLst>
          </p:cNvPr>
          <p:cNvSpPr txBox="1"/>
          <p:nvPr/>
        </p:nvSpPr>
        <p:spPr>
          <a:xfrm>
            <a:off x="6655628" y="121257"/>
            <a:ext cx="2266122" cy="830997"/>
          </a:xfrm>
          <a:prstGeom prst="rect">
            <a:avLst/>
          </a:prstGeom>
          <a:noFill/>
        </p:spPr>
        <p:txBody>
          <a:bodyPr wrap="square" rtlCol="0">
            <a:spAutoFit/>
          </a:bodyPr>
          <a:lstStyle/>
          <a:p>
            <a:r>
              <a:rPr lang="en-US" sz="1600" dirty="0"/>
              <a:t>Slides from Mary Convery (Deputy Head of Accelerator Division)</a:t>
            </a:r>
          </a:p>
        </p:txBody>
      </p:sp>
      <p:sp>
        <p:nvSpPr>
          <p:cNvPr id="12" name="TextBox 11">
            <a:extLst>
              <a:ext uri="{FF2B5EF4-FFF2-40B4-BE49-F238E27FC236}">
                <a16:creationId xmlns:a16="http://schemas.microsoft.com/office/drawing/2014/main" id="{9887213F-2179-A94D-8DBB-BB57604B5109}"/>
              </a:ext>
            </a:extLst>
          </p:cNvPr>
          <p:cNvSpPr txBox="1"/>
          <p:nvPr/>
        </p:nvSpPr>
        <p:spPr>
          <a:xfrm>
            <a:off x="7508956" y="1371600"/>
            <a:ext cx="1395703" cy="646331"/>
          </a:xfrm>
          <a:prstGeom prst="rect">
            <a:avLst/>
          </a:prstGeom>
          <a:noFill/>
        </p:spPr>
        <p:txBody>
          <a:bodyPr wrap="none" rtlCol="0">
            <a:spAutoFit/>
          </a:bodyPr>
          <a:lstStyle/>
          <a:p>
            <a:r>
              <a:rPr lang="en-US" sz="1800" dirty="0">
                <a:solidFill>
                  <a:srgbClr val="FF0000"/>
                </a:solidFill>
              </a:rPr>
              <a:t>Red = Design</a:t>
            </a:r>
          </a:p>
          <a:p>
            <a:r>
              <a:rPr lang="en-US" sz="1800" dirty="0"/>
              <a:t>Blue = Base</a:t>
            </a:r>
          </a:p>
        </p:txBody>
      </p:sp>
    </p:spTree>
    <p:extLst>
      <p:ext uri="{BB962C8B-B14F-4D97-AF65-F5344CB8AC3E}">
        <p14:creationId xmlns:p14="http://schemas.microsoft.com/office/powerpoint/2010/main" val="1654770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AD4B7D3-ACA0-2D46-A274-316CB71E0AE7}"/>
              </a:ext>
            </a:extLst>
          </p:cNvPr>
          <p:cNvSpPr>
            <a:spLocks noGrp="1"/>
          </p:cNvSpPr>
          <p:nvPr>
            <p:ph type="dt" sz="half" idx="2"/>
          </p:nvPr>
        </p:nvSpPr>
        <p:spPr/>
        <p:txBody>
          <a:bodyPr/>
          <a:lstStyle/>
          <a:p>
            <a:pPr>
              <a:defRPr/>
            </a:pPr>
            <a:r>
              <a:rPr lang="en-US"/>
              <a:t>9/11/19</a:t>
            </a:r>
            <a:endParaRPr lang="en-US" dirty="0"/>
          </a:p>
        </p:txBody>
      </p:sp>
      <p:sp>
        <p:nvSpPr>
          <p:cNvPr id="4" name="Footer Placeholder 3">
            <a:extLst>
              <a:ext uri="{FF2B5EF4-FFF2-40B4-BE49-F238E27FC236}">
                <a16:creationId xmlns:a16="http://schemas.microsoft.com/office/drawing/2014/main" id="{8D7D990F-D67D-7A41-8BCA-141E04072FD0}"/>
              </a:ext>
            </a:extLst>
          </p:cNvPr>
          <p:cNvSpPr>
            <a:spLocks noGrp="1"/>
          </p:cNvSpPr>
          <p:nvPr>
            <p:ph type="ftr" sz="quarter" idx="3"/>
          </p:nvPr>
        </p:nvSpPr>
        <p:spPr/>
        <p:txBody>
          <a:bodyPr/>
          <a:lstStyle/>
          <a:p>
            <a:pPr>
              <a:defRPr/>
            </a:pPr>
            <a:r>
              <a:rPr lang="en-US"/>
              <a:t>ICARUS Collaboration Meeting</a:t>
            </a:r>
            <a:endParaRPr lang="en-US" b="1" dirty="0"/>
          </a:p>
        </p:txBody>
      </p:sp>
      <p:sp>
        <p:nvSpPr>
          <p:cNvPr id="5" name="Slide Number Placeholder 4">
            <a:extLst>
              <a:ext uri="{FF2B5EF4-FFF2-40B4-BE49-F238E27FC236}">
                <a16:creationId xmlns:a16="http://schemas.microsoft.com/office/drawing/2014/main" id="{4008F3BC-0C31-9D48-8C82-AC48E4F5B7C4}"/>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6" name="Title 5">
            <a:extLst>
              <a:ext uri="{FF2B5EF4-FFF2-40B4-BE49-F238E27FC236}">
                <a16:creationId xmlns:a16="http://schemas.microsoft.com/office/drawing/2014/main" id="{C7356E0E-C437-624A-A711-D3F8862E30FF}"/>
              </a:ext>
            </a:extLst>
          </p:cNvPr>
          <p:cNvSpPr>
            <a:spLocks noGrp="1"/>
          </p:cNvSpPr>
          <p:nvPr>
            <p:ph type="title"/>
          </p:nvPr>
        </p:nvSpPr>
        <p:spPr/>
        <p:txBody>
          <a:bodyPr/>
          <a:lstStyle/>
          <a:p>
            <a:r>
              <a:rPr lang="en-US" dirty="0"/>
              <a:t>Beam in 2021</a:t>
            </a:r>
          </a:p>
        </p:txBody>
      </p:sp>
      <p:sp>
        <p:nvSpPr>
          <p:cNvPr id="7" name="Content Placeholder 6">
            <a:extLst>
              <a:ext uri="{FF2B5EF4-FFF2-40B4-BE49-F238E27FC236}">
                <a16:creationId xmlns:a16="http://schemas.microsoft.com/office/drawing/2014/main" id="{8136B486-6FFD-4549-BA3B-F5F33F31350F}"/>
              </a:ext>
            </a:extLst>
          </p:cNvPr>
          <p:cNvSpPr>
            <a:spLocks noGrp="1"/>
          </p:cNvSpPr>
          <p:nvPr>
            <p:ph idx="1"/>
          </p:nvPr>
        </p:nvSpPr>
        <p:spPr/>
        <p:txBody>
          <a:bodyPr/>
          <a:lstStyle/>
          <a:p>
            <a:r>
              <a:rPr lang="en-US" dirty="0"/>
              <a:t>Expect FY 2021 beam startup to be similar to FY 2020 or slightly later accommodating the 5 month FY2020 shutdown</a:t>
            </a:r>
          </a:p>
          <a:p>
            <a:pPr lvl="1"/>
            <a:r>
              <a:rPr lang="en-US" dirty="0"/>
              <a:t>BNB startup between Oct 1 and Nov 1</a:t>
            </a:r>
          </a:p>
          <a:p>
            <a:r>
              <a:rPr lang="en-US" dirty="0"/>
              <a:t>Expect FY 2021 shutdown to be normal duration of about 3 months probably starting in July </a:t>
            </a:r>
          </a:p>
          <a:p>
            <a:r>
              <a:rPr lang="en-US" dirty="0"/>
              <a:t>Performance curves for BNB delivery of protons/month to BNB should be similar to 2019 and 2020</a:t>
            </a:r>
          </a:p>
        </p:txBody>
      </p:sp>
    </p:spTree>
    <p:extLst>
      <p:ext uri="{BB962C8B-B14F-4D97-AF65-F5344CB8AC3E}">
        <p14:creationId xmlns:p14="http://schemas.microsoft.com/office/powerpoint/2010/main" val="314251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71551"/>
            <a:ext cx="8672513" cy="5325077"/>
          </a:xfrm>
        </p:spPr>
        <p:txBody>
          <a:bodyPr/>
          <a:lstStyle/>
          <a:p>
            <a:r>
              <a:rPr lang="en-US" sz="1800" dirty="0"/>
              <a:t>There will be a Operations Readiness Review held by the laboratory in February 2020 covering: </a:t>
            </a:r>
            <a:r>
              <a:rPr lang="en-US" sz="1800" i="1" dirty="0"/>
              <a:t>SBN Operations Phase 1: Far Detector Only</a:t>
            </a:r>
            <a:r>
              <a:rPr lang="en-US" sz="1800" dirty="0"/>
              <a:t> </a:t>
            </a:r>
          </a:p>
          <a:p>
            <a:pPr lvl="1"/>
            <a:r>
              <a:rPr lang="en-US" sz="1600" dirty="0"/>
              <a:t>Preparation for this review is the responsibility of the collaboration</a:t>
            </a:r>
          </a:p>
          <a:p>
            <a:pPr lvl="1"/>
            <a:r>
              <a:rPr lang="en-US" sz="1600" dirty="0"/>
              <a:t>A follow-up review will occur when the Near Detector makes the transition to operations</a:t>
            </a:r>
          </a:p>
          <a:p>
            <a:pPr lvl="1"/>
            <a:r>
              <a:rPr lang="en-US" sz="1600" dirty="0"/>
              <a:t>Exact review date still to be set.   Should occur with sufficient time to have established functionality of major detector </a:t>
            </a:r>
            <a:r>
              <a:rPr lang="en-US" sz="1600" dirty="0" err="1"/>
              <a:t>sytems</a:t>
            </a:r>
            <a:endParaRPr lang="en-US" sz="1600" dirty="0"/>
          </a:p>
          <a:p>
            <a:pPr marL="0" indent="0">
              <a:buNone/>
            </a:pPr>
            <a:endParaRPr lang="en-US" sz="1800" dirty="0"/>
          </a:p>
          <a:p>
            <a:r>
              <a:rPr lang="en-US" sz="1800" dirty="0"/>
              <a:t>The next SBN Director’s Review is scheduled for the week of Feb 17, 2020.  The review will be focused on completing the SBND installation and transition of SBND to operations</a:t>
            </a:r>
          </a:p>
          <a:p>
            <a:pPr lvl="1"/>
            <a:endParaRPr lang="en-US" sz="1600" dirty="0"/>
          </a:p>
          <a:p>
            <a:endParaRPr lang="en-US" sz="1800" dirty="0"/>
          </a:p>
          <a:p>
            <a:pPr marL="0" indent="0">
              <a:buNone/>
            </a:pPr>
            <a:endParaRPr lang="en-US" sz="1800" dirty="0"/>
          </a:p>
          <a:p>
            <a:pPr marL="228600" lvl="1" indent="0">
              <a:buNone/>
            </a:pPr>
            <a:endParaRPr lang="en-US" sz="1600" dirty="0"/>
          </a:p>
          <a:p>
            <a:pPr marL="0" indent="0">
              <a:buNone/>
            </a:pPr>
            <a:endParaRPr lang="en-US" sz="1800" dirty="0"/>
          </a:p>
          <a:p>
            <a:endParaRPr lang="en-US" sz="1800" dirty="0"/>
          </a:p>
          <a:p>
            <a:pPr lvl="1"/>
            <a:endParaRPr lang="en-US" sz="1600" dirty="0"/>
          </a:p>
          <a:p>
            <a:pPr lvl="1"/>
            <a:endParaRPr lang="en-US" sz="1600" dirty="0"/>
          </a:p>
          <a:p>
            <a:pPr lvl="1"/>
            <a:endParaRPr lang="en-US" sz="1600" dirty="0"/>
          </a:p>
        </p:txBody>
      </p:sp>
      <p:sp>
        <p:nvSpPr>
          <p:cNvPr id="3" name="Title 2"/>
          <p:cNvSpPr>
            <a:spLocks noGrp="1"/>
          </p:cNvSpPr>
          <p:nvPr>
            <p:ph type="title"/>
          </p:nvPr>
        </p:nvSpPr>
        <p:spPr/>
        <p:txBody>
          <a:bodyPr/>
          <a:lstStyle/>
          <a:p>
            <a:r>
              <a:rPr lang="en-US" dirty="0"/>
              <a:t>Upcoming Reviews</a:t>
            </a:r>
          </a:p>
        </p:txBody>
      </p:sp>
      <p:sp>
        <p:nvSpPr>
          <p:cNvPr id="9" name="Date Placeholder 3">
            <a:extLst>
              <a:ext uri="{FF2B5EF4-FFF2-40B4-BE49-F238E27FC236}">
                <a16:creationId xmlns:a16="http://schemas.microsoft.com/office/drawing/2014/main" id="{331E0B11-3F8E-5E4C-8B94-B3FABC8E6728}"/>
              </a:ext>
            </a:extLst>
          </p:cNvPr>
          <p:cNvSpPr>
            <a:spLocks noGrp="1"/>
          </p:cNvSpPr>
          <p:nvPr>
            <p:ph type="dt" sz="half" idx="2"/>
          </p:nvPr>
        </p:nvSpPr>
        <p:spPr>
          <a:xfrm>
            <a:off x="246968" y="6504213"/>
            <a:ext cx="1418544" cy="237285"/>
          </a:xfrm>
        </p:spPr>
        <p:txBody>
          <a:bodyPr/>
          <a:lstStyle/>
          <a:p>
            <a:pPr>
              <a:defRPr/>
            </a:pPr>
            <a:r>
              <a:rPr lang="en-US"/>
              <a:t>9/11/19</a:t>
            </a:r>
            <a:endParaRPr lang="en-US" dirty="0"/>
          </a:p>
        </p:txBody>
      </p:sp>
      <p:sp>
        <p:nvSpPr>
          <p:cNvPr id="10" name="Slide Number Placeholder 5">
            <a:extLst>
              <a:ext uri="{FF2B5EF4-FFF2-40B4-BE49-F238E27FC236}">
                <a16:creationId xmlns:a16="http://schemas.microsoft.com/office/drawing/2014/main" id="{FDCF0696-179B-7E4F-84CD-F248217CA74A}"/>
              </a:ext>
            </a:extLst>
          </p:cNvPr>
          <p:cNvSpPr>
            <a:spLocks noGrp="1"/>
          </p:cNvSpPr>
          <p:nvPr>
            <p:ph type="sldNum" sz="quarter" idx="4"/>
          </p:nvPr>
        </p:nvSpPr>
        <p:spPr>
          <a:xfrm>
            <a:off x="8501062" y="6504212"/>
            <a:ext cx="414338" cy="237285"/>
          </a:xfrm>
        </p:spPr>
        <p:txBody>
          <a:bodyPr/>
          <a:lstStyle/>
          <a:p>
            <a:pPr>
              <a:defRPr/>
            </a:pPr>
            <a:fld id="{148C009B-CB69-E04A-B9B3-34B26D69E9CF}" type="slidenum">
              <a:rPr lang="en-US" smtClean="0"/>
              <a:pPr>
                <a:defRPr/>
              </a:pPr>
              <a:t>23</a:t>
            </a:fld>
            <a:endParaRPr lang="en-US" dirty="0"/>
          </a:p>
        </p:txBody>
      </p:sp>
      <p:sp>
        <p:nvSpPr>
          <p:cNvPr id="11" name="Footer Placeholder 6">
            <a:extLst>
              <a:ext uri="{FF2B5EF4-FFF2-40B4-BE49-F238E27FC236}">
                <a16:creationId xmlns:a16="http://schemas.microsoft.com/office/drawing/2014/main" id="{ED4B03E5-AFCF-D84F-9F94-8D3C09E107E8}"/>
              </a:ext>
            </a:extLst>
          </p:cNvPr>
          <p:cNvSpPr>
            <a:spLocks noGrp="1"/>
          </p:cNvSpPr>
          <p:nvPr>
            <p:ph type="ftr" sz="quarter" idx="3"/>
          </p:nvPr>
        </p:nvSpPr>
        <p:spPr>
          <a:xfrm>
            <a:off x="2982685" y="6504213"/>
            <a:ext cx="4810035" cy="242873"/>
          </a:xfrm>
        </p:spPr>
        <p:txBody>
          <a:bodyPr/>
          <a:lstStyle/>
          <a:p>
            <a:pPr>
              <a:defRPr/>
            </a:pPr>
            <a:r>
              <a:rPr lang="en-US" b="1"/>
              <a:t>ICARUS Collaboration Meeting</a:t>
            </a:r>
            <a:endParaRPr lang="en-US" b="1" dirty="0"/>
          </a:p>
        </p:txBody>
      </p:sp>
    </p:spTree>
    <p:extLst>
      <p:ext uri="{BB962C8B-B14F-4D97-AF65-F5344CB8AC3E}">
        <p14:creationId xmlns:p14="http://schemas.microsoft.com/office/powerpoint/2010/main" val="4096693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695D3EA-F931-6E40-8372-E27F5863B992}"/>
              </a:ext>
            </a:extLst>
          </p:cNvPr>
          <p:cNvGrpSpPr/>
          <p:nvPr/>
        </p:nvGrpSpPr>
        <p:grpSpPr>
          <a:xfrm>
            <a:off x="253423" y="0"/>
            <a:ext cx="8721359" cy="6262554"/>
            <a:chOff x="280017" y="292961"/>
            <a:chExt cx="8721359" cy="6262554"/>
          </a:xfrm>
        </p:grpSpPr>
        <p:pic>
          <p:nvPicPr>
            <p:cNvPr id="25" name="Picture 24">
              <a:extLst>
                <a:ext uri="{FF2B5EF4-FFF2-40B4-BE49-F238E27FC236}">
                  <a16:creationId xmlns:a16="http://schemas.microsoft.com/office/drawing/2014/main" id="{FBD6EC0E-FA6D-4F48-B0B4-897D8646757F}"/>
                </a:ext>
              </a:extLst>
            </p:cNvPr>
            <p:cNvPicPr>
              <a:picLocks noChangeAspect="1"/>
            </p:cNvPicPr>
            <p:nvPr/>
          </p:nvPicPr>
          <p:blipFill>
            <a:blip r:embed="rId3"/>
            <a:stretch>
              <a:fillRect/>
            </a:stretch>
          </p:blipFill>
          <p:spPr>
            <a:xfrm>
              <a:off x="280017" y="292961"/>
              <a:ext cx="8435726" cy="6262554"/>
            </a:xfrm>
            <a:prstGeom prst="rect">
              <a:avLst/>
            </a:prstGeom>
            <a:noFill/>
            <a:ln w="12700">
              <a:solidFill>
                <a:schemeClr val="accent1"/>
              </a:solidFill>
            </a:ln>
          </p:spPr>
        </p:pic>
        <p:sp>
          <p:nvSpPr>
            <p:cNvPr id="26" name="TextBox 25">
              <a:extLst>
                <a:ext uri="{FF2B5EF4-FFF2-40B4-BE49-F238E27FC236}">
                  <a16:creationId xmlns:a16="http://schemas.microsoft.com/office/drawing/2014/main" id="{D31873D6-C693-7E4C-80FE-E81A237200DE}"/>
                </a:ext>
              </a:extLst>
            </p:cNvPr>
            <p:cNvSpPr txBox="1"/>
            <p:nvPr/>
          </p:nvSpPr>
          <p:spPr>
            <a:xfrm>
              <a:off x="357627" y="2429310"/>
              <a:ext cx="1083830" cy="523220"/>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Exterior </a:t>
              </a:r>
              <a:r>
                <a:rPr lang="en-US" sz="1400" dirty="0" err="1"/>
                <a:t>LAr</a:t>
              </a:r>
              <a:r>
                <a:rPr lang="en-US" sz="1400" dirty="0"/>
                <a:t> Filters</a:t>
              </a:r>
            </a:p>
          </p:txBody>
        </p:sp>
        <p:sp>
          <p:nvSpPr>
            <p:cNvPr id="27" name="TextBox 26">
              <a:extLst>
                <a:ext uri="{FF2B5EF4-FFF2-40B4-BE49-F238E27FC236}">
                  <a16:creationId xmlns:a16="http://schemas.microsoft.com/office/drawing/2014/main" id="{050D4693-201F-D345-9F56-B444FDEC4BCA}"/>
                </a:ext>
              </a:extLst>
            </p:cNvPr>
            <p:cNvSpPr txBox="1"/>
            <p:nvPr/>
          </p:nvSpPr>
          <p:spPr>
            <a:xfrm>
              <a:off x="321531" y="478714"/>
              <a:ext cx="931690" cy="523220"/>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Cryogenic </a:t>
              </a:r>
              <a:r>
                <a:rPr lang="en-US" sz="1400" dirty="0" err="1"/>
                <a:t>Dewars</a:t>
              </a:r>
              <a:endParaRPr lang="en-US" sz="1400" dirty="0"/>
            </a:p>
          </p:txBody>
        </p:sp>
        <p:sp>
          <p:nvSpPr>
            <p:cNvPr id="28" name="TextBox 27">
              <a:extLst>
                <a:ext uri="{FF2B5EF4-FFF2-40B4-BE49-F238E27FC236}">
                  <a16:creationId xmlns:a16="http://schemas.microsoft.com/office/drawing/2014/main" id="{54EB926F-818E-8E4D-AA01-EE6019FE9A3F}"/>
                </a:ext>
              </a:extLst>
            </p:cNvPr>
            <p:cNvSpPr txBox="1"/>
            <p:nvPr/>
          </p:nvSpPr>
          <p:spPr>
            <a:xfrm>
              <a:off x="2295760" y="5516106"/>
              <a:ext cx="1511300" cy="523220"/>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Cold Vessels (TPCs and PMTs inside)</a:t>
              </a:r>
            </a:p>
          </p:txBody>
        </p:sp>
        <p:sp>
          <p:nvSpPr>
            <p:cNvPr id="29" name="TextBox 28">
              <a:extLst>
                <a:ext uri="{FF2B5EF4-FFF2-40B4-BE49-F238E27FC236}">
                  <a16:creationId xmlns:a16="http://schemas.microsoft.com/office/drawing/2014/main" id="{E2DECB3C-7BEB-FF40-8C50-AE21B6ED64CE}"/>
                </a:ext>
              </a:extLst>
            </p:cNvPr>
            <p:cNvSpPr txBox="1"/>
            <p:nvPr/>
          </p:nvSpPr>
          <p:spPr>
            <a:xfrm>
              <a:off x="1412195" y="4166709"/>
              <a:ext cx="1235970" cy="523220"/>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Proximity Cryogenics</a:t>
              </a:r>
            </a:p>
          </p:txBody>
        </p:sp>
        <p:cxnSp>
          <p:nvCxnSpPr>
            <p:cNvPr id="32" name="Straight Arrow Connector 31">
              <a:extLst>
                <a:ext uri="{FF2B5EF4-FFF2-40B4-BE49-F238E27FC236}">
                  <a16:creationId xmlns:a16="http://schemas.microsoft.com/office/drawing/2014/main" id="{A4C7569B-E82E-B042-B99F-EAA36457D853}"/>
                </a:ext>
              </a:extLst>
            </p:cNvPr>
            <p:cNvCxnSpPr>
              <a:cxnSpLocks/>
              <a:stCxn id="29" idx="3"/>
            </p:cNvCxnSpPr>
            <p:nvPr/>
          </p:nvCxnSpPr>
          <p:spPr>
            <a:xfrm flipV="1">
              <a:off x="2648165" y="4073626"/>
              <a:ext cx="1758735" cy="354693"/>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BA8ADA54-FB88-D846-8345-5B2C4FD9FBA9}"/>
                </a:ext>
              </a:extLst>
            </p:cNvPr>
            <p:cNvCxnSpPr/>
            <p:nvPr/>
          </p:nvCxnSpPr>
          <p:spPr>
            <a:xfrm>
              <a:off x="2648165" y="4441127"/>
              <a:ext cx="1111035" cy="341885"/>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D3530BC9-5EDD-904A-9A2F-9A012B72B651}"/>
                </a:ext>
              </a:extLst>
            </p:cNvPr>
            <p:cNvCxnSpPr>
              <a:cxnSpLocks/>
              <a:stCxn id="28" idx="3"/>
            </p:cNvCxnSpPr>
            <p:nvPr/>
          </p:nvCxnSpPr>
          <p:spPr>
            <a:xfrm flipV="1">
              <a:off x="3807060" y="5279967"/>
              <a:ext cx="1103480" cy="497749"/>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74C1B999-65DC-6247-9835-4776C5294A59}"/>
                </a:ext>
              </a:extLst>
            </p:cNvPr>
            <p:cNvSpPr txBox="1"/>
            <p:nvPr/>
          </p:nvSpPr>
          <p:spPr>
            <a:xfrm>
              <a:off x="7765406" y="6091301"/>
              <a:ext cx="1235970" cy="307777"/>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a:t>Side CRT</a:t>
              </a:r>
              <a:endParaRPr lang="en-US" sz="1400" dirty="0"/>
            </a:p>
          </p:txBody>
        </p:sp>
        <p:cxnSp>
          <p:nvCxnSpPr>
            <p:cNvPr id="36" name="Straight Arrow Connector 35">
              <a:extLst>
                <a:ext uri="{FF2B5EF4-FFF2-40B4-BE49-F238E27FC236}">
                  <a16:creationId xmlns:a16="http://schemas.microsoft.com/office/drawing/2014/main" id="{D83EFA6A-08BD-1C45-B73D-E84FFF8063AB}"/>
                </a:ext>
              </a:extLst>
            </p:cNvPr>
            <p:cNvCxnSpPr>
              <a:cxnSpLocks/>
              <a:stCxn id="35" idx="0"/>
            </p:cNvCxnSpPr>
            <p:nvPr/>
          </p:nvCxnSpPr>
          <p:spPr>
            <a:xfrm flipH="1" flipV="1">
              <a:off x="7765406" y="5550529"/>
              <a:ext cx="617985" cy="540772"/>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F7A757E-82E4-4840-9103-D3C23002D669}"/>
                </a:ext>
              </a:extLst>
            </p:cNvPr>
            <p:cNvSpPr txBox="1"/>
            <p:nvPr/>
          </p:nvSpPr>
          <p:spPr>
            <a:xfrm>
              <a:off x="7311474" y="1383493"/>
              <a:ext cx="1235970" cy="738664"/>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Top CRT and Overburden</a:t>
              </a:r>
            </a:p>
            <a:p>
              <a:pPr algn="ctr"/>
              <a:r>
                <a:rPr lang="en-US" sz="1400" dirty="0"/>
                <a:t>(not shown)</a:t>
              </a:r>
            </a:p>
          </p:txBody>
        </p:sp>
        <p:cxnSp>
          <p:nvCxnSpPr>
            <p:cNvPr id="38" name="Straight Arrow Connector 37">
              <a:extLst>
                <a:ext uri="{FF2B5EF4-FFF2-40B4-BE49-F238E27FC236}">
                  <a16:creationId xmlns:a16="http://schemas.microsoft.com/office/drawing/2014/main" id="{8E988FB8-6BE6-9443-A943-400F71AC2631}"/>
                </a:ext>
              </a:extLst>
            </p:cNvPr>
            <p:cNvCxnSpPr>
              <a:cxnSpLocks/>
              <a:stCxn id="37" idx="2"/>
            </p:cNvCxnSpPr>
            <p:nvPr/>
          </p:nvCxnSpPr>
          <p:spPr>
            <a:xfrm flipH="1">
              <a:off x="6323418" y="2122157"/>
              <a:ext cx="1606041" cy="1444125"/>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695509FE-8D53-DC47-B79C-9886419EA7A1}"/>
                </a:ext>
              </a:extLst>
            </p:cNvPr>
            <p:cNvSpPr txBox="1"/>
            <p:nvPr/>
          </p:nvSpPr>
          <p:spPr>
            <a:xfrm>
              <a:off x="308575" y="5594289"/>
              <a:ext cx="1746503" cy="954107"/>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Not shown in alcoves (mezzanine and pit):</a:t>
              </a:r>
            </a:p>
            <a:p>
              <a:pPr marL="285750" indent="-285750">
                <a:buFont typeface="Arial" charset="0"/>
                <a:buChar char="•"/>
              </a:pPr>
              <a:r>
                <a:rPr lang="en-US" sz="1400" dirty="0"/>
                <a:t>DAQ racks</a:t>
              </a:r>
            </a:p>
            <a:p>
              <a:pPr marL="285750" indent="-285750">
                <a:buFont typeface="Arial" charset="0"/>
                <a:buChar char="•"/>
              </a:pPr>
              <a:r>
                <a:rPr lang="en-US" sz="1400" dirty="0"/>
                <a:t>Controls racks </a:t>
              </a:r>
            </a:p>
          </p:txBody>
        </p:sp>
        <p:sp>
          <p:nvSpPr>
            <p:cNvPr id="40" name="TextBox 39">
              <a:extLst>
                <a:ext uri="{FF2B5EF4-FFF2-40B4-BE49-F238E27FC236}">
                  <a16:creationId xmlns:a16="http://schemas.microsoft.com/office/drawing/2014/main" id="{6D6C2AE4-2090-5045-B640-251E8DB39ED8}"/>
                </a:ext>
              </a:extLst>
            </p:cNvPr>
            <p:cNvSpPr txBox="1"/>
            <p:nvPr/>
          </p:nvSpPr>
          <p:spPr>
            <a:xfrm>
              <a:off x="3946870" y="6037365"/>
              <a:ext cx="1235970" cy="307777"/>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a:t>Bottom CRT</a:t>
              </a:r>
              <a:endParaRPr lang="en-US" sz="1400" dirty="0"/>
            </a:p>
          </p:txBody>
        </p:sp>
        <p:cxnSp>
          <p:nvCxnSpPr>
            <p:cNvPr id="41" name="Straight Arrow Connector 40">
              <a:extLst>
                <a:ext uri="{FF2B5EF4-FFF2-40B4-BE49-F238E27FC236}">
                  <a16:creationId xmlns:a16="http://schemas.microsoft.com/office/drawing/2014/main" id="{6118E518-DB86-3040-B491-639E2B6001D9}"/>
                </a:ext>
              </a:extLst>
            </p:cNvPr>
            <p:cNvCxnSpPr>
              <a:cxnSpLocks/>
              <a:stCxn id="40" idx="0"/>
            </p:cNvCxnSpPr>
            <p:nvPr/>
          </p:nvCxnSpPr>
          <p:spPr>
            <a:xfrm flipV="1">
              <a:off x="4564855" y="5744931"/>
              <a:ext cx="691371" cy="292434"/>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4224E8CE-641C-F442-BE1E-FDE23FCCA970}"/>
                </a:ext>
              </a:extLst>
            </p:cNvPr>
            <p:cNvSpPr txBox="1"/>
            <p:nvPr/>
          </p:nvSpPr>
          <p:spPr>
            <a:xfrm>
              <a:off x="5878406" y="1280258"/>
              <a:ext cx="1329276" cy="307777"/>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TPC Electronics</a:t>
              </a:r>
            </a:p>
          </p:txBody>
        </p:sp>
        <p:cxnSp>
          <p:nvCxnSpPr>
            <p:cNvPr id="43" name="Straight Arrow Connector 42">
              <a:extLst>
                <a:ext uri="{FF2B5EF4-FFF2-40B4-BE49-F238E27FC236}">
                  <a16:creationId xmlns:a16="http://schemas.microsoft.com/office/drawing/2014/main" id="{66B3D79C-EE4A-3947-B6E0-060E75743BA2}"/>
                </a:ext>
              </a:extLst>
            </p:cNvPr>
            <p:cNvCxnSpPr/>
            <p:nvPr/>
          </p:nvCxnSpPr>
          <p:spPr>
            <a:xfrm flipH="1">
              <a:off x="4910540" y="1598937"/>
              <a:ext cx="1632504" cy="2679469"/>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B2249A01-4934-064B-95EF-90613DD3305D}"/>
                </a:ext>
              </a:extLst>
            </p:cNvPr>
            <p:cNvSpPr txBox="1"/>
            <p:nvPr/>
          </p:nvSpPr>
          <p:spPr>
            <a:xfrm>
              <a:off x="618470" y="3494551"/>
              <a:ext cx="1235970" cy="523220"/>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Two 33 ton cranes</a:t>
              </a:r>
            </a:p>
          </p:txBody>
        </p:sp>
        <p:cxnSp>
          <p:nvCxnSpPr>
            <p:cNvPr id="45" name="Straight Arrow Connector 44">
              <a:extLst>
                <a:ext uri="{FF2B5EF4-FFF2-40B4-BE49-F238E27FC236}">
                  <a16:creationId xmlns:a16="http://schemas.microsoft.com/office/drawing/2014/main" id="{F600C4FA-B97E-B447-B90B-656B3FC49FE0}"/>
                </a:ext>
              </a:extLst>
            </p:cNvPr>
            <p:cNvCxnSpPr>
              <a:cxnSpLocks/>
            </p:cNvCxnSpPr>
            <p:nvPr/>
          </p:nvCxnSpPr>
          <p:spPr>
            <a:xfrm flipV="1">
              <a:off x="1862798" y="2678070"/>
              <a:ext cx="1354097" cy="1069972"/>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grpSp>
      <p:sp>
        <p:nvSpPr>
          <p:cNvPr id="4" name="Date Placeholder 3"/>
          <p:cNvSpPr>
            <a:spLocks noGrp="1"/>
          </p:cNvSpPr>
          <p:nvPr>
            <p:ph type="dt" sz="half" idx="2"/>
          </p:nvPr>
        </p:nvSpPr>
        <p:spPr/>
        <p:txBody>
          <a:bodyPr/>
          <a:lstStyle/>
          <a:p>
            <a:pPr>
              <a:defRPr/>
            </a:pPr>
            <a:r>
              <a:rPr lang="en-US"/>
              <a:t>9/11/19</a:t>
            </a:r>
            <a:endParaRPr lang="en-US" dirty="0"/>
          </a:p>
        </p:txBody>
      </p:sp>
      <p:sp>
        <p:nvSpPr>
          <p:cNvPr id="5" name="Footer Placeholder 4"/>
          <p:cNvSpPr>
            <a:spLocks noGrp="1"/>
          </p:cNvSpPr>
          <p:nvPr>
            <p:ph type="ftr" sz="quarter" idx="3"/>
          </p:nvPr>
        </p:nvSpPr>
        <p:spPr/>
        <p:txBody>
          <a:bodyPr/>
          <a:lstStyle/>
          <a:p>
            <a:pPr>
              <a:defRPr/>
            </a:pPr>
            <a:r>
              <a:rPr lang="en-US"/>
              <a:t>ICARUS Collaboration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3" name="Title 2"/>
          <p:cNvSpPr>
            <a:spLocks noGrp="1"/>
          </p:cNvSpPr>
          <p:nvPr>
            <p:ph type="title"/>
          </p:nvPr>
        </p:nvSpPr>
        <p:spPr/>
        <p:txBody>
          <a:bodyPr/>
          <a:lstStyle/>
          <a:p>
            <a:pPr algn="ctr"/>
            <a:r>
              <a:rPr lang="en-US" dirty="0"/>
              <a:t>Far Detector - ICARUS</a:t>
            </a:r>
          </a:p>
        </p:txBody>
      </p:sp>
    </p:spTree>
    <p:extLst>
      <p:ext uri="{BB962C8B-B14F-4D97-AF65-F5344CB8AC3E}">
        <p14:creationId xmlns:p14="http://schemas.microsoft.com/office/powerpoint/2010/main" val="337433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222250" y="925918"/>
            <a:ext cx="4496654" cy="5332006"/>
          </a:xfrm>
        </p:spPr>
        <p:txBody>
          <a:bodyPr/>
          <a:lstStyle/>
          <a:p>
            <a:pPr marL="280987" lvl="1" indent="-234950"/>
            <a:r>
              <a:rPr lang="en-US" sz="1600" dirty="0"/>
              <a:t>Cryogenics</a:t>
            </a:r>
            <a:endParaRPr lang="en-US" sz="1400" dirty="0"/>
          </a:p>
          <a:p>
            <a:pPr marL="398462" lvl="2" indent="-234950"/>
            <a:r>
              <a:rPr lang="en-US" sz="1400" dirty="0"/>
              <a:t>Final few items to complete hardware installation</a:t>
            </a:r>
          </a:p>
          <a:p>
            <a:pPr marL="398462" lvl="2" indent="-234950"/>
            <a:r>
              <a:rPr lang="en-US" sz="1400" dirty="0"/>
              <a:t>Controls and ODH wiring near complete</a:t>
            </a:r>
          </a:p>
          <a:p>
            <a:pPr marL="398462" lvl="2" indent="-234950"/>
            <a:r>
              <a:rPr lang="en-US" sz="1400" dirty="0"/>
              <a:t>Controls programming in </a:t>
            </a:r>
            <a:r>
              <a:rPr lang="en-US" sz="1400" dirty="0" err="1"/>
              <a:t>prgoress</a:t>
            </a:r>
            <a:endParaRPr lang="en-US" sz="1400" dirty="0"/>
          </a:p>
          <a:p>
            <a:pPr marL="280987" lvl="1" indent="-234950"/>
            <a:r>
              <a:rPr lang="en-US" sz="1600" dirty="0"/>
              <a:t>Infrastructure - electricians</a:t>
            </a:r>
            <a:endParaRPr lang="en-US" sz="1400" dirty="0"/>
          </a:p>
          <a:p>
            <a:pPr marL="341313" indent="-230188"/>
            <a:r>
              <a:rPr lang="en-US" sz="1400" dirty="0"/>
              <a:t>Outlets on vessel top completed</a:t>
            </a:r>
          </a:p>
          <a:p>
            <a:pPr marL="341313" indent="-230188"/>
            <a:r>
              <a:rPr lang="en-US" sz="1400" dirty="0"/>
              <a:t>Outlets for west mezzanine DAQ racks in progress</a:t>
            </a:r>
          </a:p>
          <a:p>
            <a:pPr marL="341313" indent="-230188"/>
            <a:r>
              <a:rPr lang="en-US" sz="1400" dirty="0"/>
              <a:t>Outlets for east mezzanine PMT racks next</a:t>
            </a:r>
          </a:p>
          <a:p>
            <a:pPr marL="341313" indent="-230188"/>
            <a:r>
              <a:rPr lang="en-US" sz="1400" dirty="0"/>
              <a:t>Electrical work continues on critical path</a:t>
            </a:r>
          </a:p>
          <a:p>
            <a:pPr marL="280987" lvl="1" indent="-234950"/>
            <a:r>
              <a:rPr lang="en-US" sz="1600" dirty="0"/>
              <a:t>Readout and DAQ Electronics infrastructure</a:t>
            </a:r>
            <a:endParaRPr lang="en-US" sz="1400" dirty="0"/>
          </a:p>
          <a:p>
            <a:pPr marL="341313" indent="-230188"/>
            <a:r>
              <a:rPr lang="en-US" sz="1400" dirty="0"/>
              <a:t>Cable tray installation on top of the detector complete</a:t>
            </a:r>
          </a:p>
          <a:p>
            <a:pPr marL="341313" indent="-230188"/>
            <a:r>
              <a:rPr lang="en-US" sz="1400" dirty="0"/>
              <a:t>Phototube readout relay racks setup</a:t>
            </a:r>
          </a:p>
          <a:p>
            <a:pPr marL="341313" indent="-230188"/>
            <a:r>
              <a:rPr lang="en-US" sz="1400" dirty="0"/>
              <a:t>DAQ racks in place</a:t>
            </a:r>
          </a:p>
          <a:p>
            <a:pPr marL="341313" indent="-230188"/>
            <a:r>
              <a:rPr lang="en-US" sz="1400" dirty="0"/>
              <a:t>First DAQ servers onsite but need rack power, networking </a:t>
            </a:r>
            <a:r>
              <a:rPr lang="en-US" sz="1400" dirty="0" err="1"/>
              <a:t>etc</a:t>
            </a:r>
            <a:endParaRPr lang="en-US" sz="1400" dirty="0"/>
          </a:p>
          <a:p>
            <a:pPr marL="341313" indent="-230188"/>
            <a:r>
              <a:rPr lang="en-US" sz="1400" dirty="0"/>
              <a:t>Networking</a:t>
            </a:r>
          </a:p>
          <a:p>
            <a:pPr marL="569913" lvl="1" indent="-230188"/>
            <a:r>
              <a:rPr lang="en-US" sz="1200" dirty="0"/>
              <a:t>Cable tray (yellow in photo) components on order, also used for DAQ and PMT fibers</a:t>
            </a:r>
          </a:p>
          <a:p>
            <a:pPr marL="569913" lvl="1" indent="-230188"/>
            <a:r>
              <a:rPr lang="en-US" sz="1200" dirty="0"/>
              <a:t>Network switches  in hand</a:t>
            </a:r>
          </a:p>
          <a:p>
            <a:pPr marL="569913" lvl="1" indent="-230188"/>
            <a:r>
              <a:rPr lang="en-US" sz="1200" dirty="0"/>
              <a:t>Completion in October on critical path</a:t>
            </a:r>
          </a:p>
          <a:p>
            <a:pPr marL="341313" indent="-230188"/>
            <a:endParaRPr lang="en-US" sz="1600" dirty="0"/>
          </a:p>
          <a:p>
            <a:pPr marL="739775" lvl="2" indent="0">
              <a:buNone/>
            </a:pPr>
            <a:endParaRPr lang="en-US" sz="1400" dirty="0"/>
          </a:p>
        </p:txBody>
      </p:sp>
      <p:sp>
        <p:nvSpPr>
          <p:cNvPr id="6" name="Date Placeholder 5"/>
          <p:cNvSpPr>
            <a:spLocks noGrp="1"/>
          </p:cNvSpPr>
          <p:nvPr>
            <p:ph type="dt" sz="half" idx="2"/>
          </p:nvPr>
        </p:nvSpPr>
        <p:spPr/>
        <p:txBody>
          <a:bodyPr/>
          <a:lstStyle/>
          <a:p>
            <a:pPr>
              <a:defRPr/>
            </a:pPr>
            <a:r>
              <a:rPr lang="en-US"/>
              <a:t>9/11/19</a:t>
            </a:r>
            <a:endParaRPr lang="en-US" dirty="0"/>
          </a:p>
        </p:txBody>
      </p:sp>
      <p:sp>
        <p:nvSpPr>
          <p:cNvPr id="7" name="Footer Placeholder 6"/>
          <p:cNvSpPr>
            <a:spLocks noGrp="1"/>
          </p:cNvSpPr>
          <p:nvPr>
            <p:ph type="ftr" sz="quarter" idx="3"/>
          </p:nvPr>
        </p:nvSpPr>
        <p:spPr/>
        <p:txBody>
          <a:bodyPr/>
          <a:lstStyle/>
          <a:p>
            <a:pPr>
              <a:defRPr/>
            </a:pPr>
            <a:r>
              <a:rPr lang="en-US"/>
              <a:t>ICARUS Collaboration Meeting</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9" name="Title 8"/>
          <p:cNvSpPr>
            <a:spLocks noGrp="1"/>
          </p:cNvSpPr>
          <p:nvPr>
            <p:ph type="title"/>
          </p:nvPr>
        </p:nvSpPr>
        <p:spPr>
          <a:xfrm>
            <a:off x="228600" y="251752"/>
            <a:ext cx="8686800" cy="427877"/>
          </a:xfrm>
          <a:prstGeom prst="rect">
            <a:avLst/>
          </a:prstGeom>
        </p:spPr>
        <p:txBody>
          <a:bodyPr/>
          <a:lstStyle/>
          <a:p>
            <a:r>
              <a:rPr lang="en-US" dirty="0"/>
              <a:t>Far Detector Progress</a:t>
            </a:r>
          </a:p>
        </p:txBody>
      </p:sp>
      <p:pic>
        <p:nvPicPr>
          <p:cNvPr id="12" name="Content Placeholder 11">
            <a:extLst>
              <a:ext uri="{FF2B5EF4-FFF2-40B4-BE49-F238E27FC236}">
                <a16:creationId xmlns:a16="http://schemas.microsoft.com/office/drawing/2014/main" id="{04FF6E17-F170-C240-A7EA-8BDE7F2FF68A}"/>
              </a:ext>
            </a:extLst>
          </p:cNvPr>
          <p:cNvPicPr>
            <a:picLocks noGrp="1" noChangeAspect="1"/>
          </p:cNvPicPr>
          <p:nvPr>
            <p:ph sz="half" idx="15"/>
          </p:nvPr>
        </p:nvPicPr>
        <p:blipFill>
          <a:blip r:embed="rId3"/>
          <a:stretch>
            <a:fillRect/>
          </a:stretch>
        </p:blipFill>
        <p:spPr>
          <a:xfrm>
            <a:off x="5393657" y="3850634"/>
            <a:ext cx="3209720" cy="2407290"/>
          </a:xfrm>
          <a:ln>
            <a:solidFill>
              <a:schemeClr val="accent6"/>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CB2D658-B010-4D43-A33C-BA93E5C537AD}"/>
              </a:ext>
            </a:extLst>
          </p:cNvPr>
          <p:cNvPicPr>
            <a:picLocks noChangeAspect="1"/>
          </p:cNvPicPr>
          <p:nvPr/>
        </p:nvPicPr>
        <p:blipFill>
          <a:blip r:embed="rId4"/>
          <a:stretch>
            <a:fillRect/>
          </a:stretch>
        </p:blipFill>
        <p:spPr>
          <a:xfrm>
            <a:off x="5524033" y="110914"/>
            <a:ext cx="2948967" cy="3931956"/>
          </a:xfrm>
          <a:prstGeom prst="rect">
            <a:avLst/>
          </a:prstGeom>
          <a:ln>
            <a:solidFill>
              <a:schemeClr val="accent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1447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785273-4F76-AC49-B38A-02A6883EADDA}"/>
              </a:ext>
            </a:extLst>
          </p:cNvPr>
          <p:cNvSpPr>
            <a:spLocks noGrp="1"/>
          </p:cNvSpPr>
          <p:nvPr>
            <p:ph idx="1"/>
          </p:nvPr>
        </p:nvSpPr>
        <p:spPr>
          <a:xfrm>
            <a:off x="222250" y="899318"/>
            <a:ext cx="8200014" cy="5059363"/>
          </a:xfrm>
        </p:spPr>
        <p:txBody>
          <a:bodyPr/>
          <a:lstStyle/>
          <a:p>
            <a:pPr marL="519112" lvl="1" indent="-285750"/>
            <a:r>
              <a:rPr lang="en-US" sz="1800" dirty="0"/>
              <a:t> Vacuum operation started 10</a:t>
            </a:r>
            <a:r>
              <a:rPr lang="en-US" sz="1800" baseline="30000" dirty="0"/>
              <a:t>th</a:t>
            </a:r>
            <a:r>
              <a:rPr lang="en-US" sz="1800" dirty="0"/>
              <a:t> June</a:t>
            </a:r>
          </a:p>
          <a:p>
            <a:pPr lvl="2"/>
            <a:r>
              <a:rPr lang="en-US" sz="1600" dirty="0"/>
              <a:t>Continue pumping until the start of cool-down</a:t>
            </a:r>
            <a:endParaRPr lang="en-US" sz="1800" dirty="0"/>
          </a:p>
          <a:p>
            <a:pPr marL="519112" lvl="1" indent="-285750"/>
            <a:r>
              <a:rPr lang="en-US" sz="1800" dirty="0"/>
              <a:t>Cool-down and liquid argon filling</a:t>
            </a:r>
          </a:p>
          <a:p>
            <a:pPr lvl="2"/>
            <a:r>
              <a:rPr lang="en-US" sz="1600" dirty="0"/>
              <a:t>Liquid Argon procurement contract in place – requires &gt;21 day notice before start</a:t>
            </a:r>
          </a:p>
          <a:p>
            <a:pPr lvl="2"/>
            <a:r>
              <a:rPr lang="en-US" sz="1600" dirty="0"/>
              <a:t>LN2 </a:t>
            </a:r>
            <a:r>
              <a:rPr lang="en-US" sz="1600" dirty="0" err="1"/>
              <a:t>dewar</a:t>
            </a:r>
            <a:r>
              <a:rPr lang="en-US" sz="1600" dirty="0"/>
              <a:t> operation approved, certified and filled in July</a:t>
            </a:r>
          </a:p>
          <a:p>
            <a:pPr lvl="2"/>
            <a:r>
              <a:rPr lang="en-US" sz="1600" dirty="0" err="1"/>
              <a:t>LAr</a:t>
            </a:r>
            <a:r>
              <a:rPr lang="en-US" sz="1600" dirty="0"/>
              <a:t> </a:t>
            </a:r>
            <a:r>
              <a:rPr lang="en-US" sz="1600" dirty="0" err="1"/>
              <a:t>dewar</a:t>
            </a:r>
            <a:r>
              <a:rPr lang="en-US" sz="1600" dirty="0"/>
              <a:t> operation approved, </a:t>
            </a:r>
            <a:r>
              <a:rPr lang="en-US" sz="1600" dirty="0" err="1"/>
              <a:t>cetification</a:t>
            </a:r>
            <a:r>
              <a:rPr lang="en-US" sz="1600" dirty="0"/>
              <a:t> and fill in next week</a:t>
            </a:r>
          </a:p>
          <a:p>
            <a:pPr lvl="2"/>
            <a:r>
              <a:rPr lang="en-US" sz="1600" dirty="0"/>
              <a:t>Scheduling of final steps to start </a:t>
            </a:r>
            <a:r>
              <a:rPr lang="en-US" sz="1600" dirty="0" err="1"/>
              <a:t>LAr</a:t>
            </a:r>
            <a:r>
              <a:rPr lang="en-US" sz="1600" dirty="0"/>
              <a:t> fill in progress</a:t>
            </a:r>
          </a:p>
          <a:p>
            <a:pPr lvl="3"/>
            <a:r>
              <a:rPr lang="en-US" sz="1400" dirty="0"/>
              <a:t>Controls hardware checkout ~ end of September</a:t>
            </a:r>
          </a:p>
          <a:p>
            <a:pPr lvl="3"/>
            <a:r>
              <a:rPr lang="en-US" sz="1400" dirty="0"/>
              <a:t>Controls programming checkout ~ end of September</a:t>
            </a:r>
          </a:p>
          <a:p>
            <a:pPr lvl="3"/>
            <a:r>
              <a:rPr lang="en-US" sz="1400" dirty="0"/>
              <a:t>ODH system active - early October</a:t>
            </a:r>
          </a:p>
          <a:p>
            <a:pPr lvl="3"/>
            <a:r>
              <a:rPr lang="en-US" sz="1400" dirty="0"/>
              <a:t>Final system checkout by CERN and FNAL engineering – early October</a:t>
            </a:r>
          </a:p>
          <a:p>
            <a:pPr lvl="3"/>
            <a:r>
              <a:rPr lang="en-US" sz="1400" dirty="0"/>
              <a:t>Approval (</a:t>
            </a:r>
            <a:r>
              <a:rPr lang="en-US" sz="1400" dirty="0" err="1"/>
              <a:t>pORC</a:t>
            </a:r>
            <a:r>
              <a:rPr lang="en-US" sz="1400" dirty="0"/>
              <a:t>) to start LN2 cooldown – early October</a:t>
            </a:r>
          </a:p>
          <a:p>
            <a:pPr lvl="3"/>
            <a:r>
              <a:rPr lang="en-US" sz="1400" dirty="0"/>
              <a:t>Start cooldown – late October</a:t>
            </a:r>
          </a:p>
          <a:p>
            <a:pPr lvl="3"/>
            <a:r>
              <a:rPr lang="en-US" sz="1400" dirty="0"/>
              <a:t>Start </a:t>
            </a:r>
            <a:r>
              <a:rPr lang="en-US" sz="1400" dirty="0" err="1"/>
              <a:t>LAr</a:t>
            </a:r>
            <a:r>
              <a:rPr lang="en-US" sz="1400" dirty="0"/>
              <a:t> fill – early November</a:t>
            </a:r>
          </a:p>
          <a:p>
            <a:pPr marL="519112" lvl="1" indent="-285750"/>
            <a:r>
              <a:rPr lang="en-US" sz="1800" dirty="0"/>
              <a:t>CERN engineering participates, in person, starting from final checkout through the fill process.  </a:t>
            </a:r>
          </a:p>
          <a:p>
            <a:pPr lvl="2"/>
            <a:r>
              <a:rPr lang="en-US" sz="1600" dirty="0"/>
              <a:t>Includes monitoring of cold vessel strain gauges </a:t>
            </a:r>
          </a:p>
          <a:p>
            <a:pPr lvl="2"/>
            <a:r>
              <a:rPr lang="en-US" sz="1600" dirty="0"/>
              <a:t>CERN has a safety documentation &amp; review process similar to Fermilab’s, and the participation satisfies their sign-off procedure</a:t>
            </a:r>
          </a:p>
          <a:p>
            <a:pPr lvl="2"/>
            <a:endParaRPr lang="en-US" sz="1400" dirty="0"/>
          </a:p>
          <a:p>
            <a:pPr lvl="1"/>
            <a:endParaRPr lang="en-US" sz="1800" dirty="0"/>
          </a:p>
          <a:p>
            <a:endParaRPr lang="en-US" sz="2000" dirty="0"/>
          </a:p>
          <a:p>
            <a:endParaRPr lang="en-US" sz="2000" dirty="0"/>
          </a:p>
          <a:p>
            <a:pPr lvl="1"/>
            <a:endParaRPr lang="en-US" sz="1800" dirty="0"/>
          </a:p>
        </p:txBody>
      </p:sp>
      <p:sp>
        <p:nvSpPr>
          <p:cNvPr id="3" name="Title 2"/>
          <p:cNvSpPr>
            <a:spLocks noGrp="1"/>
          </p:cNvSpPr>
          <p:nvPr>
            <p:ph type="title"/>
          </p:nvPr>
        </p:nvSpPr>
        <p:spPr>
          <a:xfrm>
            <a:off x="214313" y="250585"/>
            <a:ext cx="8686800" cy="427877"/>
          </a:xfrm>
          <a:prstGeom prst="rect">
            <a:avLst/>
          </a:prstGeom>
        </p:spPr>
        <p:txBody>
          <a:bodyPr/>
          <a:lstStyle/>
          <a:p>
            <a:r>
              <a:rPr lang="en-US" dirty="0"/>
              <a:t>Cryogenics Commissioning Activities</a:t>
            </a:r>
          </a:p>
        </p:txBody>
      </p:sp>
      <p:sp>
        <p:nvSpPr>
          <p:cNvPr id="4" name="Date Placeholder 3"/>
          <p:cNvSpPr>
            <a:spLocks noGrp="1"/>
          </p:cNvSpPr>
          <p:nvPr>
            <p:ph type="dt" sz="half" idx="2"/>
          </p:nvPr>
        </p:nvSpPr>
        <p:spPr/>
        <p:txBody>
          <a:bodyPr/>
          <a:lstStyle/>
          <a:p>
            <a:pPr>
              <a:defRPr/>
            </a:pPr>
            <a:r>
              <a:rPr lang="en-US"/>
              <a:t>9/11/19</a:t>
            </a:r>
            <a:endParaRPr lang="en-US" dirty="0"/>
          </a:p>
        </p:txBody>
      </p:sp>
      <p:sp>
        <p:nvSpPr>
          <p:cNvPr id="5" name="Footer Placeholder 4"/>
          <p:cNvSpPr>
            <a:spLocks noGrp="1"/>
          </p:cNvSpPr>
          <p:nvPr>
            <p:ph type="ftr" sz="quarter" idx="3"/>
          </p:nvPr>
        </p:nvSpPr>
        <p:spPr>
          <a:xfrm>
            <a:off x="1530603" y="6504213"/>
            <a:ext cx="6262118" cy="242873"/>
          </a:xfrm>
        </p:spPr>
        <p:txBody>
          <a:bodyPr/>
          <a:lstStyle/>
          <a:p>
            <a:pPr>
              <a:defRPr/>
            </a:pPr>
            <a:r>
              <a:rPr lang="en-US"/>
              <a:t>ICARUS Collaboration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2" name="AutoShape 2" descr="20190418_154049.jpg">
            <a:extLst>
              <a:ext uri="{FF2B5EF4-FFF2-40B4-BE49-F238E27FC236}">
                <a16:creationId xmlns:a16="http://schemas.microsoft.com/office/drawing/2014/main" id="{37C99189-415F-4147-A1E3-500952ACCFD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0301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E73A-03EF-4B63-B7BE-4CCC1979CD01}"/>
              </a:ext>
            </a:extLst>
          </p:cNvPr>
          <p:cNvSpPr>
            <a:spLocks noGrp="1"/>
          </p:cNvSpPr>
          <p:nvPr>
            <p:ph type="title"/>
          </p:nvPr>
        </p:nvSpPr>
        <p:spPr/>
        <p:txBody>
          <a:bodyPr/>
          <a:lstStyle/>
          <a:p>
            <a:r>
              <a:rPr lang="en-US" dirty="0"/>
              <a:t>ICARUS Milestones to I-1 Ready to Fill</a:t>
            </a:r>
          </a:p>
        </p:txBody>
      </p:sp>
      <p:graphicFrame>
        <p:nvGraphicFramePr>
          <p:cNvPr id="7" name="Content Placeholder 6">
            <a:extLst>
              <a:ext uri="{FF2B5EF4-FFF2-40B4-BE49-F238E27FC236}">
                <a16:creationId xmlns:a16="http://schemas.microsoft.com/office/drawing/2014/main" id="{1DFF4996-B499-4DD9-97BA-B06BE6629D73}"/>
              </a:ext>
            </a:extLst>
          </p:cNvPr>
          <p:cNvGraphicFramePr>
            <a:graphicFrameLocks noGrp="1"/>
          </p:cNvGraphicFramePr>
          <p:nvPr>
            <p:ph idx="1"/>
          </p:nvPr>
        </p:nvGraphicFramePr>
        <p:xfrm>
          <a:off x="431882" y="944656"/>
          <a:ext cx="7888032" cy="4968240"/>
        </p:xfrm>
        <a:graphic>
          <a:graphicData uri="http://schemas.openxmlformats.org/drawingml/2006/table">
            <a:tbl>
              <a:tblPr firstRow="1" bandRow="1">
                <a:tableStyleId>{5C22544A-7EE6-4342-B048-85BDC9FD1C3A}</a:tableStyleId>
              </a:tblPr>
              <a:tblGrid>
                <a:gridCol w="3135059">
                  <a:extLst>
                    <a:ext uri="{9D8B030D-6E8A-4147-A177-3AD203B41FA5}">
                      <a16:colId xmlns:a16="http://schemas.microsoft.com/office/drawing/2014/main" val="1801467799"/>
                    </a:ext>
                  </a:extLst>
                </a:gridCol>
                <a:gridCol w="1041154">
                  <a:extLst>
                    <a:ext uri="{9D8B030D-6E8A-4147-A177-3AD203B41FA5}">
                      <a16:colId xmlns:a16="http://schemas.microsoft.com/office/drawing/2014/main" val="1170065602"/>
                    </a:ext>
                  </a:extLst>
                </a:gridCol>
                <a:gridCol w="1143000">
                  <a:extLst>
                    <a:ext uri="{9D8B030D-6E8A-4147-A177-3AD203B41FA5}">
                      <a16:colId xmlns:a16="http://schemas.microsoft.com/office/drawing/2014/main" val="3743694273"/>
                    </a:ext>
                  </a:extLst>
                </a:gridCol>
                <a:gridCol w="1106905">
                  <a:extLst>
                    <a:ext uri="{9D8B030D-6E8A-4147-A177-3AD203B41FA5}">
                      <a16:colId xmlns:a16="http://schemas.microsoft.com/office/drawing/2014/main" val="3208227888"/>
                    </a:ext>
                  </a:extLst>
                </a:gridCol>
                <a:gridCol w="427383">
                  <a:extLst>
                    <a:ext uri="{9D8B030D-6E8A-4147-A177-3AD203B41FA5}">
                      <a16:colId xmlns:a16="http://schemas.microsoft.com/office/drawing/2014/main" val="3574627960"/>
                    </a:ext>
                  </a:extLst>
                </a:gridCol>
                <a:gridCol w="1034531">
                  <a:extLst>
                    <a:ext uri="{9D8B030D-6E8A-4147-A177-3AD203B41FA5}">
                      <a16:colId xmlns:a16="http://schemas.microsoft.com/office/drawing/2014/main" val="1027717373"/>
                    </a:ext>
                  </a:extLst>
                </a:gridCol>
              </a:tblGrid>
              <a:tr h="370840">
                <a:tc>
                  <a:txBody>
                    <a:bodyPr/>
                    <a:lstStyle/>
                    <a:p>
                      <a:pPr algn="ctr"/>
                      <a:r>
                        <a:rPr lang="en-US" sz="1400" dirty="0"/>
                        <a:t>Intermediate Milestone</a:t>
                      </a:r>
                    </a:p>
                  </a:txBody>
                  <a:tcPr anchor="ctr"/>
                </a:tc>
                <a:tc>
                  <a:txBody>
                    <a:bodyPr/>
                    <a:lstStyle/>
                    <a:p>
                      <a:pPr algn="ctr"/>
                      <a:r>
                        <a:rPr lang="en-US" sz="1400" dirty="0"/>
                        <a:t>Owner</a:t>
                      </a:r>
                    </a:p>
                  </a:txBody>
                  <a:tcPr anchor="ctr"/>
                </a:tc>
                <a:tc>
                  <a:txBody>
                    <a:bodyPr/>
                    <a:lstStyle/>
                    <a:p>
                      <a:pPr algn="ctr"/>
                      <a:r>
                        <a:rPr lang="en-US" sz="1400" dirty="0"/>
                        <a:t>Baseline Date</a:t>
                      </a:r>
                    </a:p>
                  </a:txBody>
                  <a:tcPr anchor="ctr"/>
                </a:tc>
                <a:tc>
                  <a:txBody>
                    <a:bodyPr/>
                    <a:lstStyle/>
                    <a:p>
                      <a:pPr algn="ctr"/>
                      <a:r>
                        <a:rPr lang="en-US" sz="1400" dirty="0"/>
                        <a:t>Forecast Date</a:t>
                      </a:r>
                    </a:p>
                  </a:txBody>
                  <a:tcPr anchor="ctr"/>
                </a:tc>
                <a:tc>
                  <a:txBody>
                    <a:bodyPr/>
                    <a:lstStyle/>
                    <a:p>
                      <a:pPr algn="ctr"/>
                      <a:endParaRPr lang="en-US" sz="1400" dirty="0"/>
                    </a:p>
                  </a:txBody>
                  <a:tcPr anchor="ctr"/>
                </a:tc>
                <a:tc>
                  <a:txBody>
                    <a:bodyPr/>
                    <a:lstStyle/>
                    <a:p>
                      <a:pPr algn="ctr"/>
                      <a:r>
                        <a:rPr lang="en-US" sz="1400" dirty="0"/>
                        <a:t>Actual Date</a:t>
                      </a:r>
                    </a:p>
                  </a:txBody>
                  <a:tcPr anchor="ctr"/>
                </a:tc>
                <a:extLst>
                  <a:ext uri="{0D108BD9-81ED-4DB2-BD59-A6C34878D82A}">
                    <a16:rowId xmlns:a16="http://schemas.microsoft.com/office/drawing/2014/main" val="3904691203"/>
                  </a:ext>
                </a:extLst>
              </a:tr>
              <a:tr h="370840">
                <a:tc>
                  <a:txBody>
                    <a:bodyPr/>
                    <a:lstStyle/>
                    <a:p>
                      <a:pPr algn="l"/>
                      <a:r>
                        <a:rPr lang="en-US" sz="1200" dirty="0"/>
                        <a:t>Vessels rigged into building</a:t>
                      </a:r>
                    </a:p>
                  </a:txBody>
                  <a:tcPr anchor="ctr"/>
                </a:tc>
                <a:tc>
                  <a:txBody>
                    <a:bodyPr/>
                    <a:lstStyle/>
                    <a:p>
                      <a:r>
                        <a:rPr lang="en-US" sz="1200" dirty="0"/>
                        <a:t>P. Wilson</a:t>
                      </a:r>
                    </a:p>
                  </a:txBody>
                  <a:tcPr anchor="ctr"/>
                </a:tc>
                <a:tc>
                  <a:txBody>
                    <a:bodyPr/>
                    <a:lstStyle/>
                    <a:p>
                      <a:pPr algn="ctr"/>
                      <a:r>
                        <a:rPr lang="en-US" sz="1200" dirty="0"/>
                        <a:t>16-Aug-2018</a:t>
                      </a:r>
                    </a:p>
                  </a:txBody>
                  <a:tcPr anchor="ctr"/>
                </a:tc>
                <a:tc>
                  <a:txBody>
                    <a:bodyPr/>
                    <a:lstStyle/>
                    <a:p>
                      <a:pPr algn="ctr"/>
                      <a:endParaRPr lang="en-US" sz="1200" dirty="0"/>
                    </a:p>
                  </a:txBody>
                  <a:tcPr anchor="ctr"/>
                </a:tc>
                <a:tc>
                  <a:txBody>
                    <a:bodyPr/>
                    <a:lstStyle/>
                    <a:p>
                      <a:pPr algn="ctr"/>
                      <a:r>
                        <a:rPr lang="en-US" sz="1800" b="1" dirty="0">
                          <a:solidFill>
                            <a:schemeClr val="accent6">
                              <a:lumMod val="75000"/>
                            </a:schemeClr>
                          </a:solidFill>
                          <a:sym typeface="Wingdings" panose="05000000000000000000" pitchFamily="2" charset="2"/>
                        </a:rPr>
                        <a:t></a:t>
                      </a:r>
                      <a:endParaRPr lang="en-US" sz="1800" b="1" dirty="0">
                        <a:solidFill>
                          <a:schemeClr val="accent6">
                            <a:lumMod val="75000"/>
                          </a:schemeClr>
                        </a:solidFill>
                      </a:endParaRPr>
                    </a:p>
                  </a:txBody>
                  <a:tcPr anchor="ctr"/>
                </a:tc>
                <a:tc>
                  <a:txBody>
                    <a:bodyPr/>
                    <a:lstStyle/>
                    <a:p>
                      <a:pPr algn="ctr"/>
                      <a:r>
                        <a:rPr lang="en-US" sz="1200" b="0" dirty="0">
                          <a:solidFill>
                            <a:schemeClr val="tx1"/>
                          </a:solidFill>
                        </a:rPr>
                        <a:t>16-Aug-2018</a:t>
                      </a:r>
                    </a:p>
                  </a:txBody>
                  <a:tcPr anchor="ctr"/>
                </a:tc>
                <a:extLst>
                  <a:ext uri="{0D108BD9-81ED-4DB2-BD59-A6C34878D82A}">
                    <a16:rowId xmlns:a16="http://schemas.microsoft.com/office/drawing/2014/main" val="2574950644"/>
                  </a:ext>
                </a:extLst>
              </a:tr>
              <a:tr h="370840">
                <a:tc>
                  <a:txBody>
                    <a:bodyPr/>
                    <a:lstStyle/>
                    <a:p>
                      <a:pPr algn="l"/>
                      <a:r>
                        <a:rPr lang="en-US" sz="1200" dirty="0"/>
                        <a:t>Manholes welded and vacuum test successful</a:t>
                      </a:r>
                    </a:p>
                  </a:txBody>
                  <a:tcPr anchor="ctr"/>
                </a:tc>
                <a:tc>
                  <a:txBody>
                    <a:bodyPr/>
                    <a:lstStyle/>
                    <a:p>
                      <a:r>
                        <a:rPr lang="en-US" sz="1200" dirty="0"/>
                        <a:t>C. Montanari</a:t>
                      </a:r>
                    </a:p>
                  </a:txBody>
                  <a:tcPr anchor="ctr"/>
                </a:tc>
                <a:tc>
                  <a:txBody>
                    <a:bodyPr/>
                    <a:lstStyle/>
                    <a:p>
                      <a:pPr algn="ctr"/>
                      <a:r>
                        <a:rPr lang="en-US" sz="1200" dirty="0"/>
                        <a:t>10-Oct-2018</a:t>
                      </a:r>
                    </a:p>
                  </a:txBody>
                  <a:tcPr anchor="ctr"/>
                </a:tc>
                <a:tc>
                  <a:txBody>
                    <a:bodyPr/>
                    <a:lstStyle/>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lumMod val="75000"/>
                            </a:schemeClr>
                          </a:solidFill>
                          <a:sym typeface="Wingdings" panose="05000000000000000000" pitchFamily="2" charset="2"/>
                        </a:rPr>
                        <a:t></a:t>
                      </a:r>
                      <a:endParaRPr lang="en-US" sz="1800" b="1" dirty="0">
                        <a:solidFill>
                          <a:schemeClr val="accent6">
                            <a:lumMod val="75000"/>
                          </a:schemeClr>
                        </a:solidFill>
                      </a:endParaRPr>
                    </a:p>
                  </a:txBody>
                  <a:tcPr anchor="ctr"/>
                </a:tc>
                <a:tc>
                  <a:txBody>
                    <a:bodyPr/>
                    <a:lstStyle/>
                    <a:p>
                      <a:pPr algn="ctr"/>
                      <a:r>
                        <a:rPr lang="en-US" sz="1200" b="0" dirty="0">
                          <a:solidFill>
                            <a:schemeClr val="tx1"/>
                          </a:solidFill>
                        </a:rPr>
                        <a:t>11-Oct-2018</a:t>
                      </a:r>
                    </a:p>
                  </a:txBody>
                  <a:tcPr anchor="ctr"/>
                </a:tc>
                <a:extLst>
                  <a:ext uri="{0D108BD9-81ED-4DB2-BD59-A6C34878D82A}">
                    <a16:rowId xmlns:a16="http://schemas.microsoft.com/office/drawing/2014/main" val="3472422613"/>
                  </a:ext>
                </a:extLst>
              </a:tr>
              <a:tr h="370840">
                <a:tc>
                  <a:txBody>
                    <a:bodyPr/>
                    <a:lstStyle/>
                    <a:p>
                      <a:pPr algn="l"/>
                      <a:r>
                        <a:rPr lang="en-US" sz="1200" dirty="0"/>
                        <a:t>Warm Vessel roof complete</a:t>
                      </a:r>
                    </a:p>
                  </a:txBody>
                  <a:tcPr anchor="ctr"/>
                </a:tc>
                <a:tc>
                  <a:txBody>
                    <a:bodyPr/>
                    <a:lstStyle/>
                    <a:p>
                      <a:r>
                        <a:rPr lang="en-US" sz="1200" dirty="0"/>
                        <a:t>C. James</a:t>
                      </a:r>
                    </a:p>
                  </a:txBody>
                  <a:tcPr anchor="ctr"/>
                </a:tc>
                <a:tc>
                  <a:txBody>
                    <a:bodyPr/>
                    <a:lstStyle/>
                    <a:p>
                      <a:pPr algn="ctr"/>
                      <a:r>
                        <a:rPr lang="en-US" sz="1200" dirty="0"/>
                        <a:t>15-Nov-2018</a:t>
                      </a:r>
                    </a:p>
                  </a:txBody>
                  <a:tcPr anchor="ctr"/>
                </a:tc>
                <a:tc>
                  <a:txBody>
                    <a:bodyPr/>
                    <a:lstStyle/>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lumMod val="75000"/>
                            </a:schemeClr>
                          </a:solidFill>
                          <a:sym typeface="Wingdings" panose="05000000000000000000" pitchFamily="2" charset="2"/>
                        </a:rPr>
                        <a:t></a:t>
                      </a:r>
                      <a:endParaRPr lang="en-US" sz="1800" b="1" dirty="0">
                        <a:solidFill>
                          <a:schemeClr val="accent6">
                            <a:lumMod val="75000"/>
                          </a:schemeClr>
                        </a:solidFill>
                      </a:endParaRPr>
                    </a:p>
                  </a:txBody>
                  <a:tcPr anchor="ctr"/>
                </a:tc>
                <a:tc>
                  <a:txBody>
                    <a:bodyPr/>
                    <a:lstStyle/>
                    <a:p>
                      <a:pPr algn="ctr"/>
                      <a:r>
                        <a:rPr lang="en-US" sz="1200" b="0" dirty="0">
                          <a:solidFill>
                            <a:schemeClr val="tx1"/>
                          </a:solidFill>
                        </a:rPr>
                        <a:t>31-Oct-2018</a:t>
                      </a:r>
                    </a:p>
                  </a:txBody>
                  <a:tcPr anchor="ctr"/>
                </a:tc>
                <a:extLst>
                  <a:ext uri="{0D108BD9-81ED-4DB2-BD59-A6C34878D82A}">
                    <a16:rowId xmlns:a16="http://schemas.microsoft.com/office/drawing/2014/main" val="3103469013"/>
                  </a:ext>
                </a:extLst>
              </a:tr>
              <a:tr h="370840">
                <a:tc>
                  <a:txBody>
                    <a:bodyPr/>
                    <a:lstStyle/>
                    <a:p>
                      <a:pPr algn="l"/>
                      <a:r>
                        <a:rPr lang="en-US" sz="1200" dirty="0" err="1"/>
                        <a:t>Cryo</a:t>
                      </a:r>
                      <a:r>
                        <a:rPr lang="en-US" sz="1200" dirty="0"/>
                        <a:t> Platform complete</a:t>
                      </a:r>
                    </a:p>
                  </a:txBody>
                  <a:tcPr anchor="ctr"/>
                </a:tc>
                <a:tc>
                  <a:txBody>
                    <a:bodyPr/>
                    <a:lstStyle/>
                    <a:p>
                      <a:r>
                        <a:rPr lang="en-US" sz="1200" dirty="0"/>
                        <a:t>C. James</a:t>
                      </a:r>
                    </a:p>
                  </a:txBody>
                  <a:tcPr anchor="ctr"/>
                </a:tc>
                <a:tc>
                  <a:txBody>
                    <a:bodyPr/>
                    <a:lstStyle/>
                    <a:p>
                      <a:pPr algn="ctr"/>
                      <a:r>
                        <a:rPr lang="en-US" sz="1200" dirty="0"/>
                        <a:t>15-Dec-2018</a:t>
                      </a:r>
                    </a:p>
                  </a:txBody>
                  <a:tcPr anchor="ctr"/>
                </a:tc>
                <a:tc>
                  <a:txBody>
                    <a:bodyPr/>
                    <a:lstStyle/>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lumMod val="75000"/>
                            </a:schemeClr>
                          </a:solidFill>
                          <a:sym typeface="Wingdings" panose="05000000000000000000" pitchFamily="2" charset="2"/>
                        </a:rPr>
                        <a:t></a:t>
                      </a:r>
                      <a:endParaRPr lang="en-US" sz="1800" b="1" dirty="0">
                        <a:solidFill>
                          <a:schemeClr val="accent6">
                            <a:lumMod val="75000"/>
                          </a:schemeClr>
                        </a:solidFill>
                      </a:endParaRPr>
                    </a:p>
                  </a:txBody>
                  <a:tcPr anchor="ctr"/>
                </a:tc>
                <a:tc>
                  <a:txBody>
                    <a:bodyPr/>
                    <a:lstStyle/>
                    <a:p>
                      <a:pPr algn="ctr"/>
                      <a:r>
                        <a:rPr lang="en-US" sz="1200" b="0" dirty="0">
                          <a:solidFill>
                            <a:schemeClr val="tx1"/>
                          </a:solidFill>
                        </a:rPr>
                        <a:t>04-Oct-2018</a:t>
                      </a:r>
                    </a:p>
                  </a:txBody>
                  <a:tcPr anchor="ctr"/>
                </a:tc>
                <a:extLst>
                  <a:ext uri="{0D108BD9-81ED-4DB2-BD59-A6C34878D82A}">
                    <a16:rowId xmlns:a16="http://schemas.microsoft.com/office/drawing/2014/main" val="2132219972"/>
                  </a:ext>
                </a:extLst>
              </a:tr>
              <a:tr h="370840">
                <a:tc>
                  <a:txBody>
                    <a:bodyPr/>
                    <a:lstStyle/>
                    <a:p>
                      <a:pPr algn="l"/>
                      <a:r>
                        <a:rPr lang="en-US" sz="1200" dirty="0"/>
                        <a:t>Proximity cryogenics installation begins</a:t>
                      </a:r>
                    </a:p>
                  </a:txBody>
                  <a:tcPr anchor="ctr"/>
                </a:tc>
                <a:tc>
                  <a:txBody>
                    <a:bodyPr/>
                    <a:lstStyle/>
                    <a:p>
                      <a:r>
                        <a:rPr lang="en-US" sz="1200" dirty="0"/>
                        <a:t>B. Norris</a:t>
                      </a:r>
                    </a:p>
                  </a:txBody>
                  <a:tcPr anchor="ctr"/>
                </a:tc>
                <a:tc>
                  <a:txBody>
                    <a:bodyPr/>
                    <a:lstStyle/>
                    <a:p>
                      <a:pPr algn="ctr"/>
                      <a:r>
                        <a:rPr lang="en-US" sz="1200" dirty="0"/>
                        <a:t>15-Jan-2019</a:t>
                      </a:r>
                    </a:p>
                  </a:txBody>
                  <a:tcPr anchor="ctr"/>
                </a:tc>
                <a:tc>
                  <a:txBody>
                    <a:bodyPr/>
                    <a:lstStyle/>
                    <a:p>
                      <a:pPr algn="ctr"/>
                      <a:endParaRPr lang="en-US"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lumMod val="75000"/>
                            </a:schemeClr>
                          </a:solidFill>
                          <a:sym typeface="Wingdings" panose="05000000000000000000" pitchFamily="2" charset="2"/>
                        </a:rPr>
                        <a:t></a:t>
                      </a:r>
                      <a:endParaRPr lang="en-US" sz="1600" b="1" dirty="0">
                        <a:solidFill>
                          <a:schemeClr val="accent6">
                            <a:lumMod val="75000"/>
                          </a:schemeClr>
                        </a:solidFill>
                      </a:endParaRPr>
                    </a:p>
                  </a:txBody>
                  <a:tcPr anchor="ctr"/>
                </a:tc>
                <a:tc>
                  <a:txBody>
                    <a:bodyPr/>
                    <a:lstStyle/>
                    <a:p>
                      <a:pPr algn="ctr"/>
                      <a:r>
                        <a:rPr lang="en-US" sz="1200" b="0" dirty="0">
                          <a:solidFill>
                            <a:schemeClr val="tx1"/>
                          </a:solidFill>
                        </a:rPr>
                        <a:t>28-Jan-2019</a:t>
                      </a:r>
                    </a:p>
                  </a:txBody>
                  <a:tcPr anchor="ctr"/>
                </a:tc>
                <a:extLst>
                  <a:ext uri="{0D108BD9-81ED-4DB2-BD59-A6C34878D82A}">
                    <a16:rowId xmlns:a16="http://schemas.microsoft.com/office/drawing/2014/main" val="3688770095"/>
                  </a:ext>
                </a:extLst>
              </a:tr>
              <a:tr h="370840">
                <a:tc>
                  <a:txBody>
                    <a:bodyPr/>
                    <a:lstStyle/>
                    <a:p>
                      <a:pPr algn="l"/>
                      <a:r>
                        <a:rPr lang="en-US" sz="1200" dirty="0"/>
                        <a:t>DBB &amp; flanges installation complete and tested</a:t>
                      </a:r>
                    </a:p>
                  </a:txBody>
                  <a:tcPr anchor="ctr"/>
                </a:tc>
                <a:tc>
                  <a:txBody>
                    <a:bodyPr/>
                    <a:lstStyle/>
                    <a:p>
                      <a:r>
                        <a:rPr lang="en-US" sz="1200" dirty="0"/>
                        <a:t>A. Fava</a:t>
                      </a:r>
                    </a:p>
                  </a:txBody>
                  <a:tcPr anchor="ctr"/>
                </a:tc>
                <a:tc>
                  <a:txBody>
                    <a:bodyPr/>
                    <a:lstStyle/>
                    <a:p>
                      <a:pPr algn="ctr"/>
                      <a:r>
                        <a:rPr lang="en-US" sz="1200" dirty="0"/>
                        <a:t>15-Feb-2019</a:t>
                      </a:r>
                    </a:p>
                  </a:txBody>
                  <a:tcPr anchor="ctr"/>
                </a:tc>
                <a:tc>
                  <a:txBody>
                    <a:bodyPr/>
                    <a:lstStyle/>
                    <a:p>
                      <a:pPr algn="ctr"/>
                      <a:endParaRPr lang="en-US"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lumMod val="75000"/>
                            </a:schemeClr>
                          </a:solidFill>
                          <a:sym typeface="Wingdings" panose="05000000000000000000" pitchFamily="2" charset="2"/>
                        </a:rPr>
                        <a:t></a:t>
                      </a:r>
                      <a:endParaRPr lang="en-US" sz="1600" b="1" dirty="0">
                        <a:solidFill>
                          <a:schemeClr val="accent6">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15-Mar-2019</a:t>
                      </a:r>
                    </a:p>
                  </a:txBody>
                  <a:tcPr anchor="ctr"/>
                </a:tc>
                <a:extLst>
                  <a:ext uri="{0D108BD9-81ED-4DB2-BD59-A6C34878D82A}">
                    <a16:rowId xmlns:a16="http://schemas.microsoft.com/office/drawing/2014/main" val="2810700258"/>
                  </a:ext>
                </a:extLst>
              </a:tr>
              <a:tr h="370840">
                <a:tc>
                  <a:txBody>
                    <a:bodyPr/>
                    <a:lstStyle/>
                    <a:p>
                      <a:pPr algn="l"/>
                      <a:r>
                        <a:rPr lang="en-US" sz="1200" dirty="0"/>
                        <a:t>Cold proximity cryogenics installation complete</a:t>
                      </a:r>
                    </a:p>
                  </a:txBody>
                  <a:tcPr anchor="ctr"/>
                </a:tc>
                <a:tc>
                  <a:txBody>
                    <a:bodyPr/>
                    <a:lstStyle/>
                    <a:p>
                      <a:r>
                        <a:rPr lang="en-US" sz="1200" dirty="0"/>
                        <a:t>B. Norris</a:t>
                      </a:r>
                    </a:p>
                  </a:txBody>
                  <a:tcPr anchor="ctr"/>
                </a:tc>
                <a:tc>
                  <a:txBody>
                    <a:bodyPr/>
                    <a:lstStyle/>
                    <a:p>
                      <a:pPr algn="ctr"/>
                      <a:r>
                        <a:rPr lang="en-US" sz="1200" dirty="0"/>
                        <a:t>15-Apr-2019</a:t>
                      </a:r>
                    </a:p>
                  </a:txBody>
                  <a:tcPr anchor="ctr"/>
                </a:tc>
                <a:tc>
                  <a:txBody>
                    <a:bodyPr/>
                    <a:lstStyle/>
                    <a:p>
                      <a:pPr algn="ctr"/>
                      <a:endParaRPr lang="en-US" sz="1200" dirty="0">
                        <a:solidFill>
                          <a:schemeClr val="tx1"/>
                        </a:solidFill>
                      </a:endParaRPr>
                    </a:p>
                  </a:txBody>
                  <a:tcPr anchor="ctr"/>
                </a:tc>
                <a:tc>
                  <a:txBody>
                    <a:bodyPr/>
                    <a:lstStyle/>
                    <a:p>
                      <a:pPr algn="ctr"/>
                      <a:r>
                        <a:rPr lang="en-US" sz="1600" b="1" dirty="0">
                          <a:solidFill>
                            <a:schemeClr val="accent6">
                              <a:lumMod val="75000"/>
                            </a:schemeClr>
                          </a:solidFill>
                          <a:sym typeface="Wingdings" panose="05000000000000000000" pitchFamily="2" charset="2"/>
                        </a:rPr>
                        <a:t></a:t>
                      </a:r>
                      <a:endParaRPr lang="en-US" sz="1600" dirty="0"/>
                    </a:p>
                  </a:txBody>
                  <a:tcPr anchor="ctr"/>
                </a:tc>
                <a:tc>
                  <a:txBody>
                    <a:bodyPr/>
                    <a:lstStyle/>
                    <a:p>
                      <a:pPr algn="ctr"/>
                      <a:r>
                        <a:rPr lang="en-US" sz="1200" b="0" dirty="0">
                          <a:solidFill>
                            <a:schemeClr val="tx1"/>
                          </a:solidFill>
                        </a:rPr>
                        <a:t>21-June-2019</a:t>
                      </a:r>
                    </a:p>
                  </a:txBody>
                  <a:tcPr anchor="ctr"/>
                </a:tc>
                <a:extLst>
                  <a:ext uri="{0D108BD9-81ED-4DB2-BD59-A6C34878D82A}">
                    <a16:rowId xmlns:a16="http://schemas.microsoft.com/office/drawing/2014/main" val="648629145"/>
                  </a:ext>
                </a:extLst>
              </a:tr>
              <a:tr h="370840">
                <a:tc>
                  <a:txBody>
                    <a:bodyPr/>
                    <a:lstStyle/>
                    <a:p>
                      <a:pPr algn="l"/>
                      <a:r>
                        <a:rPr lang="en-US" sz="1200" dirty="0"/>
                        <a:t>1</a:t>
                      </a:r>
                      <a:r>
                        <a:rPr lang="en-US" sz="1200" baseline="30000" dirty="0"/>
                        <a:t>st</a:t>
                      </a:r>
                      <a:r>
                        <a:rPr lang="en-US" sz="1200" dirty="0"/>
                        <a:t> T300 readout installation complete</a:t>
                      </a:r>
                    </a:p>
                  </a:txBody>
                  <a:tcPr anchor="ctr"/>
                </a:tc>
                <a:tc>
                  <a:txBody>
                    <a:bodyPr/>
                    <a:lstStyle/>
                    <a:p>
                      <a:r>
                        <a:rPr lang="en-US" sz="1200" dirty="0"/>
                        <a:t>A. Fava</a:t>
                      </a:r>
                    </a:p>
                  </a:txBody>
                  <a:tcPr anchor="ctr"/>
                </a:tc>
                <a:tc>
                  <a:txBody>
                    <a:bodyPr/>
                    <a:lstStyle/>
                    <a:p>
                      <a:pPr algn="ctr"/>
                      <a:r>
                        <a:rPr lang="en-US" sz="1200" dirty="0"/>
                        <a:t>15-Mar-2019</a:t>
                      </a:r>
                    </a:p>
                  </a:txBody>
                  <a:tcPr anchor="ctr"/>
                </a:tc>
                <a:tc>
                  <a:txBody>
                    <a:bodyPr/>
                    <a:lstStyle/>
                    <a:p>
                      <a:pPr algn="ctr"/>
                      <a:endParaRPr lang="en-US" sz="1200" dirty="0">
                        <a:solidFill>
                          <a:schemeClr val="tx1"/>
                        </a:solidFill>
                      </a:endParaRPr>
                    </a:p>
                  </a:txBody>
                  <a:tcPr anchor="ctr"/>
                </a:tc>
                <a:tc>
                  <a:txBody>
                    <a:bodyPr/>
                    <a:lstStyle/>
                    <a:p>
                      <a:pPr algn="ctr"/>
                      <a:r>
                        <a:rPr lang="en-US" sz="1600" b="1" dirty="0">
                          <a:solidFill>
                            <a:schemeClr val="accent6">
                              <a:lumMod val="75000"/>
                            </a:schemeClr>
                          </a:solidFill>
                          <a:sym typeface="Wingdings" panose="05000000000000000000" pitchFamily="2" charset="2"/>
                        </a:rPr>
                        <a:t></a:t>
                      </a: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11-Apr-2019</a:t>
                      </a:r>
                    </a:p>
                  </a:txBody>
                  <a:tcPr anchor="ctr"/>
                </a:tc>
                <a:extLst>
                  <a:ext uri="{0D108BD9-81ED-4DB2-BD59-A6C34878D82A}">
                    <a16:rowId xmlns:a16="http://schemas.microsoft.com/office/drawing/2014/main" val="3025580646"/>
                  </a:ext>
                </a:extLst>
              </a:tr>
              <a:tr h="370840">
                <a:tc>
                  <a:txBody>
                    <a:bodyPr/>
                    <a:lstStyle/>
                    <a:p>
                      <a:pPr algn="l"/>
                      <a:r>
                        <a:rPr lang="en-US" sz="1200" dirty="0"/>
                        <a:t>All detector readout installed</a:t>
                      </a:r>
                    </a:p>
                  </a:txBody>
                  <a:tcPr anchor="ctr"/>
                </a:tc>
                <a:tc>
                  <a:txBody>
                    <a:bodyPr/>
                    <a:lstStyle/>
                    <a:p>
                      <a:r>
                        <a:rPr lang="en-US" sz="1200" dirty="0"/>
                        <a:t>A. Fava</a:t>
                      </a:r>
                    </a:p>
                  </a:txBody>
                  <a:tcPr anchor="ctr"/>
                </a:tc>
                <a:tc>
                  <a:txBody>
                    <a:bodyPr/>
                    <a:lstStyle/>
                    <a:p>
                      <a:pPr algn="ctr"/>
                      <a:r>
                        <a:rPr lang="en-US" sz="1200" dirty="0"/>
                        <a:t>1-May-2019</a:t>
                      </a:r>
                    </a:p>
                  </a:txBody>
                  <a:tcPr anchor="ctr"/>
                </a:tc>
                <a:tc>
                  <a:txBody>
                    <a:bodyPr/>
                    <a:lstStyle/>
                    <a:p>
                      <a:pPr algn="ctr"/>
                      <a:endParaRPr lang="en-US"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lumMod val="75000"/>
                            </a:schemeClr>
                          </a:solidFill>
                          <a:sym typeface="Wingdings" panose="05000000000000000000" pitchFamily="2" charset="2"/>
                        </a:rPr>
                        <a:t></a:t>
                      </a:r>
                      <a:endParaRPr lang="en-US" sz="1600" dirty="0"/>
                    </a:p>
                  </a:txBody>
                  <a:tcPr anchor="ctr"/>
                </a:tc>
                <a:tc>
                  <a:txBody>
                    <a:bodyPr/>
                    <a:lstStyle/>
                    <a:p>
                      <a:pPr algn="ctr"/>
                      <a:r>
                        <a:rPr lang="en-US" sz="1200" b="0" dirty="0">
                          <a:solidFill>
                            <a:schemeClr val="tx1"/>
                          </a:solidFill>
                        </a:rPr>
                        <a:t>17-May-2019</a:t>
                      </a:r>
                    </a:p>
                  </a:txBody>
                  <a:tcPr anchor="ctr"/>
                </a:tc>
                <a:extLst>
                  <a:ext uri="{0D108BD9-81ED-4DB2-BD59-A6C34878D82A}">
                    <a16:rowId xmlns:a16="http://schemas.microsoft.com/office/drawing/2014/main" val="2045234132"/>
                  </a:ext>
                </a:extLst>
              </a:tr>
              <a:tr h="370840">
                <a:tc>
                  <a:txBody>
                    <a:bodyPr/>
                    <a:lstStyle/>
                    <a:p>
                      <a:pPr algn="l"/>
                      <a:r>
                        <a:rPr lang="en-US" sz="1200" dirty="0"/>
                        <a:t>Begin vacuum pumping</a:t>
                      </a:r>
                    </a:p>
                  </a:txBody>
                  <a:tcPr anchor="ctr"/>
                </a:tc>
                <a:tc>
                  <a:txBody>
                    <a:bodyPr/>
                    <a:lstStyle/>
                    <a:p>
                      <a:r>
                        <a:rPr lang="en-US" sz="1200" dirty="0"/>
                        <a:t>C. Montanari</a:t>
                      </a:r>
                    </a:p>
                  </a:txBody>
                  <a:tcPr anchor="ctr"/>
                </a:tc>
                <a:tc>
                  <a:txBody>
                    <a:bodyPr/>
                    <a:lstStyle/>
                    <a:p>
                      <a:pPr algn="ctr"/>
                      <a:r>
                        <a:rPr lang="en-US" sz="1200" dirty="0"/>
                        <a:t>15-Jul-2019</a:t>
                      </a:r>
                    </a:p>
                  </a:txBody>
                  <a:tcPr anchor="ctr"/>
                </a:tc>
                <a:tc>
                  <a:txBody>
                    <a:bodyPr/>
                    <a:lstStyle/>
                    <a:p>
                      <a:pPr algn="ctr"/>
                      <a:endParaRPr lang="en-US" sz="1200" dirty="0">
                        <a:solidFill>
                          <a:schemeClr val="tx1"/>
                        </a:solidFill>
                      </a:endParaRPr>
                    </a:p>
                  </a:txBody>
                  <a:tcPr anchor="ctr"/>
                </a:tc>
                <a:tc>
                  <a:txBody>
                    <a:bodyPr/>
                    <a:lstStyle/>
                    <a:p>
                      <a:pPr algn="ctr"/>
                      <a:r>
                        <a:rPr lang="en-US" sz="1600" b="1" dirty="0">
                          <a:solidFill>
                            <a:schemeClr val="accent6">
                              <a:lumMod val="75000"/>
                            </a:schemeClr>
                          </a:solidFill>
                          <a:sym typeface="Wingdings" panose="05000000000000000000" pitchFamily="2" charset="2"/>
                        </a:rPr>
                        <a:t></a:t>
                      </a:r>
                      <a:endParaRPr lang="en-US" sz="1600" dirty="0"/>
                    </a:p>
                  </a:txBody>
                  <a:tcPr anchor="ctr"/>
                </a:tc>
                <a:tc>
                  <a:txBody>
                    <a:bodyPr/>
                    <a:lstStyle/>
                    <a:p>
                      <a:pPr algn="ctr"/>
                      <a:r>
                        <a:rPr lang="en-US" sz="1200" b="0" dirty="0">
                          <a:solidFill>
                            <a:schemeClr val="tx1"/>
                          </a:solidFill>
                        </a:rPr>
                        <a:t>10-June-2019</a:t>
                      </a:r>
                    </a:p>
                  </a:txBody>
                  <a:tcPr anchor="ctr"/>
                </a:tc>
                <a:extLst>
                  <a:ext uri="{0D108BD9-81ED-4DB2-BD59-A6C34878D82A}">
                    <a16:rowId xmlns:a16="http://schemas.microsoft.com/office/drawing/2014/main" val="939649954"/>
                  </a:ext>
                </a:extLst>
              </a:tr>
              <a:tr h="370840">
                <a:tc>
                  <a:txBody>
                    <a:bodyPr/>
                    <a:lstStyle/>
                    <a:p>
                      <a:pPr algn="l"/>
                      <a:r>
                        <a:rPr lang="en-US" sz="1200" dirty="0"/>
                        <a:t>Cryogenic operation approved</a:t>
                      </a:r>
                    </a:p>
                  </a:txBody>
                  <a:tcPr anchor="ctr"/>
                </a:tc>
                <a:tc>
                  <a:txBody>
                    <a:bodyPr/>
                    <a:lstStyle/>
                    <a:p>
                      <a:r>
                        <a:rPr lang="en-US" sz="1200" dirty="0"/>
                        <a:t>B. Norris</a:t>
                      </a:r>
                    </a:p>
                  </a:txBody>
                  <a:tcPr anchor="ctr"/>
                </a:tc>
                <a:tc>
                  <a:txBody>
                    <a:bodyPr/>
                    <a:lstStyle/>
                    <a:p>
                      <a:pPr algn="ctr"/>
                      <a:r>
                        <a:rPr lang="en-US" sz="1200" dirty="0"/>
                        <a:t>15-Jul-2019</a:t>
                      </a:r>
                    </a:p>
                  </a:txBody>
                  <a:tcPr anchor="ctr"/>
                </a:tc>
                <a:tc>
                  <a:txBody>
                    <a:bodyPr/>
                    <a:lstStyle/>
                    <a:p>
                      <a:pPr algn="ctr"/>
                      <a:r>
                        <a:rPr lang="en-US" sz="1200" dirty="0">
                          <a:solidFill>
                            <a:schemeClr val="tx1"/>
                          </a:solidFill>
                        </a:rPr>
                        <a:t>20-Sept-2019</a:t>
                      </a:r>
                    </a:p>
                  </a:txBody>
                  <a:tcPr anchor="ctr"/>
                </a:tc>
                <a:tc>
                  <a:txBody>
                    <a:bodyPr/>
                    <a:lstStyle/>
                    <a:p>
                      <a:pPr algn="ctr"/>
                      <a:endParaRPr lang="en-US" sz="1600" dirty="0"/>
                    </a:p>
                  </a:txBody>
                  <a:tcPr anchor="ctr"/>
                </a:tc>
                <a:tc>
                  <a:txBody>
                    <a:bodyPr/>
                    <a:lstStyle/>
                    <a:p>
                      <a:pPr algn="ctr"/>
                      <a:endParaRPr lang="en-US" sz="1200" b="0" dirty="0">
                        <a:solidFill>
                          <a:schemeClr val="tx1"/>
                        </a:solidFill>
                      </a:endParaRPr>
                    </a:p>
                  </a:txBody>
                  <a:tcPr anchor="ctr"/>
                </a:tc>
                <a:extLst>
                  <a:ext uri="{0D108BD9-81ED-4DB2-BD59-A6C34878D82A}">
                    <a16:rowId xmlns:a16="http://schemas.microsoft.com/office/drawing/2014/main" val="1831995156"/>
                  </a:ext>
                </a:extLst>
              </a:tr>
              <a:tr h="370840">
                <a:tc>
                  <a:txBody>
                    <a:bodyPr/>
                    <a:lstStyle/>
                    <a:p>
                      <a:pPr algn="l"/>
                      <a:r>
                        <a:rPr lang="en-US" sz="1200" b="1" dirty="0"/>
                        <a:t>I1: ICARUS detectors ready to fill with </a:t>
                      </a:r>
                      <a:r>
                        <a:rPr lang="en-US" sz="1200" b="1" dirty="0" err="1"/>
                        <a:t>LAr</a:t>
                      </a:r>
                      <a:endParaRPr lang="en-US" sz="1200" b="1" dirty="0"/>
                    </a:p>
                  </a:txBody>
                  <a:tcPr anchor="ctr"/>
                </a:tc>
                <a:tc>
                  <a:txBody>
                    <a:bodyPr/>
                    <a:lstStyle/>
                    <a:p>
                      <a:r>
                        <a:rPr lang="en-US" sz="1200" b="1" dirty="0"/>
                        <a:t>P. Wilson</a:t>
                      </a:r>
                    </a:p>
                  </a:txBody>
                  <a:tcPr anchor="ctr"/>
                </a:tc>
                <a:tc>
                  <a:txBody>
                    <a:bodyPr/>
                    <a:lstStyle/>
                    <a:p>
                      <a:pPr algn="ctr"/>
                      <a:r>
                        <a:rPr lang="en-US" sz="1200" b="1" dirty="0"/>
                        <a:t>30-May-2019</a:t>
                      </a:r>
                    </a:p>
                  </a:txBody>
                  <a:tcPr anchor="ctr"/>
                </a:tc>
                <a:tc>
                  <a:txBody>
                    <a:bodyPr/>
                    <a:lstStyle/>
                    <a:p>
                      <a:pPr algn="ctr"/>
                      <a:r>
                        <a:rPr lang="en-US" sz="1200" b="1" dirty="0">
                          <a:solidFill>
                            <a:schemeClr val="tx1"/>
                          </a:solidFill>
                        </a:rPr>
                        <a:t>20-Sept-2019</a:t>
                      </a:r>
                    </a:p>
                  </a:txBody>
                  <a:tcPr anchor="ctr"/>
                </a:tc>
                <a:tc>
                  <a:txBody>
                    <a:bodyPr/>
                    <a:lstStyle/>
                    <a:p>
                      <a:pPr algn="ctr"/>
                      <a:r>
                        <a:rPr lang="en-US" sz="1600" b="1" dirty="0"/>
                        <a:t>f</a:t>
                      </a:r>
                    </a:p>
                  </a:txBody>
                  <a:tcPr anchor="ctr"/>
                </a:tc>
                <a:tc>
                  <a:txBody>
                    <a:bodyPr/>
                    <a:lstStyle/>
                    <a:p>
                      <a:pPr algn="ctr"/>
                      <a:endParaRPr lang="en-US" sz="1200" b="1" dirty="0">
                        <a:solidFill>
                          <a:schemeClr val="tx1"/>
                        </a:solidFill>
                      </a:endParaRPr>
                    </a:p>
                  </a:txBody>
                  <a:tcPr anchor="ctr"/>
                </a:tc>
                <a:extLst>
                  <a:ext uri="{0D108BD9-81ED-4DB2-BD59-A6C34878D82A}">
                    <a16:rowId xmlns:a16="http://schemas.microsoft.com/office/drawing/2014/main" val="3998916403"/>
                  </a:ext>
                </a:extLst>
              </a:tr>
            </a:tbl>
          </a:graphicData>
        </a:graphic>
      </p:graphicFrame>
      <p:sp>
        <p:nvSpPr>
          <p:cNvPr id="4" name="Date Placeholder 3">
            <a:extLst>
              <a:ext uri="{FF2B5EF4-FFF2-40B4-BE49-F238E27FC236}">
                <a16:creationId xmlns:a16="http://schemas.microsoft.com/office/drawing/2014/main" id="{45E98F53-8553-4633-99E3-253FD51E929A}"/>
              </a:ext>
            </a:extLst>
          </p:cNvPr>
          <p:cNvSpPr>
            <a:spLocks noGrp="1"/>
          </p:cNvSpPr>
          <p:nvPr>
            <p:ph type="dt" sz="half" idx="10"/>
          </p:nvPr>
        </p:nvSpPr>
        <p:spPr/>
        <p:txBody>
          <a:bodyPr/>
          <a:lstStyle/>
          <a:p>
            <a:r>
              <a:rPr lang="en-US"/>
              <a:t>9/11/19</a:t>
            </a:r>
          </a:p>
        </p:txBody>
      </p:sp>
      <p:sp>
        <p:nvSpPr>
          <p:cNvPr id="5" name="Footer Placeholder 4">
            <a:extLst>
              <a:ext uri="{FF2B5EF4-FFF2-40B4-BE49-F238E27FC236}">
                <a16:creationId xmlns:a16="http://schemas.microsoft.com/office/drawing/2014/main" id="{7EBDC17D-7A78-4BBF-A96D-1B48D13994E8}"/>
              </a:ext>
            </a:extLst>
          </p:cNvPr>
          <p:cNvSpPr>
            <a:spLocks noGrp="1"/>
          </p:cNvSpPr>
          <p:nvPr>
            <p:ph type="ftr" sz="quarter" idx="11"/>
          </p:nvPr>
        </p:nvSpPr>
        <p:spPr/>
        <p:txBody>
          <a:bodyPr/>
          <a:lstStyle/>
          <a:p>
            <a:r>
              <a:rPr lang="en-US"/>
              <a:t>ICARUS Collaboration Meeting</a:t>
            </a:r>
          </a:p>
        </p:txBody>
      </p:sp>
      <p:sp>
        <p:nvSpPr>
          <p:cNvPr id="6" name="Slide Number Placeholder 5">
            <a:extLst>
              <a:ext uri="{FF2B5EF4-FFF2-40B4-BE49-F238E27FC236}">
                <a16:creationId xmlns:a16="http://schemas.microsoft.com/office/drawing/2014/main" id="{CAACA7B0-0A21-4CA3-AEC6-258F4514720A}"/>
              </a:ext>
            </a:extLst>
          </p:cNvPr>
          <p:cNvSpPr>
            <a:spLocks noGrp="1"/>
          </p:cNvSpPr>
          <p:nvPr>
            <p:ph type="sldNum" sz="quarter" idx="12"/>
          </p:nvPr>
        </p:nvSpPr>
        <p:spPr/>
        <p:txBody>
          <a:bodyPr/>
          <a:lstStyle/>
          <a:p>
            <a:fld id="{CDEBAE0E-F504-41F6-B389-7D9DBE26C7BF}" type="slidenum">
              <a:rPr lang="en-US" smtClean="0"/>
              <a:t>6</a:t>
            </a:fld>
            <a:endParaRPr lang="en-US"/>
          </a:p>
        </p:txBody>
      </p:sp>
      <p:sp>
        <p:nvSpPr>
          <p:cNvPr id="8" name="TextBox 7">
            <a:extLst>
              <a:ext uri="{FF2B5EF4-FFF2-40B4-BE49-F238E27FC236}">
                <a16:creationId xmlns:a16="http://schemas.microsoft.com/office/drawing/2014/main" id="{C52AEB32-4490-F248-B7A7-577B427051AB}"/>
              </a:ext>
            </a:extLst>
          </p:cNvPr>
          <p:cNvSpPr txBox="1"/>
          <p:nvPr/>
        </p:nvSpPr>
        <p:spPr>
          <a:xfrm>
            <a:off x="6516151" y="428908"/>
            <a:ext cx="2184937" cy="338554"/>
          </a:xfrm>
          <a:prstGeom prst="rect">
            <a:avLst/>
          </a:prstGeom>
          <a:noFill/>
        </p:spPr>
        <p:txBody>
          <a:bodyPr wrap="square" rtlCol="0">
            <a:spAutoFit/>
          </a:bodyPr>
          <a:lstStyle/>
          <a:p>
            <a:r>
              <a:rPr lang="en-US" sz="1600" i="1" dirty="0">
                <a:solidFill>
                  <a:srgbClr val="FF0000"/>
                </a:solidFill>
              </a:rPr>
              <a:t>(after July </a:t>
            </a:r>
            <a:r>
              <a:rPr lang="en-US" sz="1600" i="1" dirty="0" err="1">
                <a:solidFill>
                  <a:srgbClr val="FF0000"/>
                </a:solidFill>
              </a:rPr>
              <a:t>statusing</a:t>
            </a:r>
            <a:r>
              <a:rPr lang="en-US" sz="1600" i="1" dirty="0">
                <a:solidFill>
                  <a:srgbClr val="FF0000"/>
                </a:solidFill>
              </a:rPr>
              <a:t>)</a:t>
            </a:r>
          </a:p>
        </p:txBody>
      </p:sp>
    </p:spTree>
    <p:extLst>
      <p:ext uri="{BB962C8B-B14F-4D97-AF65-F5344CB8AC3E}">
        <p14:creationId xmlns:p14="http://schemas.microsoft.com/office/powerpoint/2010/main" val="345801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6C5DB6-34EA-A249-AA20-514AA94B1E4A}"/>
              </a:ext>
            </a:extLst>
          </p:cNvPr>
          <p:cNvPicPr>
            <a:picLocks noChangeAspect="1"/>
          </p:cNvPicPr>
          <p:nvPr/>
        </p:nvPicPr>
        <p:blipFill rotWithShape="1">
          <a:blip r:embed="rId3"/>
          <a:srcRect t="6900" b="6822"/>
          <a:stretch/>
        </p:blipFill>
        <p:spPr>
          <a:xfrm>
            <a:off x="-85352" y="601434"/>
            <a:ext cx="9144000" cy="5655132"/>
          </a:xfrm>
          <a:prstGeom prst="rect">
            <a:avLst/>
          </a:prstGeom>
        </p:spPr>
      </p:pic>
      <p:sp>
        <p:nvSpPr>
          <p:cNvPr id="27" name="TextBox 26">
            <a:extLst>
              <a:ext uri="{FF2B5EF4-FFF2-40B4-BE49-F238E27FC236}">
                <a16:creationId xmlns:a16="http://schemas.microsoft.com/office/drawing/2014/main" id="{050D4693-201F-D345-9F56-B444FDEC4BCA}"/>
              </a:ext>
            </a:extLst>
          </p:cNvPr>
          <p:cNvSpPr txBox="1"/>
          <p:nvPr/>
        </p:nvSpPr>
        <p:spPr>
          <a:xfrm>
            <a:off x="-72362" y="2049763"/>
            <a:ext cx="1235970" cy="523220"/>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Cryogenic </a:t>
            </a:r>
            <a:r>
              <a:rPr lang="en-US" sz="1400" dirty="0" err="1"/>
              <a:t>Dewars</a:t>
            </a:r>
            <a:endParaRPr lang="en-US" sz="1400" dirty="0"/>
          </a:p>
        </p:txBody>
      </p:sp>
      <p:sp>
        <p:nvSpPr>
          <p:cNvPr id="28" name="TextBox 27">
            <a:extLst>
              <a:ext uri="{FF2B5EF4-FFF2-40B4-BE49-F238E27FC236}">
                <a16:creationId xmlns:a16="http://schemas.microsoft.com/office/drawing/2014/main" id="{54EB926F-818E-8E4D-AA01-EE6019FE9A3F}"/>
              </a:ext>
            </a:extLst>
          </p:cNvPr>
          <p:cNvSpPr txBox="1"/>
          <p:nvPr/>
        </p:nvSpPr>
        <p:spPr>
          <a:xfrm>
            <a:off x="1466307" y="5055136"/>
            <a:ext cx="691371" cy="307777"/>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TPC</a:t>
            </a:r>
          </a:p>
        </p:txBody>
      </p:sp>
      <p:sp>
        <p:nvSpPr>
          <p:cNvPr id="29" name="TextBox 28">
            <a:extLst>
              <a:ext uri="{FF2B5EF4-FFF2-40B4-BE49-F238E27FC236}">
                <a16:creationId xmlns:a16="http://schemas.microsoft.com/office/drawing/2014/main" id="{E2DECB3C-7BEB-FF40-8C50-AE21B6ED64CE}"/>
              </a:ext>
            </a:extLst>
          </p:cNvPr>
          <p:cNvSpPr txBox="1"/>
          <p:nvPr/>
        </p:nvSpPr>
        <p:spPr>
          <a:xfrm>
            <a:off x="230337" y="3855750"/>
            <a:ext cx="1235970" cy="523220"/>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Proximity Cryogenics</a:t>
            </a:r>
          </a:p>
        </p:txBody>
      </p:sp>
      <p:cxnSp>
        <p:nvCxnSpPr>
          <p:cNvPr id="31" name="Straight Arrow Connector 30">
            <a:extLst>
              <a:ext uri="{FF2B5EF4-FFF2-40B4-BE49-F238E27FC236}">
                <a16:creationId xmlns:a16="http://schemas.microsoft.com/office/drawing/2014/main" id="{1B4B1D27-99B1-D84D-88A7-8DE3FC407586}"/>
              </a:ext>
            </a:extLst>
          </p:cNvPr>
          <p:cNvCxnSpPr>
            <a:cxnSpLocks/>
          </p:cNvCxnSpPr>
          <p:nvPr/>
        </p:nvCxnSpPr>
        <p:spPr>
          <a:xfrm flipV="1">
            <a:off x="1912572" y="2606108"/>
            <a:ext cx="335328" cy="26161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A4C7569B-E82E-B042-B99F-EAA36457D853}"/>
              </a:ext>
            </a:extLst>
          </p:cNvPr>
          <p:cNvCxnSpPr>
            <a:cxnSpLocks/>
            <a:stCxn id="29" idx="3"/>
          </p:cNvCxnSpPr>
          <p:nvPr/>
        </p:nvCxnSpPr>
        <p:spPr>
          <a:xfrm flipV="1">
            <a:off x="1466307" y="2728890"/>
            <a:ext cx="1737375" cy="138847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D3530BC9-5EDD-904A-9A2F-9A012B72B651}"/>
              </a:ext>
            </a:extLst>
          </p:cNvPr>
          <p:cNvCxnSpPr>
            <a:cxnSpLocks/>
            <a:stCxn id="28" idx="3"/>
          </p:cNvCxnSpPr>
          <p:nvPr/>
        </p:nvCxnSpPr>
        <p:spPr>
          <a:xfrm flipV="1">
            <a:off x="2157678" y="5164768"/>
            <a:ext cx="2570733" cy="44257"/>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74C1B999-65DC-6247-9835-4776C5294A59}"/>
              </a:ext>
            </a:extLst>
          </p:cNvPr>
          <p:cNvSpPr txBox="1"/>
          <p:nvPr/>
        </p:nvSpPr>
        <p:spPr>
          <a:xfrm>
            <a:off x="7672286" y="5918724"/>
            <a:ext cx="1235970" cy="307777"/>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a:t>Side CRT</a:t>
            </a:r>
            <a:endParaRPr lang="en-US" sz="1400" dirty="0"/>
          </a:p>
        </p:txBody>
      </p:sp>
      <p:cxnSp>
        <p:nvCxnSpPr>
          <p:cNvPr id="36" name="Straight Arrow Connector 35">
            <a:extLst>
              <a:ext uri="{FF2B5EF4-FFF2-40B4-BE49-F238E27FC236}">
                <a16:creationId xmlns:a16="http://schemas.microsoft.com/office/drawing/2014/main" id="{D83EFA6A-08BD-1C45-B73D-E84FFF8063AB}"/>
              </a:ext>
            </a:extLst>
          </p:cNvPr>
          <p:cNvCxnSpPr>
            <a:cxnSpLocks/>
          </p:cNvCxnSpPr>
          <p:nvPr/>
        </p:nvCxnSpPr>
        <p:spPr>
          <a:xfrm flipH="1" flipV="1">
            <a:off x="5726792" y="5666872"/>
            <a:ext cx="1945494" cy="405741"/>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F7A757E-82E4-4840-9103-D3C23002D669}"/>
              </a:ext>
            </a:extLst>
          </p:cNvPr>
          <p:cNvSpPr txBox="1"/>
          <p:nvPr/>
        </p:nvSpPr>
        <p:spPr>
          <a:xfrm>
            <a:off x="7410785" y="353787"/>
            <a:ext cx="1235970" cy="523220"/>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Top CRT and Overburden</a:t>
            </a:r>
          </a:p>
        </p:txBody>
      </p:sp>
      <p:cxnSp>
        <p:nvCxnSpPr>
          <p:cNvPr id="38" name="Straight Arrow Connector 37">
            <a:extLst>
              <a:ext uri="{FF2B5EF4-FFF2-40B4-BE49-F238E27FC236}">
                <a16:creationId xmlns:a16="http://schemas.microsoft.com/office/drawing/2014/main" id="{8E988FB8-6BE6-9443-A943-400F71AC2631}"/>
              </a:ext>
            </a:extLst>
          </p:cNvPr>
          <p:cNvCxnSpPr>
            <a:cxnSpLocks/>
            <a:stCxn id="37" idx="2"/>
          </p:cNvCxnSpPr>
          <p:nvPr/>
        </p:nvCxnSpPr>
        <p:spPr>
          <a:xfrm flipH="1">
            <a:off x="5504804" y="877007"/>
            <a:ext cx="2523966" cy="2859709"/>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695509FE-8D53-DC47-B79C-9886419EA7A1}"/>
              </a:ext>
            </a:extLst>
          </p:cNvPr>
          <p:cNvSpPr txBox="1"/>
          <p:nvPr/>
        </p:nvSpPr>
        <p:spPr>
          <a:xfrm>
            <a:off x="52158" y="4802781"/>
            <a:ext cx="1235970" cy="307777"/>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t>Readout racks</a:t>
            </a:r>
          </a:p>
        </p:txBody>
      </p:sp>
      <p:sp>
        <p:nvSpPr>
          <p:cNvPr id="44" name="TextBox 43">
            <a:extLst>
              <a:ext uri="{FF2B5EF4-FFF2-40B4-BE49-F238E27FC236}">
                <a16:creationId xmlns:a16="http://schemas.microsoft.com/office/drawing/2014/main" id="{B2249A01-4934-064B-95EF-90613DD3305D}"/>
              </a:ext>
            </a:extLst>
          </p:cNvPr>
          <p:cNvSpPr txBox="1"/>
          <p:nvPr/>
        </p:nvSpPr>
        <p:spPr>
          <a:xfrm>
            <a:off x="686758" y="337384"/>
            <a:ext cx="1235970" cy="307777"/>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20 ton crane</a:t>
            </a:r>
          </a:p>
        </p:txBody>
      </p:sp>
      <p:cxnSp>
        <p:nvCxnSpPr>
          <p:cNvPr id="45" name="Straight Arrow Connector 44">
            <a:extLst>
              <a:ext uri="{FF2B5EF4-FFF2-40B4-BE49-F238E27FC236}">
                <a16:creationId xmlns:a16="http://schemas.microsoft.com/office/drawing/2014/main" id="{F600C4FA-B97E-B447-B90B-656B3FC49FE0}"/>
              </a:ext>
            </a:extLst>
          </p:cNvPr>
          <p:cNvCxnSpPr>
            <a:cxnSpLocks/>
            <a:stCxn id="44" idx="3"/>
          </p:cNvCxnSpPr>
          <p:nvPr/>
        </p:nvCxnSpPr>
        <p:spPr>
          <a:xfrm>
            <a:off x="1922728" y="491273"/>
            <a:ext cx="1146861" cy="155849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p:txBody>
          <a:bodyPr/>
          <a:lstStyle/>
          <a:p>
            <a:pPr>
              <a:defRPr/>
            </a:pPr>
            <a:r>
              <a:rPr lang="en-US"/>
              <a:t>9/11/19</a:t>
            </a:r>
            <a:endParaRPr lang="en-US" dirty="0"/>
          </a:p>
        </p:txBody>
      </p:sp>
      <p:sp>
        <p:nvSpPr>
          <p:cNvPr id="5" name="Footer Placeholder 4"/>
          <p:cNvSpPr>
            <a:spLocks noGrp="1"/>
          </p:cNvSpPr>
          <p:nvPr>
            <p:ph type="ftr" sz="quarter" idx="3"/>
          </p:nvPr>
        </p:nvSpPr>
        <p:spPr/>
        <p:txBody>
          <a:bodyPr/>
          <a:lstStyle/>
          <a:p>
            <a:pPr>
              <a:defRPr/>
            </a:pPr>
            <a:r>
              <a:rPr lang="en-US"/>
              <a:t>ICARUS Collaboration Meeting</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3" name="Title 2"/>
          <p:cNvSpPr>
            <a:spLocks noGrp="1"/>
          </p:cNvSpPr>
          <p:nvPr>
            <p:ph type="title"/>
          </p:nvPr>
        </p:nvSpPr>
        <p:spPr/>
        <p:txBody>
          <a:bodyPr/>
          <a:lstStyle/>
          <a:p>
            <a:pPr algn="ctr"/>
            <a:r>
              <a:rPr lang="en-US" dirty="0"/>
              <a:t>Near Detector - SBND</a:t>
            </a:r>
          </a:p>
        </p:txBody>
      </p:sp>
      <p:cxnSp>
        <p:nvCxnSpPr>
          <p:cNvPr id="46" name="Straight Arrow Connector 45">
            <a:extLst>
              <a:ext uri="{FF2B5EF4-FFF2-40B4-BE49-F238E27FC236}">
                <a16:creationId xmlns:a16="http://schemas.microsoft.com/office/drawing/2014/main" id="{77A63A60-D54C-6A44-B916-ACCBB96D670C}"/>
              </a:ext>
            </a:extLst>
          </p:cNvPr>
          <p:cNvCxnSpPr>
            <a:cxnSpLocks/>
          </p:cNvCxnSpPr>
          <p:nvPr/>
        </p:nvCxnSpPr>
        <p:spPr>
          <a:xfrm flipV="1">
            <a:off x="1288128" y="4307015"/>
            <a:ext cx="1208030" cy="668098"/>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13B36029-A332-E748-9267-54CC156AC516}"/>
              </a:ext>
            </a:extLst>
          </p:cNvPr>
          <p:cNvSpPr txBox="1"/>
          <p:nvPr/>
        </p:nvSpPr>
        <p:spPr>
          <a:xfrm>
            <a:off x="7672286" y="4914649"/>
            <a:ext cx="1235970" cy="307777"/>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Top CRT</a:t>
            </a:r>
          </a:p>
        </p:txBody>
      </p:sp>
      <p:sp>
        <p:nvSpPr>
          <p:cNvPr id="48" name="TextBox 47">
            <a:extLst>
              <a:ext uri="{FF2B5EF4-FFF2-40B4-BE49-F238E27FC236}">
                <a16:creationId xmlns:a16="http://schemas.microsoft.com/office/drawing/2014/main" id="{24F250C2-018D-0040-800E-83EAAD813F2E}"/>
              </a:ext>
            </a:extLst>
          </p:cNvPr>
          <p:cNvSpPr txBox="1"/>
          <p:nvPr/>
        </p:nvSpPr>
        <p:spPr>
          <a:xfrm>
            <a:off x="1163608" y="5830514"/>
            <a:ext cx="994070" cy="307777"/>
          </a:xfrm>
          <a:prstGeom prst="rect">
            <a:avLst/>
          </a:prstGeom>
          <a:noFill/>
          <a:ln w="12700">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Cryostat</a:t>
            </a:r>
          </a:p>
        </p:txBody>
      </p:sp>
      <p:cxnSp>
        <p:nvCxnSpPr>
          <p:cNvPr id="49" name="Straight Arrow Connector 48">
            <a:extLst>
              <a:ext uri="{FF2B5EF4-FFF2-40B4-BE49-F238E27FC236}">
                <a16:creationId xmlns:a16="http://schemas.microsoft.com/office/drawing/2014/main" id="{FEDA6E04-2221-294E-8ABF-17C6D648C25D}"/>
              </a:ext>
            </a:extLst>
          </p:cNvPr>
          <p:cNvCxnSpPr>
            <a:cxnSpLocks/>
          </p:cNvCxnSpPr>
          <p:nvPr/>
        </p:nvCxnSpPr>
        <p:spPr>
          <a:xfrm flipV="1">
            <a:off x="2157678" y="5582867"/>
            <a:ext cx="1832885" cy="401537"/>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CE781E92-1611-904F-BA52-B5387425A939}"/>
              </a:ext>
            </a:extLst>
          </p:cNvPr>
          <p:cNvCxnSpPr>
            <a:cxnSpLocks/>
          </p:cNvCxnSpPr>
          <p:nvPr/>
        </p:nvCxnSpPr>
        <p:spPr>
          <a:xfrm flipV="1">
            <a:off x="1466307" y="3241560"/>
            <a:ext cx="1737375" cy="911568"/>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81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74644" y="739304"/>
            <a:ext cx="5291683" cy="5804438"/>
          </a:xfrm>
        </p:spPr>
        <p:txBody>
          <a:bodyPr/>
          <a:lstStyle/>
          <a:p>
            <a:pPr marL="280987" lvl="1" indent="-234950"/>
            <a:r>
              <a:rPr lang="en-US" sz="1600" dirty="0"/>
              <a:t>TPC Electronics </a:t>
            </a:r>
          </a:p>
          <a:p>
            <a:pPr marL="396875" indent="-285750"/>
            <a:r>
              <a:rPr lang="en-US" sz="1400" dirty="0"/>
              <a:t>Production nearing completion on schedule</a:t>
            </a:r>
          </a:p>
          <a:p>
            <a:pPr marL="341313" indent="-230188"/>
            <a:r>
              <a:rPr lang="en-US" sz="1400" dirty="0"/>
              <a:t> All Front-End Mother Boards delivered to Fermilab and ready to install</a:t>
            </a:r>
            <a:endParaRPr lang="en-US" dirty="0"/>
          </a:p>
          <a:p>
            <a:pPr marL="280987" lvl="1" indent="-234950"/>
            <a:r>
              <a:rPr lang="en-US" sz="1600" dirty="0"/>
              <a:t>Photon detection systems</a:t>
            </a:r>
          </a:p>
          <a:p>
            <a:pPr marL="398462" lvl="2" indent="-234950"/>
            <a:r>
              <a:rPr lang="en-US" sz="1400" dirty="0"/>
              <a:t>PMT systems under test at LANL</a:t>
            </a:r>
          </a:p>
          <a:p>
            <a:pPr marL="468313" indent="-234950"/>
            <a:r>
              <a:rPr lang="en-US" sz="1400" dirty="0"/>
              <a:t>Adopted plan to shift R&amp;D photon system from light guide bars + ARAPUCA to ARAPUCA + X-ARAPUCA.  X-ARAPUCAs will use electronics developed for light guide bars (based on Mu2e CRT electronics)</a:t>
            </a:r>
          </a:p>
          <a:p>
            <a:pPr marL="280987" lvl="1" indent="-234950"/>
            <a:r>
              <a:rPr lang="en-US" sz="1600" dirty="0"/>
              <a:t>TPC assembly (at </a:t>
            </a:r>
            <a:r>
              <a:rPr lang="en-US" sz="1600" dirty="0" err="1"/>
              <a:t>Dzero</a:t>
            </a:r>
            <a:r>
              <a:rPr lang="en-US" sz="1600" dirty="0"/>
              <a:t>): </a:t>
            </a:r>
          </a:p>
          <a:p>
            <a:pPr marL="341313" indent="-230188"/>
            <a:r>
              <a:rPr lang="en-US" sz="1400" dirty="0"/>
              <a:t>First Anode Plane pair (of two pairs) complete and ready to install</a:t>
            </a:r>
          </a:p>
          <a:p>
            <a:pPr marL="341313" indent="-230188"/>
            <a:r>
              <a:rPr lang="en-US" sz="1400" dirty="0"/>
              <a:t>Cathode Plane Assembly is ready to install</a:t>
            </a:r>
          </a:p>
          <a:p>
            <a:pPr marL="341313" indent="-230188"/>
            <a:r>
              <a:rPr lang="en-US" sz="1400" dirty="0"/>
              <a:t>Field cage components are ready to install</a:t>
            </a:r>
          </a:p>
          <a:p>
            <a:pPr marL="341313" indent="-230188"/>
            <a:r>
              <a:rPr lang="en-US" sz="1400" dirty="0"/>
              <a:t>assembly and transport fixture (</a:t>
            </a:r>
            <a:r>
              <a:rPr lang="en-US" sz="1400" dirty="0" err="1"/>
              <a:t>atf</a:t>
            </a:r>
            <a:r>
              <a:rPr lang="en-US" sz="1400" dirty="0"/>
              <a:t>) complete</a:t>
            </a:r>
          </a:p>
          <a:p>
            <a:pPr marL="569913" lvl="1" indent="-230188"/>
            <a:r>
              <a:rPr lang="en-US" sz="1200" dirty="0"/>
              <a:t>Need to assemble tenting </a:t>
            </a:r>
            <a:r>
              <a:rPr lang="en-US" sz="1200" dirty="0" err="1"/>
              <a:t>etc</a:t>
            </a:r>
            <a:endParaRPr lang="en-US" sz="1200" dirty="0"/>
          </a:p>
          <a:p>
            <a:pPr marL="341313" indent="-230188"/>
            <a:r>
              <a:rPr lang="en-US" sz="1400" dirty="0"/>
              <a:t>Completing support beams and mounting components</a:t>
            </a:r>
          </a:p>
          <a:p>
            <a:pPr marL="341313" indent="-230188"/>
            <a:r>
              <a:rPr lang="en-US" sz="1400" dirty="0"/>
              <a:t>Technical review of detailed assembly procedures Sept 18-19</a:t>
            </a:r>
          </a:p>
          <a:p>
            <a:pPr marL="569913" lvl="1" indent="-230188"/>
            <a:r>
              <a:rPr lang="en-US" sz="1200" dirty="0"/>
              <a:t>Includes all TPC components and light detection systems</a:t>
            </a:r>
          </a:p>
        </p:txBody>
      </p:sp>
      <p:sp>
        <p:nvSpPr>
          <p:cNvPr id="6" name="Date Placeholder 5"/>
          <p:cNvSpPr>
            <a:spLocks noGrp="1"/>
          </p:cNvSpPr>
          <p:nvPr>
            <p:ph type="dt" sz="half" idx="2"/>
          </p:nvPr>
        </p:nvSpPr>
        <p:spPr/>
        <p:txBody>
          <a:bodyPr/>
          <a:lstStyle/>
          <a:p>
            <a:pPr>
              <a:defRPr/>
            </a:pPr>
            <a:r>
              <a:rPr lang="en-US"/>
              <a:t>9/11/19</a:t>
            </a:r>
            <a:endParaRPr lang="en-US" dirty="0"/>
          </a:p>
        </p:txBody>
      </p:sp>
      <p:sp>
        <p:nvSpPr>
          <p:cNvPr id="7" name="Footer Placeholder 6"/>
          <p:cNvSpPr>
            <a:spLocks noGrp="1"/>
          </p:cNvSpPr>
          <p:nvPr>
            <p:ph type="ftr" sz="quarter" idx="3"/>
          </p:nvPr>
        </p:nvSpPr>
        <p:spPr/>
        <p:txBody>
          <a:bodyPr/>
          <a:lstStyle/>
          <a:p>
            <a:pPr>
              <a:defRPr/>
            </a:pPr>
            <a:r>
              <a:rPr lang="en-US"/>
              <a:t>ICARUS Collaboration Meeting</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9" name="Title 8"/>
          <p:cNvSpPr>
            <a:spLocks noGrp="1"/>
          </p:cNvSpPr>
          <p:nvPr>
            <p:ph type="title"/>
          </p:nvPr>
        </p:nvSpPr>
        <p:spPr>
          <a:xfrm>
            <a:off x="228600" y="251752"/>
            <a:ext cx="8686800" cy="427877"/>
          </a:xfrm>
          <a:prstGeom prst="rect">
            <a:avLst/>
          </a:prstGeom>
        </p:spPr>
        <p:txBody>
          <a:bodyPr/>
          <a:lstStyle/>
          <a:p>
            <a:r>
              <a:rPr lang="en-US" dirty="0"/>
              <a:t>Near Detector Progress</a:t>
            </a:r>
          </a:p>
        </p:txBody>
      </p:sp>
      <p:pic>
        <p:nvPicPr>
          <p:cNvPr id="11" name="Picture 10">
            <a:extLst>
              <a:ext uri="{FF2B5EF4-FFF2-40B4-BE49-F238E27FC236}">
                <a16:creationId xmlns:a16="http://schemas.microsoft.com/office/drawing/2014/main" id="{AB769204-C4D7-2748-A3A3-65BA079001D9}"/>
              </a:ext>
            </a:extLst>
          </p:cNvPr>
          <p:cNvPicPr>
            <a:picLocks noChangeAspect="1"/>
          </p:cNvPicPr>
          <p:nvPr/>
        </p:nvPicPr>
        <p:blipFill>
          <a:blip r:embed="rId3"/>
          <a:srcRect/>
          <a:stretch/>
        </p:blipFill>
        <p:spPr>
          <a:xfrm>
            <a:off x="5167616" y="2064677"/>
            <a:ext cx="3087039" cy="2318480"/>
          </a:xfrm>
          <a:prstGeom prst="rect">
            <a:avLst/>
          </a:prstGeom>
          <a:ln>
            <a:solidFill>
              <a:schemeClr val="accent6"/>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7B48B9D-0070-DC47-8BAC-F5C0004380D3}"/>
              </a:ext>
            </a:extLst>
          </p:cNvPr>
          <p:cNvPicPr>
            <a:picLocks noChangeAspect="1"/>
          </p:cNvPicPr>
          <p:nvPr/>
        </p:nvPicPr>
        <p:blipFill>
          <a:blip r:embed="rId4"/>
          <a:srcRect/>
          <a:stretch/>
        </p:blipFill>
        <p:spPr>
          <a:xfrm>
            <a:off x="6388008" y="4299365"/>
            <a:ext cx="2610941" cy="1958205"/>
          </a:xfrm>
          <a:prstGeom prst="rect">
            <a:avLst/>
          </a:prstGeom>
          <a:ln>
            <a:solidFill>
              <a:schemeClr val="accent6"/>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C9472E03-8193-3A45-843F-C69574DCE124}"/>
              </a:ext>
            </a:extLst>
          </p:cNvPr>
          <p:cNvSpPr txBox="1"/>
          <p:nvPr/>
        </p:nvSpPr>
        <p:spPr>
          <a:xfrm>
            <a:off x="5206960" y="4550922"/>
            <a:ext cx="1063856" cy="769441"/>
          </a:xfrm>
          <a:prstGeom prst="rect">
            <a:avLst/>
          </a:prstGeom>
          <a:noFill/>
        </p:spPr>
        <p:txBody>
          <a:bodyPr wrap="square" rtlCol="0">
            <a:spAutoFit/>
          </a:bodyPr>
          <a:lstStyle/>
          <a:p>
            <a:pPr algn="r"/>
            <a:r>
              <a:rPr lang="en-US" sz="1100" dirty="0">
                <a:solidFill>
                  <a:schemeClr val="accent5">
                    <a:lumMod val="75000"/>
                  </a:schemeClr>
                </a:solidFill>
                <a:latin typeface="Comic Sans MS" panose="030F0702030302020204" pitchFamily="66" charset="0"/>
              </a:rPr>
              <a:t>Assembly and transport fixture</a:t>
            </a:r>
          </a:p>
        </p:txBody>
      </p:sp>
      <p:pic>
        <p:nvPicPr>
          <p:cNvPr id="20" name="Picture 19">
            <a:extLst>
              <a:ext uri="{FF2B5EF4-FFF2-40B4-BE49-F238E27FC236}">
                <a16:creationId xmlns:a16="http://schemas.microsoft.com/office/drawing/2014/main" id="{22D107DB-399A-8D49-9092-61602D98E714}"/>
              </a:ext>
            </a:extLst>
          </p:cNvPr>
          <p:cNvPicPr>
            <a:picLocks noChangeAspect="1"/>
          </p:cNvPicPr>
          <p:nvPr/>
        </p:nvPicPr>
        <p:blipFill rotWithShape="1">
          <a:blip r:embed="rId5"/>
          <a:srcRect l="1626" t="2075" b="2801"/>
          <a:stretch/>
        </p:blipFill>
        <p:spPr>
          <a:xfrm>
            <a:off x="6231472" y="110914"/>
            <a:ext cx="2837884" cy="2085531"/>
          </a:xfrm>
          <a:prstGeom prst="rect">
            <a:avLst/>
          </a:prstGeom>
          <a:ln>
            <a:solidFill>
              <a:schemeClr val="accent6"/>
            </a:solidFill>
          </a:ln>
          <a:effectLst>
            <a:outerShdw blurRad="50800" dist="38100" dir="2700000" algn="tl" rotWithShape="0">
              <a:prstClr val="black">
                <a:alpha val="40000"/>
              </a:prstClr>
            </a:outerShdw>
          </a:effectLst>
        </p:spPr>
      </p:pic>
      <p:sp>
        <p:nvSpPr>
          <p:cNvPr id="21" name="TextBox 20">
            <a:extLst>
              <a:ext uri="{FF2B5EF4-FFF2-40B4-BE49-F238E27FC236}">
                <a16:creationId xmlns:a16="http://schemas.microsoft.com/office/drawing/2014/main" id="{D28B3C69-051E-274F-9158-08933E76A1D4}"/>
              </a:ext>
            </a:extLst>
          </p:cNvPr>
          <p:cNvSpPr txBox="1"/>
          <p:nvPr/>
        </p:nvSpPr>
        <p:spPr>
          <a:xfrm>
            <a:off x="5058654" y="356463"/>
            <a:ext cx="1167891" cy="646331"/>
          </a:xfrm>
          <a:prstGeom prst="rect">
            <a:avLst/>
          </a:prstGeom>
          <a:noFill/>
        </p:spPr>
        <p:txBody>
          <a:bodyPr wrap="square" rtlCol="0">
            <a:spAutoFit/>
          </a:bodyPr>
          <a:lstStyle/>
          <a:p>
            <a:r>
              <a:rPr lang="en-US" sz="1200" i="1" dirty="0"/>
              <a:t>Cold electronics reception test at Fermilab</a:t>
            </a:r>
          </a:p>
        </p:txBody>
      </p:sp>
    </p:spTree>
    <p:extLst>
      <p:ext uri="{BB962C8B-B14F-4D97-AF65-F5344CB8AC3E}">
        <p14:creationId xmlns:p14="http://schemas.microsoft.com/office/powerpoint/2010/main" val="291648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E42DFF6-1CBC-D949-8322-38F1032F0506}"/>
              </a:ext>
            </a:extLst>
          </p:cNvPr>
          <p:cNvPicPr>
            <a:picLocks noChangeAspect="1"/>
          </p:cNvPicPr>
          <p:nvPr/>
        </p:nvPicPr>
        <p:blipFill>
          <a:blip r:embed="rId3"/>
          <a:stretch>
            <a:fillRect/>
          </a:stretch>
        </p:blipFill>
        <p:spPr>
          <a:xfrm>
            <a:off x="5004150" y="81539"/>
            <a:ext cx="4081119" cy="2807300"/>
          </a:xfrm>
          <a:prstGeom prst="rect">
            <a:avLst/>
          </a:prstGeom>
          <a:ln>
            <a:solidFill>
              <a:srgbClr val="404040"/>
            </a:solidFill>
          </a:ln>
        </p:spPr>
      </p:pic>
      <p:sp>
        <p:nvSpPr>
          <p:cNvPr id="2" name="Content Placeholder 1"/>
          <p:cNvSpPr>
            <a:spLocks noGrp="1"/>
          </p:cNvSpPr>
          <p:nvPr>
            <p:ph sz="half" idx="13"/>
          </p:nvPr>
        </p:nvSpPr>
        <p:spPr>
          <a:xfrm>
            <a:off x="63498" y="740307"/>
            <a:ext cx="4940652" cy="2688693"/>
          </a:xfrm>
        </p:spPr>
        <p:txBody>
          <a:bodyPr/>
          <a:lstStyle/>
          <a:p>
            <a:pPr marL="341313" indent="-230188"/>
            <a:r>
              <a:rPr lang="en-US" sz="1400" dirty="0"/>
              <a:t>Warm vessel frame preassembly completed at CERN and components delivered to Fermilab in late August </a:t>
            </a:r>
          </a:p>
          <a:p>
            <a:pPr marL="341313" indent="-230188"/>
            <a:r>
              <a:rPr lang="en-US" sz="1400" dirty="0"/>
              <a:t>Side plate fabrication at CERN completed and shipped at the end of August.  Delivery expected around Oct 1</a:t>
            </a:r>
          </a:p>
          <a:p>
            <a:pPr marL="341313" indent="-230188"/>
            <a:r>
              <a:rPr lang="en-US" sz="1400" dirty="0"/>
              <a:t>Warm vessel installation starts Sept 30 with team from CERN, INFN and FNAL</a:t>
            </a:r>
          </a:p>
          <a:p>
            <a:pPr marL="569913" lvl="1" indent="-230188"/>
            <a:r>
              <a:rPr lang="en-US" sz="1200" dirty="0"/>
              <a:t>Pre-installation shimming and CRT install start next week</a:t>
            </a:r>
          </a:p>
          <a:p>
            <a:pPr marL="341313" indent="-230188"/>
            <a:r>
              <a:rPr lang="en-US" sz="1400" dirty="0"/>
              <a:t>Design of membrane completed by GTT.  CERN is working with CERN on pricing and delivery schedule.</a:t>
            </a:r>
          </a:p>
          <a:p>
            <a:pPr marL="341313" indent="-230188"/>
            <a:r>
              <a:rPr lang="en-US" sz="1400" dirty="0"/>
              <a:t>Installation of the membrane is on critical path for SBND completion</a:t>
            </a:r>
          </a:p>
        </p:txBody>
      </p:sp>
      <p:sp>
        <p:nvSpPr>
          <p:cNvPr id="6" name="Date Placeholder 5"/>
          <p:cNvSpPr>
            <a:spLocks noGrp="1"/>
          </p:cNvSpPr>
          <p:nvPr>
            <p:ph type="dt" sz="half" idx="2"/>
          </p:nvPr>
        </p:nvSpPr>
        <p:spPr/>
        <p:txBody>
          <a:bodyPr/>
          <a:lstStyle/>
          <a:p>
            <a:pPr>
              <a:defRPr/>
            </a:pPr>
            <a:r>
              <a:rPr lang="en-US"/>
              <a:t>9/11/19</a:t>
            </a:r>
            <a:endParaRPr lang="en-US" dirty="0"/>
          </a:p>
        </p:txBody>
      </p:sp>
      <p:sp>
        <p:nvSpPr>
          <p:cNvPr id="7" name="Footer Placeholder 6"/>
          <p:cNvSpPr>
            <a:spLocks noGrp="1"/>
          </p:cNvSpPr>
          <p:nvPr>
            <p:ph type="ftr" sz="quarter" idx="3"/>
          </p:nvPr>
        </p:nvSpPr>
        <p:spPr/>
        <p:txBody>
          <a:bodyPr/>
          <a:lstStyle/>
          <a:p>
            <a:pPr>
              <a:defRPr/>
            </a:pPr>
            <a:r>
              <a:rPr lang="en-US"/>
              <a:t>ICARUS Collaboration Meeting</a:t>
            </a:r>
            <a:endParaRPr lang="en-US" b="1" dirty="0"/>
          </a:p>
        </p:txBody>
      </p:sp>
      <p:sp>
        <p:nvSpPr>
          <p:cNvPr id="8" name="Slide Number Placeholder 7"/>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9" name="Title 8"/>
          <p:cNvSpPr>
            <a:spLocks noGrp="1"/>
          </p:cNvSpPr>
          <p:nvPr>
            <p:ph type="title"/>
          </p:nvPr>
        </p:nvSpPr>
        <p:spPr>
          <a:xfrm>
            <a:off x="228600" y="251752"/>
            <a:ext cx="8686800" cy="427877"/>
          </a:xfrm>
          <a:prstGeom prst="rect">
            <a:avLst/>
          </a:prstGeom>
        </p:spPr>
        <p:txBody>
          <a:bodyPr/>
          <a:lstStyle/>
          <a:p>
            <a:r>
              <a:rPr lang="en-US" dirty="0"/>
              <a:t>Near Detector Cryostat</a:t>
            </a:r>
          </a:p>
        </p:txBody>
      </p:sp>
      <p:sp>
        <p:nvSpPr>
          <p:cNvPr id="16" name="TextBox 15">
            <a:extLst>
              <a:ext uri="{FF2B5EF4-FFF2-40B4-BE49-F238E27FC236}">
                <a16:creationId xmlns:a16="http://schemas.microsoft.com/office/drawing/2014/main" id="{9F553E66-F255-AA48-A8C2-A2495417DC2B}"/>
              </a:ext>
            </a:extLst>
          </p:cNvPr>
          <p:cNvSpPr txBox="1"/>
          <p:nvPr/>
        </p:nvSpPr>
        <p:spPr>
          <a:xfrm>
            <a:off x="7310028" y="2866292"/>
            <a:ext cx="2020892" cy="276999"/>
          </a:xfrm>
          <a:prstGeom prst="rect">
            <a:avLst/>
          </a:prstGeom>
          <a:noFill/>
        </p:spPr>
        <p:txBody>
          <a:bodyPr wrap="square" rtlCol="0">
            <a:spAutoFit/>
          </a:bodyPr>
          <a:lstStyle/>
          <a:p>
            <a:r>
              <a:rPr lang="en-US" sz="1200" i="1" dirty="0"/>
              <a:t>(credit: Roberto </a:t>
            </a:r>
            <a:r>
              <a:rPr lang="en-US" sz="1200" i="1" dirty="0" err="1"/>
              <a:t>Acciarri</a:t>
            </a:r>
            <a:r>
              <a:rPr lang="en-US" sz="1200" i="1" dirty="0"/>
              <a:t>)</a:t>
            </a:r>
          </a:p>
        </p:txBody>
      </p:sp>
      <p:pic>
        <p:nvPicPr>
          <p:cNvPr id="17" name="Picture 16">
            <a:extLst>
              <a:ext uri="{FF2B5EF4-FFF2-40B4-BE49-F238E27FC236}">
                <a16:creationId xmlns:a16="http://schemas.microsoft.com/office/drawing/2014/main" id="{DF10F12D-AFFE-4C49-A5EE-DC5E3860F8F2}"/>
              </a:ext>
            </a:extLst>
          </p:cNvPr>
          <p:cNvPicPr>
            <a:picLocks noChangeAspect="1"/>
          </p:cNvPicPr>
          <p:nvPr/>
        </p:nvPicPr>
        <p:blipFill>
          <a:blip r:embed="rId4"/>
          <a:stretch>
            <a:fillRect/>
          </a:stretch>
        </p:blipFill>
        <p:spPr>
          <a:xfrm>
            <a:off x="222250" y="3597963"/>
            <a:ext cx="2866568" cy="2149926"/>
          </a:xfrm>
          <a:prstGeom prst="rect">
            <a:avLst/>
          </a:prstGeom>
          <a:ln>
            <a:solidFill>
              <a:schemeClr val="accent6"/>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4D25604E-E78C-DD45-927A-24CE7D92FAC0}"/>
              </a:ext>
            </a:extLst>
          </p:cNvPr>
          <p:cNvSpPr txBox="1"/>
          <p:nvPr/>
        </p:nvSpPr>
        <p:spPr>
          <a:xfrm>
            <a:off x="3088818" y="3822848"/>
            <a:ext cx="1700331" cy="461665"/>
          </a:xfrm>
          <a:prstGeom prst="rect">
            <a:avLst/>
          </a:prstGeom>
          <a:noFill/>
        </p:spPr>
        <p:txBody>
          <a:bodyPr wrap="square" rtlCol="0">
            <a:spAutoFit/>
          </a:bodyPr>
          <a:lstStyle/>
          <a:p>
            <a:r>
              <a:rPr lang="en-US" sz="1200" i="1" dirty="0"/>
              <a:t>Loading of shipping containers at CERN</a:t>
            </a:r>
          </a:p>
        </p:txBody>
      </p:sp>
      <p:pic>
        <p:nvPicPr>
          <p:cNvPr id="14" name="Picture 13">
            <a:extLst>
              <a:ext uri="{FF2B5EF4-FFF2-40B4-BE49-F238E27FC236}">
                <a16:creationId xmlns:a16="http://schemas.microsoft.com/office/drawing/2014/main" id="{F7351CFB-82C4-6043-AC91-C38B34C05FCF}"/>
              </a:ext>
            </a:extLst>
          </p:cNvPr>
          <p:cNvPicPr>
            <a:picLocks noChangeAspect="1"/>
          </p:cNvPicPr>
          <p:nvPr/>
        </p:nvPicPr>
        <p:blipFill>
          <a:blip r:embed="rId5"/>
          <a:stretch>
            <a:fillRect/>
          </a:stretch>
        </p:blipFill>
        <p:spPr>
          <a:xfrm>
            <a:off x="2533824" y="4340588"/>
            <a:ext cx="2633167" cy="1974875"/>
          </a:xfrm>
          <a:prstGeom prst="rect">
            <a:avLst/>
          </a:prstGeom>
          <a:ln>
            <a:solidFill>
              <a:schemeClr val="accent6"/>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0CE6A46E-711A-284C-B72D-742F72743318}"/>
              </a:ext>
            </a:extLst>
          </p:cNvPr>
          <p:cNvPicPr>
            <a:picLocks noChangeAspect="1"/>
          </p:cNvPicPr>
          <p:nvPr/>
        </p:nvPicPr>
        <p:blipFill>
          <a:blip r:embed="rId6"/>
          <a:stretch>
            <a:fillRect/>
          </a:stretch>
        </p:blipFill>
        <p:spPr>
          <a:xfrm flipH="1">
            <a:off x="4797399" y="3092698"/>
            <a:ext cx="1813930" cy="2439705"/>
          </a:xfrm>
          <a:prstGeom prst="rect">
            <a:avLst/>
          </a:prstGeom>
          <a:ln>
            <a:solidFill>
              <a:schemeClr val="accent6"/>
            </a:solidFill>
          </a:ln>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DF387E9A-A088-764B-9E37-FF606F5BD63A}"/>
              </a:ext>
            </a:extLst>
          </p:cNvPr>
          <p:cNvSpPr txBox="1"/>
          <p:nvPr/>
        </p:nvSpPr>
        <p:spPr>
          <a:xfrm>
            <a:off x="6709417" y="3951685"/>
            <a:ext cx="1563793" cy="461665"/>
          </a:xfrm>
          <a:prstGeom prst="rect">
            <a:avLst/>
          </a:prstGeom>
          <a:noFill/>
        </p:spPr>
        <p:txBody>
          <a:bodyPr wrap="square" rtlCol="0">
            <a:spAutoFit/>
          </a:bodyPr>
          <a:lstStyle/>
          <a:p>
            <a:r>
              <a:rPr lang="en-US" sz="1200" i="1" dirty="0"/>
              <a:t>Unloading of shipping containers at FNAL</a:t>
            </a:r>
          </a:p>
        </p:txBody>
      </p:sp>
      <p:pic>
        <p:nvPicPr>
          <p:cNvPr id="23" name="Picture 22">
            <a:extLst>
              <a:ext uri="{FF2B5EF4-FFF2-40B4-BE49-F238E27FC236}">
                <a16:creationId xmlns:a16="http://schemas.microsoft.com/office/drawing/2014/main" id="{B66F73B4-AD53-3C40-B3DE-BC1B444E0275}"/>
              </a:ext>
            </a:extLst>
          </p:cNvPr>
          <p:cNvPicPr>
            <a:picLocks noChangeAspect="1"/>
          </p:cNvPicPr>
          <p:nvPr/>
        </p:nvPicPr>
        <p:blipFill>
          <a:blip r:embed="rId7"/>
          <a:stretch>
            <a:fillRect/>
          </a:stretch>
        </p:blipFill>
        <p:spPr>
          <a:xfrm>
            <a:off x="6470584" y="4392278"/>
            <a:ext cx="2501599" cy="18762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7693735"/>
      </p:ext>
    </p:extLst>
  </p:cSld>
  <p:clrMapOvr>
    <a:masterClrMapping/>
  </p:clrMapOvr>
</p:sld>
</file>

<file path=ppt/theme/theme1.xml><?xml version="1.0" encoding="utf-8"?>
<a:theme xmlns:a="http://schemas.openxmlformats.org/drawingml/2006/main" name="SBN_PPT_1130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67584</TotalTime>
  <Words>2190</Words>
  <Application>Microsoft Macintosh PowerPoint</Application>
  <PresentationFormat>On-screen Show (4:3)</PresentationFormat>
  <Paragraphs>456</Paragraphs>
  <Slides>23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Comic Sans MS</vt:lpstr>
      <vt:lpstr>Helvetica</vt:lpstr>
      <vt:lpstr>Wingdings</vt:lpstr>
      <vt:lpstr>SBN_PPT_113015</vt:lpstr>
      <vt:lpstr>PowerPoint Presentation</vt:lpstr>
      <vt:lpstr>Outline</vt:lpstr>
      <vt:lpstr>Far Detector - ICARUS</vt:lpstr>
      <vt:lpstr>Far Detector Progress</vt:lpstr>
      <vt:lpstr>Cryogenics Commissioning Activities</vt:lpstr>
      <vt:lpstr>ICARUS Milestones to I-1 Ready to Fill</vt:lpstr>
      <vt:lpstr>Near Detector - SBND</vt:lpstr>
      <vt:lpstr>Near Detector Progress</vt:lpstr>
      <vt:lpstr>Near Detector Cryostat</vt:lpstr>
      <vt:lpstr>Near Detector Cryogenics</vt:lpstr>
      <vt:lpstr>SBND Milestones to S-1 SBND ready to move</vt:lpstr>
      <vt:lpstr>SBND Milestones to S-2 Ready to Fill </vt:lpstr>
      <vt:lpstr>Transition to Operation Planning </vt:lpstr>
      <vt:lpstr>Safety and Work Planning</vt:lpstr>
      <vt:lpstr>ODH and Work Planning</vt:lpstr>
      <vt:lpstr>From Aria Aug 2018</vt:lpstr>
      <vt:lpstr>SBN Computing </vt:lpstr>
      <vt:lpstr>BNB Beam – Start of 2019-2020 beam period</vt:lpstr>
      <vt:lpstr>Beam schedule in Fiscal Year 2020 (FY20)</vt:lpstr>
      <vt:lpstr>Beam Delivery Goals in 2020</vt:lpstr>
      <vt:lpstr>Beam Delivery Goals in 2020</vt:lpstr>
      <vt:lpstr>Beam in 2021</vt:lpstr>
      <vt:lpstr>Upcoming Reviews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Peter J Wilson</cp:lastModifiedBy>
  <cp:revision>1183</cp:revision>
  <cp:lastPrinted>2019-09-11T04:11:47Z</cp:lastPrinted>
  <dcterms:created xsi:type="dcterms:W3CDTF">2014-01-03T20:18:13Z</dcterms:created>
  <dcterms:modified xsi:type="dcterms:W3CDTF">2019-09-11T14:12:59Z</dcterms:modified>
</cp:coreProperties>
</file>