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35" r:id="rId2"/>
    <p:sldId id="817" r:id="rId3"/>
    <p:sldId id="832" r:id="rId4"/>
    <p:sldId id="812" r:id="rId5"/>
    <p:sldId id="829" r:id="rId6"/>
    <p:sldId id="836" r:id="rId7"/>
    <p:sldId id="833" r:id="rId8"/>
    <p:sldId id="846" r:id="rId9"/>
    <p:sldId id="850" r:id="rId10"/>
    <p:sldId id="848" r:id="rId11"/>
    <p:sldId id="845" r:id="rId12"/>
    <p:sldId id="849" r:id="rId13"/>
    <p:sldId id="844" r:id="rId14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963B"/>
    <a:srgbClr val="98183B"/>
    <a:srgbClr val="C30224"/>
    <a:srgbClr val="16165C"/>
    <a:srgbClr val="16175E"/>
    <a:srgbClr val="171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0" autoAdjust="0"/>
  </p:normalViewPr>
  <p:slideViewPr>
    <p:cSldViewPr>
      <p:cViewPr>
        <p:scale>
          <a:sx n="108" d="100"/>
          <a:sy n="108" d="100"/>
        </p:scale>
        <p:origin x="-1152" y="-80"/>
      </p:cViewPr>
      <p:guideLst>
        <p:guide orient="horz" pos="2208"/>
        <p:guide pos="3120"/>
      </p:guideLst>
    </p:cSldViewPr>
  </p:slideViewPr>
  <p:outlineViewPr>
    <p:cViewPr>
      <p:scale>
        <a:sx n="100" d="100"/>
        <a:sy n="100" d="100"/>
      </p:scale>
      <p:origin x="0" y="67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8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347" tIns="45674" rIns="91347" bIns="45674" rtlCol="0"/>
          <a:lstStyle>
            <a:lvl1pPr algn="l" eaLnBrk="0" hangingPunct="0">
              <a:defRPr sz="1200" i="0">
                <a:latin typeface="Comic Sans M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fld id="{92588516-20C7-4A19-9273-E54B07FC31BF}" type="datetime1">
              <a:rPr lang="en-US" altLang="it-IT"/>
              <a:pPr/>
              <a:t>11/09/19</a:t>
            </a:fld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347" tIns="45674" rIns="91347" bIns="45674" rtlCol="0" anchor="b"/>
          <a:lstStyle>
            <a:lvl1pPr algn="l" eaLnBrk="0" hangingPunct="0">
              <a:defRPr sz="1200" i="0">
                <a:latin typeface="Comic Sans M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347" tIns="45674" rIns="91347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fld id="{0DF124FA-9489-43F3-BD4E-7C5D798FF6E6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56911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7" tIns="45674" rIns="91347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7" tIns="45674" rIns="91347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" pitchFamily="1" charset="0"/>
              </a:defRPr>
            </a:lvl1pPr>
          </a:lstStyle>
          <a:p>
            <a:fld id="{3EF2D30E-4149-4CB3-B2FC-05CECC07D05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1766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1F075C-C3B7-4C03-BA56-20CE1910DF07}" type="slidenum">
              <a:rPr lang="en-GB" smtClean="0">
                <a:latin typeface="Times New Roman" pitchFamily="18" charset="0"/>
                <a:ea typeface="MS PGothic" pitchFamily="34" charset="-128"/>
              </a:rPr>
              <a:pPr/>
              <a:t>1</a:t>
            </a:fld>
            <a:endParaRPr lang="en-GB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022292" y="9722882"/>
            <a:ext cx="3075871" cy="511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</a:pPr>
            <a:fld id="{5664C41C-E4E5-4D7A-A293-57A2E11C3F9E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95239" algn="l"/>
                  <a:tab pos="990478" algn="l"/>
                  <a:tab pos="1485717" algn="l"/>
                  <a:tab pos="1980956" algn="l"/>
                  <a:tab pos="2476195" algn="l"/>
                  <a:tab pos="2971434" algn="l"/>
                  <a:tab pos="3466673" algn="l"/>
                  <a:tab pos="3961912" algn="l"/>
                  <a:tab pos="4457151" algn="l"/>
                  <a:tab pos="4952390" algn="l"/>
                  <a:tab pos="5447629" algn="l"/>
                  <a:tab pos="5942868" algn="l"/>
                  <a:tab pos="6438108" algn="l"/>
                  <a:tab pos="6933347" algn="l"/>
                  <a:tab pos="7428586" algn="l"/>
                  <a:tab pos="7923825" algn="l"/>
                  <a:tab pos="8419064" algn="l"/>
                  <a:tab pos="8914303" algn="l"/>
                  <a:tab pos="9409542" algn="l"/>
                  <a:tab pos="9904781" algn="l"/>
                </a:tabLst>
              </a:pPr>
              <a:t>1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424" y="4861441"/>
            <a:ext cx="5204181" cy="4617422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pitchFamily="1" charset="0"/>
              </a:defRPr>
            </a:lvl1pPr>
          </a:lstStyle>
          <a:p>
            <a:fld id="{D75F0E8D-D1B8-438B-A547-E4FA0A6662C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5398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8203F49D-DF4A-486F-B736-85D9C04EED70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685800"/>
            <a:ext cx="46482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1B6C5D45-DC35-4F29-9FB6-7151F6206CDA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023AA773-7CD2-4B5C-9089-9AACDBDA423C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E6A56814-FB82-4A55-AE0B-C9736187D94D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BF816E6A-440D-48D6-8E91-E46CD2BC9C5E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E466B1D8-6A01-43AE-B631-E48F60EAE06B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1B762055-092F-49FC-B156-CD6B12C2E381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3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FC312CD9-4127-4EF0-8372-6E15FD789923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E9E7506E-5469-44E3-A27F-F7D5DF7AC425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it-IT"/>
              <a:t>Slide#  : </a:t>
            </a:r>
            <a:fld id="{A1CCCFFF-F758-485F-AFCC-4BFAEAF01E4E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5532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accent2"/>
                </a:solidFill>
                <a:latin typeface="Helvetic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ICARUS_2018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5532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2"/>
                </a:solidFill>
                <a:latin typeface="Helvetica" pitchFamily="1" charset="0"/>
              </a:defRPr>
            </a:lvl1pPr>
          </a:lstStyle>
          <a:p>
            <a:r>
              <a:rPr lang="en-GB" altLang="it-IT"/>
              <a:t>Slide#  : </a:t>
            </a:r>
            <a:fld id="{2443241C-2FB2-46E8-B60C-9878D3749023}" type="slidenum">
              <a:rPr lang="en-GB" altLang="it-IT"/>
              <a:pPr/>
              <a:t>‹#›</a:t>
            </a:fld>
            <a:endParaRPr lang="en-GB" altLang="it-IT">
              <a:solidFill>
                <a:schemeClr val="accent1"/>
              </a:solidFill>
            </a:endParaRPr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pitchFamily="1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pitchFamily="1" charset="2"/>
        <a:buChar char="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775" y="963612"/>
            <a:ext cx="9901225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en-US" sz="3200" b="1" i="1" dirty="0" smtClean="0">
                <a:solidFill>
                  <a:srgbClr val="FF0000"/>
                </a:solidFill>
              </a:rPr>
              <a:t>Updates from the Calibration WG  </a:t>
            </a:r>
            <a:endParaRPr lang="en-GB" sz="2400" i="1" baseline="0" dirty="0">
              <a:solidFill>
                <a:srgbClr val="3333CC"/>
              </a:solidFill>
            </a:endParaRPr>
          </a:p>
          <a:p>
            <a:pPr algn="ctr">
              <a:lnSpc>
                <a:spcPct val="12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endParaRPr lang="en-GB" sz="2400" baseline="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116565"/>
            <a:ext cx="7924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 smtClean="0"/>
              <a:t>Purity measurements update</a:t>
            </a: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 smtClean="0"/>
              <a:t>Calibration of the TPC wires</a:t>
            </a: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 smtClean="0"/>
              <a:t>Activities on PMTs</a:t>
            </a: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 smtClean="0"/>
              <a:t>Documentation</a:t>
            </a: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 smtClean="0"/>
              <a:t>Next Steps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endParaRPr lang="en-US" sz="2000" dirty="0" smtClean="0"/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it-IT" sz="2000" dirty="0" smtClean="0"/>
              <a:t>         </a:t>
            </a:r>
            <a:r>
              <a:rPr lang="en-GB" sz="2000" dirty="0" smtClean="0"/>
              <a:t>                                                </a:t>
            </a:r>
            <a:r>
              <a:rPr lang="en-GB" sz="2000" dirty="0" smtClean="0">
                <a:solidFill>
                  <a:schemeClr val="accent2"/>
                </a:solidFill>
              </a:rPr>
              <a:t>C. Farnese</a:t>
            </a:r>
            <a:r>
              <a:rPr lang="en-GB" sz="2000" dirty="0" smtClean="0"/>
              <a:t>,  </a:t>
            </a:r>
            <a:r>
              <a:rPr lang="en-GB" sz="2000" dirty="0"/>
              <a:t>M</a:t>
            </a:r>
            <a:r>
              <a:rPr lang="en-GB" sz="2000" dirty="0" smtClean="0"/>
              <a:t>. Mooney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600201" y="5867400"/>
            <a:ext cx="6781800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en-US" sz="2000" i="0" dirty="0"/>
              <a:t>ICARUS </a:t>
            </a:r>
            <a:r>
              <a:rPr lang="en-US" sz="2000" i="0" dirty="0" smtClean="0"/>
              <a:t>Collaboration Meeting September 12</a:t>
            </a:r>
            <a:r>
              <a:rPr lang="en-US" sz="2000" i="0" baseline="30000" dirty="0" smtClean="0"/>
              <a:t>th</a:t>
            </a:r>
            <a:r>
              <a:rPr lang="en-GB" sz="2000" i="0" dirty="0" smtClean="0"/>
              <a:t> </a:t>
            </a:r>
            <a:r>
              <a:rPr lang="en-GB" sz="2000" i="0" dirty="0"/>
              <a:t>2019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615444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05100"/>
            <a:ext cx="9525000" cy="3848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1676400" y="4050424"/>
            <a:ext cx="551291" cy="521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200400" y="4126624"/>
            <a:ext cx="480926" cy="445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3653879"/>
            <a:ext cx="156568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900" i="0" dirty="0" err="1" smtClean="0">
                <a:solidFill>
                  <a:srgbClr val="0000FF"/>
                </a:solidFill>
                <a:sym typeface="Symbol" pitchFamily="18" charset="2"/>
              </a:rPr>
              <a:t>afterpulses</a:t>
            </a:r>
            <a:endParaRPr lang="en-GB" sz="1900" i="0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Ongoing Activities </a:t>
            </a:r>
            <a:r>
              <a:rPr lang="mr-IN" dirty="0" smtClean="0">
                <a:ea typeface="ＭＳ Ｐゴシック" charset="0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PMT studies - 3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10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33400"/>
            <a:ext cx="9906000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40"/>
              </a:lnSpc>
              <a:spcBef>
                <a:spcPts val="400"/>
              </a:spcBef>
              <a:spcAft>
                <a:spcPts val="3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+mn-lt"/>
                <a:sym typeface="Symbol" pitchFamily="18" charset="2"/>
              </a:rPr>
              <a:t>Dark count rate also measured using random trigger with LED off: an average rate ~1.6 kHz measured, consistent with the previous measurement; it results on average higher in the east module (under investigation)</a:t>
            </a:r>
          </a:p>
          <a:p>
            <a:pPr marL="342900" indent="-342900">
              <a:lnSpc>
                <a:spcPts val="2640"/>
              </a:lnSpc>
              <a:spcBef>
                <a:spcPts val="400"/>
              </a:spcBef>
              <a:spcAft>
                <a:spcPts val="3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>
                <a:sym typeface="Symbol" pitchFamily="18" charset="2"/>
              </a:rPr>
              <a:t>A dedicated study has been </a:t>
            </a:r>
            <a:r>
              <a:rPr lang="en-US" sz="2000" i="0" dirty="0" smtClean="0">
                <a:sym typeface="Symbol" pitchFamily="18" charset="2"/>
              </a:rPr>
              <a:t>performed </a:t>
            </a:r>
            <a:r>
              <a:rPr lang="en-US" sz="2000" i="0" dirty="0">
                <a:sym typeface="Symbol" pitchFamily="18" charset="2"/>
              </a:rPr>
              <a:t>to evaluate the possible presence of </a:t>
            </a:r>
            <a:r>
              <a:rPr lang="en-US" sz="2000" i="0" dirty="0" err="1">
                <a:sym typeface="Symbol" pitchFamily="18" charset="2"/>
              </a:rPr>
              <a:t>afterpulses</a:t>
            </a:r>
            <a:r>
              <a:rPr lang="en-US" sz="2000" i="0" dirty="0">
                <a:sym typeface="Symbol" pitchFamily="18" charset="2"/>
              </a:rPr>
              <a:t>: two broad bumps observed in the time distribution at ~1.8 </a:t>
            </a:r>
            <a:r>
              <a:rPr lang="en-US" sz="2000" i="0" dirty="0" err="1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sz="2000" i="0" dirty="0" err="1">
                <a:sym typeface="Symbol" pitchFamily="18" charset="2"/>
              </a:rPr>
              <a:t>s</a:t>
            </a:r>
            <a:r>
              <a:rPr lang="en-US" sz="2000" i="0" dirty="0">
                <a:sym typeface="Symbol" pitchFamily="18" charset="2"/>
              </a:rPr>
              <a:t> and at ~6.5 </a:t>
            </a:r>
            <a:r>
              <a:rPr lang="en-US" sz="2000" i="0" dirty="0" err="1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sz="2000" i="0" dirty="0" err="1">
                <a:sym typeface="Symbol" pitchFamily="18" charset="2"/>
              </a:rPr>
              <a:t>s</a:t>
            </a:r>
            <a:r>
              <a:rPr lang="en-US" sz="2000" i="0" dirty="0">
                <a:sym typeface="Symbol" pitchFamily="18" charset="2"/>
              </a:rPr>
              <a:t>, with an average probability of ~7%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09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_page_calib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906000" cy="5105400"/>
          </a:xfrm>
          <a:prstGeom prst="rect">
            <a:avLst/>
          </a:prstGeom>
        </p:spPr>
      </p:pic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Documentation under preparation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 dirty="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11</a:t>
            </a:fld>
            <a:endParaRPr lang="en-GB" altLang="it-IT" sz="1200" dirty="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288" y="533400"/>
            <a:ext cx="9891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000" i="0" dirty="0" smtClean="0">
                <a:sym typeface="Symbol" pitchFamily="18" charset="2"/>
              </a:rPr>
              <a:t>The documentation related to the activities the working group is doing and needed during the commissioning and data taking will be collected on a dedicated internal web page that is under preparation</a:t>
            </a:r>
            <a:endParaRPr lang="en-GB" sz="2000" i="0" dirty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6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Summary and next steps - 1 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12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" y="635184"/>
            <a:ext cx="9753600" cy="60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The ICARUS Calibration WG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is working in close connection with the other Working Groups (TPC/PMT/CRT/Documentation/Online monitoring</a:t>
            </a:r>
            <a:r>
              <a:rPr lang="mr-IN" sz="2200" i="0" dirty="0" smtClean="0">
                <a:solidFill>
                  <a:srgbClr val="000000"/>
                </a:solidFill>
                <a:sym typeface="Symbol" pitchFamily="18" charset="2"/>
              </a:rPr>
              <a:t>…</a:t>
            </a:r>
            <a:r>
              <a:rPr lang="en-US" sz="2200" i="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en-GB" sz="2200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The main goal is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the calibration of the ICARUS sub-detectors (TPC wires, PMTs, CRT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) based on the collected events</a:t>
            </a:r>
            <a:endParaRPr lang="en-GB" sz="2200" i="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The method for the continuous measurement of the </a:t>
            </a:r>
            <a:r>
              <a:rPr lang="en-GB" sz="2200" i="0" dirty="0" err="1" smtClean="0">
                <a:solidFill>
                  <a:srgbClr val="000000"/>
                </a:solidFill>
                <a:sym typeface="Symbol" pitchFamily="18" charset="2"/>
              </a:rPr>
              <a:t>LAr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 purity, needed before the filling of the detector, is essentially ready to be applied to the collected events </a:t>
            </a:r>
          </a:p>
          <a:p>
            <a:pPr marL="800100" lvl="1" indent="-342900" eaLnBrk="1" hangingPunct="1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Additional final tuning/studies can be performed before the commissioning, for example a study of the purity measurement precision with different noise conditions</a:t>
            </a:r>
            <a:endParaRPr lang="en-GB" sz="2200" i="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he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selection/analysis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tools for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the collected cosmic muons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to be used for the equalization/calibration of the TPC wire channels are under preparation;</a:t>
            </a:r>
          </a:p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Studies for the PMT calibration are also </a:t>
            </a:r>
            <a:r>
              <a:rPr lang="en-GB" sz="2200" i="0" dirty="0" err="1" smtClean="0">
                <a:solidFill>
                  <a:srgbClr val="000000"/>
                </a:solidFill>
                <a:sym typeface="Symbol" pitchFamily="18" charset="2"/>
              </a:rPr>
              <a:t>ongoing</a:t>
            </a:r>
            <a:endParaRPr lang="en-GB" sz="2200" i="0" dirty="0" smtClean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11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Summary and next steps 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- 2 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13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" y="635184"/>
            <a:ext cx="4343400" cy="39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The WG is also introducing in the simulation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the expected space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charge effect (SCE), evaluated  starting from the information collected during the previous ICARUS data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taking and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using a model that provide SCE effect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maps: this will allow to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evaluate the impact of this effect on the calibration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analysis</a:t>
            </a:r>
            <a:endParaRPr lang="en-GB" sz="2200" i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753" y="5133691"/>
            <a:ext cx="9220200" cy="149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GB" sz="2200" i="0" dirty="0">
                <a:solidFill>
                  <a:srgbClr val="000000"/>
                </a:solidFill>
                <a:sym typeface="Symbol" pitchFamily="18" charset="2"/>
              </a:rPr>
              <a:t>WG is also </a:t>
            </a:r>
            <a:r>
              <a:rPr lang="en-GB" sz="2200" i="0" dirty="0" smtClean="0">
                <a:solidFill>
                  <a:srgbClr val="000000"/>
                </a:solidFill>
                <a:sym typeface="Symbol" pitchFamily="18" charset="2"/>
              </a:rPr>
              <a:t>developing tools for the selection of stopping muons, Michel electron and t0-tagged through-going muons for calibration purposes. This includes Michel electron reconstruction using machine learning techniques.</a:t>
            </a:r>
            <a:endParaRPr lang="en-GB" sz="2200" i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58200" y="533400"/>
            <a:ext cx="152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800" i="0" dirty="0" smtClean="0">
                <a:sym typeface="Symbol" pitchFamily="18" charset="2"/>
              </a:rPr>
              <a:t> </a:t>
            </a:r>
            <a:r>
              <a:rPr lang="en-GB" i="0" dirty="0" err="1" smtClean="0">
                <a:sym typeface="Symbol" pitchFamily="18" charset="2"/>
              </a:rPr>
              <a:t>Xreco-Xtrue</a:t>
            </a:r>
            <a:r>
              <a:rPr lang="en-GB" i="0" dirty="0" smtClean="0">
                <a:sym typeface="Symbol" pitchFamily="18" charset="2"/>
              </a:rPr>
              <a:t> [cm] at Z=9 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609599"/>
            <a:ext cx="4552752" cy="4358387"/>
            <a:chOff x="4572000" y="598548"/>
            <a:chExt cx="3733800" cy="3726270"/>
          </a:xfrm>
        </p:grpSpPr>
        <p:grpSp>
          <p:nvGrpSpPr>
            <p:cNvPr id="18" name="Group 17"/>
            <p:cNvGrpSpPr/>
            <p:nvPr/>
          </p:nvGrpSpPr>
          <p:grpSpPr>
            <a:xfrm>
              <a:off x="4572000" y="598548"/>
              <a:ext cx="3702528" cy="3726270"/>
              <a:chOff x="5490363" y="598548"/>
              <a:chExt cx="3702528" cy="372627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6865211" y="3986264"/>
                <a:ext cx="23276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i="0" dirty="0">
                    <a:solidFill>
                      <a:srgbClr val="0000FF"/>
                    </a:solidFill>
                    <a:sym typeface="Symbol" pitchFamily="18" charset="2"/>
                  </a:rPr>
                  <a:t>d</a:t>
                </a:r>
                <a:r>
                  <a:rPr lang="en-GB" i="0" dirty="0" smtClean="0">
                    <a:solidFill>
                      <a:srgbClr val="0000FF"/>
                    </a:solidFill>
                    <a:sym typeface="Symbol" pitchFamily="18" charset="2"/>
                  </a:rPr>
                  <a:t>rift coordinate [m]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 rot="16200000">
                <a:off x="4421581" y="1983182"/>
                <a:ext cx="24761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i="0" dirty="0" smtClean="0">
                    <a:solidFill>
                      <a:srgbClr val="0000FF"/>
                    </a:solidFill>
                    <a:sym typeface="Symbol" pitchFamily="18" charset="2"/>
                  </a:rPr>
                  <a:t>vertical coordinate [m]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6096002" y="859142"/>
                <a:ext cx="19292" cy="2838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927815" y="598548"/>
                <a:ext cx="1565680" cy="28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i="0" dirty="0" smtClean="0">
                    <a:solidFill>
                      <a:srgbClr val="0000FF"/>
                    </a:solidFill>
                    <a:sym typeface="Symbol" pitchFamily="18" charset="2"/>
                  </a:rPr>
                  <a:t>anode</a:t>
                </a: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6802718" y="634838"/>
                <a:ext cx="1565680" cy="28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i="0" dirty="0" smtClean="0">
                    <a:solidFill>
                      <a:srgbClr val="FF0000"/>
                    </a:solidFill>
                    <a:sym typeface="Symbol" pitchFamily="18" charset="2"/>
                  </a:rPr>
                  <a:t>cathode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7471563" y="859142"/>
                <a:ext cx="18579" cy="2838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9950" y="1143000"/>
              <a:ext cx="3335850" cy="2895600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 bwMode="auto">
          <a:xfrm>
            <a:off x="8458200" y="990600"/>
            <a:ext cx="262030" cy="332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92112" y="693016"/>
            <a:ext cx="1909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i="0" dirty="0" smtClean="0">
                <a:solidFill>
                  <a:srgbClr val="0000FF"/>
                </a:solidFill>
                <a:sym typeface="Symbol" pitchFamily="18" charset="2"/>
              </a:rPr>
              <a:t>anode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59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533400"/>
            <a:ext cx="9906000" cy="60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The ICARUS Calibration Working Group main activities are related to the preparation of the tools for the calibration of the ICARUS sub-detectors (TPC wires, PMTs, CRT)</a:t>
            </a:r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Calibration obtained using directly the collected events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GB" sz="2100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Focus in particular to the selection and analysis of cosmic muons and of the “standard candles” as for example the Michel electrons, </a:t>
            </a:r>
            <a:r>
              <a:rPr lang="en-GB" sz="2100" i="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p</a:t>
            </a:r>
            <a:r>
              <a:rPr lang="en-GB" sz="2100" i="0" baseline="30000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, stopping muons</a:t>
            </a:r>
            <a:r>
              <a:rPr lang="mr-IN" sz="2100" i="0" dirty="0" smtClean="0">
                <a:solidFill>
                  <a:srgbClr val="000000"/>
                </a:solidFill>
                <a:sym typeface="Symbol" pitchFamily="18" charset="2"/>
              </a:rPr>
              <a:t>…</a:t>
            </a:r>
            <a:endParaRPr lang="en-GB" sz="2100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100" b="1" dirty="0"/>
              <a:t>Tri-weekly meetings: Tuesdays at noon (FNAL time</a:t>
            </a:r>
            <a:r>
              <a:rPr lang="en-GB" sz="2100" b="1" dirty="0" smtClean="0"/>
              <a:t>)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 : </a:t>
            </a:r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Next meeting on Oct 1</a:t>
            </a:r>
            <a:r>
              <a:rPr lang="en-GB" sz="2100" i="0" baseline="30000" dirty="0" smtClean="0">
                <a:solidFill>
                  <a:srgbClr val="000000"/>
                </a:solidFill>
                <a:sym typeface="Symbol" pitchFamily="18" charset="2"/>
              </a:rPr>
              <a:t>st</a:t>
            </a:r>
            <a:endParaRPr lang="en-GB" sz="2100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dirty="0"/>
              <a:t>Zoom connection: https://</a:t>
            </a:r>
            <a:r>
              <a:rPr lang="en-GB" sz="2100" dirty="0" err="1"/>
              <a:t>fnal.zoom.us</a:t>
            </a:r>
            <a:r>
              <a:rPr lang="en-GB" sz="2100" dirty="0"/>
              <a:t>/j/3288157593 </a:t>
            </a:r>
            <a:endParaRPr lang="en-GB" sz="2100" dirty="0" smtClean="0"/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dirty="0"/>
              <a:t>On average </a:t>
            </a:r>
            <a:r>
              <a:rPr lang="en-GB" sz="2100" dirty="0" smtClean="0"/>
              <a:t>6-</a:t>
            </a:r>
            <a:r>
              <a:rPr lang="en-GB" sz="2100" dirty="0"/>
              <a:t>7</a:t>
            </a:r>
            <a:r>
              <a:rPr lang="en-GB" sz="2100" dirty="0" smtClean="0"/>
              <a:t> </a:t>
            </a:r>
            <a:r>
              <a:rPr lang="en-GB" sz="2100" dirty="0"/>
              <a:t>participants </a:t>
            </a:r>
            <a:endParaRPr lang="en-GB" sz="2100" dirty="0" smtClean="0"/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Strong connections with the other Working Groups (TPC/PMT/CRT/DAQ/Reconstruction)</a:t>
            </a:r>
          </a:p>
          <a:p>
            <a:pPr marL="800100" lvl="1" indent="-34290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dirty="0"/>
              <a:t>Mailing list: </a:t>
            </a:r>
            <a:r>
              <a:rPr lang="en-GB" sz="2100" b="1" dirty="0" err="1"/>
              <a:t>ICARUS-CALIBRATION@</a:t>
            </a:r>
            <a:r>
              <a:rPr lang="en-GB" sz="2100" b="1" dirty="0" err="1" smtClean="0"/>
              <a:t>fnal.gov</a:t>
            </a:r>
            <a:endParaRPr lang="en-GB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ICARUS Calibration Working Group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2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9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701818"/>
            <a:ext cx="9906000" cy="60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measurement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of the free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electron lifetime  </a:t>
            </a:r>
            <a:r>
              <a:rPr lang="en-US" sz="2100" i="0" dirty="0" err="1">
                <a:latin typeface="Symbol" pitchFamily="18" charset="2"/>
                <a:sym typeface="Symbol" pitchFamily="18" charset="2"/>
              </a:rPr>
              <a:t>t</a:t>
            </a:r>
            <a:r>
              <a:rPr lang="en-US" sz="2100" i="0" baseline="-25000" dirty="0" err="1">
                <a:sym typeface="Symbol" pitchFamily="18" charset="2"/>
              </a:rPr>
              <a:t>ele</a:t>
            </a:r>
            <a:r>
              <a:rPr lang="en-US" sz="2100" i="0" baseline="-25000" dirty="0">
                <a:sym typeface="Symbol" pitchFamily="18" charset="2"/>
              </a:rPr>
              <a:t>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is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a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fundamental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feature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that should be ready for the commissioning of the detector</a:t>
            </a:r>
          </a:p>
          <a:p>
            <a:pPr marL="800100" lvl="1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for the monitoring of the Liquid Argon condition in the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TPCs</a:t>
            </a:r>
          </a:p>
          <a:p>
            <a:pPr marL="800100" lvl="1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for a precise measurement of the deposited energy in the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events </a:t>
            </a:r>
          </a:p>
          <a:p>
            <a:pPr marL="342900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Starting from the automatic procedure used during the Gran </a:t>
            </a:r>
            <a:r>
              <a:rPr lang="en-GB" sz="2100" i="0" dirty="0" err="1" smtClean="0">
                <a:solidFill>
                  <a:srgbClr val="000000"/>
                </a:solidFill>
                <a:sym typeface="Symbol" pitchFamily="18" charset="2"/>
              </a:rPr>
              <a:t>Sasso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 run,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wo complementary tools have been implemented: </a:t>
            </a:r>
            <a:endParaRPr lang="en-GB" sz="2100" i="0" dirty="0">
              <a:solidFill>
                <a:srgbClr val="000000"/>
              </a:solidFill>
              <a:sym typeface="Symbol" pitchFamily="18" charset="2"/>
            </a:endParaRPr>
          </a:p>
          <a:p>
            <a:pPr marL="800100" lvl="1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A fast method, that provides the required monitoring in real time of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GB" sz="2100" i="0" dirty="0" err="1">
                <a:solidFill>
                  <a:srgbClr val="000000"/>
                </a:solidFill>
                <a:sym typeface="Symbol" pitchFamily="18" charset="2"/>
              </a:rPr>
              <a:t>LAr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condition</a:t>
            </a:r>
          </a:p>
          <a:p>
            <a:pPr marL="1257300" lvl="2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en-GB" sz="2100" i="0" dirty="0" smtClean="0">
                <a:sym typeface="Symbol" pitchFamily="18" charset="2"/>
              </a:rPr>
              <a:t>no </a:t>
            </a:r>
            <a:r>
              <a:rPr lang="en-GB" sz="2100" i="0" dirty="0">
                <a:sym typeface="Symbol" pitchFamily="18" charset="2"/>
              </a:rPr>
              <a:t>sophisticated reconstructions, </a:t>
            </a:r>
            <a:r>
              <a:rPr lang="en-GB" sz="2100" i="0" dirty="0" smtClean="0">
                <a:sym typeface="Symbol" pitchFamily="18" charset="2"/>
              </a:rPr>
              <a:t>small number of events, few seconds for the full analysis of each event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GB" sz="2100" i="0" dirty="0">
              <a:solidFill>
                <a:srgbClr val="000000"/>
              </a:solidFill>
              <a:sym typeface="Symbol" pitchFamily="18" charset="2"/>
            </a:endParaRPr>
          </a:p>
          <a:p>
            <a:pPr marL="800100" lvl="1" indent="-342900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n offline and more precise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measurement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for the final calibration of the detector</a:t>
            </a:r>
          </a:p>
          <a:p>
            <a:pPr marL="1257300" lvl="2" indent="-342900" eaLnBrk="1" hangingPunct="1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ü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Full event reconstruction and larger number of events required</a:t>
            </a:r>
            <a:endParaRPr lang="en-GB" sz="2100" i="0" dirty="0">
              <a:solidFill>
                <a:srgbClr val="000000"/>
              </a:solidFill>
              <a:sym typeface="Symbol" pitchFamily="18" charset="2"/>
            </a:endParaRPr>
          </a:p>
          <a:p>
            <a:pPr marL="342900" lvl="0" indent="-342900" eaLnBrk="1" hangingPunct="1">
              <a:lnSpc>
                <a:spcPts val="2440"/>
              </a:lnSpc>
              <a:spcBef>
                <a:spcPts val="6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Both methods should be ready before 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GB" sz="2100" i="0" dirty="0" err="1">
                <a:solidFill>
                  <a:srgbClr val="000000"/>
                </a:solidFill>
                <a:sym typeface="Symbol" pitchFamily="18" charset="2"/>
              </a:rPr>
              <a:t>LAr</a:t>
            </a:r>
            <a:r>
              <a:rPr lang="en-GB" sz="2100" i="0" dirty="0">
                <a:solidFill>
                  <a:srgbClr val="000000"/>
                </a:solidFill>
                <a:sym typeface="Symbol" pitchFamily="18" charset="2"/>
              </a:rPr>
              <a:t> filling, in order to be used as soon as the detector is completely </a:t>
            </a:r>
            <a:r>
              <a:rPr lang="en-GB" sz="2100" i="0" dirty="0" smtClean="0">
                <a:solidFill>
                  <a:srgbClr val="000000"/>
                </a:solidFill>
                <a:sym typeface="Symbol" pitchFamily="18" charset="2"/>
              </a:rPr>
              <a:t>filled</a:t>
            </a:r>
            <a:endParaRPr lang="en-GB" sz="2100" i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Purity measurement in ICARUS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3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0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14800" y="2438400"/>
            <a:ext cx="5410200" cy="2743200"/>
            <a:chOff x="4114800" y="2819400"/>
            <a:chExt cx="5410200" cy="2743200"/>
          </a:xfrm>
        </p:grpSpPr>
        <p:pic>
          <p:nvPicPr>
            <p:cNvPr id="9" name="Picture 8" descr="grafico_sovrapposto_finale_corr_pr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819400"/>
              <a:ext cx="5410200" cy="2743200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400800" y="4648200"/>
              <a:ext cx="1981200" cy="66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342900" indent="-3429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lvl="1" indent="0">
                <a:spcBef>
                  <a:spcPct val="20000"/>
                </a:spcBef>
                <a:buClr>
                  <a:srgbClr val="FF0000"/>
                </a:buClr>
              </a:pPr>
              <a:r>
                <a:rPr lang="en-US" altLang="it-IT" sz="1800" b="1" dirty="0" smtClean="0">
                  <a:solidFill>
                    <a:srgbClr val="3333CC"/>
                  </a:solidFill>
                  <a:sym typeface="Wingdings" pitchFamily="2" charset="2"/>
                </a:rPr>
                <a:t>Survived hits</a:t>
              </a:r>
              <a:r>
                <a:rPr lang="en-US" altLang="it-IT" sz="1800" dirty="0" smtClean="0">
                  <a:sym typeface="Wingdings" pitchFamily="2" charset="2"/>
                </a:rPr>
                <a:t> </a:t>
              </a:r>
              <a:r>
                <a:rPr lang="en-US" altLang="it-IT" sz="1800" b="1" dirty="0">
                  <a:solidFill>
                    <a:srgbClr val="FF0000"/>
                  </a:solidFill>
                  <a:sym typeface="Wingdings" pitchFamily="2" charset="2"/>
                </a:rPr>
                <a:t>R</a:t>
              </a:r>
              <a:r>
                <a:rPr lang="en-US" altLang="it-IT" sz="1800" b="1" dirty="0" smtClean="0">
                  <a:solidFill>
                    <a:srgbClr val="FF0000"/>
                  </a:solidFill>
                  <a:sym typeface="Wingdings" pitchFamily="2" charset="2"/>
                </a:rPr>
                <a:t>emoved hits</a:t>
              </a:r>
              <a:r>
                <a:rPr lang="en-US" altLang="it-IT" sz="1800" dirty="0" smtClean="0">
                  <a:sym typeface="Wingdings" pitchFamily="2" charset="2"/>
                </a:rPr>
                <a:t> </a:t>
              </a:r>
              <a:endParaRPr lang="en-US" altLang="it-IT" sz="1800" baseline="-25000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pic>
        <p:nvPicPr>
          <p:cNvPr id="7" name="Picture 6" descr="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657600" cy="4114800"/>
          </a:xfrm>
          <a:prstGeom prst="rect">
            <a:avLst/>
          </a:prstGeom>
        </p:spPr>
      </p:pic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Purity measurement in the T600: methods description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4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33400"/>
            <a:ext cx="9906000" cy="4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+mn-lt"/>
                <a:sym typeface="Symbol" pitchFamily="18" charset="2"/>
              </a:rPr>
              <a:t>The prepared tools are based on the same steps:</a:t>
            </a:r>
            <a:endParaRPr lang="en-GB" sz="20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24200" y="1066800"/>
            <a:ext cx="6705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ym typeface="Symbol" pitchFamily="18" charset="2"/>
              </a:rPr>
              <a:t>Automatic selection of through-going cosmic-ray muons with </a:t>
            </a:r>
            <a:r>
              <a:rPr lang="en-GB" sz="2000" i="0" dirty="0">
                <a:sym typeface="Symbol" pitchFamily="18" charset="2"/>
              </a:rPr>
              <a:t>reduced </a:t>
            </a:r>
            <a:r>
              <a:rPr lang="en-GB" sz="2000" i="0" dirty="0" err="1">
                <a:sym typeface="Symbol" pitchFamily="18" charset="2"/>
              </a:rPr>
              <a:t>e.m</a:t>
            </a:r>
            <a:r>
              <a:rPr lang="en-GB" sz="2000" i="0" dirty="0">
                <a:sym typeface="Symbol" pitchFamily="18" charset="2"/>
              </a:rPr>
              <a:t>. </a:t>
            </a:r>
            <a:r>
              <a:rPr lang="en-GB" sz="2000" i="0" dirty="0" smtClean="0">
                <a:sym typeface="Symbol" pitchFamily="18" charset="2"/>
              </a:rPr>
              <a:t>activity (</a:t>
            </a:r>
            <a:r>
              <a:rPr lang="en-GB" sz="2000" i="0" dirty="0">
                <a:sym typeface="Symbol" pitchFamily="18" charset="2"/>
              </a:rPr>
              <a:t>only Collection </a:t>
            </a:r>
            <a:r>
              <a:rPr lang="en-GB" sz="2000" i="0" dirty="0" smtClean="0">
                <a:sym typeface="Symbol" pitchFamily="18" charset="2"/>
              </a:rPr>
              <a:t>used</a:t>
            </a:r>
            <a:r>
              <a:rPr lang="en-GB" sz="2000" i="0" dirty="0">
                <a:sym typeface="Symbol" pitchFamily="18" charset="2"/>
              </a:rPr>
              <a:t>, no 3D </a:t>
            </a:r>
            <a:r>
              <a:rPr lang="en-GB" sz="2000" i="0" dirty="0" err="1" smtClean="0">
                <a:sym typeface="Symbol" pitchFamily="18" charset="2"/>
              </a:rPr>
              <a:t>reco</a:t>
            </a:r>
            <a:r>
              <a:rPr lang="en-GB" sz="2000" i="0" dirty="0" smtClean="0">
                <a:sym typeface="Symbol" pitchFamily="18" charset="2"/>
              </a:rPr>
              <a:t>). </a:t>
            </a:r>
            <a:endParaRPr lang="en-GB" sz="2000" i="0" dirty="0">
              <a:sym typeface="Symbol" pitchFamily="18" charset="2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ym typeface="Symbol" pitchFamily="18" charset="2"/>
              </a:rPr>
              <a:t>Rejection </a:t>
            </a:r>
            <a:r>
              <a:rPr lang="en-GB" sz="2000" i="0" dirty="0">
                <a:sym typeface="Symbol" pitchFamily="18" charset="2"/>
              </a:rPr>
              <a:t>of </a:t>
            </a:r>
            <a:r>
              <a:rPr lang="en-GB" sz="2000" i="0" dirty="0" smtClean="0">
                <a:sym typeface="Symbol" pitchFamily="18" charset="2"/>
              </a:rPr>
              <a:t>residual </a:t>
            </a:r>
            <a:r>
              <a:rPr lang="en-GB" sz="2000" i="0" dirty="0" smtClean="0">
                <a:latin typeface="Symbol" charset="2"/>
                <a:cs typeface="Symbol" charset="2"/>
                <a:sym typeface="Symbol" pitchFamily="18" charset="2"/>
              </a:rPr>
              <a:t>d</a:t>
            </a:r>
            <a:r>
              <a:rPr lang="en-GB" sz="2000" i="0" dirty="0">
                <a:sym typeface="Symbol" pitchFamily="18" charset="2"/>
              </a:rPr>
              <a:t>-rays along the </a:t>
            </a:r>
            <a:r>
              <a:rPr lang="en-GB" sz="2000" i="0" dirty="0" smtClean="0">
                <a:sym typeface="Symbol" pitchFamily="18" charset="2"/>
              </a:rPr>
              <a:t>track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304800" y="5105400"/>
            <a:ext cx="10058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Reduction of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the fluctuations 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along the track due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to the asymmetric Landau tail of the </a:t>
            </a:r>
            <a:r>
              <a:rPr lang="en-GB" sz="2000" i="0" dirty="0" err="1">
                <a:solidFill>
                  <a:srgbClr val="000000"/>
                </a:solidFill>
                <a:sym typeface="Symbol" pitchFamily="18" charset="2"/>
              </a:rPr>
              <a:t>dE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dx</a:t>
            </a:r>
            <a:endParaRPr lang="en-GB" sz="2000" i="0" dirty="0" smtClean="0">
              <a:sym typeface="Symbol" pitchFamily="18" charset="2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Study of the charge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attenuation along each selected 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tracks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inal value </a:t>
            </a:r>
            <a:r>
              <a:rPr lang="en-US" sz="2000" i="0" dirty="0" smtClean="0">
                <a:latin typeface="Symbol" pitchFamily="18" charset="2"/>
                <a:sym typeface="Symbol" pitchFamily="18" charset="2"/>
              </a:rPr>
              <a:t>l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= 1/</a:t>
            </a:r>
            <a:r>
              <a:rPr lang="en-US" sz="2000" i="0" dirty="0" smtClean="0">
                <a:latin typeface="Symbol" pitchFamily="18" charset="2"/>
                <a:sym typeface="Symbol" pitchFamily="18" charset="2"/>
              </a:rPr>
              <a:t>t </a:t>
            </a:r>
            <a:r>
              <a:rPr lang="en-US" sz="2000" i="0" baseline="-25000" dirty="0" smtClean="0">
                <a:sym typeface="Symbol" pitchFamily="18" charset="2"/>
              </a:rPr>
              <a:t> </a:t>
            </a:r>
            <a:r>
              <a:rPr lang="en-US" sz="2000" i="0" dirty="0" smtClean="0">
                <a:sym typeface="Symbol" pitchFamily="18" charset="2"/>
              </a:rPr>
              <a:t>obtained averaging over the identified tracks in a defined number of events</a:t>
            </a:r>
            <a:r>
              <a:rPr lang="en-GB" sz="2000" i="0" dirty="0" smtClean="0">
                <a:sym typeface="Symbol" pitchFamily="18" charset="2"/>
              </a:rPr>
              <a:t>;</a:t>
            </a:r>
            <a:endParaRPr lang="en-GB" sz="2000" i="0" dirty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1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561470" y="1447800"/>
            <a:ext cx="6411330" cy="5105400"/>
            <a:chOff x="2021779" y="2133600"/>
            <a:chExt cx="5340129" cy="4419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779" y="2133600"/>
              <a:ext cx="4519916" cy="4419599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10001" y="3352800"/>
              <a:ext cx="838200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>
                  <a:solidFill>
                    <a:srgbClr val="0000FF"/>
                  </a:solidFill>
                  <a:sym typeface="Symbol" pitchFamily="18" charset="2"/>
                </a:rPr>
                <a:t>2</a:t>
              </a: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191000" y="3733800"/>
              <a:ext cx="762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37293" y="3352800"/>
              <a:ext cx="1624615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1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5982000" y="2793242"/>
              <a:ext cx="17436" cy="644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214048" y="4838131"/>
              <a:ext cx="1624615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4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3566149" y="5055513"/>
              <a:ext cx="685800" cy="1124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038600" y="5233916"/>
              <a:ext cx="1624615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>
                  <a:solidFill>
                    <a:srgbClr val="0000FF"/>
                  </a:solidFill>
                  <a:sym typeface="Symbol" pitchFamily="18" charset="2"/>
                </a:rPr>
                <a:t>6</a:t>
              </a: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3299543" y="5431808"/>
              <a:ext cx="762000" cy="362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67000" y="4343400"/>
              <a:ext cx="838200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8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3109515" y="464023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Purity measurement at FNAL: 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results from the online method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61912" y="533400"/>
            <a:ext cx="9739312" cy="110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1900" i="0" dirty="0" smtClean="0">
                <a:solidFill>
                  <a:srgbClr val="000000"/>
                </a:solidFill>
                <a:sym typeface="Symbol" pitchFamily="18" charset="2"/>
              </a:rPr>
              <a:t>The method is applied on 40 collected events;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1900" i="0" dirty="0" smtClean="0">
                <a:sym typeface="Symbol" pitchFamily="18" charset="2"/>
              </a:rPr>
              <a:t>The method has been improved, obtaining a reduction of the bias previously observed for low purity level (still present an overestimation above 6 </a:t>
            </a:r>
            <a:r>
              <a:rPr lang="en-GB" sz="1900" i="0" dirty="0" err="1" smtClean="0">
                <a:sym typeface="Symbol" pitchFamily="18" charset="2"/>
              </a:rPr>
              <a:t>ms</a:t>
            </a:r>
            <a:r>
              <a:rPr lang="en-GB" sz="1900" i="0" dirty="0" smtClean="0">
                <a:sym typeface="Symbol" pitchFamily="18" charset="2"/>
              </a:rPr>
              <a:t>)</a:t>
            </a: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 dirty="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5</a:t>
            </a:fld>
            <a:endParaRPr lang="en-GB" altLang="it-IT" sz="1200" dirty="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76200" y="1673793"/>
            <a:ext cx="4710112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1900" i="0" dirty="0" smtClean="0">
                <a:sym typeface="Symbol" pitchFamily="18" charset="2"/>
              </a:rPr>
              <a:t>The method is adequate for the required monitoring, providing information on when the purity is </a:t>
            </a:r>
            <a:r>
              <a:rPr lang="en-GB" sz="1900" i="0" dirty="0" smtClean="0">
                <a:sym typeface="Symbol" pitchFamily="18" charset="2"/>
              </a:rPr>
              <a:t>too </a:t>
            </a:r>
            <a:r>
              <a:rPr lang="en-GB" sz="1900" i="0" dirty="0" smtClean="0">
                <a:sym typeface="Symbol" pitchFamily="18" charset="2"/>
              </a:rPr>
              <a:t>low for the physics run;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1900" i="0" dirty="0" smtClean="0">
                <a:sym typeface="Symbol" pitchFamily="18" charset="2"/>
              </a:rPr>
              <a:t>This analysis is performed using “full” events (all collection channels)</a:t>
            </a:r>
            <a:r>
              <a:rPr lang="en-GB" sz="1900" i="0" dirty="0">
                <a:sym typeface="Symbol" pitchFamily="18" charset="2"/>
              </a:rPr>
              <a:t>: since tracks are uniformly distributed, </a:t>
            </a:r>
            <a:r>
              <a:rPr lang="en-GB" sz="1900" i="0" dirty="0" smtClean="0">
                <a:sym typeface="Symbol" pitchFamily="18" charset="2"/>
              </a:rPr>
              <a:t>if</a:t>
            </a:r>
            <a:r>
              <a:rPr lang="en-GB" sz="1900" i="0" dirty="0">
                <a:sym typeface="Symbol" pitchFamily="18" charset="2"/>
              </a:rPr>
              <a:t> </a:t>
            </a:r>
            <a:r>
              <a:rPr lang="en-GB" sz="1900" i="0" dirty="0" smtClean="0">
                <a:sym typeface="Symbol" pitchFamily="18" charset="2"/>
              </a:rPr>
              <a:t>a reduced number of mini-crates are collected, the same precision can be obtained increasing the statistics (for example for 20% mini-crates collected ~200 events are required) 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791200" y="5715000"/>
            <a:ext cx="914400" cy="41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29400" y="5486400"/>
            <a:ext cx="19736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15 </a:t>
            </a:r>
            <a:r>
              <a:rPr lang="en-GB" sz="1900" i="0" dirty="0" err="1" smtClean="0">
                <a:solidFill>
                  <a:srgbClr val="0000FF"/>
                </a:solidFill>
                <a:sym typeface="Symbol" pitchFamily="18" charset="2"/>
              </a:rPr>
              <a:t>ms</a:t>
            </a:r>
            <a:endParaRPr lang="en-GB" sz="1900" i="0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76200" y="6096000"/>
            <a:ext cx="6553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1900" i="0" dirty="0" smtClean="0">
                <a:sym typeface="Symbol" pitchFamily="18" charset="2"/>
              </a:rPr>
              <a:t>These measurements can be uploaded on database and displayed in the online monitoring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08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Purity measurement at FNAL: results from the 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offline method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2630" y="1828800"/>
            <a:ext cx="5327170" cy="4953000"/>
            <a:chOff x="2365615" y="1905000"/>
            <a:chExt cx="5327170" cy="4953000"/>
          </a:xfrm>
        </p:grpSpPr>
        <p:grpSp>
          <p:nvGrpSpPr>
            <p:cNvPr id="16" name="Group 15"/>
            <p:cNvGrpSpPr/>
            <p:nvPr/>
          </p:nvGrpSpPr>
          <p:grpSpPr>
            <a:xfrm>
              <a:off x="2365615" y="1905000"/>
              <a:ext cx="5327170" cy="4953000"/>
              <a:chOff x="4926968" y="1981200"/>
              <a:chExt cx="4747388" cy="44196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968" y="1981200"/>
                <a:ext cx="4747388" cy="44196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6482737" y="5448886"/>
                <a:ext cx="1447800" cy="343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sz="1900" i="0" dirty="0" smtClean="0">
                    <a:solidFill>
                      <a:srgbClr val="0000FF"/>
                    </a:solidFill>
                    <a:sym typeface="Symbol" pitchFamily="18" charset="2"/>
                  </a:rPr>
                  <a:t>15 </a:t>
                </a:r>
                <a:r>
                  <a:rPr lang="en-GB" sz="1900" i="0" dirty="0" err="1" smtClean="0">
                    <a:solidFill>
                      <a:srgbClr val="0000FF"/>
                    </a:solidFill>
                    <a:sym typeface="Symbol" pitchFamily="18" charset="2"/>
                  </a:rPr>
                  <a:t>ms</a:t>
                </a:r>
                <a:endParaRPr lang="en-GB" sz="1900" i="0" dirty="0" smtClean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6172200" y="3810000"/>
                <a:ext cx="721021" cy="343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sz="1900" i="0" dirty="0">
                    <a:solidFill>
                      <a:srgbClr val="0000FF"/>
                    </a:solidFill>
                    <a:sym typeface="Symbol" pitchFamily="18" charset="2"/>
                  </a:rPr>
                  <a:t>6</a:t>
                </a:r>
                <a:r>
                  <a:rPr lang="en-GB" sz="1900" i="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GB" sz="1900" i="0" dirty="0" err="1" smtClean="0">
                    <a:solidFill>
                      <a:srgbClr val="0000FF"/>
                    </a:solidFill>
                    <a:sym typeface="Symbol" pitchFamily="18" charset="2"/>
                  </a:rPr>
                  <a:t>ms</a:t>
                </a:r>
                <a:endParaRPr lang="en-GB" sz="1900" i="0" dirty="0" smtClean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8637040" y="2865120"/>
                <a:ext cx="700826" cy="343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6858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marL="0" indent="0">
                  <a:spcBef>
                    <a:spcPct val="20000"/>
                  </a:spcBef>
                  <a:spcAft>
                    <a:spcPts val="600"/>
                  </a:spcAft>
                  <a:buClr>
                    <a:srgbClr val="FF0000"/>
                  </a:buClr>
                  <a:buSzPct val="150000"/>
                </a:pPr>
                <a:r>
                  <a:rPr lang="en-GB" sz="1900" i="0" dirty="0">
                    <a:solidFill>
                      <a:srgbClr val="0000FF"/>
                    </a:solidFill>
                    <a:sym typeface="Symbol" pitchFamily="18" charset="2"/>
                  </a:rPr>
                  <a:t>2</a:t>
                </a:r>
                <a:r>
                  <a:rPr lang="en-GB" sz="1900" i="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GB" sz="1900" i="0" dirty="0" err="1" smtClean="0">
                    <a:solidFill>
                      <a:srgbClr val="0000FF"/>
                    </a:solidFill>
                    <a:sym typeface="Symbol" pitchFamily="18" charset="2"/>
                  </a:rPr>
                  <a:t>ms</a:t>
                </a:r>
                <a:endParaRPr lang="en-GB" sz="1900" i="0" dirty="0" smtClean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 bwMode="auto">
              <a:xfrm flipH="1" flipV="1">
                <a:off x="6211110" y="5500468"/>
                <a:ext cx="3048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6629400" y="4191000"/>
                <a:ext cx="76200" cy="533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8990038" y="2593145"/>
                <a:ext cx="762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48723" y="3200400"/>
              <a:ext cx="809077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>
                  <a:solidFill>
                    <a:srgbClr val="0000FF"/>
                  </a:solidFill>
                  <a:sym typeface="Symbol" pitchFamily="18" charset="2"/>
                </a:rPr>
                <a:t>4</a:t>
              </a: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961759" y="3627383"/>
              <a:ext cx="85506" cy="597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623785" y="5334000"/>
              <a:ext cx="1624615" cy="38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6858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marL="0" indent="0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900" i="0" dirty="0">
                  <a:solidFill>
                    <a:srgbClr val="0000FF"/>
                  </a:solidFill>
                  <a:sym typeface="Symbol" pitchFamily="18" charset="2"/>
                </a:rPr>
                <a:t>8</a:t>
              </a:r>
              <a:r>
                <a:rPr lang="en-GB" sz="1900" i="0" dirty="0" smtClean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r>
                <a:rPr lang="en-GB" sz="1900" i="0" dirty="0" err="1" smtClean="0">
                  <a:solidFill>
                    <a:srgbClr val="0000FF"/>
                  </a:solidFill>
                  <a:sym typeface="Symbol" pitchFamily="18" charset="2"/>
                </a:rPr>
                <a:t>ms</a:t>
              </a:r>
              <a:endParaRPr lang="en-GB" sz="1900" i="0" dirty="0" smtClean="0">
                <a:solidFill>
                  <a:srgbClr val="0000FF"/>
                </a:solidFill>
                <a:sym typeface="Symbol" pitchFamily="18" charset="2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4226561" y="5334000"/>
              <a:ext cx="342024" cy="1707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 dirty="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6</a:t>
            </a:fld>
            <a:endParaRPr lang="en-GB" altLang="it-IT" sz="1200" dirty="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51026"/>
            <a:ext cx="4495800" cy="361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ym typeface="Symbol" pitchFamily="18" charset="2"/>
              </a:rPr>
              <a:t>An underestimation of </a:t>
            </a:r>
            <a:r>
              <a:rPr lang="en-US" sz="2000" i="0" dirty="0">
                <a:latin typeface="Symbol" pitchFamily="18" charset="2"/>
                <a:sym typeface="Symbol" pitchFamily="18" charset="2"/>
              </a:rPr>
              <a:t>l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= 1/</a:t>
            </a:r>
            <a:r>
              <a:rPr lang="en-US" sz="2000" i="0" dirty="0">
                <a:latin typeface="Symbol" pitchFamily="18" charset="2"/>
                <a:sym typeface="Symbol" pitchFamily="18" charset="2"/>
              </a:rPr>
              <a:t>t </a:t>
            </a:r>
            <a:r>
              <a:rPr lang="en-GB" sz="2000" i="0" dirty="0">
                <a:sym typeface="Symbol" pitchFamily="18" charset="2"/>
              </a:rPr>
              <a:t> for </a:t>
            </a:r>
            <a:r>
              <a:rPr lang="en-US" sz="2000" i="0" dirty="0">
                <a:latin typeface="Symbol" pitchFamily="18" charset="2"/>
                <a:sym typeface="Symbol" pitchFamily="18" charset="2"/>
              </a:rPr>
              <a:t>t </a:t>
            </a:r>
            <a:r>
              <a:rPr lang="en-GB" sz="2000" i="0" dirty="0" smtClean="0">
                <a:sym typeface="Symbol" pitchFamily="18" charset="2"/>
              </a:rPr>
              <a:t>&gt; 8ms introducing a maximum 0.8% underestimation of the deposited energy at high purity level;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n-GB" sz="2000" i="0" dirty="0" smtClean="0">
                <a:sym typeface="Symbol" pitchFamily="18" charset="2"/>
              </a:rPr>
              <a:t>An overestimation of </a:t>
            </a:r>
            <a:r>
              <a:rPr lang="en-US" sz="2000" i="0" dirty="0">
                <a:latin typeface="Symbol" pitchFamily="18" charset="2"/>
                <a:sym typeface="Symbol" pitchFamily="18" charset="2"/>
              </a:rPr>
              <a:t>l </a:t>
            </a:r>
            <a:r>
              <a:rPr lang="en-GB" sz="2000" i="0" dirty="0">
                <a:solidFill>
                  <a:srgbClr val="000000"/>
                </a:solidFill>
                <a:sym typeface="Symbol" pitchFamily="18" charset="2"/>
              </a:rPr>
              <a:t>= 1/</a:t>
            </a:r>
            <a:r>
              <a:rPr lang="en-US" sz="2000" i="0" dirty="0">
                <a:latin typeface="Symbol" pitchFamily="18" charset="2"/>
                <a:sym typeface="Symbol" pitchFamily="18" charset="2"/>
              </a:rPr>
              <a:t>t </a:t>
            </a:r>
            <a:r>
              <a:rPr lang="en-GB" sz="2000" i="0" dirty="0" smtClean="0">
                <a:sym typeface="Symbol" pitchFamily="18" charset="2"/>
              </a:rPr>
              <a:t> for </a:t>
            </a:r>
            <a:r>
              <a:rPr lang="en-US" sz="2000" i="0" dirty="0" smtClean="0">
                <a:latin typeface="Symbol" pitchFamily="18" charset="2"/>
                <a:sym typeface="Symbol" pitchFamily="18" charset="2"/>
              </a:rPr>
              <a:t>t </a:t>
            </a:r>
            <a:r>
              <a:rPr lang="en-GB" sz="2000" i="0" dirty="0" smtClean="0">
                <a:sym typeface="Symbol" pitchFamily="18" charset="2"/>
              </a:rPr>
              <a:t>&lt; 4ms, introducing a maximum 1.1% overestimation of the deposited energy for low purity level;</a:t>
            </a:r>
            <a:endParaRPr lang="en-GB" sz="2000" i="0" dirty="0">
              <a:sym typeface="Symbol" pitchFamily="18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288" y="533400"/>
            <a:ext cx="9891712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lvl="1" indent="-34290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000" i="0" dirty="0">
                <a:sym typeface="Symbol" pitchFamily="18" charset="2"/>
              </a:rPr>
              <a:t>The method is applied directly on the reconstructed events (hits/clusters/tracks recognized using the standard </a:t>
            </a:r>
            <a:r>
              <a:rPr lang="en-GB" sz="2000" i="0" dirty="0" err="1">
                <a:sym typeface="Symbol" pitchFamily="18" charset="2"/>
              </a:rPr>
              <a:t>reco</a:t>
            </a:r>
            <a:r>
              <a:rPr lang="en-GB" sz="2000" i="0" dirty="0">
                <a:sym typeface="Symbol" pitchFamily="18" charset="2"/>
              </a:rPr>
              <a:t> tools) and based on </a:t>
            </a:r>
            <a:r>
              <a:rPr lang="en-GB" sz="2000" i="0" dirty="0" smtClean="0">
                <a:sym typeface="Symbol" pitchFamily="18" charset="2"/>
              </a:rPr>
              <a:t>200 </a:t>
            </a:r>
            <a:r>
              <a:rPr lang="en-GB" sz="2000" i="0" dirty="0">
                <a:sym typeface="Symbol" pitchFamily="18" charset="2"/>
              </a:rPr>
              <a:t>events</a:t>
            </a:r>
            <a:r>
              <a:rPr lang="en-GB" sz="2000" i="0" dirty="0" smtClean="0">
                <a:sym typeface="Symbol" pitchFamily="18" charset="2"/>
              </a:rPr>
              <a:t>;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000" i="0" dirty="0" smtClean="0">
                <a:sym typeface="Symbol" pitchFamily="18" charset="2"/>
              </a:rPr>
              <a:t>The online measurements are used as starting point for this analysis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000" i="0" dirty="0" smtClean="0">
                <a:sym typeface="Symbol" pitchFamily="18" charset="2"/>
              </a:rPr>
              <a:t>Some residual bias still present, introducing</a:t>
            </a:r>
            <a:endParaRPr lang="en-GB" sz="2000" i="0" dirty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6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Ongoing Activities - calibration of TPC wires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7</a:t>
            </a:fld>
            <a:endParaRPr lang="en-GB" altLang="it-IT" sz="1200">
              <a:solidFill>
                <a:schemeClr val="accent1"/>
              </a:solidFill>
              <a:latin typeface="Helvetica" pitchFamily="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86020"/>
            <a:ext cx="4572000" cy="359098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019659"/>
            <a:ext cx="5562600" cy="34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800100" lvl="1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n-GB" sz="2000" dirty="0"/>
              <a:t>F</a:t>
            </a:r>
            <a:r>
              <a:rPr lang="en-GB" sz="2000" dirty="0" smtClean="0"/>
              <a:t>irst preliminary test performed on 5200 MC cosmic events: on average </a:t>
            </a:r>
          </a:p>
          <a:p>
            <a:pPr marL="1257300" lvl="2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v"/>
            </a:pPr>
            <a:r>
              <a:rPr lang="en-GB" sz="2000" dirty="0" smtClean="0"/>
              <a:t>1-2 selected </a:t>
            </a:r>
            <a:r>
              <a:rPr lang="en-GB" sz="200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GB" sz="2000" i="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 </a:t>
            </a:r>
            <a:r>
              <a:rPr lang="en-GB" sz="2000" dirty="0" smtClean="0"/>
              <a:t>tracks per event</a:t>
            </a:r>
          </a:p>
          <a:p>
            <a:pPr marL="1257300" lvl="2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v"/>
            </a:pPr>
            <a:r>
              <a:rPr lang="en-GB" sz="2000" dirty="0" smtClean="0"/>
              <a:t>each Collection wire crossed by a selected </a:t>
            </a:r>
            <a:r>
              <a:rPr lang="en-GB" sz="2000" smtClean="0"/>
              <a:t>~ 250 </a:t>
            </a:r>
            <a:r>
              <a:rPr lang="en-GB" sz="2000" dirty="0" smtClean="0"/>
              <a:t>tracks;</a:t>
            </a:r>
            <a:endParaRPr lang="en-GB" sz="2000" dirty="0"/>
          </a:p>
          <a:p>
            <a:pPr marL="800100" lvl="1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n-GB" sz="2000" dirty="0" smtClean="0"/>
              <a:t>Accumulating the </a:t>
            </a:r>
            <a:r>
              <a:rPr lang="en-GB" sz="2000" dirty="0" err="1" smtClean="0"/>
              <a:t>dE</a:t>
            </a:r>
            <a:r>
              <a:rPr lang="en-GB" sz="2000" dirty="0" smtClean="0"/>
              <a:t>/dx signals in each channel, we can extract the MP value and from this the required calibration constant;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02191"/>
            <a:ext cx="9906000" cy="251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8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+mn-lt"/>
                <a:sym typeface="Symbol" pitchFamily="18" charset="2"/>
              </a:rPr>
              <a:t>The evaluation of the </a:t>
            </a:r>
            <a:r>
              <a:rPr lang="en-GB" sz="2000" dirty="0">
                <a:solidFill>
                  <a:srgbClr val="FF0000"/>
                </a:solidFill>
                <a:sym typeface="Symbol" pitchFamily="18" charset="2"/>
              </a:rPr>
              <a:t>calibration constants </a:t>
            </a:r>
            <a:r>
              <a:rPr lang="en-US" sz="2000" i="0" dirty="0" smtClean="0">
                <a:latin typeface="+mn-lt"/>
                <a:sym typeface="Symbol" pitchFamily="18" charset="2"/>
              </a:rPr>
              <a:t>for the TPC wire channels is required to obtain the deposited energy measurement and to 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guarantee the equalization of the channel responses;</a:t>
            </a:r>
          </a:p>
          <a:p>
            <a:pPr marL="342900" indent="-342900">
              <a:lnSpc>
                <a:spcPts val="28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These calibration constants can be obtained studying the </a:t>
            </a:r>
            <a:r>
              <a:rPr lang="en-GB" sz="2000" i="0" dirty="0" err="1" smtClean="0">
                <a:solidFill>
                  <a:srgbClr val="000000"/>
                </a:solidFill>
                <a:sym typeface="Symbol" pitchFamily="18" charset="2"/>
              </a:rPr>
              <a:t>dE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/dx along cosmic </a:t>
            </a:r>
            <a:r>
              <a:rPr lang="en-GB" sz="2000" i="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GB" sz="2000" i="0" dirty="0" smtClean="0">
                <a:solidFill>
                  <a:srgbClr val="000000"/>
                </a:solidFill>
                <a:sym typeface="Symbol" pitchFamily="18" charset="2"/>
              </a:rPr>
              <a:t> tracks selected on a very large number of cosmic events: </a:t>
            </a:r>
            <a:endParaRPr lang="en-GB" sz="2000" i="0" dirty="0">
              <a:solidFill>
                <a:srgbClr val="000000"/>
              </a:solidFill>
              <a:sym typeface="Symbol" pitchFamily="18" charset="2"/>
            </a:endParaRPr>
          </a:p>
          <a:p>
            <a:pPr marL="800100" lvl="1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n-GB" sz="2000" dirty="0" smtClean="0"/>
              <a:t>The muons used for the purity measurement can be a starting point</a:t>
            </a:r>
          </a:p>
        </p:txBody>
      </p:sp>
      <p:sp>
        <p:nvSpPr>
          <p:cNvPr id="3" name="Rectangle 2"/>
          <p:cNvSpPr/>
          <p:nvPr/>
        </p:nvSpPr>
        <p:spPr>
          <a:xfrm>
            <a:off x="-381000" y="6366729"/>
            <a:ext cx="9448800" cy="41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54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This analysis requires the knowledge of the t0 time of each used track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dE</a:t>
            </a:r>
            <a:r>
              <a:rPr lang="en-US" sz="1800" dirty="0" smtClean="0"/>
              <a:t>/dx MP value: 1,83 MeV/cm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52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416580"/>
            <a:ext cx="9906000" cy="14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lvl="0" indent="-342900" eaLnBrk="1" hangingPunct="1">
              <a:lnSpc>
                <a:spcPts val="2640"/>
              </a:lnSpc>
              <a:spcBef>
                <a:spcPts val="400"/>
              </a:spcBef>
              <a:spcAft>
                <a:spcPts val="3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solidFill>
                  <a:srgbClr val="000000"/>
                </a:solidFill>
                <a:sym typeface="Symbol" pitchFamily="18" charset="2"/>
              </a:rPr>
              <a:t>Similar </a:t>
            </a:r>
            <a:r>
              <a:rPr lang="en-US" sz="2000" i="0" dirty="0">
                <a:solidFill>
                  <a:srgbClr val="000000"/>
                </a:solidFill>
                <a:sym typeface="Symbol" pitchFamily="18" charset="2"/>
              </a:rPr>
              <a:t>studies will be performed also after the cool down of the detector, in order to compare the results in the warm and cold </a:t>
            </a:r>
            <a:r>
              <a:rPr lang="en-US" sz="2000" i="0" dirty="0" smtClean="0">
                <a:solidFill>
                  <a:srgbClr val="000000"/>
                </a:solidFill>
                <a:sym typeface="Symbol" pitchFamily="18" charset="2"/>
              </a:rPr>
              <a:t>condition, and with the CAEN digitizers, to take into account of the possible different noise level with respect to the </a:t>
            </a:r>
            <a:r>
              <a:rPr lang="en-US" sz="2000" i="0" dirty="0" err="1" smtClean="0">
                <a:solidFill>
                  <a:srgbClr val="000000"/>
                </a:solidFill>
                <a:sym typeface="Symbol" pitchFamily="18" charset="2"/>
              </a:rPr>
              <a:t>Tek</a:t>
            </a:r>
            <a:r>
              <a:rPr lang="en-US" sz="2000" i="0" dirty="0" smtClean="0">
                <a:solidFill>
                  <a:srgbClr val="000000"/>
                </a:solidFill>
                <a:sym typeface="Symbol" pitchFamily="18" charset="2"/>
              </a:rPr>
              <a:t> scope</a:t>
            </a:r>
            <a:endParaRPr lang="en-US" sz="2000" i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Ongoing Activities </a:t>
            </a:r>
            <a:r>
              <a:rPr lang="mr-IN" dirty="0" smtClean="0">
                <a:ea typeface="ＭＳ Ｐゴシック" charset="0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smtClean="0">
                <a:ea typeface="ＭＳ Ｐゴシック" charset="0"/>
                <a:cs typeface="ＭＳ Ｐゴシック" charset="-128"/>
              </a:rPr>
              <a:t>PMT studies - 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1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553200"/>
            <a:ext cx="20637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 dirty="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8</a:t>
            </a:fld>
            <a:endParaRPr lang="en-GB" altLang="it-IT" sz="1200" dirty="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33400"/>
            <a:ext cx="9906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Comic Sans MS"/>
                <a:cs typeface="Comic Sans MS"/>
                <a:sym typeface="Symbol" pitchFamily="18" charset="2"/>
              </a:rPr>
              <a:t>A campaign of measurements of the PMTs gain and dark count rates has been recently performed at room temperature</a:t>
            </a:r>
          </a:p>
          <a:p>
            <a:pPr marL="800100" lvl="1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2000" i="0" dirty="0" smtClean="0">
                <a:latin typeface="+mn-lt"/>
                <a:sym typeface="Symbol" pitchFamily="18" charset="2"/>
              </a:rPr>
              <a:t>All the details are summarized in the tech note in </a:t>
            </a:r>
            <a:r>
              <a:rPr lang="en-US" sz="2000" i="0" dirty="0" err="1" smtClean="0">
                <a:latin typeface="+mn-lt"/>
                <a:sym typeface="Symbol" pitchFamily="18" charset="2"/>
              </a:rPr>
              <a:t>docdb</a:t>
            </a:r>
            <a:r>
              <a:rPr lang="en-US" sz="2000" i="0" dirty="0" smtClean="0">
                <a:latin typeface="+mn-lt"/>
                <a:sym typeface="Symbol" pitchFamily="18" charset="2"/>
              </a:rPr>
              <a:t>                  </a:t>
            </a:r>
            <a:r>
              <a:rPr lang="en-US" sz="2000" dirty="0">
                <a:solidFill>
                  <a:schemeClr val="accent2"/>
                </a:solidFill>
              </a:rPr>
              <a:t>https://</a:t>
            </a:r>
            <a:r>
              <a:rPr lang="en-US" sz="2000" dirty="0" err="1">
                <a:solidFill>
                  <a:schemeClr val="accent2"/>
                </a:solidFill>
              </a:rPr>
              <a:t>sbn-docdb.fnal.gov</a:t>
            </a: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en-US" sz="2000" dirty="0" err="1">
                <a:solidFill>
                  <a:schemeClr val="accent2"/>
                </a:solidFill>
              </a:rPr>
              <a:t>cgi</a:t>
            </a:r>
            <a:r>
              <a:rPr lang="en-US" sz="2000" dirty="0">
                <a:solidFill>
                  <a:schemeClr val="accent2"/>
                </a:solidFill>
              </a:rPr>
              <a:t>-bin/private/</a:t>
            </a:r>
            <a:r>
              <a:rPr lang="en-US" sz="2000" dirty="0" err="1">
                <a:solidFill>
                  <a:schemeClr val="accent2"/>
                </a:solidFill>
              </a:rPr>
              <a:t>ShowDocument?docid</a:t>
            </a:r>
            <a:r>
              <a:rPr lang="en-US" sz="2000" dirty="0">
                <a:solidFill>
                  <a:schemeClr val="accent2"/>
                </a:solidFill>
              </a:rPr>
              <a:t>=14169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800100" lvl="1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2000" i="0" dirty="0" smtClean="0">
                <a:latin typeface="+mn-lt"/>
                <a:sym typeface="Symbol" pitchFamily="18" charset="2"/>
              </a:rPr>
              <a:t>A </a:t>
            </a:r>
            <a:r>
              <a:rPr lang="en-US" sz="2000" i="0" dirty="0">
                <a:sym typeface="Symbol" pitchFamily="18" charset="2"/>
              </a:rPr>
              <a:t>Summary of the results </a:t>
            </a:r>
            <a:r>
              <a:rPr lang="en-US" sz="2000" i="0" dirty="0" smtClean="0">
                <a:sym typeface="Symbol" pitchFamily="18" charset="2"/>
              </a:rPr>
              <a:t>obtained in these measurements is available </a:t>
            </a:r>
            <a:r>
              <a:rPr lang="en-US" sz="2000" i="0" dirty="0">
                <a:sym typeface="Symbol" pitchFamily="18" charset="2"/>
              </a:rPr>
              <a:t>at </a:t>
            </a:r>
            <a:r>
              <a:rPr lang="en-US" sz="2000" i="0" dirty="0">
                <a:solidFill>
                  <a:schemeClr val="accent2"/>
                </a:solidFill>
                <a:sym typeface="Symbol" pitchFamily="18" charset="2"/>
              </a:rPr>
              <a:t>https://</a:t>
            </a:r>
            <a:r>
              <a:rPr lang="en-US" sz="2000" i="0" dirty="0" err="1">
                <a:solidFill>
                  <a:schemeClr val="accent2"/>
                </a:solidFill>
                <a:sym typeface="Symbol" pitchFamily="18" charset="2"/>
              </a:rPr>
              <a:t>www.phy.bnl.gov</a:t>
            </a:r>
            <a:r>
              <a:rPr lang="en-US" sz="2000" i="0" dirty="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000" i="0" dirty="0" err="1">
                <a:solidFill>
                  <a:schemeClr val="accent2"/>
                </a:solidFill>
                <a:sym typeface="Symbol" pitchFamily="18" charset="2"/>
              </a:rPr>
              <a:t>icarus</a:t>
            </a:r>
            <a:r>
              <a:rPr lang="en-US" sz="2000" i="0" dirty="0">
                <a:solidFill>
                  <a:schemeClr val="accent2"/>
                </a:solidFill>
                <a:sym typeface="Symbol" pitchFamily="18" charset="2"/>
              </a:rPr>
              <a:t>/test/database</a:t>
            </a:r>
            <a:r>
              <a:rPr lang="en-US" sz="2000" i="0" dirty="0" smtClean="0">
                <a:solidFill>
                  <a:schemeClr val="accent2"/>
                </a:solidFill>
                <a:sym typeface="Symbol" pitchFamily="18" charset="2"/>
              </a:rPr>
              <a:t>/</a:t>
            </a:r>
            <a:endParaRPr lang="en-US" sz="2000" i="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2819400"/>
            <a:ext cx="9906000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Comic Sans MS"/>
                <a:cs typeface="Comic Sans MS"/>
                <a:sym typeface="Symbol" pitchFamily="18" charset="2"/>
              </a:rPr>
              <a:t>The measurements have been performed using the LED and </a:t>
            </a:r>
            <a:r>
              <a:rPr lang="en-US" sz="2000" i="0" dirty="0" smtClean="0">
                <a:latin typeface="Comic Sans MS"/>
                <a:cs typeface="Comic Sans MS"/>
              </a:rPr>
              <a:t>using </a:t>
            </a:r>
            <a:r>
              <a:rPr lang="en-US" sz="2000" i="0" dirty="0">
                <a:latin typeface="Comic Sans MS"/>
                <a:cs typeface="Comic Sans MS"/>
              </a:rPr>
              <a:t>a </a:t>
            </a:r>
            <a:r>
              <a:rPr lang="en-US" sz="2000" i="0" dirty="0" err="1">
                <a:latin typeface="Comic Sans MS"/>
                <a:cs typeface="Comic Sans MS"/>
              </a:rPr>
              <a:t>Tek</a:t>
            </a:r>
            <a:r>
              <a:rPr lang="en-US" sz="2000" i="0" dirty="0">
                <a:latin typeface="Comic Sans MS"/>
                <a:cs typeface="Comic Sans MS"/>
              </a:rPr>
              <a:t> scope with high data recording speed</a:t>
            </a:r>
            <a:r>
              <a:rPr lang="en-US" sz="2000" i="0" dirty="0">
                <a:latin typeface="Comic Sans MS"/>
                <a:cs typeface="Comic Sans MS"/>
                <a:sym typeface="Symbol" pitchFamily="18" charset="2"/>
              </a:rPr>
              <a:t> </a:t>
            </a:r>
            <a:r>
              <a:rPr lang="en-US" sz="2000" i="0" dirty="0" smtClean="0">
                <a:latin typeface="Comic Sans MS"/>
                <a:cs typeface="Comic Sans MS"/>
                <a:sym typeface="Symbol" pitchFamily="18" charset="2"/>
              </a:rPr>
              <a:t>and very </a:t>
            </a:r>
            <a:r>
              <a:rPr lang="en-US" sz="2000" i="0" dirty="0">
                <a:latin typeface="Comic Sans MS"/>
                <a:cs typeface="Comic Sans MS"/>
                <a:sym typeface="Symbol" pitchFamily="18" charset="2"/>
              </a:rPr>
              <a:t>small noise level</a:t>
            </a:r>
            <a:endParaRPr lang="en-US" sz="2000" i="0" dirty="0" smtClean="0">
              <a:latin typeface="Comic Sans MS"/>
              <a:cs typeface="Comic Sans MS"/>
              <a:sym typeface="Symbol" pitchFamily="18" charset="2"/>
            </a:endParaRPr>
          </a:p>
          <a:p>
            <a:pPr marL="800100" lvl="1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2000" i="0" dirty="0" smtClean="0">
                <a:latin typeface="+mn-lt"/>
                <a:sym typeface="Symbol" pitchFamily="18" charset="2"/>
              </a:rPr>
              <a:t>about half of the PMTs (mainly in west cryostat) tested at room temperature in air with a large input light intensity: mean number of photoelectrons (</a:t>
            </a:r>
            <a:r>
              <a:rPr lang="en-US" sz="2000" i="0" dirty="0" err="1" smtClean="0">
                <a:latin typeface="+mn-lt"/>
                <a:sym typeface="Symbol" pitchFamily="18" charset="2"/>
              </a:rPr>
              <a:t>p.e.</a:t>
            </a:r>
            <a:r>
              <a:rPr lang="en-US" sz="2000" i="0" dirty="0" smtClean="0">
                <a:latin typeface="+mn-lt"/>
                <a:sym typeface="Symbol" pitchFamily="18" charset="2"/>
              </a:rPr>
              <a:t>) measured by PMTs ~ 10; </a:t>
            </a:r>
          </a:p>
          <a:p>
            <a:pPr marL="800100" lvl="1" indent="-342900">
              <a:lnSpc>
                <a:spcPts val="264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2000" i="0" dirty="0" smtClean="0">
                <a:latin typeface="+mn-lt"/>
                <a:sym typeface="Symbol" pitchFamily="18" charset="2"/>
              </a:rPr>
              <a:t>the other PMTs have been tested under vacuum at 2x10</a:t>
            </a:r>
            <a:r>
              <a:rPr lang="en-US" sz="2000" i="0" baseline="30000" dirty="0" smtClean="0">
                <a:latin typeface="+mn-lt"/>
                <a:sym typeface="Symbol" pitchFamily="18" charset="2"/>
              </a:rPr>
              <a:t>-4 </a:t>
            </a:r>
            <a:r>
              <a:rPr lang="en-US" sz="2000" i="0" dirty="0" smtClean="0">
                <a:latin typeface="+mn-lt"/>
                <a:sym typeface="Symbol" pitchFamily="18" charset="2"/>
              </a:rPr>
              <a:t>mbar with a low input light intensity, to measure the single </a:t>
            </a:r>
            <a:r>
              <a:rPr lang="en-US" sz="2000" i="0" dirty="0" err="1" smtClean="0">
                <a:latin typeface="+mn-lt"/>
                <a:sym typeface="Symbol" pitchFamily="18" charset="2"/>
              </a:rPr>
              <a:t>p.e.</a:t>
            </a:r>
            <a:r>
              <a:rPr lang="en-US" sz="2000" i="0" dirty="0" smtClean="0">
                <a:latin typeface="+mn-lt"/>
                <a:sym typeface="Symbol" pitchFamily="18" charset="2"/>
              </a:rPr>
              <a:t> spectrum;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63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886200" cy="3886200"/>
          </a:xfrm>
          <a:prstGeom prst="rect">
            <a:avLst/>
          </a:prstGeom>
        </p:spPr>
      </p:pic>
      <p:sp>
        <p:nvSpPr>
          <p:cNvPr id="37889" name="AutoShape 2"/>
          <p:cNvSpPr>
            <a:spLocks noGrp="1" noChangeArrowheads="1"/>
          </p:cNvSpPr>
          <p:nvPr/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Selection of  </a:t>
            </a:r>
            <a:r>
              <a:rPr lang="en-US" altLang="it-IT" sz="28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altLang="it-IT" sz="2800" baseline="-25000">
                <a:solidFill>
                  <a:schemeClr val="bg1"/>
                </a:solidFill>
                <a:latin typeface="Helvetica" pitchFamily="1" charset="0"/>
              </a:rPr>
              <a:t>e</a:t>
            </a:r>
            <a:r>
              <a:rPr lang="en-US" altLang="it-IT" sz="2800">
                <a:solidFill>
                  <a:schemeClr val="bg1"/>
                </a:solidFill>
                <a:latin typeface="Helvetica" pitchFamily="1" charset="0"/>
              </a:rPr>
              <a:t> events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-128"/>
              </a:rPr>
              <a:t>Ongoing Activities </a:t>
            </a:r>
            <a:r>
              <a:rPr lang="mr-IN" dirty="0" smtClean="0">
                <a:ea typeface="ＭＳ Ｐゴシック" charset="0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PMT studies - 2</a:t>
            </a:r>
            <a:endParaRPr lang="en-US" dirty="0">
              <a:ea typeface="ＭＳ Ｐゴシック" charset="0"/>
              <a:cs typeface="ＭＳ Ｐゴシック" charset="-128"/>
            </a:endParaRPr>
          </a:p>
        </p:txBody>
      </p:sp>
      <p:sp>
        <p:nvSpPr>
          <p:cNvPr id="3789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553200"/>
            <a:ext cx="206375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it-IT" sz="1200" dirty="0">
                <a:solidFill>
                  <a:schemeClr val="accent2"/>
                </a:solidFill>
                <a:latin typeface="Helvetica" pitchFamily="1" charset="0"/>
              </a:rPr>
              <a:t>Slide#  : </a:t>
            </a:r>
            <a:fld id="{8CBB4B49-D397-46BF-8569-0AB85BB48109}" type="slidenum">
              <a:rPr lang="en-GB" altLang="it-IT" sz="1200">
                <a:solidFill>
                  <a:schemeClr val="accent2"/>
                </a:solidFill>
                <a:latin typeface="Helvetica" pitchFamily="1" charset="0"/>
              </a:rPr>
              <a:pPr/>
              <a:t>9</a:t>
            </a:fld>
            <a:endParaRPr lang="en-GB" altLang="it-IT" sz="1200" dirty="0">
              <a:solidFill>
                <a:schemeClr val="accent1"/>
              </a:solidFill>
              <a:latin typeface="Helvetica" pitchFamily="1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647" y="533400"/>
            <a:ext cx="6312953" cy="7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40"/>
              </a:lnSpc>
              <a:spcBef>
                <a:spcPts val="400"/>
              </a:spcBef>
              <a:spcAft>
                <a:spcPts val="300"/>
              </a:spcAft>
              <a:buClr>
                <a:srgbClr val="FF0000"/>
              </a:buClr>
              <a:buSzPct val="150000"/>
              <a:buFont typeface="Symbol" pitchFamily="18" charset="2"/>
              <a:buChar char="·"/>
            </a:pPr>
            <a:r>
              <a:rPr lang="en-US" sz="2000" i="0" dirty="0" smtClean="0">
                <a:latin typeface="+mn-lt"/>
                <a:sym typeface="Symbol" pitchFamily="18" charset="2"/>
              </a:rPr>
              <a:t>PMT gain measured by fitting the charge distribution of the LED pulses</a:t>
            </a:r>
          </a:p>
        </p:txBody>
      </p:sp>
      <p:pic>
        <p:nvPicPr>
          <p:cNvPr id="2" name="Picture 1" descr="C10_PMT1_1500V_chargeDis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"/>
            <a:ext cx="3124200" cy="2964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581400"/>
            <a:ext cx="3980715" cy="2931636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1600200"/>
            <a:ext cx="2438400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PMT voltage to have a 10</a:t>
            </a:r>
            <a:r>
              <a:rPr lang="en-GB" sz="1900" i="0" baseline="30000" dirty="0" smtClean="0">
                <a:solidFill>
                  <a:srgbClr val="0000FF"/>
                </a:solidFill>
                <a:sym typeface="Symbol" pitchFamily="18" charset="2"/>
              </a:rPr>
              <a:t>7</a:t>
            </a: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 gain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1295400"/>
            <a:ext cx="1905000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Charge distribution for a PMT at 1500 V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8800" y="4114800"/>
            <a:ext cx="1905000" cy="6771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286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6858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Gain </a:t>
            </a:r>
            <a:r>
              <a:rPr lang="en-GB" sz="1900" i="0" dirty="0" err="1" smtClean="0">
                <a:solidFill>
                  <a:srgbClr val="0000FF"/>
                </a:solidFill>
                <a:sym typeface="Symbol" pitchFamily="18" charset="2"/>
              </a:rPr>
              <a:t>vs</a:t>
            </a:r>
            <a:r>
              <a:rPr lang="en-GB" sz="1900" i="0" dirty="0" smtClean="0">
                <a:solidFill>
                  <a:srgbClr val="0000FF"/>
                </a:solidFill>
                <a:sym typeface="Symbol" pitchFamily="18" charset="2"/>
              </a:rPr>
              <a:t> Voltage for a PMT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27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6.4|3.4|5|4.8|9.4|1.3|12.3|11.2"/>
</p:tagLst>
</file>

<file path=ppt/theme/theme1.xml><?xml version="1.0" encoding="utf-8"?>
<a:theme xmlns:a="http://schemas.openxmlformats.org/drawingml/2006/main" name="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ƒ:Microsoft Office 98 ƒ:Templates:OECD_TALK</Template>
  <TotalTime>43027</TotalTime>
  <Words>1586</Words>
  <Application>Microsoft Macintosh PowerPoint</Application>
  <PresentationFormat>A4 Paper (210x297 mm)</PresentationFormat>
  <Paragraphs>131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OECD_TALK</vt:lpstr>
      <vt:lpstr>PowerPoint Presentation</vt:lpstr>
      <vt:lpstr>ICARUS Calibration Working Group</vt:lpstr>
      <vt:lpstr>Purity measurement in ICARUS</vt:lpstr>
      <vt:lpstr>Purity measurement in the T600: methods description</vt:lpstr>
      <vt:lpstr>Purity measurement at FNAL: results from the online method</vt:lpstr>
      <vt:lpstr>Purity measurement at FNAL: results from the offline method</vt:lpstr>
      <vt:lpstr>Ongoing Activities - calibration of TPC wires</vt:lpstr>
      <vt:lpstr>Ongoing Activities – PMT studies - 1</vt:lpstr>
      <vt:lpstr>Ongoing Activities – PMT studies - 2</vt:lpstr>
      <vt:lpstr>Ongoing Activities – PMT studies - 3</vt:lpstr>
      <vt:lpstr>Documentation under preparation</vt:lpstr>
      <vt:lpstr>Summary and next steps - 1 </vt:lpstr>
      <vt:lpstr>Summary and next steps - 2 </vt:lpstr>
    </vt:vector>
  </TitlesOfParts>
  <Company>CF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identification</dc:title>
  <dc:creator>Carlo Rubbia</dc:creator>
  <cp:lastModifiedBy>Christian Farnese</cp:lastModifiedBy>
  <cp:revision>911</cp:revision>
  <cp:lastPrinted>2014-05-23T07:54:55Z</cp:lastPrinted>
  <dcterms:created xsi:type="dcterms:W3CDTF">2014-05-26T14:26:42Z</dcterms:created>
  <dcterms:modified xsi:type="dcterms:W3CDTF">2019-09-12T02:23:39Z</dcterms:modified>
</cp:coreProperties>
</file>