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88" r:id="rId2"/>
  </p:sldMasterIdLst>
  <p:notesMasterIdLst>
    <p:notesMasterId r:id="rId19"/>
  </p:notesMasterIdLst>
  <p:handoutMasterIdLst>
    <p:handoutMasterId r:id="rId20"/>
  </p:handoutMasterIdLst>
  <p:sldIdLst>
    <p:sldId id="1043" r:id="rId3"/>
    <p:sldId id="1025" r:id="rId4"/>
    <p:sldId id="1070" r:id="rId5"/>
    <p:sldId id="1027" r:id="rId6"/>
    <p:sldId id="1058" r:id="rId7"/>
    <p:sldId id="1072" r:id="rId8"/>
    <p:sldId id="1045" r:id="rId9"/>
    <p:sldId id="1071" r:id="rId10"/>
    <p:sldId id="1046" r:id="rId11"/>
    <p:sldId id="1057" r:id="rId12"/>
    <p:sldId id="1068" r:id="rId13"/>
    <p:sldId id="1069" r:id="rId14"/>
    <p:sldId id="1062" r:id="rId15"/>
    <p:sldId id="1030" r:id="rId16"/>
    <p:sldId id="1075" r:id="rId17"/>
    <p:sldId id="1074" r:id="rId18"/>
  </p:sldIdLst>
  <p:sldSz cx="9906000" cy="6858000" type="A4"/>
  <p:notesSz cx="6858000" cy="9906000"/>
  <p:defaultTextStyle>
    <a:defPPr>
      <a:defRPr lang="en-US"/>
    </a:defPPr>
    <a:lvl1pPr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208">
          <p15:clr>
            <a:srgbClr val="A4A3A4"/>
          </p15:clr>
        </p15:guide>
        <p15:guide id="2" pos="3120">
          <p15:clr>
            <a:srgbClr val="A4A3A4"/>
          </p15:clr>
        </p15:guide>
      </p15:sldGuideLst>
    </p:ext>
    <p:ext uri="{2D200454-40CA-4A62-9FC3-DE9A4176ACB9}">
      <p15:notesGuideLst xmlns:p15="http://schemas.microsoft.com/office/powerpoint/2012/main" xmlns="">
        <p15:guide id="1" orient="horz" pos="312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C30224"/>
    <a:srgbClr val="16165C"/>
    <a:srgbClr val="FF963B"/>
    <a:srgbClr val="98183B"/>
    <a:srgbClr val="16175E"/>
    <a:srgbClr val="17176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0" autoAdjust="0"/>
    <p:restoredTop sz="97283" autoAdjust="0"/>
  </p:normalViewPr>
  <p:slideViewPr>
    <p:cSldViewPr showGuides="1">
      <p:cViewPr>
        <p:scale>
          <a:sx n="71" d="100"/>
          <a:sy n="71" d="100"/>
        </p:scale>
        <p:origin x="-402" y="-90"/>
      </p:cViewPr>
      <p:guideLst>
        <p:guide orient="horz" pos="2208"/>
        <p:guide pos="3120"/>
      </p:guideLst>
    </p:cSldViewPr>
  </p:slideViewPr>
  <p:outlineViewPr>
    <p:cViewPr>
      <p:scale>
        <a:sx n="100" d="100"/>
        <a:sy n="100" d="100"/>
      </p:scale>
      <p:origin x="0" y="1680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7" d="100"/>
          <a:sy n="77" d="100"/>
        </p:scale>
        <p:origin x="-2178" y="-90"/>
      </p:cViewPr>
      <p:guideLst>
        <p:guide orient="horz" pos="312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300"/>
          </a:xfrm>
          <a:prstGeom prst="rect">
            <a:avLst/>
          </a:prstGeom>
        </p:spPr>
        <p:txBody>
          <a:bodyPr vert="horz" lIns="91440" tIns="45720" rIns="91440" bIns="45720" rtlCol="0"/>
          <a:lstStyle>
            <a:lvl1pPr algn="l">
              <a:defRPr sz="1200" i="0">
                <a:latin typeface="Comic Sans MS" pitchFamily="1"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95300"/>
          </a:xfrm>
          <a:prstGeom prst="rect">
            <a:avLst/>
          </a:prstGeom>
        </p:spPr>
        <p:txBody>
          <a:bodyPr vert="horz" wrap="square" lIns="91440" tIns="45720" rIns="91440" bIns="45720" numCol="1" anchor="t" anchorCtr="0" compatLnSpc="1">
            <a:prstTxWarp prst="textNoShape">
              <a:avLst/>
            </a:prstTxWarp>
          </a:bodyPr>
          <a:lstStyle>
            <a:lvl1pPr algn="r">
              <a:defRPr sz="1200" i="0"/>
            </a:lvl1pPr>
          </a:lstStyle>
          <a:p>
            <a:fld id="{C319C5C9-DA1D-1C4C-A301-05BA5DE7EAB4}" type="datetime1">
              <a:rPr lang="en-US"/>
              <a:pPr/>
              <a:t>9/12/2019</a:t>
            </a:fld>
            <a:endParaRPr lang="en-US" dirty="0"/>
          </a:p>
        </p:txBody>
      </p:sp>
      <p:sp>
        <p:nvSpPr>
          <p:cNvPr id="4" name="Footer Placeholder 3"/>
          <p:cNvSpPr>
            <a:spLocks noGrp="1"/>
          </p:cNvSpPr>
          <p:nvPr>
            <p:ph type="ftr" sz="quarter" idx="2"/>
          </p:nvPr>
        </p:nvSpPr>
        <p:spPr>
          <a:xfrm>
            <a:off x="0" y="9409113"/>
            <a:ext cx="2971800" cy="495300"/>
          </a:xfrm>
          <a:prstGeom prst="rect">
            <a:avLst/>
          </a:prstGeom>
        </p:spPr>
        <p:txBody>
          <a:bodyPr vert="horz" lIns="91440" tIns="45720" rIns="91440" bIns="45720" rtlCol="0" anchor="b"/>
          <a:lstStyle>
            <a:lvl1pPr algn="l">
              <a:defRPr sz="1200" i="0">
                <a:latin typeface="Comic Sans MS" pitchFamily="1"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9409113"/>
            <a:ext cx="2971800" cy="495300"/>
          </a:xfrm>
          <a:prstGeom prst="rect">
            <a:avLst/>
          </a:prstGeom>
        </p:spPr>
        <p:txBody>
          <a:bodyPr vert="horz" wrap="square" lIns="91440" tIns="45720" rIns="91440" bIns="45720" numCol="1" anchor="b" anchorCtr="0" compatLnSpc="1">
            <a:prstTxWarp prst="textNoShape">
              <a:avLst/>
            </a:prstTxWarp>
          </a:bodyPr>
          <a:lstStyle>
            <a:lvl1pPr algn="r">
              <a:defRPr sz="1200" i="0"/>
            </a:lvl1pPr>
          </a:lstStyle>
          <a:p>
            <a:fld id="{1CE650DB-E14E-BB4A-BC0B-3C62F3DC71DA}" type="slidenum">
              <a:rPr lang="en-US"/>
              <a:pPr/>
              <a:t>‹#›</a:t>
            </a:fld>
            <a:endParaRPr lang="en-US" dirty="0"/>
          </a:p>
        </p:txBody>
      </p:sp>
    </p:spTree>
    <p:extLst>
      <p:ext uri="{BB962C8B-B14F-4D97-AF65-F5344CB8AC3E}">
        <p14:creationId xmlns:p14="http://schemas.microsoft.com/office/powerpoint/2010/main" val="35880473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Times" pitchFamily="1" charset="0"/>
                <a:ea typeface="+mn-ea"/>
                <a:cs typeface="+mn-cs"/>
              </a:defRPr>
            </a:lvl1pPr>
          </a:lstStyle>
          <a:p>
            <a:pPr>
              <a:defRPr/>
            </a:pPr>
            <a:endParaRPr lang="en-GB" dirty="0"/>
          </a:p>
        </p:txBody>
      </p:sp>
      <p:sp>
        <p:nvSpPr>
          <p:cNvPr id="4099" name="Rectangle 3"/>
          <p:cNvSpPr>
            <a:spLocks noGrp="1" noChangeArrowheads="1"/>
          </p:cNvSpPr>
          <p:nvPr>
            <p:ph type="dt" idx="1"/>
          </p:nvPr>
        </p:nvSpPr>
        <p:spPr bwMode="auto">
          <a:xfrm>
            <a:off x="3886200" y="0"/>
            <a:ext cx="2971800"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Times" pitchFamily="1" charset="0"/>
                <a:ea typeface="+mn-ea"/>
                <a:cs typeface="+mn-cs"/>
              </a:defRPr>
            </a:lvl1pPr>
          </a:lstStyle>
          <a:p>
            <a:pPr>
              <a:defRPr/>
            </a:pPr>
            <a:endParaRPr lang="en-GB" dirty="0"/>
          </a:p>
        </p:txBody>
      </p:sp>
      <p:sp>
        <p:nvSpPr>
          <p:cNvPr id="15364" name="Rectangle 4"/>
          <p:cNvSpPr>
            <a:spLocks noGrp="1" noRot="1" noChangeAspect="1" noChangeArrowheads="1" noTextEdit="1"/>
          </p:cNvSpPr>
          <p:nvPr>
            <p:ph type="sldImg" idx="2"/>
          </p:nvPr>
        </p:nvSpPr>
        <p:spPr bwMode="auto">
          <a:xfrm>
            <a:off x="746125" y="742950"/>
            <a:ext cx="5365750" cy="3714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705350"/>
            <a:ext cx="5029200"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latin typeface="Times" pitchFamily="1" charset="0"/>
                <a:ea typeface="+mn-ea"/>
                <a:cs typeface="+mn-cs"/>
              </a:defRPr>
            </a:lvl1pPr>
          </a:lstStyle>
          <a:p>
            <a:pPr>
              <a:defRPr/>
            </a:pPr>
            <a:endParaRPr lang="en-GB" dirty="0"/>
          </a:p>
        </p:txBody>
      </p:sp>
      <p:sp>
        <p:nvSpPr>
          <p:cNvPr id="4103" name="Rectangle 7"/>
          <p:cNvSpPr>
            <a:spLocks noGrp="1" noChangeArrowheads="1"/>
          </p:cNvSpPr>
          <p:nvPr>
            <p:ph type="sldNum" sz="quarter" idx="5"/>
          </p:nvPr>
        </p:nvSpPr>
        <p:spPr bwMode="auto">
          <a:xfrm>
            <a:off x="3886200" y="9410700"/>
            <a:ext cx="2971800"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Times" charset="0"/>
              </a:defRPr>
            </a:lvl1pPr>
          </a:lstStyle>
          <a:p>
            <a:fld id="{408D4CCD-20F6-FF4A-87C4-46AB805AB9BB}" type="slidenum">
              <a:rPr lang="en-GB"/>
              <a:pPr/>
              <a:t>‹#›</a:t>
            </a:fld>
            <a:endParaRPr lang="en-GB" dirty="0"/>
          </a:p>
        </p:txBody>
      </p:sp>
    </p:spTree>
    <p:extLst>
      <p:ext uri="{BB962C8B-B14F-4D97-AF65-F5344CB8AC3E}">
        <p14:creationId xmlns:p14="http://schemas.microsoft.com/office/powerpoint/2010/main" val="25938210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 charset="0"/>
        <a:ea typeface="ＭＳ Ｐゴシック" charset="0"/>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8"/>
          <p:cNvSpPr>
            <a:spLocks noGrp="1" noChangeArrowheads="1"/>
          </p:cNvSpPr>
          <p:nvPr>
            <p:ph type="sldNum" sz="quarter"/>
          </p:nvPr>
        </p:nvSpPr>
        <p:spPr>
          <a:noFill/>
        </p:spPr>
        <p:txBody>
          <a:bodyPr/>
          <a:lstStyle/>
          <a:p>
            <a:fld id="{691F075C-C3B7-4C03-BA56-20CE1910DF07}" type="slidenum">
              <a:rPr lang="en-GB" smtClean="0">
                <a:latin typeface="Times New Roman" pitchFamily="18" charset="0"/>
                <a:ea typeface="MS PGothic" pitchFamily="34" charset="-128"/>
              </a:rPr>
              <a:pPr/>
              <a:t>1</a:t>
            </a:fld>
            <a:endParaRPr lang="en-GB">
              <a:latin typeface="Times New Roman" pitchFamily="18" charset="0"/>
              <a:ea typeface="MS PGothic" pitchFamily="34" charset="-128"/>
            </a:endParaRPr>
          </a:p>
        </p:txBody>
      </p:sp>
      <p:sp>
        <p:nvSpPr>
          <p:cNvPr id="34819" name="Text Box 1"/>
          <p:cNvSpPr txBox="1">
            <a:spLocks noChangeArrowheads="1"/>
          </p:cNvSpPr>
          <p:nvPr/>
        </p:nvSpPr>
        <p:spPr bwMode="auto">
          <a:xfrm>
            <a:off x="3885577" y="9410700"/>
            <a:ext cx="2971324" cy="495300"/>
          </a:xfrm>
          <a:prstGeom prst="rect">
            <a:avLst/>
          </a:prstGeom>
          <a:noFill/>
          <a:ln w="9525">
            <a:noFill/>
            <a:round/>
            <a:headEnd/>
            <a:tailEnd/>
          </a:ln>
        </p:spPr>
        <p:txBody>
          <a:bodyPr lIns="90000" tIns="46800" rIns="90000" bIns="4680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664C41C-E4E5-4D7A-A293-57A2E11C3F9E}" type="slidenum">
              <a:rPr lang="en-GB" sz="1200" baseline="0">
                <a:solidFill>
                  <a:srgbClr val="000000"/>
                </a:solidFill>
                <a:latin typeface="Times New Roman" pitchFamily="18"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GB" sz="1200" baseline="0">
              <a:solidFill>
                <a:srgbClr val="000000"/>
              </a:solidFill>
              <a:latin typeface="Times New Roman" pitchFamily="18" charset="0"/>
            </a:endParaRPr>
          </a:p>
        </p:txBody>
      </p:sp>
      <p:sp>
        <p:nvSpPr>
          <p:cNvPr id="34820" name="Rectangle 2"/>
          <p:cNvSpPr>
            <a:spLocks noGrp="1" noRot="1" noChangeAspect="1" noChangeArrowheads="1" noTextEdit="1"/>
          </p:cNvSpPr>
          <p:nvPr>
            <p:ph type="sldImg"/>
          </p:nvPr>
        </p:nvSpPr>
        <p:spPr>
          <a:xfrm>
            <a:off x="746125" y="742950"/>
            <a:ext cx="5365750" cy="3714750"/>
          </a:xfrm>
          <a:solidFill>
            <a:srgbClr val="FFFFFF"/>
          </a:solidFill>
          <a:ln/>
        </p:spPr>
      </p:sp>
      <p:sp>
        <p:nvSpPr>
          <p:cNvPr id="34821" name="Rectangle 3"/>
          <p:cNvSpPr>
            <a:spLocks noGrp="1" noChangeArrowheads="1"/>
          </p:cNvSpPr>
          <p:nvPr>
            <p:ph type="body" idx="1"/>
          </p:nvPr>
        </p:nvSpPr>
        <p:spPr>
          <a:xfrm>
            <a:off x="914254" y="4705350"/>
            <a:ext cx="5027295" cy="4469166"/>
          </a:xfrm>
          <a:solidFill>
            <a:srgbClr val="FFFFFF"/>
          </a:solidFill>
          <a:ln w="9360">
            <a:solidFill>
              <a:srgbClr val="000000"/>
            </a:solidFill>
            <a:miter lim="800000"/>
          </a:ln>
        </p:spPr>
        <p:txBody>
          <a:bodyPr wrap="none" anchor="ctr"/>
          <a:lstStyle/>
          <a:p>
            <a:endParaRPr lang="en-US">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13</a:t>
            </a:fld>
            <a:endParaRPr lang="en-GB"/>
          </a:p>
        </p:txBody>
      </p:sp>
    </p:spTree>
    <p:extLst>
      <p:ext uri="{BB962C8B-B14F-4D97-AF65-F5344CB8AC3E}">
        <p14:creationId xmlns:p14="http://schemas.microsoft.com/office/powerpoint/2010/main" val="130558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solidFill>
                  <a:prstClr val="black"/>
                </a:solidFill>
              </a:rPr>
              <a:pPr>
                <a:defRPr/>
              </a:pPr>
              <a:t>14</a:t>
            </a:fld>
            <a:endParaRPr lang="en-GB">
              <a:solidFill>
                <a:prstClr val="black"/>
              </a:solidFill>
            </a:endParaRPr>
          </a:p>
        </p:txBody>
      </p:sp>
    </p:spTree>
    <p:extLst>
      <p:ext uri="{BB962C8B-B14F-4D97-AF65-F5344CB8AC3E}">
        <p14:creationId xmlns:p14="http://schemas.microsoft.com/office/powerpoint/2010/main" val="329972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1305588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2</a:t>
            </a:fld>
            <a:endParaRPr lang="en-GB"/>
          </a:p>
        </p:txBody>
      </p:sp>
    </p:spTree>
    <p:extLst>
      <p:ext uri="{BB962C8B-B14F-4D97-AF65-F5344CB8AC3E}">
        <p14:creationId xmlns:p14="http://schemas.microsoft.com/office/powerpoint/2010/main" val="130558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3</a:t>
            </a:fld>
            <a:endParaRPr lang="en-GB"/>
          </a:p>
        </p:txBody>
      </p:sp>
    </p:spTree>
    <p:extLst>
      <p:ext uri="{BB962C8B-B14F-4D97-AF65-F5344CB8AC3E}">
        <p14:creationId xmlns:p14="http://schemas.microsoft.com/office/powerpoint/2010/main" val="1305588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4</a:t>
            </a:fld>
            <a:endParaRPr lang="en-GB"/>
          </a:p>
        </p:txBody>
      </p:sp>
    </p:spTree>
    <p:extLst>
      <p:ext uri="{BB962C8B-B14F-4D97-AF65-F5344CB8AC3E}">
        <p14:creationId xmlns:p14="http://schemas.microsoft.com/office/powerpoint/2010/main" val="1305588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5</a:t>
            </a:fld>
            <a:endParaRPr lang="en-GB"/>
          </a:p>
        </p:txBody>
      </p:sp>
    </p:spTree>
    <p:extLst>
      <p:ext uri="{BB962C8B-B14F-4D97-AF65-F5344CB8AC3E}">
        <p14:creationId xmlns:p14="http://schemas.microsoft.com/office/powerpoint/2010/main" val="130558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pPr>
                <a:defRPr/>
              </a:pPr>
              <a:t>6</a:t>
            </a:fld>
            <a:endParaRPr lang="en-GB"/>
          </a:p>
        </p:txBody>
      </p:sp>
    </p:spTree>
    <p:extLst>
      <p:ext uri="{BB962C8B-B14F-4D97-AF65-F5344CB8AC3E}">
        <p14:creationId xmlns:p14="http://schemas.microsoft.com/office/powerpoint/2010/main" val="130558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21A229-ABD3-4938-8E1A-8816BF710749}"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130558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08D4CCD-20F6-FF4A-87C4-46AB805AB9BB}" type="slidenum">
              <a:rPr lang="en-GB" smtClean="0">
                <a:solidFill>
                  <a:prstClr val="black"/>
                </a:solidFill>
                <a:latin typeface="Calibri"/>
              </a:rPr>
              <a:pPr/>
              <a:t>11</a:t>
            </a:fld>
            <a:endParaRPr lang="en-GB" dirty="0">
              <a:solidFill>
                <a:prstClr val="black"/>
              </a:solidFill>
              <a:latin typeface="Calibri"/>
            </a:endParaRPr>
          </a:p>
        </p:txBody>
      </p:sp>
    </p:spTree>
    <p:extLst>
      <p:ext uri="{BB962C8B-B14F-4D97-AF65-F5344CB8AC3E}">
        <p14:creationId xmlns:p14="http://schemas.microsoft.com/office/powerpoint/2010/main" val="1699999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742950"/>
            <a:ext cx="5365750" cy="371475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08D4CCD-20F6-FF4A-87C4-46AB805AB9BB}" type="slidenum">
              <a:rPr lang="en-GB" smtClean="0">
                <a:solidFill>
                  <a:prstClr val="black"/>
                </a:solidFill>
                <a:latin typeface="Calibri"/>
              </a:rPr>
              <a:pPr/>
              <a:t>12</a:t>
            </a:fld>
            <a:endParaRPr lang="en-GB" dirty="0">
              <a:solidFill>
                <a:prstClr val="black"/>
              </a:solidFill>
              <a:latin typeface="Calibri"/>
            </a:endParaRPr>
          </a:p>
        </p:txBody>
      </p:sp>
    </p:spTree>
    <p:extLst>
      <p:ext uri="{BB962C8B-B14F-4D97-AF65-F5344CB8AC3E}">
        <p14:creationId xmlns:p14="http://schemas.microsoft.com/office/powerpoint/2010/main" val="169999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Zapf Dingbats" pitchFamily="1" charset="2"/>
              <a:buNone/>
              <a:defRPr sz="2400">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a:latin typeface="Times" charset="0"/>
              </a:defRPr>
            </a:lvl1pPr>
          </a:lstStyle>
          <a:p>
            <a:endParaRPr lang="en-GB" dirty="0"/>
          </a:p>
        </p:txBody>
      </p:sp>
      <p:sp>
        <p:nvSpPr>
          <p:cNvPr id="4" name="Rectangle 5"/>
          <p:cNvSpPr>
            <a:spLocks noGrp="1" noChangeArrowheads="1"/>
          </p:cNvSpPr>
          <p:nvPr>
            <p:ph type="ftr" sz="quarter" idx="11"/>
          </p:nvPr>
        </p:nvSpPr>
        <p:spPr>
          <a:xfrm>
            <a:off x="3384550" y="6248400"/>
            <a:ext cx="3136900" cy="457200"/>
          </a:xfrm>
        </p:spPr>
        <p:txBody>
          <a:bodyPr/>
          <a:lstStyle>
            <a:lvl1pPr algn="ctr">
              <a:defRPr sz="1400" i="0" smtClean="0">
                <a:solidFill>
                  <a:schemeClr val="tx1"/>
                </a:solidFill>
                <a:latin typeface="Times" charset="0"/>
              </a:defRPr>
            </a:lvl1pPr>
          </a:lstStyle>
          <a:p>
            <a:pPr>
              <a:defRPr/>
            </a:pPr>
            <a:r>
              <a:rPr lang="en-US"/>
              <a:t>SPSC Meeting, April 4, 2017</a:t>
            </a:r>
            <a:endParaRPr lang="en-GB" dirty="0"/>
          </a:p>
        </p:txBody>
      </p:sp>
      <p:sp>
        <p:nvSpPr>
          <p:cNvPr id="5" name="Rectangle 6"/>
          <p:cNvSpPr>
            <a:spLocks noGrp="1" noChangeArrowheads="1"/>
          </p:cNvSpPr>
          <p:nvPr>
            <p:ph type="sldNum" sz="quarter" idx="12"/>
          </p:nvPr>
        </p:nvSpPr>
        <p:spPr>
          <a:xfrm>
            <a:off x="7099300" y="6248400"/>
            <a:ext cx="2063750" cy="457200"/>
          </a:xfrm>
        </p:spPr>
        <p:txBody>
          <a:bodyPr/>
          <a:lstStyle>
            <a:lvl1pPr>
              <a:defRPr sz="1400" i="0">
                <a:solidFill>
                  <a:schemeClr val="tx1"/>
                </a:solidFill>
                <a:latin typeface="Times" charset="0"/>
              </a:defRPr>
            </a:lvl1pPr>
          </a:lstStyle>
          <a:p>
            <a:fld id="{BEBFC4ED-8E6F-ED43-A724-E3F24B758230}"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Font typeface="Wingdings"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r>
              <a:rPr lang="en-GB" dirty="0"/>
              <a:t>Slide: </a:t>
            </a:r>
            <a:fld id="{C0367892-4C36-1744-A726-262AF37AA8B7}" type="slidenum">
              <a:rPr lang="en-GB"/>
              <a:pPr/>
              <a:t>‹#›</a:t>
            </a:fld>
            <a:endParaRPr lang="en-GB" dirty="0">
              <a:solidFill>
                <a:schemeClr val="accent1"/>
              </a:solidFill>
            </a:endParaRPr>
          </a:p>
        </p:txBody>
      </p:sp>
      <p:sp>
        <p:nvSpPr>
          <p:cNvPr id="6" name="Footer Placeholder 5"/>
          <p:cNvSpPr>
            <a:spLocks noGrp="1" noChangeArrowheads="1"/>
          </p:cNvSpPr>
          <p:nvPr>
            <p:ph type="ftr" sz="quarter" idx="3"/>
          </p:nvPr>
        </p:nvSpPr>
        <p:spPr bwMode="auto">
          <a:xfrm>
            <a:off x="5962" y="6629400"/>
            <a:ext cx="44136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a:t>SPSC Meeting, April 4, 2017</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GB" dirty="0"/>
              <a:t>Slide: </a:t>
            </a:r>
            <a:fld id="{376D9610-EE21-EF47-B0E0-B514E2693501}" type="slidenum">
              <a:rPr lang="en-GB"/>
              <a:pPr/>
              <a:t>‹#›</a:t>
            </a:fld>
            <a:endParaRPr lang="en-GB" dirty="0">
              <a:solidFill>
                <a:schemeClr val="accent1"/>
              </a:solidFill>
            </a:endParaRPr>
          </a:p>
        </p:txBody>
      </p:sp>
      <p:sp>
        <p:nvSpPr>
          <p:cNvPr id="4" name="Rectangle 5"/>
          <p:cNvSpPr>
            <a:spLocks noGrp="1" noChangeArrowheads="1"/>
          </p:cNvSpPr>
          <p:nvPr>
            <p:ph type="ftr" sz="quarter" idx="3"/>
          </p:nvPr>
        </p:nvSpPr>
        <p:spPr bwMode="auto">
          <a:xfrm>
            <a:off x="5962" y="6629400"/>
            <a:ext cx="47184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a:t>SPSC Meeting, April 4, 2017</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2531" name="Rectangle 3"/>
          <p:cNvSpPr>
            <a:spLocks noGrp="1" noChangeArrowheads="1"/>
          </p:cNvSpPr>
          <p:nvPr>
            <p:ph type="subTitle" idx="1"/>
          </p:nvPr>
        </p:nvSpPr>
        <p:spPr>
          <a:xfrm>
            <a:off x="1238250" y="1524000"/>
            <a:ext cx="7264400" cy="1524000"/>
          </a:xfrm>
        </p:spPr>
        <p:txBody>
          <a:bodyPr/>
          <a:lstStyle>
            <a:lvl1pPr marL="0" indent="0" algn="ctr">
              <a:lnSpc>
                <a:spcPct val="128000"/>
              </a:lnSpc>
              <a:buFont typeface="Zapf Dingbats" pitchFamily="1" charset="2"/>
              <a:buNone/>
              <a:defRPr sz="2400">
                <a:solidFill>
                  <a:schemeClr val="accent2"/>
                </a:solidFill>
              </a:defRPr>
            </a:lvl1pPr>
          </a:lstStyle>
          <a:p>
            <a:r>
              <a:rPr lang="en-GB"/>
              <a:t>Click to edit Master subtitle style</a:t>
            </a:r>
          </a:p>
        </p:txBody>
      </p:sp>
      <p:sp>
        <p:nvSpPr>
          <p:cNvPr id="3" name="Rectangle 4"/>
          <p:cNvSpPr>
            <a:spLocks noGrp="1" noChangeArrowheads="1"/>
          </p:cNvSpPr>
          <p:nvPr>
            <p:ph type="dt" sz="half" idx="10"/>
          </p:nvPr>
        </p:nvSpPr>
        <p:spPr bwMode="auto">
          <a:xfrm>
            <a:off x="742950" y="6248400"/>
            <a:ext cx="206375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i="0">
                <a:latin typeface="Times" charset="0"/>
              </a:defRPr>
            </a:lvl1pPr>
          </a:lstStyle>
          <a:p>
            <a:endParaRPr lang="en-GB" dirty="0">
              <a:solidFill>
                <a:srgbClr val="000000"/>
              </a:solidFill>
            </a:endParaRPr>
          </a:p>
        </p:txBody>
      </p:sp>
      <p:sp>
        <p:nvSpPr>
          <p:cNvPr id="4" name="Rectangle 5"/>
          <p:cNvSpPr>
            <a:spLocks noGrp="1" noChangeArrowheads="1"/>
          </p:cNvSpPr>
          <p:nvPr>
            <p:ph type="ftr" sz="quarter" idx="11"/>
          </p:nvPr>
        </p:nvSpPr>
        <p:spPr>
          <a:xfrm>
            <a:off x="3384550" y="6248400"/>
            <a:ext cx="3136900" cy="457200"/>
          </a:xfrm>
        </p:spPr>
        <p:txBody>
          <a:bodyPr/>
          <a:lstStyle>
            <a:lvl1pPr algn="ctr">
              <a:defRPr sz="1400" i="0" smtClean="0">
                <a:solidFill>
                  <a:schemeClr val="tx1"/>
                </a:solidFill>
                <a:latin typeface="Times" charset="0"/>
              </a:defRPr>
            </a:lvl1pPr>
          </a:lstStyle>
          <a:p>
            <a:pPr>
              <a:defRPr/>
            </a:pPr>
            <a:r>
              <a:rPr lang="en-US">
                <a:solidFill>
                  <a:srgbClr val="000000"/>
                </a:solidFill>
              </a:rPr>
              <a:t>SPSC Meeting, April 4, 2017</a:t>
            </a:r>
            <a:endParaRPr lang="en-GB" dirty="0">
              <a:solidFill>
                <a:srgbClr val="000000"/>
              </a:solidFill>
            </a:endParaRPr>
          </a:p>
        </p:txBody>
      </p:sp>
      <p:sp>
        <p:nvSpPr>
          <p:cNvPr id="5" name="Rectangle 6"/>
          <p:cNvSpPr>
            <a:spLocks noGrp="1" noChangeArrowheads="1"/>
          </p:cNvSpPr>
          <p:nvPr>
            <p:ph type="sldNum" sz="quarter" idx="12"/>
          </p:nvPr>
        </p:nvSpPr>
        <p:spPr>
          <a:xfrm>
            <a:off x="7099300" y="6248400"/>
            <a:ext cx="2063750" cy="457200"/>
          </a:xfrm>
        </p:spPr>
        <p:txBody>
          <a:bodyPr/>
          <a:lstStyle>
            <a:lvl1pPr>
              <a:defRPr sz="1400" i="0">
                <a:solidFill>
                  <a:schemeClr val="tx1"/>
                </a:solidFill>
                <a:latin typeface="Times" charset="0"/>
              </a:defRPr>
            </a:lvl1pPr>
          </a:lstStyle>
          <a:p>
            <a:fld id="{BEBFC4ED-8E6F-ED43-A724-E3F24B758230}"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69749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buFont typeface="Wingdings" pitchFamily="2" charset="2"/>
              <a:buChar char="Ø"/>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r>
              <a:rPr lang="en-GB" dirty="0">
                <a:solidFill>
                  <a:srgbClr val="3333CC"/>
                </a:solidFill>
              </a:rPr>
              <a:t>Slide: </a:t>
            </a:r>
            <a:fld id="{C0367892-4C36-1744-A726-262AF37AA8B7}" type="slidenum">
              <a:rPr lang="en-GB">
                <a:solidFill>
                  <a:srgbClr val="3333CC"/>
                </a:solidFill>
              </a:rPr>
              <a:pPr/>
              <a:t>‹#›</a:t>
            </a:fld>
            <a:endParaRPr lang="en-GB" dirty="0">
              <a:solidFill>
                <a:srgbClr val="00CC99"/>
              </a:solidFill>
            </a:endParaRPr>
          </a:p>
        </p:txBody>
      </p:sp>
      <p:sp>
        <p:nvSpPr>
          <p:cNvPr id="6" name="Footer Placeholder 5"/>
          <p:cNvSpPr>
            <a:spLocks noGrp="1" noChangeArrowheads="1"/>
          </p:cNvSpPr>
          <p:nvPr>
            <p:ph type="ftr" sz="quarter" idx="3"/>
          </p:nvPr>
        </p:nvSpPr>
        <p:spPr bwMode="auto">
          <a:xfrm>
            <a:off x="5963" y="6629400"/>
            <a:ext cx="44136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a:solidFill>
                  <a:srgbClr val="3333CC"/>
                </a:solidFill>
              </a:rPr>
              <a:t>SPSC Meeting, April 4, 2017</a:t>
            </a:r>
            <a:endParaRPr lang="en-GB" dirty="0">
              <a:solidFill>
                <a:srgbClr val="3333CC"/>
              </a:solidFill>
            </a:endParaRPr>
          </a:p>
        </p:txBody>
      </p:sp>
    </p:spTree>
    <p:extLst>
      <p:ext uri="{BB962C8B-B14F-4D97-AF65-F5344CB8AC3E}">
        <p14:creationId xmlns:p14="http://schemas.microsoft.com/office/powerpoint/2010/main" val="1670391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r>
              <a:rPr lang="en-GB" dirty="0">
                <a:solidFill>
                  <a:srgbClr val="3333CC"/>
                </a:solidFill>
              </a:rPr>
              <a:t>Slide: </a:t>
            </a:r>
            <a:fld id="{376D9610-EE21-EF47-B0E0-B514E2693501}" type="slidenum">
              <a:rPr lang="en-GB">
                <a:solidFill>
                  <a:srgbClr val="3333CC"/>
                </a:solidFill>
              </a:rPr>
              <a:pPr/>
              <a:t>‹#›</a:t>
            </a:fld>
            <a:endParaRPr lang="en-GB" dirty="0">
              <a:solidFill>
                <a:srgbClr val="00CC99"/>
              </a:solidFill>
            </a:endParaRPr>
          </a:p>
        </p:txBody>
      </p:sp>
      <p:sp>
        <p:nvSpPr>
          <p:cNvPr id="4" name="Rectangle 5"/>
          <p:cNvSpPr>
            <a:spLocks noGrp="1" noChangeArrowheads="1"/>
          </p:cNvSpPr>
          <p:nvPr>
            <p:ph type="ftr" sz="quarter" idx="3"/>
          </p:nvPr>
        </p:nvSpPr>
        <p:spPr bwMode="auto">
          <a:xfrm>
            <a:off x="5963" y="6629400"/>
            <a:ext cx="47184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a:solidFill>
                  <a:srgbClr val="3333CC"/>
                </a:solidFill>
              </a:rPr>
              <a:t>SPSC Meeting, April 4, 2017</a:t>
            </a:r>
            <a:endParaRPr lang="en-GB" dirty="0">
              <a:solidFill>
                <a:srgbClr val="3333CC"/>
              </a:solidFill>
            </a:endParaRPr>
          </a:p>
        </p:txBody>
      </p:sp>
    </p:spTree>
    <p:extLst>
      <p:ext uri="{BB962C8B-B14F-4D97-AF65-F5344CB8AC3E}">
        <p14:creationId xmlns:p14="http://schemas.microsoft.com/office/powerpoint/2010/main" val="165221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39911" y="790577"/>
            <a:ext cx="9395223" cy="5059363"/>
          </a:xfrm>
          <a:prstGeom prst="rect">
            <a:avLst/>
          </a:prstGeom>
        </p:spPr>
        <p:txBody>
          <a:bodyPr lIns="0" tIns="0" rIns="0" bIns="0"/>
          <a:lstStyle>
            <a:lvl1pPr marL="185738" indent="-185738">
              <a:defRPr sz="1788">
                <a:solidFill>
                  <a:srgbClr val="505050"/>
                </a:solidFill>
              </a:defRPr>
            </a:lvl1pPr>
            <a:lvl2pPr marL="371475" indent="-185738">
              <a:defRPr sz="1625">
                <a:solidFill>
                  <a:srgbClr val="505050"/>
                </a:solidFill>
              </a:defRPr>
            </a:lvl2pPr>
            <a:lvl3pPr marL="557213" indent="-185738">
              <a:defRPr sz="1463">
                <a:solidFill>
                  <a:srgbClr val="505050"/>
                </a:solidFill>
              </a:defRPr>
            </a:lvl3pPr>
            <a:lvl4pPr marL="742950" indent="-185738">
              <a:defRPr sz="1300">
                <a:solidFill>
                  <a:srgbClr val="505050"/>
                </a:solidFill>
              </a:defRPr>
            </a:lvl4pPr>
            <a:lvl5pPr marL="928688" indent="-185738">
              <a:buFont typeface="Arial"/>
              <a:buChar char="•"/>
              <a:defRPr sz="13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39911" y="128023"/>
            <a:ext cx="9410700" cy="427877"/>
          </a:xfrm>
          <a:prstGeom prst="rect">
            <a:avLst/>
          </a:prstGeom>
        </p:spPr>
        <p:txBody>
          <a:bodyPr lIns="0" tIns="0" rIns="0" bIns="0" anchor="b" anchorCtr="0"/>
          <a:lstStyle>
            <a:lvl1pPr>
              <a:defRPr sz="2275">
                <a:solidFill>
                  <a:srgbClr val="004C97"/>
                </a:solidFill>
              </a:defRPr>
            </a:lvl1pPr>
          </a:lstStyle>
          <a:p>
            <a:r>
              <a:rPr lang="en-US" dirty="0"/>
              <a:t>Click to edit Master title style</a:t>
            </a:r>
          </a:p>
        </p:txBody>
      </p:sp>
      <p:sp>
        <p:nvSpPr>
          <p:cNvPr id="8" name="Date Placeholder 3"/>
          <p:cNvSpPr>
            <a:spLocks noGrp="1"/>
          </p:cNvSpPr>
          <p:nvPr>
            <p:ph type="dt" sz="half" idx="2"/>
          </p:nvPr>
        </p:nvSpPr>
        <p:spPr>
          <a:xfrm>
            <a:off x="798230" y="6504213"/>
            <a:ext cx="731649" cy="241300"/>
          </a:xfrm>
          <a:prstGeom prst="rect">
            <a:avLst/>
          </a:prstGeom>
        </p:spPr>
        <p:txBody>
          <a:bodyPr vert="horz" wrap="square" lIns="0" tIns="0" rIns="0" bIns="0" numCol="1" anchor="t" anchorCtr="0" compatLnSpc="1">
            <a:prstTxWarp prst="textNoShape">
              <a:avLst/>
            </a:prstTxWarp>
          </a:bodyPr>
          <a:lstStyle>
            <a:lvl1pPr algn="l">
              <a:defRPr sz="975" smtClean="0">
                <a:solidFill>
                  <a:srgbClr val="004C97"/>
                </a:solidFill>
                <a:latin typeface="Helvetica" charset="0"/>
                <a:cs typeface="ＭＳ Ｐゴシック" charset="0"/>
              </a:defRPr>
            </a:lvl1pPr>
          </a:lstStyle>
          <a:p>
            <a:pPr>
              <a:defRPr/>
            </a:pPr>
            <a:r>
              <a:rPr lang="en-US"/>
              <a:t>03/26/2019</a:t>
            </a:r>
            <a:endParaRPr lang="en-US" dirty="0"/>
          </a:p>
        </p:txBody>
      </p:sp>
      <p:sp>
        <p:nvSpPr>
          <p:cNvPr id="9" name="Footer Placeholder 4"/>
          <p:cNvSpPr>
            <a:spLocks noGrp="1"/>
          </p:cNvSpPr>
          <p:nvPr>
            <p:ph type="ftr" sz="quarter" idx="3"/>
          </p:nvPr>
        </p:nvSpPr>
        <p:spPr>
          <a:xfrm>
            <a:off x="1658154" y="6504215"/>
            <a:ext cx="6783961" cy="242873"/>
          </a:xfrm>
          <a:prstGeom prst="rect">
            <a:avLst/>
          </a:prstGeom>
        </p:spPr>
        <p:txBody>
          <a:bodyPr lIns="0" tIns="0" rIns="0" bIns="0" anchor="t" anchorCtr="0"/>
          <a:lstStyle>
            <a:lvl1pPr marL="0" algn="l">
              <a:defRPr sz="975">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40771" y="6504215"/>
            <a:ext cx="448866" cy="237285"/>
          </a:xfrm>
          <a:prstGeom prst="rect">
            <a:avLst/>
          </a:prstGeom>
        </p:spPr>
        <p:txBody>
          <a:bodyPr vert="horz" wrap="square" lIns="0" tIns="0" rIns="0" bIns="0" numCol="1" anchor="t" anchorCtr="0" compatLnSpc="1">
            <a:prstTxWarp prst="textNoShape">
              <a:avLst/>
            </a:prstTxWarp>
          </a:bodyPr>
          <a:lstStyle>
            <a:lvl1pPr>
              <a:defRPr sz="975" smtClean="0">
                <a:solidFill>
                  <a:srgbClr val="004C97"/>
                </a:solidFill>
                <a:latin typeface="Helvetica" charset="0"/>
                <a:cs typeface="ＭＳ Ｐゴシック" charset="0"/>
              </a:defRPr>
            </a:lvl1pPr>
          </a:lstStyle>
          <a:p>
            <a:pPr>
              <a:defRPr/>
            </a:pPr>
            <a:fld id="{148C009B-CB69-E04A-B9B3-34B26D69E9CF}" type="slidenum">
              <a:rPr lang="en-US"/>
              <a:pPr>
                <a:defRPr/>
              </a:pPr>
              <a:t>‹#›</a:t>
            </a:fld>
            <a:endParaRPr lang="en-US" dirty="0"/>
          </a:p>
        </p:txBody>
      </p:sp>
    </p:spTree>
    <p:extLst>
      <p:ext uri="{BB962C8B-B14F-4D97-AF65-F5344CB8AC3E}">
        <p14:creationId xmlns:p14="http://schemas.microsoft.com/office/powerpoint/2010/main" val="367250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1" y="685800"/>
            <a:ext cx="9448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5962" y="6629400"/>
            <a:ext cx="46422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a:t>SPSC Meeting, April 4, 2017</a:t>
            </a:r>
            <a:endParaRPr lang="en-GB" dirty="0"/>
          </a:p>
        </p:txBody>
      </p:sp>
      <p:sp>
        <p:nvSpPr>
          <p:cNvPr id="1030" name="Rectangle 6"/>
          <p:cNvSpPr>
            <a:spLocks noGrp="1" noChangeArrowheads="1"/>
          </p:cNvSpPr>
          <p:nvPr>
            <p:ph type="sldNum" sz="quarter" idx="4"/>
          </p:nvPr>
        </p:nvSpPr>
        <p:spPr bwMode="auto">
          <a:xfrm>
            <a:off x="7842250" y="66294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Helvetica" charset="0"/>
              </a:defRPr>
            </a:lvl1pPr>
          </a:lstStyle>
          <a:p>
            <a:r>
              <a:rPr lang="en-GB" dirty="0"/>
              <a:t>Slide: </a:t>
            </a:r>
            <a:fld id="{D05931B6-DFFB-0A40-833F-329CB0688972}" type="slidenum">
              <a:rPr lang="en-GB"/>
              <a:pPr/>
              <a:t>‹#›</a:t>
            </a:fld>
            <a:endParaRPr lang="en-GB" dirty="0">
              <a:solidFill>
                <a:schemeClr val="accent1"/>
              </a:solidFill>
            </a:endParaRPr>
          </a:p>
        </p:txBody>
      </p:sp>
      <p:sp>
        <p:nvSpPr>
          <p:cNvPr id="2" name="AutoShape 8"/>
          <p:cNvSpPr>
            <a:spLocks noGrp="1" noChangeArrowheads="1"/>
          </p:cNvSpPr>
          <p:nvPr>
            <p:ph type="title"/>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p>
        </p:txBody>
      </p:sp>
    </p:spTree>
  </p:cSld>
  <p:clrMap bg1="lt1" tx1="dk1" bg2="lt2" tx2="dk2" accent1="accent1" accent2="accent2" accent3="accent3" accent4="accent4" accent5="accent5" accent6="accent6" hlink="hlink" folHlink="folHlink"/>
  <p:sldLayoutIdLst>
    <p:sldLayoutId id="2147483787" r:id="rId1"/>
    <p:sldLayoutId id="2147483776" r:id="rId2"/>
    <p:sldLayoutId id="2147483781" r:id="rId3"/>
  </p:sldLayoutIdLst>
  <p:hf hdr="0" dt="0"/>
  <p:txStyles>
    <p:titleStyle>
      <a:lvl1pPr algn="ctr" rtl="0" eaLnBrk="0" fontAlgn="base" hangingPunct="0">
        <a:spcBef>
          <a:spcPct val="0"/>
        </a:spcBef>
        <a:spcAft>
          <a:spcPct val="0"/>
        </a:spcAft>
        <a:defRPr sz="2800">
          <a:solidFill>
            <a:schemeClr val="bg1"/>
          </a:solidFill>
          <a:latin typeface="+mj-lt"/>
          <a:ea typeface="ＭＳ Ｐゴシック" charset="0"/>
          <a:cs typeface="ＭＳ Ｐゴシック" charset="-128"/>
        </a:defRPr>
      </a:lvl1pPr>
      <a:lvl2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2pPr>
      <a:lvl3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3pPr>
      <a:lvl4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4pPr>
      <a:lvl5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5pPr>
      <a:lvl6pPr marL="457200" algn="ctr" rtl="0" eaLnBrk="0" fontAlgn="base" hangingPunct="0">
        <a:spcBef>
          <a:spcPct val="0"/>
        </a:spcBef>
        <a:spcAft>
          <a:spcPct val="0"/>
        </a:spcAft>
        <a:defRPr sz="2800">
          <a:solidFill>
            <a:schemeClr val="bg1"/>
          </a:solidFill>
          <a:latin typeface="Helvetica" pitchFamily="1" charset="0"/>
        </a:defRPr>
      </a:lvl6pPr>
      <a:lvl7pPr marL="914400" algn="ctr" rtl="0" eaLnBrk="0" fontAlgn="base" hangingPunct="0">
        <a:spcBef>
          <a:spcPct val="0"/>
        </a:spcBef>
        <a:spcAft>
          <a:spcPct val="0"/>
        </a:spcAft>
        <a:defRPr sz="2800">
          <a:solidFill>
            <a:schemeClr val="bg1"/>
          </a:solidFill>
          <a:latin typeface="Helvetica" pitchFamily="1" charset="0"/>
        </a:defRPr>
      </a:lvl7pPr>
      <a:lvl8pPr marL="1371600" algn="ctr" rtl="0" eaLnBrk="0" fontAlgn="base" hangingPunct="0">
        <a:spcBef>
          <a:spcPct val="0"/>
        </a:spcBef>
        <a:spcAft>
          <a:spcPct val="0"/>
        </a:spcAft>
        <a:defRPr sz="2800">
          <a:solidFill>
            <a:schemeClr val="bg1"/>
          </a:solidFill>
          <a:latin typeface="Helvetica" pitchFamily="1" charset="0"/>
        </a:defRPr>
      </a:lvl8pPr>
      <a:lvl9pPr marL="1828800" algn="ctr" rtl="0" eaLnBrk="0" fontAlgn="base" hangingPunct="0">
        <a:spcBef>
          <a:spcPct val="0"/>
        </a:spcBef>
        <a:spcAft>
          <a:spcPct val="0"/>
        </a:spcAft>
        <a:defRPr sz="2800">
          <a:solidFill>
            <a:schemeClr val="bg1"/>
          </a:solidFill>
          <a:latin typeface="Helvetica" pitchFamily="1" charset="0"/>
        </a:defRPr>
      </a:lvl9pPr>
    </p:titleStyle>
    <p:body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Zapf Dingbats" charset="2"/>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28601" y="685800"/>
            <a:ext cx="94488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5962" y="6629400"/>
            <a:ext cx="4642238"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accent2"/>
                </a:solidFill>
                <a:latin typeface="Helvetica" charset="0"/>
                <a:ea typeface="ＭＳ Ｐゴシック" charset="0"/>
                <a:cs typeface="ＭＳ Ｐゴシック" charset="0"/>
              </a:defRPr>
            </a:lvl1pPr>
          </a:lstStyle>
          <a:p>
            <a:pPr>
              <a:defRPr/>
            </a:pPr>
            <a:r>
              <a:rPr lang="en-US">
                <a:solidFill>
                  <a:srgbClr val="3333CC"/>
                </a:solidFill>
              </a:rPr>
              <a:t>SPSC Meeting, April 4, 2017</a:t>
            </a:r>
            <a:endParaRPr lang="en-GB" dirty="0">
              <a:solidFill>
                <a:srgbClr val="3333CC"/>
              </a:solidFill>
            </a:endParaRPr>
          </a:p>
        </p:txBody>
      </p:sp>
      <p:sp>
        <p:nvSpPr>
          <p:cNvPr id="1030" name="Rectangle 6"/>
          <p:cNvSpPr>
            <a:spLocks noGrp="1" noChangeArrowheads="1"/>
          </p:cNvSpPr>
          <p:nvPr>
            <p:ph type="sldNum" sz="quarter" idx="4"/>
          </p:nvPr>
        </p:nvSpPr>
        <p:spPr bwMode="auto">
          <a:xfrm>
            <a:off x="7842250" y="6629400"/>
            <a:ext cx="206375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accent2"/>
                </a:solidFill>
                <a:latin typeface="Helvetica" charset="0"/>
              </a:defRPr>
            </a:lvl1pPr>
          </a:lstStyle>
          <a:p>
            <a:r>
              <a:rPr lang="en-GB" dirty="0">
                <a:solidFill>
                  <a:srgbClr val="3333CC"/>
                </a:solidFill>
              </a:rPr>
              <a:t>Slide: </a:t>
            </a:r>
            <a:fld id="{D05931B6-DFFB-0A40-833F-329CB0688972}" type="slidenum">
              <a:rPr lang="en-GB">
                <a:solidFill>
                  <a:srgbClr val="3333CC"/>
                </a:solidFill>
              </a:rPr>
              <a:pPr/>
              <a:t>‹#›</a:t>
            </a:fld>
            <a:endParaRPr lang="en-GB" dirty="0">
              <a:solidFill>
                <a:srgbClr val="00CC99"/>
              </a:solidFill>
            </a:endParaRPr>
          </a:p>
        </p:txBody>
      </p:sp>
      <p:sp>
        <p:nvSpPr>
          <p:cNvPr id="2" name="AutoShape 8"/>
          <p:cNvSpPr>
            <a:spLocks noGrp="1" noChangeArrowheads="1"/>
          </p:cNvSpPr>
          <p:nvPr>
            <p:ph type="title"/>
          </p:nvPr>
        </p:nvSpPr>
        <p:spPr bwMode="auto">
          <a:xfrm>
            <a:off x="0" y="0"/>
            <a:ext cx="9906000" cy="533400"/>
          </a:xfrm>
          <a:prstGeom prst="bevel">
            <a:avLst>
              <a:gd name="adj" fmla="val 3787"/>
            </a:avLst>
          </a:prstGeom>
          <a:gradFill rotWithShape="0">
            <a:gsLst>
              <a:gs pos="0">
                <a:srgbClr val="002F47"/>
              </a:gs>
              <a:gs pos="100000">
                <a:srgbClr val="006699"/>
              </a:gs>
            </a:gsLst>
            <a:lin ang="0" scaled="1"/>
          </a:gradFill>
          <a:ln w="9525">
            <a:solidFill>
              <a:srgbClr val="006699"/>
            </a:solidFill>
            <a:miter lim="800000"/>
            <a:headEnd/>
            <a:tailEnd/>
          </a:ln>
        </p:spPr>
        <p:txBody>
          <a:bodyPr vert="horz" wrap="square" lIns="91440" tIns="45720" rIns="91440" bIns="45720" numCol="1" anchor="ctr" anchorCtr="0" compatLnSpc="1">
            <a:prstTxWarp prst="textNoShape">
              <a:avLst/>
            </a:prstTxWarp>
          </a:bodyPr>
          <a:lstStyle/>
          <a:p>
            <a:pPr lvl="0"/>
            <a:r>
              <a:rPr lang="it-IT"/>
              <a:t>Click to edit Master title style</a:t>
            </a:r>
          </a:p>
        </p:txBody>
      </p:sp>
    </p:spTree>
    <p:extLst>
      <p:ext uri="{BB962C8B-B14F-4D97-AF65-F5344CB8AC3E}">
        <p14:creationId xmlns:p14="http://schemas.microsoft.com/office/powerpoint/2010/main" val="38441939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Lst>
  <p:hf hdr="0" dt="0"/>
  <p:txStyles>
    <p:titleStyle>
      <a:lvl1pPr algn="ctr" rtl="0" eaLnBrk="0" fontAlgn="base" hangingPunct="0">
        <a:spcBef>
          <a:spcPct val="0"/>
        </a:spcBef>
        <a:spcAft>
          <a:spcPct val="0"/>
        </a:spcAft>
        <a:defRPr sz="2800">
          <a:solidFill>
            <a:schemeClr val="bg1"/>
          </a:solidFill>
          <a:latin typeface="+mj-lt"/>
          <a:ea typeface="ＭＳ Ｐゴシック" charset="0"/>
          <a:cs typeface="ＭＳ Ｐゴシック" charset="-128"/>
        </a:defRPr>
      </a:lvl1pPr>
      <a:lvl2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2pPr>
      <a:lvl3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3pPr>
      <a:lvl4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4pPr>
      <a:lvl5pPr algn="ctr" rtl="0" eaLnBrk="0" fontAlgn="base" hangingPunct="0">
        <a:spcBef>
          <a:spcPct val="0"/>
        </a:spcBef>
        <a:spcAft>
          <a:spcPct val="0"/>
        </a:spcAft>
        <a:defRPr sz="2800">
          <a:solidFill>
            <a:schemeClr val="bg1"/>
          </a:solidFill>
          <a:latin typeface="Helvetica" pitchFamily="1" charset="0"/>
          <a:ea typeface="ＭＳ Ｐゴシック" charset="0"/>
          <a:cs typeface="ＭＳ Ｐゴシック" charset="-128"/>
        </a:defRPr>
      </a:lvl5pPr>
      <a:lvl6pPr marL="457200" algn="ctr" rtl="0" eaLnBrk="0" fontAlgn="base" hangingPunct="0">
        <a:spcBef>
          <a:spcPct val="0"/>
        </a:spcBef>
        <a:spcAft>
          <a:spcPct val="0"/>
        </a:spcAft>
        <a:defRPr sz="2800">
          <a:solidFill>
            <a:schemeClr val="bg1"/>
          </a:solidFill>
          <a:latin typeface="Helvetica" pitchFamily="1" charset="0"/>
        </a:defRPr>
      </a:lvl6pPr>
      <a:lvl7pPr marL="914400" algn="ctr" rtl="0" eaLnBrk="0" fontAlgn="base" hangingPunct="0">
        <a:spcBef>
          <a:spcPct val="0"/>
        </a:spcBef>
        <a:spcAft>
          <a:spcPct val="0"/>
        </a:spcAft>
        <a:defRPr sz="2800">
          <a:solidFill>
            <a:schemeClr val="bg1"/>
          </a:solidFill>
          <a:latin typeface="Helvetica" pitchFamily="1" charset="0"/>
        </a:defRPr>
      </a:lvl7pPr>
      <a:lvl8pPr marL="1371600" algn="ctr" rtl="0" eaLnBrk="0" fontAlgn="base" hangingPunct="0">
        <a:spcBef>
          <a:spcPct val="0"/>
        </a:spcBef>
        <a:spcAft>
          <a:spcPct val="0"/>
        </a:spcAft>
        <a:defRPr sz="2800">
          <a:solidFill>
            <a:schemeClr val="bg1"/>
          </a:solidFill>
          <a:latin typeface="Helvetica" pitchFamily="1" charset="0"/>
        </a:defRPr>
      </a:lvl8pPr>
      <a:lvl9pPr marL="1828800" algn="ctr" rtl="0" eaLnBrk="0" fontAlgn="base" hangingPunct="0">
        <a:spcBef>
          <a:spcPct val="0"/>
        </a:spcBef>
        <a:spcAft>
          <a:spcPct val="0"/>
        </a:spcAft>
        <a:defRPr sz="2800">
          <a:solidFill>
            <a:schemeClr val="bg1"/>
          </a:solidFill>
          <a:latin typeface="Helvetica" pitchFamily="1" charset="0"/>
        </a:defRPr>
      </a:lvl9pPr>
    </p:titleStyle>
    <p:body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Zapf Dingbats" charset="2"/>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4775" y="1752600"/>
            <a:ext cx="9901225" cy="788988"/>
          </a:xfrm>
          <a:prstGeom prst="rect">
            <a:avLst/>
          </a:prstGeom>
          <a:noFill/>
          <a:ln w="9525">
            <a:noFill/>
            <a:round/>
            <a:headEnd/>
            <a:tailEnd/>
          </a:ln>
        </p:spPr>
        <p:txBody>
          <a:bodyPr/>
          <a:lstStyle/>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3200" b="1" dirty="0">
                <a:solidFill>
                  <a:srgbClr val="FF0000"/>
                </a:solidFill>
              </a:rPr>
              <a:t>T</a:t>
            </a:r>
            <a:r>
              <a:rPr lang="en-US" sz="3200" b="1" i="1" dirty="0">
                <a:solidFill>
                  <a:srgbClr val="FF0000"/>
                </a:solidFill>
              </a:rPr>
              <a:t>rigger system WG </a:t>
            </a:r>
            <a:r>
              <a:rPr lang="en-US" sz="3200" b="1" i="1" dirty="0" smtClean="0">
                <a:solidFill>
                  <a:srgbClr val="FF0000"/>
                </a:solidFill>
              </a:rPr>
              <a:t>status </a:t>
            </a:r>
            <a:r>
              <a:rPr lang="en-US" sz="3200" b="1" dirty="0" smtClean="0">
                <a:solidFill>
                  <a:srgbClr val="FF0000"/>
                </a:solidFill>
              </a:rPr>
              <a:t>report</a:t>
            </a:r>
            <a:r>
              <a:rPr lang="en-US" sz="3200" b="1" i="1" dirty="0" smtClean="0">
                <a:solidFill>
                  <a:srgbClr val="FF0000"/>
                </a:solidFill>
              </a:rPr>
              <a:t> </a:t>
            </a:r>
            <a:endParaRPr lang="en-US" sz="3200" b="1" baseline="0" dirty="0">
              <a:solidFill>
                <a:srgbClr val="FF0000"/>
              </a:solidFill>
            </a:endParaRPr>
          </a:p>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endParaRPr lang="en-US" sz="3200" b="1" dirty="0" smtClean="0">
              <a:solidFill>
                <a:srgbClr val="FF0000"/>
              </a:solidFill>
            </a:endParaRPr>
          </a:p>
          <a:p>
            <a:pPr algn="ctr">
              <a:lnSpc>
                <a:spcPct val="128000"/>
              </a:lnSpc>
              <a:spcBef>
                <a:spcPts val="6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endParaRPr lang="en-GB" sz="2400" baseline="0" dirty="0">
              <a:solidFill>
                <a:srgbClr val="3333CC"/>
              </a:solidFill>
            </a:endParaRPr>
          </a:p>
        </p:txBody>
      </p:sp>
      <p:sp>
        <p:nvSpPr>
          <p:cNvPr id="2" name="Rectangle 1"/>
          <p:cNvSpPr/>
          <p:nvPr/>
        </p:nvSpPr>
        <p:spPr>
          <a:xfrm>
            <a:off x="2638497" y="5867400"/>
            <a:ext cx="7267503" cy="486287"/>
          </a:xfrm>
          <a:prstGeom prst="rect">
            <a:avLst/>
          </a:prstGeom>
        </p:spPr>
        <p:txBody>
          <a:bodyPr wrap="square">
            <a:spAutoFit/>
          </a:bodyPr>
          <a:lstStyle/>
          <a:p>
            <a:pPr algn="ct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2000" i="0" dirty="0"/>
              <a:t>ICARUS </a:t>
            </a:r>
            <a:r>
              <a:rPr lang="en-US" sz="2000" i="0" dirty="0" smtClean="0"/>
              <a:t>Collaboration </a:t>
            </a:r>
            <a:r>
              <a:rPr lang="en-US" sz="2000" i="0" dirty="0"/>
              <a:t>Meeting </a:t>
            </a:r>
            <a:r>
              <a:rPr lang="en-US" sz="2000" i="0" dirty="0" smtClean="0"/>
              <a:t>12/09/</a:t>
            </a:r>
            <a:r>
              <a:rPr lang="en-GB" sz="2000" i="0" dirty="0" smtClean="0"/>
              <a:t>2019</a:t>
            </a:r>
            <a:endParaRPr lang="en-US" sz="2000" i="0" dirty="0"/>
          </a:p>
        </p:txBody>
      </p:sp>
    </p:spTree>
    <p:extLst>
      <p:ext uri="{BB962C8B-B14F-4D97-AF65-F5344CB8AC3E}">
        <p14:creationId xmlns:p14="http://schemas.microsoft.com/office/powerpoint/2010/main" val="34524918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B7B7A5C-754B-4249-A609-0F574D296C42}"/>
              </a:ext>
            </a:extLst>
          </p:cNvPr>
          <p:cNvSpPr>
            <a:spLocks noGrp="1"/>
          </p:cNvSpPr>
          <p:nvPr>
            <p:ph type="title"/>
          </p:nvPr>
        </p:nvSpPr>
        <p:spPr>
          <a:xfrm>
            <a:off x="0" y="0"/>
            <a:ext cx="9906000" cy="533400"/>
          </a:xfrm>
        </p:spPr>
        <p:txBody>
          <a:bodyPr/>
          <a:lstStyle/>
          <a:p>
            <a:r>
              <a:rPr lang="en-US" sz="2800" dirty="0" smtClean="0">
                <a:solidFill>
                  <a:schemeClr val="bg1"/>
                </a:solidFill>
              </a:rPr>
              <a:t>SPEXI Test at FNAL ICARUS site: installed setup &amp; results</a:t>
            </a:r>
            <a:endParaRPr lang="en-US" sz="2800" dirty="0">
              <a:solidFill>
                <a:schemeClr val="bg1"/>
              </a:solidFill>
            </a:endParaRPr>
          </a:p>
        </p:txBody>
      </p:sp>
      <p:sp>
        <p:nvSpPr>
          <p:cNvPr id="10" name="Slide Number Placeholder 4"/>
          <p:cNvSpPr>
            <a:spLocks noGrp="1"/>
          </p:cNvSpPr>
          <p:nvPr>
            <p:ph type="sldNum" sz="quarter" idx="4294967295"/>
          </p:nvPr>
        </p:nvSpPr>
        <p:spPr>
          <a:xfrm>
            <a:off x="7842250" y="6629400"/>
            <a:ext cx="2063750" cy="228600"/>
          </a:xfrm>
          <a:prstGeom prst="rect">
            <a:avLst/>
          </a:prstGeom>
        </p:spPr>
        <p:txBody>
          <a:bodyPr/>
          <a:lstStyle/>
          <a:p>
            <a:r>
              <a:rPr lang="en-GB" dirty="0">
                <a:solidFill>
                  <a:srgbClr val="0000FF"/>
                </a:solidFill>
              </a:rPr>
              <a:t>Slide# :  </a:t>
            </a:r>
            <a:fld id="{D05931B6-DFFB-0A40-833F-329CB0688972}" type="slidenum">
              <a:rPr lang="en-GB" smtClean="0">
                <a:solidFill>
                  <a:srgbClr val="0000FF"/>
                </a:solidFill>
              </a:rPr>
              <a:pPr/>
              <a:t>10</a:t>
            </a:fld>
            <a:endParaRPr lang="en-GB" dirty="0">
              <a:solidFill>
                <a:srgbClr val="0000FF"/>
              </a:solidFill>
            </a:endParaRPr>
          </a:p>
        </p:txBody>
      </p:sp>
      <p:grpSp>
        <p:nvGrpSpPr>
          <p:cNvPr id="4" name="Group 3"/>
          <p:cNvGrpSpPr/>
          <p:nvPr/>
        </p:nvGrpSpPr>
        <p:grpSpPr>
          <a:xfrm>
            <a:off x="76200" y="553157"/>
            <a:ext cx="4953000" cy="4095043"/>
            <a:chOff x="228600" y="551794"/>
            <a:chExt cx="5943600" cy="4096406"/>
          </a:xfrm>
        </p:grpSpPr>
        <p:pic>
          <p:nvPicPr>
            <p:cNvPr id="13" name="Picture 12"/>
            <p:cNvPicPr/>
            <p:nvPr/>
          </p:nvPicPr>
          <p:blipFill rotWithShape="1">
            <a:blip r:embed="rId2" cstate="print">
              <a:extLst>
                <a:ext uri="{28A0092B-C50C-407E-A947-70E740481C1C}">
                  <a14:useLocalDpi xmlns:a14="http://schemas.microsoft.com/office/drawing/2010/main" val="0"/>
                </a:ext>
              </a:extLst>
            </a:blip>
            <a:srcRect/>
            <a:stretch/>
          </p:blipFill>
          <p:spPr bwMode="auto">
            <a:xfrm>
              <a:off x="228600" y="609600"/>
              <a:ext cx="3429000" cy="403860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2216150" y="551794"/>
              <a:ext cx="3956050" cy="2819400"/>
            </a:xfrm>
            <a:prstGeom prst="rect">
              <a:avLst/>
            </a:prstGeom>
          </p:spPr>
        </p:pic>
      </p:grpSp>
      <p:sp>
        <p:nvSpPr>
          <p:cNvPr id="21" name="Rectangle 20"/>
          <p:cNvSpPr/>
          <p:nvPr/>
        </p:nvSpPr>
        <p:spPr>
          <a:xfrm>
            <a:off x="4648200" y="609600"/>
            <a:ext cx="5410200" cy="3477875"/>
          </a:xfrm>
          <a:prstGeom prst="rect">
            <a:avLst/>
          </a:prstGeom>
        </p:spPr>
        <p:txBody>
          <a:bodyPr wrap="square">
            <a:spAutoFit/>
          </a:bodyPr>
          <a:lstStyle/>
          <a:p>
            <a:pPr marL="225425" indent="-225425">
              <a:lnSpc>
                <a:spcPts val="2400"/>
              </a:lnSpc>
              <a:spcBef>
                <a:spcPts val="0"/>
              </a:spcBef>
              <a:buClr>
                <a:srgbClr val="FF0000"/>
              </a:buClr>
              <a:buFont typeface="Wingdings" panose="05000000000000000000" pitchFamily="2" charset="2"/>
              <a:buChar char="l"/>
            </a:pPr>
            <a:r>
              <a:rPr lang="en-US" sz="2000" i="0" dirty="0" smtClean="0">
                <a:solidFill>
                  <a:srgbClr val="000000"/>
                </a:solidFill>
                <a:latin typeface="Comic Sans MS" panose="030F0702030302020204" pitchFamily="66" charset="0"/>
                <a:cs typeface="Arial" panose="020B0604020202020204" pitchFamily="34" charset="0"/>
              </a:rPr>
              <a:t>A NI-PXIe 1062Q crate </a:t>
            </a:r>
            <a:r>
              <a:rPr lang="en-US" sz="2000" i="0" dirty="0" smtClean="0">
                <a:solidFill>
                  <a:srgbClr val="000000"/>
                </a:solidFill>
              </a:rPr>
              <a:t>installed at ICARUS site close </a:t>
            </a:r>
            <a:r>
              <a:rPr lang="en-US" sz="2000" i="0" dirty="0">
                <a:solidFill>
                  <a:srgbClr val="000000"/>
                </a:solidFill>
              </a:rPr>
              <a:t>to </a:t>
            </a:r>
            <a:r>
              <a:rPr lang="en-US" sz="2000" i="0" dirty="0" smtClean="0">
                <a:solidFill>
                  <a:srgbClr val="000000"/>
                </a:solidFill>
              </a:rPr>
              <a:t>WR </a:t>
            </a:r>
            <a:r>
              <a:rPr lang="en-US" sz="2000" i="0" dirty="0">
                <a:solidFill>
                  <a:srgbClr val="000000"/>
                </a:solidFill>
              </a:rPr>
              <a:t>master </a:t>
            </a:r>
            <a:r>
              <a:rPr lang="en-US" sz="2000" i="0" dirty="0" smtClean="0">
                <a:solidFill>
                  <a:srgbClr val="000000"/>
                </a:solidFill>
              </a:rPr>
              <a:t>switch</a:t>
            </a:r>
            <a:r>
              <a:rPr lang="en-US" sz="2000" i="0" dirty="0">
                <a:solidFill>
                  <a:srgbClr val="000000"/>
                </a:solidFill>
                <a:latin typeface="Comic Sans MS" panose="030F0702030302020204" pitchFamily="66" charset="0"/>
                <a:cs typeface="Arial" panose="020B0604020202020204" pitchFamily="34" charset="0"/>
              </a:rPr>
              <a:t>:</a:t>
            </a:r>
            <a:endParaRPr lang="en-US" sz="2000" i="0" dirty="0" smtClean="0">
              <a:solidFill>
                <a:srgbClr val="000000"/>
              </a:solidFill>
              <a:latin typeface="Comic Sans MS" panose="030F0702030302020204" pitchFamily="66" charset="0"/>
              <a:cs typeface="Arial" panose="020B0604020202020204" pitchFamily="34" charset="0"/>
            </a:endParaRPr>
          </a:p>
          <a:p>
            <a:pPr marL="685800" lvl="1" indent="-228600">
              <a:lnSpc>
                <a:spcPts val="2400"/>
              </a:lnSpc>
              <a:spcBef>
                <a:spcPts val="600"/>
              </a:spcBef>
              <a:buClr>
                <a:srgbClr val="FF0000"/>
              </a:buClr>
              <a:buSzPct val="90000"/>
              <a:buFont typeface="Wingdings" panose="05000000000000000000" pitchFamily="2" charset="2"/>
              <a:buChar char="Ø"/>
            </a:pPr>
            <a:r>
              <a:rPr lang="en-US" sz="2000" i="0" dirty="0">
                <a:solidFill>
                  <a:srgbClr val="000000"/>
                </a:solidFill>
                <a:latin typeface="Comic Sans MS" panose="030F0702030302020204" pitchFamily="66" charset="0"/>
                <a:cs typeface="Arial" panose="020B0604020202020204" pitchFamily="34" charset="0"/>
              </a:rPr>
              <a:t>A </a:t>
            </a:r>
            <a:r>
              <a:rPr lang="en-US" sz="2000" i="0" dirty="0" smtClean="0">
                <a:solidFill>
                  <a:srgbClr val="000000"/>
                </a:solidFill>
                <a:latin typeface="Comic Sans MS" panose="030F0702030302020204" pitchFamily="66" charset="0"/>
                <a:cs typeface="Arial" panose="020B0604020202020204" pitchFamily="34" charset="0"/>
              </a:rPr>
              <a:t>NI-PXIe 8130 RT controller;</a:t>
            </a:r>
          </a:p>
          <a:p>
            <a:pPr marL="685800" lvl="1" indent="-228600">
              <a:lnSpc>
                <a:spcPts val="2400"/>
              </a:lnSpc>
              <a:spcBef>
                <a:spcPts val="0"/>
              </a:spcBef>
              <a:buClr>
                <a:srgbClr val="FF0000"/>
              </a:buClr>
              <a:buSzPct val="90000"/>
              <a:buFont typeface="Wingdings" panose="05000000000000000000" pitchFamily="2" charset="2"/>
              <a:buChar char="Ø"/>
            </a:pPr>
            <a:r>
              <a:rPr lang="en-US" sz="2000" i="0" dirty="0" smtClean="0">
                <a:solidFill>
                  <a:srgbClr val="000000"/>
                </a:solidFill>
                <a:latin typeface="Comic Sans MS" panose="030F0702030302020204" pitchFamily="66" charset="0"/>
                <a:cs typeface="Arial" panose="020B0604020202020204" pitchFamily="34" charset="0"/>
              </a:rPr>
              <a:t>A SPEXI board with DIO FMC.</a:t>
            </a:r>
          </a:p>
          <a:p>
            <a:pPr marL="231775" indent="-231775">
              <a:lnSpc>
                <a:spcPts val="2400"/>
              </a:lnSpc>
              <a:spcBef>
                <a:spcPts val="600"/>
              </a:spcBef>
              <a:buClr>
                <a:srgbClr val="FF0000"/>
              </a:buClr>
              <a:buFont typeface="Wingdings" panose="05000000000000000000" pitchFamily="2" charset="2"/>
              <a:buChar char="l"/>
            </a:pPr>
            <a:r>
              <a:rPr lang="en-US" sz="2000" i="0" dirty="0">
                <a:solidFill>
                  <a:srgbClr val="000000"/>
                </a:solidFill>
              </a:rPr>
              <a:t>BNB beam signals broadcasted  on WR network via WR_NIC software on DIO;</a:t>
            </a:r>
          </a:p>
          <a:p>
            <a:pPr marL="231775" indent="-231775">
              <a:lnSpc>
                <a:spcPts val="2400"/>
              </a:lnSpc>
              <a:spcBef>
                <a:spcPts val="1200"/>
              </a:spcBef>
              <a:buClr>
                <a:srgbClr val="FF0000"/>
              </a:buClr>
              <a:buFont typeface="Wingdings" panose="05000000000000000000" pitchFamily="2" charset="2"/>
              <a:buChar char="l"/>
            </a:pPr>
            <a:r>
              <a:rPr lang="en-US" sz="2000" i="0" dirty="0">
                <a:solidFill>
                  <a:srgbClr val="000000"/>
                </a:solidFill>
              </a:rPr>
              <a:t>A SPEC card with DIO FMC installed </a:t>
            </a:r>
            <a:r>
              <a:rPr lang="en-US" sz="2000" i="0" dirty="0" smtClean="0">
                <a:solidFill>
                  <a:srgbClr val="000000"/>
                </a:solidFill>
              </a:rPr>
              <a:t>in   </a:t>
            </a:r>
            <a:r>
              <a:rPr lang="en-US" sz="2000" i="0" dirty="0">
                <a:solidFill>
                  <a:srgbClr val="000000"/>
                </a:solidFill>
              </a:rPr>
              <a:t>a server on the ICARUS site as a slave </a:t>
            </a:r>
            <a:r>
              <a:rPr lang="en-US" sz="2000" i="0" dirty="0" smtClean="0">
                <a:solidFill>
                  <a:srgbClr val="000000"/>
                </a:solidFill>
              </a:rPr>
              <a:t>node, used </a:t>
            </a:r>
            <a:r>
              <a:rPr lang="en-US" sz="2000" i="0" dirty="0">
                <a:solidFill>
                  <a:srgbClr val="000000"/>
                </a:solidFill>
              </a:rPr>
              <a:t>to cross check </a:t>
            </a:r>
            <a:r>
              <a:rPr lang="en-US" sz="2000" i="0" dirty="0" smtClean="0">
                <a:solidFill>
                  <a:srgbClr val="000000"/>
                </a:solidFill>
              </a:rPr>
              <a:t>the SPEXI signals.</a:t>
            </a:r>
            <a:endParaRPr lang="en-US" sz="2000" i="0" dirty="0">
              <a:solidFill>
                <a:srgbClr val="000000"/>
              </a:solidFill>
            </a:endParaRPr>
          </a:p>
        </p:txBody>
      </p:sp>
      <p:sp>
        <p:nvSpPr>
          <p:cNvPr id="16" name="Rectangle 15"/>
          <p:cNvSpPr/>
          <p:nvPr/>
        </p:nvSpPr>
        <p:spPr>
          <a:xfrm>
            <a:off x="0" y="4611975"/>
            <a:ext cx="6347012" cy="2169825"/>
          </a:xfrm>
          <a:prstGeom prst="rect">
            <a:avLst/>
          </a:prstGeom>
        </p:spPr>
        <p:txBody>
          <a:bodyPr wrap="square">
            <a:spAutoFit/>
          </a:bodyPr>
          <a:lstStyle/>
          <a:p>
            <a:pPr marL="234950" indent="-234950">
              <a:lnSpc>
                <a:spcPts val="2400"/>
              </a:lnSpc>
              <a:spcBef>
                <a:spcPts val="600"/>
              </a:spcBef>
              <a:buClr>
                <a:srgbClr val="FF0000"/>
              </a:buClr>
              <a:buFont typeface="Wingdings" panose="05000000000000000000" pitchFamily="2" charset="2"/>
              <a:buChar char="l"/>
            </a:pPr>
            <a:r>
              <a:rPr lang="en-US" sz="2000" i="0" dirty="0" smtClean="0">
                <a:solidFill>
                  <a:srgbClr val="000000"/>
                </a:solidFill>
                <a:cs typeface="Arial" panose="020B0604020202020204" pitchFamily="34" charset="0"/>
              </a:rPr>
              <a:t>Extensive successful test in progress @FNAL        </a:t>
            </a:r>
          </a:p>
          <a:p>
            <a:pPr marL="511175" lvl="2" indent="-228600">
              <a:lnSpc>
                <a:spcPts val="2400"/>
              </a:lnSpc>
              <a:spcBef>
                <a:spcPts val="600"/>
              </a:spcBef>
              <a:buClr>
                <a:srgbClr val="FF0000"/>
              </a:buClr>
              <a:buSzPct val="100000"/>
              <a:buFont typeface="Wingdings" panose="05000000000000000000" pitchFamily="2" charset="2"/>
              <a:buChar char="Ø"/>
            </a:pPr>
            <a:r>
              <a:rPr lang="en-US" sz="2000" dirty="0" smtClean="0">
                <a:solidFill>
                  <a:srgbClr val="FF0000"/>
                </a:solidFill>
              </a:rPr>
              <a:t>Phase locking of clocks generated by  SPEXI with common time has been validated (</a:t>
            </a:r>
            <a:r>
              <a:rPr lang="en-US" sz="2000" dirty="0" smtClean="0">
                <a:solidFill>
                  <a:srgbClr val="FF0000"/>
                </a:solidFill>
                <a:latin typeface="Symbol" panose="05050102010706020507" pitchFamily="18" charset="2"/>
              </a:rPr>
              <a:t>D</a:t>
            </a:r>
            <a:r>
              <a:rPr lang="en-US" sz="2000" dirty="0" smtClean="0">
                <a:solidFill>
                  <a:srgbClr val="FF0000"/>
                </a:solidFill>
              </a:rPr>
              <a:t>&lt;1 ns);</a:t>
            </a:r>
          </a:p>
          <a:p>
            <a:pPr marL="511175" lvl="2" indent="-228600">
              <a:lnSpc>
                <a:spcPts val="2400"/>
              </a:lnSpc>
              <a:spcBef>
                <a:spcPts val="600"/>
              </a:spcBef>
              <a:buClr>
                <a:srgbClr val="FF0000"/>
              </a:buClr>
              <a:buSzPct val="100000"/>
              <a:buFont typeface="Wingdings" panose="05000000000000000000" pitchFamily="2" charset="2"/>
              <a:buChar char="Ø"/>
            </a:pPr>
            <a:r>
              <a:rPr lang="en-US" sz="2000" dirty="0" smtClean="0">
                <a:solidFill>
                  <a:srgbClr val="FF0000"/>
                </a:solidFill>
              </a:rPr>
              <a:t>Correctness of decoding of beam extraction signals has been assessed</a:t>
            </a:r>
            <a:r>
              <a:rPr lang="en-US" sz="2000" dirty="0">
                <a:solidFill>
                  <a:srgbClr val="FF0000"/>
                </a:solidFill>
              </a:rPr>
              <a:t>;</a:t>
            </a:r>
            <a:endParaRPr lang="en-US" sz="2000" dirty="0" smtClean="0">
              <a:solidFill>
                <a:srgbClr val="FF0000"/>
              </a:solidFill>
            </a:endParaRPr>
          </a:p>
          <a:p>
            <a:pPr marL="511175" lvl="2" indent="-228600">
              <a:lnSpc>
                <a:spcPts val="2400"/>
              </a:lnSpc>
              <a:spcBef>
                <a:spcPts val="600"/>
              </a:spcBef>
              <a:buClr>
                <a:srgbClr val="FF0000"/>
              </a:buClr>
              <a:buSzPct val="100000"/>
              <a:buFont typeface="Wingdings" panose="05000000000000000000" pitchFamily="2" charset="2"/>
              <a:buChar char="Ø"/>
            </a:pPr>
            <a:r>
              <a:rPr lang="en-US" sz="2000" dirty="0" smtClean="0">
                <a:solidFill>
                  <a:srgbClr val="FF0000"/>
                </a:solidFill>
              </a:rPr>
              <a:t>Appropriate gate opening further confirmed.</a:t>
            </a:r>
            <a:endParaRPr lang="en-US" sz="2000" dirty="0">
              <a:solidFill>
                <a:srgbClr val="FF0000"/>
              </a:solidFill>
            </a:endParaRPr>
          </a:p>
        </p:txBody>
      </p:sp>
      <p:grpSp>
        <p:nvGrpSpPr>
          <p:cNvPr id="17" name="Group 16"/>
          <p:cNvGrpSpPr/>
          <p:nvPr/>
        </p:nvGrpSpPr>
        <p:grpSpPr>
          <a:xfrm>
            <a:off x="6172200" y="4572000"/>
            <a:ext cx="3733800" cy="2057400"/>
            <a:chOff x="1676398" y="3657600"/>
            <a:chExt cx="7010402" cy="2819400"/>
          </a:xfrm>
        </p:grpSpPr>
        <p:pic>
          <p:nvPicPr>
            <p:cNvPr id="18" name="Content Placeholder 8">
              <a:extLst>
                <a:ext uri="{FF2B5EF4-FFF2-40B4-BE49-F238E27FC236}">
                  <a16:creationId xmlns:lc="http://schemas.openxmlformats.org/drawingml/2006/lockedCanvas" xmlns:pic="http://schemas.openxmlformats.org/drawingml/2006/picture" xmlns:a16="http://schemas.microsoft.com/office/drawing/2014/main" xmlns:a14="http://schemas.microsoft.com/office/drawing/2010/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DB4B65B0-135C-4444-AA9B-FB7F6A7B8354}"/>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1676398" y="3657600"/>
              <a:ext cx="3505201" cy="2819400"/>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lc="http://schemas.openxmlformats.org/drawingml/2006/lockedCanvas" xmlns:pic="http://schemas.openxmlformats.org/drawingml/2006/picture" xmlns:a16="http://schemas.microsoft.com/office/drawing/2014/main" xmlns:a14="http://schemas.microsoft.com/office/drawing/2010/main" xmlns:w16se="http://schemas.microsoft.com/office/word/2015/wordml/symex" xmlns:w16cid="http://schemas.microsoft.com/office/word/2016/wordml/cid" xmlns:w15="http://schemas.microsoft.com/office/word/2012/wordml" xmlns:w="http://schemas.openxmlformats.org/wordprocessingml/2006/main" xmlns:w10="urn:schemas-microsoft-com:office:word" xmlns:v="urn:schemas-microsoft-com:vml"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id="{564D3D64-C8A4-1647-8E05-D24845DE0335}"/>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5257800" y="3657600"/>
              <a:ext cx="3429000" cy="28194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94465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a:t>
            </a:r>
            <a:r>
              <a:rPr lang="en-US" baseline="30000" dirty="0"/>
              <a:t>nd</a:t>
            </a:r>
            <a:r>
              <a:rPr lang="en-US" dirty="0"/>
              <a:t> </a:t>
            </a:r>
            <a:r>
              <a:rPr lang="en-US" dirty="0" smtClean="0"/>
              <a:t>level Trigger: </a:t>
            </a:r>
            <a:r>
              <a:rPr lang="en-US" dirty="0"/>
              <a:t>Event Filtering </a:t>
            </a:r>
            <a:r>
              <a:rPr lang="en-US" dirty="0" smtClean="0"/>
              <a:t>by PMT timing - 1</a:t>
            </a:r>
            <a:endParaRPr lang="en-US" dirty="0">
              <a:latin typeface="Helvetica (Heading)"/>
              <a:cs typeface="Helvetica (Heading)"/>
            </a:endParaRPr>
          </a:p>
        </p:txBody>
      </p:sp>
      <p:sp>
        <p:nvSpPr>
          <p:cNvPr id="66" name="Slide Number Placeholder 4"/>
          <p:cNvSpPr>
            <a:spLocks noGrp="1"/>
          </p:cNvSpPr>
          <p:nvPr/>
        </p:nvSpPr>
        <p:spPr bwMode="auto">
          <a:xfrm>
            <a:off x="7647546" y="6617516"/>
            <a:ext cx="2235729"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r>
              <a:rPr lang="en-GB" dirty="0"/>
              <a:t>Slide# :  </a:t>
            </a:r>
            <a:fld id="{D05931B6-DFFB-0A40-833F-329CB0688972}" type="slidenum">
              <a:rPr lang="en-GB" smtClean="0"/>
              <a:pPr/>
              <a:t>11</a:t>
            </a:fld>
            <a:endParaRPr lang="en-GB" dirty="0">
              <a:solidFill>
                <a:schemeClr val="accent1"/>
              </a:solidFill>
            </a:endParaRPr>
          </a:p>
        </p:txBody>
      </p:sp>
      <p:sp>
        <p:nvSpPr>
          <p:cNvPr id="67" name="Rectangle 66"/>
          <p:cNvSpPr/>
          <p:nvPr/>
        </p:nvSpPr>
        <p:spPr>
          <a:xfrm>
            <a:off x="5966" y="533400"/>
            <a:ext cx="9900034" cy="1720984"/>
          </a:xfrm>
          <a:prstGeom prst="rect">
            <a:avLst/>
          </a:prstGeom>
        </p:spPr>
        <p:txBody>
          <a:bodyPr wrap="square">
            <a:spAutoFit/>
          </a:bodyPr>
          <a:lstStyle/>
          <a:p>
            <a:pPr marL="228600" lvl="1" indent="-228600">
              <a:lnSpc>
                <a:spcPts val="2300"/>
              </a:lnSpc>
              <a:spcBef>
                <a:spcPts val="600"/>
              </a:spcBef>
              <a:buClr>
                <a:srgbClr val="FF0000"/>
              </a:buClr>
              <a:buFont typeface="Wingdings" panose="05000000000000000000" pitchFamily="2" charset="2"/>
              <a:buChar char="l"/>
            </a:pPr>
            <a:r>
              <a:rPr lang="en-GB" sz="2000" i="0" dirty="0">
                <a:solidFill>
                  <a:srgbClr val="000000"/>
                </a:solidFill>
              </a:rPr>
              <a:t>In order to select genuine </a:t>
            </a:r>
            <a:r>
              <a:rPr lang="en-GB" sz="2000" i="0" dirty="0" smtClean="0">
                <a:solidFill>
                  <a:srgbClr val="000000"/>
                </a:solidFill>
                <a:latin typeface="Symbol" panose="05050102010706020507" pitchFamily="18" charset="2"/>
              </a:rPr>
              <a:t>n </a:t>
            </a:r>
            <a:r>
              <a:rPr lang="en-GB" sz="2000" i="0" dirty="0" smtClean="0">
                <a:solidFill>
                  <a:srgbClr val="000000"/>
                </a:solidFill>
              </a:rPr>
              <a:t>interactions the acquired </a:t>
            </a:r>
            <a:r>
              <a:rPr lang="en-GB" sz="2000" i="0" dirty="0">
                <a:solidFill>
                  <a:srgbClr val="000000"/>
                </a:solidFill>
              </a:rPr>
              <a:t>events </a:t>
            </a:r>
            <a:r>
              <a:rPr lang="en-GB" sz="2000" i="0" dirty="0" smtClean="0">
                <a:solidFill>
                  <a:srgbClr val="000000"/>
                </a:solidFill>
              </a:rPr>
              <a:t>can be </a:t>
            </a:r>
            <a:r>
              <a:rPr lang="en-GB" sz="2000" i="0" dirty="0">
                <a:solidFill>
                  <a:srgbClr val="000000"/>
                </a:solidFill>
              </a:rPr>
              <a:t>filtered out </a:t>
            </a:r>
            <a:r>
              <a:rPr lang="en-GB" sz="2000" i="0" dirty="0" smtClean="0">
                <a:solidFill>
                  <a:srgbClr val="000000"/>
                </a:solidFill>
              </a:rPr>
              <a:t>by reconstructing </a:t>
            </a:r>
            <a:r>
              <a:rPr lang="en-GB" sz="2000" i="0" dirty="0">
                <a:solidFill>
                  <a:srgbClr val="000000"/>
                </a:solidFill>
              </a:rPr>
              <a:t>quasi-online </a:t>
            </a:r>
            <a:r>
              <a:rPr lang="en-GB" sz="2000" i="0" dirty="0" smtClean="0">
                <a:solidFill>
                  <a:srgbClr val="000000"/>
                </a:solidFill>
              </a:rPr>
              <a:t>the PMT </a:t>
            </a:r>
            <a:r>
              <a:rPr lang="en-GB" sz="2000" i="0" dirty="0">
                <a:solidFill>
                  <a:srgbClr val="000000"/>
                </a:solidFill>
              </a:rPr>
              <a:t>signals, </a:t>
            </a:r>
            <a:r>
              <a:rPr lang="en-GB" sz="2000" i="0" dirty="0" smtClean="0">
                <a:solidFill>
                  <a:srgbClr val="000000"/>
                </a:solidFill>
              </a:rPr>
              <a:t>determining signal pulse height and timing </a:t>
            </a:r>
            <a:r>
              <a:rPr lang="en-GB" sz="2000" i="0" dirty="0">
                <a:solidFill>
                  <a:srgbClr val="000000"/>
                </a:solidFill>
              </a:rPr>
              <a:t>at ns </a:t>
            </a:r>
            <a:r>
              <a:rPr lang="en-GB" sz="2000" i="0" dirty="0" smtClean="0">
                <a:solidFill>
                  <a:srgbClr val="000000"/>
                </a:solidFill>
              </a:rPr>
              <a:t>level: a precise PMT calibration will laser is mandatory !</a:t>
            </a:r>
          </a:p>
          <a:p>
            <a:pPr marL="228600" lvl="1" indent="-228600">
              <a:lnSpc>
                <a:spcPts val="2300"/>
              </a:lnSpc>
              <a:spcBef>
                <a:spcPts val="1200"/>
              </a:spcBef>
              <a:buClr>
                <a:srgbClr val="FF0000"/>
              </a:buClr>
              <a:buFont typeface="Wingdings" panose="05000000000000000000" pitchFamily="2" charset="2"/>
              <a:buChar char="l"/>
            </a:pPr>
            <a:r>
              <a:rPr lang="en-GB" sz="2000" i="0" dirty="0" smtClean="0">
                <a:solidFill>
                  <a:srgbClr val="000000"/>
                </a:solidFill>
              </a:rPr>
              <a:t>The precise timing of neutrino interaction will depend on position of the vertex interaction along </a:t>
            </a:r>
            <a:r>
              <a:rPr lang="en-GB" sz="2000" i="0" dirty="0" smtClean="0">
                <a:solidFill>
                  <a:srgbClr val="000000"/>
                </a:solidFill>
              </a:rPr>
              <a:t>the </a:t>
            </a:r>
            <a:r>
              <a:rPr lang="en-GB" sz="2000" i="0" dirty="0">
                <a:solidFill>
                  <a:srgbClr val="000000"/>
                </a:solidFill>
              </a:rPr>
              <a:t>transversal (drift) </a:t>
            </a:r>
            <a:r>
              <a:rPr lang="en-GB" sz="2000" dirty="0">
                <a:solidFill>
                  <a:srgbClr val="000000"/>
                </a:solidFill>
              </a:rPr>
              <a:t>x </a:t>
            </a:r>
            <a:r>
              <a:rPr lang="en-GB" sz="2000" dirty="0" smtClean="0">
                <a:solidFill>
                  <a:srgbClr val="000000"/>
                </a:solidFill>
              </a:rPr>
              <a:t> </a:t>
            </a:r>
            <a:r>
              <a:rPr lang="en-GB" sz="2000" i="0" dirty="0" smtClean="0">
                <a:solidFill>
                  <a:srgbClr val="000000"/>
                </a:solidFill>
              </a:rPr>
              <a:t>and </a:t>
            </a:r>
            <a:r>
              <a:rPr lang="en-GB" sz="2000" i="0" dirty="0" smtClean="0">
                <a:solidFill>
                  <a:srgbClr val="000000"/>
                </a:solidFill>
              </a:rPr>
              <a:t>longitudinal </a:t>
            </a:r>
            <a:r>
              <a:rPr lang="en-GB" sz="2000" dirty="0" smtClean="0">
                <a:solidFill>
                  <a:srgbClr val="000000"/>
                </a:solidFill>
              </a:rPr>
              <a:t>z</a:t>
            </a:r>
            <a:r>
              <a:rPr lang="en-GB" sz="2000" i="0" dirty="0" smtClean="0">
                <a:solidFill>
                  <a:srgbClr val="000000"/>
                </a:solidFill>
              </a:rPr>
              <a:t>  directions.  </a:t>
            </a:r>
          </a:p>
        </p:txBody>
      </p:sp>
      <p:sp>
        <p:nvSpPr>
          <p:cNvPr id="27" name="Rectangle 26"/>
          <p:cNvSpPr/>
          <p:nvPr/>
        </p:nvSpPr>
        <p:spPr>
          <a:xfrm>
            <a:off x="5966" y="2286000"/>
            <a:ext cx="9900034" cy="1015663"/>
          </a:xfrm>
          <a:prstGeom prst="rect">
            <a:avLst/>
          </a:prstGeom>
        </p:spPr>
        <p:txBody>
          <a:bodyPr wrap="square">
            <a:spAutoFit/>
          </a:bodyPr>
          <a:lstStyle/>
          <a:p>
            <a:pPr marL="577850" lvl="2" indent="-295275">
              <a:lnSpc>
                <a:spcPts val="2400"/>
              </a:lnSpc>
              <a:spcBef>
                <a:spcPts val="600"/>
              </a:spcBef>
              <a:buClr>
                <a:srgbClr val="FF0000"/>
              </a:buClr>
              <a:buSzPct val="90000"/>
              <a:buFont typeface="Wingdings" panose="05000000000000000000" pitchFamily="2" charset="2"/>
              <a:buChar char="Ø"/>
            </a:pPr>
            <a:r>
              <a:rPr lang="en-GB" sz="2000" i="0" dirty="0">
                <a:solidFill>
                  <a:srgbClr val="000000"/>
                </a:solidFill>
              </a:rPr>
              <a:t>L</a:t>
            </a:r>
            <a:r>
              <a:rPr lang="en-GB" sz="2000" i="0" dirty="0" smtClean="0">
                <a:solidFill>
                  <a:srgbClr val="000000"/>
                </a:solidFill>
              </a:rPr>
              <a:t>ight propagation from track to PMTs introduces a delay between t</a:t>
            </a:r>
            <a:r>
              <a:rPr lang="en-GB" sz="2000" i="0" baseline="-25000" dirty="0" smtClean="0">
                <a:solidFill>
                  <a:srgbClr val="000000"/>
                </a:solidFill>
              </a:rPr>
              <a:t>0</a:t>
            </a:r>
            <a:r>
              <a:rPr lang="en-GB" sz="2000" i="0" dirty="0" smtClean="0">
                <a:solidFill>
                  <a:srgbClr val="000000"/>
                </a:solidFill>
              </a:rPr>
              <a:t> time of </a:t>
            </a:r>
            <a:r>
              <a:rPr lang="en-GB" sz="2000" i="0" dirty="0" smtClean="0">
                <a:solidFill>
                  <a:srgbClr val="000000"/>
                </a:solidFill>
                <a:latin typeface="Symbol" charset="2"/>
                <a:cs typeface="Symbol" charset="2"/>
              </a:rPr>
              <a:t>n </a:t>
            </a:r>
            <a:r>
              <a:rPr lang="en-GB" sz="2000" i="0" dirty="0" smtClean="0">
                <a:solidFill>
                  <a:srgbClr val="000000"/>
                </a:solidFill>
              </a:rPr>
              <a:t>interaction and the </a:t>
            </a:r>
            <a:r>
              <a:rPr lang="en-GB" sz="2000" dirty="0" smtClean="0">
                <a:solidFill>
                  <a:srgbClr val="000000"/>
                </a:solidFill>
              </a:rPr>
              <a:t>first hit PMT in Left</a:t>
            </a:r>
            <a:r>
              <a:rPr lang="en-GB" sz="2000" dirty="0">
                <a:solidFill>
                  <a:srgbClr val="000000"/>
                </a:solidFill>
              </a:rPr>
              <a:t>,</a:t>
            </a:r>
            <a:r>
              <a:rPr lang="en-GB" sz="2000" dirty="0" smtClean="0">
                <a:solidFill>
                  <a:srgbClr val="000000"/>
                </a:solidFill>
              </a:rPr>
              <a:t> Right TPCs </a:t>
            </a:r>
            <a:r>
              <a:rPr lang="en-GB" sz="2000" dirty="0" err="1" smtClean="0">
                <a:solidFill>
                  <a:srgbClr val="0000FF"/>
                </a:solidFill>
              </a:rPr>
              <a:t>t</a:t>
            </a:r>
            <a:r>
              <a:rPr lang="en-GB" sz="2000" baseline="-25000" dirty="0" err="1" smtClean="0">
                <a:solidFill>
                  <a:srgbClr val="0000FF"/>
                </a:solidFill>
              </a:rPr>
              <a:t>L</a:t>
            </a:r>
            <a:r>
              <a:rPr lang="en-GB" sz="2000" dirty="0" smtClean="0"/>
              <a:t>, </a:t>
            </a:r>
            <a:r>
              <a:rPr lang="en-GB" sz="2000" dirty="0" err="1" smtClean="0">
                <a:solidFill>
                  <a:srgbClr val="FF0000"/>
                </a:solidFill>
              </a:rPr>
              <a:t>t</a:t>
            </a:r>
            <a:r>
              <a:rPr lang="en-GB" sz="2000" baseline="-25000" dirty="0" err="1" smtClean="0">
                <a:solidFill>
                  <a:srgbClr val="FF0000"/>
                </a:solidFill>
              </a:rPr>
              <a:t>R</a:t>
            </a:r>
            <a:r>
              <a:rPr lang="en-GB" sz="2000" baseline="-25000" dirty="0" smtClean="0">
                <a:solidFill>
                  <a:srgbClr val="000000"/>
                </a:solidFill>
              </a:rPr>
              <a:t>  </a:t>
            </a:r>
            <a:r>
              <a:rPr lang="en-GB" sz="2000" i="0" dirty="0" smtClean="0">
                <a:solidFill>
                  <a:srgbClr val="000000"/>
                </a:solidFill>
              </a:rPr>
              <a:t>which increases with track distance from  PMTs:</a:t>
            </a:r>
            <a:endParaRPr lang="en-GB" sz="2000" i="0" dirty="0">
              <a:solidFill>
                <a:srgbClr val="000000"/>
              </a:solidFill>
            </a:endParaRPr>
          </a:p>
        </p:txBody>
      </p:sp>
      <p:sp>
        <p:nvSpPr>
          <p:cNvPr id="6" name="Rectangle 5"/>
          <p:cNvSpPr/>
          <p:nvPr/>
        </p:nvSpPr>
        <p:spPr>
          <a:xfrm>
            <a:off x="533400" y="5880809"/>
            <a:ext cx="4572000" cy="977191"/>
          </a:xfrm>
          <a:prstGeom prst="rect">
            <a:avLst/>
          </a:prstGeom>
        </p:spPr>
        <p:txBody>
          <a:bodyPr wrap="square">
            <a:spAutoFit/>
          </a:bodyPr>
          <a:lstStyle/>
          <a:p>
            <a:pPr>
              <a:lnSpc>
                <a:spcPts val="2300"/>
              </a:lnSpc>
              <a:spcBef>
                <a:spcPts val="600"/>
              </a:spcBef>
              <a:buClr>
                <a:srgbClr val="FF0000"/>
              </a:buClr>
            </a:pPr>
            <a:r>
              <a:rPr lang="en-GB" sz="2000" b="1" dirty="0">
                <a:solidFill>
                  <a:srgbClr val="FF0000"/>
                </a:solidFill>
                <a:latin typeface="Calibri"/>
                <a:cs typeface="Calibri"/>
                <a:sym typeface="Wingdings"/>
              </a:rPr>
              <a:t>→</a:t>
            </a:r>
            <a:r>
              <a:rPr lang="en-GB" sz="2000" dirty="0">
                <a:solidFill>
                  <a:srgbClr val="FF0000"/>
                </a:solidFill>
                <a:sym typeface="Wingdings"/>
              </a:rPr>
              <a:t> (</a:t>
            </a:r>
            <a:r>
              <a:rPr lang="en-GB" sz="2000" dirty="0" err="1">
                <a:solidFill>
                  <a:srgbClr val="FF0000"/>
                </a:solidFill>
              </a:rPr>
              <a:t>t</a:t>
            </a:r>
            <a:r>
              <a:rPr lang="en-GB" sz="2000" baseline="-25000" dirty="0" err="1">
                <a:solidFill>
                  <a:srgbClr val="FF0000"/>
                </a:solidFill>
              </a:rPr>
              <a:t>L</a:t>
            </a:r>
            <a:r>
              <a:rPr lang="en-GB" sz="2000" dirty="0" err="1">
                <a:solidFill>
                  <a:srgbClr val="FF0000"/>
                </a:solidFill>
              </a:rPr>
              <a:t>+t</a:t>
            </a:r>
            <a:r>
              <a:rPr lang="en-GB" sz="2000" baseline="-25000" dirty="0" err="1">
                <a:solidFill>
                  <a:srgbClr val="FF0000"/>
                </a:solidFill>
              </a:rPr>
              <a:t>R</a:t>
            </a:r>
            <a:r>
              <a:rPr lang="en-GB" sz="2000" dirty="0">
                <a:solidFill>
                  <a:srgbClr val="FF0000"/>
                </a:solidFill>
              </a:rPr>
              <a:t>)/2 provides a 1</a:t>
            </a:r>
            <a:r>
              <a:rPr lang="en-GB" sz="2000" baseline="30000" dirty="0">
                <a:solidFill>
                  <a:srgbClr val="FF0000"/>
                </a:solidFill>
              </a:rPr>
              <a:t>st</a:t>
            </a:r>
            <a:r>
              <a:rPr lang="en-GB" sz="2000" dirty="0">
                <a:solidFill>
                  <a:srgbClr val="FF0000"/>
                </a:solidFill>
              </a:rPr>
              <a:t> evaluation of t</a:t>
            </a:r>
            <a:r>
              <a:rPr lang="en-GB" sz="2000" baseline="-25000" dirty="0">
                <a:solidFill>
                  <a:srgbClr val="FF0000"/>
                </a:solidFill>
              </a:rPr>
              <a:t>0 </a:t>
            </a:r>
            <a:r>
              <a:rPr lang="en-GB" sz="2000" dirty="0">
                <a:solidFill>
                  <a:srgbClr val="FF0000"/>
                </a:solidFill>
                <a:latin typeface="Symbol" charset="2"/>
                <a:cs typeface="Symbol" charset="2"/>
              </a:rPr>
              <a:t>n</a:t>
            </a:r>
            <a:r>
              <a:rPr lang="en-GB" sz="2000" dirty="0">
                <a:solidFill>
                  <a:srgbClr val="FF0000"/>
                </a:solidFill>
              </a:rPr>
              <a:t> interaction independent from </a:t>
            </a:r>
            <a:r>
              <a:rPr lang="en-GB" sz="2000" dirty="0">
                <a:solidFill>
                  <a:srgbClr val="FF0000"/>
                </a:solidFill>
                <a:latin typeface="Symbol" panose="05050102010706020507" pitchFamily="18" charset="2"/>
              </a:rPr>
              <a:t>n</a:t>
            </a:r>
            <a:r>
              <a:rPr lang="en-GB" sz="2000" dirty="0">
                <a:solidFill>
                  <a:srgbClr val="FF0000"/>
                </a:solidFill>
              </a:rPr>
              <a:t> vertex position with </a:t>
            </a:r>
            <a:r>
              <a:rPr lang="en-GB" sz="2000" dirty="0">
                <a:solidFill>
                  <a:srgbClr val="FF0000"/>
                </a:solidFill>
                <a:latin typeface="Symbol" panose="05050102010706020507" pitchFamily="18" charset="2"/>
              </a:rPr>
              <a:t>s </a:t>
            </a:r>
            <a:r>
              <a:rPr lang="en-GB" sz="2000" dirty="0">
                <a:solidFill>
                  <a:srgbClr val="FF0000"/>
                </a:solidFill>
              </a:rPr>
              <a:t>~2.4 ns</a:t>
            </a:r>
          </a:p>
        </p:txBody>
      </p:sp>
      <p:grpSp>
        <p:nvGrpSpPr>
          <p:cNvPr id="7" name="Group 6"/>
          <p:cNvGrpSpPr/>
          <p:nvPr/>
        </p:nvGrpSpPr>
        <p:grpSpPr>
          <a:xfrm>
            <a:off x="5029199" y="3212068"/>
            <a:ext cx="4953001" cy="3645932"/>
            <a:chOff x="5029199" y="3048000"/>
            <a:chExt cx="4953001" cy="3645932"/>
          </a:xfrm>
        </p:grpSpPr>
        <p:grpSp>
          <p:nvGrpSpPr>
            <p:cNvPr id="79" name="Group 78"/>
            <p:cNvGrpSpPr/>
            <p:nvPr/>
          </p:nvGrpSpPr>
          <p:grpSpPr>
            <a:xfrm>
              <a:off x="5029199" y="3048000"/>
              <a:ext cx="4953001" cy="3645932"/>
              <a:chOff x="5029199" y="2362199"/>
              <a:chExt cx="4953001" cy="3645932"/>
            </a:xfrm>
          </p:grpSpPr>
          <p:grpSp>
            <p:nvGrpSpPr>
              <p:cNvPr id="80" name="Group 79"/>
              <p:cNvGrpSpPr/>
              <p:nvPr/>
            </p:nvGrpSpPr>
            <p:grpSpPr>
              <a:xfrm>
                <a:off x="5029199" y="2362199"/>
                <a:ext cx="4953001" cy="3276601"/>
                <a:chOff x="3886200" y="1768476"/>
                <a:chExt cx="4953001" cy="3617913"/>
              </a:xfrm>
            </p:grpSpPr>
            <p:grpSp>
              <p:nvGrpSpPr>
                <p:cNvPr id="82" name="Group 81"/>
                <p:cNvGrpSpPr/>
                <p:nvPr/>
              </p:nvGrpSpPr>
              <p:grpSpPr>
                <a:xfrm>
                  <a:off x="3886200" y="2024997"/>
                  <a:ext cx="4953001" cy="3361392"/>
                  <a:chOff x="3810000" y="2024997"/>
                  <a:chExt cx="4953002" cy="3361395"/>
                </a:xfrm>
              </p:grpSpPr>
              <p:grpSp>
                <p:nvGrpSpPr>
                  <p:cNvPr id="87" name="Group 86"/>
                  <p:cNvGrpSpPr/>
                  <p:nvPr/>
                </p:nvGrpSpPr>
                <p:grpSpPr>
                  <a:xfrm>
                    <a:off x="3810000" y="2024997"/>
                    <a:ext cx="4953002" cy="3361395"/>
                    <a:chOff x="4038598" y="2253597"/>
                    <a:chExt cx="4953002" cy="3361395"/>
                  </a:xfrm>
                </p:grpSpPr>
                <p:pic>
                  <p:nvPicPr>
                    <p:cNvPr id="91" name="Picture 9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7184" y="2253597"/>
                      <a:ext cx="3196616" cy="2884947"/>
                    </a:xfrm>
                    <a:prstGeom prst="rect">
                      <a:avLst/>
                    </a:prstGeom>
                  </p:spPr>
                </p:pic>
                <p:grpSp>
                  <p:nvGrpSpPr>
                    <p:cNvPr id="92" name="Group 91"/>
                    <p:cNvGrpSpPr/>
                    <p:nvPr/>
                  </p:nvGrpSpPr>
                  <p:grpSpPr>
                    <a:xfrm>
                      <a:off x="4038598" y="2390642"/>
                      <a:ext cx="4953002" cy="3224350"/>
                      <a:chOff x="-104250" y="3366463"/>
                      <a:chExt cx="6536288" cy="3502744"/>
                    </a:xfrm>
                  </p:grpSpPr>
                  <p:grpSp>
                    <p:nvGrpSpPr>
                      <p:cNvPr id="93" name="Group 92"/>
                      <p:cNvGrpSpPr/>
                      <p:nvPr/>
                    </p:nvGrpSpPr>
                    <p:grpSpPr>
                      <a:xfrm>
                        <a:off x="-104250" y="3372413"/>
                        <a:ext cx="6536288" cy="3496794"/>
                        <a:chOff x="1131671" y="2388359"/>
                        <a:chExt cx="8550336" cy="4270614"/>
                      </a:xfrm>
                    </p:grpSpPr>
                    <p:sp>
                      <p:nvSpPr>
                        <p:cNvPr id="96" name="TextBox 95"/>
                        <p:cNvSpPr txBox="1"/>
                        <p:nvPr/>
                      </p:nvSpPr>
                      <p:spPr>
                        <a:xfrm>
                          <a:off x="2315565" y="6209799"/>
                          <a:ext cx="4776844" cy="449174"/>
                        </a:xfrm>
                        <a:prstGeom prst="rect">
                          <a:avLst/>
                        </a:prstGeom>
                        <a:noFill/>
                      </p:spPr>
                      <p:txBody>
                        <a:bodyPr wrap="none" rtlCol="0">
                          <a:spAutoFit/>
                        </a:bodyPr>
                        <a:lstStyle/>
                        <a:p>
                          <a:r>
                            <a:rPr lang="en-US" dirty="0" smtClean="0">
                              <a:latin typeface="Symbol" charset="2"/>
                              <a:cs typeface="Symbol" charset="2"/>
                            </a:rPr>
                            <a:t>n</a:t>
                          </a:r>
                          <a:r>
                            <a:rPr lang="en-US" dirty="0" smtClean="0"/>
                            <a:t> interaction vertex x (cm)</a:t>
                          </a:r>
                          <a:endParaRPr lang="en-US" dirty="0"/>
                        </a:p>
                      </p:txBody>
                    </p:sp>
                    <p:sp>
                      <p:nvSpPr>
                        <p:cNvPr id="97" name="TextBox 96"/>
                        <p:cNvSpPr txBox="1"/>
                        <p:nvPr/>
                      </p:nvSpPr>
                      <p:spPr>
                        <a:xfrm rot="16200000">
                          <a:off x="940904" y="2579126"/>
                          <a:ext cx="965980" cy="584445"/>
                        </a:xfrm>
                        <a:prstGeom prst="rect">
                          <a:avLst/>
                        </a:prstGeom>
                        <a:noFill/>
                      </p:spPr>
                      <p:txBody>
                        <a:bodyPr wrap="none" rtlCol="0">
                          <a:spAutoFit/>
                        </a:bodyPr>
                        <a:lstStyle/>
                        <a:p>
                          <a:r>
                            <a:rPr lang="en-US" sz="1600" b="1" dirty="0" smtClean="0"/>
                            <a:t>t (ns)</a:t>
                          </a:r>
                          <a:endParaRPr lang="en-US" sz="1600" b="1" dirty="0"/>
                        </a:p>
                      </p:txBody>
                    </p:sp>
                    <p:sp>
                      <p:nvSpPr>
                        <p:cNvPr id="98" name="TextBox 97"/>
                        <p:cNvSpPr txBox="1"/>
                        <p:nvPr/>
                      </p:nvSpPr>
                      <p:spPr>
                        <a:xfrm>
                          <a:off x="5274358" y="3325991"/>
                          <a:ext cx="712906" cy="530843"/>
                        </a:xfrm>
                        <a:prstGeom prst="rect">
                          <a:avLst/>
                        </a:prstGeom>
                        <a:noFill/>
                      </p:spPr>
                      <p:txBody>
                        <a:bodyPr wrap="none" rtlCol="0">
                          <a:spAutoFit/>
                        </a:bodyPr>
                        <a:lstStyle/>
                        <a:p>
                          <a:r>
                            <a:rPr lang="en-US" sz="2000" b="1" dirty="0" err="1" smtClean="0">
                              <a:solidFill>
                                <a:srgbClr val="FF0000"/>
                              </a:solidFill>
                            </a:rPr>
                            <a:t>t</a:t>
                          </a:r>
                          <a:r>
                            <a:rPr lang="en-US" sz="2000" b="1" baseline="-25000" dirty="0" err="1" smtClean="0">
                              <a:solidFill>
                                <a:srgbClr val="FF0000"/>
                              </a:solidFill>
                            </a:rPr>
                            <a:t>R</a:t>
                          </a:r>
                          <a:endParaRPr lang="en-US" sz="2000" b="1" baseline="-25000" dirty="0">
                            <a:solidFill>
                              <a:srgbClr val="FF0000"/>
                            </a:solidFill>
                          </a:endParaRPr>
                        </a:p>
                      </p:txBody>
                    </p:sp>
                    <p:sp>
                      <p:nvSpPr>
                        <p:cNvPr id="99" name="TextBox 98"/>
                        <p:cNvSpPr txBox="1"/>
                        <p:nvPr/>
                      </p:nvSpPr>
                      <p:spPr>
                        <a:xfrm>
                          <a:off x="2165145" y="5221280"/>
                          <a:ext cx="689991" cy="530843"/>
                        </a:xfrm>
                        <a:prstGeom prst="rect">
                          <a:avLst/>
                        </a:prstGeom>
                        <a:noFill/>
                      </p:spPr>
                      <p:txBody>
                        <a:bodyPr wrap="none" rtlCol="0">
                          <a:spAutoFit/>
                        </a:bodyPr>
                        <a:lstStyle/>
                        <a:p>
                          <a:r>
                            <a:rPr lang="en-US" sz="2000" b="1" dirty="0" err="1" smtClean="0">
                              <a:solidFill>
                                <a:srgbClr val="2A3FFF"/>
                              </a:solidFill>
                            </a:rPr>
                            <a:t>t</a:t>
                          </a:r>
                          <a:r>
                            <a:rPr lang="en-US" sz="2000" b="1" baseline="-25000" dirty="0" err="1" smtClean="0">
                              <a:solidFill>
                                <a:srgbClr val="2A3FFF"/>
                              </a:solidFill>
                            </a:rPr>
                            <a:t>L</a:t>
                          </a:r>
                          <a:endParaRPr lang="en-US" sz="2000" b="1" baseline="-25000" dirty="0">
                            <a:solidFill>
                              <a:srgbClr val="2A3FFF"/>
                            </a:solidFill>
                          </a:endParaRPr>
                        </a:p>
                      </p:txBody>
                    </p:sp>
                    <p:sp>
                      <p:nvSpPr>
                        <p:cNvPr id="100" name="TextBox 99"/>
                        <p:cNvSpPr txBox="1"/>
                        <p:nvPr/>
                      </p:nvSpPr>
                      <p:spPr>
                        <a:xfrm rot="16200000">
                          <a:off x="1551783" y="3579917"/>
                          <a:ext cx="1820412" cy="637576"/>
                        </a:xfrm>
                        <a:prstGeom prst="rect">
                          <a:avLst/>
                        </a:prstGeom>
                        <a:noFill/>
                      </p:spPr>
                      <p:txBody>
                        <a:bodyPr wrap="none" rtlCol="0">
                          <a:spAutoFit/>
                        </a:bodyPr>
                        <a:lstStyle/>
                        <a:p>
                          <a:r>
                            <a:rPr lang="en-US" sz="1800" dirty="0" smtClean="0">
                              <a:solidFill>
                                <a:srgbClr val="000000"/>
                              </a:solidFill>
                            </a:rPr>
                            <a:t>TPC wires</a:t>
                          </a:r>
                          <a:endParaRPr lang="en-US" sz="1800" dirty="0">
                            <a:solidFill>
                              <a:srgbClr val="000000"/>
                            </a:solidFill>
                          </a:endParaRPr>
                        </a:p>
                      </p:txBody>
                    </p:sp>
                    <p:sp>
                      <p:nvSpPr>
                        <p:cNvPr id="101" name="TextBox 100"/>
                        <p:cNvSpPr txBox="1"/>
                        <p:nvPr/>
                      </p:nvSpPr>
                      <p:spPr>
                        <a:xfrm rot="16200000">
                          <a:off x="6174657" y="3591396"/>
                          <a:ext cx="1391334" cy="637577"/>
                        </a:xfrm>
                        <a:prstGeom prst="rect">
                          <a:avLst/>
                        </a:prstGeom>
                        <a:noFill/>
                      </p:spPr>
                      <p:txBody>
                        <a:bodyPr wrap="none" rtlCol="0">
                          <a:spAutoFit/>
                        </a:bodyPr>
                        <a:lstStyle/>
                        <a:p>
                          <a:r>
                            <a:rPr lang="en-US" sz="1800" dirty="0" smtClean="0">
                              <a:solidFill>
                                <a:srgbClr val="000000"/>
                              </a:solidFill>
                            </a:rPr>
                            <a:t>cathode</a:t>
                          </a:r>
                          <a:endParaRPr lang="en-US" sz="1800" dirty="0">
                            <a:solidFill>
                              <a:srgbClr val="000000"/>
                            </a:solidFill>
                          </a:endParaRPr>
                        </a:p>
                      </p:txBody>
                    </p:sp>
                    <p:sp>
                      <p:nvSpPr>
                        <p:cNvPr id="102" name="TextBox 101"/>
                        <p:cNvSpPr txBox="1"/>
                        <p:nvPr/>
                      </p:nvSpPr>
                      <p:spPr>
                        <a:xfrm>
                          <a:off x="7314229" y="4359394"/>
                          <a:ext cx="2367778" cy="1224879"/>
                        </a:xfrm>
                        <a:prstGeom prst="rect">
                          <a:avLst/>
                        </a:prstGeom>
                        <a:noFill/>
                      </p:spPr>
                      <p:txBody>
                        <a:bodyPr wrap="square" rtlCol="0">
                          <a:spAutoFit/>
                        </a:bodyPr>
                        <a:lstStyle/>
                        <a:p>
                          <a:pPr>
                            <a:lnSpc>
                              <a:spcPts val="2900"/>
                            </a:lnSpc>
                          </a:pPr>
                          <a:r>
                            <a:rPr lang="en-US" sz="2400" i="0" dirty="0"/>
                            <a:t>½</a:t>
                          </a:r>
                          <a:r>
                            <a:rPr lang="en-US" sz="2000" i="0" dirty="0"/>
                            <a:t>(</a:t>
                          </a:r>
                          <a:r>
                            <a:rPr lang="en-US" sz="2000" i="0" dirty="0" err="1" smtClean="0"/>
                            <a:t>t</a:t>
                          </a:r>
                          <a:r>
                            <a:rPr lang="en-US" sz="2000" i="0" baseline="-25000" dirty="0" err="1" smtClean="0"/>
                            <a:t>L</a:t>
                          </a:r>
                          <a:r>
                            <a:rPr lang="en-US" sz="2000" i="0" dirty="0" err="1" smtClean="0"/>
                            <a:t>+t</a:t>
                          </a:r>
                          <a:r>
                            <a:rPr lang="en-US" sz="2000" i="0" baseline="-25000" dirty="0" err="1" smtClean="0"/>
                            <a:t>R</a:t>
                          </a:r>
                          <a:r>
                            <a:rPr lang="en-US" sz="2000" i="0" dirty="0" smtClean="0"/>
                            <a:t>) </a:t>
                          </a:r>
                          <a:r>
                            <a:rPr lang="en-GB" sz="2000" i="0" dirty="0" smtClean="0">
                              <a:solidFill>
                                <a:srgbClr val="000000"/>
                              </a:solidFill>
                            </a:rPr>
                            <a:t> </a:t>
                          </a:r>
                        </a:p>
                        <a:p>
                          <a:pPr>
                            <a:lnSpc>
                              <a:spcPts val="2900"/>
                            </a:lnSpc>
                          </a:pPr>
                          <a:r>
                            <a:rPr lang="en-GB" sz="2000" i="0" dirty="0" smtClean="0">
                              <a:solidFill>
                                <a:srgbClr val="000000"/>
                              </a:solidFill>
                            </a:rPr>
                            <a:t>~ t</a:t>
                          </a:r>
                          <a:r>
                            <a:rPr lang="en-GB" sz="2000" i="0" baseline="-25000" dirty="0" smtClean="0">
                              <a:solidFill>
                                <a:srgbClr val="000000"/>
                              </a:solidFill>
                            </a:rPr>
                            <a:t>0</a:t>
                          </a:r>
                          <a:r>
                            <a:rPr lang="en-GB" sz="2000" i="0" dirty="0" smtClean="0">
                              <a:solidFill>
                                <a:srgbClr val="000000"/>
                              </a:solidFill>
                            </a:rPr>
                            <a:t>+16 ns</a:t>
                          </a:r>
                          <a:endParaRPr lang="en-US" sz="2000" i="0" dirty="0"/>
                        </a:p>
                      </p:txBody>
                    </p:sp>
                  </p:grpSp>
                  <p:cxnSp>
                    <p:nvCxnSpPr>
                      <p:cNvPr id="94" name="Straight Connector 93"/>
                      <p:cNvCxnSpPr/>
                      <p:nvPr/>
                    </p:nvCxnSpPr>
                    <p:spPr bwMode="auto">
                      <a:xfrm>
                        <a:off x="1102451" y="3366463"/>
                        <a:ext cx="0" cy="2823620"/>
                      </a:xfrm>
                      <a:prstGeom prst="line">
                        <a:avLst/>
                      </a:prstGeom>
                      <a:solidFill>
                        <a:schemeClr val="accent1"/>
                      </a:solidFill>
                      <a:ln w="9525" cap="flat" cmpd="sng" algn="ctr">
                        <a:solidFill>
                          <a:schemeClr val="tx1"/>
                        </a:solidFill>
                        <a:prstDash val="sysDash"/>
                        <a:round/>
                        <a:headEnd type="none" w="med" len="med"/>
                        <a:tailEnd type="none" w="med" len="med"/>
                      </a:ln>
                      <a:effectLst/>
                    </p:spPr>
                  </p:cxnSp>
                  <p:cxnSp>
                    <p:nvCxnSpPr>
                      <p:cNvPr id="95" name="Straight Connector 94"/>
                      <p:cNvCxnSpPr/>
                      <p:nvPr/>
                    </p:nvCxnSpPr>
                    <p:spPr bwMode="auto">
                      <a:xfrm>
                        <a:off x="4119201" y="3366463"/>
                        <a:ext cx="0" cy="2819542"/>
                      </a:xfrm>
                      <a:prstGeom prst="line">
                        <a:avLst/>
                      </a:prstGeom>
                      <a:solidFill>
                        <a:schemeClr val="accent1"/>
                      </a:solidFill>
                      <a:ln w="9525" cap="flat" cmpd="sng" algn="ctr">
                        <a:solidFill>
                          <a:schemeClr val="tx1"/>
                        </a:solidFill>
                        <a:prstDash val="sysDash"/>
                        <a:round/>
                        <a:headEnd type="none" w="med" len="med"/>
                        <a:tailEnd type="none" w="med" len="med"/>
                      </a:ln>
                      <a:effectLst/>
                    </p:spPr>
                  </p:cxnSp>
                </p:grpSp>
              </p:grpSp>
              <p:grpSp>
                <p:nvGrpSpPr>
                  <p:cNvPr id="88" name="Group 87"/>
                  <p:cNvGrpSpPr/>
                  <p:nvPr/>
                </p:nvGrpSpPr>
                <p:grpSpPr>
                  <a:xfrm>
                    <a:off x="4718752" y="3924142"/>
                    <a:ext cx="3206048" cy="957423"/>
                    <a:chOff x="5181992" y="3733800"/>
                    <a:chExt cx="3581253" cy="957423"/>
                  </a:xfrm>
                </p:grpSpPr>
                <p:sp>
                  <p:nvSpPr>
                    <p:cNvPr id="89" name="Rectangle 88"/>
                    <p:cNvSpPr/>
                    <p:nvPr/>
                  </p:nvSpPr>
                  <p:spPr bwMode="auto">
                    <a:xfrm>
                      <a:off x="8305800" y="4424365"/>
                      <a:ext cx="457445" cy="2668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600" b="0" i="0" u="none" strike="noStrike" cap="none" normalizeH="0" baseline="0" smtClean="0">
                        <a:ln>
                          <a:noFill/>
                        </a:ln>
                        <a:solidFill>
                          <a:schemeClr val="tx1"/>
                        </a:solidFill>
                        <a:effectLst/>
                        <a:latin typeface="Comic Sans MS" pitchFamily="1" charset="0"/>
                      </a:endParaRPr>
                    </a:p>
                  </p:txBody>
                </p:sp>
                <p:cxnSp>
                  <p:nvCxnSpPr>
                    <p:cNvPr id="90" name="Straight Arrow Connector 89"/>
                    <p:cNvCxnSpPr/>
                    <p:nvPr/>
                  </p:nvCxnSpPr>
                  <p:spPr bwMode="auto">
                    <a:xfrm>
                      <a:off x="5181992" y="3733800"/>
                      <a:ext cx="3056599" cy="69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grpSp>
            </p:grpSp>
            <p:cxnSp>
              <p:nvCxnSpPr>
                <p:cNvPr id="83" name="Straight Arrow Connector 82"/>
                <p:cNvCxnSpPr/>
                <p:nvPr/>
              </p:nvCxnSpPr>
              <p:spPr bwMode="auto">
                <a:xfrm>
                  <a:off x="4959838" y="2189163"/>
                  <a:ext cx="1898162" cy="696"/>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84" name="Straight Arrow Connector 83"/>
                <p:cNvCxnSpPr/>
                <p:nvPr/>
              </p:nvCxnSpPr>
              <p:spPr bwMode="auto">
                <a:xfrm flipH="1" flipV="1">
                  <a:off x="5268123" y="4629151"/>
                  <a:ext cx="1666078" cy="2994"/>
                </a:xfrm>
                <a:prstGeom prst="straightConnector1">
                  <a:avLst/>
                </a:prstGeom>
                <a:solidFill>
                  <a:schemeClr val="accent1"/>
                </a:solidFill>
                <a:ln w="28575" cap="flat" cmpd="sng" algn="ctr">
                  <a:solidFill>
                    <a:srgbClr val="0000FF"/>
                  </a:solidFill>
                  <a:prstDash val="solid"/>
                  <a:round/>
                  <a:headEnd type="none" w="med" len="med"/>
                  <a:tailEnd type="arrow"/>
                </a:ln>
                <a:effectLst/>
              </p:spPr>
            </p:cxnSp>
            <p:sp>
              <p:nvSpPr>
                <p:cNvPr id="85" name="Rectangle 84"/>
                <p:cNvSpPr/>
                <p:nvPr/>
              </p:nvSpPr>
              <p:spPr>
                <a:xfrm>
                  <a:off x="4419600" y="1768476"/>
                  <a:ext cx="3283271" cy="373820"/>
                </a:xfrm>
                <a:prstGeom prst="rect">
                  <a:avLst/>
                </a:prstGeom>
              </p:spPr>
              <p:txBody>
                <a:bodyPr wrap="none">
                  <a:spAutoFit/>
                </a:bodyPr>
                <a:lstStyle/>
                <a:p>
                  <a:r>
                    <a:rPr lang="en-US" dirty="0">
                      <a:solidFill>
                        <a:srgbClr val="FF0000"/>
                      </a:solidFill>
                    </a:rPr>
                    <a:t>d</a:t>
                  </a:r>
                  <a:r>
                    <a:rPr lang="en-US" dirty="0" smtClean="0">
                      <a:solidFill>
                        <a:srgbClr val="FF0000"/>
                      </a:solidFill>
                    </a:rPr>
                    <a:t>istance to Right TPC decreases</a:t>
                  </a:r>
                  <a:endParaRPr lang="en-US" dirty="0">
                    <a:solidFill>
                      <a:srgbClr val="FF0000"/>
                    </a:solidFill>
                  </a:endParaRPr>
                </a:p>
              </p:txBody>
            </p:sp>
            <p:sp>
              <p:nvSpPr>
                <p:cNvPr id="86" name="Rectangle 85"/>
                <p:cNvSpPr/>
                <p:nvPr/>
              </p:nvSpPr>
              <p:spPr>
                <a:xfrm>
                  <a:off x="4495800" y="4797426"/>
                  <a:ext cx="3199915" cy="373820"/>
                </a:xfrm>
                <a:prstGeom prst="rect">
                  <a:avLst/>
                </a:prstGeom>
              </p:spPr>
              <p:txBody>
                <a:bodyPr wrap="none">
                  <a:spAutoFit/>
                </a:bodyPr>
                <a:lstStyle/>
                <a:p>
                  <a:r>
                    <a:rPr lang="en-US" dirty="0">
                      <a:solidFill>
                        <a:srgbClr val="0000FF"/>
                      </a:solidFill>
                    </a:rPr>
                    <a:t>d</a:t>
                  </a:r>
                  <a:r>
                    <a:rPr lang="en-US" dirty="0" smtClean="0">
                      <a:solidFill>
                        <a:srgbClr val="0000FF"/>
                      </a:solidFill>
                    </a:rPr>
                    <a:t>istance to Left TPC decreases</a:t>
                  </a:r>
                  <a:endParaRPr lang="en-US" dirty="0">
                    <a:solidFill>
                      <a:srgbClr val="0000FF"/>
                    </a:solidFill>
                  </a:endParaRPr>
                </a:p>
              </p:txBody>
            </p:sp>
          </p:grpSp>
          <p:sp>
            <p:nvSpPr>
              <p:cNvPr id="81" name="Rectangle 80"/>
              <p:cNvSpPr/>
              <p:nvPr/>
            </p:nvSpPr>
            <p:spPr>
              <a:xfrm>
                <a:off x="5334000" y="5638799"/>
                <a:ext cx="3438762" cy="369332"/>
              </a:xfrm>
              <a:prstGeom prst="rect">
                <a:avLst/>
              </a:prstGeom>
            </p:spPr>
            <p:txBody>
              <a:bodyPr wrap="none">
                <a:spAutoFit/>
              </a:bodyPr>
              <a:lstStyle/>
              <a:p>
                <a:r>
                  <a:rPr lang="en-US" sz="1800" dirty="0" err="1" smtClean="0">
                    <a:latin typeface="+mn-lt"/>
                  </a:rPr>
                  <a:t>Scint</a:t>
                </a:r>
                <a:r>
                  <a:rPr lang="en-US" sz="1800" dirty="0" smtClean="0">
                    <a:latin typeface="+mn-lt"/>
                  </a:rPr>
                  <a:t>. light propagation </a:t>
                </a:r>
                <a:r>
                  <a:rPr lang="en-US" sz="1800" dirty="0" smtClean="0"/>
                  <a:t>delay</a:t>
                </a:r>
                <a:endParaRPr lang="en-US" sz="1800" dirty="0"/>
              </a:p>
            </p:txBody>
          </p:sp>
        </p:grpSp>
        <p:sp>
          <p:nvSpPr>
            <p:cNvPr id="103" name="Rectangle 102"/>
            <p:cNvSpPr/>
            <p:nvPr/>
          </p:nvSpPr>
          <p:spPr>
            <a:xfrm>
              <a:off x="8686800" y="3700046"/>
              <a:ext cx="1016625" cy="338554"/>
            </a:xfrm>
            <a:prstGeom prst="rect">
              <a:avLst/>
            </a:prstGeom>
            <a:ln>
              <a:solidFill>
                <a:schemeClr val="tx1"/>
              </a:solidFill>
            </a:ln>
          </p:spPr>
          <p:txBody>
            <a:bodyPr wrap="none">
              <a:spAutoFit/>
            </a:bodyPr>
            <a:lstStyle/>
            <a:p>
              <a:r>
                <a:rPr lang="en-US" dirty="0" smtClean="0">
                  <a:latin typeface="+mn-lt"/>
                  <a:cs typeface="Symbol" charset="2"/>
                </a:rPr>
                <a:t>MC </a:t>
              </a:r>
              <a:r>
                <a:rPr lang="en-US" dirty="0" err="1" smtClean="0">
                  <a:latin typeface="Symbol" charset="2"/>
                  <a:cs typeface="Symbol" charset="2"/>
                </a:rPr>
                <a:t>n</a:t>
              </a:r>
              <a:r>
                <a:rPr lang="en-US" dirty="0" err="1" smtClean="0"/>
                <a:t>eCC</a:t>
              </a:r>
              <a:endParaRPr lang="en-US" dirty="0"/>
            </a:p>
          </p:txBody>
        </p:sp>
      </p:grpSp>
      <p:grpSp>
        <p:nvGrpSpPr>
          <p:cNvPr id="4" name="Group 3"/>
          <p:cNvGrpSpPr/>
          <p:nvPr/>
        </p:nvGrpSpPr>
        <p:grpSpPr>
          <a:xfrm>
            <a:off x="685800" y="3581400"/>
            <a:ext cx="4343400" cy="2209800"/>
            <a:chOff x="685800" y="3505200"/>
            <a:chExt cx="4343400" cy="2209800"/>
          </a:xfrm>
        </p:grpSpPr>
        <p:grpSp>
          <p:nvGrpSpPr>
            <p:cNvPr id="28" name="Group 27"/>
            <p:cNvGrpSpPr/>
            <p:nvPr/>
          </p:nvGrpSpPr>
          <p:grpSpPr>
            <a:xfrm>
              <a:off x="921036" y="3505200"/>
              <a:ext cx="3727164" cy="2209800"/>
              <a:chOff x="6483636" y="609600"/>
              <a:chExt cx="3498564" cy="2057400"/>
            </a:xfrm>
          </p:grpSpPr>
          <p:grpSp>
            <p:nvGrpSpPr>
              <p:cNvPr id="29" name="Group 28"/>
              <p:cNvGrpSpPr/>
              <p:nvPr/>
            </p:nvGrpSpPr>
            <p:grpSpPr>
              <a:xfrm>
                <a:off x="6483636" y="609600"/>
                <a:ext cx="3498564" cy="1728854"/>
                <a:chOff x="704607" y="751499"/>
                <a:chExt cx="2986750" cy="2014917"/>
              </a:xfrm>
            </p:grpSpPr>
            <p:grpSp>
              <p:nvGrpSpPr>
                <p:cNvPr id="31" name="Group 30"/>
                <p:cNvGrpSpPr/>
                <p:nvPr/>
              </p:nvGrpSpPr>
              <p:grpSpPr>
                <a:xfrm>
                  <a:off x="704607" y="751499"/>
                  <a:ext cx="2986750" cy="1728341"/>
                  <a:chOff x="1035927" y="751499"/>
                  <a:chExt cx="2986750" cy="1728341"/>
                </a:xfrm>
              </p:grpSpPr>
              <p:grpSp>
                <p:nvGrpSpPr>
                  <p:cNvPr id="34" name="Group 33"/>
                  <p:cNvGrpSpPr/>
                  <p:nvPr/>
                </p:nvGrpSpPr>
                <p:grpSpPr>
                  <a:xfrm>
                    <a:off x="1035927" y="751499"/>
                    <a:ext cx="2986750" cy="1728341"/>
                    <a:chOff x="1035927" y="751499"/>
                    <a:chExt cx="2986750" cy="1728341"/>
                  </a:xfrm>
                </p:grpSpPr>
                <p:grpSp>
                  <p:nvGrpSpPr>
                    <p:cNvPr id="43" name="Group 42"/>
                    <p:cNvGrpSpPr/>
                    <p:nvPr/>
                  </p:nvGrpSpPr>
                  <p:grpSpPr>
                    <a:xfrm>
                      <a:off x="1035927" y="751499"/>
                      <a:ext cx="2986750" cy="1728341"/>
                      <a:chOff x="1035927" y="751499"/>
                      <a:chExt cx="2986750" cy="1728341"/>
                    </a:xfrm>
                  </p:grpSpPr>
                  <p:grpSp>
                    <p:nvGrpSpPr>
                      <p:cNvPr id="70" name="Group 69"/>
                      <p:cNvGrpSpPr/>
                      <p:nvPr/>
                    </p:nvGrpSpPr>
                    <p:grpSpPr>
                      <a:xfrm>
                        <a:off x="1035927" y="751499"/>
                        <a:ext cx="2986750" cy="1728341"/>
                        <a:chOff x="1035927" y="751499"/>
                        <a:chExt cx="2986750" cy="1728341"/>
                      </a:xfrm>
                    </p:grpSpPr>
                    <p:grpSp>
                      <p:nvGrpSpPr>
                        <p:cNvPr id="72" name="Group 71"/>
                        <p:cNvGrpSpPr/>
                        <p:nvPr/>
                      </p:nvGrpSpPr>
                      <p:grpSpPr>
                        <a:xfrm>
                          <a:off x="1470585" y="751499"/>
                          <a:ext cx="2102020" cy="1728341"/>
                          <a:chOff x="2774779" y="786927"/>
                          <a:chExt cx="1435707" cy="1298528"/>
                        </a:xfrm>
                      </p:grpSpPr>
                      <p:sp>
                        <p:nvSpPr>
                          <p:cNvPr id="77" name="Rectangle 76"/>
                          <p:cNvSpPr/>
                          <p:nvPr/>
                        </p:nvSpPr>
                        <p:spPr bwMode="auto">
                          <a:xfrm>
                            <a:off x="2774779" y="786927"/>
                            <a:ext cx="717853" cy="129852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1" charset="0"/>
                              </a:rPr>
                              <a:t> </a:t>
                            </a:r>
                            <a:r>
                              <a:rPr kumimoji="0" lang="en-US" sz="1600" b="0" u="none" strike="noStrike" cap="none" normalizeH="0" baseline="0" dirty="0" smtClean="0">
                                <a:ln>
                                  <a:noFill/>
                                </a:ln>
                                <a:solidFill>
                                  <a:schemeClr val="tx1"/>
                                </a:solidFill>
                                <a:effectLst/>
                                <a:latin typeface="Comic Sans MS" pitchFamily="1" charset="0"/>
                              </a:rPr>
                              <a:t>Left </a:t>
                            </a:r>
                          </a:p>
                        </p:txBody>
                      </p:sp>
                      <p:sp>
                        <p:nvSpPr>
                          <p:cNvPr id="78" name="Rectangle 77"/>
                          <p:cNvSpPr/>
                          <p:nvPr/>
                        </p:nvSpPr>
                        <p:spPr bwMode="auto">
                          <a:xfrm>
                            <a:off x="3492633" y="786927"/>
                            <a:ext cx="717853" cy="1298528"/>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u="none" strike="noStrike" cap="none" normalizeH="0" baseline="0" dirty="0" smtClean="0">
                                <a:ln>
                                  <a:noFill/>
                                </a:ln>
                                <a:solidFill>
                                  <a:schemeClr val="tx1"/>
                                </a:solidFill>
                                <a:effectLst/>
                                <a:latin typeface="Comic Sans MS" pitchFamily="1" charset="0"/>
                              </a:rPr>
                              <a:t>       </a:t>
                            </a:r>
                            <a:r>
                              <a:rPr kumimoji="0" lang="en-US" sz="1600" b="0" u="none" strike="noStrike" cap="none" normalizeH="0" dirty="0" smtClean="0">
                                <a:ln>
                                  <a:noFill/>
                                </a:ln>
                                <a:solidFill>
                                  <a:schemeClr val="tx1"/>
                                </a:solidFill>
                                <a:effectLst/>
                                <a:latin typeface="Comic Sans MS" pitchFamily="1" charset="0"/>
                              </a:rPr>
                              <a:t> </a:t>
                            </a:r>
                            <a:r>
                              <a:rPr kumimoji="0" lang="en-US" sz="1600" b="0" u="none" strike="noStrike" cap="none" normalizeH="0" baseline="0" dirty="0" smtClean="0">
                                <a:ln>
                                  <a:noFill/>
                                </a:ln>
                                <a:solidFill>
                                  <a:schemeClr val="tx1"/>
                                </a:solidFill>
                                <a:effectLst/>
                                <a:latin typeface="Comic Sans MS" pitchFamily="1" charset="0"/>
                              </a:rPr>
                              <a:t> Right</a:t>
                            </a:r>
                          </a:p>
                        </p:txBody>
                      </p:sp>
                    </p:grpSp>
                    <p:sp>
                      <p:nvSpPr>
                        <p:cNvPr id="73" name="TextBox 72"/>
                        <p:cNvSpPr txBox="1"/>
                        <p:nvPr/>
                      </p:nvSpPr>
                      <p:spPr>
                        <a:xfrm>
                          <a:off x="1791836" y="1676925"/>
                          <a:ext cx="566795" cy="565783"/>
                        </a:xfrm>
                        <a:prstGeom prst="rect">
                          <a:avLst/>
                        </a:prstGeom>
                        <a:noFill/>
                      </p:spPr>
                      <p:txBody>
                        <a:bodyPr wrap="none" rtlCol="0">
                          <a:spAutoFit/>
                        </a:bodyPr>
                        <a:lstStyle/>
                        <a:p>
                          <a:pPr algn="ctr"/>
                          <a:r>
                            <a:rPr lang="en-US" dirty="0">
                              <a:latin typeface="Comic Sans MS"/>
                              <a:cs typeface="Comic Sans MS"/>
                            </a:rPr>
                            <a:t>t</a:t>
                          </a:r>
                          <a:r>
                            <a:rPr lang="en-US" baseline="-25000" dirty="0" smtClean="0">
                              <a:latin typeface="Comic Sans MS"/>
                              <a:cs typeface="Comic Sans MS"/>
                            </a:rPr>
                            <a:t>0</a:t>
                          </a:r>
                          <a:r>
                            <a:rPr lang="en-US" dirty="0" smtClean="0">
                              <a:latin typeface="Symbol" charset="2"/>
                              <a:cs typeface="Symbol" charset="2"/>
                            </a:rPr>
                            <a:t> </a:t>
                          </a:r>
                        </a:p>
                        <a:p>
                          <a:pPr algn="ctr"/>
                          <a:r>
                            <a:rPr lang="en-US" dirty="0" smtClean="0">
                              <a:latin typeface="Symbol" charset="2"/>
                              <a:cs typeface="Symbol" charset="2"/>
                            </a:rPr>
                            <a:t>n</a:t>
                          </a:r>
                          <a:r>
                            <a:rPr lang="en-US" dirty="0" smtClean="0"/>
                            <a:t> </a:t>
                          </a:r>
                          <a:r>
                            <a:rPr lang="en-US" dirty="0" err="1" smtClean="0"/>
                            <a:t>int</a:t>
                          </a:r>
                          <a:endParaRPr lang="en-US" dirty="0"/>
                        </a:p>
                      </p:txBody>
                    </p:sp>
                    <p:sp>
                      <p:nvSpPr>
                        <p:cNvPr id="74" name="TextBox 73"/>
                        <p:cNvSpPr txBox="1"/>
                        <p:nvPr/>
                      </p:nvSpPr>
                      <p:spPr>
                        <a:xfrm>
                          <a:off x="2582785" y="2048071"/>
                          <a:ext cx="877407" cy="327559"/>
                        </a:xfrm>
                        <a:prstGeom prst="rect">
                          <a:avLst/>
                        </a:prstGeom>
                        <a:noFill/>
                      </p:spPr>
                      <p:txBody>
                        <a:bodyPr wrap="none" rtlCol="0">
                          <a:spAutoFit/>
                        </a:bodyPr>
                        <a:lstStyle/>
                        <a:p>
                          <a:r>
                            <a:rPr lang="en-US" dirty="0" smtClean="0"/>
                            <a:t>cathode</a:t>
                          </a:r>
                          <a:endParaRPr lang="en-US" dirty="0"/>
                        </a:p>
                      </p:txBody>
                    </p:sp>
                    <p:sp>
                      <p:nvSpPr>
                        <p:cNvPr id="75" name="TextBox 74"/>
                        <p:cNvSpPr txBox="1"/>
                        <p:nvPr/>
                      </p:nvSpPr>
                      <p:spPr>
                        <a:xfrm>
                          <a:off x="3642251" y="1312204"/>
                          <a:ext cx="380426" cy="387115"/>
                        </a:xfrm>
                        <a:prstGeom prst="rect">
                          <a:avLst/>
                        </a:prstGeom>
                        <a:noFill/>
                      </p:spPr>
                      <p:txBody>
                        <a:bodyPr wrap="none" rtlCol="0">
                          <a:spAutoFit/>
                        </a:bodyPr>
                        <a:lstStyle/>
                        <a:p>
                          <a:r>
                            <a:rPr lang="en-US" sz="2000" dirty="0" err="1" smtClean="0">
                              <a:solidFill>
                                <a:srgbClr val="FF0000"/>
                              </a:solidFill>
                            </a:rPr>
                            <a:t>t</a:t>
                          </a:r>
                          <a:r>
                            <a:rPr lang="en-US" sz="2000" baseline="-25000" dirty="0" err="1" smtClean="0">
                              <a:solidFill>
                                <a:srgbClr val="FF0000"/>
                              </a:solidFill>
                            </a:rPr>
                            <a:t>R</a:t>
                          </a:r>
                          <a:endParaRPr lang="en-US" sz="2000" baseline="-25000" dirty="0">
                            <a:solidFill>
                              <a:srgbClr val="FF0000"/>
                            </a:solidFill>
                          </a:endParaRPr>
                        </a:p>
                      </p:txBody>
                    </p:sp>
                    <p:sp>
                      <p:nvSpPr>
                        <p:cNvPr id="76" name="TextBox 75"/>
                        <p:cNvSpPr txBox="1"/>
                        <p:nvPr/>
                      </p:nvSpPr>
                      <p:spPr>
                        <a:xfrm>
                          <a:off x="1035927" y="1324236"/>
                          <a:ext cx="368594" cy="387115"/>
                        </a:xfrm>
                        <a:prstGeom prst="rect">
                          <a:avLst/>
                        </a:prstGeom>
                        <a:noFill/>
                      </p:spPr>
                      <p:txBody>
                        <a:bodyPr wrap="none" rtlCol="0">
                          <a:spAutoFit/>
                        </a:bodyPr>
                        <a:lstStyle/>
                        <a:p>
                          <a:r>
                            <a:rPr lang="en-US" sz="2000" dirty="0" err="1" smtClean="0">
                              <a:solidFill>
                                <a:srgbClr val="2A3FFF"/>
                              </a:solidFill>
                            </a:rPr>
                            <a:t>t</a:t>
                          </a:r>
                          <a:r>
                            <a:rPr lang="en-US" sz="2000" baseline="-25000" dirty="0" err="1" smtClean="0">
                              <a:solidFill>
                                <a:srgbClr val="2A3FFF"/>
                              </a:solidFill>
                            </a:rPr>
                            <a:t>L</a:t>
                          </a:r>
                          <a:endParaRPr lang="en-US" sz="2000" baseline="-25000" dirty="0">
                            <a:solidFill>
                              <a:srgbClr val="2A3FFF"/>
                            </a:solidFill>
                          </a:endParaRPr>
                        </a:p>
                      </p:txBody>
                    </p:sp>
                  </p:grpSp>
                  <p:cxnSp>
                    <p:nvCxnSpPr>
                      <p:cNvPr id="71" name="Straight Arrow Connector 70"/>
                      <p:cNvCxnSpPr/>
                      <p:nvPr/>
                    </p:nvCxnSpPr>
                    <p:spPr bwMode="auto">
                      <a:xfrm flipH="1" flipV="1">
                        <a:off x="2564269" y="1820176"/>
                        <a:ext cx="220091" cy="20742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sp>
                  <p:nvSpPr>
                    <p:cNvPr id="44" name="Oval 43"/>
                    <p:cNvSpPr/>
                    <p:nvPr/>
                  </p:nvSpPr>
                  <p:spPr bwMode="auto">
                    <a:xfrm>
                      <a:off x="3572606" y="966402"/>
                      <a:ext cx="113294" cy="13669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59" name="Oval 58"/>
                    <p:cNvSpPr/>
                    <p:nvPr/>
                  </p:nvSpPr>
                  <p:spPr bwMode="auto">
                    <a:xfrm>
                      <a:off x="3573151" y="1256862"/>
                      <a:ext cx="113294" cy="13669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0" name="Oval 59"/>
                    <p:cNvSpPr/>
                    <p:nvPr/>
                  </p:nvSpPr>
                  <p:spPr bwMode="auto">
                    <a:xfrm>
                      <a:off x="3573696" y="1547322"/>
                      <a:ext cx="113294" cy="13669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1" name="Oval 60"/>
                    <p:cNvSpPr/>
                    <p:nvPr/>
                  </p:nvSpPr>
                  <p:spPr bwMode="auto">
                    <a:xfrm>
                      <a:off x="3574241" y="1837782"/>
                      <a:ext cx="113294" cy="13669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2" name="Oval 61"/>
                    <p:cNvSpPr/>
                    <p:nvPr/>
                  </p:nvSpPr>
                  <p:spPr bwMode="auto">
                    <a:xfrm>
                      <a:off x="3574786" y="2128242"/>
                      <a:ext cx="113294" cy="13669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3" name="Oval 62"/>
                    <p:cNvSpPr/>
                    <p:nvPr/>
                  </p:nvSpPr>
                  <p:spPr bwMode="auto">
                    <a:xfrm>
                      <a:off x="1364351" y="966936"/>
                      <a:ext cx="113294" cy="136697"/>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4" name="Oval 63"/>
                    <p:cNvSpPr/>
                    <p:nvPr/>
                  </p:nvSpPr>
                  <p:spPr bwMode="auto">
                    <a:xfrm>
                      <a:off x="1364896" y="1257396"/>
                      <a:ext cx="113294" cy="136697"/>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5" name="Oval 64"/>
                    <p:cNvSpPr/>
                    <p:nvPr/>
                  </p:nvSpPr>
                  <p:spPr bwMode="auto">
                    <a:xfrm>
                      <a:off x="1365441" y="1547856"/>
                      <a:ext cx="113294" cy="136697"/>
                    </a:xfrm>
                    <a:prstGeom prst="ellipse">
                      <a:avLst/>
                    </a:prstGeom>
                    <a:solidFill>
                      <a:srgbClr val="2A3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8" name="Oval 67"/>
                    <p:cNvSpPr/>
                    <p:nvPr/>
                  </p:nvSpPr>
                  <p:spPr bwMode="auto">
                    <a:xfrm>
                      <a:off x="1365986" y="1838316"/>
                      <a:ext cx="113294" cy="136697"/>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sp>
                  <p:nvSpPr>
                    <p:cNvPr id="69" name="Oval 68"/>
                    <p:cNvSpPr/>
                    <p:nvPr/>
                  </p:nvSpPr>
                  <p:spPr bwMode="auto">
                    <a:xfrm>
                      <a:off x="1366531" y="2128776"/>
                      <a:ext cx="113294" cy="136697"/>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Comic Sans MS" pitchFamily="1" charset="0"/>
                      </a:endParaRPr>
                    </a:p>
                  </p:txBody>
                </p:sp>
              </p:grpSp>
              <p:cxnSp>
                <p:nvCxnSpPr>
                  <p:cNvPr id="35" name="Straight Connector 34"/>
                  <p:cNvCxnSpPr/>
                  <p:nvPr/>
                </p:nvCxnSpPr>
                <p:spPr bwMode="auto">
                  <a:xfrm flipV="1">
                    <a:off x="2029316" y="1103099"/>
                    <a:ext cx="234682" cy="4442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flipH="1" flipV="1">
                    <a:off x="1918877" y="1355488"/>
                    <a:ext cx="110440" cy="19236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flipH="1">
                    <a:off x="2029316" y="1537364"/>
                    <a:ext cx="1" cy="19802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2" name="Straight Arrow Connector 31"/>
                <p:cNvCxnSpPr/>
                <p:nvPr/>
              </p:nvCxnSpPr>
              <p:spPr bwMode="auto">
                <a:xfrm flipV="1">
                  <a:off x="1148505" y="2616474"/>
                  <a:ext cx="2092781" cy="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3202856" y="2438859"/>
                  <a:ext cx="282805" cy="327557"/>
                </a:xfrm>
                <a:prstGeom prst="rect">
                  <a:avLst/>
                </a:prstGeom>
                <a:noFill/>
              </p:spPr>
              <p:txBody>
                <a:bodyPr wrap="none" rtlCol="0">
                  <a:spAutoFit/>
                </a:bodyPr>
                <a:lstStyle/>
                <a:p>
                  <a:r>
                    <a:rPr lang="en-US" dirty="0" smtClean="0"/>
                    <a:t>x</a:t>
                  </a:r>
                  <a:endParaRPr lang="en-US" dirty="0"/>
                </a:p>
              </p:txBody>
            </p:sp>
          </p:grpSp>
          <p:sp>
            <p:nvSpPr>
              <p:cNvPr id="30" name="Rectangle 29"/>
              <p:cNvSpPr/>
              <p:nvPr/>
            </p:nvSpPr>
            <p:spPr>
              <a:xfrm>
                <a:off x="6781800" y="2286000"/>
                <a:ext cx="2971800" cy="381000"/>
              </a:xfrm>
              <a:prstGeom prst="rect">
                <a:avLst/>
              </a:prstGeom>
            </p:spPr>
            <p:txBody>
              <a:bodyPr wrap="square">
                <a:spAutoFit/>
              </a:bodyPr>
              <a:lstStyle/>
              <a:p>
                <a:pPr>
                  <a:lnSpc>
                    <a:spcPts val="2200"/>
                  </a:lnSpc>
                  <a:spcBef>
                    <a:spcPts val="600"/>
                  </a:spcBef>
                  <a:buClr>
                    <a:srgbClr val="FF0000"/>
                  </a:buClr>
                </a:pPr>
                <a:r>
                  <a:rPr lang="en-GB" sz="1800" dirty="0">
                    <a:latin typeface="Symbol" panose="05050102010706020507" pitchFamily="18" charset="2"/>
                  </a:rPr>
                  <a:t>n</a:t>
                </a:r>
                <a:r>
                  <a:rPr lang="en-GB" sz="1800" dirty="0" smtClean="0">
                    <a:latin typeface="Symbol" panose="05050102010706020507" pitchFamily="18" charset="2"/>
                  </a:rPr>
                  <a:t> </a:t>
                </a:r>
                <a:r>
                  <a:rPr lang="en-GB" sz="1800" dirty="0" smtClean="0"/>
                  <a:t>interaction  in Left TPC</a:t>
                </a:r>
                <a:endParaRPr lang="en-GB" sz="1800" baseline="-25000" dirty="0">
                  <a:solidFill>
                    <a:srgbClr val="FF0000"/>
                  </a:solidFill>
                </a:endParaRPr>
              </a:p>
            </p:txBody>
          </p:sp>
        </p:grpSp>
        <p:grpSp>
          <p:nvGrpSpPr>
            <p:cNvPr id="9" name="Group 8"/>
            <p:cNvGrpSpPr/>
            <p:nvPr/>
          </p:nvGrpSpPr>
          <p:grpSpPr>
            <a:xfrm>
              <a:off x="685800" y="4876800"/>
              <a:ext cx="612668" cy="643354"/>
              <a:chOff x="533400" y="4953000"/>
              <a:chExt cx="612668" cy="643354"/>
            </a:xfrm>
          </p:grpSpPr>
          <p:sp>
            <p:nvSpPr>
              <p:cNvPr id="3" name="Rectangle 2"/>
              <p:cNvSpPr/>
              <p:nvPr/>
            </p:nvSpPr>
            <p:spPr>
              <a:xfrm>
                <a:off x="533400" y="5257800"/>
                <a:ext cx="612668" cy="338554"/>
              </a:xfrm>
              <a:prstGeom prst="rect">
                <a:avLst/>
              </a:prstGeom>
            </p:spPr>
            <p:txBody>
              <a:bodyPr wrap="none">
                <a:spAutoFit/>
              </a:bodyPr>
              <a:lstStyle/>
              <a:p>
                <a:r>
                  <a:rPr lang="en-GB" i="0" dirty="0">
                    <a:solidFill>
                      <a:srgbClr val="000000"/>
                    </a:solidFill>
                  </a:rPr>
                  <a:t>PMT</a:t>
                </a:r>
                <a:endParaRPr lang="en-US" dirty="0"/>
              </a:p>
            </p:txBody>
          </p:sp>
          <p:cxnSp>
            <p:nvCxnSpPr>
              <p:cNvPr id="104" name="Straight Arrow Connector 103"/>
              <p:cNvCxnSpPr/>
              <p:nvPr/>
            </p:nvCxnSpPr>
            <p:spPr bwMode="auto">
              <a:xfrm flipV="1">
                <a:off x="915934" y="4953000"/>
                <a:ext cx="227066"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nvGrpSpPr>
            <p:cNvPr id="106" name="Group 105"/>
            <p:cNvGrpSpPr/>
            <p:nvPr/>
          </p:nvGrpSpPr>
          <p:grpSpPr>
            <a:xfrm>
              <a:off x="4343400" y="4800600"/>
              <a:ext cx="685800" cy="643354"/>
              <a:chOff x="990600" y="4876800"/>
              <a:chExt cx="685800" cy="643354"/>
            </a:xfrm>
          </p:grpSpPr>
          <p:sp>
            <p:nvSpPr>
              <p:cNvPr id="107" name="Rectangle 106"/>
              <p:cNvSpPr/>
              <p:nvPr/>
            </p:nvSpPr>
            <p:spPr>
              <a:xfrm>
                <a:off x="990600" y="5181600"/>
                <a:ext cx="685800" cy="338554"/>
              </a:xfrm>
              <a:prstGeom prst="rect">
                <a:avLst/>
              </a:prstGeom>
            </p:spPr>
            <p:txBody>
              <a:bodyPr wrap="square">
                <a:spAutoFit/>
              </a:bodyPr>
              <a:lstStyle/>
              <a:p>
                <a:r>
                  <a:rPr lang="en-GB" i="0" dirty="0">
                    <a:solidFill>
                      <a:srgbClr val="000000"/>
                    </a:solidFill>
                  </a:rPr>
                  <a:t>PMT</a:t>
                </a:r>
                <a:endParaRPr lang="en-US" dirty="0"/>
              </a:p>
            </p:txBody>
          </p:sp>
          <p:cxnSp>
            <p:nvCxnSpPr>
              <p:cNvPr id="108" name="Straight Arrow Connector 107"/>
              <p:cNvCxnSpPr/>
              <p:nvPr/>
            </p:nvCxnSpPr>
            <p:spPr bwMode="auto">
              <a:xfrm flipH="1" flipV="1">
                <a:off x="990600" y="4876800"/>
                <a:ext cx="2286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grpSp>
      </p:grpSp>
    </p:spTree>
    <p:extLst>
      <p:ext uri="{BB962C8B-B14F-4D97-AF65-F5344CB8AC3E}">
        <p14:creationId xmlns:p14="http://schemas.microsoft.com/office/powerpoint/2010/main" val="290855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2</a:t>
            </a:r>
            <a:r>
              <a:rPr lang="en-US" baseline="30000" dirty="0"/>
              <a:t>nd</a:t>
            </a:r>
            <a:r>
              <a:rPr lang="en-US" dirty="0"/>
              <a:t> </a:t>
            </a:r>
            <a:r>
              <a:rPr lang="en-US" dirty="0" smtClean="0"/>
              <a:t>level Trigger: </a:t>
            </a:r>
            <a:r>
              <a:rPr lang="en-US" dirty="0"/>
              <a:t>Event Filtering </a:t>
            </a:r>
            <a:r>
              <a:rPr lang="en-US" dirty="0" smtClean="0"/>
              <a:t>by PMT timing - 2</a:t>
            </a:r>
            <a:endParaRPr lang="en-US" dirty="0">
              <a:latin typeface="Helvetica (Heading)"/>
              <a:cs typeface="Helvetica (Heading)"/>
            </a:endParaRPr>
          </a:p>
        </p:txBody>
      </p:sp>
      <p:sp>
        <p:nvSpPr>
          <p:cNvPr id="66" name="Slide Number Placeholder 4"/>
          <p:cNvSpPr>
            <a:spLocks noGrp="1"/>
          </p:cNvSpPr>
          <p:nvPr/>
        </p:nvSpPr>
        <p:spPr bwMode="auto">
          <a:xfrm>
            <a:off x="7647546" y="6617516"/>
            <a:ext cx="2235729"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200" i="1" kern="1200">
                <a:solidFill>
                  <a:schemeClr val="accent2"/>
                </a:solidFill>
                <a:latin typeface="Helvetica" charset="0"/>
                <a:ea typeface="ＭＳ Ｐゴシック" charset="-128"/>
                <a:cs typeface="ＭＳ Ｐゴシック" charset="-128"/>
              </a:defRPr>
            </a:lvl1pPr>
            <a:lvl2pPr marL="4572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2pPr>
            <a:lvl3pPr marL="9144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3pPr>
            <a:lvl4pPr marL="13716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4pPr>
            <a:lvl5pPr marL="1828800" algn="l" rtl="0" eaLnBrk="0" fontAlgn="base" hangingPunct="0">
              <a:spcBef>
                <a:spcPct val="0"/>
              </a:spcBef>
              <a:spcAft>
                <a:spcPct val="0"/>
              </a:spcAft>
              <a:defRPr sz="1600" i="1" kern="1200">
                <a:solidFill>
                  <a:schemeClr val="tx1"/>
                </a:solidFill>
                <a:latin typeface="Comic Sans MS" charset="0"/>
                <a:ea typeface="ＭＳ Ｐゴシック" charset="-128"/>
                <a:cs typeface="ＭＳ Ｐゴシック" charset="-128"/>
              </a:defRPr>
            </a:lvl5pPr>
            <a:lvl6pPr marL="2286000" algn="l" defTabSz="457200" rtl="0" eaLnBrk="1" latinLnBrk="0" hangingPunct="1">
              <a:defRPr sz="1600" i="1" kern="1200">
                <a:solidFill>
                  <a:schemeClr val="tx1"/>
                </a:solidFill>
                <a:latin typeface="Comic Sans MS" charset="0"/>
                <a:ea typeface="ＭＳ Ｐゴシック" charset="-128"/>
                <a:cs typeface="ＭＳ Ｐゴシック" charset="-128"/>
              </a:defRPr>
            </a:lvl6pPr>
            <a:lvl7pPr marL="2743200" algn="l" defTabSz="457200" rtl="0" eaLnBrk="1" latinLnBrk="0" hangingPunct="1">
              <a:defRPr sz="1600" i="1" kern="1200">
                <a:solidFill>
                  <a:schemeClr val="tx1"/>
                </a:solidFill>
                <a:latin typeface="Comic Sans MS" charset="0"/>
                <a:ea typeface="ＭＳ Ｐゴシック" charset="-128"/>
                <a:cs typeface="ＭＳ Ｐゴシック" charset="-128"/>
              </a:defRPr>
            </a:lvl7pPr>
            <a:lvl8pPr marL="3200400" algn="l" defTabSz="457200" rtl="0" eaLnBrk="1" latinLnBrk="0" hangingPunct="1">
              <a:defRPr sz="1600" i="1" kern="1200">
                <a:solidFill>
                  <a:schemeClr val="tx1"/>
                </a:solidFill>
                <a:latin typeface="Comic Sans MS" charset="0"/>
                <a:ea typeface="ＭＳ Ｐゴシック" charset="-128"/>
                <a:cs typeface="ＭＳ Ｐゴシック" charset="-128"/>
              </a:defRPr>
            </a:lvl8pPr>
            <a:lvl9pPr marL="3657600" algn="l" defTabSz="457200" rtl="0" eaLnBrk="1" latinLnBrk="0" hangingPunct="1">
              <a:defRPr sz="1600" i="1" kern="1200">
                <a:solidFill>
                  <a:schemeClr val="tx1"/>
                </a:solidFill>
                <a:latin typeface="Comic Sans MS" charset="0"/>
                <a:ea typeface="ＭＳ Ｐゴシック" charset="-128"/>
                <a:cs typeface="ＭＳ Ｐゴシック" charset="-128"/>
              </a:defRPr>
            </a:lvl9pPr>
          </a:lstStyle>
          <a:p>
            <a:r>
              <a:rPr lang="en-GB" dirty="0"/>
              <a:t>Slide# :  </a:t>
            </a:r>
            <a:fld id="{D05931B6-DFFB-0A40-833F-329CB0688972}" type="slidenum">
              <a:rPr lang="en-GB" smtClean="0"/>
              <a:pPr/>
              <a:t>12</a:t>
            </a:fld>
            <a:endParaRPr lang="en-GB" dirty="0">
              <a:solidFill>
                <a:schemeClr val="accent1"/>
              </a:solidFill>
            </a:endParaRPr>
          </a:p>
        </p:txBody>
      </p:sp>
      <p:grpSp>
        <p:nvGrpSpPr>
          <p:cNvPr id="4" name="Group 3"/>
          <p:cNvGrpSpPr/>
          <p:nvPr/>
        </p:nvGrpSpPr>
        <p:grpSpPr>
          <a:xfrm>
            <a:off x="0" y="651064"/>
            <a:ext cx="9982200" cy="4606736"/>
            <a:chOff x="0" y="2213551"/>
            <a:chExt cx="9982200" cy="4606736"/>
          </a:xfrm>
        </p:grpSpPr>
        <p:grpSp>
          <p:nvGrpSpPr>
            <p:cNvPr id="37" name="Group 36"/>
            <p:cNvGrpSpPr/>
            <p:nvPr/>
          </p:nvGrpSpPr>
          <p:grpSpPr>
            <a:xfrm>
              <a:off x="5694895" y="2324490"/>
              <a:ext cx="4287305" cy="1676399"/>
              <a:chOff x="5474451" y="4958630"/>
              <a:chExt cx="4394466" cy="1699774"/>
            </a:xfrm>
          </p:grpSpPr>
          <p:grpSp>
            <p:nvGrpSpPr>
              <p:cNvPr id="38" name="Group 37"/>
              <p:cNvGrpSpPr/>
              <p:nvPr/>
            </p:nvGrpSpPr>
            <p:grpSpPr>
              <a:xfrm>
                <a:off x="6022938" y="4958630"/>
                <a:ext cx="3845979" cy="1699774"/>
                <a:chOff x="1092062" y="709189"/>
                <a:chExt cx="2484844" cy="1658459"/>
              </a:xfrm>
            </p:grpSpPr>
            <p:grpSp>
              <p:nvGrpSpPr>
                <p:cNvPr id="41" name="Group 40"/>
                <p:cNvGrpSpPr/>
                <p:nvPr/>
              </p:nvGrpSpPr>
              <p:grpSpPr>
                <a:xfrm>
                  <a:off x="1100763" y="709189"/>
                  <a:ext cx="2425682" cy="1206152"/>
                  <a:chOff x="1432083" y="709189"/>
                  <a:chExt cx="2425682" cy="1206152"/>
                </a:xfrm>
              </p:grpSpPr>
              <p:grpSp>
                <p:nvGrpSpPr>
                  <p:cNvPr id="47" name="Group 46"/>
                  <p:cNvGrpSpPr/>
                  <p:nvPr/>
                </p:nvGrpSpPr>
                <p:grpSpPr>
                  <a:xfrm>
                    <a:off x="1432083" y="709189"/>
                    <a:ext cx="2425682" cy="1206152"/>
                    <a:chOff x="1432083" y="709189"/>
                    <a:chExt cx="2425682" cy="1206152"/>
                  </a:xfrm>
                </p:grpSpPr>
                <p:sp>
                  <p:nvSpPr>
                    <p:cNvPr id="51" name="Rectangle 50"/>
                    <p:cNvSpPr/>
                    <p:nvPr/>
                  </p:nvSpPr>
                  <p:spPr bwMode="auto">
                    <a:xfrm>
                      <a:off x="1432083" y="709189"/>
                      <a:ext cx="2425682" cy="120615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1" charset="0"/>
                        </a:rPr>
                        <a:t>   </a:t>
                      </a:r>
                    </a:p>
                  </p:txBody>
                </p:sp>
                <p:sp>
                  <p:nvSpPr>
                    <p:cNvPr id="52" name="TextBox 51"/>
                    <p:cNvSpPr txBox="1"/>
                    <p:nvPr/>
                  </p:nvSpPr>
                  <p:spPr>
                    <a:xfrm>
                      <a:off x="1878851" y="1538420"/>
                      <a:ext cx="392766" cy="334932"/>
                    </a:xfrm>
                    <a:prstGeom prst="rect">
                      <a:avLst/>
                    </a:prstGeom>
                    <a:noFill/>
                  </p:spPr>
                  <p:txBody>
                    <a:bodyPr wrap="none" rtlCol="0">
                      <a:spAutoFit/>
                    </a:bodyPr>
                    <a:lstStyle/>
                    <a:p>
                      <a:pPr algn="ctr"/>
                      <a:r>
                        <a:rPr lang="en-US" dirty="0" smtClean="0">
                          <a:solidFill>
                            <a:srgbClr val="FF0000"/>
                          </a:solidFill>
                          <a:latin typeface="Symbol" charset="2"/>
                          <a:cs typeface="Symbol" charset="2"/>
                        </a:rPr>
                        <a:t>n</a:t>
                      </a:r>
                      <a:r>
                        <a:rPr lang="en-US" dirty="0" smtClean="0">
                          <a:solidFill>
                            <a:srgbClr val="FF0000"/>
                          </a:solidFill>
                        </a:rPr>
                        <a:t> </a:t>
                      </a:r>
                      <a:r>
                        <a:rPr lang="en-US" dirty="0" err="1" smtClean="0">
                          <a:solidFill>
                            <a:srgbClr val="FF0000"/>
                          </a:solidFill>
                        </a:rPr>
                        <a:t>int</a:t>
                      </a:r>
                      <a:endParaRPr lang="en-US" dirty="0">
                        <a:solidFill>
                          <a:srgbClr val="FF0000"/>
                        </a:solidFill>
                      </a:endParaRPr>
                    </a:p>
                  </p:txBody>
                </p:sp>
              </p:grpSp>
              <p:cxnSp>
                <p:nvCxnSpPr>
                  <p:cNvPr id="48" name="Straight Connector 47"/>
                  <p:cNvCxnSpPr/>
                  <p:nvPr/>
                </p:nvCxnSpPr>
                <p:spPr bwMode="auto">
                  <a:xfrm flipV="1">
                    <a:off x="2029316" y="1260957"/>
                    <a:ext cx="425910" cy="12669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029317" y="1161497"/>
                    <a:ext cx="179749" cy="201576"/>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a:off x="2029318" y="1387651"/>
                    <a:ext cx="237216" cy="11057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45" name="Straight Arrow Connector 44"/>
                <p:cNvCxnSpPr/>
                <p:nvPr/>
              </p:nvCxnSpPr>
              <p:spPr bwMode="auto">
                <a:xfrm>
                  <a:off x="1092062" y="2141497"/>
                  <a:ext cx="2212391" cy="2701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6" name="TextBox 45"/>
                <p:cNvSpPr txBox="1"/>
                <p:nvPr/>
              </p:nvSpPr>
              <p:spPr>
                <a:xfrm>
                  <a:off x="3304453" y="1969365"/>
                  <a:ext cx="272453" cy="398283"/>
                </a:xfrm>
                <a:prstGeom prst="rect">
                  <a:avLst/>
                </a:prstGeom>
                <a:noFill/>
              </p:spPr>
              <p:txBody>
                <a:bodyPr wrap="none" rtlCol="0">
                  <a:spAutoFit/>
                </a:bodyPr>
                <a:lstStyle/>
                <a:p>
                  <a:r>
                    <a:rPr lang="en-US" dirty="0" smtClean="0"/>
                    <a:t>z</a:t>
                  </a:r>
                  <a:endParaRPr lang="en-US" dirty="0"/>
                </a:p>
              </p:txBody>
            </p:sp>
          </p:grpSp>
          <p:cxnSp>
            <p:nvCxnSpPr>
              <p:cNvPr id="39" name="Straight Arrow Connector 38"/>
              <p:cNvCxnSpPr/>
              <p:nvPr/>
            </p:nvCxnSpPr>
            <p:spPr bwMode="auto">
              <a:xfrm>
                <a:off x="5540488" y="5576731"/>
                <a:ext cx="501304"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
            <p:nvSpPr>
              <p:cNvPr id="40" name="Rectangle 39"/>
              <p:cNvSpPr/>
              <p:nvPr/>
            </p:nvSpPr>
            <p:spPr>
              <a:xfrm>
                <a:off x="5474451" y="5190418"/>
                <a:ext cx="489236" cy="338554"/>
              </a:xfrm>
              <a:prstGeom prst="rect">
                <a:avLst/>
              </a:prstGeom>
            </p:spPr>
            <p:txBody>
              <a:bodyPr wrap="none">
                <a:spAutoFit/>
              </a:bodyPr>
              <a:lstStyle/>
              <a:p>
                <a:r>
                  <a:rPr lang="en-GB" dirty="0" smtClean="0">
                    <a:solidFill>
                      <a:srgbClr val="FF0000"/>
                    </a:solidFill>
                    <a:latin typeface="Symbol" charset="2"/>
                    <a:cs typeface="Symbol" charset="2"/>
                  </a:rPr>
                  <a:t>n</a:t>
                </a:r>
                <a:r>
                  <a:rPr lang="en-GB" dirty="0" smtClean="0">
                    <a:solidFill>
                      <a:srgbClr val="FF0000"/>
                    </a:solidFill>
                    <a:cs typeface="Symbol" charset="2"/>
                  </a:rPr>
                  <a:t>‘s</a:t>
                </a:r>
                <a:r>
                  <a:rPr lang="en-GB" dirty="0" smtClean="0">
                    <a:solidFill>
                      <a:srgbClr val="FF0000"/>
                    </a:solidFill>
                  </a:rPr>
                  <a:t> </a:t>
                </a:r>
                <a:endParaRPr lang="en-US" dirty="0">
                  <a:solidFill>
                    <a:srgbClr val="FF0000"/>
                  </a:solidFill>
                </a:endParaRPr>
              </a:p>
            </p:txBody>
          </p:sp>
        </p:grpSp>
        <p:grpSp>
          <p:nvGrpSpPr>
            <p:cNvPr id="53" name="Group 52"/>
            <p:cNvGrpSpPr/>
            <p:nvPr/>
          </p:nvGrpSpPr>
          <p:grpSpPr>
            <a:xfrm>
              <a:off x="3124199" y="4229487"/>
              <a:ext cx="3505201" cy="2590800"/>
              <a:chOff x="743095" y="1189440"/>
              <a:chExt cx="4234558" cy="2627342"/>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95" y="1189440"/>
                <a:ext cx="4234558" cy="2627342"/>
              </a:xfrm>
              <a:prstGeom prst="rect">
                <a:avLst/>
              </a:prstGeom>
            </p:spPr>
          </p:pic>
          <p:sp>
            <p:nvSpPr>
              <p:cNvPr id="55" name="TextBox 54"/>
              <p:cNvSpPr txBox="1"/>
              <p:nvPr/>
            </p:nvSpPr>
            <p:spPr>
              <a:xfrm flipH="1">
                <a:off x="1258215" y="1479160"/>
                <a:ext cx="957771" cy="405753"/>
              </a:xfrm>
              <a:prstGeom prst="rect">
                <a:avLst/>
              </a:prstGeom>
              <a:noFill/>
            </p:spPr>
            <p:txBody>
              <a:bodyPr wrap="square" rtlCol="0">
                <a:spAutoFit/>
              </a:bodyPr>
              <a:lstStyle/>
              <a:p>
                <a:r>
                  <a:rPr lang="it-IT" sz="2000" i="0" dirty="0" smtClean="0">
                    <a:solidFill>
                      <a:srgbClr val="FF0000"/>
                    </a:solidFill>
                    <a:latin typeface="Symbol" pitchFamily="18" charset="2"/>
                  </a:rPr>
                  <a:t>nm</a:t>
                </a:r>
                <a:r>
                  <a:rPr lang="it-IT" i="0" dirty="0" smtClean="0">
                    <a:solidFill>
                      <a:srgbClr val="FF0000"/>
                    </a:solidFill>
                    <a:latin typeface="+mn-lt"/>
                  </a:rPr>
                  <a:t>CC</a:t>
                </a:r>
                <a:endParaRPr lang="it-IT" i="0" dirty="0">
                  <a:solidFill>
                    <a:srgbClr val="FF0000"/>
                  </a:solidFill>
                  <a:latin typeface="+mn-lt"/>
                </a:endParaRPr>
              </a:p>
            </p:txBody>
          </p:sp>
        </p:grpSp>
        <p:grpSp>
          <p:nvGrpSpPr>
            <p:cNvPr id="56" name="Group 55"/>
            <p:cNvGrpSpPr/>
            <p:nvPr/>
          </p:nvGrpSpPr>
          <p:grpSpPr>
            <a:xfrm>
              <a:off x="6400800" y="4229486"/>
              <a:ext cx="3505200" cy="2590800"/>
              <a:chOff x="7377142" y="3935202"/>
              <a:chExt cx="4234558" cy="2627342"/>
            </a:xfrm>
          </p:grpSpPr>
          <p:pic>
            <p:nvPicPr>
              <p:cNvPr id="57" name="Picture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7142" y="3935202"/>
                <a:ext cx="4234558" cy="2627342"/>
              </a:xfrm>
              <a:prstGeom prst="rect">
                <a:avLst/>
              </a:prstGeom>
            </p:spPr>
          </p:pic>
          <p:sp>
            <p:nvSpPr>
              <p:cNvPr id="58" name="TextBox 57"/>
              <p:cNvSpPr txBox="1"/>
              <p:nvPr/>
            </p:nvSpPr>
            <p:spPr>
              <a:xfrm>
                <a:off x="8021531" y="4224922"/>
                <a:ext cx="852471" cy="405753"/>
              </a:xfrm>
              <a:prstGeom prst="rect">
                <a:avLst/>
              </a:prstGeom>
              <a:noFill/>
            </p:spPr>
            <p:txBody>
              <a:bodyPr wrap="none" rtlCol="0">
                <a:spAutoFit/>
              </a:bodyPr>
              <a:lstStyle/>
              <a:p>
                <a:r>
                  <a:rPr lang="it-IT" sz="2000" i="0" dirty="0" smtClean="0">
                    <a:solidFill>
                      <a:srgbClr val="FF0000"/>
                    </a:solidFill>
                    <a:latin typeface="Symbol" pitchFamily="18" charset="2"/>
                  </a:rPr>
                  <a:t>n</a:t>
                </a:r>
                <a:r>
                  <a:rPr lang="it-IT" sz="2000" i="0" dirty="0" smtClean="0">
                    <a:solidFill>
                      <a:srgbClr val="FF0000"/>
                    </a:solidFill>
                    <a:latin typeface="+mn-lt"/>
                  </a:rPr>
                  <a:t>e</a:t>
                </a:r>
                <a:r>
                  <a:rPr lang="it-IT" i="0" dirty="0" smtClean="0">
                    <a:solidFill>
                      <a:srgbClr val="FF0000"/>
                    </a:solidFill>
                    <a:latin typeface="+mn-lt"/>
                  </a:rPr>
                  <a:t>CC</a:t>
                </a:r>
                <a:endParaRPr lang="it-IT" i="0" dirty="0">
                  <a:solidFill>
                    <a:srgbClr val="FF0000"/>
                  </a:solidFill>
                  <a:latin typeface="+mn-lt"/>
                </a:endParaRPr>
              </a:p>
            </p:txBody>
          </p:sp>
        </p:grpSp>
        <p:sp>
          <p:nvSpPr>
            <p:cNvPr id="5" name="Rectangle 4"/>
            <p:cNvSpPr/>
            <p:nvPr/>
          </p:nvSpPr>
          <p:spPr>
            <a:xfrm>
              <a:off x="533400" y="4534287"/>
              <a:ext cx="2819400" cy="1490344"/>
            </a:xfrm>
            <a:prstGeom prst="rect">
              <a:avLst/>
            </a:prstGeom>
          </p:spPr>
          <p:txBody>
            <a:bodyPr wrap="square">
              <a:spAutoFit/>
            </a:bodyPr>
            <a:lstStyle/>
            <a:p>
              <a:pPr marL="0" lvl="2">
                <a:lnSpc>
                  <a:spcPts val="2200"/>
                </a:lnSpc>
              </a:pPr>
              <a:r>
                <a:rPr lang="en-GB" sz="1800" dirty="0" smtClean="0"/>
                <a:t>MC </a:t>
              </a:r>
              <a:r>
                <a:rPr lang="en-GB" sz="1800" dirty="0" smtClean="0">
                  <a:latin typeface="Symbol" panose="05050102010706020507" pitchFamily="18" charset="2"/>
                </a:rPr>
                <a:t>n </a:t>
              </a:r>
              <a:r>
                <a:rPr lang="en-GB" sz="1800" dirty="0" smtClean="0"/>
                <a:t>CC events: difference between  </a:t>
              </a:r>
              <a:r>
                <a:rPr lang="en-GB" sz="1800" dirty="0" err="1"/>
                <a:t>barycenter</a:t>
              </a:r>
              <a:r>
                <a:rPr lang="en-GB" sz="1800" dirty="0"/>
                <a:t> of </a:t>
              </a:r>
              <a:r>
                <a:rPr lang="en-GB" sz="1800" dirty="0" smtClean="0"/>
                <a:t>hit PMTs </a:t>
              </a:r>
              <a:r>
                <a:rPr lang="en-GB" sz="1800" dirty="0"/>
                <a:t>and </a:t>
              </a:r>
              <a:r>
                <a:rPr lang="en-GB" sz="1800" dirty="0">
                  <a:latin typeface="Symbol" pitchFamily="18" charset="2"/>
                  <a:cs typeface="Symbol" charset="2"/>
                </a:rPr>
                <a:t>n </a:t>
              </a:r>
              <a:r>
                <a:rPr lang="en-GB" sz="1800" dirty="0"/>
                <a:t>vertex </a:t>
              </a:r>
              <a:r>
                <a:rPr lang="en-GB" sz="1800" dirty="0" smtClean="0"/>
                <a:t>along the </a:t>
              </a:r>
              <a:r>
                <a:rPr lang="en-GB" sz="1800" dirty="0"/>
                <a:t>beam direction </a:t>
              </a:r>
              <a:r>
                <a:rPr lang="en-GB" sz="1800" dirty="0" smtClean="0"/>
                <a:t>z</a:t>
              </a:r>
              <a:endParaRPr lang="en-GB" sz="2000" dirty="0" smtClean="0">
                <a:solidFill>
                  <a:srgbClr val="FF0000"/>
                </a:solidFill>
              </a:endParaRPr>
            </a:p>
          </p:txBody>
        </p:sp>
        <p:sp>
          <p:nvSpPr>
            <p:cNvPr id="3" name="Rectangle 2"/>
            <p:cNvSpPr/>
            <p:nvPr/>
          </p:nvSpPr>
          <p:spPr>
            <a:xfrm>
              <a:off x="0" y="2213551"/>
              <a:ext cx="5867400" cy="1938992"/>
            </a:xfrm>
            <a:prstGeom prst="rect">
              <a:avLst/>
            </a:prstGeom>
          </p:spPr>
          <p:txBody>
            <a:bodyPr wrap="square">
              <a:spAutoFit/>
            </a:bodyPr>
            <a:lstStyle/>
            <a:p>
              <a:pPr marL="457200" lvl="2" indent="-228600">
                <a:lnSpc>
                  <a:spcPts val="2400"/>
                </a:lnSpc>
                <a:spcBef>
                  <a:spcPts val="600"/>
                </a:spcBef>
                <a:buClr>
                  <a:srgbClr val="FF0000"/>
                </a:buClr>
                <a:buSzPct val="90000"/>
                <a:buFont typeface="Wingdings" panose="05000000000000000000" pitchFamily="2" charset="2"/>
                <a:buChar char="Ø"/>
                <a:defRPr/>
              </a:pPr>
              <a:r>
                <a:rPr lang="en-GB" sz="2000" i="0" dirty="0" smtClean="0">
                  <a:solidFill>
                    <a:srgbClr val="000000"/>
                  </a:solidFill>
                </a:rPr>
                <a:t>As a first </a:t>
              </a:r>
              <a:r>
                <a:rPr lang="en-GB" sz="2000" i="0" dirty="0">
                  <a:solidFill>
                    <a:srgbClr val="000000"/>
                  </a:solidFill>
                </a:rPr>
                <a:t>attempt </a:t>
              </a:r>
              <a:r>
                <a:rPr lang="en-GB" sz="2000" i="0" dirty="0" smtClean="0">
                  <a:solidFill>
                    <a:srgbClr val="000000"/>
                  </a:solidFill>
                </a:rPr>
                <a:t>the longitudinal </a:t>
              </a:r>
              <a:r>
                <a:rPr lang="en-GB" sz="2000" i="0" dirty="0">
                  <a:solidFill>
                    <a:srgbClr val="000000"/>
                  </a:solidFill>
                </a:rPr>
                <a:t>position of </a:t>
              </a:r>
              <a:r>
                <a:rPr lang="en-GB" sz="2000" i="0" dirty="0">
                  <a:solidFill>
                    <a:srgbClr val="000000"/>
                  </a:solidFill>
                  <a:latin typeface="Symbol" charset="2"/>
                  <a:cs typeface="Symbol" charset="2"/>
                </a:rPr>
                <a:t>n</a:t>
              </a:r>
              <a:r>
                <a:rPr lang="en-GB" sz="2000" i="0" dirty="0">
                  <a:solidFill>
                    <a:srgbClr val="000000"/>
                  </a:solidFill>
                </a:rPr>
                <a:t> interaction along </a:t>
              </a:r>
              <a:r>
                <a:rPr lang="en-GB" sz="2000" i="0" dirty="0" smtClean="0">
                  <a:solidFill>
                    <a:srgbClr val="000000"/>
                  </a:solidFill>
                </a:rPr>
                <a:t>the beam </a:t>
              </a:r>
              <a:r>
                <a:rPr lang="en-GB" sz="2000" i="0" dirty="0">
                  <a:solidFill>
                    <a:srgbClr val="000000"/>
                  </a:solidFill>
                </a:rPr>
                <a:t>direction </a:t>
              </a:r>
              <a:r>
                <a:rPr lang="en-GB" sz="2000" i="0" dirty="0" smtClean="0">
                  <a:solidFill>
                    <a:srgbClr val="000000"/>
                  </a:solidFill>
                </a:rPr>
                <a:t>can be determined by </a:t>
              </a:r>
              <a:r>
                <a:rPr lang="en-GB" sz="2000" i="0" dirty="0" smtClean="0">
                  <a:solidFill>
                    <a:srgbClr val="000000"/>
                  </a:solidFill>
                </a:rPr>
                <a:t>the </a:t>
              </a:r>
              <a:r>
                <a:rPr lang="en-GB" sz="2000" i="0" dirty="0" err="1" smtClean="0">
                  <a:solidFill>
                    <a:srgbClr val="000000"/>
                  </a:solidFill>
                </a:rPr>
                <a:t>barycenter</a:t>
              </a:r>
              <a:r>
                <a:rPr lang="en-GB" sz="2000" i="0" dirty="0" smtClean="0">
                  <a:solidFill>
                    <a:srgbClr val="000000"/>
                  </a:solidFill>
                </a:rPr>
                <a:t> </a:t>
              </a:r>
              <a:r>
                <a:rPr lang="en-GB" sz="2000" i="0" dirty="0">
                  <a:solidFill>
                    <a:srgbClr val="000000"/>
                  </a:solidFill>
                </a:rPr>
                <a:t>of </a:t>
              </a:r>
              <a:r>
                <a:rPr lang="en-GB" sz="2000" i="0" dirty="0" smtClean="0">
                  <a:solidFill>
                    <a:srgbClr val="000000"/>
                  </a:solidFill>
                </a:rPr>
                <a:t>hit PMT with a  </a:t>
              </a:r>
              <a:r>
                <a:rPr lang="en-GB" sz="2000" dirty="0" smtClean="0">
                  <a:solidFill>
                    <a:srgbClr val="FF0000"/>
                  </a:solidFill>
                </a:rPr>
                <a:t>RMS</a:t>
              </a:r>
              <a:r>
                <a:rPr lang="en-GB" sz="2000" i="0" dirty="0" smtClean="0">
                  <a:solidFill>
                    <a:srgbClr val="000000"/>
                  </a:solidFill>
                </a:rPr>
                <a:t> </a:t>
              </a:r>
              <a:r>
                <a:rPr lang="en-GB" sz="2000" dirty="0" smtClean="0">
                  <a:solidFill>
                    <a:srgbClr val="FF0000"/>
                  </a:solidFill>
                </a:rPr>
                <a:t>resolution of  ~30 , 60 cm  for </a:t>
              </a:r>
              <a:r>
                <a:rPr lang="en-GB" sz="2000" dirty="0" err="1" smtClean="0">
                  <a:solidFill>
                    <a:srgbClr val="FF0000"/>
                  </a:solidFill>
                  <a:latin typeface="Symbol" pitchFamily="18" charset="2"/>
                </a:rPr>
                <a:t>n</a:t>
              </a:r>
              <a:r>
                <a:rPr lang="en-GB" sz="2000" dirty="0" err="1" smtClean="0">
                  <a:solidFill>
                    <a:srgbClr val="FF0000"/>
                  </a:solidFill>
                </a:rPr>
                <a:t>eCC</a:t>
              </a:r>
              <a:r>
                <a:rPr lang="en-GB" sz="2000" dirty="0" smtClean="0">
                  <a:solidFill>
                    <a:srgbClr val="FF0000"/>
                  </a:solidFill>
                </a:rPr>
                <a:t>, </a:t>
              </a:r>
              <a:r>
                <a:rPr lang="en-GB" sz="2000" dirty="0" err="1" smtClean="0">
                  <a:solidFill>
                    <a:srgbClr val="FF0000"/>
                  </a:solidFill>
                  <a:latin typeface="Symbol" pitchFamily="18" charset="2"/>
                </a:rPr>
                <a:t>nm</a:t>
              </a:r>
              <a:r>
                <a:rPr lang="en-GB" sz="2000" dirty="0" err="1" smtClean="0">
                  <a:solidFill>
                    <a:srgbClr val="FF0000"/>
                  </a:solidFill>
                </a:rPr>
                <a:t>CC</a:t>
              </a:r>
              <a:r>
                <a:rPr lang="en-GB" sz="2000" dirty="0" smtClean="0">
                  <a:solidFill>
                    <a:srgbClr val="FF0000"/>
                  </a:solidFill>
                </a:rPr>
                <a:t> </a:t>
              </a:r>
              <a:r>
                <a:rPr lang="en-GB" sz="2000" dirty="0" smtClean="0">
                  <a:solidFill>
                    <a:srgbClr val="FF0000"/>
                  </a:solidFill>
                  <a:latin typeface="Calibri"/>
                  <a:cs typeface="Calibri"/>
                </a:rPr>
                <a:t> </a:t>
              </a:r>
              <a:r>
                <a:rPr lang="en-GB" sz="2000" dirty="0" smtClean="0">
                  <a:solidFill>
                    <a:srgbClr val="FF0000"/>
                  </a:solidFill>
                  <a:cs typeface="Calibri"/>
                </a:rPr>
                <a:t>corresponding to ~1, 2 </a:t>
              </a:r>
              <a:r>
                <a:rPr lang="en-GB" sz="2000" dirty="0">
                  <a:solidFill>
                    <a:srgbClr val="FF0000"/>
                  </a:solidFill>
                  <a:cs typeface="Calibri"/>
                </a:rPr>
                <a:t>ns time </a:t>
              </a:r>
              <a:r>
                <a:rPr lang="en-GB" sz="2000" dirty="0" smtClean="0">
                  <a:solidFill>
                    <a:srgbClr val="FF0000"/>
                  </a:solidFill>
                  <a:cs typeface="Calibri"/>
                </a:rPr>
                <a:t>resolution:</a:t>
              </a:r>
              <a:endParaRPr lang="en-GB" sz="2000" dirty="0">
                <a:solidFill>
                  <a:srgbClr val="FF0000"/>
                </a:solidFill>
              </a:endParaRPr>
            </a:p>
          </p:txBody>
        </p:sp>
      </p:grpSp>
      <p:sp>
        <p:nvSpPr>
          <p:cNvPr id="27" name="Rectangle 26"/>
          <p:cNvSpPr/>
          <p:nvPr/>
        </p:nvSpPr>
        <p:spPr>
          <a:xfrm>
            <a:off x="0" y="5486400"/>
            <a:ext cx="9906000" cy="1169551"/>
          </a:xfrm>
          <a:prstGeom prst="rect">
            <a:avLst/>
          </a:prstGeom>
        </p:spPr>
        <p:txBody>
          <a:bodyPr wrap="square">
            <a:spAutoFit/>
          </a:bodyPr>
          <a:lstStyle/>
          <a:p>
            <a:pPr marL="403225" lvl="1" indent="-403225">
              <a:lnSpc>
                <a:spcPts val="2600"/>
              </a:lnSpc>
              <a:spcBef>
                <a:spcPts val="600"/>
              </a:spcBef>
              <a:buClr>
                <a:srgbClr val="FF0000"/>
              </a:buClr>
              <a:defRPr/>
            </a:pPr>
            <a:r>
              <a:rPr lang="en-GB" sz="2000" i="0" dirty="0">
                <a:solidFill>
                  <a:srgbClr val="000000"/>
                </a:solidFill>
              </a:rPr>
              <a:t> </a:t>
            </a:r>
            <a:r>
              <a:rPr lang="en-GB" sz="2000" b="1" dirty="0" smtClean="0">
                <a:solidFill>
                  <a:srgbClr val="FF0000"/>
                </a:solidFill>
                <a:latin typeface="Calibri"/>
                <a:cs typeface="Calibri"/>
                <a:sym typeface="Wingdings"/>
              </a:rPr>
              <a:t>→</a:t>
            </a:r>
            <a:r>
              <a:rPr lang="en-GB" sz="2000" dirty="0" smtClean="0">
                <a:solidFill>
                  <a:srgbClr val="FF0000"/>
                </a:solidFill>
                <a:sym typeface="Wingdings"/>
              </a:rPr>
              <a:t> Combining the transverse and the longitudinal contributions, the </a:t>
            </a:r>
            <a:r>
              <a:rPr lang="en-GB" sz="2000" dirty="0" smtClean="0">
                <a:solidFill>
                  <a:srgbClr val="FF0000"/>
                </a:solidFill>
              </a:rPr>
              <a:t>t</a:t>
            </a:r>
            <a:r>
              <a:rPr lang="en-GB" sz="2000" baseline="-25000" dirty="0" smtClean="0">
                <a:solidFill>
                  <a:srgbClr val="FF0000"/>
                </a:solidFill>
              </a:rPr>
              <a:t>0 </a:t>
            </a:r>
            <a:r>
              <a:rPr lang="en-GB" sz="2000" dirty="0" smtClean="0">
                <a:solidFill>
                  <a:srgbClr val="FF0000"/>
                </a:solidFill>
              </a:rPr>
              <a:t>time of       </a:t>
            </a:r>
            <a:r>
              <a:rPr lang="en-GB" sz="2000" dirty="0" smtClean="0">
                <a:solidFill>
                  <a:srgbClr val="FF0000"/>
                </a:solidFill>
                <a:latin typeface="Symbol" charset="2"/>
                <a:cs typeface="Symbol" charset="2"/>
              </a:rPr>
              <a:t>n </a:t>
            </a:r>
            <a:r>
              <a:rPr lang="en-GB" sz="2000" dirty="0" smtClean="0">
                <a:solidFill>
                  <a:srgbClr val="FF0000"/>
                </a:solidFill>
              </a:rPr>
              <a:t>interaction could be roughly determined within </a:t>
            </a:r>
            <a:r>
              <a:rPr lang="en-US" sz="2000" kern="0" dirty="0" smtClean="0">
                <a:solidFill>
                  <a:srgbClr val="FF0000"/>
                </a:solidFill>
                <a:latin typeface="Symbol" panose="05050102010706020507" pitchFamily="18" charset="2"/>
              </a:rPr>
              <a:t>s</a:t>
            </a:r>
            <a:r>
              <a:rPr lang="en-US" sz="2000" kern="0" baseline="-25000" dirty="0" smtClean="0">
                <a:solidFill>
                  <a:srgbClr val="FF0000"/>
                </a:solidFill>
              </a:rPr>
              <a:t>0 </a:t>
            </a:r>
            <a:r>
              <a:rPr lang="en-GB" sz="2000" dirty="0" smtClean="0">
                <a:solidFill>
                  <a:srgbClr val="FF0000"/>
                </a:solidFill>
              </a:rPr>
              <a:t>~ 2.7- 3.1 ns resolution</a:t>
            </a:r>
            <a:r>
              <a:rPr lang="en-GB" sz="2000" dirty="0">
                <a:solidFill>
                  <a:srgbClr val="FF0000"/>
                </a:solidFill>
              </a:rPr>
              <a:t>.</a:t>
            </a:r>
            <a:endParaRPr lang="en-GB" sz="2000" dirty="0" smtClean="0">
              <a:solidFill>
                <a:srgbClr val="FF0000"/>
              </a:solidFill>
            </a:endParaRPr>
          </a:p>
          <a:p>
            <a:pPr marL="0" lvl="1" algn="ctr">
              <a:lnSpc>
                <a:spcPts val="2600"/>
              </a:lnSpc>
              <a:spcBef>
                <a:spcPts val="600"/>
              </a:spcBef>
              <a:buClr>
                <a:srgbClr val="FF0000"/>
              </a:buClr>
              <a:defRPr/>
            </a:pPr>
            <a:r>
              <a:rPr lang="en-GB" sz="2000" b="1" dirty="0" smtClean="0">
                <a:solidFill>
                  <a:srgbClr val="FF0000"/>
                </a:solidFill>
              </a:rPr>
              <a:t>A starting point: more studies are required by software WG to improve it!</a:t>
            </a:r>
            <a:endParaRPr lang="en-GB" sz="2000" b="1" dirty="0">
              <a:solidFill>
                <a:srgbClr val="FF0000"/>
              </a:solidFill>
            </a:endParaRPr>
          </a:p>
        </p:txBody>
      </p:sp>
      <p:sp>
        <p:nvSpPr>
          <p:cNvPr id="6" name="Rectangle 5"/>
          <p:cNvSpPr/>
          <p:nvPr/>
        </p:nvSpPr>
        <p:spPr>
          <a:xfrm>
            <a:off x="4953000" y="3623846"/>
            <a:ext cx="1266693" cy="338554"/>
          </a:xfrm>
          <a:prstGeom prst="rect">
            <a:avLst/>
          </a:prstGeom>
        </p:spPr>
        <p:txBody>
          <a:bodyPr wrap="none">
            <a:spAutoFit/>
          </a:bodyPr>
          <a:lstStyle/>
          <a:p>
            <a:r>
              <a:rPr lang="en-GB" dirty="0" smtClean="0"/>
              <a:t>50 cm bias </a:t>
            </a:r>
            <a:endParaRPr lang="en-US" dirty="0"/>
          </a:p>
        </p:txBody>
      </p:sp>
      <p:sp>
        <p:nvSpPr>
          <p:cNvPr id="28" name="Rectangle 27"/>
          <p:cNvSpPr/>
          <p:nvPr/>
        </p:nvSpPr>
        <p:spPr>
          <a:xfrm>
            <a:off x="8229600" y="4233446"/>
            <a:ext cx="1266693" cy="338554"/>
          </a:xfrm>
          <a:prstGeom prst="rect">
            <a:avLst/>
          </a:prstGeom>
        </p:spPr>
        <p:txBody>
          <a:bodyPr wrap="none">
            <a:spAutoFit/>
          </a:bodyPr>
          <a:lstStyle/>
          <a:p>
            <a:r>
              <a:rPr lang="en-GB" dirty="0"/>
              <a:t>3</a:t>
            </a:r>
            <a:r>
              <a:rPr lang="en-GB" dirty="0" smtClean="0"/>
              <a:t>0 cm bias </a:t>
            </a:r>
            <a:endParaRPr lang="en-US" dirty="0"/>
          </a:p>
        </p:txBody>
      </p:sp>
    </p:spTree>
    <p:extLst>
      <p:ext uri="{BB962C8B-B14F-4D97-AF65-F5344CB8AC3E}">
        <p14:creationId xmlns:p14="http://schemas.microsoft.com/office/powerpoint/2010/main" val="2676328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2</a:t>
            </a:r>
            <a:r>
              <a:rPr lang="en-US" baseline="30000" dirty="0" smtClean="0"/>
              <a:t>nd</a:t>
            </a:r>
            <a:r>
              <a:rPr lang="en-US" dirty="0" smtClean="0"/>
              <a:t> </a:t>
            </a:r>
            <a:r>
              <a:rPr lang="en-US" dirty="0"/>
              <a:t>Trigger level: Event </a:t>
            </a:r>
            <a:r>
              <a:rPr lang="en-US" dirty="0" smtClean="0"/>
              <a:t>Filtering by timing - 3 </a:t>
            </a:r>
            <a:endParaRPr lang="en-US" dirty="0"/>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t>Slide# :  </a:t>
            </a:r>
            <a:fld id="{D05931B6-DFFB-0A40-833F-329CB0688972}" type="slidenum">
              <a:rPr lang="en-GB" smtClean="0"/>
              <a:pPr/>
              <a:t>13</a:t>
            </a:fld>
            <a:endParaRPr lang="en-GB" dirty="0">
              <a:solidFill>
                <a:schemeClr val="accent1"/>
              </a:solidFill>
            </a:endParaRPr>
          </a:p>
        </p:txBody>
      </p:sp>
      <p:sp>
        <p:nvSpPr>
          <p:cNvPr id="3" name="Rectangle 2"/>
          <p:cNvSpPr/>
          <p:nvPr/>
        </p:nvSpPr>
        <p:spPr>
          <a:xfrm>
            <a:off x="0" y="533400"/>
            <a:ext cx="5867400" cy="2939266"/>
          </a:xfrm>
          <a:prstGeom prst="rect">
            <a:avLst/>
          </a:prstGeom>
        </p:spPr>
        <p:txBody>
          <a:bodyPr wrap="square">
            <a:spAutoFit/>
          </a:bodyPr>
          <a:lstStyle/>
          <a:p>
            <a:pPr marL="279400" lvl="1" indent="-279400">
              <a:lnSpc>
                <a:spcPts val="2400"/>
              </a:lnSpc>
              <a:spcBef>
                <a:spcPts val="600"/>
              </a:spcBef>
              <a:buClr>
                <a:srgbClr val="FF0000"/>
              </a:buClr>
              <a:buSzTx/>
              <a:buFont typeface="Wingdings" panose="05000000000000000000" pitchFamily="2" charset="2"/>
              <a:buChar char="l"/>
              <a:defRPr/>
            </a:pPr>
            <a:r>
              <a:rPr lang="en-US" altLang="en-US" sz="2000" i="0" dirty="0">
                <a:solidFill>
                  <a:srgbClr val="000000"/>
                </a:solidFill>
                <a:latin typeface="Comic Sans MS" pitchFamily="66" charset="0"/>
                <a:ea typeface="ＭＳ Ｐゴシック" pitchFamily="34" charset="-128"/>
              </a:rPr>
              <a:t>T</a:t>
            </a:r>
            <a:r>
              <a:rPr lang="en-US" sz="2000" i="0" kern="0" dirty="0">
                <a:solidFill>
                  <a:srgbClr val="000000"/>
                </a:solidFill>
                <a:latin typeface="Comic Sans MS" pitchFamily="66" charset="0"/>
              </a:rPr>
              <a:t>he 2ns FWHM vs 19 ns </a:t>
            </a:r>
            <a:r>
              <a:rPr lang="en-US" sz="2000" i="0" kern="0" dirty="0" smtClean="0">
                <a:solidFill>
                  <a:srgbClr val="000000"/>
                </a:solidFill>
                <a:latin typeface="Comic Sans MS" pitchFamily="66" charset="0"/>
              </a:rPr>
              <a:t>separation of </a:t>
            </a:r>
            <a:r>
              <a:rPr lang="en-US" sz="2000" i="0" kern="0" dirty="0">
                <a:solidFill>
                  <a:srgbClr val="000000"/>
                </a:solidFill>
                <a:latin typeface="Comic Sans MS" pitchFamily="66" charset="0"/>
              </a:rPr>
              <a:t>bunched beam structure could be exploited for rejecting </a:t>
            </a:r>
            <a:r>
              <a:rPr lang="en-US" sz="2000" i="0" kern="0" dirty="0" smtClean="0">
                <a:solidFill>
                  <a:srgbClr val="000000"/>
                </a:solidFill>
                <a:latin typeface="Comic Sans MS" pitchFamily="66" charset="0"/>
              </a:rPr>
              <a:t>in </a:t>
            </a:r>
            <a:r>
              <a:rPr lang="en-US" sz="2000" i="0" kern="0" dirty="0">
                <a:solidFill>
                  <a:srgbClr val="000000"/>
                </a:solidFill>
                <a:latin typeface="Comic Sans MS" pitchFamily="66" charset="0"/>
              </a:rPr>
              <a:t>spill </a:t>
            </a:r>
            <a:r>
              <a:rPr lang="en-US" sz="2000" i="0" kern="0" dirty="0" err="1">
                <a:solidFill>
                  <a:srgbClr val="000000"/>
                </a:solidFill>
                <a:latin typeface="Comic Sans MS" pitchFamily="66" charset="0"/>
              </a:rPr>
              <a:t>cosmics</a:t>
            </a:r>
            <a:r>
              <a:rPr lang="en-US" sz="2000" i="0" kern="0" dirty="0">
                <a:solidFill>
                  <a:srgbClr val="000000"/>
                </a:solidFill>
                <a:latin typeface="Comic Sans MS" pitchFamily="66" charset="0"/>
              </a:rPr>
              <a:t>: </a:t>
            </a:r>
          </a:p>
          <a:p>
            <a:pPr marL="511175" lvl="2" indent="-225425">
              <a:lnSpc>
                <a:spcPts val="2400"/>
              </a:lnSpc>
              <a:spcBef>
                <a:spcPts val="800"/>
              </a:spcBef>
              <a:buClr>
                <a:srgbClr val="FF0000"/>
              </a:buClr>
              <a:buSzPct val="90000"/>
              <a:buFont typeface="Wingdings" panose="05000000000000000000" pitchFamily="2" charset="2"/>
              <a:buChar char="Ø"/>
              <a:defRPr/>
            </a:pPr>
            <a:r>
              <a:rPr lang="en-US" sz="2000" i="0" kern="0" dirty="0" smtClean="0">
                <a:solidFill>
                  <a:srgbClr val="000000"/>
                </a:solidFill>
                <a:latin typeface="Comic Sans MS" pitchFamily="66" charset="0"/>
              </a:rPr>
              <a:t>Accounting for </a:t>
            </a:r>
            <a:r>
              <a:rPr lang="en-US" sz="2000" i="0" kern="0" dirty="0" err="1" smtClean="0">
                <a:solidFill>
                  <a:srgbClr val="000000"/>
                </a:solidFill>
                <a:latin typeface="Symbol" panose="05050102010706020507" pitchFamily="18" charset="2"/>
              </a:rPr>
              <a:t>s</a:t>
            </a:r>
            <a:r>
              <a:rPr lang="en-US" sz="2000" i="0" kern="0" baseline="-25000" dirty="0" err="1" smtClean="0">
                <a:solidFill>
                  <a:srgbClr val="000000"/>
                </a:solidFill>
                <a:latin typeface="+mn-lt"/>
              </a:rPr>
              <a:t>BEAM</a:t>
            </a:r>
            <a:r>
              <a:rPr lang="en-US" sz="2000" i="0" kern="0" dirty="0" smtClean="0">
                <a:solidFill>
                  <a:srgbClr val="000000"/>
                </a:solidFill>
                <a:latin typeface="Symbol" panose="05050102010706020507" pitchFamily="18" charset="2"/>
              </a:rPr>
              <a:t> ~</a:t>
            </a:r>
            <a:r>
              <a:rPr lang="en-US" sz="2000" i="0" kern="0" dirty="0" smtClean="0">
                <a:solidFill>
                  <a:srgbClr val="000000"/>
                </a:solidFill>
                <a:latin typeface="Comic Sans MS" pitchFamily="66" charset="0"/>
              </a:rPr>
              <a:t>1 ns </a:t>
            </a:r>
            <a:r>
              <a:rPr lang="en-US" sz="2000" i="0" kern="0" dirty="0" smtClean="0">
                <a:solidFill>
                  <a:srgbClr val="000000"/>
                </a:solidFill>
                <a:latin typeface="Comic Sans MS" pitchFamily="66" charset="0"/>
              </a:rPr>
              <a:t>width</a:t>
            </a:r>
            <a:r>
              <a:rPr lang="en-US" sz="2000" i="0" kern="0" dirty="0" smtClean="0">
                <a:solidFill>
                  <a:srgbClr val="000000"/>
                </a:solidFill>
                <a:latin typeface="Comic Sans MS" pitchFamily="66" charset="0"/>
              </a:rPr>
              <a:t> of            p-buckets and </a:t>
            </a:r>
            <a:r>
              <a:rPr lang="en-US" sz="2000" i="0" kern="0" dirty="0" smtClean="0">
                <a:solidFill>
                  <a:srgbClr val="000000"/>
                </a:solidFill>
                <a:latin typeface="Symbol" panose="05050102010706020507" pitchFamily="18" charset="2"/>
              </a:rPr>
              <a:t>s</a:t>
            </a:r>
            <a:r>
              <a:rPr lang="en-US" sz="2000" i="0" kern="0" baseline="-25000" dirty="0" smtClean="0">
                <a:solidFill>
                  <a:srgbClr val="000000"/>
                </a:solidFill>
              </a:rPr>
              <a:t>0 </a:t>
            </a:r>
            <a:r>
              <a:rPr lang="en-US" sz="2000" i="0" kern="0" dirty="0" smtClean="0">
                <a:solidFill>
                  <a:srgbClr val="000000"/>
                </a:solidFill>
                <a:latin typeface="Comic Sans MS" pitchFamily="66" charset="0"/>
              </a:rPr>
              <a:t>~</a:t>
            </a:r>
            <a:r>
              <a:rPr lang="en-US" sz="2000" i="0" kern="0" dirty="0" smtClean="0">
                <a:solidFill>
                  <a:srgbClr val="000000"/>
                </a:solidFill>
                <a:latin typeface="Comic Sans MS" pitchFamily="66" charset="0"/>
              </a:rPr>
              <a:t>2.7-</a:t>
            </a:r>
            <a:r>
              <a:rPr lang="en-US" sz="2000" i="0" kern="0" dirty="0" smtClean="0">
                <a:solidFill>
                  <a:srgbClr val="000000"/>
                </a:solidFill>
                <a:latin typeface="Comic Sans MS" pitchFamily="66" charset="0"/>
              </a:rPr>
              <a:t>3 </a:t>
            </a:r>
            <a:r>
              <a:rPr lang="en-US" sz="2000" i="0" kern="0" dirty="0">
                <a:solidFill>
                  <a:srgbClr val="000000"/>
                </a:solidFill>
                <a:latin typeface="Comic Sans MS" pitchFamily="66" charset="0"/>
              </a:rPr>
              <a:t>ns </a:t>
            </a:r>
            <a:r>
              <a:rPr lang="en-US" sz="2000" i="0" kern="0" dirty="0" smtClean="0">
                <a:solidFill>
                  <a:srgbClr val="000000"/>
                </a:solidFill>
                <a:latin typeface="Comic Sans MS" pitchFamily="66" charset="0"/>
              </a:rPr>
              <a:t>resolution in </a:t>
            </a:r>
            <a:r>
              <a:rPr lang="en-US" sz="2000" i="0" kern="0" dirty="0" smtClean="0">
                <a:solidFill>
                  <a:srgbClr val="000000"/>
                </a:solidFill>
                <a:latin typeface="Comic Sans MS" pitchFamily="66" charset="0"/>
              </a:rPr>
              <a:t>   </a:t>
            </a:r>
            <a:r>
              <a:rPr lang="en-GB" sz="2000" i="0" dirty="0" smtClean="0"/>
              <a:t>t</a:t>
            </a:r>
            <a:r>
              <a:rPr lang="en-GB" sz="2000" i="0" baseline="-25000" dirty="0" smtClean="0"/>
              <a:t>0 </a:t>
            </a:r>
            <a:r>
              <a:rPr lang="en-GB" sz="2000" i="0" dirty="0"/>
              <a:t>time of </a:t>
            </a:r>
            <a:r>
              <a:rPr lang="en-GB" sz="2000" i="0" dirty="0">
                <a:latin typeface="Symbol" charset="2"/>
                <a:cs typeface="Symbol" charset="2"/>
              </a:rPr>
              <a:t>n </a:t>
            </a:r>
            <a:r>
              <a:rPr lang="en-GB" sz="2000" i="0" dirty="0" smtClean="0"/>
              <a:t>interactions </a:t>
            </a:r>
            <a:r>
              <a:rPr lang="en-US" sz="2000" i="0" kern="0" dirty="0" smtClean="0">
                <a:solidFill>
                  <a:srgbClr val="000000"/>
                </a:solidFill>
                <a:latin typeface="Comic Sans MS" pitchFamily="66" charset="0"/>
              </a:rPr>
              <a:t>in ICARUS a global resolution </a:t>
            </a:r>
            <a:r>
              <a:rPr lang="en-US" sz="2000" i="0" kern="0" dirty="0" smtClean="0">
                <a:solidFill>
                  <a:srgbClr val="000000"/>
                </a:solidFill>
                <a:latin typeface="Symbol" panose="05050102010706020507" pitchFamily="18" charset="2"/>
              </a:rPr>
              <a:t>s</a:t>
            </a:r>
            <a:r>
              <a:rPr lang="en-US" sz="2000" i="0" kern="0" dirty="0" smtClean="0">
                <a:solidFill>
                  <a:srgbClr val="000000"/>
                </a:solidFill>
                <a:latin typeface="Comic Sans MS" pitchFamily="66" charset="0"/>
              </a:rPr>
              <a:t> </a:t>
            </a:r>
            <a:r>
              <a:rPr lang="en-US" sz="2000" i="0" kern="0" dirty="0" smtClean="0">
                <a:solidFill>
                  <a:srgbClr val="000000"/>
                </a:solidFill>
                <a:latin typeface="Comic Sans MS" pitchFamily="66" charset="0"/>
              </a:rPr>
              <a:t>~ 3.1 ns for the in </a:t>
            </a:r>
            <a:r>
              <a:rPr lang="en-US" sz="2000" i="0" kern="0" dirty="0">
                <a:solidFill>
                  <a:srgbClr val="000000"/>
                </a:solidFill>
                <a:latin typeface="Comic Sans MS" pitchFamily="66" charset="0"/>
              </a:rPr>
              <a:t>spill </a:t>
            </a:r>
            <a:r>
              <a:rPr lang="en-US" sz="2000" i="0" kern="0" dirty="0" smtClean="0">
                <a:solidFill>
                  <a:srgbClr val="000000"/>
                </a:solidFill>
                <a:latin typeface="Comic Sans MS" pitchFamily="66" charset="0"/>
              </a:rPr>
              <a:t>c-rays </a:t>
            </a:r>
            <a:r>
              <a:rPr lang="en-US" sz="2000" i="0" kern="0" dirty="0">
                <a:solidFill>
                  <a:srgbClr val="000000"/>
                </a:solidFill>
                <a:latin typeface="Comic Sans MS" pitchFamily="66" charset="0"/>
              </a:rPr>
              <a:t>rejection </a:t>
            </a:r>
            <a:r>
              <a:rPr lang="en-US" sz="2000" i="0" kern="0" dirty="0" smtClean="0">
                <a:solidFill>
                  <a:srgbClr val="000000"/>
                </a:solidFill>
                <a:latin typeface="Comic Sans MS" pitchFamily="66" charset="0"/>
              </a:rPr>
              <a:t> is </a:t>
            </a:r>
            <a:r>
              <a:rPr lang="en-US" sz="2000" i="0" kern="0" dirty="0">
                <a:solidFill>
                  <a:srgbClr val="000000"/>
                </a:solidFill>
                <a:latin typeface="Comic Sans MS" pitchFamily="66" charset="0"/>
              </a:rPr>
              <a:t>envisaged </a:t>
            </a:r>
            <a:r>
              <a:rPr lang="en-US" sz="2000" i="0" kern="0" dirty="0" smtClean="0">
                <a:solidFill>
                  <a:srgbClr val="000000"/>
                </a:solidFill>
                <a:latin typeface="Comic Sans MS" pitchFamily="66" charset="0"/>
              </a:rPr>
              <a:t>(i.e. </a:t>
            </a:r>
            <a:r>
              <a:rPr lang="en-US" sz="2000" i="0" kern="0" dirty="0">
                <a:solidFill>
                  <a:srgbClr val="000000"/>
                </a:solidFill>
                <a:latin typeface="Comic Sans MS" pitchFamily="66" charset="0"/>
              </a:rPr>
              <a:t>a factor ~ 2 </a:t>
            </a:r>
            <a:r>
              <a:rPr lang="en-US" sz="2000" i="0" kern="0" dirty="0" smtClean="0">
                <a:solidFill>
                  <a:srgbClr val="000000"/>
                </a:solidFill>
                <a:latin typeface="Comic Sans MS" pitchFamily="66" charset="0"/>
              </a:rPr>
              <a:t>rejection for </a:t>
            </a:r>
            <a:r>
              <a:rPr lang="en-US" sz="2000" i="0" kern="0" dirty="0" smtClean="0">
                <a:solidFill>
                  <a:srgbClr val="000000"/>
                </a:solidFill>
                <a:latin typeface="Comic Sans MS" pitchFamily="66" charset="0"/>
              </a:rPr>
              <a:t>at </a:t>
            </a:r>
            <a:r>
              <a:rPr lang="en-US" sz="2000" i="0" kern="0" dirty="0" smtClean="0">
                <a:solidFill>
                  <a:srgbClr val="000000"/>
                </a:solidFill>
                <a:latin typeface="Comic Sans MS" pitchFamily="66" charset="0"/>
              </a:rPr>
              <a:t>90% C.L</a:t>
            </a:r>
            <a:r>
              <a:rPr lang="en-US" sz="2000" i="0" kern="0" dirty="0" smtClean="0">
                <a:solidFill>
                  <a:srgbClr val="000000"/>
                </a:solidFill>
                <a:latin typeface="Comic Sans MS" pitchFamily="66" charset="0"/>
              </a:rPr>
              <a:t>., </a:t>
            </a:r>
            <a:r>
              <a:rPr lang="en-US" sz="2000" i="0" kern="0" dirty="0" smtClean="0">
                <a:solidFill>
                  <a:srgbClr val="000000"/>
                </a:solidFill>
                <a:latin typeface="Comic Sans MS" pitchFamily="66" charset="0"/>
              </a:rPr>
              <a:t>~ </a:t>
            </a:r>
            <a:r>
              <a:rPr lang="en-US" sz="2000" i="0" kern="0" dirty="0">
                <a:solidFill>
                  <a:srgbClr val="000000"/>
                </a:solidFill>
                <a:latin typeface="Comic Sans MS" pitchFamily="66" charset="0"/>
              </a:rPr>
              <a:t>5</a:t>
            </a:r>
            <a:r>
              <a:rPr lang="en-US" sz="2000" i="0" kern="0" dirty="0" smtClean="0">
                <a:solidFill>
                  <a:srgbClr val="000000"/>
                </a:solidFill>
                <a:latin typeface="Comic Sans MS" pitchFamily="66" charset="0"/>
              </a:rPr>
              <a:t> ns) </a:t>
            </a:r>
            <a:r>
              <a:rPr lang="en-US" sz="2000" i="0" kern="0" dirty="0">
                <a:solidFill>
                  <a:srgbClr val="000000"/>
                </a:solidFill>
                <a:latin typeface="Comic Sans MS" pitchFamily="66" charset="0"/>
              </a:rPr>
              <a:t>.</a:t>
            </a:r>
            <a:endParaRPr lang="en-US" sz="2000" kern="0" dirty="0">
              <a:solidFill>
                <a:srgbClr val="FF0000"/>
              </a:solidFill>
              <a:latin typeface="Comic Sans MS" pitchFamily="66" charset="0"/>
            </a:endParaRPr>
          </a:p>
        </p:txBody>
      </p:sp>
      <p:sp>
        <p:nvSpPr>
          <p:cNvPr id="6" name="Rectangle 5"/>
          <p:cNvSpPr/>
          <p:nvPr/>
        </p:nvSpPr>
        <p:spPr>
          <a:xfrm>
            <a:off x="0" y="3581415"/>
            <a:ext cx="9906000" cy="2362185"/>
          </a:xfrm>
          <a:prstGeom prst="rect">
            <a:avLst/>
          </a:prstGeom>
        </p:spPr>
        <p:txBody>
          <a:bodyPr wrap="square">
            <a:spAutoFit/>
          </a:bodyPr>
          <a:lstStyle/>
          <a:p>
            <a:pPr marL="285750" indent="-285750" defTabSz="914400">
              <a:lnSpc>
                <a:spcPts val="2300"/>
              </a:lnSpc>
              <a:spcBef>
                <a:spcPts val="600"/>
              </a:spcBef>
              <a:buClr>
                <a:srgbClr val="FF0000"/>
              </a:buClr>
              <a:buSzPct val="100000"/>
              <a:buFont typeface="Wingdings" panose="05000000000000000000" pitchFamily="2" charset="2"/>
              <a:buChar char="l"/>
            </a:pPr>
            <a:r>
              <a:rPr lang="en-GB" sz="2000" i="0" dirty="0">
                <a:solidFill>
                  <a:srgbClr val="000000"/>
                </a:solidFill>
              </a:rPr>
              <a:t>Combining the pattern of hit PMTs and the detailed (ns scale) time evolution of the light flash on PMTs would provide some discrimination between cosmic </a:t>
            </a:r>
            <a:r>
              <a:rPr lang="en-GB" sz="2000" i="0" dirty="0">
                <a:solidFill>
                  <a:srgbClr val="000000"/>
                </a:solidFill>
                <a:latin typeface="Symbol" panose="05050102010706020507" pitchFamily="18" charset="2"/>
              </a:rPr>
              <a:t>m</a:t>
            </a:r>
            <a:r>
              <a:rPr lang="en-GB" sz="2000" i="0" dirty="0">
                <a:solidFill>
                  <a:srgbClr val="000000"/>
                </a:solidFill>
              </a:rPr>
              <a:t>s and </a:t>
            </a:r>
            <a:r>
              <a:rPr lang="en-GB" sz="2000" i="0" dirty="0">
                <a:solidFill>
                  <a:srgbClr val="000000"/>
                </a:solidFill>
                <a:latin typeface="Symbol" panose="05050102010706020507" pitchFamily="18" charset="2"/>
              </a:rPr>
              <a:t>n</a:t>
            </a:r>
            <a:r>
              <a:rPr lang="en-GB" sz="2000" i="0" dirty="0">
                <a:solidFill>
                  <a:srgbClr val="000000"/>
                </a:solidFill>
              </a:rPr>
              <a:t>, as indicated from first neural networks studies.</a:t>
            </a:r>
          </a:p>
          <a:p>
            <a:pPr marL="285750" indent="-285750" defTabSz="914400">
              <a:lnSpc>
                <a:spcPts val="2400"/>
              </a:lnSpc>
              <a:spcBef>
                <a:spcPts val="1200"/>
              </a:spcBef>
              <a:buClr>
                <a:srgbClr val="FF0000"/>
              </a:buClr>
              <a:buSzPct val="100000"/>
              <a:buFont typeface="Wingdings" panose="05000000000000000000" pitchFamily="2" charset="2"/>
              <a:buChar char="l"/>
            </a:pPr>
            <a:r>
              <a:rPr lang="en-GB" sz="2000" i="0" dirty="0">
                <a:solidFill>
                  <a:srgbClr val="000000"/>
                </a:solidFill>
              </a:rPr>
              <a:t>Reconstructing CRT signal would provide an additional handle to reject </a:t>
            </a:r>
            <a:r>
              <a:rPr lang="en-GB" sz="2000" i="0" dirty="0" err="1">
                <a:solidFill>
                  <a:srgbClr val="000000"/>
                </a:solidFill>
              </a:rPr>
              <a:t>cosmics</a:t>
            </a:r>
            <a:r>
              <a:rPr lang="en-GB" sz="2000" i="0" dirty="0">
                <a:solidFill>
                  <a:srgbClr val="000000"/>
                </a:solidFill>
              </a:rPr>
              <a:t>. The absence of a CRT hit would select </a:t>
            </a:r>
            <a:r>
              <a:rPr lang="en-GB" sz="2000" i="0" dirty="0">
                <a:solidFill>
                  <a:srgbClr val="000000"/>
                </a:solidFill>
                <a:latin typeface="Symbol" charset="2"/>
                <a:cs typeface="Symbol" charset="2"/>
              </a:rPr>
              <a:t>n</a:t>
            </a:r>
            <a:r>
              <a:rPr lang="en-GB" sz="2000" i="0" dirty="0">
                <a:solidFill>
                  <a:srgbClr val="000000"/>
                </a:solidFill>
              </a:rPr>
              <a:t>e events with only a few percent of auto-veto probability. </a:t>
            </a:r>
            <a:r>
              <a:rPr lang="en-GB" sz="2000" i="0" dirty="0" smtClean="0">
                <a:solidFill>
                  <a:srgbClr val="000000"/>
                </a:solidFill>
              </a:rPr>
              <a:t>In </a:t>
            </a:r>
            <a:r>
              <a:rPr lang="en-GB" sz="2000" i="0" dirty="0">
                <a:solidFill>
                  <a:srgbClr val="000000"/>
                </a:solidFill>
              </a:rPr>
              <a:t>addition the time of CRT hits will provide additional handle to measure the particle direction and reject incoming </a:t>
            </a:r>
            <a:r>
              <a:rPr lang="en-GB" sz="2000" i="0" dirty="0" err="1">
                <a:solidFill>
                  <a:srgbClr val="000000"/>
                </a:solidFill>
              </a:rPr>
              <a:t>cosmics</a:t>
            </a:r>
            <a:r>
              <a:rPr lang="en-GB" sz="2000" i="0" dirty="0">
                <a:solidFill>
                  <a:srgbClr val="000000"/>
                </a:solidFill>
              </a:rPr>
              <a:t>.</a:t>
            </a:r>
          </a:p>
        </p:txBody>
      </p:sp>
      <p:grpSp>
        <p:nvGrpSpPr>
          <p:cNvPr id="17" name="Group 16"/>
          <p:cNvGrpSpPr/>
          <p:nvPr/>
        </p:nvGrpSpPr>
        <p:grpSpPr>
          <a:xfrm>
            <a:off x="5791200" y="609600"/>
            <a:ext cx="4114800" cy="2286000"/>
            <a:chOff x="-784340" y="2526432"/>
            <a:chExt cx="8309992" cy="3569568"/>
          </a:xfrm>
        </p:grpSpPr>
        <p:grpSp>
          <p:nvGrpSpPr>
            <p:cNvPr id="18" name="Group 17"/>
            <p:cNvGrpSpPr/>
            <p:nvPr/>
          </p:nvGrpSpPr>
          <p:grpSpPr>
            <a:xfrm>
              <a:off x="-784340" y="2526432"/>
              <a:ext cx="8309992" cy="3569568"/>
              <a:chOff x="-784340" y="1916832"/>
              <a:chExt cx="8309992" cy="3569568"/>
            </a:xfrm>
          </p:grpSpPr>
          <p:grpSp>
            <p:nvGrpSpPr>
              <p:cNvPr id="21" name="Group 20"/>
              <p:cNvGrpSpPr/>
              <p:nvPr/>
            </p:nvGrpSpPr>
            <p:grpSpPr>
              <a:xfrm>
                <a:off x="-784340" y="1916832"/>
                <a:ext cx="8309992" cy="3569568"/>
                <a:chOff x="6725512" y="2060848"/>
                <a:chExt cx="2432720" cy="1738377"/>
              </a:xfrm>
            </p:grpSpPr>
            <p:pic>
              <p:nvPicPr>
                <p:cNvPr id="23" name="Immagine 5" descr="BeamR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5512" y="2060848"/>
                  <a:ext cx="2432720" cy="1738377"/>
                </a:xfrm>
                <a:prstGeom prst="rect">
                  <a:avLst/>
                </a:prstGeom>
              </p:spPr>
            </p:pic>
            <p:cxnSp>
              <p:nvCxnSpPr>
                <p:cNvPr id="24" name="Straight Arrow Connector 23"/>
                <p:cNvCxnSpPr/>
                <p:nvPr/>
              </p:nvCxnSpPr>
              <p:spPr bwMode="auto">
                <a:xfrm flipV="1">
                  <a:off x="7797558" y="2315245"/>
                  <a:ext cx="453558" cy="1"/>
                </a:xfrm>
                <a:prstGeom prst="straightConnector1">
                  <a:avLst/>
                </a:prstGeom>
                <a:solidFill>
                  <a:schemeClr val="accent1"/>
                </a:solidFill>
                <a:ln w="15875" cap="flat" cmpd="sng" algn="ctr">
                  <a:solidFill>
                    <a:srgbClr val="FF0000"/>
                  </a:solidFill>
                  <a:prstDash val="solid"/>
                  <a:round/>
                  <a:headEnd type="triangle" w="med" len="med"/>
                  <a:tailEnd type="triangle"/>
                </a:ln>
                <a:effectLst/>
              </p:spPr>
            </p:cxnSp>
          </p:grpSp>
          <p:sp>
            <p:nvSpPr>
              <p:cNvPr id="22" name="Rectangle 21"/>
              <p:cNvSpPr/>
              <p:nvPr/>
            </p:nvSpPr>
            <p:spPr>
              <a:xfrm>
                <a:off x="3159385" y="2526270"/>
                <a:ext cx="870331" cy="337436"/>
              </a:xfrm>
              <a:prstGeom prst="rect">
                <a:avLst/>
              </a:prstGeom>
            </p:spPr>
            <p:txBody>
              <a:bodyPr wrap="none">
                <a:spAutoFit/>
              </a:bodyPr>
              <a:lstStyle/>
              <a:p>
                <a:pPr algn="ctr"/>
                <a:r>
                  <a:rPr lang="en-US" dirty="0">
                    <a:solidFill>
                      <a:srgbClr val="FF0000"/>
                    </a:solidFill>
                  </a:rPr>
                  <a:t>19 ns</a:t>
                </a:r>
              </a:p>
            </p:txBody>
          </p:sp>
        </p:grpSp>
        <p:cxnSp>
          <p:nvCxnSpPr>
            <p:cNvPr id="19" name="Straight Arrow Connector 18"/>
            <p:cNvCxnSpPr/>
            <p:nvPr/>
          </p:nvCxnSpPr>
          <p:spPr bwMode="auto">
            <a:xfrm>
              <a:off x="3159385" y="5399499"/>
              <a:ext cx="1066800" cy="0"/>
            </a:xfrm>
            <a:prstGeom prst="straightConnector1">
              <a:avLst/>
            </a:prstGeom>
            <a:solidFill>
              <a:schemeClr val="accent1"/>
            </a:solidFill>
            <a:ln w="15875" cap="flat" cmpd="sng" algn="ctr">
              <a:solidFill>
                <a:srgbClr val="FF0000"/>
              </a:solidFill>
              <a:prstDash val="solid"/>
              <a:round/>
              <a:headEnd type="triangle" w="med" len="med"/>
              <a:tailEnd type="triangle"/>
            </a:ln>
            <a:effectLst/>
          </p:spPr>
        </p:cxnSp>
        <p:sp>
          <p:nvSpPr>
            <p:cNvPr id="20" name="Rectangle 19"/>
            <p:cNvSpPr/>
            <p:nvPr/>
          </p:nvSpPr>
          <p:spPr>
            <a:xfrm>
              <a:off x="3274985" y="4975000"/>
              <a:ext cx="870331" cy="337436"/>
            </a:xfrm>
            <a:prstGeom prst="rect">
              <a:avLst/>
            </a:prstGeom>
          </p:spPr>
          <p:txBody>
            <a:bodyPr wrap="none">
              <a:spAutoFit/>
            </a:bodyPr>
            <a:lstStyle/>
            <a:p>
              <a:pPr algn="ctr"/>
              <a:r>
                <a:rPr lang="en-US" dirty="0" smtClean="0">
                  <a:solidFill>
                    <a:srgbClr val="FF0000"/>
                  </a:solidFill>
                </a:rPr>
                <a:t>13 </a:t>
              </a:r>
              <a:r>
                <a:rPr lang="en-US" dirty="0">
                  <a:solidFill>
                    <a:srgbClr val="FF0000"/>
                  </a:solidFill>
                </a:rPr>
                <a:t>ns</a:t>
              </a:r>
            </a:p>
          </p:txBody>
        </p:sp>
      </p:grpSp>
      <p:sp>
        <p:nvSpPr>
          <p:cNvPr id="14" name="Rectangle 13"/>
          <p:cNvSpPr/>
          <p:nvPr/>
        </p:nvSpPr>
        <p:spPr>
          <a:xfrm>
            <a:off x="0" y="5981581"/>
            <a:ext cx="9906000" cy="800219"/>
          </a:xfrm>
          <a:prstGeom prst="rect">
            <a:avLst/>
          </a:prstGeom>
          <a:ln w="12700">
            <a:solidFill>
              <a:schemeClr val="tx1"/>
            </a:solidFill>
          </a:ln>
        </p:spPr>
        <p:txBody>
          <a:bodyPr wrap="square">
            <a:spAutoFit/>
          </a:bodyPr>
          <a:lstStyle/>
          <a:p>
            <a:pPr marL="349250" lvl="1" indent="-349250">
              <a:spcBef>
                <a:spcPts val="600"/>
              </a:spcBef>
              <a:buClr>
                <a:srgbClr val="FF0000"/>
              </a:buClr>
              <a:defRPr/>
            </a:pPr>
            <a:r>
              <a:rPr lang="en-GB" sz="2400" dirty="0" smtClean="0">
                <a:solidFill>
                  <a:srgbClr val="FF0000"/>
                </a:solidFill>
                <a:latin typeface="Calibri"/>
                <a:cs typeface="Calibri"/>
                <a:sym typeface="Wingdings"/>
              </a:rPr>
              <a:t>→</a:t>
            </a:r>
            <a:r>
              <a:rPr lang="en-GB" sz="2000" dirty="0" smtClean="0">
                <a:solidFill>
                  <a:srgbClr val="FF0000"/>
                </a:solidFill>
                <a:sym typeface="Wingdings"/>
              </a:rPr>
              <a:t> </a:t>
            </a:r>
            <a:r>
              <a:rPr lang="en-GB" sz="2200" b="1" dirty="0" smtClean="0">
                <a:solidFill>
                  <a:srgbClr val="FF0000"/>
                </a:solidFill>
                <a:sym typeface="Wingdings"/>
              </a:rPr>
              <a:t>more MC event studies are required asap to improve measurement of </a:t>
            </a:r>
            <a:r>
              <a:rPr lang="en-GB" sz="2200" b="1" dirty="0" smtClean="0">
                <a:solidFill>
                  <a:srgbClr val="FF0000"/>
                </a:solidFill>
              </a:rPr>
              <a:t>t</a:t>
            </a:r>
            <a:r>
              <a:rPr lang="en-GB" sz="2200" b="1" baseline="-25000" dirty="0" smtClean="0">
                <a:solidFill>
                  <a:srgbClr val="FF0000"/>
                </a:solidFill>
              </a:rPr>
              <a:t>0 </a:t>
            </a:r>
            <a:r>
              <a:rPr lang="en-GB" sz="2200" b="1" dirty="0" smtClean="0">
                <a:solidFill>
                  <a:srgbClr val="FF0000"/>
                </a:solidFill>
              </a:rPr>
              <a:t>time </a:t>
            </a:r>
            <a:r>
              <a:rPr lang="en-GB" sz="2200" b="1" dirty="0">
                <a:solidFill>
                  <a:srgbClr val="FF0000"/>
                </a:solidFill>
              </a:rPr>
              <a:t>of </a:t>
            </a:r>
            <a:r>
              <a:rPr lang="en-GB" sz="2200" b="1" dirty="0">
                <a:solidFill>
                  <a:srgbClr val="FF0000"/>
                </a:solidFill>
                <a:latin typeface="Symbol" charset="2"/>
                <a:cs typeface="Symbol" charset="2"/>
              </a:rPr>
              <a:t>n </a:t>
            </a:r>
            <a:r>
              <a:rPr lang="en-GB" sz="2200" b="1" dirty="0" smtClean="0">
                <a:solidFill>
                  <a:srgbClr val="FF0000"/>
                </a:solidFill>
              </a:rPr>
              <a:t>interaction </a:t>
            </a:r>
            <a:r>
              <a:rPr lang="en-GB" sz="2200" b="1" dirty="0">
                <a:solidFill>
                  <a:srgbClr val="FF0000"/>
                </a:solidFill>
              </a:rPr>
              <a:t>/</a:t>
            </a:r>
            <a:r>
              <a:rPr lang="en-GB" sz="2200" b="1" dirty="0" smtClean="0">
                <a:solidFill>
                  <a:srgbClr val="FF0000"/>
                </a:solidFill>
              </a:rPr>
              <a:t>prepare algorithms for cosmic rejection!</a:t>
            </a:r>
            <a:endParaRPr lang="en-GB" sz="2200" b="1" dirty="0">
              <a:solidFill>
                <a:srgbClr val="FF0000"/>
              </a:solidFill>
            </a:endParaRPr>
          </a:p>
        </p:txBody>
      </p:sp>
      <p:sp>
        <p:nvSpPr>
          <p:cNvPr id="4" name="Rectangle 3"/>
          <p:cNvSpPr/>
          <p:nvPr/>
        </p:nvSpPr>
        <p:spPr>
          <a:xfrm>
            <a:off x="5715000" y="2819400"/>
            <a:ext cx="4191000" cy="646331"/>
          </a:xfrm>
          <a:prstGeom prst="rect">
            <a:avLst/>
          </a:prstGeom>
        </p:spPr>
        <p:txBody>
          <a:bodyPr wrap="square">
            <a:spAutoFit/>
          </a:bodyPr>
          <a:lstStyle/>
          <a:p>
            <a:r>
              <a:rPr lang="en-GB" sz="1800" dirty="0" smtClean="0">
                <a:solidFill>
                  <a:srgbClr val="FF0000"/>
                </a:solidFill>
                <a:sym typeface="Wingdings"/>
              </a:rPr>
              <a:t>In spill </a:t>
            </a:r>
            <a:r>
              <a:rPr lang="en-GB" sz="1800" dirty="0" smtClean="0">
                <a:solidFill>
                  <a:srgbClr val="FF0000"/>
                </a:solidFill>
                <a:latin typeface="Symbol" panose="05050102010706020507" pitchFamily="18" charset="2"/>
                <a:sym typeface="Wingdings"/>
              </a:rPr>
              <a:t>n </a:t>
            </a:r>
            <a:r>
              <a:rPr lang="en-GB" sz="1800" dirty="0" smtClean="0">
                <a:solidFill>
                  <a:srgbClr val="FF0000"/>
                </a:solidFill>
                <a:sym typeface="Wingdings"/>
              </a:rPr>
              <a:t>event timing by </a:t>
            </a:r>
            <a:r>
              <a:rPr lang="en-GB" sz="1800" dirty="0" err="1" smtClean="0">
                <a:solidFill>
                  <a:srgbClr val="FF0000"/>
                </a:solidFill>
                <a:sym typeface="Wingdings"/>
              </a:rPr>
              <a:t>MiniBooNE</a:t>
            </a:r>
            <a:r>
              <a:rPr lang="en-GB" sz="1800" dirty="0" smtClean="0">
                <a:solidFill>
                  <a:srgbClr val="FF0000"/>
                </a:solidFill>
                <a:sym typeface="Wingdings"/>
              </a:rPr>
              <a:t>:</a:t>
            </a:r>
          </a:p>
          <a:p>
            <a:r>
              <a:rPr lang="en-GB" sz="1800" dirty="0" smtClean="0">
                <a:solidFill>
                  <a:srgbClr val="FF0000"/>
                </a:solidFill>
                <a:sym typeface="Wingdings"/>
              </a:rPr>
              <a:t>to be carefully measured in ICARUS!</a:t>
            </a:r>
            <a:endParaRPr lang="en-US" sz="1800" dirty="0"/>
          </a:p>
        </p:txBody>
      </p:sp>
    </p:spTree>
    <p:extLst>
      <p:ext uri="{BB962C8B-B14F-4D97-AF65-F5344CB8AC3E}">
        <p14:creationId xmlns:p14="http://schemas.microsoft.com/office/powerpoint/2010/main" val="45606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a:t>
            </a:r>
            <a:r>
              <a:rPr lang="en-US" dirty="0"/>
              <a:t>system: next steps</a:t>
            </a:r>
          </a:p>
        </p:txBody>
      </p:sp>
      <p:sp>
        <p:nvSpPr>
          <p:cNvPr id="11" name="Rectangle 1"/>
          <p:cNvSpPr>
            <a:spLocks noChangeArrowheads="1"/>
          </p:cNvSpPr>
          <p:nvPr/>
        </p:nvSpPr>
        <p:spPr bwMode="auto">
          <a:xfrm>
            <a:off x="76200" y="533400"/>
            <a:ext cx="9829800" cy="627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36538" indent="-236538">
              <a:lnSpc>
                <a:spcPts val="2400"/>
              </a:lnSpc>
              <a:spcBef>
                <a:spcPts val="1200"/>
              </a:spcBef>
              <a:buClr>
                <a:srgbClr val="FF0000"/>
              </a:buClr>
              <a:buFont typeface="Wingdings" panose="05000000000000000000" pitchFamily="2" charset="2"/>
              <a:buChar char="l"/>
            </a:pPr>
            <a:r>
              <a:rPr lang="en-US" sz="2000" i="0" dirty="0">
                <a:solidFill>
                  <a:srgbClr val="000000"/>
                </a:solidFill>
                <a:latin typeface="+mn-lt"/>
              </a:rPr>
              <a:t>Besides the on going </a:t>
            </a:r>
            <a:r>
              <a:rPr lang="en-US" sz="2000" dirty="0">
                <a:solidFill>
                  <a:srgbClr val="FF0000"/>
                </a:solidFill>
                <a:latin typeface="+mn-lt"/>
              </a:rPr>
              <a:t>MC event </a:t>
            </a:r>
            <a:r>
              <a:rPr lang="en-US" sz="2000" dirty="0" smtClean="0">
                <a:solidFill>
                  <a:srgbClr val="FF0000"/>
                </a:solidFill>
                <a:latin typeface="+mn-lt"/>
              </a:rPr>
              <a:t>studies focused </a:t>
            </a:r>
            <a:r>
              <a:rPr lang="en-US" sz="2000" dirty="0">
                <a:solidFill>
                  <a:srgbClr val="FF0000"/>
                </a:solidFill>
                <a:latin typeface="+mn-lt"/>
              </a:rPr>
              <a:t>on the trigger </a:t>
            </a:r>
            <a:r>
              <a:rPr lang="en-US" sz="2000" dirty="0" smtClean="0">
                <a:solidFill>
                  <a:srgbClr val="FF0000"/>
                </a:solidFill>
                <a:latin typeface="+mn-lt"/>
              </a:rPr>
              <a:t>logic and the t</a:t>
            </a:r>
            <a:r>
              <a:rPr lang="en-US" sz="2000" baseline="-25000" dirty="0" smtClean="0">
                <a:solidFill>
                  <a:srgbClr val="FF0000"/>
                </a:solidFill>
                <a:latin typeface="+mn-lt"/>
              </a:rPr>
              <a:t>0</a:t>
            </a:r>
            <a:r>
              <a:rPr lang="en-US" sz="2000" dirty="0" smtClean="0">
                <a:solidFill>
                  <a:srgbClr val="FF0000"/>
                </a:solidFill>
                <a:latin typeface="+mn-lt"/>
              </a:rPr>
              <a:t>  event timing measurement</a:t>
            </a:r>
            <a:r>
              <a:rPr lang="en-US" sz="2000" i="0" dirty="0" smtClean="0">
                <a:solidFill>
                  <a:srgbClr val="FF0000"/>
                </a:solidFill>
                <a:latin typeface="+mn-lt"/>
              </a:rPr>
              <a:t>, </a:t>
            </a:r>
            <a:r>
              <a:rPr lang="en-US" sz="2000" i="0" dirty="0" smtClean="0">
                <a:solidFill>
                  <a:srgbClr val="000000"/>
                </a:solidFill>
                <a:latin typeface="+mn-lt"/>
              </a:rPr>
              <a:t>the </a:t>
            </a:r>
            <a:r>
              <a:rPr lang="en-US" sz="2000" i="0" dirty="0">
                <a:solidFill>
                  <a:srgbClr val="000000"/>
                </a:solidFill>
                <a:latin typeface="+mn-lt"/>
              </a:rPr>
              <a:t>main activities will be addressed to:</a:t>
            </a:r>
          </a:p>
          <a:p>
            <a:pPr marL="577850" lvl="1" indent="-238125">
              <a:lnSpc>
                <a:spcPts val="2400"/>
              </a:lnSpc>
              <a:spcBef>
                <a:spcPts val="800"/>
              </a:spcBef>
              <a:buClr>
                <a:srgbClr val="FF0000"/>
              </a:buClr>
              <a:buSzPct val="90000"/>
              <a:buFont typeface="Wingdings" panose="05000000000000000000" pitchFamily="2" charset="2"/>
              <a:buChar char="Ø"/>
            </a:pPr>
            <a:r>
              <a:rPr lang="en-US" sz="2000" i="0" dirty="0">
                <a:solidFill>
                  <a:srgbClr val="000000"/>
                </a:solidFill>
                <a:latin typeface="+mn-lt"/>
              </a:rPr>
              <a:t>Complete development/tests of SPEXI board finalizing </a:t>
            </a:r>
            <a:r>
              <a:rPr lang="en-US" sz="2000" i="0" dirty="0" smtClean="0">
                <a:solidFill>
                  <a:srgbClr val="000000"/>
                </a:solidFill>
                <a:latin typeface="+mn-lt"/>
              </a:rPr>
              <a:t>gate </a:t>
            </a:r>
            <a:r>
              <a:rPr lang="en-US" sz="2000" i="0" dirty="0">
                <a:solidFill>
                  <a:srgbClr val="000000"/>
                </a:solidFill>
                <a:latin typeface="+mn-lt"/>
              </a:rPr>
              <a:t>opening and </a:t>
            </a:r>
            <a:r>
              <a:rPr lang="en-US" sz="2000" i="0" dirty="0" smtClean="0">
                <a:solidFill>
                  <a:srgbClr val="000000"/>
                </a:solidFill>
                <a:latin typeface="+mn-lt"/>
              </a:rPr>
              <a:t> TT-Link </a:t>
            </a:r>
            <a:r>
              <a:rPr lang="en-US" sz="2000" i="0" dirty="0">
                <a:solidFill>
                  <a:srgbClr val="000000"/>
                </a:solidFill>
                <a:latin typeface="+mn-lt"/>
              </a:rPr>
              <a:t>signal generation based on input of 7820 board </a:t>
            </a:r>
            <a:r>
              <a:rPr lang="en-US" sz="2000" i="0" dirty="0" smtClean="0">
                <a:solidFill>
                  <a:srgbClr val="000000"/>
                </a:solidFill>
                <a:latin typeface="+mn-lt"/>
              </a:rPr>
              <a:t>(Sept. </a:t>
            </a:r>
            <a:r>
              <a:rPr lang="en-US" sz="2000" i="0" dirty="0">
                <a:solidFill>
                  <a:srgbClr val="000000"/>
                </a:solidFill>
                <a:latin typeface="+mn-lt"/>
              </a:rPr>
              <a:t>2019);</a:t>
            </a:r>
          </a:p>
          <a:p>
            <a:pPr marL="577850" lvl="1" indent="-238125">
              <a:lnSpc>
                <a:spcPts val="2400"/>
              </a:lnSpc>
              <a:spcBef>
                <a:spcPts val="600"/>
              </a:spcBef>
              <a:buClr>
                <a:srgbClr val="FF0000"/>
              </a:buClr>
              <a:buSzPct val="90000"/>
              <a:buFont typeface="Wingdings" panose="05000000000000000000" pitchFamily="2" charset="2"/>
              <a:buChar char="Ø"/>
            </a:pPr>
            <a:r>
              <a:rPr lang="en-US" sz="2000" i="0" dirty="0">
                <a:solidFill>
                  <a:srgbClr val="000000"/>
                </a:solidFill>
                <a:latin typeface="+mn-lt"/>
              </a:rPr>
              <a:t>Implement PMT trigger programming of LabVIEW interface for the 7820 module to the full 180 PMTs in each cryostat (by </a:t>
            </a:r>
            <a:r>
              <a:rPr lang="en-US" sz="2000" i="0" dirty="0" smtClean="0">
                <a:solidFill>
                  <a:srgbClr val="000000"/>
                </a:solidFill>
                <a:latin typeface="+mn-lt"/>
              </a:rPr>
              <a:t>Sept. </a:t>
            </a:r>
            <a:r>
              <a:rPr lang="en-US" sz="2000" i="0" dirty="0">
                <a:solidFill>
                  <a:srgbClr val="000000"/>
                </a:solidFill>
                <a:latin typeface="+mn-lt"/>
              </a:rPr>
              <a:t>2019);</a:t>
            </a:r>
          </a:p>
          <a:p>
            <a:pPr marL="577850" lvl="1" indent="-238125">
              <a:lnSpc>
                <a:spcPts val="2400"/>
              </a:lnSpc>
              <a:spcBef>
                <a:spcPts val="600"/>
              </a:spcBef>
              <a:buClr>
                <a:srgbClr val="FF0000"/>
              </a:buClr>
              <a:buSzPct val="90000"/>
              <a:buFont typeface="Wingdings" panose="05000000000000000000" pitchFamily="2" charset="2"/>
              <a:buChar char="Ø"/>
            </a:pPr>
            <a:r>
              <a:rPr lang="en-US" sz="2000" i="0" dirty="0">
                <a:solidFill>
                  <a:srgbClr val="000000"/>
                </a:solidFill>
                <a:latin typeface="+mn-lt"/>
              </a:rPr>
              <a:t>Implement the communication between the trigger board and the DAQ in order to handle the trigger distribution to the TPC readout boards according to the occupancy level of their buffers  (by </a:t>
            </a:r>
            <a:r>
              <a:rPr lang="en-US" sz="2000" i="0" dirty="0" smtClean="0">
                <a:solidFill>
                  <a:srgbClr val="000000"/>
                </a:solidFill>
                <a:latin typeface="+mn-lt"/>
              </a:rPr>
              <a:t>Oct. </a:t>
            </a:r>
            <a:r>
              <a:rPr lang="en-US" sz="2000" i="0" dirty="0">
                <a:solidFill>
                  <a:srgbClr val="000000"/>
                </a:solidFill>
                <a:latin typeface="+mn-lt"/>
              </a:rPr>
              <a:t>2019).</a:t>
            </a:r>
          </a:p>
          <a:p>
            <a:pPr marL="225425" indent="-225425">
              <a:lnSpc>
                <a:spcPts val="2400"/>
              </a:lnSpc>
              <a:spcBef>
                <a:spcPts val="1000"/>
              </a:spcBef>
              <a:buClr>
                <a:srgbClr val="FF0000"/>
              </a:buClr>
              <a:buSzPct val="100000"/>
              <a:buFont typeface="Wingdings" panose="05000000000000000000" pitchFamily="2" charset="2"/>
              <a:buChar char="l"/>
            </a:pPr>
            <a:r>
              <a:rPr lang="en-US" sz="2000" i="0" dirty="0" smtClean="0">
                <a:solidFill>
                  <a:srgbClr val="000000"/>
                </a:solidFill>
                <a:latin typeface="+mn-lt"/>
              </a:rPr>
              <a:t>An </a:t>
            </a:r>
            <a:r>
              <a:rPr lang="en-US" sz="2000" i="0" dirty="0">
                <a:solidFill>
                  <a:srgbClr val="000000"/>
                </a:solidFill>
                <a:latin typeface="+mn-lt"/>
              </a:rPr>
              <a:t>initial trigger logic based on </a:t>
            </a:r>
            <a:r>
              <a:rPr lang="en-US" sz="2000" i="0" dirty="0" smtClean="0">
                <a:solidFill>
                  <a:srgbClr val="000000"/>
                </a:solidFill>
                <a:latin typeface="+mn-lt"/>
              </a:rPr>
              <a:t>PMT majority </a:t>
            </a:r>
            <a:r>
              <a:rPr lang="en-US" sz="2000" i="0" dirty="0">
                <a:solidFill>
                  <a:srgbClr val="000000"/>
                </a:solidFill>
                <a:latin typeface="+mn-lt"/>
              </a:rPr>
              <a:t>in both the Left and Right TPCs will be implemented in the FPGA according to the outcome on the MC </a:t>
            </a:r>
            <a:r>
              <a:rPr lang="en-US" sz="2000" i="0" dirty="0" smtClean="0">
                <a:solidFill>
                  <a:srgbClr val="000000"/>
                </a:solidFill>
                <a:latin typeface="+mn-lt"/>
              </a:rPr>
              <a:t>studies.  Tuning will done during commissioning </a:t>
            </a:r>
            <a:r>
              <a:rPr lang="en-US" sz="2000" i="0" dirty="0">
                <a:solidFill>
                  <a:srgbClr val="000000"/>
                </a:solidFill>
                <a:latin typeface="+mn-lt"/>
              </a:rPr>
              <a:t>phase on real events to match the actual experimental </a:t>
            </a:r>
            <a:r>
              <a:rPr lang="en-US" sz="2000" i="0" dirty="0" smtClean="0">
                <a:solidFill>
                  <a:srgbClr val="000000"/>
                </a:solidFill>
                <a:latin typeface="+mn-lt"/>
              </a:rPr>
              <a:t>conditions</a:t>
            </a:r>
            <a:r>
              <a:rPr lang="en-US" sz="2000" i="0" dirty="0">
                <a:solidFill>
                  <a:srgbClr val="000000"/>
                </a:solidFill>
                <a:latin typeface="+mn-lt"/>
              </a:rPr>
              <a:t> </a:t>
            </a:r>
            <a:r>
              <a:rPr lang="en-US" sz="2000" i="0" dirty="0" smtClean="0">
                <a:solidFill>
                  <a:srgbClr val="000000"/>
                </a:solidFill>
                <a:latin typeface="+mn-lt"/>
              </a:rPr>
              <a:t>(starting by Dec. 2019, depending on time schedule).</a:t>
            </a:r>
            <a:r>
              <a:rPr lang="en-US" sz="2000" i="0" dirty="0" smtClean="0">
                <a:solidFill>
                  <a:srgbClr val="000000"/>
                </a:solidFill>
                <a:latin typeface="Comic Sans MS" panose="030F0702030302020204" pitchFamily="66" charset="0"/>
              </a:rPr>
              <a:t> </a:t>
            </a:r>
          </a:p>
          <a:p>
            <a:pPr marL="225425" indent="-225425">
              <a:lnSpc>
                <a:spcPts val="2400"/>
              </a:lnSpc>
              <a:spcBef>
                <a:spcPts val="1000"/>
              </a:spcBef>
              <a:buClr>
                <a:srgbClr val="FF0000"/>
              </a:buClr>
              <a:buSzPct val="100000"/>
              <a:buFont typeface="Wingdings" panose="05000000000000000000" pitchFamily="2" charset="2"/>
              <a:buChar char="l"/>
            </a:pPr>
            <a:r>
              <a:rPr lang="en-US" sz="2000" i="0" dirty="0" smtClean="0">
                <a:solidFill>
                  <a:srgbClr val="000000"/>
                </a:solidFill>
                <a:latin typeface="Comic Sans MS" panose="030F0702030302020204" pitchFamily="66" charset="0"/>
              </a:rPr>
              <a:t>Furthermore the test </a:t>
            </a:r>
            <a:r>
              <a:rPr lang="en-US" sz="2000" i="0" dirty="0">
                <a:solidFill>
                  <a:srgbClr val="000000"/>
                </a:solidFill>
                <a:latin typeface="Comic Sans MS" panose="030F0702030302020204" pitchFamily="66" charset="0"/>
              </a:rPr>
              <a:t>of the analog sum signal of </a:t>
            </a:r>
            <a:r>
              <a:rPr lang="en-US" sz="2000" i="0" dirty="0" smtClean="0">
                <a:solidFill>
                  <a:srgbClr val="000000"/>
                </a:solidFill>
                <a:latin typeface="Comic Sans MS" panose="030F0702030302020204" pitchFamily="66" charset="0"/>
              </a:rPr>
              <a:t>15 </a:t>
            </a:r>
            <a:r>
              <a:rPr lang="en-US" sz="2000" i="0" dirty="0">
                <a:solidFill>
                  <a:srgbClr val="000000"/>
                </a:solidFill>
                <a:latin typeface="Comic Sans MS" panose="030F0702030302020204" pitchFamily="66" charset="0"/>
              </a:rPr>
              <a:t>PMT in a 3 m detector </a:t>
            </a:r>
            <a:r>
              <a:rPr lang="en-US" sz="2000" i="0" dirty="0" smtClean="0">
                <a:solidFill>
                  <a:srgbClr val="000000"/>
                </a:solidFill>
                <a:latin typeface="Comic Sans MS" panose="030F0702030302020204" pitchFamily="66" charset="0"/>
              </a:rPr>
              <a:t>slice </a:t>
            </a:r>
            <a:r>
              <a:rPr lang="en-US" sz="2000" i="0" dirty="0">
                <a:solidFill>
                  <a:srgbClr val="000000"/>
                </a:solidFill>
                <a:latin typeface="Comic Sans MS" panose="030F0702030302020204" pitchFamily="66" charset="0"/>
              </a:rPr>
              <a:t>in one TPC chamber </a:t>
            </a:r>
            <a:r>
              <a:rPr lang="en-US" sz="2000" i="0" dirty="0" smtClean="0">
                <a:solidFill>
                  <a:srgbClr val="000000"/>
                </a:solidFill>
                <a:latin typeface="Comic Sans MS" panose="030F0702030302020204" pitchFamily="66" charset="0"/>
              </a:rPr>
              <a:t>will be performed (by Dec. </a:t>
            </a:r>
            <a:r>
              <a:rPr lang="en-US" sz="2000" i="0" dirty="0">
                <a:solidFill>
                  <a:srgbClr val="000000"/>
                </a:solidFill>
                <a:latin typeface="Comic Sans MS" panose="030F0702030302020204" pitchFamily="66" charset="0"/>
              </a:rPr>
              <a:t>2019</a:t>
            </a:r>
            <a:r>
              <a:rPr lang="en-US" sz="2000" i="0" dirty="0" smtClean="0">
                <a:solidFill>
                  <a:srgbClr val="000000"/>
                </a:solidFill>
                <a:latin typeface="Comic Sans MS" panose="030F0702030302020204" pitchFamily="66" charset="0"/>
              </a:rPr>
              <a:t>).</a:t>
            </a:r>
            <a:endParaRPr lang="en-US" sz="2000" i="0" dirty="0">
              <a:solidFill>
                <a:srgbClr val="000000"/>
              </a:solidFill>
              <a:latin typeface="+mn-lt"/>
            </a:endParaRPr>
          </a:p>
          <a:p>
            <a:pPr marL="225425" indent="-225425">
              <a:lnSpc>
                <a:spcPts val="2400"/>
              </a:lnSpc>
              <a:spcBef>
                <a:spcPts val="1000"/>
              </a:spcBef>
              <a:buClr>
                <a:srgbClr val="FF0000"/>
              </a:buClr>
              <a:buSzPct val="100000"/>
              <a:buFont typeface="Wingdings" panose="05000000000000000000" pitchFamily="2" charset="2"/>
              <a:buChar char="l"/>
            </a:pPr>
            <a:r>
              <a:rPr lang="en-US" sz="2000" i="0" dirty="0" smtClean="0">
                <a:solidFill>
                  <a:srgbClr val="000000"/>
                </a:solidFill>
                <a:latin typeface="+mn-lt"/>
              </a:rPr>
              <a:t>Finally a quasi-online </a:t>
            </a:r>
            <a:r>
              <a:rPr lang="en-US" sz="2000" i="0" dirty="0">
                <a:solidFill>
                  <a:srgbClr val="000000"/>
                </a:solidFill>
                <a:latin typeface="+mn-lt"/>
              </a:rPr>
              <a:t>event filter </a:t>
            </a:r>
            <a:r>
              <a:rPr lang="en-US" sz="2000" i="0" dirty="0" smtClean="0">
                <a:solidFill>
                  <a:srgbClr val="000000"/>
                </a:solidFill>
                <a:latin typeface="+mn-lt"/>
              </a:rPr>
              <a:t>with an initial event classification will </a:t>
            </a:r>
            <a:r>
              <a:rPr lang="en-US" sz="2000" i="0" dirty="0">
                <a:solidFill>
                  <a:srgbClr val="000000"/>
                </a:solidFill>
                <a:latin typeface="+mn-lt"/>
              </a:rPr>
              <a:t>be </a:t>
            </a:r>
            <a:r>
              <a:rPr lang="en-US" sz="2000" i="0" dirty="0" smtClean="0">
                <a:solidFill>
                  <a:srgbClr val="000000"/>
                </a:solidFill>
                <a:latin typeface="+mn-lt"/>
              </a:rPr>
              <a:t>studied, prepared/optimized on </a:t>
            </a:r>
            <a:r>
              <a:rPr lang="en-US" sz="2000" i="0" dirty="0">
                <a:solidFill>
                  <a:srgbClr val="000000"/>
                </a:solidFill>
                <a:latin typeface="+mn-lt"/>
              </a:rPr>
              <a:t>the actual data in order to efficiently select the event sample </a:t>
            </a:r>
            <a:r>
              <a:rPr lang="en-US" sz="2000" i="0" dirty="0">
                <a:solidFill>
                  <a:srgbClr val="000000"/>
                </a:solidFill>
                <a:latin typeface="Comic Sans MS"/>
              </a:rPr>
              <a:t>for offline analysis and storage</a:t>
            </a:r>
            <a:r>
              <a:rPr lang="en-US" sz="2000" i="0" dirty="0" smtClean="0">
                <a:solidFill>
                  <a:srgbClr val="000000"/>
                </a:solidFill>
                <a:latin typeface="Comic Sans MS"/>
              </a:rPr>
              <a:t>. </a:t>
            </a:r>
            <a:endParaRPr lang="en-US" sz="2000" i="0" dirty="0">
              <a:solidFill>
                <a:srgbClr val="000000"/>
              </a:solidFill>
              <a:latin typeface="+mn-lt"/>
            </a:endParaRPr>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solidFill>
                  <a:srgbClr val="3333CC"/>
                </a:solidFill>
              </a:rPr>
              <a:t>Slide# :  </a:t>
            </a:r>
            <a:fld id="{D05931B6-DFFB-0A40-833F-329CB0688972}" type="slidenum">
              <a:rPr lang="en-GB" smtClean="0">
                <a:solidFill>
                  <a:srgbClr val="3333CC"/>
                </a:solidFill>
              </a:rPr>
              <a:pPr/>
              <a:t>14</a:t>
            </a:fld>
            <a:endParaRPr lang="en-GB" dirty="0">
              <a:solidFill>
                <a:srgbClr val="00CC99"/>
              </a:solidFill>
            </a:endParaRPr>
          </a:p>
        </p:txBody>
      </p:sp>
    </p:spTree>
    <p:extLst>
      <p:ext uri="{BB962C8B-B14F-4D97-AF65-F5344CB8AC3E}">
        <p14:creationId xmlns:p14="http://schemas.microsoft.com/office/powerpoint/2010/main" val="11914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4" name="Slide Number Placeholder 3"/>
          <p:cNvSpPr>
            <a:spLocks noGrp="1"/>
          </p:cNvSpPr>
          <p:nvPr>
            <p:ph type="sldNum" sz="quarter" idx="11"/>
          </p:nvPr>
        </p:nvSpPr>
        <p:spPr/>
        <p:txBody>
          <a:bodyPr/>
          <a:lstStyle/>
          <a:p>
            <a:r>
              <a:rPr lang="en-GB" smtClean="0"/>
              <a:t>Slide: </a:t>
            </a:r>
            <a:fld id="{C0367892-4C36-1744-A726-262AF37AA8B7}" type="slidenum">
              <a:rPr lang="en-GB" smtClean="0"/>
              <a:pPr/>
              <a:t>15</a:t>
            </a:fld>
            <a:endParaRPr lang="en-GB" dirty="0">
              <a:solidFill>
                <a:schemeClr val="accent1"/>
              </a:solidFill>
            </a:endParaRPr>
          </a:p>
        </p:txBody>
      </p:sp>
      <p:sp>
        <p:nvSpPr>
          <p:cNvPr id="5" name="Footer Placeholder 4"/>
          <p:cNvSpPr>
            <a:spLocks noGrp="1"/>
          </p:cNvSpPr>
          <p:nvPr>
            <p:ph type="ftr" sz="quarter" idx="3"/>
          </p:nvPr>
        </p:nvSpPr>
        <p:spPr/>
        <p:txBody>
          <a:bodyPr/>
          <a:lstStyle/>
          <a:p>
            <a:pPr>
              <a:defRPr/>
            </a:pPr>
            <a:r>
              <a:rPr lang="en-US" smtClean="0"/>
              <a:t>SPSC Meeting, April 4, 2017</a:t>
            </a:r>
            <a:endParaRPr lang="en-GB" dirty="0"/>
          </a:p>
        </p:txBody>
      </p:sp>
    </p:spTree>
    <p:extLst>
      <p:ext uri="{BB962C8B-B14F-4D97-AF65-F5344CB8AC3E}">
        <p14:creationId xmlns:p14="http://schemas.microsoft.com/office/powerpoint/2010/main" val="3461998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Recalling the expected event rates in ICARUS-T600 </a:t>
            </a:r>
          </a:p>
        </p:txBody>
      </p:sp>
      <p:sp>
        <p:nvSpPr>
          <p:cNvPr id="11" name="Rectangle 1"/>
          <p:cNvSpPr>
            <a:spLocks noChangeArrowheads="1"/>
          </p:cNvSpPr>
          <p:nvPr/>
        </p:nvSpPr>
        <p:spPr bwMode="auto">
          <a:xfrm>
            <a:off x="0" y="1116226"/>
            <a:ext cx="9906000" cy="5132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5750" indent="-285750" defTabSz="914400" eaLnBrk="0" fontAlgn="base" hangingPunct="0">
              <a:lnSpc>
                <a:spcPts val="2500"/>
              </a:lnSpc>
              <a:spcBef>
                <a:spcPts val="500"/>
              </a:spcBef>
              <a:buClr>
                <a:srgbClr val="FF0000"/>
              </a:buClr>
              <a:buFont typeface="Wingdings" panose="05000000000000000000" pitchFamily="2" charset="2"/>
              <a:buChar char="l"/>
            </a:pPr>
            <a:r>
              <a:rPr lang="en-US" sz="1950" i="0" dirty="0">
                <a:solidFill>
                  <a:srgbClr val="0000FF"/>
                </a:solidFill>
                <a:latin typeface="Comic Sans MS"/>
              </a:rPr>
              <a:t>BNB facts - </a:t>
            </a:r>
            <a:r>
              <a:rPr lang="en-US" sz="1950" i="0" dirty="0">
                <a:solidFill>
                  <a:srgbClr val="000000"/>
                </a:solidFill>
                <a:latin typeface="Comic Sans MS"/>
              </a:rPr>
              <a:t>5 10</a:t>
            </a:r>
            <a:r>
              <a:rPr lang="en-US" sz="1950" i="0" baseline="30000" dirty="0">
                <a:solidFill>
                  <a:srgbClr val="000000"/>
                </a:solidFill>
                <a:latin typeface="Comic Sans MS"/>
              </a:rPr>
              <a:t>12</a:t>
            </a:r>
            <a:r>
              <a:rPr lang="en-US" sz="1950" i="0" dirty="0">
                <a:solidFill>
                  <a:srgbClr val="000000"/>
                </a:solidFill>
                <a:latin typeface="Comic Sans MS"/>
              </a:rPr>
              <a:t> pot/spill extracted in ~1.6 </a:t>
            </a:r>
            <a:r>
              <a:rPr lang="en-US" sz="1950" i="0" dirty="0">
                <a:solidFill>
                  <a:srgbClr val="000000"/>
                </a:solidFill>
                <a:latin typeface="Symbol" panose="05050102010706020507" pitchFamily="18" charset="2"/>
              </a:rPr>
              <a:t>m</a:t>
            </a:r>
            <a:r>
              <a:rPr lang="en-US" sz="1950" i="0" dirty="0">
                <a:solidFill>
                  <a:srgbClr val="000000"/>
                </a:solidFill>
                <a:latin typeface="Comic Sans MS"/>
              </a:rPr>
              <a:t>s, 5 Hz repetition rate:                  ~1 event over 35 spills is expected in ICARUS:</a:t>
            </a:r>
          </a:p>
          <a:p>
            <a:pPr marL="803275" lvl="1" indent="-290513" defTabSz="914400" eaLnBrk="0" fontAlgn="base" hangingPunct="0">
              <a:lnSpc>
                <a:spcPts val="2400"/>
              </a:lnSpc>
              <a:spcBef>
                <a:spcPts val="600"/>
              </a:spcBef>
              <a:buClr>
                <a:srgbClr val="FF0000"/>
              </a:buClr>
              <a:buSzPct val="90000"/>
              <a:buFont typeface="Wingdings" panose="05000000000000000000" pitchFamily="2" charset="2"/>
              <a:buChar char="Ø"/>
            </a:pPr>
            <a:r>
              <a:rPr lang="en-US" sz="1950" i="0" dirty="0">
                <a:solidFill>
                  <a:srgbClr val="000000"/>
                </a:solidFill>
                <a:latin typeface="Comic Sans MS"/>
              </a:rPr>
              <a:t>~1 neutrino interaction in T600 LAr-TPC per 180 spills; </a:t>
            </a:r>
          </a:p>
          <a:p>
            <a:pPr marL="803275" lvl="1" indent="-290513" defTabSz="914400" eaLnBrk="0" fontAlgn="base" hangingPunct="0">
              <a:lnSpc>
                <a:spcPts val="2300"/>
              </a:lnSpc>
              <a:spcBef>
                <a:spcPts val="400"/>
              </a:spcBef>
              <a:buClr>
                <a:srgbClr val="FF0000"/>
              </a:buClr>
              <a:buSzPct val="90000"/>
              <a:buFont typeface="Wingdings" panose="05000000000000000000" pitchFamily="2" charset="2"/>
              <a:buChar char="Ø"/>
            </a:pPr>
            <a:r>
              <a:rPr lang="en-US" sz="1950" i="0" dirty="0">
                <a:solidFill>
                  <a:srgbClr val="000000"/>
                </a:solidFill>
                <a:latin typeface="Comic Sans MS"/>
              </a:rPr>
              <a:t>~1 beam-associated event every 210 spills, mainly from </a:t>
            </a:r>
            <a:r>
              <a:rPr lang="en-US" sz="1950" i="0" dirty="0" err="1" smtClean="0">
                <a:solidFill>
                  <a:srgbClr val="000000"/>
                </a:solidFill>
                <a:latin typeface="Comic Sans MS"/>
              </a:rPr>
              <a:t>muon</a:t>
            </a:r>
            <a:r>
              <a:rPr lang="en-US" sz="1950" i="0" dirty="0" smtClean="0">
                <a:solidFill>
                  <a:srgbClr val="000000"/>
                </a:solidFill>
                <a:latin typeface="Comic Sans MS"/>
              </a:rPr>
              <a:t> beam </a:t>
            </a:r>
            <a:r>
              <a:rPr lang="en-US" sz="1950" i="0" dirty="0">
                <a:solidFill>
                  <a:srgbClr val="000000"/>
                </a:solidFill>
                <a:latin typeface="Comic Sans MS"/>
              </a:rPr>
              <a:t>halo/ interactions in the material surrounding T600; </a:t>
            </a:r>
          </a:p>
          <a:p>
            <a:pPr marL="803275" lvl="1" indent="-290513" defTabSz="914400" eaLnBrk="0" fontAlgn="base" hangingPunct="0">
              <a:lnSpc>
                <a:spcPts val="2300"/>
              </a:lnSpc>
              <a:spcBef>
                <a:spcPts val="400"/>
              </a:spcBef>
              <a:buClr>
                <a:srgbClr val="FF0000"/>
              </a:buClr>
              <a:buSzPct val="90000"/>
              <a:buFont typeface="Wingdings" panose="05000000000000000000" pitchFamily="2" charset="2"/>
              <a:buChar char="Ø"/>
            </a:pPr>
            <a:r>
              <a:rPr lang="en-US" sz="1950" i="0" dirty="0">
                <a:solidFill>
                  <a:srgbClr val="000000"/>
                </a:solidFill>
              </a:rPr>
              <a:t>~</a:t>
            </a:r>
            <a:r>
              <a:rPr lang="en-US" sz="1950" i="0" dirty="0">
                <a:solidFill>
                  <a:srgbClr val="000000"/>
                </a:solidFill>
                <a:latin typeface="Comic Sans MS"/>
              </a:rPr>
              <a:t>1 in-spill cosmic event every 55 spills.</a:t>
            </a:r>
          </a:p>
          <a:p>
            <a:pPr marL="285750" indent="-285750" defTabSz="914400" eaLnBrk="0" fontAlgn="base" hangingPunct="0">
              <a:lnSpc>
                <a:spcPts val="2500"/>
              </a:lnSpc>
              <a:spcBef>
                <a:spcPts val="1200"/>
              </a:spcBef>
              <a:buClr>
                <a:srgbClr val="FF0000"/>
              </a:buClr>
              <a:buFont typeface="Wingdings" panose="05000000000000000000" pitchFamily="2" charset="2"/>
              <a:buChar char="l"/>
            </a:pPr>
            <a:r>
              <a:rPr lang="en-US" sz="1950" i="0" dirty="0" err="1">
                <a:solidFill>
                  <a:srgbClr val="0000FF"/>
                </a:solidFill>
                <a:latin typeface="Comic Sans MS"/>
              </a:rPr>
              <a:t>NuMI</a:t>
            </a:r>
            <a:r>
              <a:rPr lang="en-US" sz="1950" i="0" dirty="0">
                <a:solidFill>
                  <a:srgbClr val="0000FF"/>
                </a:solidFill>
                <a:latin typeface="Comic Sans MS"/>
              </a:rPr>
              <a:t> Off-Axis facts </a:t>
            </a:r>
            <a:r>
              <a:rPr lang="en-US" sz="1950" i="0" dirty="0" smtClean="0">
                <a:solidFill>
                  <a:srgbClr val="0000FF"/>
                </a:solidFill>
                <a:latin typeface="Comic Sans MS"/>
              </a:rPr>
              <a:t>now: </a:t>
            </a:r>
            <a:r>
              <a:rPr lang="en-US" sz="1950" i="0" dirty="0" smtClean="0">
                <a:solidFill>
                  <a:srgbClr val="000000"/>
                </a:solidFill>
                <a:latin typeface="Comic Sans MS"/>
              </a:rPr>
              <a:t>- </a:t>
            </a:r>
            <a:r>
              <a:rPr lang="en-US" sz="1950" i="0" dirty="0">
                <a:solidFill>
                  <a:srgbClr val="000000"/>
                </a:solidFill>
                <a:latin typeface="Comic Sans MS"/>
              </a:rPr>
              <a:t>6</a:t>
            </a:r>
            <a:r>
              <a:rPr lang="en-US" sz="1950" i="0" dirty="0" smtClean="0">
                <a:solidFill>
                  <a:srgbClr val="000000"/>
                </a:solidFill>
                <a:latin typeface="Comic Sans MS"/>
              </a:rPr>
              <a:t> </a:t>
            </a:r>
            <a:r>
              <a:rPr lang="en-US" sz="1950" i="0" dirty="0">
                <a:solidFill>
                  <a:srgbClr val="000000"/>
                </a:solidFill>
                <a:latin typeface="Comic Sans MS"/>
              </a:rPr>
              <a:t>10</a:t>
            </a:r>
            <a:r>
              <a:rPr lang="en-US" sz="1950" i="0" baseline="30000" dirty="0">
                <a:solidFill>
                  <a:srgbClr val="000000"/>
                </a:solidFill>
                <a:latin typeface="Comic Sans MS"/>
              </a:rPr>
              <a:t>13</a:t>
            </a:r>
            <a:r>
              <a:rPr lang="en-US" sz="1950" i="0" dirty="0">
                <a:solidFill>
                  <a:srgbClr val="000000"/>
                </a:solidFill>
                <a:latin typeface="Comic Sans MS"/>
              </a:rPr>
              <a:t> pot/spill in </a:t>
            </a:r>
            <a:r>
              <a:rPr lang="en-US" sz="1950" i="0" dirty="0" smtClean="0">
                <a:solidFill>
                  <a:srgbClr val="000000"/>
                </a:solidFill>
                <a:latin typeface="Comic Sans MS"/>
              </a:rPr>
              <a:t>~9.5 </a:t>
            </a:r>
            <a:r>
              <a:rPr lang="en-US" sz="1950" i="0" dirty="0">
                <a:solidFill>
                  <a:srgbClr val="000000"/>
                </a:solidFill>
                <a:latin typeface="Symbol" panose="05050102010706020507" pitchFamily="18" charset="2"/>
              </a:rPr>
              <a:t>m</a:t>
            </a:r>
            <a:r>
              <a:rPr lang="en-US" sz="1950" i="0" dirty="0">
                <a:solidFill>
                  <a:srgbClr val="000000"/>
                </a:solidFill>
                <a:latin typeface="Comic Sans MS"/>
              </a:rPr>
              <a:t>s, </a:t>
            </a:r>
            <a:r>
              <a:rPr lang="en-US" sz="1950" i="0" dirty="0" smtClean="0">
                <a:solidFill>
                  <a:srgbClr val="000000"/>
                </a:solidFill>
                <a:latin typeface="Comic Sans MS"/>
              </a:rPr>
              <a:t>0.75 </a:t>
            </a:r>
            <a:r>
              <a:rPr lang="en-US" sz="1950" i="0" dirty="0">
                <a:solidFill>
                  <a:srgbClr val="000000"/>
                </a:solidFill>
                <a:latin typeface="Comic Sans MS"/>
              </a:rPr>
              <a:t>Hz repetition rate:                  ~ 1 </a:t>
            </a:r>
            <a:r>
              <a:rPr lang="en-US" sz="1950" i="0" dirty="0" smtClean="0">
                <a:solidFill>
                  <a:srgbClr val="000000"/>
                </a:solidFill>
                <a:latin typeface="Comic Sans MS"/>
              </a:rPr>
              <a:t>event/10 </a:t>
            </a:r>
            <a:r>
              <a:rPr lang="en-US" sz="1950" i="0" dirty="0">
                <a:solidFill>
                  <a:srgbClr val="000000"/>
                </a:solidFill>
                <a:latin typeface="Comic Sans MS"/>
              </a:rPr>
              <a:t>spills is expected in ICARUS mainly due to in-spill </a:t>
            </a:r>
            <a:r>
              <a:rPr lang="en-US" sz="1950" i="0" dirty="0" err="1">
                <a:solidFill>
                  <a:srgbClr val="000000"/>
                </a:solidFill>
                <a:latin typeface="Comic Sans MS"/>
              </a:rPr>
              <a:t>cosmics</a:t>
            </a:r>
            <a:r>
              <a:rPr lang="en-US" sz="1950" i="0" dirty="0">
                <a:solidFill>
                  <a:srgbClr val="000000"/>
                </a:solidFill>
                <a:latin typeface="Comic Sans MS"/>
              </a:rPr>
              <a:t>,   </a:t>
            </a:r>
            <a:r>
              <a:rPr lang="en-US" sz="1950" i="0" dirty="0" smtClean="0">
                <a:solidFill>
                  <a:srgbClr val="000000"/>
                </a:solidFill>
                <a:latin typeface="Comic Sans MS"/>
              </a:rPr>
              <a:t>           ~ </a:t>
            </a:r>
            <a:r>
              <a:rPr lang="en-US" sz="1950" i="0" dirty="0">
                <a:solidFill>
                  <a:srgbClr val="000000"/>
                </a:solidFill>
                <a:latin typeface="Comic Sans MS"/>
              </a:rPr>
              <a:t>1 neutrino </a:t>
            </a:r>
            <a:r>
              <a:rPr lang="en-US" sz="1950" i="0" dirty="0" smtClean="0">
                <a:solidFill>
                  <a:srgbClr val="000000"/>
                </a:solidFill>
                <a:latin typeface="Comic Sans MS"/>
              </a:rPr>
              <a:t>interaction/53 </a:t>
            </a:r>
            <a:r>
              <a:rPr lang="en-US" sz="1950" i="0" dirty="0">
                <a:solidFill>
                  <a:srgbClr val="000000"/>
                </a:solidFill>
                <a:latin typeface="Comic Sans MS"/>
              </a:rPr>
              <a:t>spill;</a:t>
            </a:r>
          </a:p>
          <a:p>
            <a:pPr marL="285750" indent="-285750" defTabSz="914400" eaLnBrk="0" fontAlgn="base" hangingPunct="0">
              <a:lnSpc>
                <a:spcPts val="2500"/>
              </a:lnSpc>
              <a:spcBef>
                <a:spcPts val="1200"/>
              </a:spcBef>
              <a:buClr>
                <a:srgbClr val="FF0000"/>
              </a:buClr>
              <a:buFont typeface="Wingdings" panose="05000000000000000000" pitchFamily="2" charset="2"/>
              <a:buChar char="l"/>
            </a:pPr>
            <a:r>
              <a:rPr lang="en-US" sz="1950" i="0" dirty="0">
                <a:solidFill>
                  <a:srgbClr val="000000"/>
                </a:solidFill>
                <a:latin typeface="Comic Sans MS"/>
              </a:rPr>
              <a:t>Additional ~</a:t>
            </a:r>
            <a:r>
              <a:rPr lang="en-US" sz="1950" i="0" dirty="0" smtClean="0">
                <a:solidFill>
                  <a:srgbClr val="000000"/>
                </a:solidFill>
                <a:latin typeface="Comic Sans MS"/>
              </a:rPr>
              <a:t>0.03 </a:t>
            </a:r>
            <a:r>
              <a:rPr lang="en-US" sz="1950" i="0" dirty="0">
                <a:solidFill>
                  <a:srgbClr val="000000"/>
                </a:solidFill>
                <a:latin typeface="Comic Sans MS"/>
              </a:rPr>
              <a:t>Hz </a:t>
            </a:r>
            <a:r>
              <a:rPr lang="en-US" sz="1950" i="0" dirty="0" smtClean="0">
                <a:solidFill>
                  <a:srgbClr val="000000"/>
                </a:solidFill>
                <a:latin typeface="Comic Sans MS"/>
              </a:rPr>
              <a:t>signal </a:t>
            </a:r>
            <a:r>
              <a:rPr lang="en-US" sz="1950" i="0" dirty="0">
                <a:solidFill>
                  <a:srgbClr val="000000"/>
                </a:solidFill>
                <a:latin typeface="Comic Sans MS"/>
              </a:rPr>
              <a:t>from the decay of cosmic </a:t>
            </a:r>
            <a:r>
              <a:rPr lang="en-US" sz="1950" i="0" dirty="0">
                <a:solidFill>
                  <a:srgbClr val="000000"/>
                </a:solidFill>
                <a:latin typeface="Symbol" panose="05050102010706020507" pitchFamily="18" charset="2"/>
              </a:rPr>
              <a:t>m</a:t>
            </a:r>
            <a:r>
              <a:rPr lang="en-US" sz="1950" i="0" dirty="0">
                <a:solidFill>
                  <a:srgbClr val="000000"/>
                </a:solidFill>
                <a:latin typeface="Comic Sans MS"/>
              </a:rPr>
              <a:t>s crossing  ICARUS few </a:t>
            </a:r>
            <a:r>
              <a:rPr lang="en-US" sz="1950" i="0" dirty="0">
                <a:solidFill>
                  <a:srgbClr val="000000"/>
                </a:solidFill>
                <a:latin typeface="Symbol" charset="2"/>
                <a:cs typeface="Symbol" charset="2"/>
              </a:rPr>
              <a:t>m</a:t>
            </a:r>
            <a:r>
              <a:rPr lang="en-US" sz="1950" i="0" dirty="0">
                <a:solidFill>
                  <a:srgbClr val="000000"/>
                </a:solidFill>
                <a:latin typeface="Comic Sans MS"/>
              </a:rPr>
              <a:t>s before the p beam extraction, entering the spill time windows; </a:t>
            </a:r>
          </a:p>
          <a:p>
            <a:pPr marL="285750" indent="-285750" defTabSz="914400" eaLnBrk="0" fontAlgn="base" hangingPunct="0">
              <a:lnSpc>
                <a:spcPts val="2500"/>
              </a:lnSpc>
              <a:spcBef>
                <a:spcPts val="1200"/>
              </a:spcBef>
              <a:buClr>
                <a:srgbClr val="FF0000"/>
              </a:buClr>
              <a:buFont typeface="Wingdings" panose="05000000000000000000" pitchFamily="2" charset="2"/>
              <a:buChar char="l"/>
            </a:pPr>
            <a:r>
              <a:rPr lang="en-US" sz="1950" i="0" dirty="0">
                <a:solidFill>
                  <a:srgbClr val="FF0000"/>
                </a:solidFill>
                <a:latin typeface="Comic Sans MS"/>
              </a:rPr>
              <a:t>Globally a ~</a:t>
            </a:r>
            <a:r>
              <a:rPr lang="en-US" sz="1950" i="0" dirty="0" smtClean="0">
                <a:solidFill>
                  <a:srgbClr val="FF0000"/>
                </a:solidFill>
                <a:latin typeface="Comic Sans MS"/>
              </a:rPr>
              <a:t>0.27 </a:t>
            </a:r>
            <a:r>
              <a:rPr lang="en-US" sz="1950" i="0" dirty="0">
                <a:solidFill>
                  <a:srgbClr val="FF0000"/>
                </a:solidFill>
                <a:latin typeface="Comic Sans MS"/>
              </a:rPr>
              <a:t>Hz physical event rate </a:t>
            </a:r>
            <a:r>
              <a:rPr lang="en-US" sz="1950" i="0" dirty="0" smtClean="0">
                <a:solidFill>
                  <a:srgbClr val="FF0000"/>
                </a:solidFill>
                <a:latin typeface="Comic Sans MS"/>
              </a:rPr>
              <a:t>in </a:t>
            </a:r>
            <a:r>
              <a:rPr lang="en-US" sz="1950" i="0" dirty="0">
                <a:solidFill>
                  <a:srgbClr val="FF0000"/>
                </a:solidFill>
                <a:latin typeface="Comic Sans MS"/>
              </a:rPr>
              <a:t>the proton pulse time </a:t>
            </a:r>
            <a:r>
              <a:rPr lang="en-US" sz="1950" i="0" dirty="0" smtClean="0">
                <a:solidFill>
                  <a:srgbClr val="FF0000"/>
                </a:solidFill>
                <a:latin typeface="Comic Sans MS"/>
              </a:rPr>
              <a:t>windows </a:t>
            </a:r>
            <a:r>
              <a:rPr lang="en-US" sz="1950" i="0" dirty="0">
                <a:solidFill>
                  <a:srgbClr val="FF0000"/>
                </a:solidFill>
                <a:latin typeface="Comic Sans MS"/>
              </a:rPr>
              <a:t>is roughly </a:t>
            </a:r>
            <a:r>
              <a:rPr lang="en-US" sz="1950" i="0" dirty="0" smtClean="0">
                <a:solidFill>
                  <a:srgbClr val="FF0000"/>
                </a:solidFill>
                <a:latin typeface="Comic Sans MS"/>
              </a:rPr>
              <a:t>expected, corresponding </a:t>
            </a:r>
            <a:r>
              <a:rPr lang="en-US" sz="1950" i="0" dirty="0">
                <a:solidFill>
                  <a:srgbClr val="FF0000"/>
                </a:solidFill>
                <a:latin typeface="Comic Sans MS"/>
              </a:rPr>
              <a:t>to </a:t>
            </a:r>
            <a:r>
              <a:rPr lang="en-US" sz="1950" i="0" dirty="0" smtClean="0">
                <a:solidFill>
                  <a:srgbClr val="FF0000"/>
                </a:solidFill>
                <a:latin typeface="Comic Sans MS"/>
              </a:rPr>
              <a:t>~5 </a:t>
            </a:r>
            <a:r>
              <a:rPr lang="en-US" sz="1950" i="0" dirty="0">
                <a:solidFill>
                  <a:srgbClr val="FF0000"/>
                </a:solidFill>
                <a:latin typeface="Comic Sans MS"/>
              </a:rPr>
              <a:t>PB of data </a:t>
            </a:r>
            <a:r>
              <a:rPr lang="en-US" sz="1950" i="0">
                <a:solidFill>
                  <a:srgbClr val="FF0000"/>
                </a:solidFill>
                <a:latin typeface="Comic Sans MS"/>
              </a:rPr>
              <a:t>for </a:t>
            </a:r>
            <a:r>
              <a:rPr lang="en-US" sz="1950" i="0" smtClean="0">
                <a:solidFill>
                  <a:srgbClr val="FF0000"/>
                </a:solidFill>
                <a:latin typeface="Comic Sans MS"/>
              </a:rPr>
              <a:t>three years - 6.6 </a:t>
            </a:r>
            <a:r>
              <a:rPr lang="en-US" sz="1950" i="0" dirty="0">
                <a:solidFill>
                  <a:srgbClr val="FF0000"/>
                </a:solidFill>
                <a:latin typeface="Comic Sans MS"/>
              </a:rPr>
              <a:t>10</a:t>
            </a:r>
            <a:r>
              <a:rPr lang="en-US" sz="1950" i="0" baseline="30000" dirty="0">
                <a:solidFill>
                  <a:srgbClr val="FF0000"/>
                </a:solidFill>
                <a:latin typeface="Comic Sans MS"/>
              </a:rPr>
              <a:t>20</a:t>
            </a:r>
            <a:r>
              <a:rPr lang="en-US" sz="1950" i="0" dirty="0">
                <a:solidFill>
                  <a:srgbClr val="FF0000"/>
                </a:solidFill>
                <a:latin typeface="Comic Sans MS"/>
              </a:rPr>
              <a:t> pot  exposure if the full ICARUS-T600 detector is read-out (~70 </a:t>
            </a:r>
            <a:r>
              <a:rPr lang="en-US" sz="1950" i="0" dirty="0" smtClean="0">
                <a:solidFill>
                  <a:srgbClr val="FF0000"/>
                </a:solidFill>
                <a:latin typeface="Comic Sans MS"/>
              </a:rPr>
              <a:t>MB/event);</a:t>
            </a:r>
            <a:endParaRPr lang="en-US" sz="1950" i="0" dirty="0">
              <a:solidFill>
                <a:srgbClr val="FF0000"/>
              </a:solidFill>
              <a:latin typeface="Comic Sans MS"/>
            </a:endParaRPr>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solidFill>
                  <a:srgbClr val="3333CC"/>
                </a:solidFill>
              </a:rPr>
              <a:t>Slide# :  </a:t>
            </a:r>
            <a:fld id="{D05931B6-DFFB-0A40-833F-329CB0688972}" type="slidenum">
              <a:rPr lang="en-GB" smtClean="0">
                <a:solidFill>
                  <a:srgbClr val="3333CC"/>
                </a:solidFill>
              </a:rPr>
              <a:pPr/>
              <a:t>16</a:t>
            </a:fld>
            <a:endParaRPr lang="en-GB" dirty="0">
              <a:solidFill>
                <a:srgbClr val="00CC99"/>
              </a:solidFill>
            </a:endParaRPr>
          </a:p>
        </p:txBody>
      </p:sp>
    </p:spTree>
    <p:extLst>
      <p:ext uri="{BB962C8B-B14F-4D97-AF65-F5344CB8AC3E}">
        <p14:creationId xmlns:p14="http://schemas.microsoft.com/office/powerpoint/2010/main" val="3528007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WG</a:t>
            </a:r>
            <a:endParaRPr lang="en-US" dirty="0"/>
          </a:p>
        </p:txBody>
      </p:sp>
      <mc:AlternateContent xmlns:mc="http://schemas.openxmlformats.org/markup-compatibility/2006" xmlns:a14="http://schemas.microsoft.com/office/drawing/2010/main">
        <mc:Choice Requires="a14">
          <p:sp>
            <p:nvSpPr>
              <p:cNvPr id="11" name="Rectangle 1"/>
              <p:cNvSpPr>
                <a:spLocks noChangeArrowheads="1"/>
              </p:cNvSpPr>
              <p:nvPr/>
            </p:nvSpPr>
            <p:spPr bwMode="auto">
              <a:xfrm>
                <a:off x="0" y="608112"/>
                <a:ext cx="5334000" cy="67095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7338" indent="-287338">
                  <a:lnSpc>
                    <a:spcPts val="2400"/>
                  </a:lnSpc>
                  <a:spcBef>
                    <a:spcPts val="1200"/>
                  </a:spcBef>
                  <a:buClr>
                    <a:srgbClr val="FF0000"/>
                  </a:buClr>
                  <a:buFont typeface="Wingdings" panose="05000000000000000000" pitchFamily="2" charset="2"/>
                  <a:buChar char="l"/>
                </a:pPr>
                <a:r>
                  <a:rPr lang="en-US" sz="2000" i="0" dirty="0">
                    <a:latin typeface="+mn-lt"/>
                  </a:rPr>
                  <a:t>The Trigger system deployment involves </a:t>
                </a:r>
                <a:r>
                  <a:rPr lang="en-US" sz="2000" i="0" dirty="0" smtClean="0">
                    <a:latin typeface="+mn-lt"/>
                  </a:rPr>
                  <a:t>different technical </a:t>
                </a:r>
                <a:r>
                  <a:rPr lang="en-US" sz="2000" i="0" dirty="0">
                    <a:latin typeface="+mn-lt"/>
                  </a:rPr>
                  <a:t>aspects of </a:t>
                </a:r>
                <a:r>
                  <a:rPr lang="en-US" sz="2000" i="0" dirty="0" smtClean="0">
                    <a:latin typeface="+mn-lt"/>
                  </a:rPr>
                  <a:t>the programming </a:t>
                </a:r>
                <a:r>
                  <a:rPr lang="en-US" sz="2000" i="0" dirty="0">
                    <a:latin typeface="+mn-lt"/>
                  </a:rPr>
                  <a:t>of electronic boards </a:t>
                </a:r>
                <a:r>
                  <a:rPr lang="en-US" sz="2000" i="0" dirty="0" smtClean="0">
                    <a:latin typeface="+mn-lt"/>
                  </a:rPr>
                  <a:t>       as </a:t>
                </a:r>
                <a:r>
                  <a:rPr lang="en-US" sz="2000" i="0" dirty="0">
                    <a:latin typeface="+mn-lt"/>
                  </a:rPr>
                  <a:t>well as dedicated </a:t>
                </a:r>
                <a:r>
                  <a:rPr lang="en-US" sz="2000" i="0" dirty="0" smtClean="0">
                    <a:latin typeface="+mn-lt"/>
                  </a:rPr>
                  <a:t>studies/analysis </a:t>
                </a:r>
                <a:r>
                  <a:rPr lang="en-US" sz="2000" i="0" dirty="0">
                    <a:latin typeface="+mn-lt"/>
                  </a:rPr>
                  <a:t>of MC events </a:t>
                </a:r>
                <a:r>
                  <a:rPr lang="en-US" sz="2000" i="0" dirty="0" smtClean="0">
                    <a:latin typeface="+mn-lt"/>
                  </a:rPr>
                  <a:t>finalized to </a:t>
                </a:r>
                <a:r>
                  <a:rPr lang="en-US" sz="2000" i="0" dirty="0">
                    <a:latin typeface="+mn-lt"/>
                  </a:rPr>
                  <a:t>extract </a:t>
                </a:r>
                <a14:m>
                  <m:oMath xmlns:m="http://schemas.openxmlformats.org/officeDocument/2006/math">
                    <m:r>
                      <m:rPr>
                        <m:sty m:val="p"/>
                      </m:rPr>
                      <a:rPr lang="el-GR" sz="2000">
                        <a:latin typeface="Cambria Math"/>
                      </a:rPr>
                      <m:t>ν</m:t>
                    </m:r>
                  </m:oMath>
                </a14:m>
                <a:r>
                  <a:rPr lang="en-US" sz="2000" i="0" dirty="0">
                    <a:latin typeface="+mn-lt"/>
                  </a:rPr>
                  <a:t> signals from cosmogenic </a:t>
                </a:r>
                <a:r>
                  <a:rPr lang="en-US" sz="2000" i="0" dirty="0" smtClean="0">
                    <a:latin typeface="+mn-lt"/>
                  </a:rPr>
                  <a:t>background.</a:t>
                </a:r>
              </a:p>
              <a:p>
                <a:pPr marL="287338" indent="-287338">
                  <a:lnSpc>
                    <a:spcPts val="2400"/>
                  </a:lnSpc>
                  <a:spcBef>
                    <a:spcPts val="1200"/>
                  </a:spcBef>
                  <a:buClr>
                    <a:srgbClr val="FF0000"/>
                  </a:buClr>
                  <a:buFont typeface="Wingdings" panose="05000000000000000000" pitchFamily="2" charset="2"/>
                  <a:buChar char="l"/>
                </a:pPr>
                <a:r>
                  <a:rPr lang="en-US" sz="2000" i="0" dirty="0">
                    <a:latin typeface="+mn-lt"/>
                  </a:rPr>
                  <a:t>People from PMT, TPC, </a:t>
                </a:r>
                <a:r>
                  <a:rPr lang="en-US" sz="2000" i="0" dirty="0" smtClean="0">
                    <a:latin typeface="+mn-lt"/>
                  </a:rPr>
                  <a:t>DAQ  </a:t>
                </a:r>
                <a:r>
                  <a:rPr lang="en-US" sz="2000" i="0" dirty="0">
                    <a:latin typeface="+mn-lt"/>
                  </a:rPr>
                  <a:t>and Software WGs are </a:t>
                </a:r>
                <a:r>
                  <a:rPr lang="en-US" sz="2000" i="0" dirty="0" smtClean="0">
                    <a:latin typeface="+mn-lt"/>
                  </a:rPr>
                  <a:t>involved.</a:t>
                </a:r>
                <a:endParaRPr lang="en-US" sz="2000" i="0" dirty="0">
                  <a:latin typeface="+mn-lt"/>
                </a:endParaRPr>
              </a:p>
              <a:p>
                <a:pPr marL="287338" indent="-287338">
                  <a:lnSpc>
                    <a:spcPts val="2400"/>
                  </a:lnSpc>
                  <a:spcBef>
                    <a:spcPts val="1200"/>
                  </a:spcBef>
                  <a:buClr>
                    <a:srgbClr val="FF0000"/>
                  </a:buClr>
                  <a:buFont typeface="Wingdings" panose="05000000000000000000" pitchFamily="2" charset="2"/>
                  <a:buChar char="l"/>
                </a:pPr>
                <a:r>
                  <a:rPr lang="en-US" sz="2000" i="0" dirty="0" smtClean="0">
                    <a:latin typeface="+mn-lt"/>
                  </a:rPr>
                  <a:t>In the following a overview on the ongoing activities is presented starting from the previous two presentations    at last 15</a:t>
                </a:r>
                <a:r>
                  <a:rPr lang="en-US" sz="2000" i="0" baseline="30000" dirty="0" smtClean="0">
                    <a:latin typeface="+mn-lt"/>
                  </a:rPr>
                  <a:t>th</a:t>
                </a:r>
                <a:r>
                  <a:rPr lang="en-US" sz="2000" i="0" dirty="0">
                    <a:latin typeface="+mn-lt"/>
                  </a:rPr>
                  <a:t> </a:t>
                </a:r>
                <a:r>
                  <a:rPr lang="en-US" sz="2000" i="0" dirty="0" smtClean="0">
                    <a:latin typeface="+mn-lt"/>
                  </a:rPr>
                  <a:t>June Technical WG meeting (D. </a:t>
                </a:r>
                <a:r>
                  <a:rPr lang="en-US" sz="2000" i="0" dirty="0" err="1" smtClean="0">
                    <a:latin typeface="+mn-lt"/>
                  </a:rPr>
                  <a:t>Gibin</a:t>
                </a:r>
                <a:r>
                  <a:rPr lang="en-US" sz="2000" i="0" dirty="0" smtClean="0">
                    <a:latin typeface="+mn-lt"/>
                  </a:rPr>
                  <a:t>, D. </a:t>
                </a:r>
                <a:r>
                  <a:rPr lang="en-US" sz="2000" i="0" dirty="0" err="1" smtClean="0">
                    <a:latin typeface="+mn-lt"/>
                  </a:rPr>
                  <a:t>Torretta</a:t>
                </a:r>
                <a:r>
                  <a:rPr lang="en-US" sz="2000" i="0" dirty="0" smtClean="0">
                    <a:latin typeface="+mn-lt"/>
                  </a:rPr>
                  <a:t>).  </a:t>
                </a:r>
              </a:p>
              <a:p>
                <a:pPr marL="287338" indent="-287338">
                  <a:lnSpc>
                    <a:spcPts val="2400"/>
                  </a:lnSpc>
                  <a:spcBef>
                    <a:spcPts val="1200"/>
                  </a:spcBef>
                  <a:buClr>
                    <a:srgbClr val="FF0000"/>
                  </a:buClr>
                  <a:buFont typeface="Wingdings" panose="05000000000000000000" pitchFamily="2" charset="2"/>
                  <a:buChar char="l"/>
                </a:pPr>
                <a:r>
                  <a:rPr lang="en-US" sz="2000" i="0" dirty="0">
                    <a:latin typeface="+mn-lt"/>
                  </a:rPr>
                  <a:t>A</a:t>
                </a:r>
                <a:r>
                  <a:rPr lang="en-US" sz="2000" i="0" dirty="0" smtClean="0">
                    <a:latin typeface="+mn-lt"/>
                  </a:rPr>
                  <a:t>nalysis refers to Booster events: similar studies on-going for NUMI-OA. </a:t>
                </a:r>
              </a:p>
              <a:p>
                <a:pPr marL="287338" indent="-287338">
                  <a:lnSpc>
                    <a:spcPts val="2400"/>
                  </a:lnSpc>
                  <a:spcBef>
                    <a:spcPts val="1200"/>
                  </a:spcBef>
                  <a:buClr>
                    <a:srgbClr val="FF0000"/>
                  </a:buClr>
                  <a:buFont typeface="Wingdings" panose="05000000000000000000" pitchFamily="2" charset="2"/>
                  <a:buChar char="l"/>
                </a:pPr>
                <a:r>
                  <a:rPr lang="en-US" sz="2000" i="0" dirty="0" smtClean="0">
                    <a:latin typeface="+mn-lt"/>
                  </a:rPr>
                  <a:t>A note on technical </a:t>
                </a:r>
                <a:r>
                  <a:rPr lang="en-US" sz="2000" i="0" dirty="0">
                    <a:latin typeface="+mn-lt"/>
                  </a:rPr>
                  <a:t>status report on the ICARUS-T600 trigger </a:t>
                </a:r>
                <a:r>
                  <a:rPr lang="en-US" sz="2000" i="0" dirty="0" smtClean="0">
                    <a:latin typeface="+mn-lt"/>
                  </a:rPr>
                  <a:t>system will be released soon.</a:t>
                </a:r>
                <a:endParaRPr lang="en-US" sz="2000" dirty="0">
                  <a:latin typeface="+mn-lt"/>
                </a:endParaRPr>
              </a:p>
              <a:p>
                <a:pPr indent="0">
                  <a:lnSpc>
                    <a:spcPts val="2400"/>
                  </a:lnSpc>
                  <a:spcBef>
                    <a:spcPts val="1200"/>
                  </a:spcBef>
                  <a:buClr>
                    <a:srgbClr val="FF0000"/>
                  </a:buClr>
                </a:pPr>
                <a:endParaRPr lang="en-US" sz="2000" i="0" dirty="0">
                  <a:solidFill>
                    <a:srgbClr val="0000FF"/>
                  </a:solidFill>
                  <a:latin typeface="+mn-lt"/>
                </a:endParaRPr>
              </a:p>
            </p:txBody>
          </p:sp>
        </mc:Choice>
        <mc:Fallback xmlns="">
          <p:sp>
            <p:nvSpPr>
              <p:cNvPr id="11" name="Rectangle 1"/>
              <p:cNvSpPr>
                <a:spLocks noRot="1" noChangeAspect="1" noMove="1" noResize="1" noEditPoints="1" noAdjustHandles="1" noChangeArrowheads="1" noChangeShapeType="1" noTextEdit="1"/>
              </p:cNvSpPr>
              <p:nvPr/>
            </p:nvSpPr>
            <p:spPr bwMode="auto">
              <a:xfrm>
                <a:off x="0" y="608112"/>
                <a:ext cx="5334000" cy="6709529"/>
              </a:xfrm>
              <a:prstGeom prst="rect">
                <a:avLst/>
              </a:prstGeom>
              <a:blipFill rotWithShape="1">
                <a:blip r:embed="rId3"/>
                <a:stretch>
                  <a:fillRect l="-914" r="-9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Slide Number Placeholder 4"/>
          <p:cNvSpPr>
            <a:spLocks noGrp="1"/>
          </p:cNvSpPr>
          <p:nvPr>
            <p:ph type="sldNum" sz="quarter" idx="11"/>
          </p:nvPr>
        </p:nvSpPr>
        <p:spPr>
          <a:xfrm>
            <a:off x="7918450" y="6629400"/>
            <a:ext cx="2063750" cy="228600"/>
          </a:xfrm>
        </p:spPr>
        <p:txBody>
          <a:bodyPr/>
          <a:lstStyle/>
          <a:p>
            <a:r>
              <a:rPr lang="en-GB" dirty="0"/>
              <a:t>Slide# :  </a:t>
            </a:r>
            <a:fld id="{D05931B6-DFFB-0A40-833F-329CB0688972}" type="slidenum">
              <a:rPr lang="en-GB" smtClean="0"/>
              <a:pPr/>
              <a:t>2</a:t>
            </a:fld>
            <a:endParaRPr lang="en-GB" dirty="0">
              <a:solidFill>
                <a:schemeClr val="accent1"/>
              </a:solidFill>
            </a:endParaRPr>
          </a:p>
        </p:txBody>
      </p:sp>
      <p:sp>
        <p:nvSpPr>
          <p:cNvPr id="3" name="Rectangle 2"/>
          <p:cNvSpPr/>
          <p:nvPr/>
        </p:nvSpPr>
        <p:spPr>
          <a:xfrm>
            <a:off x="5334000" y="831735"/>
            <a:ext cx="4572000" cy="6026265"/>
          </a:xfrm>
          <a:prstGeom prst="rect">
            <a:avLst/>
          </a:prstGeom>
        </p:spPr>
        <p:txBody>
          <a:bodyPr wrap="square">
            <a:spAutoFit/>
          </a:bodyPr>
          <a:lstStyle/>
          <a:p>
            <a:pPr>
              <a:lnSpc>
                <a:spcPct val="128000"/>
              </a:lnSpc>
              <a:spcBef>
                <a:spcPts val="8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410700" algn="l"/>
                <a:tab pos="10134600" algn="l"/>
              </a:tabLst>
            </a:pPr>
            <a:r>
              <a:rPr lang="en-US" sz="2000" b="1" dirty="0">
                <a:solidFill>
                  <a:srgbClr val="FF0000"/>
                </a:solidFill>
              </a:rPr>
              <a:t>Trigger </a:t>
            </a:r>
            <a:r>
              <a:rPr lang="en-US" sz="2000" b="1" dirty="0" smtClean="0">
                <a:solidFill>
                  <a:srgbClr val="FF0000"/>
                </a:solidFill>
              </a:rPr>
              <a:t>WG people:</a:t>
            </a:r>
            <a:endParaRPr lang="en-US" sz="2000" dirty="0" smtClean="0"/>
          </a:p>
          <a:p>
            <a:pPr>
              <a:lnSpc>
                <a:spcPts val="2400"/>
              </a:lnSpc>
              <a:spcBef>
                <a:spcPts val="1200"/>
              </a:spcBef>
            </a:pPr>
            <a:r>
              <a:rPr lang="en-US" sz="1800" dirty="0" smtClean="0"/>
              <a:t>M</a:t>
            </a:r>
            <a:r>
              <a:rPr lang="en-US" sz="1800" dirty="0"/>
              <a:t>. </a:t>
            </a:r>
            <a:r>
              <a:rPr lang="en-US" sz="1800" dirty="0" err="1"/>
              <a:t>Diwan</a:t>
            </a:r>
            <a:r>
              <a:rPr lang="en-US" sz="1800" dirty="0"/>
              <a:t>, </a:t>
            </a:r>
            <a:r>
              <a:rPr lang="en-US" sz="1800" dirty="0" smtClean="0"/>
              <a:t> BNL</a:t>
            </a:r>
            <a:endParaRPr lang="it-IT" sz="1800" dirty="0" smtClean="0"/>
          </a:p>
          <a:p>
            <a:pPr>
              <a:lnSpc>
                <a:spcPts val="2400"/>
              </a:lnSpc>
              <a:spcBef>
                <a:spcPts val="1000"/>
              </a:spcBef>
            </a:pPr>
            <a:r>
              <a:rPr lang="it-IT" sz="1800" dirty="0" smtClean="0"/>
              <a:t>M</a:t>
            </a:r>
            <a:r>
              <a:rPr lang="it-IT" sz="1800" dirty="0"/>
              <a:t>. </a:t>
            </a:r>
            <a:r>
              <a:rPr lang="it-IT" sz="1800" dirty="0" err="1"/>
              <a:t>Babicz</a:t>
            </a:r>
            <a:r>
              <a:rPr lang="it-IT" sz="1800" dirty="0" smtClean="0"/>
              <a:t>,  CERN</a:t>
            </a:r>
            <a:endParaRPr lang="en-US" sz="1800" dirty="0"/>
          </a:p>
          <a:p>
            <a:pPr>
              <a:lnSpc>
                <a:spcPts val="2400"/>
              </a:lnSpc>
              <a:spcBef>
                <a:spcPts val="1000"/>
              </a:spcBef>
            </a:pPr>
            <a:r>
              <a:rPr lang="en-US" sz="1800" dirty="0" smtClean="0"/>
              <a:t>R</a:t>
            </a:r>
            <a:r>
              <a:rPr lang="en-US" sz="1800" dirty="0"/>
              <a:t>. Wilson, </a:t>
            </a:r>
            <a:r>
              <a:rPr lang="en-US" sz="1800" dirty="0" smtClean="0"/>
              <a:t> CSU</a:t>
            </a:r>
            <a:endParaRPr lang="en-US" sz="1800" dirty="0"/>
          </a:p>
          <a:p>
            <a:pPr>
              <a:lnSpc>
                <a:spcPts val="2400"/>
              </a:lnSpc>
              <a:spcBef>
                <a:spcPts val="400"/>
              </a:spcBef>
            </a:pPr>
            <a:r>
              <a:rPr lang="en-US" sz="1800" dirty="0"/>
              <a:t>M. Betancourt, A. Fava, W. Ketchum, </a:t>
            </a:r>
            <a:r>
              <a:rPr lang="en-US" sz="1800" dirty="0" smtClean="0"/>
              <a:t>     D</a:t>
            </a:r>
            <a:r>
              <a:rPr lang="en-US" sz="1800" dirty="0"/>
              <a:t>. </a:t>
            </a:r>
            <a:r>
              <a:rPr lang="en-US" sz="1800" dirty="0" err="1"/>
              <a:t>Torretta</a:t>
            </a:r>
            <a:r>
              <a:rPr lang="en-US" sz="1800" dirty="0"/>
              <a:t>, </a:t>
            </a:r>
            <a:r>
              <a:rPr lang="en-US" sz="1800" dirty="0" smtClean="0"/>
              <a:t> FermiLab</a:t>
            </a:r>
            <a:endParaRPr lang="en-US" sz="1800" dirty="0"/>
          </a:p>
          <a:p>
            <a:pPr>
              <a:lnSpc>
                <a:spcPts val="2400"/>
              </a:lnSpc>
              <a:spcBef>
                <a:spcPts val="1000"/>
              </a:spcBef>
            </a:pPr>
            <a:r>
              <a:rPr lang="en-US" sz="1800" dirty="0"/>
              <a:t> </a:t>
            </a:r>
            <a:r>
              <a:rPr lang="it-IT" sz="1800" dirty="0"/>
              <a:t>A. Falcone,  </a:t>
            </a:r>
            <a:r>
              <a:rPr lang="it-IT" sz="1800" dirty="0" smtClean="0"/>
              <a:t>Milano Bicocca</a:t>
            </a:r>
            <a:endParaRPr lang="en-US" sz="1800" dirty="0"/>
          </a:p>
          <a:p>
            <a:pPr>
              <a:lnSpc>
                <a:spcPts val="2400"/>
              </a:lnSpc>
              <a:spcBef>
                <a:spcPts val="400"/>
              </a:spcBef>
            </a:pPr>
            <a:r>
              <a:rPr lang="it-IT" sz="1800" dirty="0"/>
              <a:t>S. Centro, D. </a:t>
            </a:r>
            <a:r>
              <a:rPr lang="it-IT" sz="1800" dirty="0" err="1"/>
              <a:t>Gibin</a:t>
            </a:r>
            <a:r>
              <a:rPr lang="it-IT" sz="1800" dirty="0"/>
              <a:t>, A. Guglielmi, G. Meng, F. </a:t>
            </a:r>
            <a:r>
              <a:rPr lang="it-IT" sz="1800" dirty="0" smtClean="0"/>
              <a:t>Pietropaolo*, S</a:t>
            </a:r>
            <a:r>
              <a:rPr lang="it-IT" sz="1800" dirty="0"/>
              <a:t>. Ventura,  </a:t>
            </a:r>
            <a:r>
              <a:rPr lang="it-IT" sz="1800" dirty="0" smtClean="0"/>
              <a:t>Padova</a:t>
            </a:r>
            <a:endParaRPr lang="en-US" sz="1800" dirty="0"/>
          </a:p>
          <a:p>
            <a:pPr>
              <a:lnSpc>
                <a:spcPts val="2400"/>
              </a:lnSpc>
              <a:spcBef>
                <a:spcPts val="400"/>
              </a:spcBef>
            </a:pPr>
            <a:r>
              <a:rPr lang="it-IT" sz="1800" dirty="0"/>
              <a:t>A. </a:t>
            </a:r>
            <a:r>
              <a:rPr lang="it-IT" sz="1800" dirty="0" err="1"/>
              <a:t>Menegolli</a:t>
            </a:r>
            <a:r>
              <a:rPr lang="it-IT" sz="1800" dirty="0"/>
              <a:t>, G.L. </a:t>
            </a:r>
            <a:r>
              <a:rPr lang="it-IT" sz="1800" dirty="0" err="1"/>
              <a:t>Raselli</a:t>
            </a:r>
            <a:r>
              <a:rPr lang="it-IT" sz="1800" dirty="0"/>
              <a:t>, A. </a:t>
            </a:r>
            <a:r>
              <a:rPr lang="it-IT" sz="1800" dirty="0" err="1"/>
              <a:t>Rappoldi</a:t>
            </a:r>
            <a:r>
              <a:rPr lang="it-IT" sz="1800" dirty="0"/>
              <a:t>, </a:t>
            </a:r>
            <a:r>
              <a:rPr lang="it-IT" sz="1800" dirty="0" smtClean="0"/>
              <a:t>  M</a:t>
            </a:r>
            <a:r>
              <a:rPr lang="it-IT" sz="1800" dirty="0"/>
              <a:t>. Rossella, </a:t>
            </a:r>
            <a:r>
              <a:rPr lang="it-IT" sz="1800" dirty="0" smtClean="0"/>
              <a:t> Pavia</a:t>
            </a:r>
            <a:endParaRPr lang="en-US" sz="1800" dirty="0"/>
          </a:p>
          <a:p>
            <a:pPr>
              <a:lnSpc>
                <a:spcPts val="2400"/>
              </a:lnSpc>
              <a:spcBef>
                <a:spcPts val="1000"/>
              </a:spcBef>
            </a:pPr>
            <a:r>
              <a:rPr lang="it-IT" sz="1800" dirty="0"/>
              <a:t>A. Cocco,  </a:t>
            </a:r>
            <a:r>
              <a:rPr lang="it-IT" sz="1800" dirty="0" smtClean="0"/>
              <a:t>Napoli</a:t>
            </a:r>
            <a:endParaRPr lang="en-US" sz="1800" dirty="0"/>
          </a:p>
          <a:p>
            <a:pPr>
              <a:lnSpc>
                <a:spcPts val="2400"/>
              </a:lnSpc>
              <a:spcBef>
                <a:spcPts val="1000"/>
              </a:spcBef>
            </a:pPr>
            <a:r>
              <a:rPr lang="it-IT" sz="1800" dirty="0"/>
              <a:t>G. Petrillo, Y.-T. </a:t>
            </a:r>
            <a:r>
              <a:rPr lang="it-IT" sz="1800" dirty="0" err="1"/>
              <a:t>Tsai</a:t>
            </a:r>
            <a:r>
              <a:rPr lang="it-IT" sz="1800" dirty="0"/>
              <a:t>, </a:t>
            </a:r>
            <a:r>
              <a:rPr lang="it-IT" sz="1800" dirty="0" smtClean="0"/>
              <a:t>SLAC</a:t>
            </a:r>
            <a:endParaRPr lang="en-US" sz="1800" dirty="0"/>
          </a:p>
          <a:p>
            <a:pPr>
              <a:lnSpc>
                <a:spcPts val="2400"/>
              </a:lnSpc>
              <a:spcBef>
                <a:spcPts val="1000"/>
              </a:spcBef>
            </a:pPr>
            <a:r>
              <a:rPr lang="en-US" sz="1800" dirty="0" smtClean="0"/>
              <a:t>A. Chatterjee</a:t>
            </a:r>
            <a:r>
              <a:rPr lang="en-US" sz="1800" dirty="0"/>
              <a:t>, </a:t>
            </a:r>
            <a:r>
              <a:rPr lang="en-US" sz="1800" dirty="0" smtClean="0"/>
              <a:t>UTA</a:t>
            </a:r>
          </a:p>
          <a:p>
            <a:pPr>
              <a:lnSpc>
                <a:spcPts val="2400"/>
              </a:lnSpc>
              <a:spcBef>
                <a:spcPts val="1200"/>
              </a:spcBef>
            </a:pPr>
            <a:r>
              <a:rPr lang="en-US" sz="1800" dirty="0" smtClean="0"/>
              <a:t>                                       * Now  at CERN</a:t>
            </a:r>
            <a:endParaRPr lang="en-US" sz="1800" dirty="0"/>
          </a:p>
        </p:txBody>
      </p:sp>
    </p:spTree>
    <p:extLst>
      <p:ext uri="{BB962C8B-B14F-4D97-AF65-F5344CB8AC3E}">
        <p14:creationId xmlns:p14="http://schemas.microsoft.com/office/powerpoint/2010/main" val="2832983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system overview</a:t>
            </a:r>
            <a:endParaRPr lang="en-US" dirty="0"/>
          </a:p>
        </p:txBody>
      </p:sp>
      <p:sp>
        <p:nvSpPr>
          <p:cNvPr id="11" name="Rectangle 1"/>
          <p:cNvSpPr>
            <a:spLocks noChangeArrowheads="1"/>
          </p:cNvSpPr>
          <p:nvPr/>
        </p:nvSpPr>
        <p:spPr bwMode="auto">
          <a:xfrm>
            <a:off x="0" y="609600"/>
            <a:ext cx="9906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87338" indent="-287338">
              <a:lnSpc>
                <a:spcPts val="2400"/>
              </a:lnSpc>
              <a:spcBef>
                <a:spcPts val="1200"/>
              </a:spcBef>
              <a:buClr>
                <a:srgbClr val="FF0000"/>
              </a:buClr>
              <a:buFont typeface="Wingdings" panose="05000000000000000000" pitchFamily="2" charset="2"/>
              <a:buChar char="l"/>
            </a:pPr>
            <a:r>
              <a:rPr lang="en-US" sz="2000" i="0" dirty="0">
                <a:solidFill>
                  <a:srgbClr val="0000FF"/>
                </a:solidFill>
                <a:latin typeface="Comic Sans MS" panose="030F0702030302020204" pitchFamily="66" charset="0"/>
              </a:rPr>
              <a:t>ICARUS Trigger will be initially based on the recognition of </a:t>
            </a:r>
            <a:r>
              <a:rPr lang="en-US" sz="2000" i="0" dirty="0" smtClean="0">
                <a:solidFill>
                  <a:srgbClr val="0000FF"/>
                </a:solidFill>
                <a:latin typeface="Comic Sans MS" panose="030F0702030302020204" pitchFamily="66" charset="0"/>
              </a:rPr>
              <a:t>PMT </a:t>
            </a:r>
            <a:r>
              <a:rPr lang="en-US" sz="2000" i="0" dirty="0">
                <a:solidFill>
                  <a:srgbClr val="0000FF"/>
                </a:solidFill>
                <a:latin typeface="Comic Sans MS" panose="030F0702030302020204" pitchFamily="66" charset="0"/>
              </a:rPr>
              <a:t>signals within the gate of BNB/</a:t>
            </a:r>
            <a:r>
              <a:rPr lang="en-US" sz="2000" i="0" dirty="0" err="1">
                <a:solidFill>
                  <a:srgbClr val="0000FF"/>
                </a:solidFill>
                <a:latin typeface="Comic Sans MS" panose="030F0702030302020204" pitchFamily="66" charset="0"/>
              </a:rPr>
              <a:t>NuMI</a:t>
            </a:r>
            <a:r>
              <a:rPr lang="en-US" sz="2000" i="0" dirty="0">
                <a:solidFill>
                  <a:srgbClr val="0000FF"/>
                </a:solidFill>
                <a:latin typeface="Comic Sans MS" panose="030F0702030302020204" pitchFamily="66" charset="0"/>
              </a:rPr>
              <a:t> beam </a:t>
            </a:r>
            <a:r>
              <a:rPr lang="en-US" sz="2000" i="0" dirty="0" smtClean="0">
                <a:solidFill>
                  <a:srgbClr val="0000FF"/>
                </a:solidFill>
                <a:latin typeface="Comic Sans MS" panose="030F0702030302020204" pitchFamily="66" charset="0"/>
              </a:rPr>
              <a:t>extraction, </a:t>
            </a:r>
            <a:r>
              <a:rPr lang="en-US" sz="2000" i="0" dirty="0" smtClean="0">
                <a:solidFill>
                  <a:srgbClr val="0000FF"/>
                </a:solidFill>
                <a:latin typeface="+mn-lt"/>
              </a:rPr>
              <a:t>with </a:t>
            </a:r>
            <a:r>
              <a:rPr lang="en-US" sz="2000" i="0" dirty="0">
                <a:solidFill>
                  <a:srgbClr val="0000FF"/>
                </a:solidFill>
                <a:latin typeface="+mn-lt"/>
              </a:rPr>
              <a:t>T600 vs </a:t>
            </a:r>
            <a:r>
              <a:rPr lang="en-US" sz="2000" i="0" dirty="0" smtClean="0">
                <a:solidFill>
                  <a:srgbClr val="0000FF"/>
                </a:solidFill>
                <a:latin typeface="+mn-lt"/>
              </a:rPr>
              <a:t>beam-clock synchro guaranteed at </a:t>
            </a:r>
            <a:r>
              <a:rPr lang="en-US" sz="2000" i="0" dirty="0">
                <a:solidFill>
                  <a:srgbClr val="0000FF"/>
                </a:solidFill>
                <a:latin typeface="+mn-lt"/>
              </a:rPr>
              <a:t>~50 </a:t>
            </a:r>
            <a:r>
              <a:rPr lang="en-US" sz="2000" i="0" dirty="0" err="1">
                <a:solidFill>
                  <a:srgbClr val="0000FF"/>
                </a:solidFill>
                <a:latin typeface="+mn-lt"/>
              </a:rPr>
              <a:t>ps</a:t>
            </a:r>
            <a:r>
              <a:rPr lang="en-US" sz="2000" i="0" dirty="0">
                <a:solidFill>
                  <a:srgbClr val="0000FF"/>
                </a:solidFill>
                <a:latin typeface="+mn-lt"/>
              </a:rPr>
              <a:t> level by White Rabbit system. </a:t>
            </a:r>
            <a:r>
              <a:rPr lang="en-US" sz="2000" i="0" dirty="0" smtClean="0">
                <a:latin typeface="Comic Sans MS" panose="030F0702030302020204" pitchFamily="66" charset="0"/>
              </a:rPr>
              <a:t>CRT signals and bunched </a:t>
            </a:r>
            <a:r>
              <a:rPr lang="en-US" sz="2000" i="0" dirty="0">
                <a:latin typeface="Comic Sans MS" panose="030F0702030302020204" pitchFamily="66" charset="0"/>
              </a:rPr>
              <a:t>beam structure will be added at a later stage to improve </a:t>
            </a:r>
            <a:r>
              <a:rPr lang="en-US" sz="2000" i="0" dirty="0" err="1" smtClean="0">
                <a:latin typeface="Comic Sans MS" panose="030F0702030302020204" pitchFamily="66" charset="0"/>
              </a:rPr>
              <a:t>cosmics</a:t>
            </a:r>
            <a:r>
              <a:rPr lang="en-US" sz="2000" i="0" dirty="0" smtClean="0">
                <a:latin typeface="Comic Sans MS" panose="030F0702030302020204" pitchFamily="66" charset="0"/>
              </a:rPr>
              <a:t> rejection.</a:t>
            </a:r>
            <a:endParaRPr lang="en-US" sz="2000" i="0" dirty="0">
              <a:solidFill>
                <a:srgbClr val="0000FF"/>
              </a:solidFill>
              <a:latin typeface="+mn-lt"/>
            </a:endParaRPr>
          </a:p>
          <a:p>
            <a:pPr marL="287338" indent="-287338">
              <a:lnSpc>
                <a:spcPts val="2400"/>
              </a:lnSpc>
              <a:spcBef>
                <a:spcPts val="1200"/>
              </a:spcBef>
              <a:buClr>
                <a:srgbClr val="FF0000"/>
              </a:buClr>
              <a:buFont typeface="Wingdings" panose="05000000000000000000" pitchFamily="2" charset="2"/>
              <a:buChar char="l"/>
            </a:pPr>
            <a:r>
              <a:rPr lang="en-US" sz="2000" i="0" dirty="0">
                <a:latin typeface="Comic Sans MS"/>
              </a:rPr>
              <a:t>~</a:t>
            </a:r>
            <a:r>
              <a:rPr lang="en-US" sz="2000" i="0" dirty="0" smtClean="0">
                <a:latin typeface="Comic Sans MS"/>
              </a:rPr>
              <a:t>0.27 </a:t>
            </a:r>
            <a:r>
              <a:rPr lang="en-US" sz="2000" i="0" dirty="0">
                <a:latin typeface="Comic Sans MS"/>
              </a:rPr>
              <a:t>Hz rate of in-spill physical events dominated by </a:t>
            </a:r>
            <a:r>
              <a:rPr lang="en-US" sz="2000" i="0" dirty="0" err="1">
                <a:latin typeface="Comic Sans MS"/>
              </a:rPr>
              <a:t>cosmics</a:t>
            </a:r>
            <a:r>
              <a:rPr lang="en-US" sz="2000" i="0" dirty="0">
                <a:latin typeface="Comic Sans MS"/>
              </a:rPr>
              <a:t>:</a:t>
            </a:r>
            <a:endParaRPr lang="en-US" sz="2000" i="0" dirty="0"/>
          </a:p>
          <a:p>
            <a:pPr marL="631825" indent="-290513">
              <a:lnSpc>
                <a:spcPts val="2400"/>
              </a:lnSpc>
              <a:spcBef>
                <a:spcPts val="1200"/>
              </a:spcBef>
              <a:buClr>
                <a:srgbClr val="FF0000"/>
              </a:buClr>
              <a:buSzPct val="90000"/>
              <a:buFont typeface="Wingdings" panose="05000000000000000000" pitchFamily="2" charset="2"/>
              <a:buChar char="Ø"/>
            </a:pPr>
            <a:r>
              <a:rPr lang="en-US" sz="2000" i="0" dirty="0">
                <a:latin typeface="Comic Sans MS"/>
              </a:rPr>
              <a:t>BNB   - 5 10</a:t>
            </a:r>
            <a:r>
              <a:rPr lang="en-US" sz="2000" i="0" baseline="30000" dirty="0">
                <a:latin typeface="Comic Sans MS"/>
              </a:rPr>
              <a:t>12</a:t>
            </a:r>
            <a:r>
              <a:rPr lang="en-US" sz="2000" i="0" dirty="0">
                <a:latin typeface="Comic Sans MS"/>
              </a:rPr>
              <a:t> pot/spill in ~1.6 </a:t>
            </a:r>
            <a:r>
              <a:rPr lang="en-US" sz="2000" i="0" dirty="0">
                <a:latin typeface="Symbol" panose="05050102010706020507" pitchFamily="18" charset="2"/>
              </a:rPr>
              <a:t>m</a:t>
            </a:r>
            <a:r>
              <a:rPr lang="en-US" sz="2000" i="0" dirty="0">
                <a:latin typeface="Comic Sans MS"/>
              </a:rPr>
              <a:t>s, 5 Hz rate: ~1 </a:t>
            </a:r>
            <a:r>
              <a:rPr lang="en-US" sz="2000" i="0" dirty="0">
                <a:latin typeface="Symbol" panose="05050102010706020507" pitchFamily="18" charset="2"/>
              </a:rPr>
              <a:t>n</a:t>
            </a:r>
            <a:r>
              <a:rPr lang="en-US" sz="2000" i="0" dirty="0">
                <a:latin typeface="Comic Sans MS"/>
              </a:rPr>
              <a:t>/180 spill (0.03 Hz)</a:t>
            </a:r>
          </a:p>
          <a:p>
            <a:pPr marL="631825" indent="-290513">
              <a:lnSpc>
                <a:spcPts val="2400"/>
              </a:lnSpc>
              <a:spcBef>
                <a:spcPts val="600"/>
              </a:spcBef>
              <a:buClr>
                <a:srgbClr val="FF0000"/>
              </a:buClr>
              <a:buSzPct val="90000"/>
              <a:buFont typeface="Wingdings" panose="05000000000000000000" pitchFamily="2" charset="2"/>
              <a:buChar char="Ø"/>
            </a:pPr>
            <a:r>
              <a:rPr lang="en-US" sz="2000" i="0" dirty="0" err="1">
                <a:latin typeface="Comic Sans MS"/>
              </a:rPr>
              <a:t>NuMI</a:t>
            </a:r>
            <a:r>
              <a:rPr lang="en-US" sz="2000" i="0" dirty="0">
                <a:latin typeface="Comic Sans MS"/>
              </a:rPr>
              <a:t> - </a:t>
            </a:r>
            <a:r>
              <a:rPr lang="en-US" sz="2000" i="0" dirty="0" smtClean="0">
                <a:latin typeface="Comic Sans MS"/>
              </a:rPr>
              <a:t>6 </a:t>
            </a:r>
            <a:r>
              <a:rPr lang="en-US" sz="2000" i="0" dirty="0">
                <a:latin typeface="Comic Sans MS"/>
              </a:rPr>
              <a:t>10</a:t>
            </a:r>
            <a:r>
              <a:rPr lang="en-US" sz="2000" i="0" baseline="30000" dirty="0">
                <a:latin typeface="Comic Sans MS"/>
              </a:rPr>
              <a:t>13</a:t>
            </a:r>
            <a:r>
              <a:rPr lang="en-US" sz="2000" i="0" dirty="0">
                <a:latin typeface="Comic Sans MS"/>
              </a:rPr>
              <a:t> pot/spill in </a:t>
            </a:r>
            <a:r>
              <a:rPr lang="en-US" sz="2000" i="0" dirty="0" smtClean="0">
                <a:latin typeface="Comic Sans MS"/>
              </a:rPr>
              <a:t>~9.5 </a:t>
            </a:r>
            <a:r>
              <a:rPr lang="en-US" sz="2000" i="0" dirty="0">
                <a:latin typeface="Symbol" panose="05050102010706020507" pitchFamily="18" charset="2"/>
              </a:rPr>
              <a:t>m</a:t>
            </a:r>
            <a:r>
              <a:rPr lang="en-US" sz="2000" i="0" dirty="0">
                <a:latin typeface="Comic Sans MS"/>
              </a:rPr>
              <a:t>s, </a:t>
            </a:r>
            <a:r>
              <a:rPr lang="en-US" sz="2000" i="0" dirty="0" smtClean="0">
                <a:latin typeface="Comic Sans MS"/>
              </a:rPr>
              <a:t>0.75 </a:t>
            </a:r>
            <a:r>
              <a:rPr lang="en-US" sz="2000" i="0" dirty="0">
                <a:latin typeface="Comic Sans MS"/>
              </a:rPr>
              <a:t>Hz rate:  ~1 </a:t>
            </a:r>
            <a:r>
              <a:rPr lang="en-US" sz="2000" i="0" dirty="0" smtClean="0">
                <a:latin typeface="Symbol" panose="05050102010706020507" pitchFamily="18" charset="2"/>
              </a:rPr>
              <a:t>n/</a:t>
            </a:r>
            <a:r>
              <a:rPr lang="en-US" sz="2000" i="0" dirty="0" smtClean="0">
                <a:latin typeface="Comic Sans MS"/>
              </a:rPr>
              <a:t>53 </a:t>
            </a:r>
            <a:r>
              <a:rPr lang="en-US" sz="2000" i="0" dirty="0">
                <a:latin typeface="Comic Sans MS"/>
              </a:rPr>
              <a:t>spill (</a:t>
            </a:r>
            <a:r>
              <a:rPr lang="en-US" sz="2000" i="0" dirty="0" smtClean="0">
                <a:latin typeface="Comic Sans MS"/>
              </a:rPr>
              <a:t>0.01 </a:t>
            </a:r>
            <a:r>
              <a:rPr lang="en-US" sz="2000" i="0" dirty="0">
                <a:latin typeface="Comic Sans MS"/>
              </a:rPr>
              <a:t>Hz</a:t>
            </a:r>
            <a:r>
              <a:rPr lang="en-US" sz="2000" i="0" dirty="0" smtClean="0">
                <a:latin typeface="Comic Sans MS"/>
              </a:rPr>
              <a:t>). </a:t>
            </a:r>
            <a:endParaRPr lang="en-US" sz="2000" i="0" dirty="0">
              <a:solidFill>
                <a:srgbClr val="FF0000"/>
              </a:solidFill>
              <a:latin typeface="+mn-lt"/>
            </a:endParaRPr>
          </a:p>
          <a:p>
            <a:pPr marL="287338" indent="-287338">
              <a:lnSpc>
                <a:spcPts val="2400"/>
              </a:lnSpc>
              <a:spcBef>
                <a:spcPts val="1200"/>
              </a:spcBef>
              <a:buClr>
                <a:srgbClr val="FF0000"/>
              </a:buClr>
              <a:buFont typeface="Wingdings" panose="05000000000000000000" pitchFamily="2" charset="2"/>
              <a:buChar char="l"/>
            </a:pPr>
            <a:r>
              <a:rPr lang="en-US" sz="2000" i="0" dirty="0">
                <a:solidFill>
                  <a:srgbClr val="000000"/>
                </a:solidFill>
                <a:latin typeface="Comic Sans MS"/>
              </a:rPr>
              <a:t>The trigger system would select genuine </a:t>
            </a:r>
            <a:r>
              <a:rPr lang="en-US" sz="2000" i="0" dirty="0">
                <a:solidFill>
                  <a:srgbClr val="000000"/>
                </a:solidFill>
                <a:latin typeface="Symbol" panose="05050102010706020507" pitchFamily="18" charset="2"/>
              </a:rPr>
              <a:t>n</a:t>
            </a:r>
            <a:r>
              <a:rPr lang="en-US" sz="2000" i="0" dirty="0">
                <a:solidFill>
                  <a:srgbClr val="000000"/>
                </a:solidFill>
                <a:latin typeface="Comic Sans MS"/>
              </a:rPr>
              <a:t> interactions while rejecting </a:t>
            </a:r>
            <a:r>
              <a:rPr lang="en-US" sz="2000" i="0" dirty="0" err="1">
                <a:solidFill>
                  <a:srgbClr val="000000"/>
                </a:solidFill>
                <a:latin typeface="Comic Sans MS"/>
              </a:rPr>
              <a:t>backgr</a:t>
            </a:r>
            <a:r>
              <a:rPr lang="en-US" sz="2000" i="0" dirty="0">
                <a:solidFill>
                  <a:srgbClr val="000000"/>
                </a:solidFill>
                <a:latin typeface="Comic Sans MS"/>
              </a:rPr>
              <a:t>. &amp; noise. A staged level trigger system has been adopted aiming at progressively reducing the data amount </a:t>
            </a:r>
            <a:r>
              <a:rPr lang="en-US" sz="2000" i="0" dirty="0" smtClean="0">
                <a:solidFill>
                  <a:srgbClr val="000000"/>
                </a:solidFill>
                <a:latin typeface="Comic Sans MS"/>
              </a:rPr>
              <a:t>from </a:t>
            </a:r>
            <a:r>
              <a:rPr lang="en-US" sz="2000" i="0" dirty="0">
                <a:solidFill>
                  <a:srgbClr val="000000"/>
                </a:solidFill>
                <a:latin typeface="Comic Sans MS"/>
              </a:rPr>
              <a:t>front-end buffers to </a:t>
            </a:r>
            <a:r>
              <a:rPr lang="en-US" sz="2000" i="0" dirty="0" smtClean="0">
                <a:solidFill>
                  <a:srgbClr val="000000"/>
                </a:solidFill>
                <a:latin typeface="Comic Sans MS"/>
              </a:rPr>
              <a:t>offline </a:t>
            </a:r>
            <a:r>
              <a:rPr lang="en-US" sz="2000" i="0" dirty="0">
                <a:solidFill>
                  <a:srgbClr val="000000"/>
                </a:solidFill>
                <a:latin typeface="Comic Sans MS"/>
              </a:rPr>
              <a:t>storage.  </a:t>
            </a:r>
            <a:endParaRPr lang="en-US" sz="2000" i="0" dirty="0">
              <a:latin typeface="+mn-lt"/>
            </a:endParaRPr>
          </a:p>
          <a:p>
            <a:pPr marL="287338" indent="-287338">
              <a:lnSpc>
                <a:spcPts val="2400"/>
              </a:lnSpc>
              <a:spcBef>
                <a:spcPts val="1200"/>
              </a:spcBef>
              <a:buClr>
                <a:srgbClr val="FF0000"/>
              </a:buClr>
              <a:buFont typeface="Wingdings" panose="05000000000000000000" pitchFamily="2" charset="2"/>
              <a:buChar char="l"/>
            </a:pPr>
            <a:r>
              <a:rPr lang="en-US" sz="2000" i="0" dirty="0">
                <a:latin typeface="+mn-lt"/>
              </a:rPr>
              <a:t>The choice of a trigger architecture based on </a:t>
            </a:r>
            <a:r>
              <a:rPr lang="en-US" sz="2000" i="0" dirty="0" smtClean="0">
                <a:latin typeface="+mn-lt"/>
              </a:rPr>
              <a:t>programmable FPGA logics gives </a:t>
            </a:r>
            <a:r>
              <a:rPr lang="en-US" sz="2000" i="0" dirty="0">
                <a:latin typeface="+mn-lt"/>
              </a:rPr>
              <a:t>the flexibility to adopt a staged logic, </a:t>
            </a:r>
            <a:r>
              <a:rPr lang="en-US" sz="2000" dirty="0">
                <a:latin typeface="+mn-lt"/>
              </a:rPr>
              <a:t>initially set according to MC events</a:t>
            </a:r>
            <a:r>
              <a:rPr lang="en-US" sz="2000" i="0" dirty="0">
                <a:latin typeface="+mn-lt"/>
              </a:rPr>
              <a:t>, then </a:t>
            </a:r>
            <a:r>
              <a:rPr lang="en-US" sz="2000" dirty="0">
                <a:latin typeface="+mn-lt"/>
              </a:rPr>
              <a:t>tuned on real events to match the actual experimental conditions. </a:t>
            </a:r>
            <a:endParaRPr lang="en-US" sz="2000" dirty="0" smtClean="0">
              <a:latin typeface="+mn-lt"/>
            </a:endParaRPr>
          </a:p>
          <a:p>
            <a:pPr marL="287338" indent="-287338">
              <a:lnSpc>
                <a:spcPts val="2400"/>
              </a:lnSpc>
              <a:spcBef>
                <a:spcPts val="1200"/>
              </a:spcBef>
              <a:buClr>
                <a:srgbClr val="FF0000"/>
              </a:buClr>
              <a:buFont typeface="Wingdings" panose="05000000000000000000" pitchFamily="2" charset="2"/>
              <a:buChar char="l"/>
            </a:pPr>
            <a:r>
              <a:rPr lang="en-US" sz="2000" i="0" dirty="0" smtClean="0">
                <a:latin typeface="+mn-lt"/>
              </a:rPr>
              <a:t>Furthermore this </a:t>
            </a:r>
            <a:r>
              <a:rPr lang="en-US" sz="2000" i="0" dirty="0">
                <a:latin typeface="+mn-lt"/>
              </a:rPr>
              <a:t>would allow to test directly different trigger configurations to gradually reduce </a:t>
            </a:r>
            <a:r>
              <a:rPr lang="en-US" sz="2000" i="0" dirty="0" smtClean="0">
                <a:latin typeface="+mn-lt"/>
              </a:rPr>
              <a:t>the recorded </a:t>
            </a:r>
            <a:r>
              <a:rPr lang="en-US" sz="2000" i="0" dirty="0">
                <a:latin typeface="+mn-lt"/>
              </a:rPr>
              <a:t>event rate from </a:t>
            </a:r>
            <a:r>
              <a:rPr lang="en-US" sz="2000" i="0" dirty="0" smtClean="0">
                <a:latin typeface="+mn-lt"/>
              </a:rPr>
              <a:t>5 </a:t>
            </a:r>
            <a:r>
              <a:rPr lang="en-US" sz="2000" i="0" dirty="0">
                <a:latin typeface="+mn-lt"/>
              </a:rPr>
              <a:t>Hz of BNB </a:t>
            </a:r>
            <a:r>
              <a:rPr lang="en-US" sz="2000" i="0" dirty="0" smtClean="0">
                <a:latin typeface="+mn-lt"/>
              </a:rPr>
              <a:t>spills to &lt; 1 Hz</a:t>
            </a:r>
            <a:r>
              <a:rPr lang="en-US" sz="2000" i="0" dirty="0">
                <a:latin typeface="+mn-lt"/>
              </a:rPr>
              <a:t>.</a:t>
            </a:r>
            <a:r>
              <a:rPr lang="en-US" sz="2000" i="0" dirty="0" smtClean="0">
                <a:latin typeface="+mn-lt"/>
              </a:rPr>
              <a:t> </a:t>
            </a:r>
            <a:endParaRPr lang="en-US" sz="2000" i="0" dirty="0">
              <a:latin typeface="+mn-lt"/>
            </a:endParaRPr>
          </a:p>
        </p:txBody>
      </p:sp>
      <p:sp>
        <p:nvSpPr>
          <p:cNvPr id="8" name="Slide Number Placeholder 4"/>
          <p:cNvSpPr>
            <a:spLocks noGrp="1"/>
          </p:cNvSpPr>
          <p:nvPr>
            <p:ph type="sldNum" sz="quarter" idx="11"/>
          </p:nvPr>
        </p:nvSpPr>
        <p:spPr>
          <a:xfrm>
            <a:off x="7918450" y="6629400"/>
            <a:ext cx="2063750" cy="228600"/>
          </a:xfrm>
        </p:spPr>
        <p:txBody>
          <a:bodyPr/>
          <a:lstStyle/>
          <a:p>
            <a:r>
              <a:rPr lang="en-GB" dirty="0"/>
              <a:t>Slide# :  </a:t>
            </a:r>
            <a:fld id="{D05931B6-DFFB-0A40-833F-329CB0688972}" type="slidenum">
              <a:rPr lang="en-GB" smtClean="0"/>
              <a:pPr/>
              <a:t>3</a:t>
            </a:fld>
            <a:endParaRPr lang="en-GB" dirty="0">
              <a:solidFill>
                <a:schemeClr val="accent1"/>
              </a:solidFill>
            </a:endParaRPr>
          </a:p>
        </p:txBody>
      </p:sp>
    </p:spTree>
    <p:extLst>
      <p:ext uri="{BB962C8B-B14F-4D97-AF65-F5344CB8AC3E}">
        <p14:creationId xmlns:p14="http://schemas.microsoft.com/office/powerpoint/2010/main" val="302660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495800" y="1107975"/>
            <a:ext cx="5408263" cy="3768825"/>
            <a:chOff x="4038599" y="2240225"/>
            <a:chExt cx="5867401" cy="4420833"/>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599" y="2240225"/>
              <a:ext cx="5867401" cy="4420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4203937" y="6214145"/>
              <a:ext cx="5456157" cy="337007"/>
            </a:xfrm>
            <a:prstGeom prst="rect">
              <a:avLst/>
            </a:prstGeom>
          </p:spPr>
          <p:txBody>
            <a:bodyPr wrap="square">
              <a:spAutoFit/>
            </a:bodyPr>
            <a:lstStyle/>
            <a:p>
              <a:pPr defTabSz="914400" eaLnBrk="0" fontAlgn="base" hangingPunct="0">
                <a:spcBef>
                  <a:spcPct val="0"/>
                </a:spcBef>
                <a:spcAft>
                  <a:spcPct val="0"/>
                </a:spcAft>
                <a:buClr>
                  <a:srgbClr val="FF0000"/>
                </a:buClr>
              </a:pPr>
              <a:r>
                <a:rPr lang="en-US" sz="1800" i="1" dirty="0" smtClean="0">
                  <a:solidFill>
                    <a:srgbClr val="FF0000"/>
                  </a:solidFill>
                  <a:ea typeface="ＭＳ Ｐゴシック" charset="-128"/>
                </a:rPr>
                <a:t>Basic PMT </a:t>
              </a:r>
              <a:r>
                <a:rPr lang="en-US" sz="1800" i="1" dirty="0">
                  <a:solidFill>
                    <a:srgbClr val="FF0000"/>
                  </a:solidFill>
                  <a:ea typeface="ＭＳ Ｐゴシック" charset="-128"/>
                </a:rPr>
                <a:t>Trigger signal processing scheme</a:t>
              </a:r>
            </a:p>
          </p:txBody>
        </p:sp>
      </p:grpSp>
      <p:sp>
        <p:nvSpPr>
          <p:cNvPr id="2" name="Title 1"/>
          <p:cNvSpPr>
            <a:spLocks noGrp="1"/>
          </p:cNvSpPr>
          <p:nvPr>
            <p:ph type="title"/>
          </p:nvPr>
        </p:nvSpPr>
        <p:spPr/>
        <p:txBody>
          <a:bodyPr/>
          <a:lstStyle/>
          <a:p>
            <a:r>
              <a:rPr lang="en-US" dirty="0"/>
              <a:t>ICARUS Trigger </a:t>
            </a:r>
            <a:r>
              <a:rPr lang="en-US" dirty="0" smtClean="0"/>
              <a:t>system</a:t>
            </a:r>
            <a:endParaRPr lang="en-US" dirty="0"/>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t>Slide# :  </a:t>
            </a:r>
            <a:fld id="{D05931B6-DFFB-0A40-833F-329CB0688972}" type="slidenum">
              <a:rPr lang="en-GB" smtClean="0"/>
              <a:pPr/>
              <a:t>4</a:t>
            </a:fld>
            <a:endParaRPr lang="en-GB" dirty="0">
              <a:solidFill>
                <a:schemeClr val="accent1"/>
              </a:solidFill>
            </a:endParaRPr>
          </a:p>
        </p:txBody>
      </p:sp>
      <p:sp>
        <p:nvSpPr>
          <p:cNvPr id="4" name="Rectangle 3"/>
          <p:cNvSpPr/>
          <p:nvPr/>
        </p:nvSpPr>
        <p:spPr>
          <a:xfrm>
            <a:off x="-4483" y="533400"/>
            <a:ext cx="9910483" cy="1015663"/>
          </a:xfrm>
          <a:prstGeom prst="rect">
            <a:avLst/>
          </a:prstGeom>
        </p:spPr>
        <p:txBody>
          <a:bodyPr wrap="square">
            <a:spAutoFit/>
          </a:bodyPr>
          <a:lstStyle/>
          <a:p>
            <a:pPr marL="282575" indent="-282575">
              <a:lnSpc>
                <a:spcPts val="2400"/>
              </a:lnSpc>
              <a:spcBef>
                <a:spcPts val="600"/>
              </a:spcBef>
              <a:buClr>
                <a:srgbClr val="FF0000"/>
              </a:buClr>
              <a:buFont typeface="Wingdings" panose="05000000000000000000" pitchFamily="2" charset="2"/>
              <a:buChar char="l"/>
            </a:pPr>
            <a:r>
              <a:rPr lang="en-US" sz="2000" i="0" dirty="0">
                <a:solidFill>
                  <a:srgbClr val="000000"/>
                </a:solidFill>
                <a:latin typeface="Comic Sans MS"/>
              </a:rPr>
              <a:t>In the present trigger layout a set of </a:t>
            </a:r>
            <a:r>
              <a:rPr lang="en-US" sz="2000" i="0" dirty="0" smtClean="0">
                <a:solidFill>
                  <a:srgbClr val="000000"/>
                </a:solidFill>
                <a:latin typeface="Comic Sans MS"/>
              </a:rPr>
              <a:t>discriminated output </a:t>
            </a:r>
            <a:r>
              <a:rPr lang="en-US" sz="2000" i="0" dirty="0">
                <a:solidFill>
                  <a:srgbClr val="000000"/>
                </a:solidFill>
                <a:latin typeface="Comic Sans MS"/>
              </a:rPr>
              <a:t>LVDS  (Low Voltage Differential Signaling) </a:t>
            </a:r>
            <a:r>
              <a:rPr lang="en-US" sz="2000" i="0" dirty="0" smtClean="0">
                <a:solidFill>
                  <a:srgbClr val="000000"/>
                </a:solidFill>
                <a:latin typeface="Comic Sans MS"/>
              </a:rPr>
              <a:t>signals </a:t>
            </a:r>
            <a:r>
              <a:rPr lang="en-US" sz="2000" i="0" dirty="0">
                <a:solidFill>
                  <a:srgbClr val="000000"/>
                </a:solidFill>
                <a:latin typeface="Comic Sans MS"/>
              </a:rPr>
              <a:t>in terms of OR/AND of pairs of adjacent PMTs is available in each </a:t>
            </a:r>
            <a:r>
              <a:rPr lang="en-US" sz="2000" i="0" dirty="0" smtClean="0">
                <a:solidFill>
                  <a:srgbClr val="000000"/>
                </a:solidFill>
                <a:latin typeface="Comic Sans MS"/>
              </a:rPr>
              <a:t>TPC </a:t>
            </a:r>
            <a:r>
              <a:rPr lang="en-US" sz="2000" i="0" dirty="0">
                <a:solidFill>
                  <a:srgbClr val="000000"/>
                </a:solidFill>
                <a:latin typeface="Comic Sans MS"/>
              </a:rPr>
              <a:t>for majority trigger logics; </a:t>
            </a:r>
            <a:endParaRPr lang="en-US" sz="2000" i="0" dirty="0" smtClean="0">
              <a:solidFill>
                <a:srgbClr val="000000"/>
              </a:solidFill>
              <a:latin typeface="Comic Sans MS"/>
            </a:endParaRPr>
          </a:p>
        </p:txBody>
      </p:sp>
      <p:grpSp>
        <p:nvGrpSpPr>
          <p:cNvPr id="3" name="Group 2"/>
          <p:cNvGrpSpPr/>
          <p:nvPr/>
        </p:nvGrpSpPr>
        <p:grpSpPr>
          <a:xfrm>
            <a:off x="10239" y="3505201"/>
            <a:ext cx="4561761" cy="3352800"/>
            <a:chOff x="-218361" y="3642783"/>
            <a:chExt cx="4585652" cy="3269805"/>
          </a:xfrm>
        </p:grpSpPr>
        <p:grpSp>
          <p:nvGrpSpPr>
            <p:cNvPr id="32" name="Group 31"/>
            <p:cNvGrpSpPr/>
            <p:nvPr/>
          </p:nvGrpSpPr>
          <p:grpSpPr>
            <a:xfrm>
              <a:off x="-218361" y="4913824"/>
              <a:ext cx="4585652" cy="1998764"/>
              <a:chOff x="-160617" y="3296420"/>
              <a:chExt cx="4459662" cy="3005092"/>
            </a:xfrm>
          </p:grpSpPr>
          <p:cxnSp>
            <p:nvCxnSpPr>
              <p:cNvPr id="33" name="Straight Connector 32"/>
              <p:cNvCxnSpPr/>
              <p:nvPr/>
            </p:nvCxnSpPr>
            <p:spPr bwMode="auto">
              <a:xfrm flipV="1">
                <a:off x="2864768" y="4553731"/>
                <a:ext cx="0" cy="216023"/>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nvGrpSpPr>
              <p:cNvPr id="34" name="Group 33"/>
              <p:cNvGrpSpPr/>
              <p:nvPr/>
            </p:nvGrpSpPr>
            <p:grpSpPr>
              <a:xfrm>
                <a:off x="-160617" y="3296420"/>
                <a:ext cx="4459662" cy="3005092"/>
                <a:chOff x="-161382" y="3706820"/>
                <a:chExt cx="4474777" cy="2933206"/>
              </a:xfrm>
            </p:grpSpPr>
            <p:cxnSp>
              <p:nvCxnSpPr>
                <p:cNvPr id="35" name="Straight Connector 34"/>
                <p:cNvCxnSpPr/>
                <p:nvPr/>
              </p:nvCxnSpPr>
              <p:spPr bwMode="auto">
                <a:xfrm flipV="1">
                  <a:off x="1352600" y="5457907"/>
                  <a:ext cx="0" cy="216023"/>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36" name="Straight Connector 35"/>
                <p:cNvCxnSpPr/>
                <p:nvPr/>
              </p:nvCxnSpPr>
              <p:spPr bwMode="auto">
                <a:xfrm flipV="1">
                  <a:off x="3584848" y="5465858"/>
                  <a:ext cx="0" cy="216023"/>
                </a:xfrm>
                <a:prstGeom prst="line">
                  <a:avLst/>
                </a:prstGeom>
                <a:solidFill>
                  <a:schemeClr val="accent1"/>
                </a:solidFill>
                <a:ln w="25400" cap="flat" cmpd="sng" algn="ctr">
                  <a:solidFill>
                    <a:srgbClr val="00B050"/>
                  </a:solidFill>
                  <a:prstDash val="solid"/>
                  <a:round/>
                  <a:headEnd type="none" w="med" len="med"/>
                  <a:tailEnd type="none" w="med" len="med"/>
                </a:ln>
                <a:effectLst/>
              </p:spPr>
            </p:cxnSp>
            <p:grpSp>
              <p:nvGrpSpPr>
                <p:cNvPr id="37" name="Group 36"/>
                <p:cNvGrpSpPr/>
                <p:nvPr/>
              </p:nvGrpSpPr>
              <p:grpSpPr>
                <a:xfrm>
                  <a:off x="-161382" y="3706820"/>
                  <a:ext cx="4474777" cy="2933206"/>
                  <a:chOff x="-161382" y="3738352"/>
                  <a:chExt cx="4474777" cy="2933206"/>
                </a:xfrm>
              </p:grpSpPr>
              <p:cxnSp>
                <p:nvCxnSpPr>
                  <p:cNvPr id="38" name="Straight Connector 37"/>
                  <p:cNvCxnSpPr/>
                  <p:nvPr/>
                </p:nvCxnSpPr>
                <p:spPr bwMode="auto">
                  <a:xfrm>
                    <a:off x="2072680" y="5988606"/>
                    <a:ext cx="108012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39" name="Group 38"/>
                  <p:cNvGrpSpPr/>
                  <p:nvPr/>
                </p:nvGrpSpPr>
                <p:grpSpPr>
                  <a:xfrm>
                    <a:off x="-161382" y="3738352"/>
                    <a:ext cx="4474777" cy="2933206"/>
                    <a:chOff x="-161382" y="3738352"/>
                    <a:chExt cx="4474777" cy="2933206"/>
                  </a:xfrm>
                </p:grpSpPr>
                <p:cxnSp>
                  <p:nvCxnSpPr>
                    <p:cNvPr id="40" name="Straight Connector 39"/>
                    <p:cNvCxnSpPr/>
                    <p:nvPr/>
                  </p:nvCxnSpPr>
                  <p:spPr bwMode="auto">
                    <a:xfrm flipV="1">
                      <a:off x="2061763" y="4954647"/>
                      <a:ext cx="0" cy="216023"/>
                    </a:xfrm>
                    <a:prstGeom prst="line">
                      <a:avLst/>
                    </a:prstGeom>
                    <a:solidFill>
                      <a:schemeClr val="accent1"/>
                    </a:solidFill>
                    <a:ln w="25400" cap="flat" cmpd="sng" algn="ctr">
                      <a:solidFill>
                        <a:srgbClr val="FF0000"/>
                      </a:solidFill>
                      <a:prstDash val="solid"/>
                      <a:round/>
                      <a:headEnd type="none" w="med" len="med"/>
                      <a:tailEnd type="none" w="med" len="med"/>
                    </a:ln>
                    <a:effectLst/>
                  </p:spPr>
                </p:cxnSp>
                <p:grpSp>
                  <p:nvGrpSpPr>
                    <p:cNvPr id="41" name="Group 40"/>
                    <p:cNvGrpSpPr/>
                    <p:nvPr/>
                  </p:nvGrpSpPr>
                  <p:grpSpPr>
                    <a:xfrm>
                      <a:off x="-161382" y="3738352"/>
                      <a:ext cx="4474777" cy="2933206"/>
                      <a:chOff x="-85179" y="3738352"/>
                      <a:chExt cx="4474777" cy="2933206"/>
                    </a:xfrm>
                  </p:grpSpPr>
                  <p:cxnSp>
                    <p:nvCxnSpPr>
                      <p:cNvPr id="42" name="Straight Connector 41"/>
                      <p:cNvCxnSpPr/>
                      <p:nvPr/>
                    </p:nvCxnSpPr>
                    <p:spPr bwMode="auto">
                      <a:xfrm flipV="1">
                        <a:off x="3017168" y="4221088"/>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43" name="Group 42"/>
                      <p:cNvGrpSpPr/>
                      <p:nvPr/>
                    </p:nvGrpSpPr>
                    <p:grpSpPr>
                      <a:xfrm>
                        <a:off x="-85179" y="3738352"/>
                        <a:ext cx="4474777" cy="2933206"/>
                        <a:chOff x="-59778" y="3729885"/>
                        <a:chExt cx="4474777" cy="2933206"/>
                      </a:xfrm>
                    </p:grpSpPr>
                    <p:cxnSp>
                      <p:nvCxnSpPr>
                        <p:cNvPr id="44" name="Straight Connector 43"/>
                        <p:cNvCxnSpPr/>
                        <p:nvPr/>
                      </p:nvCxnSpPr>
                      <p:spPr bwMode="auto">
                        <a:xfrm flipV="1">
                          <a:off x="1937048" y="4221089"/>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flipV="1">
                          <a:off x="2210512" y="4509121"/>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flipV="1">
                          <a:off x="3122713" y="4502357"/>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47" name="Group 46"/>
                        <p:cNvGrpSpPr/>
                        <p:nvPr/>
                      </p:nvGrpSpPr>
                      <p:grpSpPr>
                        <a:xfrm>
                          <a:off x="-59778" y="3729885"/>
                          <a:ext cx="4474777" cy="2933206"/>
                          <a:chOff x="-169849" y="3721418"/>
                          <a:chExt cx="4474777" cy="2933206"/>
                        </a:xfrm>
                      </p:grpSpPr>
                      <p:cxnSp>
                        <p:nvCxnSpPr>
                          <p:cNvPr id="48" name="Straight Connector 47"/>
                          <p:cNvCxnSpPr/>
                          <p:nvPr/>
                        </p:nvCxnSpPr>
                        <p:spPr bwMode="auto">
                          <a:xfrm flipV="1">
                            <a:off x="1784648" y="3933057"/>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flipV="1">
                            <a:off x="2864768" y="3933056"/>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nvGrpSpPr>
                          <p:cNvPr id="50" name="Group 49"/>
                          <p:cNvGrpSpPr/>
                          <p:nvPr/>
                        </p:nvGrpSpPr>
                        <p:grpSpPr>
                          <a:xfrm>
                            <a:off x="-169849" y="3721418"/>
                            <a:ext cx="4474777" cy="2933206"/>
                            <a:chOff x="-169849" y="3729885"/>
                            <a:chExt cx="4474777" cy="2933206"/>
                          </a:xfrm>
                        </p:grpSpPr>
                        <p:cxnSp>
                          <p:nvCxnSpPr>
                            <p:cNvPr id="51" name="Straight Connector 50"/>
                            <p:cNvCxnSpPr/>
                            <p:nvPr/>
                          </p:nvCxnSpPr>
                          <p:spPr bwMode="auto">
                            <a:xfrm>
                              <a:off x="1784648" y="3933056"/>
                              <a:ext cx="108012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52" name="Content Placeholder 2"/>
                            <p:cNvSpPr txBox="1">
                              <a:spLocks/>
                            </p:cNvSpPr>
                            <p:nvPr/>
                          </p:nvSpPr>
                          <p:spPr bwMode="auto">
                            <a:xfrm>
                              <a:off x="3289706" y="3788357"/>
                              <a:ext cx="807465" cy="396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latin typeface="Arial" pitchFamily="34" charset="0"/>
                                  <a:cs typeface="Arial" pitchFamily="34" charset="0"/>
                                </a:rPr>
                                <a:t>PMT 1</a:t>
                              </a:r>
                              <a:endParaRPr lang="en-US" sz="1400" baseline="0" dirty="0">
                                <a:latin typeface="Arial" pitchFamily="34" charset="0"/>
                                <a:cs typeface="Arial" pitchFamily="34" charset="0"/>
                              </a:endParaRPr>
                            </a:p>
                          </p:txBody>
                        </p:sp>
                        <p:cxnSp>
                          <p:nvCxnSpPr>
                            <p:cNvPr id="53" name="Straight Connector 52"/>
                            <p:cNvCxnSpPr/>
                            <p:nvPr/>
                          </p:nvCxnSpPr>
                          <p:spPr bwMode="auto">
                            <a:xfrm>
                              <a:off x="1064568" y="5697784"/>
                              <a:ext cx="288032" cy="0"/>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54" name="Straight Connector 53"/>
                            <p:cNvCxnSpPr/>
                            <p:nvPr/>
                          </p:nvCxnSpPr>
                          <p:spPr bwMode="auto">
                            <a:xfrm>
                              <a:off x="1352600" y="5493179"/>
                              <a:ext cx="2233924" cy="4898"/>
                            </a:xfrm>
                            <a:prstGeom prst="line">
                              <a:avLst/>
                            </a:prstGeom>
                            <a:solidFill>
                              <a:schemeClr val="accent1"/>
                            </a:solidFill>
                            <a:ln w="25400" cap="flat" cmpd="sng" algn="ctr">
                              <a:solidFill>
                                <a:srgbClr val="00B050"/>
                              </a:solidFill>
                              <a:prstDash val="solid"/>
                              <a:round/>
                              <a:headEnd type="none" w="med" len="med"/>
                              <a:tailEnd type="none" w="med" len="med"/>
                            </a:ln>
                            <a:effectLst/>
                          </p:spPr>
                        </p:cxnSp>
                        <p:cxnSp>
                          <p:nvCxnSpPr>
                            <p:cNvPr id="55" name="Straight Connector 54"/>
                            <p:cNvCxnSpPr/>
                            <p:nvPr/>
                          </p:nvCxnSpPr>
                          <p:spPr bwMode="auto">
                            <a:xfrm flipV="1">
                              <a:off x="3586524" y="5697784"/>
                              <a:ext cx="150724" cy="4898"/>
                            </a:xfrm>
                            <a:prstGeom prst="line">
                              <a:avLst/>
                            </a:prstGeom>
                            <a:solidFill>
                              <a:schemeClr val="accent1"/>
                            </a:solidFill>
                            <a:ln w="25400" cap="flat" cmpd="sng" algn="ctr">
                              <a:solidFill>
                                <a:srgbClr val="00B050"/>
                              </a:solidFill>
                              <a:prstDash val="solid"/>
                              <a:round/>
                              <a:headEnd type="none" w="med" len="med"/>
                              <a:tailEnd type="none" w="med" len="med"/>
                            </a:ln>
                            <a:effectLst/>
                          </p:spPr>
                        </p:cxnSp>
                        <p:sp>
                          <p:nvSpPr>
                            <p:cNvPr id="56" name="Content Placeholder 2"/>
                            <p:cNvSpPr txBox="1">
                              <a:spLocks/>
                            </p:cNvSpPr>
                            <p:nvPr/>
                          </p:nvSpPr>
                          <p:spPr bwMode="auto">
                            <a:xfrm>
                              <a:off x="509442" y="3729885"/>
                              <a:ext cx="703429" cy="11464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lnSpc>
                                  <a:spcPts val="1400"/>
                                </a:lnSpc>
                                <a:spcBef>
                                  <a:spcPts val="0"/>
                                </a:spcBef>
                                <a:buSzPct val="100000"/>
                                <a:buNone/>
                              </a:pPr>
                              <a:r>
                                <a:rPr lang="en-US" sz="1400" baseline="0" dirty="0">
                                  <a:solidFill>
                                    <a:schemeClr val="accent2"/>
                                  </a:solidFill>
                                </a:rPr>
                                <a:t>L</a:t>
                              </a:r>
                            </a:p>
                            <a:p>
                              <a:pPr marL="0" indent="0" defTabSz="457200">
                                <a:lnSpc>
                                  <a:spcPts val="1400"/>
                                </a:lnSpc>
                                <a:spcBef>
                                  <a:spcPts val="0"/>
                                </a:spcBef>
                                <a:buSzPct val="100000"/>
                                <a:buNone/>
                              </a:pPr>
                              <a:r>
                                <a:rPr lang="en-US" sz="1400" baseline="0" dirty="0">
                                  <a:solidFill>
                                    <a:schemeClr val="accent2"/>
                                  </a:solidFill>
                                </a:rPr>
                                <a:t>V</a:t>
                              </a:r>
                            </a:p>
                            <a:p>
                              <a:pPr marL="0" indent="0" defTabSz="457200">
                                <a:lnSpc>
                                  <a:spcPts val="1400"/>
                                </a:lnSpc>
                                <a:spcBef>
                                  <a:spcPts val="0"/>
                                </a:spcBef>
                                <a:buSzPct val="100000"/>
                                <a:buNone/>
                              </a:pPr>
                              <a:r>
                                <a:rPr lang="en-US" sz="1400" baseline="0" dirty="0">
                                  <a:solidFill>
                                    <a:schemeClr val="accent2"/>
                                  </a:solidFill>
                                </a:rPr>
                                <a:t>D</a:t>
                              </a:r>
                            </a:p>
                            <a:p>
                              <a:pPr marL="0" indent="0" defTabSz="457200">
                                <a:lnSpc>
                                  <a:spcPts val="1400"/>
                                </a:lnSpc>
                                <a:spcBef>
                                  <a:spcPts val="0"/>
                                </a:spcBef>
                                <a:buSzPct val="100000"/>
                                <a:buNone/>
                              </a:pPr>
                              <a:r>
                                <a:rPr lang="en-US" sz="1400" baseline="0" dirty="0">
                                  <a:solidFill>
                                    <a:schemeClr val="accent2"/>
                                  </a:solidFill>
                                </a:rPr>
                                <a:t>S</a:t>
                              </a:r>
                            </a:p>
                          </p:txBody>
                        </p:sp>
                        <p:sp>
                          <p:nvSpPr>
                            <p:cNvPr id="57" name="Left Brace 56"/>
                            <p:cNvSpPr/>
                            <p:nvPr/>
                          </p:nvSpPr>
                          <p:spPr bwMode="auto">
                            <a:xfrm>
                              <a:off x="1026117" y="3789041"/>
                              <a:ext cx="320822" cy="1080120"/>
                            </a:xfrm>
                            <a:prstGeom prst="leftBrace">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1" charset="0"/>
                              </a:endParaRPr>
                            </a:p>
                          </p:txBody>
                        </p:sp>
                        <p:sp>
                          <p:nvSpPr>
                            <p:cNvPr id="58" name="Content Placeholder 2"/>
                            <p:cNvSpPr txBox="1">
                              <a:spLocks/>
                            </p:cNvSpPr>
                            <p:nvPr/>
                          </p:nvSpPr>
                          <p:spPr bwMode="auto">
                            <a:xfrm>
                              <a:off x="-103265" y="5362956"/>
                              <a:ext cx="1305142" cy="4088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solidFill>
                                    <a:srgbClr val="00B050"/>
                                  </a:solidFill>
                                  <a:latin typeface="Arial" pitchFamily="34" charset="0"/>
                                  <a:cs typeface="Arial" pitchFamily="34" charset="0"/>
                                </a:rPr>
                                <a:t>SPILL GATE</a:t>
                              </a:r>
                              <a:endParaRPr lang="en-US" sz="1400" baseline="0" dirty="0">
                                <a:solidFill>
                                  <a:srgbClr val="00B050"/>
                                </a:solidFill>
                                <a:latin typeface="Arial" pitchFamily="34" charset="0"/>
                                <a:cs typeface="Arial" pitchFamily="34" charset="0"/>
                              </a:endParaRPr>
                            </a:p>
                          </p:txBody>
                        </p:sp>
                        <p:cxnSp>
                          <p:nvCxnSpPr>
                            <p:cNvPr id="59" name="Straight Connector 58"/>
                            <p:cNvCxnSpPr/>
                            <p:nvPr/>
                          </p:nvCxnSpPr>
                          <p:spPr bwMode="auto">
                            <a:xfrm>
                              <a:off x="1352600" y="4149080"/>
                              <a:ext cx="43204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a:off x="2864768" y="4149080"/>
                              <a:ext cx="864096"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1" name="Straight Connector 60"/>
                            <p:cNvCxnSpPr/>
                            <p:nvPr/>
                          </p:nvCxnSpPr>
                          <p:spPr bwMode="auto">
                            <a:xfrm>
                              <a:off x="1835444" y="4221088"/>
                              <a:ext cx="108012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flipV="1">
                              <a:off x="1352600" y="4436533"/>
                              <a:ext cx="493129" cy="578"/>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924031" y="4437112"/>
                              <a:ext cx="72008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flipV="1">
                              <a:off x="2084556" y="4502357"/>
                              <a:ext cx="928086" cy="6764"/>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flipV="1">
                              <a:off x="1340273" y="4729803"/>
                              <a:ext cx="760168" cy="13869"/>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66" name="Straight Connector 65"/>
                            <p:cNvCxnSpPr/>
                            <p:nvPr/>
                          </p:nvCxnSpPr>
                          <p:spPr bwMode="auto">
                            <a:xfrm>
                              <a:off x="3012642" y="4725143"/>
                              <a:ext cx="586981"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67" name="Content Placeholder 2"/>
                            <p:cNvSpPr txBox="1">
                              <a:spLocks/>
                            </p:cNvSpPr>
                            <p:nvPr/>
                          </p:nvSpPr>
                          <p:spPr bwMode="auto">
                            <a:xfrm>
                              <a:off x="3296816" y="4075117"/>
                              <a:ext cx="807465" cy="396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latin typeface="Arial" pitchFamily="34" charset="0"/>
                                  <a:cs typeface="Arial" pitchFamily="34" charset="0"/>
                                </a:rPr>
                                <a:t>PMT 2</a:t>
                              </a:r>
                              <a:endParaRPr lang="en-US" sz="1400" baseline="0" dirty="0">
                                <a:latin typeface="Arial" pitchFamily="34" charset="0"/>
                                <a:cs typeface="Arial" pitchFamily="34" charset="0"/>
                              </a:endParaRPr>
                            </a:p>
                          </p:txBody>
                        </p:sp>
                        <p:sp>
                          <p:nvSpPr>
                            <p:cNvPr id="68" name="Content Placeholder 2"/>
                            <p:cNvSpPr txBox="1">
                              <a:spLocks/>
                            </p:cNvSpPr>
                            <p:nvPr/>
                          </p:nvSpPr>
                          <p:spPr bwMode="auto">
                            <a:xfrm>
                              <a:off x="3296816" y="4359438"/>
                              <a:ext cx="1008112" cy="396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latin typeface="Arial" pitchFamily="34" charset="0"/>
                                  <a:cs typeface="Arial" pitchFamily="34" charset="0"/>
                                </a:rPr>
                                <a:t>PMT …</a:t>
                              </a:r>
                              <a:endParaRPr lang="en-US" sz="1400" baseline="0" dirty="0">
                                <a:latin typeface="Arial" pitchFamily="34" charset="0"/>
                                <a:cs typeface="Arial" pitchFamily="34" charset="0"/>
                              </a:endParaRPr>
                            </a:p>
                          </p:txBody>
                        </p:sp>
                        <p:cxnSp>
                          <p:nvCxnSpPr>
                            <p:cNvPr id="69" name="Straight Connector 68"/>
                            <p:cNvCxnSpPr/>
                            <p:nvPr/>
                          </p:nvCxnSpPr>
                          <p:spPr bwMode="auto">
                            <a:xfrm>
                              <a:off x="2061763" y="4938329"/>
                              <a:ext cx="803005"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0" name="Straight Connector 69"/>
                            <p:cNvCxnSpPr/>
                            <p:nvPr/>
                          </p:nvCxnSpPr>
                          <p:spPr bwMode="auto">
                            <a:xfrm>
                              <a:off x="1341683" y="5186989"/>
                              <a:ext cx="72008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1" name="Straight Connector 70"/>
                            <p:cNvCxnSpPr/>
                            <p:nvPr/>
                          </p:nvCxnSpPr>
                          <p:spPr bwMode="auto">
                            <a:xfrm>
                              <a:off x="2864768" y="5186989"/>
                              <a:ext cx="864096"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72" name="Straight Connector 71"/>
                            <p:cNvCxnSpPr/>
                            <p:nvPr/>
                          </p:nvCxnSpPr>
                          <p:spPr bwMode="auto">
                            <a:xfrm flipV="1">
                              <a:off x="2864768" y="4165399"/>
                              <a:ext cx="0" cy="936102"/>
                            </a:xfrm>
                            <a:prstGeom prst="line">
                              <a:avLst/>
                            </a:prstGeom>
                            <a:solidFill>
                              <a:schemeClr val="accent1"/>
                            </a:solidFill>
                            <a:ln w="12700" cap="flat" cmpd="sng" algn="ctr">
                              <a:solidFill>
                                <a:schemeClr val="accent2"/>
                              </a:solidFill>
                              <a:prstDash val="sysDot"/>
                              <a:round/>
                              <a:headEnd type="none" w="med" len="med"/>
                              <a:tailEnd type="none" w="med" len="med"/>
                            </a:ln>
                            <a:effectLst/>
                          </p:spPr>
                        </p:cxnSp>
                        <p:cxnSp>
                          <p:nvCxnSpPr>
                            <p:cNvPr id="73" name="Straight Connector 72"/>
                            <p:cNvCxnSpPr/>
                            <p:nvPr/>
                          </p:nvCxnSpPr>
                          <p:spPr bwMode="auto">
                            <a:xfrm flipV="1">
                              <a:off x="2072680" y="3933057"/>
                              <a:ext cx="0" cy="1152127"/>
                            </a:xfrm>
                            <a:prstGeom prst="line">
                              <a:avLst/>
                            </a:prstGeom>
                            <a:solidFill>
                              <a:schemeClr val="accent1"/>
                            </a:solidFill>
                            <a:ln w="12700" cap="flat" cmpd="sng" algn="ctr">
                              <a:solidFill>
                                <a:schemeClr val="accent2"/>
                              </a:solidFill>
                              <a:prstDash val="sysDot"/>
                              <a:round/>
                              <a:headEnd type="none" w="med" len="med"/>
                              <a:tailEnd type="none" w="med" len="med"/>
                            </a:ln>
                            <a:effectLst/>
                          </p:spPr>
                        </p:cxnSp>
                        <p:cxnSp>
                          <p:nvCxnSpPr>
                            <p:cNvPr id="74" name="Straight Connector 73"/>
                            <p:cNvCxnSpPr/>
                            <p:nvPr/>
                          </p:nvCxnSpPr>
                          <p:spPr bwMode="auto">
                            <a:xfrm flipV="1">
                              <a:off x="2072680" y="5301208"/>
                              <a:ext cx="0" cy="936105"/>
                            </a:xfrm>
                            <a:prstGeom prst="line">
                              <a:avLst/>
                            </a:prstGeom>
                            <a:solidFill>
                              <a:schemeClr val="accent1"/>
                            </a:solidFill>
                            <a:ln w="12700" cap="flat" cmpd="sng" algn="ctr">
                              <a:solidFill>
                                <a:srgbClr val="00B050"/>
                              </a:solidFill>
                              <a:prstDash val="sysDot"/>
                              <a:round/>
                              <a:headEnd type="none" w="med" len="med"/>
                              <a:tailEnd type="none" w="med" len="med"/>
                            </a:ln>
                            <a:effectLst/>
                          </p:spPr>
                        </p:cxnSp>
                        <p:cxnSp>
                          <p:nvCxnSpPr>
                            <p:cNvPr id="75" name="Straight Connector 74"/>
                            <p:cNvCxnSpPr/>
                            <p:nvPr/>
                          </p:nvCxnSpPr>
                          <p:spPr bwMode="auto">
                            <a:xfrm>
                              <a:off x="1366294" y="6218157"/>
                              <a:ext cx="72008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3139106" y="6218157"/>
                              <a:ext cx="586981"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flipV="1">
                              <a:off x="3152800" y="5986115"/>
                              <a:ext cx="0" cy="216024"/>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flipV="1">
                              <a:off x="2072680" y="5985816"/>
                              <a:ext cx="0" cy="216023"/>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79" name="Content Placeholder 2"/>
                            <p:cNvSpPr txBox="1">
                              <a:spLocks/>
                            </p:cNvSpPr>
                            <p:nvPr/>
                          </p:nvSpPr>
                          <p:spPr bwMode="auto">
                            <a:xfrm>
                              <a:off x="-169849" y="6012679"/>
                              <a:ext cx="1635615" cy="650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latin typeface="Arial" pitchFamily="34" charset="0"/>
                                  <a:cs typeface="Arial" pitchFamily="34" charset="0"/>
                                </a:rPr>
                                <a:t>PMT TRIGGER</a:t>
                              </a:r>
                              <a:endParaRPr lang="en-US" sz="1400" baseline="0" dirty="0">
                                <a:latin typeface="Arial" pitchFamily="34" charset="0"/>
                                <a:cs typeface="Arial" pitchFamily="34" charset="0"/>
                              </a:endParaRPr>
                            </a:p>
                          </p:txBody>
                        </p:sp>
                        <p:sp>
                          <p:nvSpPr>
                            <p:cNvPr id="80" name="Content Placeholder 2"/>
                            <p:cNvSpPr txBox="1">
                              <a:spLocks/>
                            </p:cNvSpPr>
                            <p:nvPr/>
                          </p:nvSpPr>
                          <p:spPr bwMode="auto">
                            <a:xfrm>
                              <a:off x="56456" y="4989721"/>
                              <a:ext cx="1423509" cy="396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solidFill>
                                    <a:srgbClr val="FF0000"/>
                                  </a:solidFill>
                                  <a:latin typeface="Arial" pitchFamily="34" charset="0"/>
                                  <a:cs typeface="Arial" pitchFamily="34" charset="0"/>
                                </a:rPr>
                                <a:t>MAJORITY</a:t>
                              </a:r>
                              <a:endParaRPr lang="en-US" sz="1400" baseline="0" dirty="0">
                                <a:solidFill>
                                  <a:srgbClr val="FF0000"/>
                                </a:solidFill>
                                <a:latin typeface="Arial" pitchFamily="34" charset="0"/>
                                <a:cs typeface="Arial" pitchFamily="34" charset="0"/>
                              </a:endParaRPr>
                            </a:p>
                          </p:txBody>
                        </p:sp>
                        <p:sp>
                          <p:nvSpPr>
                            <p:cNvPr id="81" name="Content Placeholder 2"/>
                            <p:cNvSpPr txBox="1">
                              <a:spLocks/>
                            </p:cNvSpPr>
                            <p:nvPr/>
                          </p:nvSpPr>
                          <p:spPr bwMode="auto">
                            <a:xfrm>
                              <a:off x="1970993" y="5463995"/>
                              <a:ext cx="1525736" cy="396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solidFill>
                                    <a:srgbClr val="00B050"/>
                                  </a:solidFill>
                                  <a:latin typeface="Arial" pitchFamily="34" charset="0"/>
                                  <a:cs typeface="Arial" pitchFamily="34" charset="0"/>
                                </a:rPr>
                                <a:t>1.6 </a:t>
                              </a:r>
                              <a:r>
                                <a:rPr lang="en-US" sz="1400" b="1" baseline="0" dirty="0" err="1">
                                  <a:solidFill>
                                    <a:srgbClr val="00B050"/>
                                  </a:solidFill>
                                  <a:latin typeface="Symbol" pitchFamily="18" charset="2"/>
                                  <a:cs typeface="Arial" pitchFamily="34" charset="0"/>
                                </a:rPr>
                                <a:t>m</a:t>
                              </a:r>
                              <a:r>
                                <a:rPr lang="en-US" sz="1400" b="1" baseline="0" dirty="0" err="1">
                                  <a:solidFill>
                                    <a:srgbClr val="00B050"/>
                                  </a:solidFill>
                                  <a:latin typeface="Arial" pitchFamily="34" charset="0"/>
                                  <a:cs typeface="Arial" pitchFamily="34" charset="0"/>
                                </a:rPr>
                                <a:t>s</a:t>
                              </a:r>
                              <a:r>
                                <a:rPr lang="en-US" sz="1400" b="1" baseline="0" dirty="0">
                                  <a:solidFill>
                                    <a:srgbClr val="00B050"/>
                                  </a:solidFill>
                                  <a:latin typeface="Arial" pitchFamily="34" charset="0"/>
                                  <a:cs typeface="Arial" pitchFamily="34" charset="0"/>
                                </a:rPr>
                                <a:t> for BNB</a:t>
                              </a:r>
                              <a:endParaRPr lang="en-US" sz="1400" baseline="0" dirty="0">
                                <a:solidFill>
                                  <a:srgbClr val="00B050"/>
                                </a:solidFill>
                                <a:latin typeface="Arial" pitchFamily="34" charset="0"/>
                                <a:cs typeface="Arial" pitchFamily="34" charset="0"/>
                              </a:endParaRPr>
                            </a:p>
                          </p:txBody>
                        </p:sp>
                      </p:grpSp>
                    </p:grpSp>
                  </p:grpSp>
                </p:grpSp>
              </p:grpSp>
            </p:grpSp>
          </p:grpSp>
        </p:grpSp>
        <p:grpSp>
          <p:nvGrpSpPr>
            <p:cNvPr id="82" name="Group 81"/>
            <p:cNvGrpSpPr/>
            <p:nvPr/>
          </p:nvGrpSpPr>
          <p:grpSpPr>
            <a:xfrm>
              <a:off x="857760" y="3642783"/>
              <a:ext cx="2799841" cy="1310217"/>
              <a:chOff x="584170" y="858976"/>
              <a:chExt cx="4046613" cy="2930064"/>
            </a:xfrm>
          </p:grpSpPr>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170" y="858976"/>
                <a:ext cx="3608667" cy="2630363"/>
              </a:xfrm>
              <a:prstGeom prst="rect">
                <a:avLst/>
              </a:prstGeom>
            </p:spPr>
          </p:pic>
          <p:cxnSp>
            <p:nvCxnSpPr>
              <p:cNvPr id="84" name="Straight Connector 83"/>
              <p:cNvCxnSpPr/>
              <p:nvPr/>
            </p:nvCxnSpPr>
            <p:spPr bwMode="auto">
              <a:xfrm>
                <a:off x="1064568" y="1484784"/>
                <a:ext cx="2880320"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85" name="Straight Arrow Connector 84"/>
              <p:cNvCxnSpPr/>
              <p:nvPr/>
            </p:nvCxnSpPr>
            <p:spPr bwMode="auto">
              <a:xfrm>
                <a:off x="1941047" y="1556791"/>
                <a:ext cx="0" cy="2232249"/>
              </a:xfrm>
              <a:prstGeom prst="straightConnector1">
                <a:avLst/>
              </a:prstGeom>
              <a:solidFill>
                <a:schemeClr val="accent1"/>
              </a:solidFill>
              <a:ln w="25400" cap="flat" cmpd="sng" algn="ctr">
                <a:solidFill>
                  <a:schemeClr val="accent2"/>
                </a:solidFill>
                <a:prstDash val="solid"/>
                <a:round/>
                <a:headEnd type="none" w="med" len="med"/>
                <a:tailEnd type="arrow"/>
              </a:ln>
              <a:effectLst/>
            </p:spPr>
          </p:cxnSp>
          <p:sp>
            <p:nvSpPr>
              <p:cNvPr id="86" name="Content Placeholder 2"/>
              <p:cNvSpPr txBox="1">
                <a:spLocks/>
              </p:cNvSpPr>
              <p:nvPr/>
            </p:nvSpPr>
            <p:spPr bwMode="auto">
              <a:xfrm>
                <a:off x="2326351" y="1484786"/>
                <a:ext cx="2304432" cy="429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Zapf Dingbats" charset="2"/>
                  <a:buChar char="l"/>
                  <a:defRPr>
                    <a:solidFill>
                      <a:schemeClr val="tx1"/>
                    </a:solidFill>
                    <a:latin typeface="+mn-lt"/>
                    <a:ea typeface="ＭＳ Ｐゴシック" charset="0"/>
                    <a:cs typeface="ＭＳ Ｐゴシック" charset="-128"/>
                  </a:defRPr>
                </a:lvl1pPr>
                <a:lvl2pPr marL="742950" indent="-285750" algn="l" rtl="0" eaLnBrk="0" fontAlgn="base" hangingPunct="0">
                  <a:spcBef>
                    <a:spcPct val="20000"/>
                  </a:spcBef>
                  <a:spcAft>
                    <a:spcPct val="0"/>
                  </a:spcAft>
                  <a:buClr>
                    <a:srgbClr val="FF0000"/>
                  </a:buClr>
                  <a:buSzPct val="155000"/>
                  <a:buFont typeface="Wingdings" pitchFamily="2" charset="2"/>
                  <a:buChar char="Ø"/>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j-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j-lt"/>
                    <a:ea typeface="ＭＳ Ｐゴシック" charset="0"/>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a:lstStyle>
              <a:p>
                <a:pPr marL="0" indent="0" defTabSz="457200">
                  <a:spcBef>
                    <a:spcPts val="0"/>
                  </a:spcBef>
                  <a:buSzPct val="100000"/>
                  <a:buFont typeface="Zapf Dingbats" charset="2"/>
                  <a:buNone/>
                </a:pPr>
                <a:r>
                  <a:rPr lang="en-US" sz="1400" b="1" baseline="0" dirty="0">
                    <a:solidFill>
                      <a:srgbClr val="FF0000"/>
                    </a:solidFill>
                    <a:latin typeface="Arial" pitchFamily="34" charset="0"/>
                    <a:cs typeface="Arial" pitchFamily="34" charset="0"/>
                  </a:rPr>
                  <a:t>THRESHOLD</a:t>
                </a:r>
                <a:endParaRPr lang="en-US" sz="1400" baseline="0" dirty="0">
                  <a:solidFill>
                    <a:srgbClr val="FF0000"/>
                  </a:solidFill>
                  <a:latin typeface="Arial" pitchFamily="34" charset="0"/>
                  <a:cs typeface="Arial" pitchFamily="34" charset="0"/>
                </a:endParaRPr>
              </a:p>
            </p:txBody>
          </p:sp>
        </p:grpSp>
      </p:grpSp>
      <p:sp>
        <p:nvSpPr>
          <p:cNvPr id="6" name="Rectangle 5"/>
          <p:cNvSpPr/>
          <p:nvPr/>
        </p:nvSpPr>
        <p:spPr>
          <a:xfrm>
            <a:off x="19861" y="1524000"/>
            <a:ext cx="4729560" cy="1938992"/>
          </a:xfrm>
          <a:prstGeom prst="rect">
            <a:avLst/>
          </a:prstGeom>
        </p:spPr>
        <p:txBody>
          <a:bodyPr wrap="square">
            <a:spAutoFit/>
          </a:bodyPr>
          <a:lstStyle/>
          <a:p>
            <a:pPr marL="282575" indent="-282575">
              <a:lnSpc>
                <a:spcPts val="2400"/>
              </a:lnSpc>
              <a:spcBef>
                <a:spcPts val="600"/>
              </a:spcBef>
              <a:buClr>
                <a:srgbClr val="FF0000"/>
              </a:buClr>
              <a:buFont typeface="Wingdings" panose="05000000000000000000" pitchFamily="2" charset="2"/>
              <a:buChar char="l"/>
            </a:pPr>
            <a:r>
              <a:rPr lang="en-US" sz="2000" i="0" dirty="0">
                <a:solidFill>
                  <a:srgbClr val="000000"/>
                </a:solidFill>
              </a:rPr>
              <a:t>LVDS signal processed by Ni-PXIe 7820R  FPGA  programmable logics which </a:t>
            </a:r>
            <a:r>
              <a:rPr lang="en-US" sz="2000" i="0" dirty="0"/>
              <a:t>allow implementing step by step complex trigger logics tuned to real events to match actual experimental conditions. </a:t>
            </a:r>
          </a:p>
        </p:txBody>
      </p:sp>
      <p:pic>
        <p:nvPicPr>
          <p:cNvPr id="87" name="Picture 86"/>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953000"/>
            <a:ext cx="3768725" cy="1758950"/>
          </a:xfrm>
          <a:prstGeom prst="rect">
            <a:avLst/>
          </a:prstGeom>
          <a:noFill/>
        </p:spPr>
      </p:pic>
    </p:spTree>
    <p:extLst>
      <p:ext uri="{BB962C8B-B14F-4D97-AF65-F5344CB8AC3E}">
        <p14:creationId xmlns:p14="http://schemas.microsoft.com/office/powerpoint/2010/main" val="1197947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ICARUS Trigger </a:t>
            </a:r>
            <a:r>
              <a:rPr lang="en-US" dirty="0" smtClean="0"/>
              <a:t>system: triggering efficiency </a:t>
            </a:r>
            <a:endParaRPr lang="en-US" dirty="0"/>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t>Slide# :  </a:t>
            </a:r>
            <a:fld id="{D05931B6-DFFB-0A40-833F-329CB0688972}" type="slidenum">
              <a:rPr lang="en-GB" smtClean="0"/>
              <a:pPr/>
              <a:t>5</a:t>
            </a:fld>
            <a:endParaRPr lang="en-GB" dirty="0">
              <a:solidFill>
                <a:schemeClr val="accent1"/>
              </a:solidFill>
            </a:endParaRPr>
          </a:p>
        </p:txBody>
      </p:sp>
      <p:sp>
        <p:nvSpPr>
          <p:cNvPr id="9" name="Rectangle 8"/>
          <p:cNvSpPr/>
          <p:nvPr/>
        </p:nvSpPr>
        <p:spPr>
          <a:xfrm>
            <a:off x="0" y="660737"/>
            <a:ext cx="9906000" cy="1015663"/>
          </a:xfrm>
          <a:prstGeom prst="rect">
            <a:avLst/>
          </a:prstGeom>
        </p:spPr>
        <p:txBody>
          <a:bodyPr wrap="square">
            <a:spAutoFit/>
          </a:bodyPr>
          <a:lstStyle/>
          <a:p>
            <a:pPr marL="349250" indent="-349250">
              <a:lnSpc>
                <a:spcPts val="2400"/>
              </a:lnSpc>
              <a:spcBef>
                <a:spcPts val="1200"/>
              </a:spcBef>
              <a:buClr>
                <a:srgbClr val="FF0000"/>
              </a:buClr>
              <a:buFont typeface="Wingdings" panose="05000000000000000000" pitchFamily="2" charset="2"/>
              <a:buChar char="l"/>
            </a:pPr>
            <a:r>
              <a:rPr lang="en-US" sz="2000" i="0" dirty="0" smtClean="0">
                <a:solidFill>
                  <a:srgbClr val="000000"/>
                </a:solidFill>
                <a:latin typeface="Comic Sans MS"/>
              </a:rPr>
              <a:t>According </a:t>
            </a:r>
            <a:r>
              <a:rPr lang="en-US" sz="2000" i="0" dirty="0">
                <a:solidFill>
                  <a:srgbClr val="000000"/>
                </a:solidFill>
                <a:latin typeface="Comic Sans MS"/>
              </a:rPr>
              <a:t>to MC </a:t>
            </a:r>
            <a:r>
              <a:rPr lang="en-US" sz="2000" i="0" dirty="0" smtClean="0">
                <a:solidFill>
                  <a:srgbClr val="000000"/>
                </a:solidFill>
                <a:latin typeface="Comic Sans MS"/>
              </a:rPr>
              <a:t>studies </a:t>
            </a:r>
            <a:r>
              <a:rPr lang="en-US" sz="2000" i="0" dirty="0">
                <a:solidFill>
                  <a:srgbClr val="000000"/>
                </a:solidFill>
                <a:latin typeface="Comic Sans MS"/>
              </a:rPr>
              <a:t>different combination of PMT </a:t>
            </a:r>
            <a:r>
              <a:rPr lang="en-US" sz="2000" i="0" dirty="0" smtClean="0">
                <a:solidFill>
                  <a:srgbClr val="000000"/>
                </a:solidFill>
                <a:latin typeface="Comic Sans MS"/>
              </a:rPr>
              <a:t>discrimination threshold and multiplicity </a:t>
            </a:r>
            <a:r>
              <a:rPr lang="en-US" sz="2000" i="0" dirty="0">
                <a:solidFill>
                  <a:srgbClr val="000000"/>
                </a:solidFill>
                <a:latin typeface="Comic Sans MS"/>
              </a:rPr>
              <a:t>of fired PMTs would allow to select physical events in spill with an almost full </a:t>
            </a:r>
            <a:r>
              <a:rPr lang="en-US" sz="2000" i="0" dirty="0" smtClean="0">
                <a:solidFill>
                  <a:srgbClr val="000000"/>
                </a:solidFill>
                <a:latin typeface="Comic Sans MS"/>
              </a:rPr>
              <a:t>efficiency for both </a:t>
            </a:r>
            <a:r>
              <a:rPr lang="en-US" sz="2000" i="0" dirty="0" err="1" smtClean="0">
                <a:solidFill>
                  <a:srgbClr val="000000"/>
                </a:solidFill>
                <a:latin typeface="Symbol" panose="05050102010706020507" pitchFamily="18" charset="2"/>
              </a:rPr>
              <a:t>n</a:t>
            </a:r>
            <a:r>
              <a:rPr lang="en-US" sz="2000" i="0" dirty="0" err="1" smtClean="0">
                <a:solidFill>
                  <a:srgbClr val="000000"/>
                </a:solidFill>
                <a:latin typeface="Comic Sans MS"/>
              </a:rPr>
              <a:t>eCC</a:t>
            </a:r>
            <a:r>
              <a:rPr lang="en-US" sz="2000" i="0" dirty="0" smtClean="0">
                <a:solidFill>
                  <a:srgbClr val="000000"/>
                </a:solidFill>
                <a:latin typeface="Comic Sans MS"/>
              </a:rPr>
              <a:t> and </a:t>
            </a:r>
            <a:r>
              <a:rPr lang="en-US" sz="2000" i="0" dirty="0" err="1" smtClean="0">
                <a:solidFill>
                  <a:srgbClr val="000000"/>
                </a:solidFill>
                <a:latin typeface="Symbol" panose="05050102010706020507" pitchFamily="18" charset="2"/>
              </a:rPr>
              <a:t>nm</a:t>
            </a:r>
            <a:r>
              <a:rPr lang="en-US" sz="2000" i="0" dirty="0" err="1" smtClean="0">
                <a:solidFill>
                  <a:srgbClr val="000000"/>
                </a:solidFill>
                <a:latin typeface="Comic Sans MS"/>
              </a:rPr>
              <a:t>CC</a:t>
            </a:r>
            <a:r>
              <a:rPr lang="en-US" sz="2000" i="0" dirty="0" smtClean="0">
                <a:solidFill>
                  <a:srgbClr val="000000"/>
                </a:solidFill>
                <a:latin typeface="Comic Sans MS"/>
              </a:rPr>
              <a:t> events</a:t>
            </a:r>
            <a:endParaRPr lang="en-US" sz="2000" i="0" dirty="0">
              <a:solidFill>
                <a:srgbClr val="000000"/>
              </a:solidFill>
              <a:latin typeface="Comic Sans MS"/>
            </a:endParaRPr>
          </a:p>
        </p:txBody>
      </p:sp>
      <p:sp>
        <p:nvSpPr>
          <p:cNvPr id="5" name="Rectangle 4"/>
          <p:cNvSpPr/>
          <p:nvPr/>
        </p:nvSpPr>
        <p:spPr>
          <a:xfrm>
            <a:off x="381000" y="5537537"/>
            <a:ext cx="9372600" cy="1015663"/>
          </a:xfrm>
          <a:prstGeom prst="rect">
            <a:avLst/>
          </a:prstGeom>
        </p:spPr>
        <p:txBody>
          <a:bodyPr wrap="square">
            <a:spAutoFit/>
          </a:bodyPr>
          <a:lstStyle/>
          <a:p>
            <a:r>
              <a:rPr lang="en-US" sz="2000" dirty="0" smtClean="0">
                <a:solidFill>
                  <a:srgbClr val="0000FF"/>
                </a:solidFill>
                <a:latin typeface="Comic Sans MS"/>
              </a:rPr>
              <a:t>~99 % and 97% triggering efficiency for </a:t>
            </a:r>
            <a:r>
              <a:rPr lang="en-US" sz="2000" dirty="0" err="1">
                <a:solidFill>
                  <a:srgbClr val="0000FF"/>
                </a:solidFill>
                <a:latin typeface="Symbol" panose="05050102010706020507" pitchFamily="18" charset="2"/>
              </a:rPr>
              <a:t>n</a:t>
            </a:r>
            <a:r>
              <a:rPr lang="en-US" sz="2000" dirty="0" err="1">
                <a:solidFill>
                  <a:srgbClr val="0000FF"/>
                </a:solidFill>
                <a:latin typeface="Comic Sans MS"/>
              </a:rPr>
              <a:t>eCC</a:t>
            </a:r>
            <a:r>
              <a:rPr lang="en-US" sz="2000" dirty="0">
                <a:solidFill>
                  <a:srgbClr val="0000FF"/>
                </a:solidFill>
                <a:latin typeface="Comic Sans MS"/>
              </a:rPr>
              <a:t> &amp;</a:t>
            </a:r>
            <a:r>
              <a:rPr lang="en-US" sz="2000" dirty="0" err="1" smtClean="0">
                <a:solidFill>
                  <a:srgbClr val="0000FF"/>
                </a:solidFill>
                <a:latin typeface="Symbol" panose="05050102010706020507" pitchFamily="18" charset="2"/>
              </a:rPr>
              <a:t>nm</a:t>
            </a:r>
            <a:r>
              <a:rPr lang="en-US" sz="2000" dirty="0" err="1" smtClean="0">
                <a:solidFill>
                  <a:srgbClr val="0000FF"/>
                </a:solidFill>
                <a:latin typeface="Comic Sans MS"/>
              </a:rPr>
              <a:t>CC</a:t>
            </a:r>
            <a:r>
              <a:rPr lang="en-US" sz="2000" dirty="0" smtClean="0">
                <a:solidFill>
                  <a:srgbClr val="0000FF"/>
                </a:solidFill>
                <a:latin typeface="Comic Sans MS"/>
              </a:rPr>
              <a:t> </a:t>
            </a:r>
            <a:r>
              <a:rPr lang="en-US" sz="2000" dirty="0">
                <a:solidFill>
                  <a:srgbClr val="0000FF"/>
                </a:solidFill>
                <a:latin typeface="Comic Sans MS"/>
              </a:rPr>
              <a:t>events </a:t>
            </a:r>
            <a:r>
              <a:rPr lang="en-US" sz="2000" dirty="0" smtClean="0">
                <a:solidFill>
                  <a:srgbClr val="0000FF"/>
                </a:solidFill>
                <a:latin typeface="Comic Sans MS"/>
              </a:rPr>
              <a:t>is expected with negligible PMT noise by requiring the majority of 12 PMTs (6 couples of adjacent PMTs) in a TPC wall with a signal </a:t>
            </a:r>
            <a:r>
              <a:rPr lang="en-US" sz="2000" dirty="0">
                <a:solidFill>
                  <a:srgbClr val="0000FF"/>
                </a:solidFill>
                <a:latin typeface="Comic Sans MS"/>
              </a:rPr>
              <a:t>&gt;</a:t>
            </a:r>
            <a:r>
              <a:rPr lang="en-US" sz="2000" dirty="0" smtClean="0">
                <a:solidFill>
                  <a:srgbClr val="0000FF"/>
                </a:solidFill>
                <a:latin typeface="Comic Sans MS"/>
              </a:rPr>
              <a:t>10 phe discrimination threshold  </a:t>
            </a:r>
            <a:endParaRPr lang="en-US" sz="2000" dirty="0">
              <a:solidFill>
                <a:srgbClr val="0000FF"/>
              </a:solidFill>
            </a:endParaRPr>
          </a:p>
        </p:txBody>
      </p:sp>
      <p:grpSp>
        <p:nvGrpSpPr>
          <p:cNvPr id="11" name="Group 10"/>
          <p:cNvGrpSpPr/>
          <p:nvPr/>
        </p:nvGrpSpPr>
        <p:grpSpPr>
          <a:xfrm>
            <a:off x="685800" y="1809690"/>
            <a:ext cx="8915400" cy="3524310"/>
            <a:chOff x="838200" y="1962090"/>
            <a:chExt cx="8610600" cy="3219510"/>
          </a:xfrm>
        </p:grpSpPr>
        <p:pic>
          <p:nvPicPr>
            <p:cNvPr id="3" name="Picture 2" descr="C:\Users\guglielm\Documents\Desktop\ICARUS_FNAL_meeting_Sept2019\nue_CC_and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44196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guglielm\Documents\Desktop\ICARUS_FNAL_meeting_Sept2019\numu_CC_and_ne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14490"/>
              <a:ext cx="4419600" cy="304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828800" y="1962090"/>
              <a:ext cx="6629400" cy="400110"/>
              <a:chOff x="1828800" y="1962090"/>
              <a:chExt cx="6629400" cy="400110"/>
            </a:xfrm>
          </p:grpSpPr>
          <p:sp>
            <p:nvSpPr>
              <p:cNvPr id="6" name="Rectangle 5"/>
              <p:cNvSpPr/>
              <p:nvPr/>
            </p:nvSpPr>
            <p:spPr>
              <a:xfrm>
                <a:off x="1828800" y="1962090"/>
                <a:ext cx="1676400" cy="400110"/>
              </a:xfrm>
              <a:prstGeom prst="rect">
                <a:avLst/>
              </a:prstGeom>
              <a:solidFill>
                <a:schemeClr val="bg1"/>
              </a:solidFill>
            </p:spPr>
            <p:txBody>
              <a:bodyPr wrap="square">
                <a:spAutoFit/>
              </a:bodyPr>
              <a:lstStyle/>
              <a:p>
                <a:pPr algn="ctr"/>
                <a:r>
                  <a:rPr lang="en-US" sz="2000" i="0" dirty="0" err="1">
                    <a:solidFill>
                      <a:srgbClr val="000000"/>
                    </a:solidFill>
                    <a:latin typeface="Symbol" panose="05050102010706020507" pitchFamily="18" charset="2"/>
                  </a:rPr>
                  <a:t>n</a:t>
                </a:r>
                <a:r>
                  <a:rPr lang="en-US" sz="2000" i="0" dirty="0" err="1">
                    <a:solidFill>
                      <a:srgbClr val="000000"/>
                    </a:solidFill>
                    <a:latin typeface="Comic Sans MS"/>
                  </a:rPr>
                  <a:t>eCC</a:t>
                </a:r>
                <a:r>
                  <a:rPr lang="en-US" sz="2000" i="0" dirty="0">
                    <a:solidFill>
                      <a:srgbClr val="000000"/>
                    </a:solidFill>
                    <a:latin typeface="Comic Sans MS"/>
                  </a:rPr>
                  <a:t> </a:t>
                </a:r>
                <a:endParaRPr lang="en-US" sz="2000" dirty="0"/>
              </a:p>
            </p:txBody>
          </p:sp>
          <p:sp>
            <p:nvSpPr>
              <p:cNvPr id="26" name="Rectangle 25"/>
              <p:cNvSpPr/>
              <p:nvPr/>
            </p:nvSpPr>
            <p:spPr>
              <a:xfrm>
                <a:off x="6781800" y="1962090"/>
                <a:ext cx="1676400" cy="400110"/>
              </a:xfrm>
              <a:prstGeom prst="rect">
                <a:avLst/>
              </a:prstGeom>
              <a:solidFill>
                <a:schemeClr val="bg1"/>
              </a:solidFill>
            </p:spPr>
            <p:txBody>
              <a:bodyPr wrap="square">
                <a:spAutoFit/>
              </a:bodyPr>
              <a:lstStyle/>
              <a:p>
                <a:pPr algn="ctr"/>
                <a:r>
                  <a:rPr lang="en-US" sz="2000" i="0" dirty="0" err="1" smtClean="0">
                    <a:solidFill>
                      <a:srgbClr val="000000"/>
                    </a:solidFill>
                    <a:latin typeface="Symbol" panose="05050102010706020507" pitchFamily="18" charset="2"/>
                  </a:rPr>
                  <a:t>nm</a:t>
                </a:r>
                <a:r>
                  <a:rPr lang="en-US" sz="2000" i="0" dirty="0" err="1" smtClean="0">
                    <a:solidFill>
                      <a:srgbClr val="000000"/>
                    </a:solidFill>
                    <a:latin typeface="Comic Sans MS"/>
                  </a:rPr>
                  <a:t>CC</a:t>
                </a:r>
                <a:r>
                  <a:rPr lang="en-US" sz="2000" i="0" dirty="0" smtClean="0">
                    <a:solidFill>
                      <a:srgbClr val="000000"/>
                    </a:solidFill>
                    <a:latin typeface="Comic Sans MS"/>
                  </a:rPr>
                  <a:t> </a:t>
                </a:r>
                <a:endParaRPr lang="en-US" sz="2000" dirty="0"/>
              </a:p>
            </p:txBody>
          </p:sp>
        </p:grpSp>
      </p:grpSp>
    </p:spTree>
    <p:extLst>
      <p:ext uri="{BB962C8B-B14F-4D97-AF65-F5344CB8AC3E}">
        <p14:creationId xmlns:p14="http://schemas.microsoft.com/office/powerpoint/2010/main" val="50197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ICARUS Trigger </a:t>
            </a:r>
            <a:r>
              <a:rPr lang="en-US" dirty="0" smtClean="0"/>
              <a:t>system: 15 PMT analog sum signals</a:t>
            </a:r>
            <a:endParaRPr lang="en-US" dirty="0"/>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t>Slide# :  </a:t>
            </a:r>
            <a:fld id="{D05931B6-DFFB-0A40-833F-329CB0688972}" type="slidenum">
              <a:rPr lang="en-GB" smtClean="0"/>
              <a:pPr/>
              <a:t>6</a:t>
            </a:fld>
            <a:endParaRPr lang="en-GB" dirty="0">
              <a:solidFill>
                <a:schemeClr val="accent1"/>
              </a:solidFill>
            </a:endParaRPr>
          </a:p>
        </p:txBody>
      </p:sp>
      <p:sp>
        <p:nvSpPr>
          <p:cNvPr id="39" name="Rectangle 38"/>
          <p:cNvSpPr/>
          <p:nvPr/>
        </p:nvSpPr>
        <p:spPr>
          <a:xfrm>
            <a:off x="0" y="518505"/>
            <a:ext cx="5867400" cy="2618666"/>
          </a:xfrm>
          <a:prstGeom prst="rect">
            <a:avLst/>
          </a:prstGeom>
        </p:spPr>
        <p:txBody>
          <a:bodyPr wrap="square">
            <a:spAutoFit/>
          </a:bodyPr>
          <a:lstStyle/>
          <a:p>
            <a:pPr marL="228600" indent="-228600">
              <a:lnSpc>
                <a:spcPts val="2400"/>
              </a:lnSpc>
              <a:spcBef>
                <a:spcPts val="1200"/>
              </a:spcBef>
              <a:buClr>
                <a:srgbClr val="FF0000"/>
              </a:buClr>
              <a:buFont typeface="Wingdings" panose="05000000000000000000" pitchFamily="2" charset="2"/>
              <a:buChar char="l"/>
            </a:pPr>
            <a:r>
              <a:rPr lang="en-AU" sz="1900" i="0" dirty="0" smtClean="0">
                <a:latin typeface="Comic Sans MS"/>
                <a:cs typeface="Comic Sans MS"/>
              </a:rPr>
              <a:t>Neutrino </a:t>
            </a:r>
            <a:r>
              <a:rPr lang="en-AU" sz="1900" i="0" dirty="0">
                <a:latin typeface="Comic Sans MS"/>
                <a:cs typeface="Comic Sans MS"/>
              </a:rPr>
              <a:t>events are expected </a:t>
            </a:r>
            <a:r>
              <a:rPr lang="en-AU" sz="1900" i="0" dirty="0" smtClean="0">
                <a:latin typeface="Comic Sans MS"/>
                <a:cs typeface="Comic Sans MS"/>
              </a:rPr>
              <a:t>to occupy </a:t>
            </a:r>
            <a:r>
              <a:rPr lang="en-AU" sz="1900" i="0" dirty="0">
                <a:latin typeface="Comic Sans MS"/>
                <a:cs typeface="Comic Sans MS"/>
              </a:rPr>
              <a:t>only a small fraction of </a:t>
            </a:r>
            <a:r>
              <a:rPr lang="en-AU" sz="1900" i="0" dirty="0" smtClean="0">
                <a:latin typeface="Comic Sans MS"/>
                <a:cs typeface="Comic Sans MS"/>
              </a:rPr>
              <a:t>detector volume</a:t>
            </a:r>
            <a:r>
              <a:rPr lang="en-AU" sz="1900" i="0" dirty="0">
                <a:latin typeface="Comic Sans MS"/>
                <a:cs typeface="Comic Sans MS"/>
              </a:rPr>
              <a:t> </a:t>
            </a:r>
            <a:r>
              <a:rPr lang="en-AU" sz="1900" i="0" dirty="0" smtClean="0">
                <a:latin typeface="Comic Sans MS"/>
                <a:cs typeface="Comic Sans MS"/>
              </a:rPr>
              <a:t>because the low energy of BNB/</a:t>
            </a:r>
            <a:r>
              <a:rPr lang="en-AU" sz="1900" i="0" dirty="0" err="1" smtClean="0">
                <a:latin typeface="Comic Sans MS"/>
                <a:cs typeface="Comic Sans MS"/>
              </a:rPr>
              <a:t>NuMI</a:t>
            </a:r>
            <a:r>
              <a:rPr lang="en-AU" sz="1900" i="0" dirty="0" smtClean="0">
                <a:latin typeface="Comic Sans MS"/>
                <a:cs typeface="Comic Sans MS"/>
              </a:rPr>
              <a:t> beams: </a:t>
            </a:r>
            <a:endParaRPr lang="en-AU" sz="1900" i="0" dirty="0" smtClean="0">
              <a:cs typeface="Comic Sans MS"/>
            </a:endParaRPr>
          </a:p>
          <a:p>
            <a:pPr lvl="1" indent="-174625">
              <a:lnSpc>
                <a:spcPts val="2300"/>
              </a:lnSpc>
              <a:spcBef>
                <a:spcPts val="600"/>
              </a:spcBef>
              <a:buClr>
                <a:srgbClr val="FF0000"/>
              </a:buClr>
              <a:buSzPct val="90000"/>
              <a:buFont typeface="Wingdings" panose="05000000000000000000" pitchFamily="2" charset="2"/>
              <a:buChar char="Ø"/>
            </a:pPr>
            <a:r>
              <a:rPr lang="en-AU" sz="1900" i="0" dirty="0" smtClean="0">
                <a:cs typeface="Comic Sans MS"/>
              </a:rPr>
              <a:t>On average 90</a:t>
            </a:r>
            <a:r>
              <a:rPr lang="en-AU" sz="1900" i="0" dirty="0">
                <a:cs typeface="Comic Sans MS"/>
              </a:rPr>
              <a:t>% of fired </a:t>
            </a:r>
            <a:r>
              <a:rPr lang="en-AU" sz="1900" i="0" dirty="0" smtClean="0">
                <a:cs typeface="Comic Sans MS"/>
              </a:rPr>
              <a:t>PMTs, &gt;10 phe is </a:t>
            </a:r>
            <a:r>
              <a:rPr lang="en-AU" sz="1900" i="0" dirty="0">
                <a:cs typeface="Comic Sans MS"/>
              </a:rPr>
              <a:t>contained </a:t>
            </a:r>
            <a:r>
              <a:rPr lang="en-AU" sz="1900" i="0" dirty="0" smtClean="0">
                <a:cs typeface="Comic Sans MS"/>
              </a:rPr>
              <a:t>within </a:t>
            </a:r>
            <a:r>
              <a:rPr lang="en-AU" sz="1900" i="0" dirty="0" smtClean="0">
                <a:solidFill>
                  <a:srgbClr val="000000"/>
                </a:solidFill>
                <a:cs typeface="Comic Sans MS"/>
              </a:rPr>
              <a:t>~2 </a:t>
            </a:r>
            <a:r>
              <a:rPr lang="en-AU" sz="1900" i="0" dirty="0">
                <a:solidFill>
                  <a:srgbClr val="000000"/>
                </a:solidFill>
                <a:cs typeface="Comic Sans MS"/>
              </a:rPr>
              <a:t>m </a:t>
            </a:r>
            <a:r>
              <a:rPr lang="en-AU" sz="1900" i="0" dirty="0" smtClean="0">
                <a:solidFill>
                  <a:srgbClr val="000000"/>
                </a:solidFill>
                <a:cs typeface="Comic Sans MS"/>
              </a:rPr>
              <a:t>from PMT </a:t>
            </a:r>
            <a:r>
              <a:rPr lang="en-AU" sz="1900" i="0" dirty="0" err="1" smtClean="0">
                <a:solidFill>
                  <a:srgbClr val="000000"/>
                </a:solidFill>
                <a:cs typeface="Comic Sans MS"/>
              </a:rPr>
              <a:t>barycenter</a:t>
            </a:r>
            <a:r>
              <a:rPr lang="en-AU" sz="1900" i="0" dirty="0" smtClean="0">
                <a:solidFill>
                  <a:srgbClr val="000000"/>
                </a:solidFill>
                <a:cs typeface="Comic Sans MS"/>
              </a:rPr>
              <a:t>;</a:t>
            </a:r>
            <a:endParaRPr lang="en-US" sz="1900" i="0" dirty="0" smtClean="0">
              <a:ea typeface="ＭＳ Ｐゴシック" charset="0"/>
              <a:cs typeface="Comic Sans MS"/>
            </a:endParaRPr>
          </a:p>
          <a:p>
            <a:pPr lvl="1" indent="-174625">
              <a:lnSpc>
                <a:spcPts val="2300"/>
              </a:lnSpc>
              <a:spcBef>
                <a:spcPts val="400"/>
              </a:spcBef>
              <a:buClr>
                <a:srgbClr val="FF0000"/>
              </a:buClr>
              <a:buSzPct val="90000"/>
              <a:buFont typeface="Wingdings" panose="05000000000000000000" pitchFamily="2" charset="2"/>
              <a:buChar char="Ø"/>
            </a:pPr>
            <a:r>
              <a:rPr lang="en-US" altLang="x-none" sz="1900" i="0" dirty="0" smtClean="0">
                <a:ea typeface="ＭＳ Ｐゴシック" charset="0"/>
                <a:cs typeface="ＭＳ Ｐゴシック" charset="0"/>
              </a:rPr>
              <a:t>Furthermore </a:t>
            </a:r>
            <a:r>
              <a:rPr lang="en-US" altLang="x-none" sz="1900" i="0" dirty="0">
                <a:ea typeface="ＭＳ Ｐゴシック" charset="0"/>
                <a:cs typeface="ＭＳ Ｐゴシック" charset="0"/>
              </a:rPr>
              <a:t>the analogue sum signal of 15 adjacent PMTs in </a:t>
            </a:r>
            <a:r>
              <a:rPr lang="en-US" altLang="x-none" sz="1900" i="0" dirty="0" smtClean="0">
                <a:ea typeface="ＭＳ Ｐゴシック" charset="0"/>
                <a:cs typeface="ＭＳ Ｐゴシック" charset="0"/>
              </a:rPr>
              <a:t>~3 </a:t>
            </a:r>
            <a:r>
              <a:rPr lang="en-US" altLang="x-none" sz="1900" i="0" dirty="0">
                <a:ea typeface="ＭＳ Ｐゴシック" charset="0"/>
                <a:cs typeface="ＭＳ Ｐゴシック" charset="0"/>
              </a:rPr>
              <a:t>m detector slice will be used to identify in </a:t>
            </a:r>
            <a:r>
              <a:rPr lang="en-US" altLang="x-none" sz="1900" i="0" dirty="0" smtClean="0">
                <a:ea typeface="ＭＳ Ｐゴシック" charset="0"/>
                <a:cs typeface="ＭＳ Ｐゴシック" charset="0"/>
              </a:rPr>
              <a:t>spill </a:t>
            </a:r>
            <a:r>
              <a:rPr lang="en-US" altLang="x-none" sz="1900" i="0" dirty="0">
                <a:ea typeface="ＭＳ Ｐゴシック" charset="0"/>
                <a:cs typeface="ＭＳ Ｐゴシック" charset="0"/>
              </a:rPr>
              <a:t>events. </a:t>
            </a:r>
          </a:p>
        </p:txBody>
      </p:sp>
      <p:grpSp>
        <p:nvGrpSpPr>
          <p:cNvPr id="51" name="Group 50"/>
          <p:cNvGrpSpPr/>
          <p:nvPr/>
        </p:nvGrpSpPr>
        <p:grpSpPr>
          <a:xfrm>
            <a:off x="5867400" y="533400"/>
            <a:ext cx="4038600" cy="1066800"/>
            <a:chOff x="3732819" y="1814217"/>
            <a:chExt cx="5517066" cy="1300305"/>
          </a:xfrm>
        </p:grpSpPr>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1562" y="2065956"/>
              <a:ext cx="5448323" cy="1022471"/>
            </a:xfrm>
            <a:prstGeom prst="rect">
              <a:avLst/>
            </a:prstGeom>
          </p:spPr>
        </p:pic>
        <p:sp>
          <p:nvSpPr>
            <p:cNvPr id="53" name="Oval 52"/>
            <p:cNvSpPr/>
            <p:nvPr/>
          </p:nvSpPr>
          <p:spPr bwMode="auto">
            <a:xfrm>
              <a:off x="3732819" y="1948006"/>
              <a:ext cx="1183215" cy="116651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25000">
                <a:ln>
                  <a:noFill/>
                </a:ln>
                <a:solidFill>
                  <a:schemeClr val="tx1"/>
                </a:solidFill>
                <a:effectLst/>
                <a:latin typeface="Helvetica" charset="0"/>
              </a:endParaRPr>
            </a:p>
          </p:txBody>
        </p:sp>
        <p:sp>
          <p:nvSpPr>
            <p:cNvPr id="54" name="Rectangle 53"/>
            <p:cNvSpPr/>
            <p:nvPr/>
          </p:nvSpPr>
          <p:spPr>
            <a:xfrm>
              <a:off x="4451603" y="1814217"/>
              <a:ext cx="682238" cy="307777"/>
            </a:xfrm>
            <a:prstGeom prst="rect">
              <a:avLst/>
            </a:prstGeom>
          </p:spPr>
          <p:txBody>
            <a:bodyPr wrap="none">
              <a:spAutoFit/>
            </a:bodyPr>
            <a:lstStyle/>
            <a:p>
              <a:pPr eaLnBrk="0" fontAlgn="base" hangingPunct="0">
                <a:spcBef>
                  <a:spcPct val="0"/>
                </a:spcBef>
                <a:spcAft>
                  <a:spcPct val="0"/>
                </a:spcAft>
              </a:pPr>
              <a:r>
                <a:rPr lang="en-US" sz="1400" b="1" dirty="0">
                  <a:solidFill>
                    <a:srgbClr val="0070C0"/>
                  </a:solidFill>
                  <a:latin typeface="Arial" pitchFamily="34" charset="0"/>
                  <a:cs typeface="Arial" pitchFamily="34" charset="0"/>
                </a:rPr>
                <a:t>P.MTs</a:t>
              </a:r>
            </a:p>
          </p:txBody>
        </p:sp>
        <p:sp>
          <p:nvSpPr>
            <p:cNvPr id="55" name="CustomShape 15"/>
            <p:cNvSpPr/>
            <p:nvPr/>
          </p:nvSpPr>
          <p:spPr>
            <a:xfrm flipH="1">
              <a:off x="4201272" y="1948007"/>
              <a:ext cx="288925" cy="364541"/>
            </a:xfrm>
            <a:prstGeom prst="straightConnector1">
              <a:avLst/>
            </a:prstGeom>
            <a:solidFill>
              <a:srgbClr val="00CC99"/>
            </a:solidFill>
            <a:ln w="28575">
              <a:solidFill>
                <a:srgbClr val="0070C0"/>
              </a:solidFill>
              <a:round/>
              <a:tailEnd type="arrow" w="med" len="med"/>
            </a:ln>
          </p:spPr>
          <p:txBody>
            <a:bodyPr/>
            <a:lstStyle/>
            <a:p>
              <a:endParaRPr lang="en-US"/>
            </a:p>
          </p:txBody>
        </p:sp>
        <p:sp>
          <p:nvSpPr>
            <p:cNvPr id="56" name="CustomShape 15"/>
            <p:cNvSpPr/>
            <p:nvPr/>
          </p:nvSpPr>
          <p:spPr>
            <a:xfrm flipH="1">
              <a:off x="3943303" y="1976143"/>
              <a:ext cx="288925" cy="364541"/>
            </a:xfrm>
            <a:prstGeom prst="straightConnector1">
              <a:avLst/>
            </a:prstGeom>
            <a:solidFill>
              <a:srgbClr val="00CC99"/>
            </a:solidFill>
            <a:ln w="28575">
              <a:solidFill>
                <a:srgbClr val="0070C0"/>
              </a:solidFill>
              <a:round/>
              <a:tailEnd type="arrow" w="med" len="med"/>
            </a:ln>
          </p:spPr>
          <p:txBody>
            <a:bodyPr/>
            <a:lstStyle/>
            <a:p>
              <a:endParaRPr lang="en-US"/>
            </a:p>
          </p:txBody>
        </p:sp>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1663700"/>
            <a:ext cx="3352800" cy="1612900"/>
          </a:xfrm>
          <a:prstGeom prst="rect">
            <a:avLst/>
          </a:prstGeom>
          <a:noFill/>
        </p:spPr>
      </p:pic>
      <p:grpSp>
        <p:nvGrpSpPr>
          <p:cNvPr id="21" name="Group 20"/>
          <p:cNvGrpSpPr/>
          <p:nvPr/>
        </p:nvGrpSpPr>
        <p:grpSpPr>
          <a:xfrm>
            <a:off x="304801" y="3299818"/>
            <a:ext cx="9448798" cy="1653182"/>
            <a:chOff x="481201" y="3785391"/>
            <a:chExt cx="9254802" cy="1549226"/>
          </a:xfrm>
        </p:grpSpPr>
        <p:grpSp>
          <p:nvGrpSpPr>
            <p:cNvPr id="23" name="Group 22"/>
            <p:cNvGrpSpPr/>
            <p:nvPr/>
          </p:nvGrpSpPr>
          <p:grpSpPr>
            <a:xfrm>
              <a:off x="481201" y="3785391"/>
              <a:ext cx="9254802" cy="1549226"/>
              <a:chOff x="481201" y="3785391"/>
              <a:chExt cx="9254802" cy="1549226"/>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01" y="3820731"/>
                <a:ext cx="820990" cy="1468427"/>
              </a:xfrm>
              <a:prstGeom prst="rect">
                <a:avLst/>
              </a:prstGeom>
            </p:spPr>
          </p:pic>
          <p:sp>
            <p:nvSpPr>
              <p:cNvPr id="26" name="TextBox 19"/>
              <p:cNvSpPr txBox="1"/>
              <p:nvPr/>
            </p:nvSpPr>
            <p:spPr>
              <a:xfrm>
                <a:off x="1304860" y="4391198"/>
                <a:ext cx="3281293" cy="794498"/>
              </a:xfrm>
              <a:prstGeom prst="rect">
                <a:avLst/>
              </a:prstGeom>
              <a:noFill/>
            </p:spPr>
            <p:txBody>
              <a:bodyPr wrap="square" lIns="124130" tIns="62065" rIns="124130" bIns="62065" rtlCol="0">
                <a:spAutoFit/>
              </a:bodyPr>
              <a:lstStyle/>
              <a:p>
                <a:pPr marL="0" lvl="2">
                  <a:lnSpc>
                    <a:spcPts val="2100"/>
                  </a:lnSpc>
                  <a:spcBef>
                    <a:spcPts val="600"/>
                  </a:spcBef>
                  <a:buClr>
                    <a:srgbClr val="FF0000"/>
                  </a:buClr>
                </a:pPr>
                <a:r>
                  <a:rPr lang="en-US" altLang="x-none" sz="1700" dirty="0">
                    <a:ea typeface="ＭＳ Ｐゴシック" charset="0"/>
                    <a:cs typeface="ＭＳ Ｐゴシック" charset="0"/>
                  </a:rPr>
                  <a:t>NIM prototype with 10 inputs realized /</a:t>
                </a:r>
                <a:r>
                  <a:rPr lang="en-US" altLang="x-none" sz="1700" dirty="0" smtClean="0">
                    <a:ea typeface="ＭＳ Ｐゴシック" charset="0"/>
                    <a:cs typeface="ＭＳ Ｐゴシック" charset="0"/>
                  </a:rPr>
                  <a:t>tested </a:t>
                </a:r>
                <a:r>
                  <a:rPr lang="en-US" altLang="x-none" sz="1700" dirty="0">
                    <a:ea typeface="ＭＳ Ｐゴシック" charset="0"/>
                    <a:cs typeface="ＭＳ Ｐゴシック" charset="0"/>
                  </a:rPr>
                  <a:t>at CERN with the 10 PMTs LAr facility.</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7291" y="3785391"/>
                <a:ext cx="1436937" cy="1549226"/>
              </a:xfrm>
              <a:prstGeom prst="rect">
                <a:avLst/>
              </a:prstGeom>
              <a:scene3d>
                <a:camera prst="orthographicFront">
                  <a:rot lat="0" lon="13499976" rev="0"/>
                </a:camera>
                <a:lightRig rig="threePt" dir="t"/>
              </a:scene3d>
            </p:spPr>
          </p:pic>
          <p:sp>
            <p:nvSpPr>
              <p:cNvPr id="28" name="TextBox 19"/>
              <p:cNvSpPr txBox="1"/>
              <p:nvPr/>
            </p:nvSpPr>
            <p:spPr>
              <a:xfrm>
                <a:off x="5844837" y="3798672"/>
                <a:ext cx="3891166" cy="1442988"/>
              </a:xfrm>
              <a:prstGeom prst="rect">
                <a:avLst/>
              </a:prstGeom>
              <a:noFill/>
            </p:spPr>
            <p:txBody>
              <a:bodyPr wrap="square" lIns="124130" tIns="62065" rIns="124130" bIns="62065" rtlCol="0">
                <a:spAutoFit/>
              </a:bodyPr>
              <a:lstStyle/>
              <a:p>
                <a:pPr marL="0" lvl="2">
                  <a:lnSpc>
                    <a:spcPct val="110000"/>
                  </a:lnSpc>
                  <a:spcBef>
                    <a:spcPts val="1200"/>
                  </a:spcBef>
                  <a:buClr>
                    <a:srgbClr val="FF0000"/>
                  </a:buClr>
                </a:pPr>
                <a:endParaRPr lang="en-US" altLang="x-none" sz="2000" b="1" dirty="0">
                  <a:solidFill>
                    <a:srgbClr val="FF0000"/>
                  </a:solidFill>
                  <a:ea typeface="ＭＳ Ｐゴシック" charset="0"/>
                  <a:cs typeface="ＭＳ Ｐゴシック" charset="0"/>
                </a:endParaRPr>
              </a:p>
              <a:p>
                <a:pPr marL="0" lvl="2">
                  <a:lnSpc>
                    <a:spcPts val="2100"/>
                  </a:lnSpc>
                  <a:spcBef>
                    <a:spcPts val="600"/>
                  </a:spcBef>
                  <a:buClr>
                    <a:srgbClr val="FF0000"/>
                  </a:buClr>
                </a:pPr>
                <a:r>
                  <a:rPr lang="en-US" altLang="x-none" sz="1700" dirty="0">
                    <a:ea typeface="ＭＳ Ｐゴシック" charset="0"/>
                    <a:cs typeface="ＭＳ Ｐゴシック" charset="0"/>
                  </a:rPr>
                  <a:t>Final VME 15 inputs prototype; </a:t>
                </a:r>
                <a:r>
                  <a:rPr lang="en-US" altLang="x-none" sz="1700" dirty="0" smtClean="0">
                    <a:ea typeface="ＭＳ Ｐゴシック" charset="0"/>
                    <a:cs typeface="ＭＳ Ｐゴシック" charset="0"/>
                  </a:rPr>
                  <a:t>         6 </a:t>
                </a:r>
                <a:r>
                  <a:rPr lang="en-US" altLang="x-none" sz="1700" dirty="0">
                    <a:ea typeface="ＭＳ Ｐゴシック" charset="0"/>
                    <a:cs typeface="ＭＳ Ｐゴシック" charset="0"/>
                  </a:rPr>
                  <a:t>boards under production to </a:t>
                </a:r>
                <a:r>
                  <a:rPr lang="en-US" altLang="x-none" sz="1700" dirty="0" smtClean="0">
                    <a:ea typeface="ＭＳ Ｐゴシック" charset="0"/>
                    <a:cs typeface="ＭＳ Ｐゴシック" charset="0"/>
                  </a:rPr>
                  <a:t>equip a TPC </a:t>
                </a:r>
                <a:r>
                  <a:rPr lang="en-US" altLang="x-none" sz="1700" dirty="0">
                    <a:ea typeface="ＭＳ Ｐゴシック" charset="0"/>
                    <a:cs typeface="ＭＳ Ｐゴシック" charset="0"/>
                  </a:rPr>
                  <a:t>chamber (90 PMTs);</a:t>
                </a:r>
              </a:p>
              <a:p>
                <a:pPr marL="0" lvl="2">
                  <a:lnSpc>
                    <a:spcPts val="2100"/>
                  </a:lnSpc>
                  <a:spcBef>
                    <a:spcPts val="600"/>
                  </a:spcBef>
                  <a:buClr>
                    <a:srgbClr val="FF0000"/>
                  </a:buClr>
                </a:pPr>
                <a:r>
                  <a:rPr lang="en-US" altLang="x-none" sz="1700" dirty="0">
                    <a:ea typeface="ＭＳ Ｐゴシック" charset="0"/>
                    <a:cs typeface="ＭＳ Ｐゴシック" charset="0"/>
                  </a:rPr>
                  <a:t>24 board </a:t>
                </a:r>
                <a:r>
                  <a:rPr lang="en-US" altLang="x-none" sz="1700" dirty="0" smtClean="0">
                    <a:ea typeface="ＭＳ Ｐゴシック" charset="0"/>
                    <a:cs typeface="ＭＳ Ｐゴシック" charset="0"/>
                  </a:rPr>
                  <a:t>in </a:t>
                </a:r>
                <a:r>
                  <a:rPr lang="en-US" altLang="x-none" sz="1700" dirty="0">
                    <a:ea typeface="ＭＳ Ｐゴシック" charset="0"/>
                    <a:cs typeface="ＭＳ Ｐゴシック" charset="0"/>
                  </a:rPr>
                  <a:t>total </a:t>
                </a:r>
                <a:r>
                  <a:rPr lang="en-US" altLang="x-none" sz="1700" dirty="0" smtClean="0">
                    <a:ea typeface="ＭＳ Ｐゴシック" charset="0"/>
                    <a:cs typeface="ＭＳ Ｐゴシック" charset="0"/>
                  </a:rPr>
                  <a:t>are required</a:t>
                </a:r>
                <a:r>
                  <a:rPr lang="en-US" altLang="x-none" sz="1700" dirty="0">
                    <a:ea typeface="ＭＳ Ｐゴシック" charset="0"/>
                    <a:cs typeface="ＭＳ Ｐゴシック" charset="0"/>
                  </a:rPr>
                  <a:t>.</a:t>
                </a:r>
              </a:p>
            </p:txBody>
          </p:sp>
          <p:sp>
            <p:nvSpPr>
              <p:cNvPr id="29" name="Rectangle 28"/>
              <p:cNvSpPr/>
              <p:nvPr/>
            </p:nvSpPr>
            <p:spPr>
              <a:xfrm>
                <a:off x="1971342" y="3863541"/>
                <a:ext cx="748923" cy="391383"/>
              </a:xfrm>
              <a:prstGeom prst="rect">
                <a:avLst/>
              </a:prstGeom>
            </p:spPr>
            <p:txBody>
              <a:bodyPr wrap="none">
                <a:spAutoFit/>
              </a:bodyPr>
              <a:lstStyle/>
              <a:p>
                <a:pPr marL="0" lvl="2">
                  <a:lnSpc>
                    <a:spcPct val="110000"/>
                  </a:lnSpc>
                  <a:spcBef>
                    <a:spcPts val="1200"/>
                  </a:spcBef>
                  <a:buClr>
                    <a:srgbClr val="FF0000"/>
                  </a:buClr>
                </a:pPr>
                <a:r>
                  <a:rPr lang="en-US" altLang="x-none" sz="1800" b="1" dirty="0">
                    <a:solidFill>
                      <a:srgbClr val="FF0000"/>
                    </a:solidFill>
                    <a:ea typeface="ＭＳ Ｐゴシック" charset="0"/>
                    <a:cs typeface="ＭＳ Ｐゴシック" charset="0"/>
                  </a:rPr>
                  <a:t>2018</a:t>
                </a:r>
              </a:p>
            </p:txBody>
          </p:sp>
        </p:grpSp>
        <p:sp>
          <p:nvSpPr>
            <p:cNvPr id="24" name="Rectangle 23"/>
            <p:cNvSpPr/>
            <p:nvPr/>
          </p:nvSpPr>
          <p:spPr>
            <a:xfrm>
              <a:off x="7111757" y="3863541"/>
              <a:ext cx="748923" cy="391383"/>
            </a:xfrm>
            <a:prstGeom prst="rect">
              <a:avLst/>
            </a:prstGeom>
          </p:spPr>
          <p:txBody>
            <a:bodyPr wrap="none">
              <a:spAutoFit/>
            </a:bodyPr>
            <a:lstStyle/>
            <a:p>
              <a:pPr marL="0" lvl="2">
                <a:lnSpc>
                  <a:spcPct val="110000"/>
                </a:lnSpc>
                <a:spcBef>
                  <a:spcPts val="1200"/>
                </a:spcBef>
                <a:buClr>
                  <a:srgbClr val="FF0000"/>
                </a:buClr>
              </a:pPr>
              <a:r>
                <a:rPr lang="en-US" altLang="x-none" sz="1800" b="1" dirty="0" smtClean="0">
                  <a:solidFill>
                    <a:srgbClr val="FF0000"/>
                  </a:solidFill>
                  <a:ea typeface="ＭＳ Ｐゴシック" charset="0"/>
                  <a:cs typeface="ＭＳ Ｐゴシック" charset="0"/>
                </a:rPr>
                <a:t>2019</a:t>
              </a:r>
              <a:endParaRPr lang="en-US" altLang="x-none" sz="1800" b="1" dirty="0">
                <a:solidFill>
                  <a:srgbClr val="FF0000"/>
                </a:solidFill>
                <a:ea typeface="ＭＳ Ｐゴシック" charset="0"/>
                <a:cs typeface="ＭＳ Ｐゴシック" charset="0"/>
              </a:endParaRPr>
            </a:p>
          </p:txBody>
        </p:sp>
      </p:grpSp>
      <p:sp>
        <p:nvSpPr>
          <p:cNvPr id="3" name="Rectangle 2"/>
          <p:cNvSpPr/>
          <p:nvPr/>
        </p:nvSpPr>
        <p:spPr>
          <a:xfrm>
            <a:off x="0" y="5149840"/>
            <a:ext cx="9906000" cy="1708160"/>
          </a:xfrm>
          <a:prstGeom prst="rect">
            <a:avLst/>
          </a:prstGeom>
        </p:spPr>
        <p:txBody>
          <a:bodyPr wrap="square">
            <a:spAutoFit/>
          </a:bodyPr>
          <a:lstStyle/>
          <a:p>
            <a:pPr marL="228600" lvl="2" indent="-228600">
              <a:lnSpc>
                <a:spcPts val="2400"/>
              </a:lnSpc>
              <a:spcBef>
                <a:spcPts val="600"/>
              </a:spcBef>
              <a:buClr>
                <a:srgbClr val="FF0000"/>
              </a:buClr>
              <a:buFont typeface="Wingdings" panose="05000000000000000000" pitchFamily="2" charset="2"/>
              <a:buChar char="l"/>
            </a:pPr>
            <a:r>
              <a:rPr lang="en-US" altLang="x-none" sz="1900" dirty="0" smtClean="0">
                <a:solidFill>
                  <a:srgbClr val="FF0000"/>
                </a:solidFill>
                <a:ea typeface="ＭＳ Ｐゴシック" charset="0"/>
                <a:cs typeface="ＭＳ Ｐゴシック" charset="0"/>
              </a:rPr>
              <a:t>According to ICARUS at LNGS this would  increase the Trigger capability rejecting at same time detector noise, possibly identifying the interested detector region.   </a:t>
            </a:r>
          </a:p>
          <a:p>
            <a:pPr marL="228600" lvl="2" indent="-228600">
              <a:lnSpc>
                <a:spcPts val="2400"/>
              </a:lnSpc>
              <a:spcBef>
                <a:spcPts val="600"/>
              </a:spcBef>
              <a:buClr>
                <a:srgbClr val="FF0000"/>
              </a:buClr>
              <a:buFont typeface="Wingdings" panose="05000000000000000000" pitchFamily="2" charset="2"/>
              <a:buChar char="l"/>
            </a:pPr>
            <a:r>
              <a:rPr lang="en-US" sz="1900" i="0" dirty="0" smtClean="0">
                <a:solidFill>
                  <a:srgbClr val="000000"/>
                </a:solidFill>
                <a:latin typeface="Comic Sans MS"/>
              </a:rPr>
              <a:t>A </a:t>
            </a:r>
            <a:r>
              <a:rPr lang="en-US" sz="1900" i="0" dirty="0">
                <a:solidFill>
                  <a:srgbClr val="000000"/>
                </a:solidFill>
                <a:latin typeface="Comic Sans MS"/>
              </a:rPr>
              <a:t>combined multiplicity/analog sum signal </a:t>
            </a:r>
            <a:r>
              <a:rPr lang="en-US" sz="1900" i="0" dirty="0" smtClean="0">
                <a:solidFill>
                  <a:srgbClr val="000000"/>
                </a:solidFill>
                <a:latin typeface="Comic Sans MS"/>
              </a:rPr>
              <a:t>is under </a:t>
            </a:r>
            <a:r>
              <a:rPr lang="en-US" sz="1900" i="0" dirty="0">
                <a:solidFill>
                  <a:srgbClr val="000000"/>
                </a:solidFill>
                <a:latin typeface="Comic Sans MS"/>
              </a:rPr>
              <a:t>study with MC </a:t>
            </a:r>
            <a:r>
              <a:rPr lang="en-US" sz="1900" i="0" dirty="0" smtClean="0">
                <a:solidFill>
                  <a:srgbClr val="000000"/>
                </a:solidFill>
                <a:latin typeface="Comic Sans MS"/>
              </a:rPr>
              <a:t>events:                          the </a:t>
            </a:r>
            <a:r>
              <a:rPr lang="en-US" sz="1900" i="0" dirty="0">
                <a:solidFill>
                  <a:srgbClr val="000000"/>
                </a:solidFill>
                <a:latin typeface="Comic Sans MS"/>
              </a:rPr>
              <a:t>resulting Trigger logic will be successively implemented in </a:t>
            </a:r>
            <a:r>
              <a:rPr lang="en-US" sz="1900" i="0" dirty="0"/>
              <a:t>FPGA programmable logic tables in the Trigger layout and tested with first data.</a:t>
            </a:r>
            <a:endParaRPr lang="en-US" altLang="x-none" sz="1900" dirty="0">
              <a:solidFill>
                <a:srgbClr val="FF0000"/>
              </a:solidFill>
              <a:ea typeface="ＭＳ Ｐゴシック" charset="0"/>
              <a:cs typeface="ＭＳ Ｐゴシック" charset="0"/>
            </a:endParaRPr>
          </a:p>
        </p:txBody>
      </p:sp>
    </p:spTree>
    <p:extLst>
      <p:ext uri="{BB962C8B-B14F-4D97-AF65-F5344CB8AC3E}">
        <p14:creationId xmlns:p14="http://schemas.microsoft.com/office/powerpoint/2010/main" val="171372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7" y="6927"/>
            <a:ext cx="9906000" cy="533400"/>
          </a:xfrm>
        </p:spPr>
        <p:txBody>
          <a:bodyPr/>
          <a:lstStyle/>
          <a:p>
            <a:r>
              <a:rPr lang="en-US" dirty="0"/>
              <a:t>ICARUS trigger </a:t>
            </a:r>
            <a:r>
              <a:rPr lang="en-US" dirty="0" smtClean="0"/>
              <a:t>system layout </a:t>
            </a:r>
            <a:endParaRPr lang="en-US" dirty="0"/>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solidFill>
                  <a:srgbClr val="3333CC"/>
                </a:solidFill>
              </a:rPr>
              <a:t>Slide# :  </a:t>
            </a:r>
            <a:fld id="{D05931B6-DFFB-0A40-833F-329CB0688972}" type="slidenum">
              <a:rPr lang="en-GB" smtClean="0">
                <a:solidFill>
                  <a:srgbClr val="3333CC"/>
                </a:solidFill>
              </a:rPr>
              <a:pPr/>
              <a:t>7</a:t>
            </a:fld>
            <a:endParaRPr lang="en-GB" dirty="0">
              <a:solidFill>
                <a:srgbClr val="00CC99"/>
              </a:solidFill>
            </a:endParaRPr>
          </a:p>
        </p:txBody>
      </p:sp>
      <p:sp>
        <p:nvSpPr>
          <p:cNvPr id="11" name="Rectangle 1"/>
          <p:cNvSpPr>
            <a:spLocks noChangeArrowheads="1"/>
          </p:cNvSpPr>
          <p:nvPr/>
        </p:nvSpPr>
        <p:spPr bwMode="auto">
          <a:xfrm>
            <a:off x="0" y="546065"/>
            <a:ext cx="9906000"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34950" indent="-234950" eaLnBrk="1" hangingPunct="1">
              <a:lnSpc>
                <a:spcPts val="2500"/>
              </a:lnSpc>
              <a:buClr>
                <a:srgbClr val="FF0000"/>
              </a:buClr>
              <a:buFont typeface="Wingdings" panose="05000000000000000000" pitchFamily="2" charset="2"/>
              <a:buChar char="l"/>
            </a:pPr>
            <a:r>
              <a:rPr lang="en-US" altLang="zh-CN" sz="2000" i="0" dirty="0">
                <a:solidFill>
                  <a:srgbClr val="000000"/>
                </a:solidFill>
                <a:latin typeface="Comic Sans MS" panose="030F0702030302020204" pitchFamily="66" charset="0"/>
                <a:ea typeface="Calibri" pitchFamily="34" charset="0"/>
                <a:cs typeface="Times New Roman" pitchFamily="18" charset="0"/>
              </a:rPr>
              <a:t>Based on NI PXIe instrumentation: </a:t>
            </a:r>
            <a:r>
              <a:rPr lang="en-US" altLang="zh-CN" sz="2000" i="0" dirty="0" smtClean="0">
                <a:solidFill>
                  <a:srgbClr val="000000"/>
                </a:solidFill>
                <a:latin typeface="Comic Sans MS" panose="030F0702030302020204" pitchFamily="66" charset="0"/>
                <a:ea typeface="Calibri" pitchFamily="34" charset="0"/>
                <a:cs typeface="Times New Roman" pitchFamily="18" charset="0"/>
              </a:rPr>
              <a:t>PXIe-8135 RT(Real Time) </a:t>
            </a:r>
            <a:r>
              <a:rPr lang="en-US" altLang="zh-CN" sz="2000" i="0" dirty="0">
                <a:solidFill>
                  <a:srgbClr val="000000"/>
                </a:solidFill>
                <a:latin typeface="Comic Sans MS" panose="030F0702030302020204" pitchFamily="66" charset="0"/>
                <a:ea typeface="Calibri" pitchFamily="34" charset="0"/>
                <a:cs typeface="Times New Roman" pitchFamily="18" charset="0"/>
              </a:rPr>
              <a:t>controller, SPEXI board by </a:t>
            </a:r>
            <a:r>
              <a:rPr lang="en-US" altLang="zh-CN" sz="2000" i="0" dirty="0" smtClean="0">
                <a:solidFill>
                  <a:srgbClr val="000000"/>
                </a:solidFill>
                <a:latin typeface="Comic Sans MS" panose="030F0702030302020204" pitchFamily="66" charset="0"/>
                <a:ea typeface="Calibri" pitchFamily="34" charset="0"/>
                <a:cs typeface="Times New Roman" pitchFamily="18" charset="0"/>
              </a:rPr>
              <a:t>INCAA </a:t>
            </a:r>
            <a:r>
              <a:rPr lang="en-US" altLang="zh-CN" sz="2000" i="0" dirty="0">
                <a:solidFill>
                  <a:srgbClr val="000000"/>
                </a:solidFill>
                <a:latin typeface="Comic Sans MS" panose="030F0702030302020204" pitchFamily="66" charset="0"/>
                <a:ea typeface="Calibri" pitchFamily="34" charset="0"/>
                <a:cs typeface="Times New Roman" pitchFamily="18" charset="0"/>
              </a:rPr>
              <a:t>Computers and 3 NI boards (PXIe-7820R) for the PMT Trigger and the General Trigger:</a:t>
            </a:r>
            <a:r>
              <a:rPr lang="en-US" altLang="zh-CN" sz="2000" i="0" dirty="0">
                <a:solidFill>
                  <a:srgbClr val="000000"/>
                </a:solidFill>
                <a:latin typeface="Comic Sans MS" panose="030F0702030302020204" pitchFamily="66" charset="0"/>
              </a:rPr>
              <a:t> </a:t>
            </a:r>
            <a:r>
              <a:rPr lang="en-US" altLang="zh-CN" sz="2000" i="0" dirty="0">
                <a:solidFill>
                  <a:srgbClr val="000000"/>
                </a:solidFill>
                <a:latin typeface="Comic Sans MS" panose="030F0702030302020204" pitchFamily="66" charset="0"/>
                <a:ea typeface="Calibri" pitchFamily="34" charset="0"/>
                <a:cs typeface="Times New Roman" pitchFamily="18" charset="0"/>
              </a:rPr>
              <a:t> </a:t>
            </a:r>
            <a:endParaRPr lang="en-US" altLang="zh-CN" sz="2000" i="0" dirty="0">
              <a:solidFill>
                <a:srgbClr val="000000"/>
              </a:solidFill>
              <a:latin typeface="Comic Sans MS" panose="030F0702030302020204" pitchFamily="66" charset="0"/>
            </a:endParaRPr>
          </a:p>
        </p:txBody>
      </p:sp>
      <p:sp>
        <p:nvSpPr>
          <p:cNvPr id="7" name="Rectangle 6"/>
          <p:cNvSpPr/>
          <p:nvPr/>
        </p:nvSpPr>
        <p:spPr>
          <a:xfrm>
            <a:off x="-1" y="1600200"/>
            <a:ext cx="6019801" cy="5593839"/>
          </a:xfrm>
          <a:prstGeom prst="rect">
            <a:avLst/>
          </a:prstGeom>
        </p:spPr>
        <p:txBody>
          <a:bodyPr wrap="square">
            <a:spAutoFit/>
          </a:bodyPr>
          <a:lstStyle/>
          <a:p>
            <a:pPr marL="403225" indent="-168275">
              <a:lnSpc>
                <a:spcPts val="2400"/>
              </a:lnSpc>
              <a:spcBef>
                <a:spcPts val="600"/>
              </a:spcBef>
              <a:buClr>
                <a:srgbClr val="FF0000"/>
              </a:buClr>
              <a:buSzPct val="90000"/>
              <a:buFont typeface="Wingdings" panose="05000000000000000000" pitchFamily="2" charset="2"/>
              <a:buChar char="Ø"/>
            </a:pPr>
            <a:r>
              <a:rPr lang="en-US" sz="2000" dirty="0">
                <a:solidFill>
                  <a:srgbClr val="FF0000"/>
                </a:solidFill>
              </a:rPr>
              <a:t>RT controller: </a:t>
            </a:r>
            <a:r>
              <a:rPr lang="en-US" sz="2000" dirty="0" smtClean="0">
                <a:solidFill>
                  <a:srgbClr val="FF0000"/>
                </a:solidFill>
              </a:rPr>
              <a:t> </a:t>
            </a:r>
            <a:r>
              <a:rPr lang="en-US" sz="2000" i="0" dirty="0" smtClean="0">
                <a:solidFill>
                  <a:srgbClr val="000000"/>
                </a:solidFill>
              </a:rPr>
              <a:t>implements </a:t>
            </a:r>
            <a:r>
              <a:rPr lang="en-US" sz="2000" i="0" dirty="0">
                <a:solidFill>
                  <a:srgbClr val="000000"/>
                </a:solidFill>
              </a:rPr>
              <a:t>all features </a:t>
            </a:r>
            <a:r>
              <a:rPr lang="en-US" sz="2000" i="0" dirty="0" smtClean="0">
                <a:solidFill>
                  <a:srgbClr val="000000"/>
                </a:solidFill>
              </a:rPr>
              <a:t>for </a:t>
            </a:r>
            <a:r>
              <a:rPr lang="en-US" sz="2000" i="0" dirty="0">
                <a:solidFill>
                  <a:srgbClr val="000000"/>
                </a:solidFill>
              </a:rPr>
              <a:t>communication with DAQ, monitoring </a:t>
            </a:r>
            <a:r>
              <a:rPr lang="en-US" sz="2000" i="0" dirty="0" smtClean="0">
                <a:solidFill>
                  <a:srgbClr val="000000"/>
                </a:solidFill>
              </a:rPr>
              <a:t>of </a:t>
            </a:r>
            <a:r>
              <a:rPr lang="en-US" sz="2000" i="0" dirty="0">
                <a:solidFill>
                  <a:srgbClr val="000000"/>
                </a:solidFill>
              </a:rPr>
              <a:t>available buffer/veto generation;</a:t>
            </a:r>
          </a:p>
          <a:p>
            <a:pPr marL="403225" indent="-168275">
              <a:lnSpc>
                <a:spcPts val="2400"/>
              </a:lnSpc>
              <a:spcBef>
                <a:spcPts val="600"/>
              </a:spcBef>
              <a:buClr>
                <a:srgbClr val="FF0000"/>
              </a:buClr>
              <a:buSzPct val="90000"/>
              <a:buFont typeface="Wingdings" panose="05000000000000000000" pitchFamily="2" charset="2"/>
              <a:buChar char="Ø"/>
            </a:pPr>
            <a:r>
              <a:rPr lang="en-US" sz="2000" dirty="0" smtClean="0">
                <a:solidFill>
                  <a:srgbClr val="FF0000"/>
                </a:solidFill>
              </a:rPr>
              <a:t>SPEXI : </a:t>
            </a:r>
            <a:r>
              <a:rPr lang="en-US" sz="2000" i="0" dirty="0" smtClean="0">
                <a:solidFill>
                  <a:srgbClr val="000000"/>
                </a:solidFill>
              </a:rPr>
              <a:t>VHDL programmed - synchronizes </a:t>
            </a:r>
            <a:r>
              <a:rPr lang="en-US" sz="2000" i="0" dirty="0">
                <a:solidFill>
                  <a:srgbClr val="000000"/>
                </a:solidFill>
              </a:rPr>
              <a:t>timing of whole </a:t>
            </a:r>
            <a:r>
              <a:rPr lang="en-US" sz="2000" i="0" dirty="0" smtClean="0">
                <a:solidFill>
                  <a:srgbClr val="000000"/>
                </a:solidFill>
              </a:rPr>
              <a:t>detector, generates TT-Link </a:t>
            </a:r>
            <a:r>
              <a:rPr lang="en-US" sz="2000" i="0" dirty="0">
                <a:solidFill>
                  <a:srgbClr val="000000"/>
                </a:solidFill>
              </a:rPr>
              <a:t>signal for </a:t>
            </a:r>
            <a:r>
              <a:rPr lang="en-US" sz="2000" i="0" dirty="0" smtClean="0">
                <a:solidFill>
                  <a:srgbClr val="000000"/>
                </a:solidFill>
              </a:rPr>
              <a:t>TPC readout </a:t>
            </a:r>
            <a:r>
              <a:rPr lang="en-US" sz="2000" i="0" dirty="0">
                <a:solidFill>
                  <a:srgbClr val="000000"/>
                </a:solidFill>
              </a:rPr>
              <a:t>Clock </a:t>
            </a:r>
            <a:r>
              <a:rPr lang="en-US" sz="2000" i="0" dirty="0" smtClean="0">
                <a:solidFill>
                  <a:srgbClr val="000000"/>
                </a:solidFill>
              </a:rPr>
              <a:t>&amp; Reset </a:t>
            </a:r>
            <a:r>
              <a:rPr lang="en-US" sz="2000" i="0" dirty="0">
                <a:solidFill>
                  <a:srgbClr val="000000"/>
                </a:solidFill>
              </a:rPr>
              <a:t>to </a:t>
            </a:r>
            <a:r>
              <a:rPr lang="en-US" sz="2000" i="0" dirty="0" smtClean="0">
                <a:solidFill>
                  <a:srgbClr val="000000"/>
                </a:solidFill>
              </a:rPr>
              <a:t>PMT readout, handles </a:t>
            </a:r>
            <a:r>
              <a:rPr lang="en-US" sz="2000" i="0" dirty="0">
                <a:solidFill>
                  <a:srgbClr val="000000"/>
                </a:solidFill>
              </a:rPr>
              <a:t>beam extraction messages;</a:t>
            </a:r>
          </a:p>
          <a:p>
            <a:pPr marL="403225" indent="-168275">
              <a:lnSpc>
                <a:spcPts val="2400"/>
              </a:lnSpc>
              <a:spcBef>
                <a:spcPts val="600"/>
              </a:spcBef>
              <a:buClr>
                <a:srgbClr val="FF0000"/>
              </a:buClr>
              <a:buSzPct val="90000"/>
              <a:buFont typeface="Wingdings" panose="05000000000000000000" pitchFamily="2" charset="2"/>
              <a:buChar char="Ø"/>
            </a:pPr>
            <a:r>
              <a:rPr lang="en-US" sz="2000" dirty="0">
                <a:solidFill>
                  <a:srgbClr val="FF0000"/>
                </a:solidFill>
              </a:rPr>
              <a:t>2 PMT trigger 7820  boards:</a:t>
            </a:r>
            <a:r>
              <a:rPr lang="en-US" sz="2000" i="0" dirty="0">
                <a:solidFill>
                  <a:srgbClr val="000000"/>
                </a:solidFill>
              </a:rPr>
              <a:t>  </a:t>
            </a:r>
            <a:r>
              <a:rPr lang="en-US" sz="2000" i="0" dirty="0" err="1" smtClean="0">
                <a:solidFill>
                  <a:srgbClr val="000000"/>
                </a:solidFill>
              </a:rPr>
              <a:t>LabView</a:t>
            </a:r>
            <a:r>
              <a:rPr lang="en-US" sz="2000" i="0" dirty="0" smtClean="0">
                <a:solidFill>
                  <a:srgbClr val="000000"/>
                </a:solidFill>
              </a:rPr>
              <a:t>  programmed - generate </a:t>
            </a:r>
            <a:r>
              <a:rPr lang="en-US" sz="2000" i="0" dirty="0">
                <a:solidFill>
                  <a:srgbClr val="000000"/>
                </a:solidFill>
              </a:rPr>
              <a:t>a PMT Trigger </a:t>
            </a:r>
            <a:r>
              <a:rPr lang="en-US" sz="2000" i="0" dirty="0" smtClean="0">
                <a:solidFill>
                  <a:srgbClr val="000000"/>
                </a:solidFill>
              </a:rPr>
              <a:t>&amp; </a:t>
            </a:r>
            <a:r>
              <a:rPr lang="en-US" sz="2000" i="0" dirty="0">
                <a:solidFill>
                  <a:srgbClr val="000000"/>
                </a:solidFill>
              </a:rPr>
              <a:t>start </a:t>
            </a:r>
            <a:r>
              <a:rPr lang="en-US" sz="2000" i="0" dirty="0" smtClean="0">
                <a:solidFill>
                  <a:srgbClr val="000000"/>
                </a:solidFill>
              </a:rPr>
              <a:t>pulse to digitizers for PMT </a:t>
            </a:r>
            <a:r>
              <a:rPr lang="en-US" sz="2000" i="0" dirty="0">
                <a:solidFill>
                  <a:srgbClr val="000000"/>
                </a:solidFill>
              </a:rPr>
              <a:t>activity recording in </a:t>
            </a:r>
            <a:r>
              <a:rPr lang="en-US" altLang="zh-CN" sz="2000" i="0" dirty="0" smtClean="0">
                <a:solidFill>
                  <a:srgbClr val="000000"/>
                </a:solidFill>
                <a:ea typeface="Calibri" pitchFamily="34" charset="0"/>
                <a:cs typeface="Times New Roman" pitchFamily="18" charset="0"/>
              </a:rPr>
              <a:t>correspondence </a:t>
            </a:r>
            <a:r>
              <a:rPr lang="en-US" altLang="zh-CN" sz="2000" i="0" dirty="0">
                <a:solidFill>
                  <a:srgbClr val="000000"/>
                </a:solidFill>
                <a:ea typeface="Calibri" pitchFamily="34" charset="0"/>
                <a:cs typeface="Times New Roman" pitchFamily="18" charset="0"/>
              </a:rPr>
              <a:t>of </a:t>
            </a:r>
            <a:r>
              <a:rPr lang="en-US" altLang="zh-CN" sz="2000" i="0" dirty="0" smtClean="0">
                <a:solidFill>
                  <a:srgbClr val="000000"/>
                </a:solidFill>
                <a:ea typeface="Calibri" pitchFamily="34" charset="0"/>
                <a:cs typeface="Times New Roman" pitchFamily="18" charset="0"/>
              </a:rPr>
              <a:t>interactions in </a:t>
            </a:r>
            <a:r>
              <a:rPr lang="en-US" altLang="zh-CN" sz="2000" i="0" dirty="0">
                <a:solidFill>
                  <a:srgbClr val="000000"/>
                </a:solidFill>
                <a:ea typeface="Calibri" pitchFamily="34" charset="0"/>
                <a:cs typeface="Times New Roman" pitchFamily="18" charset="0"/>
              </a:rPr>
              <a:t>LAr as detected by PMTs</a:t>
            </a:r>
            <a:r>
              <a:rPr lang="en-US" altLang="zh-CN" sz="2000" i="0" dirty="0">
                <a:solidFill>
                  <a:srgbClr val="000000"/>
                </a:solidFill>
                <a:cs typeface="Times New Roman" pitchFamily="18" charset="0"/>
              </a:rPr>
              <a:t> </a:t>
            </a:r>
            <a:r>
              <a:rPr lang="en-US" altLang="zh-CN" sz="2000" i="0" dirty="0" smtClean="0">
                <a:solidFill>
                  <a:srgbClr val="000000"/>
                </a:solidFill>
                <a:cs typeface="Times New Roman" pitchFamily="18" charset="0"/>
              </a:rPr>
              <a:t>in each </a:t>
            </a:r>
            <a:r>
              <a:rPr lang="en-US" altLang="zh-CN" sz="2000" i="0" dirty="0">
                <a:solidFill>
                  <a:srgbClr val="000000"/>
                </a:solidFill>
                <a:cs typeface="Times New Roman" pitchFamily="18" charset="0"/>
              </a:rPr>
              <a:t>T300</a:t>
            </a:r>
            <a:r>
              <a:rPr lang="en-US" altLang="zh-CN" sz="2000" i="0" dirty="0" smtClean="0">
                <a:solidFill>
                  <a:srgbClr val="000000"/>
                </a:solidFill>
                <a:cs typeface="Times New Roman" pitchFamily="18" charset="0"/>
              </a:rPr>
              <a:t>;</a:t>
            </a:r>
          </a:p>
          <a:p>
            <a:pPr marL="403225" indent="-168275">
              <a:lnSpc>
                <a:spcPts val="2400"/>
              </a:lnSpc>
              <a:spcBef>
                <a:spcPts val="600"/>
              </a:spcBef>
              <a:buClr>
                <a:srgbClr val="FF0000"/>
              </a:buClr>
              <a:buSzPct val="90000"/>
              <a:buFont typeface="Wingdings" panose="05000000000000000000" pitchFamily="2" charset="2"/>
              <a:buChar char="Ø"/>
            </a:pPr>
            <a:r>
              <a:rPr lang="en-US" sz="2000" dirty="0">
                <a:solidFill>
                  <a:srgbClr val="FF0000"/>
                </a:solidFill>
              </a:rPr>
              <a:t>General Trigger 7820 board: </a:t>
            </a:r>
            <a:r>
              <a:rPr lang="en-US" sz="2000" i="0" dirty="0">
                <a:solidFill>
                  <a:srgbClr val="000000"/>
                </a:solidFill>
              </a:rPr>
              <a:t>combines PMT Trigger with SPEXI signal to generate a Global Trigger </a:t>
            </a:r>
            <a:r>
              <a:rPr lang="en-US" altLang="zh-CN" sz="2000" i="0" dirty="0">
                <a:solidFill>
                  <a:srgbClr val="000000"/>
                </a:solidFill>
                <a:ea typeface="Calibri" pitchFamily="34" charset="0"/>
                <a:cs typeface="Times New Roman" pitchFamily="18" charset="0"/>
              </a:rPr>
              <a:t>in coincidence with beam extraction from BNB/</a:t>
            </a:r>
            <a:r>
              <a:rPr lang="en-US" altLang="zh-CN" sz="2000" i="0" dirty="0" err="1">
                <a:solidFill>
                  <a:srgbClr val="000000"/>
                </a:solidFill>
                <a:ea typeface="Calibri" pitchFamily="34" charset="0"/>
                <a:cs typeface="Times New Roman" pitchFamily="18" charset="0"/>
              </a:rPr>
              <a:t>NuMI</a:t>
            </a:r>
            <a:r>
              <a:rPr lang="en-US" altLang="zh-CN" sz="2000" i="0" dirty="0">
                <a:solidFill>
                  <a:srgbClr val="000000"/>
                </a:solidFill>
                <a:ea typeface="Calibri" pitchFamily="34" charset="0"/>
                <a:cs typeface="Times New Roman" pitchFamily="18" charset="0"/>
              </a:rPr>
              <a:t> (early warning).  </a:t>
            </a:r>
            <a:endParaRPr lang="en-US" sz="2000" i="0" dirty="0">
              <a:solidFill>
                <a:srgbClr val="000000"/>
              </a:solidFill>
            </a:endParaRPr>
          </a:p>
          <a:p>
            <a:pPr marL="403225" indent="-168275">
              <a:lnSpc>
                <a:spcPts val="2400"/>
              </a:lnSpc>
              <a:spcBef>
                <a:spcPts val="300"/>
              </a:spcBef>
              <a:buClr>
                <a:srgbClr val="FF0000"/>
              </a:buClr>
              <a:buSzPct val="90000"/>
              <a:buFont typeface="Wingdings" panose="05000000000000000000" pitchFamily="2" charset="2"/>
              <a:buChar char="Ø"/>
            </a:pPr>
            <a:endParaRPr lang="en-US" sz="2000" i="0" dirty="0">
              <a:solidFill>
                <a:srgbClr val="000000"/>
              </a:solidFill>
            </a:endParaRPr>
          </a:p>
        </p:txBody>
      </p:sp>
      <p:grpSp>
        <p:nvGrpSpPr>
          <p:cNvPr id="33" name="Group 32"/>
          <p:cNvGrpSpPr/>
          <p:nvPr/>
        </p:nvGrpSpPr>
        <p:grpSpPr>
          <a:xfrm>
            <a:off x="5850240" y="1600200"/>
            <a:ext cx="4131960" cy="2971800"/>
            <a:chOff x="2053789" y="2192727"/>
            <a:chExt cx="3586090" cy="2379273"/>
          </a:xfrm>
        </p:grpSpPr>
        <p:sp>
          <p:nvSpPr>
            <p:cNvPr id="34" name="Rectangle 33"/>
            <p:cNvSpPr/>
            <p:nvPr/>
          </p:nvSpPr>
          <p:spPr>
            <a:xfrm>
              <a:off x="2053789" y="2514600"/>
              <a:ext cx="3508811" cy="2057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Rectangle 34"/>
            <p:cNvSpPr/>
            <p:nvPr/>
          </p:nvSpPr>
          <p:spPr>
            <a:xfrm>
              <a:off x="2115423" y="2609169"/>
              <a:ext cx="825745" cy="190182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anose="020B0604020202020204" pitchFamily="34" charset="0"/>
                  <a:cs typeface="Arial" panose="020B0604020202020204" pitchFamily="34" charset="0"/>
                </a:rPr>
                <a:t>PXIe-</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8</a:t>
              </a:r>
            </a:p>
            <a:p>
              <a:pPr algn="ctr"/>
              <a:r>
                <a:rPr lang="en-US" sz="1400" dirty="0" smtClean="0">
                  <a:solidFill>
                    <a:srgbClr val="000000"/>
                  </a:solidFill>
                  <a:latin typeface="Arial" panose="020B0604020202020204" pitchFamily="34" charset="0"/>
                  <a:cs typeface="Arial" panose="020B0604020202020204" pitchFamily="34" charset="0"/>
                </a:rPr>
                <a:t>1</a:t>
              </a:r>
            </a:p>
            <a:p>
              <a:pPr algn="ctr"/>
              <a:r>
                <a:rPr lang="en-US" sz="1400" dirty="0" smtClean="0">
                  <a:solidFill>
                    <a:srgbClr val="000000"/>
                  </a:solidFill>
                  <a:latin typeface="Arial" panose="020B0604020202020204" pitchFamily="34" charset="0"/>
                  <a:cs typeface="Arial" panose="020B0604020202020204" pitchFamily="34" charset="0"/>
                </a:rPr>
                <a:t>3</a:t>
              </a:r>
            </a:p>
            <a:p>
              <a:pPr algn="ctr"/>
              <a:r>
                <a:rPr lang="en-US" sz="1400" dirty="0" smtClean="0">
                  <a:solidFill>
                    <a:srgbClr val="000000"/>
                  </a:solidFill>
                  <a:latin typeface="Arial" panose="020B0604020202020204" pitchFamily="34" charset="0"/>
                  <a:cs typeface="Arial" panose="020B0604020202020204" pitchFamily="34" charset="0"/>
                </a:rPr>
                <a:t>5</a:t>
              </a:r>
            </a:p>
            <a:p>
              <a:pPr algn="ctr"/>
              <a:endParaRPr lang="en-US" sz="1400" dirty="0" smtClean="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RT</a:t>
              </a:r>
            </a:p>
            <a:p>
              <a:pPr algn="ctr"/>
              <a:r>
                <a:rPr lang="en-US" sz="1400" dirty="0" smtClean="0">
                  <a:solidFill>
                    <a:srgbClr val="000000"/>
                  </a:solidFill>
                  <a:latin typeface="Arial" panose="020B0604020202020204" pitchFamily="34" charset="0"/>
                  <a:cs typeface="Arial" panose="020B0604020202020204" pitchFamily="34" charset="0"/>
                </a:rPr>
                <a:t>Controller</a:t>
              </a:r>
              <a:endParaRPr lang="en-US" sz="1400" dirty="0">
                <a:solidFill>
                  <a:srgbClr val="000000"/>
                </a:solidFill>
                <a:latin typeface="Arial" panose="020B0604020202020204" pitchFamily="34" charset="0"/>
                <a:cs typeface="Arial" panose="020B0604020202020204" pitchFamily="34" charset="0"/>
              </a:endParaRPr>
            </a:p>
          </p:txBody>
        </p:sp>
        <p:sp>
          <p:nvSpPr>
            <p:cNvPr id="36" name="Rectangle 16"/>
            <p:cNvSpPr>
              <a:spLocks noChangeArrowheads="1"/>
            </p:cNvSpPr>
            <p:nvPr/>
          </p:nvSpPr>
          <p:spPr bwMode="auto">
            <a:xfrm>
              <a:off x="2183661" y="2192727"/>
              <a:ext cx="3456218" cy="22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800" dirty="0" smtClean="0">
                  <a:solidFill>
                    <a:srgbClr val="0000FF"/>
                  </a:solidFill>
                </a:rPr>
                <a:t>ICARUS Trigger NI </a:t>
              </a:r>
              <a:r>
                <a:rPr lang="en-US" altLang="en-US" sz="1800" dirty="0">
                  <a:solidFill>
                    <a:srgbClr val="0000FF"/>
                  </a:solidFill>
                </a:rPr>
                <a:t>c</a:t>
              </a:r>
              <a:r>
                <a:rPr lang="en-US" altLang="en-US" sz="1800" dirty="0" smtClean="0">
                  <a:solidFill>
                    <a:srgbClr val="0000FF"/>
                  </a:solidFill>
                </a:rPr>
                <a:t>rate configuration</a:t>
              </a:r>
            </a:p>
          </p:txBody>
        </p:sp>
        <p:sp>
          <p:nvSpPr>
            <p:cNvPr id="37" name="Rectangle 36"/>
            <p:cNvSpPr/>
            <p:nvPr/>
          </p:nvSpPr>
          <p:spPr>
            <a:xfrm>
              <a:off x="4821114" y="2590803"/>
              <a:ext cx="674076" cy="1904998"/>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anose="020B0604020202020204" pitchFamily="34" charset="0"/>
                  <a:cs typeface="Arial" panose="020B0604020202020204" pitchFamily="34" charset="0"/>
                </a:rPr>
                <a:t>7</a:t>
              </a:r>
            </a:p>
            <a:p>
              <a:pPr algn="ctr"/>
              <a:r>
                <a:rPr lang="en-US" sz="1400" dirty="0" smtClean="0">
                  <a:solidFill>
                    <a:srgbClr val="000000"/>
                  </a:solidFill>
                  <a:latin typeface="Arial" panose="020B0604020202020204" pitchFamily="34" charset="0"/>
                  <a:cs typeface="Arial" panose="020B0604020202020204" pitchFamily="34" charset="0"/>
                </a:rPr>
                <a:t>8</a:t>
              </a:r>
            </a:p>
            <a:p>
              <a:pPr algn="ctr"/>
              <a:r>
                <a:rPr lang="en-US" sz="1400" dirty="0" smtClean="0">
                  <a:solidFill>
                    <a:srgbClr val="000000"/>
                  </a:solidFill>
                  <a:latin typeface="Arial" panose="020B0604020202020204" pitchFamily="34" charset="0"/>
                  <a:cs typeface="Arial" panose="020B0604020202020204" pitchFamily="34" charset="0"/>
                </a:rPr>
                <a:t>2</a:t>
              </a:r>
            </a:p>
            <a:p>
              <a:pPr algn="ctr"/>
              <a:r>
                <a:rPr lang="en-US" sz="1400" dirty="0" smtClean="0">
                  <a:solidFill>
                    <a:srgbClr val="000000"/>
                  </a:solidFill>
                  <a:latin typeface="Arial" panose="020B0604020202020204" pitchFamily="34" charset="0"/>
                  <a:cs typeface="Arial" panose="020B0604020202020204" pitchFamily="34" charset="0"/>
                </a:rPr>
                <a:t>0</a:t>
              </a:r>
            </a:p>
            <a:p>
              <a:pPr algn="ctr"/>
              <a:r>
                <a:rPr lang="en-US" sz="1400" dirty="0" smtClean="0">
                  <a:solidFill>
                    <a:srgbClr val="000000"/>
                  </a:solidFill>
                  <a:latin typeface="Arial" panose="020B0604020202020204" pitchFamily="34" charset="0"/>
                  <a:cs typeface="Arial" panose="020B0604020202020204" pitchFamily="34" charset="0"/>
                </a:rPr>
                <a:t>R</a:t>
              </a:r>
            </a:p>
            <a:p>
              <a:pPr algn="ctr"/>
              <a:endParaRPr lang="en-US" sz="1400" dirty="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PMT</a:t>
              </a:r>
            </a:p>
            <a:p>
              <a:pPr algn="ctr"/>
              <a:r>
                <a:rPr lang="en-US" sz="1400" dirty="0" smtClean="0">
                  <a:solidFill>
                    <a:srgbClr val="000000"/>
                  </a:solidFill>
                  <a:latin typeface="Arial" panose="020B0604020202020204" pitchFamily="34" charset="0"/>
                  <a:cs typeface="Arial" panose="020B0604020202020204" pitchFamily="34" charset="0"/>
                </a:rPr>
                <a:t>Trigger</a:t>
              </a:r>
              <a:endParaRPr lang="en-US" sz="1400" dirty="0">
                <a:solidFill>
                  <a:srgbClr val="000000"/>
                </a:solidFill>
                <a:latin typeface="Arial" panose="020B0604020202020204" pitchFamily="34" charset="0"/>
                <a:cs typeface="Arial" panose="020B0604020202020204" pitchFamily="34" charset="0"/>
              </a:endParaRPr>
            </a:p>
          </p:txBody>
        </p:sp>
        <p:sp>
          <p:nvSpPr>
            <p:cNvPr id="38" name="Rectangle 37"/>
            <p:cNvSpPr/>
            <p:nvPr/>
          </p:nvSpPr>
          <p:spPr>
            <a:xfrm>
              <a:off x="2973526" y="2605994"/>
              <a:ext cx="228600" cy="1904999"/>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anose="020B0604020202020204" pitchFamily="34" charset="0"/>
                  <a:cs typeface="Arial" panose="020B0604020202020204" pitchFamily="34" charset="0"/>
                </a:rPr>
                <a:t>SPEXI</a:t>
              </a:r>
              <a:endParaRPr lang="en-US" sz="1400" dirty="0">
                <a:solidFill>
                  <a:srgbClr val="000000"/>
                </a:solidFill>
                <a:latin typeface="Arial" panose="020B0604020202020204" pitchFamily="34" charset="0"/>
                <a:cs typeface="Arial" panose="020B0604020202020204" pitchFamily="34" charset="0"/>
              </a:endParaRPr>
            </a:p>
          </p:txBody>
        </p:sp>
        <p:sp>
          <p:nvSpPr>
            <p:cNvPr id="39" name="Rectangle 38"/>
            <p:cNvSpPr/>
            <p:nvPr/>
          </p:nvSpPr>
          <p:spPr>
            <a:xfrm>
              <a:off x="4079630" y="2590802"/>
              <a:ext cx="685800" cy="1908173"/>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anose="020B0604020202020204" pitchFamily="34" charset="0"/>
                  <a:cs typeface="Arial" panose="020B0604020202020204" pitchFamily="34" charset="0"/>
                </a:rPr>
                <a:t>7</a:t>
              </a:r>
            </a:p>
            <a:p>
              <a:pPr algn="ctr"/>
              <a:r>
                <a:rPr lang="en-US" sz="1400" dirty="0" smtClean="0">
                  <a:solidFill>
                    <a:srgbClr val="000000"/>
                  </a:solidFill>
                  <a:latin typeface="Arial" panose="020B0604020202020204" pitchFamily="34" charset="0"/>
                  <a:cs typeface="Arial" panose="020B0604020202020204" pitchFamily="34" charset="0"/>
                </a:rPr>
                <a:t>8</a:t>
              </a:r>
            </a:p>
            <a:p>
              <a:pPr algn="ctr"/>
              <a:r>
                <a:rPr lang="en-US" sz="1400" dirty="0" smtClean="0">
                  <a:solidFill>
                    <a:srgbClr val="000000"/>
                  </a:solidFill>
                  <a:latin typeface="Arial" panose="020B0604020202020204" pitchFamily="34" charset="0"/>
                  <a:cs typeface="Arial" panose="020B0604020202020204" pitchFamily="34" charset="0"/>
                </a:rPr>
                <a:t>2</a:t>
              </a:r>
            </a:p>
            <a:p>
              <a:pPr algn="ctr"/>
              <a:r>
                <a:rPr lang="en-US" sz="1400" dirty="0" smtClean="0">
                  <a:solidFill>
                    <a:srgbClr val="000000"/>
                  </a:solidFill>
                  <a:latin typeface="Arial" panose="020B0604020202020204" pitchFamily="34" charset="0"/>
                  <a:cs typeface="Arial" panose="020B0604020202020204" pitchFamily="34" charset="0"/>
                </a:rPr>
                <a:t>0</a:t>
              </a:r>
            </a:p>
            <a:p>
              <a:pPr algn="ctr"/>
              <a:r>
                <a:rPr lang="en-US" sz="1400" dirty="0" smtClean="0">
                  <a:solidFill>
                    <a:srgbClr val="000000"/>
                  </a:solidFill>
                  <a:latin typeface="Arial" panose="020B0604020202020204" pitchFamily="34" charset="0"/>
                  <a:cs typeface="Arial" panose="020B0604020202020204" pitchFamily="34" charset="0"/>
                </a:rPr>
                <a:t>R</a:t>
              </a:r>
            </a:p>
            <a:p>
              <a:pPr algn="ctr"/>
              <a:endParaRPr lang="en-US" sz="1400" dirty="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PMT</a:t>
              </a:r>
            </a:p>
            <a:p>
              <a:pPr algn="ctr"/>
              <a:r>
                <a:rPr lang="en-US" sz="1400" dirty="0" smtClean="0">
                  <a:solidFill>
                    <a:srgbClr val="000000"/>
                  </a:solidFill>
                  <a:latin typeface="Arial" panose="020B0604020202020204" pitchFamily="34" charset="0"/>
                  <a:cs typeface="Arial" panose="020B0604020202020204" pitchFamily="34" charset="0"/>
                </a:rPr>
                <a:t>Trigger</a:t>
              </a:r>
              <a:endParaRPr lang="en-US" sz="1400" dirty="0">
                <a:solidFill>
                  <a:srgbClr val="000000"/>
                </a:solidFill>
                <a:latin typeface="Arial" panose="020B0604020202020204" pitchFamily="34" charset="0"/>
                <a:cs typeface="Arial" panose="020B0604020202020204" pitchFamily="34" charset="0"/>
              </a:endParaRPr>
            </a:p>
          </p:txBody>
        </p:sp>
        <p:sp>
          <p:nvSpPr>
            <p:cNvPr id="40" name="Rectangle 39"/>
            <p:cNvSpPr/>
            <p:nvPr/>
          </p:nvSpPr>
          <p:spPr>
            <a:xfrm>
              <a:off x="3253153" y="2590802"/>
              <a:ext cx="759069" cy="1908174"/>
            </a:xfrm>
            <a:prstGeom prst="rect">
              <a:avLst/>
            </a:prstGeom>
            <a:solidFill>
              <a:schemeClr val="tx2">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latin typeface="Arial" panose="020B0604020202020204" pitchFamily="34" charset="0"/>
                  <a:cs typeface="Arial" panose="020B0604020202020204" pitchFamily="34" charset="0"/>
                </a:rPr>
                <a:t>7</a:t>
              </a:r>
            </a:p>
            <a:p>
              <a:pPr algn="ctr"/>
              <a:r>
                <a:rPr lang="en-US" sz="1400" dirty="0" smtClean="0">
                  <a:solidFill>
                    <a:srgbClr val="000000"/>
                  </a:solidFill>
                  <a:latin typeface="Arial" panose="020B0604020202020204" pitchFamily="34" charset="0"/>
                  <a:cs typeface="Arial" panose="020B0604020202020204" pitchFamily="34" charset="0"/>
                </a:rPr>
                <a:t>8</a:t>
              </a:r>
            </a:p>
            <a:p>
              <a:pPr algn="ctr"/>
              <a:r>
                <a:rPr lang="en-US" sz="1400" dirty="0" smtClean="0">
                  <a:solidFill>
                    <a:srgbClr val="000000"/>
                  </a:solidFill>
                  <a:latin typeface="Arial" panose="020B0604020202020204" pitchFamily="34" charset="0"/>
                  <a:cs typeface="Arial" panose="020B0604020202020204" pitchFamily="34" charset="0"/>
                </a:rPr>
                <a:t>2</a:t>
              </a:r>
            </a:p>
            <a:p>
              <a:pPr algn="ctr"/>
              <a:r>
                <a:rPr lang="en-US" sz="1400" dirty="0" smtClean="0">
                  <a:solidFill>
                    <a:srgbClr val="000000"/>
                  </a:solidFill>
                  <a:latin typeface="Arial" panose="020B0604020202020204" pitchFamily="34" charset="0"/>
                  <a:cs typeface="Arial" panose="020B0604020202020204" pitchFamily="34" charset="0"/>
                </a:rPr>
                <a:t>0</a:t>
              </a:r>
            </a:p>
            <a:p>
              <a:pPr algn="ctr"/>
              <a:r>
                <a:rPr lang="en-US" sz="1400" dirty="0" smtClean="0">
                  <a:solidFill>
                    <a:srgbClr val="000000"/>
                  </a:solidFill>
                  <a:latin typeface="Arial" panose="020B0604020202020204" pitchFamily="34" charset="0"/>
                  <a:cs typeface="Arial" panose="020B0604020202020204" pitchFamily="34" charset="0"/>
                </a:rPr>
                <a:t>R</a:t>
              </a:r>
            </a:p>
            <a:p>
              <a:pPr algn="ctr"/>
              <a:endParaRPr lang="en-US" sz="1400" dirty="0">
                <a:solidFill>
                  <a:srgbClr val="000000"/>
                </a:solidFill>
                <a:latin typeface="Arial" panose="020B0604020202020204" pitchFamily="34" charset="0"/>
                <a:cs typeface="Arial" panose="020B0604020202020204" pitchFamily="34" charset="0"/>
              </a:endParaRPr>
            </a:p>
            <a:p>
              <a:pPr algn="ctr"/>
              <a:r>
                <a:rPr lang="en-US" sz="1400" dirty="0" smtClean="0">
                  <a:solidFill>
                    <a:srgbClr val="000000"/>
                  </a:solidFill>
                  <a:latin typeface="Arial" panose="020B0604020202020204" pitchFamily="34" charset="0"/>
                  <a:cs typeface="Arial" panose="020B0604020202020204" pitchFamily="34" charset="0"/>
                </a:rPr>
                <a:t>General</a:t>
              </a:r>
            </a:p>
            <a:p>
              <a:pPr algn="ctr"/>
              <a:r>
                <a:rPr lang="en-US" sz="1400" dirty="0" smtClean="0">
                  <a:solidFill>
                    <a:srgbClr val="000000"/>
                  </a:solidFill>
                  <a:latin typeface="Arial" panose="020B0604020202020204" pitchFamily="34" charset="0"/>
                  <a:cs typeface="Arial" panose="020B0604020202020204" pitchFamily="34" charset="0"/>
                </a:rPr>
                <a:t>Trigger</a:t>
              </a:r>
              <a:endParaRPr lang="en-US" sz="1400" dirty="0">
                <a:solidFill>
                  <a:srgbClr val="000000"/>
                </a:solidFill>
                <a:latin typeface="Arial" panose="020B0604020202020204" pitchFamily="34" charset="0"/>
                <a:cs typeface="Arial" panose="020B0604020202020204" pitchFamily="34" charset="0"/>
              </a:endParaRPr>
            </a:p>
          </p:txBody>
        </p:sp>
      </p:grpSp>
      <p:sp>
        <p:nvSpPr>
          <p:cNvPr id="3" name="Rectangle 2"/>
          <p:cNvSpPr/>
          <p:nvPr/>
        </p:nvSpPr>
        <p:spPr>
          <a:xfrm>
            <a:off x="5791200" y="5062304"/>
            <a:ext cx="4114800" cy="1567096"/>
          </a:xfrm>
          <a:prstGeom prst="rect">
            <a:avLst/>
          </a:prstGeom>
        </p:spPr>
        <p:txBody>
          <a:bodyPr wrap="square">
            <a:spAutoFit/>
          </a:bodyPr>
          <a:lstStyle/>
          <a:p>
            <a:pPr>
              <a:lnSpc>
                <a:spcPts val="2300"/>
              </a:lnSpc>
            </a:pPr>
            <a:r>
              <a:rPr lang="en-US" sz="2000" dirty="0" smtClean="0">
                <a:solidFill>
                  <a:srgbClr val="FF0000"/>
                </a:solidFill>
              </a:rPr>
              <a:t>All modules already tested in Padova, Pavia labs and CERN with the 10 PMT LAr facility: now installed at FNAL ICARUS site. </a:t>
            </a:r>
          </a:p>
          <a:p>
            <a:pPr>
              <a:lnSpc>
                <a:spcPts val="2300"/>
              </a:lnSpc>
            </a:pPr>
            <a:endParaRPr lang="en-US" sz="2000" dirty="0">
              <a:solidFill>
                <a:srgbClr val="FF0000"/>
              </a:solidFill>
            </a:endParaRPr>
          </a:p>
        </p:txBody>
      </p:sp>
    </p:spTree>
    <p:extLst>
      <p:ext uri="{BB962C8B-B14F-4D97-AF65-F5344CB8AC3E}">
        <p14:creationId xmlns:p14="http://schemas.microsoft.com/office/powerpoint/2010/main" val="16030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3048001"/>
            <a:ext cx="1600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SPEXI board and NI </a:t>
            </a:r>
            <a:r>
              <a:rPr lang="en-US" dirty="0"/>
              <a:t>PXIe-7820 Programming</a:t>
            </a:r>
          </a:p>
        </p:txBody>
      </p:sp>
      <p:sp>
        <p:nvSpPr>
          <p:cNvPr id="3" name="Content Placeholder 2"/>
          <p:cNvSpPr>
            <a:spLocks noGrp="1"/>
          </p:cNvSpPr>
          <p:nvPr>
            <p:ph idx="1"/>
          </p:nvPr>
        </p:nvSpPr>
        <p:spPr>
          <a:xfrm>
            <a:off x="0" y="533400"/>
            <a:ext cx="7924800" cy="2438400"/>
          </a:xfrm>
        </p:spPr>
        <p:txBody>
          <a:bodyPr/>
          <a:lstStyle/>
          <a:p>
            <a:pPr marL="228600" indent="-228600">
              <a:lnSpc>
                <a:spcPts val="2400"/>
              </a:lnSpc>
              <a:spcBef>
                <a:spcPts val="900"/>
              </a:spcBef>
              <a:buFont typeface="Wingdings" panose="05000000000000000000" pitchFamily="2" charset="2"/>
              <a:buChar char="l"/>
              <a:tabLst>
                <a:tab pos="174625" algn="l"/>
              </a:tabLst>
            </a:pPr>
            <a:r>
              <a:rPr lang="en-US" sz="1900" dirty="0" smtClean="0">
                <a:cs typeface="Arial" panose="020B0604020202020204" pitchFamily="34" charset="0"/>
              </a:rPr>
              <a:t>Firmware </a:t>
            </a:r>
            <a:r>
              <a:rPr lang="en-US" sz="1900" dirty="0">
                <a:cs typeface="Arial" panose="020B0604020202020204" pitchFamily="34" charset="0"/>
              </a:rPr>
              <a:t>for programming </a:t>
            </a:r>
            <a:r>
              <a:rPr lang="en-US" sz="1900" dirty="0" smtClean="0">
                <a:cs typeface="Arial" panose="020B0604020202020204" pitchFamily="34" charset="0"/>
              </a:rPr>
              <a:t>FPGA of SPEXI board has been already implemented:</a:t>
            </a:r>
            <a:endParaRPr lang="en-US" sz="1900" dirty="0">
              <a:cs typeface="Arial" panose="020B0604020202020204" pitchFamily="34" charset="0"/>
            </a:endParaRPr>
          </a:p>
          <a:p>
            <a:pPr marL="457200" lvl="1" indent="-228600">
              <a:lnSpc>
                <a:spcPts val="2400"/>
              </a:lnSpc>
              <a:spcBef>
                <a:spcPts val="400"/>
              </a:spcBef>
              <a:buSzPct val="90000"/>
              <a:tabLst>
                <a:tab pos="457200" algn="l"/>
              </a:tabLst>
            </a:pPr>
            <a:r>
              <a:rPr lang="en-US" sz="1900" dirty="0" smtClean="0">
                <a:cs typeface="Arial" panose="020B0604020202020204" pitchFamily="34" charset="0"/>
              </a:rPr>
              <a:t>VHDL </a:t>
            </a:r>
            <a:r>
              <a:rPr lang="en-US" sz="1900" dirty="0">
                <a:cs typeface="Arial" panose="020B0604020202020204" pitchFamily="34" charset="0"/>
              </a:rPr>
              <a:t>codes for generating TT-Link and </a:t>
            </a:r>
            <a:r>
              <a:rPr lang="en-US" sz="1900" dirty="0" smtClean="0">
                <a:cs typeface="Arial" panose="020B0604020202020204" pitchFamily="34" charset="0"/>
              </a:rPr>
              <a:t>Clock;</a:t>
            </a:r>
          </a:p>
          <a:p>
            <a:pPr marL="457200" lvl="1" indent="-228600">
              <a:lnSpc>
                <a:spcPts val="2400"/>
              </a:lnSpc>
              <a:spcBef>
                <a:spcPts val="400"/>
              </a:spcBef>
              <a:buSzPct val="90000"/>
              <a:tabLst>
                <a:tab pos="457200" algn="l"/>
              </a:tabLst>
            </a:pPr>
            <a:r>
              <a:rPr lang="en-US" sz="1900" dirty="0" smtClean="0">
                <a:cs typeface="Arial" panose="020B0604020202020204" pitchFamily="34" charset="0"/>
              </a:rPr>
              <a:t>VHDL codes for reception of beam Early Warning and generate Beam Gate signals to be </a:t>
            </a:r>
            <a:r>
              <a:rPr lang="en-US" sz="1900" dirty="0" smtClean="0"/>
              <a:t>combined  </a:t>
            </a:r>
            <a:r>
              <a:rPr lang="en-US" sz="1900" dirty="0" smtClean="0"/>
              <a:t>with PMT </a:t>
            </a:r>
            <a:r>
              <a:rPr lang="en-US" sz="1900" dirty="0" smtClean="0"/>
              <a:t>trigger.</a:t>
            </a:r>
            <a:endParaRPr lang="en-US" sz="1900" dirty="0" smtClean="0">
              <a:cs typeface="Arial" panose="020B0604020202020204" pitchFamily="34" charset="0"/>
            </a:endParaRPr>
          </a:p>
          <a:p>
            <a:pPr marL="228600" indent="-228600">
              <a:lnSpc>
                <a:spcPts val="2400"/>
              </a:lnSpc>
              <a:spcBef>
                <a:spcPts val="400"/>
              </a:spcBef>
              <a:buSzPct val="90000"/>
              <a:tabLst>
                <a:tab pos="174625" algn="l"/>
              </a:tabLst>
            </a:pPr>
            <a:r>
              <a:rPr lang="en-US" sz="1900" dirty="0" smtClean="0">
                <a:cs typeface="Arial" panose="020B0604020202020204" pitchFamily="34" charset="0"/>
              </a:rPr>
              <a:t>LabVIEW driver for SPEXI/FMC-DIO hardware to access to registers in SPEXI FPGA has been prepared.</a:t>
            </a:r>
            <a:endParaRPr lang="en-US" sz="2000" dirty="0"/>
          </a:p>
          <a:p>
            <a:pPr marL="0" indent="519113">
              <a:lnSpc>
                <a:spcPts val="2400"/>
              </a:lnSpc>
              <a:spcBef>
                <a:spcPts val="900"/>
              </a:spcBef>
              <a:buSzPct val="100000"/>
              <a:buNone/>
            </a:pPr>
            <a:endParaRPr lang="en-US" sz="2000" dirty="0"/>
          </a:p>
          <a:p>
            <a:pPr marL="234950" indent="-234950">
              <a:lnSpc>
                <a:spcPts val="2400"/>
              </a:lnSpc>
              <a:spcBef>
                <a:spcPts val="900"/>
              </a:spcBef>
              <a:buSzPct val="100000"/>
              <a:buFont typeface="Wingdings" pitchFamily="2" charset="2"/>
              <a:buChar char="l"/>
            </a:pPr>
            <a:endParaRPr lang="en-US" sz="2000" dirty="0"/>
          </a:p>
          <a:p>
            <a:pPr marL="234950" indent="-234950">
              <a:spcBef>
                <a:spcPts val="600"/>
              </a:spcBef>
              <a:buSzPct val="100000"/>
              <a:buFont typeface="Wingdings" pitchFamily="2" charset="2"/>
              <a:buChar char="l"/>
            </a:pPr>
            <a:endParaRPr lang="en-US" sz="2000" dirty="0"/>
          </a:p>
        </p:txBody>
      </p:sp>
      <p:sp>
        <p:nvSpPr>
          <p:cNvPr id="5" name="Slide Number Placeholder 4"/>
          <p:cNvSpPr>
            <a:spLocks noGrp="1"/>
          </p:cNvSpPr>
          <p:nvPr>
            <p:ph type="sldNum" sz="quarter" idx="11"/>
          </p:nvPr>
        </p:nvSpPr>
        <p:spPr>
          <a:xfrm>
            <a:off x="7842250" y="6629400"/>
            <a:ext cx="2063750" cy="228600"/>
          </a:xfrm>
        </p:spPr>
        <p:txBody>
          <a:bodyPr/>
          <a:lstStyle/>
          <a:p>
            <a:r>
              <a:rPr lang="en-GB" dirty="0"/>
              <a:t>Slide# :  </a:t>
            </a:r>
            <a:fld id="{D05931B6-DFFB-0A40-833F-329CB0688972}" type="slidenum">
              <a:rPr lang="en-GB" smtClean="0"/>
              <a:pPr/>
              <a:t>8</a:t>
            </a:fld>
            <a:endParaRPr lang="en-GB" dirty="0">
              <a:solidFill>
                <a:schemeClr val="accent1"/>
              </a:solidFill>
            </a:endParaRPr>
          </a:p>
        </p:txBody>
      </p:sp>
      <p:pic>
        <p:nvPicPr>
          <p:cNvPr id="1026" name="Picture 2" descr="C:\Users\guglielm\Documents\Desktop\spex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4776" y="533400"/>
            <a:ext cx="1752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uglielm\Documents\Desktop\D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75144">
            <a:off x="9265923" y="1787727"/>
            <a:ext cx="599464" cy="4778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p:cNvSpPr>
            <a:spLocks noChangeArrowheads="1"/>
          </p:cNvSpPr>
          <p:nvPr/>
        </p:nvSpPr>
        <p:spPr bwMode="auto">
          <a:xfrm>
            <a:off x="0" y="3162861"/>
            <a:ext cx="9906000" cy="36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28600" indent="-228600">
              <a:lnSpc>
                <a:spcPts val="2400"/>
              </a:lnSpc>
              <a:spcBef>
                <a:spcPts val="1200"/>
              </a:spcBef>
              <a:buClr>
                <a:srgbClr val="FF0000"/>
              </a:buClr>
              <a:buFont typeface="Wingdings" panose="05000000000000000000" pitchFamily="2" charset="2"/>
              <a:buChar char="l"/>
            </a:pPr>
            <a:r>
              <a:rPr lang="en-US" sz="1900" i="0" dirty="0" smtClean="0">
                <a:solidFill>
                  <a:srgbClr val="000000"/>
                </a:solidFill>
                <a:latin typeface="Comic Sans MS" panose="030F0702030302020204" pitchFamily="66" charset="0"/>
              </a:rPr>
              <a:t>Each 7820 board </a:t>
            </a:r>
            <a:r>
              <a:rPr lang="en-US" sz="1900" i="0" dirty="0">
                <a:solidFill>
                  <a:srgbClr val="000000"/>
                </a:solidFill>
                <a:latin typeface="Comic Sans MS" panose="030F0702030302020204" pitchFamily="66" charset="0"/>
              </a:rPr>
              <a:t>features </a:t>
            </a:r>
            <a:r>
              <a:rPr lang="en-US" sz="1900" i="0" dirty="0" smtClean="0">
                <a:solidFill>
                  <a:srgbClr val="000000"/>
                </a:solidFill>
                <a:latin typeface="Comic Sans MS" panose="030F0702030302020204" pitchFamily="66" charset="0"/>
              </a:rPr>
              <a:t>128 </a:t>
            </a:r>
            <a:r>
              <a:rPr lang="en-US" sz="1900" i="0" dirty="0">
                <a:solidFill>
                  <a:srgbClr val="000000"/>
                </a:solidFill>
                <a:latin typeface="Comic Sans MS" panose="030F0702030302020204" pitchFamily="66" charset="0"/>
              </a:rPr>
              <a:t>configurable I/O </a:t>
            </a:r>
            <a:r>
              <a:rPr lang="en-US" sz="1900" i="0" dirty="0" smtClean="0">
                <a:solidFill>
                  <a:srgbClr val="000000"/>
                </a:solidFill>
                <a:latin typeface="Comic Sans MS" panose="030F0702030302020204" pitchFamily="66" charset="0"/>
              </a:rPr>
              <a:t>channels available for </a:t>
            </a:r>
          </a:p>
          <a:p>
            <a:pPr marL="511175" lvl="1" indent="-228600">
              <a:lnSpc>
                <a:spcPts val="2400"/>
              </a:lnSpc>
              <a:spcBef>
                <a:spcPts val="400"/>
              </a:spcBef>
              <a:buClr>
                <a:srgbClr val="FF0000"/>
              </a:buClr>
              <a:buSzPct val="90000"/>
              <a:buFont typeface="Wingdings" pitchFamily="2" charset="2"/>
              <a:buChar char="Ø"/>
            </a:pPr>
            <a:r>
              <a:rPr lang="en-US" sz="1900" i="0" dirty="0" smtClean="0">
                <a:solidFill>
                  <a:srgbClr val="000000"/>
                </a:solidFill>
                <a:latin typeface="Comic Sans MS" panose="030F0702030302020204" pitchFamily="66" charset="0"/>
              </a:rPr>
              <a:t>PMT LVDS output signals, PMT local trigger and Laser/CRT </a:t>
            </a:r>
            <a:r>
              <a:rPr lang="en-US" sz="1900" i="0" dirty="0" smtClean="0">
                <a:solidFill>
                  <a:srgbClr val="000000"/>
                </a:solidFill>
                <a:latin typeface="Comic Sans MS" panose="030F0702030302020204" pitchFamily="66" charset="0"/>
              </a:rPr>
              <a:t>triggers;</a:t>
            </a:r>
            <a:endParaRPr lang="en-US" sz="1900" i="0" dirty="0">
              <a:solidFill>
                <a:srgbClr val="000000"/>
              </a:solidFill>
              <a:latin typeface="Comic Sans MS" panose="030F0702030302020204" pitchFamily="66" charset="0"/>
            </a:endParaRPr>
          </a:p>
          <a:p>
            <a:pPr marL="511175" lvl="1" indent="-228600">
              <a:lnSpc>
                <a:spcPts val="2400"/>
              </a:lnSpc>
              <a:spcBef>
                <a:spcPts val="400"/>
              </a:spcBef>
              <a:buClr>
                <a:srgbClr val="FF0000"/>
              </a:buClr>
              <a:buSzPct val="90000"/>
              <a:buFont typeface="Wingdings" pitchFamily="2" charset="2"/>
              <a:buChar char="Ø"/>
            </a:pPr>
            <a:r>
              <a:rPr lang="en-US" sz="1900" i="0" dirty="0" smtClean="0">
                <a:solidFill>
                  <a:srgbClr val="000000"/>
                </a:solidFill>
                <a:latin typeface="Comic Sans MS" panose="030F0702030302020204" pitchFamily="66" charset="0"/>
              </a:rPr>
              <a:t>Backplane to </a:t>
            </a:r>
            <a:r>
              <a:rPr lang="en-US" sz="1900" i="0" dirty="0">
                <a:solidFill>
                  <a:srgbClr val="000000"/>
                </a:solidFill>
                <a:latin typeface="Comic Sans MS" panose="030F0702030302020204" pitchFamily="66" charset="0"/>
              </a:rPr>
              <a:t>communicate </a:t>
            </a:r>
            <a:r>
              <a:rPr lang="en-US" sz="1900" i="0" dirty="0" smtClean="0">
                <a:solidFill>
                  <a:srgbClr val="000000"/>
                </a:solidFill>
                <a:latin typeface="Comic Sans MS" panose="030F0702030302020204" pitchFamily="66" charset="0"/>
              </a:rPr>
              <a:t>signals, i.e. beam </a:t>
            </a:r>
            <a:r>
              <a:rPr lang="en-US" sz="1900" i="0" dirty="0">
                <a:solidFill>
                  <a:srgbClr val="000000"/>
                </a:solidFill>
                <a:latin typeface="Comic Sans MS" panose="030F0702030302020204" pitchFamily="66" charset="0"/>
              </a:rPr>
              <a:t>gate and General </a:t>
            </a:r>
            <a:r>
              <a:rPr lang="en-US" sz="1900" i="0" dirty="0" smtClean="0">
                <a:solidFill>
                  <a:srgbClr val="000000"/>
                </a:solidFill>
                <a:latin typeface="Comic Sans MS" panose="030F0702030302020204" pitchFamily="66" charset="0"/>
              </a:rPr>
              <a:t>Trigger,           among </a:t>
            </a:r>
            <a:r>
              <a:rPr lang="en-US" sz="1900" i="0" dirty="0">
                <a:solidFill>
                  <a:srgbClr val="000000"/>
                </a:solidFill>
                <a:latin typeface="Comic Sans MS" panose="030F0702030302020204" pitchFamily="66" charset="0"/>
              </a:rPr>
              <a:t>the different trigger modules (SPEXI, CPU, other </a:t>
            </a:r>
            <a:r>
              <a:rPr lang="en-US" sz="1900" i="0" dirty="0" smtClean="0">
                <a:solidFill>
                  <a:srgbClr val="000000"/>
                </a:solidFill>
                <a:latin typeface="Comic Sans MS" panose="030F0702030302020204" pitchFamily="66" charset="0"/>
              </a:rPr>
              <a:t>7820s).</a:t>
            </a:r>
            <a:endParaRPr lang="en-US" sz="1900" i="0" dirty="0">
              <a:solidFill>
                <a:srgbClr val="000000"/>
              </a:solidFill>
              <a:latin typeface="Comic Sans MS" panose="030F0702030302020204" pitchFamily="66" charset="0"/>
            </a:endParaRPr>
          </a:p>
          <a:p>
            <a:pPr marL="290513" indent="-290513">
              <a:lnSpc>
                <a:spcPts val="2400"/>
              </a:lnSpc>
              <a:spcBef>
                <a:spcPts val="600"/>
              </a:spcBef>
              <a:buClr>
                <a:srgbClr val="FF0000"/>
              </a:buClr>
              <a:buFont typeface="Wingdings" panose="05000000000000000000" pitchFamily="2" charset="2"/>
              <a:buChar char="l"/>
            </a:pPr>
            <a:r>
              <a:rPr lang="en-US" sz="1900" i="0" dirty="0">
                <a:solidFill>
                  <a:srgbClr val="000000"/>
                </a:solidFill>
                <a:latin typeface="Comic Sans MS" panose="030F0702030302020204" pitchFamily="66" charset="0"/>
              </a:rPr>
              <a:t>Programmable logics of I/O </a:t>
            </a:r>
            <a:r>
              <a:rPr lang="en-US" sz="1900" i="0" dirty="0" smtClean="0">
                <a:solidFill>
                  <a:srgbClr val="000000"/>
                </a:solidFill>
                <a:latin typeface="Comic Sans MS" panose="030F0702030302020204" pitchFamily="66" charset="0"/>
              </a:rPr>
              <a:t>channels/backplane already configured to:</a:t>
            </a:r>
            <a:endParaRPr lang="en-US" sz="1900" i="0" dirty="0">
              <a:solidFill>
                <a:srgbClr val="000000"/>
              </a:solidFill>
              <a:latin typeface="Comic Sans MS" panose="030F0702030302020204" pitchFamily="66" charset="0"/>
            </a:endParaRPr>
          </a:p>
          <a:p>
            <a:pPr marL="685800" lvl="1" indent="-282575">
              <a:lnSpc>
                <a:spcPts val="2400"/>
              </a:lnSpc>
              <a:spcBef>
                <a:spcPts val="300"/>
              </a:spcBef>
              <a:buClr>
                <a:srgbClr val="FF0000"/>
              </a:buClr>
              <a:buSzPct val="90000"/>
              <a:buFont typeface="Wingdings" pitchFamily="2" charset="2"/>
              <a:buChar char="Ø"/>
            </a:pPr>
            <a:r>
              <a:rPr lang="en-US" sz="1900" i="0" dirty="0" smtClean="0">
                <a:solidFill>
                  <a:srgbClr val="000000"/>
                </a:solidFill>
                <a:latin typeface="Comic Sans MS" panose="030F0702030302020204" pitchFamily="66" charset="0"/>
              </a:rPr>
              <a:t>Define logics </a:t>
            </a:r>
            <a:r>
              <a:rPr lang="en-US" sz="1900" i="0" dirty="0">
                <a:solidFill>
                  <a:srgbClr val="000000"/>
                </a:solidFill>
                <a:latin typeface="Comic Sans MS" panose="030F0702030302020204" pitchFamily="66" charset="0"/>
              </a:rPr>
              <a:t>to produce output pulses </a:t>
            </a:r>
            <a:r>
              <a:rPr lang="en-US" sz="1900" i="0" dirty="0" smtClean="0">
                <a:solidFill>
                  <a:srgbClr val="000000"/>
                </a:solidFill>
                <a:latin typeface="Comic Sans MS" panose="030F0702030302020204" pitchFamily="66" charset="0"/>
              </a:rPr>
              <a:t>for PMT coincidence/majority</a:t>
            </a:r>
            <a:r>
              <a:rPr lang="en-US" sz="1900" i="0" dirty="0">
                <a:solidFill>
                  <a:srgbClr val="000000"/>
                </a:solidFill>
                <a:latin typeface="Comic Sans MS" panose="030F0702030302020204" pitchFamily="66" charset="0"/>
              </a:rPr>
              <a:t>; </a:t>
            </a:r>
          </a:p>
          <a:p>
            <a:pPr marL="685800" lvl="1" indent="-282575">
              <a:lnSpc>
                <a:spcPts val="2400"/>
              </a:lnSpc>
              <a:spcBef>
                <a:spcPts val="300"/>
              </a:spcBef>
              <a:buClr>
                <a:srgbClr val="FF0000"/>
              </a:buClr>
              <a:buSzPct val="90000"/>
              <a:buFont typeface="Wingdings" pitchFamily="2" charset="2"/>
              <a:buChar char="Ø"/>
            </a:pPr>
            <a:r>
              <a:rPr lang="en-US" sz="1900" i="0" dirty="0">
                <a:solidFill>
                  <a:srgbClr val="000000"/>
                </a:solidFill>
                <a:latin typeface="Comic Sans MS" panose="030F0702030302020204" pitchFamily="66" charset="0"/>
              </a:rPr>
              <a:t>M</a:t>
            </a:r>
            <a:r>
              <a:rPr lang="en-US" sz="1900" i="0" dirty="0" smtClean="0">
                <a:solidFill>
                  <a:srgbClr val="000000"/>
                </a:solidFill>
                <a:latin typeface="Comic Sans MS" panose="030F0702030302020204" pitchFamily="66" charset="0"/>
              </a:rPr>
              <a:t>onitoring the rates of PMT and resulting logics;</a:t>
            </a:r>
          </a:p>
          <a:p>
            <a:pPr marL="685800" lvl="1" indent="-282575">
              <a:lnSpc>
                <a:spcPts val="2400"/>
              </a:lnSpc>
              <a:spcBef>
                <a:spcPts val="300"/>
              </a:spcBef>
              <a:buClr>
                <a:srgbClr val="FF0000"/>
              </a:buClr>
              <a:buSzPct val="90000"/>
              <a:buFont typeface="Wingdings" pitchFamily="2" charset="2"/>
              <a:buChar char="Ø"/>
            </a:pPr>
            <a:r>
              <a:rPr lang="en-US" sz="1900" i="0" dirty="0" smtClean="0">
                <a:solidFill>
                  <a:srgbClr val="000000"/>
                </a:solidFill>
                <a:latin typeface="Comic Sans MS" panose="030F0702030302020204" pitchFamily="66" charset="0"/>
              </a:rPr>
              <a:t>Handling </a:t>
            </a:r>
            <a:r>
              <a:rPr lang="en-US" sz="1900" i="0" dirty="0">
                <a:solidFill>
                  <a:srgbClr val="000000"/>
                </a:solidFill>
                <a:latin typeface="Comic Sans MS" panose="030F0702030302020204" pitchFamily="66" charset="0"/>
              </a:rPr>
              <a:t>of the </a:t>
            </a:r>
            <a:r>
              <a:rPr lang="en-US" sz="1900" i="0" dirty="0" smtClean="0">
                <a:solidFill>
                  <a:srgbClr val="000000"/>
                </a:solidFill>
                <a:latin typeface="Comic Sans MS" panose="030F0702030302020204" pitchFamily="66" charset="0"/>
              </a:rPr>
              <a:t>backplane signals.</a:t>
            </a:r>
            <a:endParaRPr lang="en-US" sz="1900" i="0" dirty="0">
              <a:solidFill>
                <a:srgbClr val="000000"/>
              </a:solidFill>
              <a:latin typeface="Comic Sans MS" panose="030F0702030302020204" pitchFamily="66" charset="0"/>
            </a:endParaRPr>
          </a:p>
          <a:p>
            <a:pPr marL="282575" indent="-282575">
              <a:lnSpc>
                <a:spcPts val="2400"/>
              </a:lnSpc>
              <a:spcBef>
                <a:spcPts val="600"/>
              </a:spcBef>
              <a:buClr>
                <a:srgbClr val="FF0000"/>
              </a:buClr>
              <a:buSzPct val="100000"/>
              <a:buFont typeface="Wingdings" pitchFamily="2" charset="2"/>
              <a:buChar char="l"/>
            </a:pPr>
            <a:r>
              <a:rPr lang="en-US" sz="1900" i="0" dirty="0" smtClean="0">
                <a:solidFill>
                  <a:srgbClr val="000000"/>
                </a:solidFill>
                <a:latin typeface="Comic Sans MS" panose="030F0702030302020204" pitchFamily="66" charset="0"/>
              </a:rPr>
              <a:t>I/O </a:t>
            </a:r>
            <a:r>
              <a:rPr lang="en-US" sz="1900" i="0" dirty="0" smtClean="0">
                <a:solidFill>
                  <a:srgbClr val="000000"/>
                </a:solidFill>
                <a:latin typeface="Comic Sans MS" panose="030F0702030302020204" pitchFamily="66" charset="0"/>
              </a:rPr>
              <a:t>channel mapping according to the PMT deployment </a:t>
            </a:r>
            <a:r>
              <a:rPr lang="en-US" sz="1900" i="0" dirty="0" smtClean="0">
                <a:solidFill>
                  <a:srgbClr val="000000"/>
                </a:solidFill>
                <a:latin typeface="Comic Sans MS" panose="030F0702030302020204" pitchFamily="66" charset="0"/>
              </a:rPr>
              <a:t>geometry has been defined</a:t>
            </a:r>
            <a:endParaRPr lang="en-US" sz="1900" i="0" dirty="0" smtClean="0">
              <a:solidFill>
                <a:srgbClr val="000000"/>
              </a:solidFill>
              <a:latin typeface="Comic Sans MS" panose="030F0702030302020204" pitchFamily="66" charset="0"/>
            </a:endParaRPr>
          </a:p>
          <a:p>
            <a:pPr marL="282575" indent="-282575">
              <a:lnSpc>
                <a:spcPts val="2400"/>
              </a:lnSpc>
              <a:spcBef>
                <a:spcPts val="600"/>
              </a:spcBef>
              <a:buClr>
                <a:srgbClr val="FF0000"/>
              </a:buClr>
              <a:buSzPct val="100000"/>
              <a:buFont typeface="Wingdings" pitchFamily="2" charset="2"/>
              <a:buChar char="l"/>
            </a:pPr>
            <a:r>
              <a:rPr lang="en-US" sz="1900" i="0" dirty="0">
                <a:solidFill>
                  <a:srgbClr val="000000"/>
                </a:solidFill>
                <a:latin typeface="Comic Sans MS" panose="030F0702030302020204" pitchFamily="66" charset="0"/>
              </a:rPr>
              <a:t>T</a:t>
            </a:r>
            <a:r>
              <a:rPr lang="en-US" sz="1900" i="0" dirty="0" smtClean="0">
                <a:solidFill>
                  <a:srgbClr val="000000"/>
                </a:solidFill>
                <a:latin typeface="Comic Sans MS" panose="030F0702030302020204" pitchFamily="66" charset="0"/>
              </a:rPr>
              <a:t>ests </a:t>
            </a:r>
            <a:r>
              <a:rPr lang="en-US" sz="1900" i="0" dirty="0">
                <a:solidFill>
                  <a:srgbClr val="000000"/>
                </a:solidFill>
                <a:latin typeface="Comic Sans MS" panose="030F0702030302020204" pitchFamily="66" charset="0"/>
              </a:rPr>
              <a:t>of </a:t>
            </a:r>
            <a:r>
              <a:rPr lang="en-US" sz="1900" i="0" dirty="0" smtClean="0">
                <a:solidFill>
                  <a:srgbClr val="000000"/>
                </a:solidFill>
                <a:latin typeface="Comic Sans MS" panose="030F0702030302020204" pitchFamily="66" charset="0"/>
              </a:rPr>
              <a:t>electronics/programming logics performed with 10-PMT CERN facility.</a:t>
            </a:r>
            <a:endParaRPr lang="en-US" sz="1900" i="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21142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906000" cy="533400"/>
          </a:xfrm>
        </p:spPr>
        <p:txBody>
          <a:bodyPr/>
          <a:lstStyle/>
          <a:p>
            <a:r>
              <a:rPr lang="en-US" dirty="0"/>
              <a:t>Timing and beam extraction for SBN </a:t>
            </a:r>
          </a:p>
        </p:txBody>
      </p:sp>
      <p:sp>
        <p:nvSpPr>
          <p:cNvPr id="6" name="Rectangle 5"/>
          <p:cNvSpPr/>
          <p:nvPr/>
        </p:nvSpPr>
        <p:spPr>
          <a:xfrm>
            <a:off x="0" y="457200"/>
            <a:ext cx="9906000" cy="2887970"/>
          </a:xfrm>
          <a:prstGeom prst="rect">
            <a:avLst/>
          </a:prstGeom>
        </p:spPr>
        <p:txBody>
          <a:bodyPr wrap="square">
            <a:spAutoFit/>
          </a:bodyPr>
          <a:lstStyle/>
          <a:p>
            <a:pPr marL="228600" indent="-228600">
              <a:lnSpc>
                <a:spcPts val="2200"/>
              </a:lnSpc>
              <a:spcBef>
                <a:spcPts val="0"/>
              </a:spcBef>
              <a:buClr>
                <a:srgbClr val="FF0000"/>
              </a:buClr>
              <a:buFont typeface="Wingdings" panose="05000000000000000000" pitchFamily="2" charset="2"/>
              <a:buChar char="l"/>
            </a:pPr>
            <a:r>
              <a:rPr lang="en-US" sz="2000" i="0" dirty="0">
                <a:solidFill>
                  <a:srgbClr val="000000"/>
                </a:solidFill>
              </a:rPr>
              <a:t>At Fermilab an “absolute” GPS timing in form of </a:t>
            </a:r>
            <a:r>
              <a:rPr lang="en-US" sz="2000" i="0" dirty="0" err="1">
                <a:solidFill>
                  <a:srgbClr val="000000"/>
                </a:solidFill>
              </a:rPr>
              <a:t>pps</a:t>
            </a:r>
            <a:r>
              <a:rPr lang="en-US" sz="2000" i="0" dirty="0">
                <a:solidFill>
                  <a:srgbClr val="000000"/>
                </a:solidFill>
              </a:rPr>
              <a:t> (pulse per second) signal will be provided to all SBN detectors and to the beams extraction locations;</a:t>
            </a:r>
          </a:p>
          <a:p>
            <a:pPr marL="228600" indent="-228600">
              <a:lnSpc>
                <a:spcPts val="2200"/>
              </a:lnSpc>
              <a:spcBef>
                <a:spcPts val="1200"/>
              </a:spcBef>
              <a:buClr>
                <a:srgbClr val="FF0000"/>
              </a:buClr>
              <a:buFont typeface="Wingdings" panose="05000000000000000000" pitchFamily="2" charset="2"/>
              <a:buChar char="l"/>
            </a:pPr>
            <a:r>
              <a:rPr lang="en-US" sz="2000" i="0" dirty="0" smtClean="0">
                <a:solidFill>
                  <a:srgbClr val="000000"/>
                </a:solidFill>
              </a:rPr>
              <a:t>Timestamps of several signals related to beam extraction are available:</a:t>
            </a:r>
          </a:p>
          <a:p>
            <a:pPr marL="579438" indent="-290513">
              <a:lnSpc>
                <a:spcPts val="2200"/>
              </a:lnSpc>
              <a:spcBef>
                <a:spcPts val="1200"/>
              </a:spcBef>
              <a:buClr>
                <a:srgbClr val="FF0000"/>
              </a:buClr>
              <a:buFont typeface="Wingdings" panose="05000000000000000000" pitchFamily="2" charset="2"/>
              <a:buChar char="ü"/>
            </a:pPr>
            <a:r>
              <a:rPr lang="en-US" sz="2000" i="0" dirty="0">
                <a:solidFill>
                  <a:srgbClr val="000000"/>
                </a:solidFill>
              </a:rPr>
              <a:t>‘’early warning” for BNB/</a:t>
            </a:r>
            <a:r>
              <a:rPr lang="en-US" sz="2000" i="0" dirty="0" err="1">
                <a:solidFill>
                  <a:srgbClr val="000000"/>
                </a:solidFill>
              </a:rPr>
              <a:t>NuMI</a:t>
            </a:r>
            <a:r>
              <a:rPr lang="en-US" sz="2000" i="0" dirty="0">
                <a:solidFill>
                  <a:srgbClr val="000000"/>
                </a:solidFill>
              </a:rPr>
              <a:t>, 35/730 ms in advance of proton on target;</a:t>
            </a:r>
          </a:p>
          <a:p>
            <a:pPr marL="579438" indent="-290513">
              <a:lnSpc>
                <a:spcPts val="2200"/>
              </a:lnSpc>
              <a:spcBef>
                <a:spcPts val="600"/>
              </a:spcBef>
              <a:buClr>
                <a:srgbClr val="FF0000"/>
              </a:buClr>
              <a:buFont typeface="Wingdings" panose="05000000000000000000" pitchFamily="2" charset="2"/>
              <a:buChar char="ü"/>
            </a:pPr>
            <a:r>
              <a:rPr lang="en-US" sz="2000" i="0" dirty="0">
                <a:solidFill>
                  <a:srgbClr val="000000"/>
                </a:solidFill>
              </a:rPr>
              <a:t>Booster/Main Injector extraction, 0.3/1.75 ms  in advance;</a:t>
            </a:r>
          </a:p>
          <a:p>
            <a:pPr marL="579438" indent="-290513">
              <a:lnSpc>
                <a:spcPts val="2200"/>
              </a:lnSpc>
              <a:spcBef>
                <a:spcPts val="600"/>
              </a:spcBef>
              <a:buClr>
                <a:srgbClr val="FF0000"/>
              </a:buClr>
              <a:buFont typeface="Wingdings" panose="05000000000000000000" pitchFamily="2" charset="2"/>
              <a:buChar char="ü"/>
            </a:pPr>
            <a:r>
              <a:rPr lang="en-US" sz="2000" i="0" dirty="0">
                <a:solidFill>
                  <a:srgbClr val="000000"/>
                </a:solidFill>
              </a:rPr>
              <a:t>Booster off target extraction; </a:t>
            </a:r>
          </a:p>
          <a:p>
            <a:pPr marL="579438" indent="-290513">
              <a:lnSpc>
                <a:spcPts val="2200"/>
              </a:lnSpc>
              <a:spcBef>
                <a:spcPts val="600"/>
              </a:spcBef>
              <a:buClr>
                <a:srgbClr val="FF0000"/>
              </a:buClr>
              <a:buFont typeface="Wingdings" panose="05000000000000000000" pitchFamily="2" charset="2"/>
              <a:buChar char="ü"/>
            </a:pPr>
            <a:r>
              <a:rPr lang="en-US" sz="2000" i="0" dirty="0">
                <a:solidFill>
                  <a:srgbClr val="000000"/>
                </a:solidFill>
              </a:rPr>
              <a:t>2GHz recording of </a:t>
            </a:r>
            <a:r>
              <a:rPr lang="en-US" sz="2000" i="0" dirty="0" smtClean="0">
                <a:solidFill>
                  <a:srgbClr val="000000"/>
                </a:solidFill>
              </a:rPr>
              <a:t>Resistive Wall </a:t>
            </a:r>
            <a:r>
              <a:rPr lang="en-US" sz="2000" i="0" dirty="0">
                <a:solidFill>
                  <a:srgbClr val="000000"/>
                </a:solidFill>
              </a:rPr>
              <a:t>Monitor detectors for both beams </a:t>
            </a:r>
            <a:r>
              <a:rPr lang="en-US" sz="2000" i="0" dirty="0" smtClean="0">
                <a:solidFill>
                  <a:srgbClr val="000000"/>
                </a:solidFill>
              </a:rPr>
              <a:t>          (</a:t>
            </a:r>
            <a:r>
              <a:rPr lang="en-US" sz="2000" i="0" dirty="0">
                <a:solidFill>
                  <a:srgbClr val="000000"/>
                </a:solidFill>
              </a:rPr>
              <a:t>BNB RWM/</a:t>
            </a:r>
            <a:r>
              <a:rPr lang="en-US" sz="2000" i="0" dirty="0" err="1">
                <a:solidFill>
                  <a:srgbClr val="000000"/>
                </a:solidFill>
              </a:rPr>
              <a:t>NuMI</a:t>
            </a:r>
            <a:r>
              <a:rPr lang="en-US" sz="2000" i="0" dirty="0">
                <a:solidFill>
                  <a:srgbClr val="000000"/>
                </a:solidFill>
              </a:rPr>
              <a:t> RWM</a:t>
            </a:r>
            <a:r>
              <a:rPr lang="en-US" sz="2000" i="0" dirty="0" smtClean="0">
                <a:solidFill>
                  <a:srgbClr val="000000"/>
                </a:solidFill>
              </a:rPr>
              <a:t>).</a:t>
            </a:r>
          </a:p>
        </p:txBody>
      </p:sp>
      <p:sp>
        <p:nvSpPr>
          <p:cNvPr id="3" name="Rectangle 2"/>
          <p:cNvSpPr/>
          <p:nvPr/>
        </p:nvSpPr>
        <p:spPr>
          <a:xfrm>
            <a:off x="0" y="4003864"/>
            <a:ext cx="4191000" cy="2336537"/>
          </a:xfrm>
          <a:prstGeom prst="rect">
            <a:avLst/>
          </a:prstGeom>
        </p:spPr>
        <p:txBody>
          <a:bodyPr wrap="square">
            <a:spAutoFit/>
          </a:bodyPr>
          <a:lstStyle/>
          <a:p>
            <a:pPr marL="287338" indent="-287338">
              <a:lnSpc>
                <a:spcPts val="2500"/>
              </a:lnSpc>
              <a:spcBef>
                <a:spcPts val="0"/>
              </a:spcBef>
              <a:buClr>
                <a:srgbClr val="FF0000"/>
              </a:buClr>
              <a:buFont typeface="Wingdings" panose="05000000000000000000" pitchFamily="2" charset="2"/>
              <a:buChar char="l"/>
            </a:pPr>
            <a:r>
              <a:rPr lang="en-US" sz="2000" i="0" dirty="0" smtClean="0">
                <a:solidFill>
                  <a:srgbClr val="000000"/>
                </a:solidFill>
              </a:rPr>
              <a:t>Beam signal distribution </a:t>
            </a:r>
            <a:r>
              <a:rPr lang="en-US" sz="2000" i="0" dirty="0">
                <a:solidFill>
                  <a:srgbClr val="000000"/>
                </a:solidFill>
              </a:rPr>
              <a:t>occurs </a:t>
            </a:r>
            <a:r>
              <a:rPr lang="en-US" sz="2000" i="0" dirty="0" smtClean="0">
                <a:solidFill>
                  <a:srgbClr val="000000"/>
                </a:solidFill>
              </a:rPr>
              <a:t>by a </a:t>
            </a:r>
            <a:r>
              <a:rPr lang="en-US" sz="2000" i="0" dirty="0">
                <a:solidFill>
                  <a:srgbClr val="000000"/>
                </a:solidFill>
              </a:rPr>
              <a:t>fully deployed </a:t>
            </a:r>
            <a:r>
              <a:rPr lang="en-US" sz="2000" i="0" dirty="0" smtClean="0">
                <a:solidFill>
                  <a:srgbClr val="000000"/>
                </a:solidFill>
              </a:rPr>
              <a:t>White Rabbit </a:t>
            </a:r>
            <a:r>
              <a:rPr lang="en-US" sz="2000" i="0" dirty="0">
                <a:solidFill>
                  <a:srgbClr val="000000"/>
                </a:solidFill>
              </a:rPr>
              <a:t>(WR): Ethernet based network for synchronization </a:t>
            </a:r>
            <a:r>
              <a:rPr lang="en-US" sz="2000" i="0" dirty="0" smtClean="0">
                <a:solidFill>
                  <a:srgbClr val="000000"/>
                </a:solidFill>
              </a:rPr>
              <a:t> of </a:t>
            </a:r>
            <a:r>
              <a:rPr lang="en-US" sz="2000" i="0" dirty="0">
                <a:solidFill>
                  <a:srgbClr val="000000"/>
                </a:solidFill>
              </a:rPr>
              <a:t>distributed systems with sub-ns </a:t>
            </a:r>
            <a:r>
              <a:rPr lang="en-US" sz="2000" i="0" dirty="0" smtClean="0">
                <a:solidFill>
                  <a:srgbClr val="000000"/>
                </a:solidFill>
              </a:rPr>
              <a:t>accuracy, 50 </a:t>
            </a:r>
            <a:r>
              <a:rPr lang="en-US" sz="2000" i="0" dirty="0" err="1">
                <a:solidFill>
                  <a:srgbClr val="000000"/>
                </a:solidFill>
              </a:rPr>
              <a:t>ps</a:t>
            </a:r>
            <a:r>
              <a:rPr lang="en-US" sz="2000" i="0" dirty="0">
                <a:solidFill>
                  <a:srgbClr val="000000"/>
                </a:solidFill>
              </a:rPr>
              <a:t> precision.</a:t>
            </a:r>
            <a:endParaRPr lang="en-US" sz="2000" dirty="0">
              <a:solidFill>
                <a:srgbClr val="0000FF"/>
              </a:solidFill>
            </a:endParaRPr>
          </a:p>
        </p:txBody>
      </p:sp>
      <p:sp>
        <p:nvSpPr>
          <p:cNvPr id="8" name="Slide Number Placeholder 4"/>
          <p:cNvSpPr>
            <a:spLocks noGrp="1"/>
          </p:cNvSpPr>
          <p:nvPr>
            <p:ph type="sldNum" sz="quarter" idx="11"/>
          </p:nvPr>
        </p:nvSpPr>
        <p:spPr>
          <a:xfrm>
            <a:off x="7842250" y="6629400"/>
            <a:ext cx="2063750" cy="228600"/>
          </a:xfrm>
        </p:spPr>
        <p:txBody>
          <a:bodyPr/>
          <a:lstStyle/>
          <a:p>
            <a:r>
              <a:rPr lang="en-GB" dirty="0">
                <a:solidFill>
                  <a:srgbClr val="3333CC"/>
                </a:solidFill>
              </a:rPr>
              <a:t>Slide# :  </a:t>
            </a:r>
            <a:fld id="{D05931B6-DFFB-0A40-833F-329CB0688972}" type="slidenum">
              <a:rPr lang="en-GB" smtClean="0">
                <a:solidFill>
                  <a:srgbClr val="3333CC"/>
                </a:solidFill>
              </a:rPr>
              <a:pPr/>
              <a:t>9</a:t>
            </a:fld>
            <a:endParaRPr lang="en-GB" dirty="0">
              <a:solidFill>
                <a:srgbClr val="00CC99"/>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6421" y="3124200"/>
            <a:ext cx="5560980" cy="3733800"/>
          </a:xfrm>
          <a:prstGeom prst="rect">
            <a:avLst/>
          </a:prstGeom>
        </p:spPr>
      </p:pic>
    </p:spTree>
    <p:extLst>
      <p:ext uri="{BB962C8B-B14F-4D97-AF65-F5344CB8AC3E}">
        <p14:creationId xmlns:p14="http://schemas.microsoft.com/office/powerpoint/2010/main" val="2973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ECD_TALK">
  <a:themeElements>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ECD_TALK">
  <a:themeElements>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ECD_TALK">
      <a:majorFont>
        <a:latin typeface="Helvetica"/>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Comic Sans MS" pitchFamily="1" charset="0"/>
          </a:defRPr>
        </a:defPPr>
      </a:lstStyle>
    </a:lnDef>
  </a:objectDefaults>
  <a:extraClrSchemeLst>
    <a:extraClrScheme>
      <a:clrScheme name="OECD_TAL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ECD_TAL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ECD_TAL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ECD_TAL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ECD_TAL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ECD_TAL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ECD_TAL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47697</TotalTime>
  <Words>2472</Words>
  <Application>Microsoft Office PowerPoint</Application>
  <PresentationFormat>A4 Paper (210x297 mm)</PresentationFormat>
  <Paragraphs>234</Paragraphs>
  <Slides>16</Slides>
  <Notes>12</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OECD_TALK</vt:lpstr>
      <vt:lpstr>1_OECD_TALK</vt:lpstr>
      <vt:lpstr>PowerPoint Presentation</vt:lpstr>
      <vt:lpstr>Trigger WG</vt:lpstr>
      <vt:lpstr>Trigger system overview</vt:lpstr>
      <vt:lpstr>ICARUS Trigger system</vt:lpstr>
      <vt:lpstr>ICARUS Trigger system: triggering efficiency </vt:lpstr>
      <vt:lpstr>ICARUS Trigger system: 15 PMT analog sum signals</vt:lpstr>
      <vt:lpstr>ICARUS trigger system layout </vt:lpstr>
      <vt:lpstr>SPEXI board and NI PXIe-7820 Programming</vt:lpstr>
      <vt:lpstr>Timing and beam extraction for SBN </vt:lpstr>
      <vt:lpstr>SPEXI Test at FNAL ICARUS site: installed setup &amp; results</vt:lpstr>
      <vt:lpstr>A 2nd level Trigger: Event Filtering by PMT timing - 1</vt:lpstr>
      <vt:lpstr>A 2nd level Trigger: Event Filtering by PMT timing - 2</vt:lpstr>
      <vt:lpstr>A 2nd Trigger level: Event Filtering by timing - 3 </vt:lpstr>
      <vt:lpstr>Trigger system: next steps</vt:lpstr>
      <vt:lpstr>Backup</vt:lpstr>
      <vt:lpstr>Recalling the expected event rates in ICARUS-T600 </vt:lpstr>
    </vt:vector>
  </TitlesOfParts>
  <Company>Carlo Rubbia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optical astronomy to astro-particle physics    Carlo Rubbia CERN, Geneva, Switzerland</dc:title>
  <dc:creator>Carlo Rubbia</dc:creator>
  <cp:lastModifiedBy>Alberto</cp:lastModifiedBy>
  <cp:revision>1681</cp:revision>
  <cp:lastPrinted>2014-03-19T14:44:10Z</cp:lastPrinted>
  <dcterms:created xsi:type="dcterms:W3CDTF">2014-01-31T11:06:17Z</dcterms:created>
  <dcterms:modified xsi:type="dcterms:W3CDTF">2019-09-12T12:39:48Z</dcterms:modified>
</cp:coreProperties>
</file>