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8"/>
  </p:notesMasterIdLst>
  <p:handoutMasterIdLst>
    <p:handoutMasterId r:id="rId19"/>
  </p:handoutMasterIdLst>
  <p:sldIdLst>
    <p:sldId id="458" r:id="rId2"/>
    <p:sldId id="485" r:id="rId3"/>
    <p:sldId id="460" r:id="rId4"/>
    <p:sldId id="459" r:id="rId5"/>
    <p:sldId id="452" r:id="rId6"/>
    <p:sldId id="454" r:id="rId7"/>
    <p:sldId id="445" r:id="rId8"/>
    <p:sldId id="493" r:id="rId9"/>
    <p:sldId id="472" r:id="rId10"/>
    <p:sldId id="453" r:id="rId11"/>
    <p:sldId id="466" r:id="rId12"/>
    <p:sldId id="477" r:id="rId13"/>
    <p:sldId id="492" r:id="rId14"/>
    <p:sldId id="473" r:id="rId15"/>
    <p:sldId id="494" r:id="rId16"/>
    <p:sldId id="457" r:id="rId17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94763" autoAdjust="0"/>
  </p:normalViewPr>
  <p:slideViewPr>
    <p:cSldViewPr snapToGrid="0">
      <p:cViewPr>
        <p:scale>
          <a:sx n="99" d="100"/>
          <a:sy n="99" d="100"/>
        </p:scale>
        <p:origin x="-1728" y="-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AD4E-06CF-9D40-ABEC-D37ED4CF74F8}" type="datetimeFigureOut">
              <a:rPr lang="en-US" smtClean="0"/>
              <a:t>11/09/19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EA9B-93E3-4446-909A-8339E63D5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8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810B7-7BF2-4223-BEB5-A545A5760E97}" type="datetimeFigureOut">
              <a:rPr lang="it-IT" smtClean="0"/>
              <a:t>11/09/19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139E9-D34F-4DAF-9EC9-239B68792C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59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91F075C-C3B7-4C03-BA56-20CE1910DF07}" type="slidenum">
              <a:rPr lang="en-GB" smtClean="0">
                <a:latin typeface="Times New Roman" pitchFamily="18" charset="0"/>
                <a:ea typeface="MS PGothic" pitchFamily="34" charset="-128"/>
              </a:rPr>
              <a:pPr/>
              <a:t>1</a:t>
            </a:fld>
            <a:endParaRPr lang="en-GB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5577" y="8686800"/>
            <a:ext cx="2971324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664C41C-E4E5-4D7A-A293-57A2E11C3F9E}" type="slidenum">
              <a:rPr lang="en-GB" sz="1200" baseline="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1200" baseline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255" y="4343400"/>
            <a:ext cx="5027295" cy="4125384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1A229-ABD3-4938-8E1A-8816BF7107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8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1A229-ABD3-4938-8E1A-8816BF7107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8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1A229-ABD3-4938-8E1A-8816BF7107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8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1A229-ABD3-4938-8E1A-8816BF7107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8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1A229-ABD3-4938-8E1A-8816BF7107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8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0" y="1524000"/>
            <a:ext cx="7264400" cy="1524000"/>
          </a:xfrm>
        </p:spPr>
        <p:txBody>
          <a:bodyPr/>
          <a:lstStyle>
            <a:lvl1pPr marL="0" indent="0" algn="ctr">
              <a:lnSpc>
                <a:spcPct val="128000"/>
              </a:lnSpc>
              <a:buFont typeface="Zapf Dingbats" pitchFamily="1" charset="2"/>
              <a:buNone/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 algn="ctr">
              <a:defRPr sz="1400" i="0" smtClean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2018_Dec SBN Director's Review Meeting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z="1400" i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BEBFC4ED-8E6F-ED43-A724-E3F24B75823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3333CC"/>
                </a:solidFill>
              </a:rPr>
              <a:t>Slide: </a:t>
            </a:r>
            <a:fld id="{C0367892-4C36-1744-A726-262AF37AA8B7}" type="slidenum">
              <a:rPr lang="en-GB">
                <a:solidFill>
                  <a:srgbClr val="3333CC"/>
                </a:solidFill>
              </a:rPr>
              <a:pPr/>
              <a:t>‹#›</a:t>
            </a:fld>
            <a:endParaRPr lang="en-GB" dirty="0">
              <a:solidFill>
                <a:srgbClr val="00CC99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3" y="6629400"/>
            <a:ext cx="4413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3333CC"/>
                </a:solidFill>
              </a:rPr>
              <a:t>2018_Dec SBN Director's Review Meeting</a:t>
            </a:r>
            <a:endParaRPr lang="en-GB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3333CC"/>
                </a:solidFill>
              </a:rPr>
              <a:t>Slide: </a:t>
            </a:r>
            <a:fld id="{376D9610-EE21-EF47-B0E0-B514E2693501}" type="slidenum">
              <a:rPr lang="en-GB">
                <a:solidFill>
                  <a:srgbClr val="3333CC"/>
                </a:solidFill>
              </a:rPr>
              <a:pPr/>
              <a:t>‹#›</a:t>
            </a:fld>
            <a:endParaRPr lang="en-GB" dirty="0">
              <a:solidFill>
                <a:srgbClr val="00CC9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3" y="6629400"/>
            <a:ext cx="47184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3333CC"/>
                </a:solidFill>
              </a:rPr>
              <a:t>2018_Dec SBN Director's Review Meeting</a:t>
            </a:r>
            <a:endParaRPr lang="en-GB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1" y="685800"/>
            <a:ext cx="9448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62" y="6629400"/>
            <a:ext cx="4642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>
                <a:solidFill>
                  <a:srgbClr val="3333CC"/>
                </a:solidFill>
              </a:rPr>
              <a:t>2018_Dec SBN Director's Review Meeting</a:t>
            </a:r>
            <a:endParaRPr lang="en-GB" i="1" dirty="0">
              <a:solidFill>
                <a:srgbClr val="3333CC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6294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Helvetic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3333CC"/>
                </a:solidFill>
                <a:ea typeface="ＭＳ Ｐゴシック" charset="-128"/>
              </a:rPr>
              <a:t>Slide: </a:t>
            </a:r>
            <a:fld id="{D05931B6-DFFB-0A40-833F-329CB0688972}" type="slidenum">
              <a:rPr lang="en-GB" i="1">
                <a:solidFill>
                  <a:srgbClr val="3333CC"/>
                </a:solidFill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i="1" dirty="0">
              <a:solidFill>
                <a:srgbClr val="00CC99"/>
              </a:solidFill>
              <a:ea typeface="ＭＳ Ｐゴシック" charset="-128"/>
            </a:endParaRPr>
          </a:p>
        </p:txBody>
      </p:sp>
      <p:sp>
        <p:nvSpPr>
          <p:cNvPr id="2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33400"/>
          </a:xfrm>
          <a:prstGeom prst="bevel">
            <a:avLst>
              <a:gd name="adj" fmla="val 3787"/>
            </a:avLst>
          </a:prstGeom>
          <a:gradFill rotWithShape="0">
            <a:gsLst>
              <a:gs pos="0">
                <a:srgbClr val="002F47"/>
              </a:gs>
              <a:gs pos="100000">
                <a:srgbClr val="006699"/>
              </a:gs>
            </a:gsLst>
            <a:lin ang="0" scaled="1"/>
          </a:gra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6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Zapf Dingbats" charset="2"/>
        <a:buChar char="l"/>
        <a:defRPr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5000"/>
        <a:buFont typeface="Zapf Dingbats" charset="2"/>
        <a:buChar char="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775" y="963612"/>
            <a:ext cx="9901225" cy="78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en-US" sz="3200" b="1" i="1" dirty="0">
                <a:solidFill>
                  <a:srgbClr val="FF0000"/>
                </a:solidFill>
              </a:rPr>
              <a:t>TPC electronics WG  </a:t>
            </a:r>
            <a:endParaRPr lang="en-GB" sz="2400" i="1" baseline="0" dirty="0">
              <a:solidFill>
                <a:srgbClr val="3333CC"/>
              </a:solidFill>
            </a:endParaRPr>
          </a:p>
          <a:p>
            <a:pPr algn="ctr">
              <a:lnSpc>
                <a:spcPct val="128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endParaRPr lang="en-GB" sz="2400" baseline="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116565"/>
            <a:ext cx="7924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US" sz="2000" dirty="0"/>
              <a:t>ICARUS TPC Read-out System Overview</a:t>
            </a:r>
            <a:r>
              <a:rPr lang="en-GB" sz="2000" i="0" dirty="0"/>
              <a:t>                     </a:t>
            </a: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GB" sz="2000" dirty="0"/>
              <a:t>TPC electronics </a:t>
            </a:r>
            <a:r>
              <a:rPr lang="en-GB" sz="2000" dirty="0" smtClean="0"/>
              <a:t>installation</a:t>
            </a:r>
            <a:r>
              <a:rPr lang="en-GB" sz="2000" i="0" dirty="0" smtClean="0"/>
              <a:t> </a:t>
            </a:r>
            <a:endParaRPr lang="en-GB" sz="2000" dirty="0"/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GB" sz="2000" dirty="0"/>
              <a:t>Vertical slice tests</a:t>
            </a:r>
            <a:r>
              <a:rPr lang="en-GB" sz="2000" i="0" dirty="0"/>
              <a:t>              </a:t>
            </a:r>
            <a:endParaRPr lang="en-GB" sz="2000" dirty="0"/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buAutoNum type="arabicPeriod"/>
            </a:pPr>
            <a:r>
              <a:rPr lang="en-GB" sz="2000" dirty="0"/>
              <a:t>Future activities</a:t>
            </a:r>
            <a:endParaRPr lang="it-IT" sz="2000" dirty="0"/>
          </a:p>
          <a:p>
            <a:pPr>
              <a:lnSpc>
                <a:spcPts val="2400"/>
              </a:lnSpc>
              <a:spcBef>
                <a:spcPts val="600"/>
              </a:spcBef>
            </a:pPr>
            <a:endParaRPr lang="it-IT" sz="2000" dirty="0"/>
          </a:p>
          <a:p>
            <a:pPr>
              <a:lnSpc>
                <a:spcPts val="2400"/>
              </a:lnSpc>
              <a:spcBef>
                <a:spcPts val="600"/>
              </a:spcBef>
            </a:pPr>
            <a:endParaRPr lang="it-IT" sz="2000" dirty="0"/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it-IT" sz="2000" dirty="0"/>
              <a:t>         </a:t>
            </a:r>
            <a:r>
              <a:rPr lang="en-GB" sz="2000" dirty="0"/>
              <a:t>                                                C</a:t>
            </a:r>
            <a:r>
              <a:rPr lang="en-GB" sz="2000" dirty="0" smtClean="0"/>
              <a:t>. Farnese for the TPC WG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638497" y="5867400"/>
            <a:ext cx="6488613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8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en-US" sz="2000" i="0" dirty="0"/>
              <a:t>ICARUS </a:t>
            </a:r>
            <a:r>
              <a:rPr lang="en-US" sz="2000" i="0" dirty="0" smtClean="0"/>
              <a:t>Collaboration Meeting September 12</a:t>
            </a:r>
            <a:r>
              <a:rPr lang="en-US" sz="2000" i="0" baseline="30000" dirty="0" smtClean="0"/>
              <a:t>nd</a:t>
            </a:r>
            <a:r>
              <a:rPr lang="en-GB" sz="2000" i="0" dirty="0" smtClean="0"/>
              <a:t> </a:t>
            </a:r>
            <a:r>
              <a:rPr lang="en-GB" sz="2000" i="0" dirty="0"/>
              <a:t>2019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2046728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Vertical Slice test: 24 flanges on 8 corner chimneys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36" y="1287895"/>
            <a:ext cx="2273956" cy="292124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10</a:t>
            </a:fld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011" y="1238004"/>
            <a:ext cx="6960359" cy="3166278"/>
            <a:chOff x="232011" y="2774831"/>
            <a:chExt cx="6960359" cy="3166278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3" y="2936237"/>
              <a:ext cx="3382367" cy="2909335"/>
              <a:chOff x="81562" y="459394"/>
              <a:chExt cx="3411588" cy="323011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13" y="502906"/>
                <a:ext cx="3391637" cy="3036901"/>
              </a:xfrm>
              <a:prstGeom prst="rect">
                <a:avLst/>
              </a:prstGeom>
            </p:spPr>
          </p:pic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 rot="16200000">
                <a:off x="-541662" y="1169322"/>
                <a:ext cx="1537664" cy="291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RMS (#ADC)</a:t>
                </a:r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2296022" y="3331704"/>
                <a:ext cx="1179500" cy="357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/>
                  <a:t>channel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32070" y="459394"/>
                <a:ext cx="1420441" cy="3417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32011" y="2774831"/>
              <a:ext cx="3603009" cy="3166278"/>
              <a:chOff x="48101" y="3434983"/>
              <a:chExt cx="3500317" cy="3501813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3452" y="3656841"/>
                <a:ext cx="3384966" cy="3279955"/>
                <a:chOff x="163452" y="3656841"/>
                <a:chExt cx="3384966" cy="3279955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452" y="3656841"/>
                  <a:ext cx="3384966" cy="3049954"/>
                </a:xfrm>
                <a:prstGeom prst="rect">
                  <a:avLst/>
                </a:prstGeom>
              </p:spPr>
            </p:pic>
            <p:sp>
              <p:nvSpPr>
                <p:cNvPr id="22" name="Content Placeholder 2"/>
                <p:cNvSpPr txBox="1">
                  <a:spLocks/>
                </p:cNvSpPr>
                <p:nvPr/>
              </p:nvSpPr>
              <p:spPr bwMode="auto">
                <a:xfrm>
                  <a:off x="2361063" y="6474267"/>
                  <a:ext cx="1027277" cy="4625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/>
                    <a:t>channel</a:t>
                  </a:r>
                </a:p>
              </p:txBody>
            </p:sp>
          </p:grpSp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 rot="16200000">
                <a:off x="-787148" y="4270232"/>
                <a:ext cx="2005307" cy="334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TP height (#ADC)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350028" y="2873338"/>
              <a:ext cx="1380815" cy="3597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648" y="554539"/>
            <a:ext cx="9892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ea typeface="ＭＳ Ｐゴシック" pitchFamily="34" charset="-128"/>
              </a:rPr>
              <a:t>S</a:t>
            </a:r>
            <a:r>
              <a:rPr lang="en-US" sz="2000" dirty="0" smtClean="0">
                <a:ea typeface="ＭＳ Ｐゴシック" pitchFamily="34" charset="-128"/>
              </a:rPr>
              <a:t>imilar </a:t>
            </a:r>
            <a:r>
              <a:rPr lang="en-US" sz="2000" dirty="0">
                <a:ea typeface="ＭＳ Ｐゴシック" pitchFamily="34" charset="-128"/>
              </a:rPr>
              <a:t>TPC vertical </a:t>
            </a:r>
            <a:r>
              <a:rPr lang="en-US" sz="2000" dirty="0" smtClean="0">
                <a:ea typeface="ＭＳ Ｐゴシック" pitchFamily="34" charset="-128"/>
              </a:rPr>
              <a:t>slice tests were performed on the </a:t>
            </a:r>
            <a:r>
              <a:rPr lang="en-US" sz="2000" dirty="0">
                <a:ea typeface="ＭＳ Ｐゴシック" pitchFamily="34" charset="-128"/>
              </a:rPr>
              <a:t>24 corner flanges which refer to horizontal Induction1 wires, shortest Induction 2 and Collection wires</a:t>
            </a:r>
            <a:r>
              <a:rPr lang="en-US" sz="2000" dirty="0" smtClean="0">
                <a:ea typeface="ＭＳ Ｐゴシック" pitchFamily="34" charset="-128"/>
              </a:rPr>
              <a:t>;</a:t>
            </a: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3738" y="4179817"/>
            <a:ext cx="9882262" cy="243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US" sz="2000" dirty="0" smtClean="0"/>
              <a:t>During June/July, interventions had been performed to improve noise conditions on 5 mini-crates where an increased noise level up to 10-16 #ADC was observed; </a:t>
            </a:r>
            <a:endParaRPr lang="en-US" sz="2000" dirty="0"/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SzPct val="90000"/>
            </a:pPr>
            <a:r>
              <a:rPr lang="en-US" sz="2000" dirty="0" smtClean="0"/>
              <a:t>An improved noise condition was reached in all 5 mini-crates; 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SzPct val="90000"/>
            </a:pPr>
            <a:r>
              <a:rPr lang="en-US" sz="2000" dirty="0" smtClean="0"/>
              <a:t>However in the end of the process, </a:t>
            </a:r>
            <a:r>
              <a:rPr lang="en-US" sz="2000" dirty="0">
                <a:solidFill>
                  <a:schemeClr val="accent2"/>
                </a:solidFill>
              </a:rPr>
              <a:t>a</a:t>
            </a:r>
            <a:r>
              <a:rPr lang="en-US" sz="2000" dirty="0" smtClean="0">
                <a:solidFill>
                  <a:schemeClr val="accent2"/>
                </a:solidFill>
              </a:rPr>
              <a:t>n higher noise level on these </a:t>
            </a:r>
            <a:r>
              <a:rPr lang="en-US" sz="2000" dirty="0">
                <a:solidFill>
                  <a:schemeClr val="accent2"/>
                </a:solidFill>
              </a:rPr>
              <a:t>crates </a:t>
            </a:r>
            <a:r>
              <a:rPr lang="en-US" sz="2000" dirty="0" smtClean="0">
                <a:solidFill>
                  <a:schemeClr val="accent2"/>
                </a:solidFill>
              </a:rPr>
              <a:t>  (</a:t>
            </a:r>
            <a:r>
              <a:rPr lang="en-US" sz="2000" dirty="0">
                <a:solidFill>
                  <a:schemeClr val="accent2"/>
                </a:solidFill>
              </a:rPr>
              <a:t>~ </a:t>
            </a:r>
            <a:r>
              <a:rPr lang="en-US" sz="2000" dirty="0" smtClean="0">
                <a:solidFill>
                  <a:schemeClr val="accent2"/>
                </a:solidFill>
              </a:rPr>
              <a:t>4.5 - 5 </a:t>
            </a:r>
            <a:r>
              <a:rPr lang="en-US" sz="2000" dirty="0">
                <a:solidFill>
                  <a:schemeClr val="accent2"/>
                </a:solidFill>
              </a:rPr>
              <a:t>#ADC)</a:t>
            </a:r>
            <a:r>
              <a:rPr lang="en-US" sz="2000" dirty="0"/>
              <a:t> </a:t>
            </a:r>
            <a:r>
              <a:rPr lang="en-US" sz="2000" dirty="0" smtClean="0"/>
              <a:t>comparing with the standard crates is still present, due also to the different wire </a:t>
            </a:r>
            <a:r>
              <a:rPr lang="en-US" sz="2000" dirty="0"/>
              <a:t>length (9 m long wires of Induction 1</a:t>
            </a:r>
            <a:r>
              <a:rPr lang="en-US" sz="2000" dirty="0" smtClean="0"/>
              <a:t>) and cable length;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783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3357350" y="3550481"/>
            <a:ext cx="3207224" cy="3205167"/>
            <a:chOff x="6577921" y="403881"/>
            <a:chExt cx="3337460" cy="3222502"/>
          </a:xfrm>
        </p:grpSpPr>
        <p:grpSp>
          <p:nvGrpSpPr>
            <p:cNvPr id="79" name="Group 78"/>
            <p:cNvGrpSpPr/>
            <p:nvPr/>
          </p:nvGrpSpPr>
          <p:grpSpPr>
            <a:xfrm>
              <a:off x="6577921" y="403881"/>
              <a:ext cx="3337460" cy="3222502"/>
              <a:chOff x="6550625" y="403881"/>
              <a:chExt cx="3337460" cy="3222502"/>
            </a:xfrm>
          </p:grpSpPr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531" y="403881"/>
                <a:ext cx="3283554" cy="3178841"/>
              </a:xfrm>
              <a:prstGeom prst="rect">
                <a:avLst/>
              </a:prstGeom>
            </p:spPr>
          </p:pic>
          <p:sp>
            <p:nvSpPr>
              <p:cNvPr id="82" name="Content Placeholder 2"/>
              <p:cNvSpPr txBox="1">
                <a:spLocks/>
              </p:cNvSpPr>
              <p:nvPr/>
            </p:nvSpPr>
            <p:spPr bwMode="auto">
              <a:xfrm rot="16200000">
                <a:off x="6067042" y="1028272"/>
                <a:ext cx="1289357" cy="322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RMS (#ADC)</a:t>
                </a:r>
              </a:p>
            </p:txBody>
          </p:sp>
          <p:sp>
            <p:nvSpPr>
              <p:cNvPr id="83" name="Content Placeholder 2"/>
              <p:cNvSpPr txBox="1">
                <a:spLocks/>
              </p:cNvSpPr>
              <p:nvPr/>
            </p:nvSpPr>
            <p:spPr bwMode="auto">
              <a:xfrm>
                <a:off x="8682430" y="3331089"/>
                <a:ext cx="894620" cy="29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/>
                  <a:t>channel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7186633" y="934831"/>
              <a:ext cx="2229105" cy="649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EW20Middle, </a:t>
              </a:r>
            </a:p>
            <a:p>
              <a:r>
                <a:rPr lang="en-US" dirty="0"/>
                <a:t>after </a:t>
              </a:r>
              <a:r>
                <a:rPr lang="en-US" dirty="0" smtClean="0"/>
                <a:t>intervention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96389" y="3563439"/>
            <a:ext cx="3317951" cy="3178557"/>
            <a:chOff x="3340369" y="403799"/>
            <a:chExt cx="3334931" cy="3254696"/>
          </a:xfrm>
        </p:grpSpPr>
        <p:grpSp>
          <p:nvGrpSpPr>
            <p:cNvPr id="62" name="Group 61"/>
            <p:cNvGrpSpPr/>
            <p:nvPr/>
          </p:nvGrpSpPr>
          <p:grpSpPr>
            <a:xfrm>
              <a:off x="3340369" y="403799"/>
              <a:ext cx="3334931" cy="3254696"/>
              <a:chOff x="3340369" y="376503"/>
              <a:chExt cx="3334931" cy="3254696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6974" y="376503"/>
                <a:ext cx="3268326" cy="3237478"/>
              </a:xfrm>
              <a:prstGeom prst="rect">
                <a:avLst/>
              </a:prstGeom>
            </p:spPr>
          </p:pic>
          <p:sp>
            <p:nvSpPr>
              <p:cNvPr id="65" name="Content Placeholder 2"/>
              <p:cNvSpPr txBox="1">
                <a:spLocks/>
              </p:cNvSpPr>
              <p:nvPr/>
            </p:nvSpPr>
            <p:spPr bwMode="auto">
              <a:xfrm>
                <a:off x="5513125" y="3321388"/>
                <a:ext cx="894621" cy="309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/>
                  <a:t>channel</a:t>
                </a:r>
              </a:p>
            </p:txBody>
          </p:sp>
          <p:sp>
            <p:nvSpPr>
              <p:cNvPr id="67" name="Content Placeholder 2"/>
              <p:cNvSpPr txBox="1">
                <a:spLocks/>
              </p:cNvSpPr>
              <p:nvPr/>
            </p:nvSpPr>
            <p:spPr bwMode="auto">
              <a:xfrm rot="16200000">
                <a:off x="2856786" y="946384"/>
                <a:ext cx="1289357" cy="322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RMS (#ADC)</a:t>
                </a: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917974" y="1267186"/>
              <a:ext cx="2153083" cy="661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EE20Middle, </a:t>
              </a:r>
            </a:p>
            <a:p>
              <a:r>
                <a:rPr lang="en-US" dirty="0"/>
                <a:t>after </a:t>
              </a:r>
              <a:r>
                <a:rPr lang="en-US" dirty="0" smtClean="0"/>
                <a:t>intervention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639" y="354843"/>
            <a:ext cx="3384143" cy="6503157"/>
            <a:chOff x="1241854" y="354843"/>
            <a:chExt cx="3384143" cy="6503157"/>
          </a:xfrm>
        </p:grpSpPr>
        <p:grpSp>
          <p:nvGrpSpPr>
            <p:cNvPr id="58" name="Group 57"/>
            <p:cNvGrpSpPr/>
            <p:nvPr/>
          </p:nvGrpSpPr>
          <p:grpSpPr>
            <a:xfrm>
              <a:off x="1296620" y="3490466"/>
              <a:ext cx="3329377" cy="3367534"/>
              <a:chOff x="3234572" y="388740"/>
              <a:chExt cx="3329377" cy="3367534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234572" y="388740"/>
                <a:ext cx="3329377" cy="3241565"/>
                <a:chOff x="163772" y="3580570"/>
                <a:chExt cx="3329377" cy="3074798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163772" y="3580570"/>
                  <a:ext cx="3329377" cy="3074798"/>
                  <a:chOff x="37968" y="544692"/>
                  <a:chExt cx="3455182" cy="3236834"/>
                </a:xfrm>
              </p:grpSpPr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513" y="544692"/>
                    <a:ext cx="3391637" cy="3183006"/>
                  </a:xfrm>
                  <a:prstGeom prst="rect">
                    <a:avLst/>
                  </a:prstGeom>
                </p:spPr>
              </p:pic>
              <p:sp>
                <p:nvSpPr>
                  <p:cNvPr id="116" name="Content Placeholder 2"/>
                  <p:cNvSpPr txBox="1">
                    <a:spLocks/>
                  </p:cNvSpPr>
                  <p:nvPr/>
                </p:nvSpPr>
                <p:spPr bwMode="auto">
                  <a:xfrm rot="16200000">
                    <a:off x="-439306" y="1077965"/>
                    <a:ext cx="1289357" cy="3348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380" tIns="45690" rIns="91380" bIns="45690" numCol="1" anchor="t" anchorCtr="0" compatLnSpc="1">
                    <a:prstTxWarp prst="textNoShape">
                      <a:avLst/>
                    </a:prstTxWarp>
                  </a:bodyPr>
                  <a:lstStyle>
                    <a:lvl1pPr marL="316313" indent="-316313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charset="2"/>
                      <a:buChar char="l"/>
                      <a:defRPr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defRPr>
                    </a:lvl1pPr>
                    <a:lvl2pPr marL="685350" indent="-263597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charset="2"/>
                      <a:buChar char="Ø"/>
                      <a:defRPr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defRPr>
                    </a:lvl2pPr>
                    <a:lvl3pPr marL="1054386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defRPr>
                    </a:lvl3pPr>
                    <a:lvl4pPr marL="1476139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4pPr>
                    <a:lvl5pPr marL="1897893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5pPr>
                    <a:lvl6pPr marL="2319649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6pPr>
                    <a:lvl7pPr marL="2741409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7pPr>
                    <a:lvl8pPr marL="3163161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8pPr>
                    <a:lvl9pPr marL="3584911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1300" dirty="0"/>
                      <a:t>RMS (#ADC)</a:t>
                    </a:r>
                  </a:p>
                </p:txBody>
              </p:sp>
              <p:sp>
                <p:nvSpPr>
                  <p:cNvPr id="117" name="Content Placeholder 2"/>
                  <p:cNvSpPr txBox="1">
                    <a:spLocks/>
                  </p:cNvSpPr>
                  <p:nvPr/>
                </p:nvSpPr>
                <p:spPr bwMode="auto">
                  <a:xfrm>
                    <a:off x="2293410" y="3497692"/>
                    <a:ext cx="860465" cy="2838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380" tIns="45690" rIns="91380" bIns="45690" numCol="1" anchor="t" anchorCtr="0" compatLnSpc="1">
                    <a:prstTxWarp prst="textNoShape">
                      <a:avLst/>
                    </a:prstTxWarp>
                  </a:bodyPr>
                  <a:lstStyle>
                    <a:lvl1pPr marL="316313" indent="-316313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charset="2"/>
                      <a:buChar char="l"/>
                      <a:defRPr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  <a:cs typeface="ＭＳ Ｐゴシック" charset="-128"/>
                      </a:defRPr>
                    </a:lvl1pPr>
                    <a:lvl2pPr marL="685350" indent="-263597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Font typeface="Wingdings" charset="2"/>
                      <a:buChar char="Ø"/>
                      <a:defRPr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defRPr>
                    </a:lvl2pPr>
                    <a:lvl3pPr marL="1054386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n-lt"/>
                        <a:ea typeface="ＭＳ Ｐゴシック" charset="-128"/>
                      </a:defRPr>
                    </a:lvl3pPr>
                    <a:lvl4pPr marL="1476139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4pPr>
                    <a:lvl5pPr marL="1897893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5pPr>
                    <a:lvl6pPr marL="2319649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6pPr>
                    <a:lvl7pPr marL="2741409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7pPr>
                    <a:lvl8pPr marL="3163161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8pPr>
                    <a:lvl9pPr marL="3584911" indent="-210876" algn="l" rtl="0" eaLnBrk="1" fontAlgn="base" hangingPunct="1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charset="2"/>
                      <a:buChar char="è"/>
                      <a:defRPr>
                        <a:solidFill>
                          <a:schemeClr val="tx1"/>
                        </a:solidFill>
                        <a:latin typeface="+mj-lt"/>
                        <a:ea typeface="ＭＳ Ｐゴシック" charset="-128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1400" dirty="0"/>
                      <a:t>channel</a:t>
                    </a:r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 bwMode="auto">
                  <a:xfrm>
                    <a:off x="2184432" y="2864930"/>
                    <a:ext cx="1006203" cy="41991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-25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" charset="0"/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850628" y="1610279"/>
                    <a:ext cx="2436076" cy="5839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08000"/>
                        </a:solidFill>
                      </a:rPr>
                      <a:t>not used channels </a:t>
                    </a:r>
                    <a:r>
                      <a:rPr lang="en-US" sz="1600" dirty="0" smtClean="0">
                        <a:solidFill>
                          <a:srgbClr val="008000"/>
                        </a:solidFill>
                      </a:rPr>
                      <a:t>	 +</a:t>
                    </a:r>
                    <a:r>
                      <a:rPr lang="en-US" sz="1600" dirty="0">
                        <a:solidFill>
                          <a:srgbClr val="008000"/>
                        </a:solidFill>
                      </a:rPr>
                      <a:t>15 </a:t>
                    </a:r>
                    <a:r>
                      <a:rPr lang="en-US" sz="1600" dirty="0" err="1">
                        <a:solidFill>
                          <a:srgbClr val="008000"/>
                        </a:solidFill>
                      </a:rPr>
                      <a:t>chs</a:t>
                    </a:r>
                    <a:r>
                      <a:rPr lang="en-US" sz="1600" dirty="0">
                        <a:solidFill>
                          <a:srgbClr val="008000"/>
                        </a:solidFill>
                      </a:rPr>
                      <a:t> flat cable cut</a:t>
                    </a:r>
                  </a:p>
                </p:txBody>
              </p:sp>
              <p:cxnSp>
                <p:nvCxnSpPr>
                  <p:cNvPr id="120" name="Straight Arrow Connector 119"/>
                  <p:cNvCxnSpPr/>
                  <p:nvPr/>
                </p:nvCxnSpPr>
                <p:spPr bwMode="auto">
                  <a:xfrm>
                    <a:off x="2670835" y="2227168"/>
                    <a:ext cx="223917" cy="65949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114" name="Rectangle 113"/>
                <p:cNvSpPr/>
                <p:nvPr/>
              </p:nvSpPr>
              <p:spPr>
                <a:xfrm>
                  <a:off x="780851" y="3928440"/>
                  <a:ext cx="2142120" cy="6130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EW20Top, </a:t>
                  </a:r>
                </a:p>
                <a:p>
                  <a:r>
                    <a:rPr lang="en-US" dirty="0"/>
                    <a:t>after </a:t>
                  </a:r>
                  <a:r>
                    <a:rPr lang="en-US" dirty="0" smtClean="0"/>
                    <a:t>intervention</a:t>
                  </a:r>
                  <a:endParaRPr lang="en-US" dirty="0"/>
                </a:p>
              </p:txBody>
            </p:sp>
          </p:grpSp>
          <p:sp>
            <p:nvSpPr>
              <p:cNvPr id="112" name="Content Placeholder 2"/>
              <p:cNvSpPr txBox="1">
                <a:spLocks/>
              </p:cNvSpPr>
              <p:nvPr/>
            </p:nvSpPr>
            <p:spPr bwMode="auto">
              <a:xfrm>
                <a:off x="4530137" y="3446145"/>
                <a:ext cx="820866" cy="3101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endParaRPr lang="en-US" sz="1400" dirty="0"/>
              </a:p>
            </p:txBody>
          </p:sp>
        </p:grpSp>
        <p:sp>
          <p:nvSpPr>
            <p:cNvPr id="60" name="Content Placeholder 2"/>
            <p:cNvSpPr txBox="1">
              <a:spLocks/>
            </p:cNvSpPr>
            <p:nvPr/>
          </p:nvSpPr>
          <p:spPr bwMode="auto">
            <a:xfrm>
              <a:off x="1365321" y="426013"/>
              <a:ext cx="820866" cy="310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endParaRPr lang="en-US" sz="14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241854" y="354843"/>
              <a:ext cx="3329377" cy="3275460"/>
              <a:chOff x="163772" y="3548418"/>
              <a:chExt cx="3329377" cy="310695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63772" y="3548418"/>
                <a:ext cx="3329377" cy="3106950"/>
                <a:chOff x="37968" y="510845"/>
                <a:chExt cx="3455182" cy="3270681"/>
              </a:xfrm>
            </p:grpSpPr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13" y="510845"/>
                  <a:ext cx="3391637" cy="3187240"/>
                </a:xfrm>
                <a:prstGeom prst="rect">
                  <a:avLst/>
                </a:prstGeom>
              </p:spPr>
            </p:pic>
            <p:sp>
              <p:nvSpPr>
                <p:cNvPr id="85" name="Content Placeholder 2"/>
                <p:cNvSpPr txBox="1">
                  <a:spLocks/>
                </p:cNvSpPr>
                <p:nvPr/>
              </p:nvSpPr>
              <p:spPr bwMode="auto">
                <a:xfrm rot="16200000">
                  <a:off x="-439306" y="1077965"/>
                  <a:ext cx="1289357" cy="3348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300" dirty="0"/>
                    <a:t>RMS (#ADC)</a:t>
                  </a:r>
                </a:p>
              </p:txBody>
            </p:sp>
            <p:sp>
              <p:nvSpPr>
                <p:cNvPr id="86" name="Content Placeholder 2"/>
                <p:cNvSpPr txBox="1">
                  <a:spLocks/>
                </p:cNvSpPr>
                <p:nvPr/>
              </p:nvSpPr>
              <p:spPr bwMode="auto">
                <a:xfrm>
                  <a:off x="2293410" y="3497692"/>
                  <a:ext cx="860465" cy="283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/>
                    <a:t>channel</a:t>
                  </a:r>
                </a:p>
              </p:txBody>
            </p:sp>
            <p:sp>
              <p:nvSpPr>
                <p:cNvPr id="87" name="Oval 86"/>
                <p:cNvSpPr/>
                <p:nvPr/>
              </p:nvSpPr>
              <p:spPr bwMode="auto">
                <a:xfrm>
                  <a:off x="2238232" y="2826112"/>
                  <a:ext cx="879455" cy="41991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442348" y="2508696"/>
                  <a:ext cx="194600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8000"/>
                      </a:solidFill>
                    </a:rPr>
                    <a:t>not used channels +15 </a:t>
                  </a:r>
                  <a:r>
                    <a:rPr lang="en-US" sz="1600" dirty="0" err="1">
                      <a:solidFill>
                        <a:srgbClr val="008000"/>
                      </a:solidFill>
                    </a:rPr>
                    <a:t>chs</a:t>
                  </a:r>
                  <a:r>
                    <a:rPr lang="en-US" sz="1600" dirty="0">
                      <a:solidFill>
                        <a:srgbClr val="008000"/>
                      </a:solidFill>
                    </a:rPr>
                    <a:t> flat cable cut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>
                  <a:off x="506980" y="827953"/>
                  <a:ext cx="1818281" cy="152937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endParaRPr>
                </a:p>
              </p:txBody>
            </p:sp>
            <p:cxnSp>
              <p:nvCxnSpPr>
                <p:cNvPr id="93" name="Straight Arrow Connector 92"/>
                <p:cNvCxnSpPr/>
                <p:nvPr/>
              </p:nvCxnSpPr>
              <p:spPr bwMode="auto">
                <a:xfrm>
                  <a:off x="1473958" y="3070746"/>
                  <a:ext cx="668741" cy="10918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75" name="Rectangle 74"/>
              <p:cNvSpPr/>
              <p:nvPr/>
            </p:nvSpPr>
            <p:spPr>
              <a:xfrm>
                <a:off x="1896519" y="3872142"/>
                <a:ext cx="12538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EW20Top</a:t>
                </a: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 bwMode="auto">
            <a:xfrm flipH="1">
              <a:off x="1867588" y="3113028"/>
              <a:ext cx="24925" cy="133237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3357350" y="324014"/>
            <a:ext cx="6456990" cy="3432260"/>
            <a:chOff x="3357350" y="324014"/>
            <a:chExt cx="6456990" cy="3432260"/>
          </a:xfrm>
        </p:grpSpPr>
        <p:grpSp>
          <p:nvGrpSpPr>
            <p:cNvPr id="68" name="Group 67"/>
            <p:cNvGrpSpPr/>
            <p:nvPr/>
          </p:nvGrpSpPr>
          <p:grpSpPr>
            <a:xfrm>
              <a:off x="6496389" y="337661"/>
              <a:ext cx="3317951" cy="3376558"/>
              <a:chOff x="3340369" y="374442"/>
              <a:chExt cx="3334931" cy="3457443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340369" y="374442"/>
                <a:ext cx="3334931" cy="3457443"/>
                <a:chOff x="3340369" y="347146"/>
                <a:chExt cx="3334931" cy="3457443"/>
              </a:xfrm>
            </p:grpSpPr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6974" y="347146"/>
                  <a:ext cx="3268326" cy="3344971"/>
                </a:xfrm>
                <a:prstGeom prst="rect">
                  <a:avLst/>
                </a:prstGeom>
              </p:spPr>
            </p:pic>
            <p:sp>
              <p:nvSpPr>
                <p:cNvPr id="101" name="Oval 100"/>
                <p:cNvSpPr/>
                <p:nvPr/>
              </p:nvSpPr>
              <p:spPr bwMode="auto">
                <a:xfrm>
                  <a:off x="3651472" y="788119"/>
                  <a:ext cx="1085204" cy="1177851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endParaRPr>
                </a:p>
              </p:txBody>
            </p:sp>
            <p:sp>
              <p:nvSpPr>
                <p:cNvPr id="102" name="Content Placeholder 2"/>
                <p:cNvSpPr txBox="1">
                  <a:spLocks/>
                </p:cNvSpPr>
                <p:nvPr/>
              </p:nvSpPr>
              <p:spPr bwMode="auto">
                <a:xfrm rot="16200000">
                  <a:off x="2856786" y="946384"/>
                  <a:ext cx="1289357" cy="322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300" dirty="0"/>
                    <a:t>RMS (#ADC)</a:t>
                  </a:r>
                </a:p>
              </p:txBody>
            </p:sp>
            <p:sp>
              <p:nvSpPr>
                <p:cNvPr id="100" name="Content Placeholder 2"/>
                <p:cNvSpPr txBox="1">
                  <a:spLocks/>
                </p:cNvSpPr>
                <p:nvPr/>
              </p:nvSpPr>
              <p:spPr bwMode="auto">
                <a:xfrm>
                  <a:off x="5513125" y="3494778"/>
                  <a:ext cx="894621" cy="3098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/>
                    <a:t>channel</a:t>
                  </a:r>
                </a:p>
              </p:txBody>
            </p:sp>
          </p:grpSp>
          <p:sp>
            <p:nvSpPr>
              <p:cNvPr id="98" name="Rectangle 97"/>
              <p:cNvSpPr/>
              <p:nvPr/>
            </p:nvSpPr>
            <p:spPr>
              <a:xfrm>
                <a:off x="4860407" y="708078"/>
                <a:ext cx="1484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EE20Middle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357350" y="324014"/>
              <a:ext cx="3207224" cy="3403857"/>
              <a:chOff x="6577921" y="374364"/>
              <a:chExt cx="3337460" cy="342226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577921" y="374364"/>
                <a:ext cx="3337460" cy="3422263"/>
                <a:chOff x="6550625" y="374364"/>
                <a:chExt cx="3337460" cy="3422263"/>
              </a:xfrm>
            </p:grpSpPr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4531" y="374364"/>
                  <a:ext cx="3283554" cy="3285948"/>
                </a:xfrm>
                <a:prstGeom prst="rect">
                  <a:avLst/>
                </a:prstGeom>
              </p:spPr>
            </p:pic>
            <p:sp>
              <p:nvSpPr>
                <p:cNvPr id="90" name="Content Placeholder 2"/>
                <p:cNvSpPr txBox="1">
                  <a:spLocks/>
                </p:cNvSpPr>
                <p:nvPr/>
              </p:nvSpPr>
              <p:spPr bwMode="auto">
                <a:xfrm rot="16200000">
                  <a:off x="6067042" y="1028272"/>
                  <a:ext cx="1289357" cy="322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300" dirty="0"/>
                    <a:t>RMS (#ADC)</a:t>
                  </a:r>
                </a:p>
              </p:txBody>
            </p:sp>
            <p:sp>
              <p:nvSpPr>
                <p:cNvPr id="95" name="Content Placeholder 2"/>
                <p:cNvSpPr txBox="1">
                  <a:spLocks/>
                </p:cNvSpPr>
                <p:nvPr/>
              </p:nvSpPr>
              <p:spPr bwMode="auto">
                <a:xfrm>
                  <a:off x="8682430" y="3501333"/>
                  <a:ext cx="894620" cy="2952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380" tIns="45690" rIns="91380" bIns="45690" numCol="1" anchor="t" anchorCtr="0" compatLnSpc="1">
                  <a:prstTxWarp prst="textNoShape">
                    <a:avLst/>
                  </a:prstTxWarp>
                </a:bodyPr>
                <a:lstStyle>
                  <a:lvl1pPr marL="316313" indent="-316313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l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685350" indent="-263597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charset="2"/>
                    <a:buChar char="Ø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2pPr>
                  <a:lvl3pPr marL="1054386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n-lt"/>
                      <a:ea typeface="ＭＳ Ｐゴシック" charset="-128"/>
                    </a:defRPr>
                  </a:lvl3pPr>
                  <a:lvl4pPr marL="147613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4pPr>
                  <a:lvl5pPr marL="1897893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5pPr>
                  <a:lvl6pPr marL="231964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6pPr>
                  <a:lvl7pPr marL="2741409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7pPr>
                  <a:lvl8pPr marL="316316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8pPr>
                  <a:lvl9pPr marL="3584911" indent="-210876" algn="l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Wingdings" charset="2"/>
                    <a:buChar char="è"/>
                    <a:defRPr>
                      <a:solidFill>
                        <a:schemeClr val="tx1"/>
                      </a:solidFill>
                      <a:latin typeface="+mj-lt"/>
                      <a:ea typeface="ＭＳ Ｐゴシック" charset="-128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400" dirty="0"/>
                    <a:t>channel</a:t>
                  </a:r>
                </a:p>
              </p:txBody>
            </p:sp>
            <p:sp>
              <p:nvSpPr>
                <p:cNvPr id="96" name="Oval 95"/>
                <p:cNvSpPr/>
                <p:nvPr/>
              </p:nvSpPr>
              <p:spPr bwMode="auto">
                <a:xfrm>
                  <a:off x="6984570" y="955342"/>
                  <a:ext cx="1074550" cy="1187357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endParaRPr>
                </a:p>
              </p:txBody>
            </p:sp>
          </p:grpSp>
          <p:sp>
            <p:nvSpPr>
              <p:cNvPr id="77" name="Rectangle 76"/>
              <p:cNvSpPr/>
              <p:nvPr/>
            </p:nvSpPr>
            <p:spPr>
              <a:xfrm>
                <a:off x="8001784" y="708078"/>
                <a:ext cx="1580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EW20Middle</a:t>
                </a:r>
              </a:p>
            </p:txBody>
          </p:sp>
        </p:grpSp>
        <p:sp>
          <p:nvSpPr>
            <p:cNvPr id="70" name="Content Placeholder 2"/>
            <p:cNvSpPr txBox="1">
              <a:spLocks/>
            </p:cNvSpPr>
            <p:nvPr/>
          </p:nvSpPr>
          <p:spPr bwMode="auto">
            <a:xfrm>
              <a:off x="4530137" y="3446145"/>
              <a:ext cx="820866" cy="310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endParaRPr lang="en-US" sz="1400" dirty="0"/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09720" y="39229"/>
            <a:ext cx="496280" cy="5094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endParaRPr lang="en-GB" sz="1800" baseline="0" dirty="0">
              <a:solidFill>
                <a:schemeClr val="bg1"/>
              </a:solidFill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 bwMode="auto">
          <a:xfrm>
            <a:off x="4530137" y="3446145"/>
            <a:ext cx="820866" cy="31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7698745" y="3421121"/>
            <a:ext cx="820866" cy="31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dirty="0" smtClean="0"/>
              <a:t>Examples of interventions in 3 </a:t>
            </a:r>
            <a:r>
              <a:rPr lang="en-US" dirty="0"/>
              <a:t>corner </a:t>
            </a:r>
            <a:r>
              <a:rPr lang="en-US" dirty="0" smtClean="0"/>
              <a:t>chimneys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11</a:t>
            </a:fld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 flipH="1">
            <a:off x="4357707" y="2091955"/>
            <a:ext cx="24900" cy="196743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7233792" y="1930077"/>
            <a:ext cx="24902" cy="226628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743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99" y="3964642"/>
            <a:ext cx="5002809" cy="2924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84" y="590896"/>
            <a:ext cx="5002818" cy="30092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5" y="3929032"/>
            <a:ext cx="5002813" cy="2948864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122308" y="6203961"/>
            <a:ext cx="1289357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RMS (#ADC)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Summary of </a:t>
            </a:r>
            <a:r>
              <a:rPr lang="en-US" sz="2600" dirty="0" smtClean="0"/>
              <a:t>noise </a:t>
            </a:r>
            <a:r>
              <a:rPr lang="en-US" sz="2600" dirty="0"/>
              <a:t>after the interventions: </a:t>
            </a:r>
            <a:r>
              <a:rPr lang="en-US" sz="2600" dirty="0" smtClean="0"/>
              <a:t>24 corner </a:t>
            </a:r>
            <a:r>
              <a:rPr lang="en-US" sz="2600" dirty="0"/>
              <a:t>chimneys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305694" y="3404387"/>
            <a:ext cx="1289357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RMS (#ADC)</a:t>
            </a:r>
            <a:endParaRPr lang="en-US" sz="14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8151742" y="6224373"/>
            <a:ext cx="1289357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RMS (#ADC)</a:t>
            </a:r>
            <a:endParaRPr lang="en-US" sz="1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2475" y="641661"/>
            <a:ext cx="5298487" cy="34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US" sz="2000" dirty="0"/>
              <a:t>Globally </a:t>
            </a:r>
            <a:r>
              <a:rPr lang="en-US" sz="2000" dirty="0" smtClean="0"/>
              <a:t>12800 </a:t>
            </a:r>
            <a:r>
              <a:rPr lang="en-US" sz="2000" dirty="0"/>
              <a:t>channels </a:t>
            </a:r>
            <a:r>
              <a:rPr lang="en-US" sz="2000" dirty="0" smtClean="0"/>
              <a:t>(208 </a:t>
            </a:r>
            <a:r>
              <a:rPr lang="en-US" sz="2000" dirty="0"/>
              <a:t>boards) </a:t>
            </a:r>
            <a:r>
              <a:rPr lang="en-US" sz="2000" dirty="0" smtClean="0"/>
              <a:t>studied: </a:t>
            </a:r>
            <a:r>
              <a:rPr lang="en-US" sz="2000" dirty="0"/>
              <a:t>i</a:t>
            </a:r>
            <a:r>
              <a:rPr lang="en-US" sz="2000" dirty="0" smtClean="0"/>
              <a:t>dentified 53 </a:t>
            </a:r>
            <a:r>
              <a:rPr lang="en-US" sz="2000" dirty="0"/>
              <a:t>single channels </a:t>
            </a:r>
            <a:r>
              <a:rPr lang="en-US" sz="2000" dirty="0" smtClean="0"/>
              <a:t>that should </a:t>
            </a:r>
            <a:r>
              <a:rPr lang="en-US" sz="2000" dirty="0"/>
              <a:t>be cured changing pre-Amplifier(s) or repairing </a:t>
            </a:r>
            <a:r>
              <a:rPr lang="en-US" sz="2000" dirty="0" smtClean="0"/>
              <a:t>boards:</a:t>
            </a:r>
            <a:endParaRPr lang="en-US" sz="2000" dirty="0"/>
          </a:p>
          <a:p>
            <a:pPr lvl="1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SzPct val="90000"/>
            </a:pPr>
            <a:r>
              <a:rPr lang="en-US" sz="2000" dirty="0" smtClean="0"/>
              <a:t>23 </a:t>
            </a:r>
            <a:r>
              <a:rPr lang="en-US" sz="2000" dirty="0"/>
              <a:t>channels </a:t>
            </a:r>
            <a:r>
              <a:rPr lang="en-US" sz="2000" dirty="0" smtClean="0"/>
              <a:t>with RMS </a:t>
            </a:r>
            <a:r>
              <a:rPr lang="en-US" sz="2000" dirty="0"/>
              <a:t>&lt;</a:t>
            </a:r>
            <a:r>
              <a:rPr lang="en-US" sz="2000" dirty="0" smtClean="0"/>
              <a:t> 2 #ADC;</a:t>
            </a:r>
            <a:endParaRPr lang="en-US" sz="2000" dirty="0"/>
          </a:p>
          <a:p>
            <a:pPr lvl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SzPct val="90000"/>
            </a:pPr>
            <a:r>
              <a:rPr lang="en-US" sz="2000" dirty="0" smtClean="0"/>
              <a:t>30 channels </a:t>
            </a:r>
            <a:r>
              <a:rPr lang="en-US" sz="2000" dirty="0"/>
              <a:t>with </a:t>
            </a:r>
            <a:r>
              <a:rPr lang="en-US" sz="2000" dirty="0" smtClean="0"/>
              <a:t>RMS &gt; 7 #ADC;</a:t>
            </a:r>
          </a:p>
          <a:p>
            <a:r>
              <a:rPr lang="en-US" sz="2000" dirty="0" smtClean="0">
                <a:solidFill>
                  <a:srgbClr val="3366FF"/>
                </a:solidFill>
                <a:ea typeface="+mn-ea"/>
                <a:cs typeface="+mn-cs"/>
              </a:rPr>
              <a:t>The average noise level, in particular on the Middle and Top crates, is ~ 5#ADC still higher </a:t>
            </a:r>
            <a:r>
              <a:rPr lang="en-US" sz="2000" dirty="0" err="1" smtClean="0">
                <a:solidFill>
                  <a:srgbClr val="3366FF"/>
                </a:solidFill>
                <a:ea typeface="+mn-ea"/>
                <a:cs typeface="+mn-cs"/>
              </a:rPr>
              <a:t>w.r.t</a:t>
            </a:r>
            <a:r>
              <a:rPr lang="en-US" sz="2000" dirty="0" smtClean="0">
                <a:solidFill>
                  <a:srgbClr val="3366FF"/>
                </a:solidFill>
                <a:ea typeface="+mn-ea"/>
                <a:cs typeface="+mn-cs"/>
              </a:rPr>
              <a:t>. the expectations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982088" y="4311125"/>
            <a:ext cx="2138490" cy="20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Bottom crates, Induction2/Collection wires, channels RMS distribution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121285" y="1017349"/>
            <a:ext cx="2231544" cy="20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Top crates, Induction1 wires, channels RMS distribution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249943" y="4437866"/>
            <a:ext cx="2231544" cy="1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Middle crates, Induction1 wires, channels RMS 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97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09720" y="39229"/>
            <a:ext cx="496280" cy="5094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endParaRPr lang="en-GB" sz="1800" baseline="0" dirty="0">
              <a:solidFill>
                <a:schemeClr val="bg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7887069" y="3653073"/>
            <a:ext cx="820866" cy="31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noise</a:t>
            </a:r>
            <a:endParaRPr lang="en-US" dirty="0"/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613947"/>
            <a:ext cx="97968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indent="-228600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en-US" sz="2000" i="0" dirty="0" smtClean="0">
                <a:latin typeface="+mn-lt"/>
                <a:ea typeface="MS Mincho" pitchFamily="49" charset="-128"/>
              </a:rPr>
              <a:t>In all</a:t>
            </a:r>
            <a:r>
              <a:rPr lang="en-US" altLang="en-US" sz="2000" dirty="0" smtClean="0">
                <a:latin typeface="+mn-lt"/>
                <a:ea typeface="MS Mincho" pitchFamily="49" charset="-128"/>
              </a:rPr>
              <a:t> flanges is also present evident correlated noise that is enhanced in the corner flanges. This problem is still under investigation</a:t>
            </a:r>
            <a:r>
              <a:rPr lang="en-US" altLang="en-US" sz="2000" dirty="0">
                <a:latin typeface="+mn-lt"/>
                <a:ea typeface="MS Mincho" pitchFamily="49" charset="-128"/>
              </a:rPr>
              <a:t>. </a:t>
            </a:r>
            <a:endParaRPr lang="en-US" altLang="en-US" sz="2000" dirty="0" smtClean="0">
              <a:latin typeface="+mn-lt"/>
              <a:ea typeface="MS Mincho" pitchFamily="49" charset="-128"/>
            </a:endParaRPr>
          </a:p>
          <a:p>
            <a:pPr marL="228600" indent="-228600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en-US" sz="2000" dirty="0" smtClean="0">
                <a:latin typeface="+mn-lt"/>
                <a:ea typeface="MS Mincho" pitchFamily="49" charset="-128"/>
              </a:rPr>
              <a:t>This correlated noise is not present in the channels where no internal cables from the wires are connected to the flanges</a:t>
            </a:r>
            <a:endParaRPr lang="en-US" altLang="en-US" sz="2000" dirty="0">
              <a:solidFill>
                <a:srgbClr val="FF0000"/>
              </a:solidFill>
              <a:ea typeface="MS Mincho" pitchFamily="49" charset="-128"/>
            </a:endParaRPr>
          </a:p>
        </p:txBody>
      </p:sp>
      <p:pic>
        <p:nvPicPr>
          <p:cNvPr id="3" name="Picture 2" descr="Run1Event1_Coll_left_I_zoom_fig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753"/>
            <a:ext cx="4777341" cy="4092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88" y="2753882"/>
            <a:ext cx="4696642" cy="4104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956" y="6488668"/>
            <a:ext cx="5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83777" y="6344109"/>
            <a:ext cx="91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051" y="2718268"/>
            <a:ext cx="4585935" cy="4033718"/>
            <a:chOff x="102051" y="2432699"/>
            <a:chExt cx="4585935" cy="43192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02051" y="2464322"/>
              <a:ext cx="45809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660314" y="2493039"/>
              <a:ext cx="27672" cy="42589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360084" y="2432699"/>
              <a:ext cx="1098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channels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36850" y="5942951"/>
              <a:ext cx="71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ticks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50832" y="2726077"/>
            <a:ext cx="4597804" cy="4018994"/>
            <a:chOff x="102051" y="2464322"/>
            <a:chExt cx="4597804" cy="427579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102051" y="2464322"/>
              <a:ext cx="45809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4672183" y="2481169"/>
              <a:ext cx="27672" cy="42589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360084" y="2582271"/>
              <a:ext cx="1098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channels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6850" y="5942951"/>
              <a:ext cx="713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ticks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Slide Number Placeholder 4"/>
          <p:cNvSpPr>
            <a:spLocks noGrp="1"/>
          </p:cNvSpPr>
          <p:nvPr/>
        </p:nvSpPr>
        <p:spPr bwMode="auto">
          <a:xfrm>
            <a:off x="7851749" y="6632812"/>
            <a:ext cx="2063750" cy="2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13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156831"/>
            <a:ext cx="271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Corner chimney crate: RMS~5.3#ADC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4427" y="2151180"/>
            <a:ext cx="424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Not used channels without cables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3822095" y="2467427"/>
            <a:ext cx="108858" cy="592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475238" y="2491618"/>
            <a:ext cx="48382" cy="7257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21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927" y="3743101"/>
            <a:ext cx="5029589" cy="3262106"/>
            <a:chOff x="29336" y="556079"/>
            <a:chExt cx="5029589" cy="3262106"/>
          </a:xfrm>
        </p:grpSpPr>
        <p:grpSp>
          <p:nvGrpSpPr>
            <p:cNvPr id="9" name="Group 8"/>
            <p:cNvGrpSpPr/>
            <p:nvPr/>
          </p:nvGrpSpPr>
          <p:grpSpPr>
            <a:xfrm>
              <a:off x="36807" y="556079"/>
              <a:ext cx="5022118" cy="3020823"/>
              <a:chOff x="4623563" y="533399"/>
              <a:chExt cx="5022118" cy="302082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3563" y="533399"/>
                <a:ext cx="5022118" cy="3020823"/>
              </a:xfrm>
              <a:prstGeom prst="rect">
                <a:avLst/>
              </a:prstGeom>
            </p:spPr>
          </p:pic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6302515" y="1936427"/>
                <a:ext cx="2337087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EE01M: average RMS ~6 #ADC</a:t>
                </a:r>
                <a:endParaRPr lang="en-US" sz="2400" dirty="0"/>
              </a:p>
            </p:txBody>
          </p:sp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3786619" y="3355656"/>
              <a:ext cx="806091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channel</a:t>
              </a:r>
              <a:endParaRPr lang="en-US" sz="1400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 rot="16200000">
              <a:off x="-384078" y="1129885"/>
              <a:ext cx="1289357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RMS (#ADC)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59251" y="3810873"/>
            <a:ext cx="5022117" cy="3228555"/>
            <a:chOff x="0" y="436335"/>
            <a:chExt cx="5022117" cy="308480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436335"/>
              <a:ext cx="5022117" cy="2803701"/>
              <a:chOff x="4551476" y="656228"/>
              <a:chExt cx="5022117" cy="280370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1476" y="656228"/>
                <a:ext cx="5022117" cy="2803701"/>
              </a:xfrm>
              <a:prstGeom prst="rect">
                <a:avLst/>
              </a:prstGeom>
            </p:spPr>
          </p:pic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5357214" y="1054205"/>
                <a:ext cx="1203876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EE01M</a:t>
                </a:r>
                <a:endParaRPr lang="en-US" sz="2400" dirty="0"/>
              </a:p>
            </p:txBody>
          </p:sp>
        </p:grp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1620216" y="3058612"/>
              <a:ext cx="2845805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Variation of the RMS (#ADC)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30938" y="1359997"/>
              <a:ext cx="1850572" cy="1259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0000"/>
                </a:buClr>
              </a:pPr>
              <a:r>
                <a:rPr lang="en-US" dirty="0" smtClean="0"/>
                <a:t>Difference between all switched on all switched off</a:t>
              </a:r>
              <a:endParaRPr lang="en-US" dirty="0"/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09720" y="39229"/>
            <a:ext cx="496280" cy="5094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endParaRPr lang="en-GB" sz="1800" baseline="0" dirty="0">
              <a:solidFill>
                <a:schemeClr val="bg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7887069" y="3653073"/>
            <a:ext cx="820866" cy="31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to identify possible sources of correlated noise</a:t>
            </a:r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/>
        </p:nvSpPr>
        <p:spPr bwMode="auto">
          <a:xfrm>
            <a:off x="7888034" y="6632812"/>
            <a:ext cx="2063750" cy="2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14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6285" y="718943"/>
            <a:ext cx="9786729" cy="3195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indent="-22860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 dedicated test has been performed to identify possible source of the correlated noise external to the detector:</a:t>
            </a:r>
            <a:endParaRPr lang="en-US" altLang="en-US" sz="2000" dirty="0">
              <a:latin typeface="+mn-lt"/>
              <a:ea typeface="MS Mincho" pitchFamily="49" charset="-128"/>
            </a:endParaRPr>
          </a:p>
          <a:p>
            <a:pPr marL="622300" lvl="1" indent="-330200">
              <a:lnSpc>
                <a:spcPts val="2200"/>
              </a:lnSpc>
              <a:spcBef>
                <a:spcPts val="12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+mn-lt"/>
                <a:ea typeface="MS Mincho" pitchFamily="49" charset="-128"/>
              </a:rPr>
              <a:t>The signals of </a:t>
            </a:r>
            <a:r>
              <a:rPr lang="en-US" altLang="en-US" sz="2000" i="0" dirty="0" smtClean="0">
                <a:latin typeface="+mn-lt"/>
                <a:ea typeface="MS Mincho" pitchFamily="49" charset="-128"/>
              </a:rPr>
              <a:t>4 different crates (one per TPC, in different positions along the longitudinal </a:t>
            </a:r>
            <a:r>
              <a:rPr lang="en-US" altLang="en-US" sz="2000" dirty="0" smtClean="0">
                <a:latin typeface="+mn-lt"/>
                <a:ea typeface="MS Mincho" pitchFamily="49" charset="-128"/>
              </a:rPr>
              <a:t>direction of the detector)  </a:t>
            </a:r>
            <a:endParaRPr lang="en-US" altLang="en-US" sz="2000" dirty="0">
              <a:latin typeface="+mn-lt"/>
              <a:ea typeface="MS Mincho" pitchFamily="49" charset="-128"/>
            </a:endParaRPr>
          </a:p>
          <a:p>
            <a:pPr marL="622300" lvl="1" indent="-330200">
              <a:lnSpc>
                <a:spcPts val="2200"/>
              </a:lnSpc>
              <a:spcBef>
                <a:spcPts val="12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A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ll </a:t>
            </a:r>
            <a:r>
              <a:rPr lang="en-US" altLang="en-US" sz="2000" dirty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the considered external sources (</a:t>
            </a:r>
            <a:r>
              <a:rPr lang="en-US" altLang="en-US" sz="2000" dirty="0" err="1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Wifi</a:t>
            </a:r>
            <a:r>
              <a:rPr lang="en-US" altLang="en-US" sz="2000" dirty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, Air conditioning, Lights, Control system for the cryogenics, cranes, vacuum pumps) 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have </a:t>
            </a:r>
            <a:r>
              <a:rPr lang="en-US" altLang="en-US" sz="2000" dirty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been switched </a:t>
            </a:r>
            <a:r>
              <a:rPr lang="en-US" altLang="en-US" sz="2000" dirty="0" smtClean="0">
                <a:solidFill>
                  <a:srgbClr val="000000"/>
                </a:solidFill>
                <a:latin typeface="Comic Sans MS"/>
                <a:ea typeface="MS Mincho" pitchFamily="49" charset="-128"/>
                <a:cs typeface="+mn-cs"/>
              </a:rPr>
              <a:t>off and then one by one turned on</a:t>
            </a:r>
          </a:p>
          <a:p>
            <a:pPr marL="228600" lvl="0" indent="-228600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solidFill>
                  <a:srgbClr val="3366FF"/>
                </a:solidFill>
                <a:latin typeface="Comic Sans MS"/>
                <a:cs typeface="+mn-cs"/>
              </a:rPr>
              <a:t>No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+mn-cs"/>
              </a:rPr>
              <a:t>visible differences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on the noise when all the elements are switched off and then turned on: the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+mn-cs"/>
              </a:rPr>
              <a:t>measured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noise level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+mn-cs"/>
              </a:rPr>
              <a:t>is not related to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+mn-cs"/>
              </a:rPr>
              <a:t>external sources</a:t>
            </a:r>
            <a:endParaRPr lang="en-US" sz="2000" dirty="0">
              <a:solidFill>
                <a:srgbClr val="000000"/>
              </a:solidFill>
              <a:latin typeface="Comic Sans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2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" y="539401"/>
            <a:ext cx="9906000" cy="2013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indent="-2286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dirty="0" smtClean="0">
                <a:latin typeface="+mn-lt"/>
              </a:rPr>
              <a:t>Induction1 horizontal wires will play at FNAL an important role in the event selection, identification/reconstruction of crossing cosmic muons: &gt; 10 </a:t>
            </a:r>
            <a:r>
              <a:rPr lang="en-US" sz="1900" dirty="0">
                <a:latin typeface="+mn-lt"/>
              </a:rPr>
              <a:t>cosmic </a:t>
            </a:r>
            <a:r>
              <a:rPr lang="en-US" sz="1900" dirty="0" smtClean="0">
                <a:latin typeface="Symbol" panose="05050102010706020507" pitchFamily="18" charset="2"/>
              </a:rPr>
              <a:t>m</a:t>
            </a:r>
            <a:r>
              <a:rPr lang="en-US" sz="1900" dirty="0" smtClean="0">
                <a:latin typeface="+mn-lt"/>
              </a:rPr>
              <a:t>s in </a:t>
            </a:r>
            <a:r>
              <a:rPr lang="en-US" sz="1900" dirty="0">
                <a:latin typeface="+mn-lt"/>
              </a:rPr>
              <a:t>each </a:t>
            </a:r>
            <a:r>
              <a:rPr lang="en-US" sz="1900" dirty="0" smtClean="0">
                <a:latin typeface="+mn-lt"/>
              </a:rPr>
              <a:t>event are expected, </a:t>
            </a:r>
            <a:r>
              <a:rPr lang="en-US" sz="1900" dirty="0">
                <a:latin typeface="+mn-lt"/>
              </a:rPr>
              <a:t>making the full </a:t>
            </a:r>
            <a:r>
              <a:rPr lang="en-US" sz="1900" dirty="0" smtClean="0">
                <a:latin typeface="+mn-lt"/>
              </a:rPr>
              <a:t>event reconstruction </a:t>
            </a:r>
            <a:r>
              <a:rPr lang="en-US" sz="1900" dirty="0">
                <a:latin typeface="+mn-lt"/>
              </a:rPr>
              <a:t>more </a:t>
            </a:r>
            <a:r>
              <a:rPr lang="en-US" sz="1900" dirty="0" smtClean="0">
                <a:latin typeface="+mn-lt"/>
              </a:rPr>
              <a:t>challenging.</a:t>
            </a:r>
          </a:p>
          <a:p>
            <a:pPr marL="228600" indent="-2286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dirty="0" smtClean="0">
                <a:latin typeface="+mn-lt"/>
              </a:rPr>
              <a:t>In Gran Sasso run a signal to noise (S/N) ratio ~</a:t>
            </a:r>
            <a:r>
              <a:rPr lang="en-US" sz="1900" dirty="0">
                <a:latin typeface="+mn-lt"/>
              </a:rPr>
              <a:t>4 </a:t>
            </a:r>
            <a:r>
              <a:rPr lang="en-US" sz="1900" dirty="0" smtClean="0">
                <a:latin typeface="+mn-lt"/>
              </a:rPr>
              <a:t>allowed </a:t>
            </a:r>
            <a:r>
              <a:rPr lang="en-US" sz="1900" dirty="0">
                <a:latin typeface="+mn-lt"/>
              </a:rPr>
              <a:t>an efficient reconstruction of </a:t>
            </a:r>
            <a:r>
              <a:rPr lang="en-US" sz="1900" dirty="0" smtClean="0">
                <a:latin typeface="+mn-lt"/>
              </a:rPr>
              <a:t>the single cosmic muon track in the event even if with some small hit detection inefficiencies.</a:t>
            </a:r>
            <a:endParaRPr lang="en-US" sz="1900" dirty="0">
              <a:latin typeface="+mn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09720" y="39229"/>
            <a:ext cx="496280" cy="5094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endParaRPr lang="en-GB" sz="1800" baseline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evaluation of the S/N ratio in Induction 1</a:t>
            </a:r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/>
        </p:nvSpPr>
        <p:spPr bwMode="auto">
          <a:xfrm>
            <a:off x="7888034" y="6632812"/>
            <a:ext cx="2063750" cy="2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15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" y="2526599"/>
            <a:ext cx="5382846" cy="32444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indent="-2286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1900" dirty="0" smtClean="0">
                <a:latin typeface="+mn-lt"/>
              </a:rPr>
              <a:t>A preliminary study on MC cosmic muons shows 17 </a:t>
            </a:r>
            <a:r>
              <a:rPr lang="en-US" sz="1900" dirty="0">
                <a:latin typeface="+mn-lt"/>
              </a:rPr>
              <a:t>#ADC minimum </a:t>
            </a:r>
            <a:r>
              <a:rPr lang="en-US" sz="1900" dirty="0" smtClean="0">
                <a:latin typeface="+mn-lt"/>
              </a:rPr>
              <a:t>hit pulse-height in Induction 1 horizontal wires for vertical cosmic </a:t>
            </a:r>
            <a:r>
              <a:rPr lang="en-US" sz="1900" dirty="0" smtClean="0">
                <a:latin typeface="Symbol" panose="05050102010706020507" pitchFamily="18" charset="2"/>
              </a:rPr>
              <a:t>m</a:t>
            </a:r>
            <a:r>
              <a:rPr lang="en-US" sz="1900" dirty="0" smtClean="0">
                <a:latin typeface="+mn-lt"/>
              </a:rPr>
              <a:t>s orthogonal to wires, resulting </a:t>
            </a:r>
            <a:r>
              <a:rPr lang="en-US" sz="1900" dirty="0">
                <a:latin typeface="+mn-lt"/>
              </a:rPr>
              <a:t>in  </a:t>
            </a:r>
            <a:r>
              <a:rPr lang="en-US" sz="1900" dirty="0" smtClean="0">
                <a:latin typeface="+mn-lt"/>
              </a:rPr>
              <a:t>a </a:t>
            </a:r>
            <a:r>
              <a:rPr lang="en-US" sz="1900" dirty="0">
                <a:latin typeface="+mn-lt"/>
              </a:rPr>
              <a:t>~ </a:t>
            </a:r>
            <a:r>
              <a:rPr lang="en-US" sz="1900" dirty="0" smtClean="0">
                <a:latin typeface="+mn-lt"/>
              </a:rPr>
              <a:t>3.4 S/N ratio for a 5 </a:t>
            </a:r>
            <a:r>
              <a:rPr lang="en-US" sz="1900" dirty="0">
                <a:latin typeface="+mn-lt"/>
              </a:rPr>
              <a:t>#ADC </a:t>
            </a:r>
            <a:r>
              <a:rPr lang="en-US" sz="1900" dirty="0" smtClean="0">
                <a:latin typeface="+mn-lt"/>
              </a:rPr>
              <a:t> noise.</a:t>
            </a:r>
          </a:p>
          <a:p>
            <a:pPr marL="228600" lvl="1" indent="-228600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altLang="en-US" sz="1900" dirty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A reduction of the noise level in </a:t>
            </a:r>
            <a:r>
              <a:rPr lang="en-US" altLang="en-US" sz="1900" dirty="0" smtClean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Induction </a:t>
            </a:r>
            <a:r>
              <a:rPr lang="en-US" altLang="en-US" sz="1900" dirty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1 </a:t>
            </a:r>
            <a:r>
              <a:rPr lang="en-US" altLang="en-US" sz="1900" dirty="0" smtClean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horizontal wires is mandatory for the corner flanges </a:t>
            </a:r>
            <a:r>
              <a:rPr lang="en-US" altLang="en-US" sz="1900" i="1" dirty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at least for EW01M and </a:t>
            </a:r>
            <a:r>
              <a:rPr lang="en-US" altLang="en-US" sz="1900" i="1" dirty="0" smtClean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EE01M in the East cryostat with the worse actual noise!</a:t>
            </a:r>
            <a:r>
              <a:rPr lang="en-US" altLang="en-US" sz="1900" dirty="0" smtClean="0">
                <a:solidFill>
                  <a:srgbClr val="000000"/>
                </a:solidFill>
                <a:latin typeface="Comic Sans MS"/>
                <a:ea typeface="MS Mincho" pitchFamily="49" charset="-128"/>
              </a:rPr>
              <a:t>*</a:t>
            </a:r>
            <a:endParaRPr lang="en-US" sz="19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810213"/>
            <a:ext cx="5285153" cy="101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 indent="-109538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dirty="0" smtClean="0"/>
              <a:t>*A small increase of noise in LAr is expected, </a:t>
            </a:r>
            <a:r>
              <a:rPr lang="en-US" dirty="0"/>
              <a:t>due to the increase of the </a:t>
            </a:r>
            <a:r>
              <a:rPr lang="en-US" dirty="0" smtClean="0"/>
              <a:t>9 m long wire capacitance.</a:t>
            </a:r>
            <a:endParaRPr lang="en-US" altLang="en-US" dirty="0">
              <a:ea typeface="MS Mincho" pitchFamily="49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26538" y="2276235"/>
            <a:ext cx="4679463" cy="4563964"/>
            <a:chOff x="4653497" y="608857"/>
            <a:chExt cx="5252504" cy="6407184"/>
          </a:xfrm>
        </p:grpSpPr>
        <p:grpSp>
          <p:nvGrpSpPr>
            <p:cNvPr id="10" name="Group 9"/>
            <p:cNvGrpSpPr/>
            <p:nvPr/>
          </p:nvGrpSpPr>
          <p:grpSpPr>
            <a:xfrm>
              <a:off x="4653497" y="3687830"/>
              <a:ext cx="5252504" cy="3328211"/>
              <a:chOff x="4653497" y="3687830"/>
              <a:chExt cx="5252504" cy="332821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3497" y="3687830"/>
                <a:ext cx="5252504" cy="2996348"/>
              </a:xfrm>
              <a:prstGeom prst="rect">
                <a:avLst/>
              </a:prstGeom>
            </p:spPr>
          </p:pic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7843445" y="6553511"/>
                <a:ext cx="1699908" cy="462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/>
                  <a:t>RMS (#ADC)</a:t>
                </a:r>
                <a:endParaRPr lang="en-US" sz="1400" dirty="0"/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/>
            </p:nvSpPr>
            <p:spPr bwMode="auto">
              <a:xfrm>
                <a:off x="7328889" y="4691599"/>
                <a:ext cx="1289357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/>
                  <a:t>EE01M</a:t>
                </a:r>
                <a:endParaRPr lang="en-US" sz="2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89035" y="608857"/>
              <a:ext cx="4981428" cy="2996348"/>
              <a:chOff x="4789035" y="3687830"/>
              <a:chExt cx="4981428" cy="299634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9035" y="3687830"/>
                <a:ext cx="4981428" cy="2996348"/>
              </a:xfrm>
              <a:prstGeom prst="rect">
                <a:avLst/>
              </a:prstGeom>
            </p:spPr>
          </p:pic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7328889" y="4691599"/>
                <a:ext cx="1289357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 smtClean="0"/>
                  <a:t>EW01M</a:t>
                </a:r>
                <a:endParaRPr lang="en-US" sz="2000" dirty="0"/>
              </a:p>
            </p:txBody>
          </p:sp>
        </p:grp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8195373" y="3373939"/>
              <a:ext cx="1575090" cy="46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RMS (#ADC)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8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09720" y="39229"/>
            <a:ext cx="496280" cy="5094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endParaRPr lang="en-GB" sz="1800" baseline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 </a:t>
            </a:r>
            <a:r>
              <a:rPr lang="en-US" sz="3200" dirty="0"/>
              <a:t>Future activities for investigation/corrections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199571" y="801563"/>
            <a:ext cx="9488715" cy="55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 smtClean="0"/>
              <a:t>A complete survey of the noise condition in all the mini-crates has been done with the vertical </a:t>
            </a:r>
            <a:r>
              <a:rPr lang="en-US" sz="2000" dirty="0"/>
              <a:t>slice </a:t>
            </a:r>
            <a:r>
              <a:rPr lang="en-US" sz="2000" dirty="0" smtClean="0"/>
              <a:t>tests;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 smtClean="0"/>
              <a:t>An average noise level of ~3 #ADC have been found in the standard chimneys associated to the Collection/Induction2 wires. 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 smtClean="0"/>
              <a:t>In the corner chimneys, corresponding to the Induction1 horizontal wire, an average noise of ~5 #ADC has been observed;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/>
              <a:t>The corner chimneys have a surplus of flat cable that </a:t>
            </a:r>
            <a:r>
              <a:rPr lang="en-US" sz="2000" dirty="0" smtClean="0"/>
              <a:t>obliged to roll up the flat cables spoiling likely its characteristics. This could </a:t>
            </a:r>
            <a:r>
              <a:rPr lang="en-US" sz="2000" dirty="0"/>
              <a:t>be the reason of </a:t>
            </a:r>
            <a:r>
              <a:rPr lang="en-US" sz="2000" dirty="0" smtClean="0"/>
              <a:t>the observed higher level of noise</a:t>
            </a:r>
            <a:r>
              <a:rPr lang="en-US" sz="2000" dirty="0"/>
              <a:t>. We have brand new connectors that might allow for shortening cables to the right </a:t>
            </a:r>
            <a:r>
              <a:rPr lang="en-US" sz="2000" dirty="0" smtClean="0"/>
              <a:t>length, resulting in a better layout of the flat cables inside the chimneys.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dirty="0" smtClean="0"/>
              <a:t>This operation requires the vacuum breaking on at least one cryostat and the opening of the corner chimney flanges, in particular </a:t>
            </a:r>
            <a:r>
              <a:rPr lang="en-US" altLang="en-US" sz="2000" dirty="0">
                <a:solidFill>
                  <a:srgbClr val="000000"/>
                </a:solidFill>
                <a:ea typeface="MS Mincho" pitchFamily="49" charset="-128"/>
              </a:rPr>
              <a:t>EW01M and </a:t>
            </a:r>
            <a:r>
              <a:rPr lang="en-US" altLang="en-US" sz="2000" dirty="0" smtClean="0">
                <a:solidFill>
                  <a:srgbClr val="000000"/>
                </a:solidFill>
                <a:ea typeface="MS Mincho" pitchFamily="49" charset="-128"/>
              </a:rPr>
              <a:t>EE01M in the East cryostat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16</a:t>
            </a:fld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3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1. ICARUS TPC Read-out System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906000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lnSpc>
                <a:spcPts val="24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tabLst>
                <a:tab pos="284163" algn="l"/>
              </a:tabLst>
            </a:pPr>
            <a:r>
              <a:rPr lang="en-US" sz="2000" i="0" dirty="0" smtClean="0">
                <a:latin typeface="Comic Sans MS" panose="030F0702030302020204" pitchFamily="66" charset="0"/>
              </a:rPr>
              <a:t>The new </a:t>
            </a:r>
            <a:r>
              <a:rPr lang="en-US" sz="2000" i="0" dirty="0">
                <a:latin typeface="Comic Sans MS" panose="030F0702030302020204" pitchFamily="66" charset="0"/>
              </a:rPr>
              <a:t>‘’warm’’ ICARUS TPC electronics </a:t>
            </a:r>
            <a:r>
              <a:rPr lang="en-US" sz="2000" i="0" dirty="0" smtClean="0">
                <a:latin typeface="Comic Sans MS" panose="030F0702030302020204" pitchFamily="66" charset="0"/>
              </a:rPr>
              <a:t>includes</a:t>
            </a:r>
            <a:r>
              <a:rPr lang="en-US" sz="2000" i="0" dirty="0">
                <a:latin typeface="Comic Sans MS" panose="030F0702030302020204" pitchFamily="66" charset="0"/>
              </a:rPr>
              <a:t>: </a:t>
            </a:r>
          </a:p>
          <a:p>
            <a:pPr marL="579438" lvl="1" indent="-185738">
              <a:lnSpc>
                <a:spcPts val="22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284163" algn="l"/>
              </a:tabLst>
            </a:pPr>
            <a:r>
              <a:rPr lang="en-US" sz="2000" i="0" dirty="0">
                <a:latin typeface="Comic Sans MS" panose="030F0702030302020204" pitchFamily="66" charset="0"/>
              </a:rPr>
              <a:t>A </a:t>
            </a:r>
            <a:r>
              <a:rPr lang="en-US" sz="2000" i="0" dirty="0" smtClean="0">
                <a:latin typeface="Comic Sans MS" panose="030F0702030302020204" pitchFamily="66" charset="0"/>
              </a:rPr>
              <a:t>front-end based </a:t>
            </a:r>
            <a:r>
              <a:rPr lang="en-US" sz="2000" i="0" dirty="0">
                <a:latin typeface="Comic Sans MS" panose="030F0702030302020204" pitchFamily="66" charset="0"/>
              </a:rPr>
              <a:t>on analogue low noise/charge sensitive </a:t>
            </a:r>
            <a:r>
              <a:rPr lang="en-US" sz="2000" i="0" dirty="0" smtClean="0">
                <a:latin typeface="Comic Sans MS" panose="030F0702030302020204" pitchFamily="66" charset="0"/>
              </a:rPr>
              <a:t>pre-amplifier                   - </a:t>
            </a:r>
            <a:r>
              <a:rPr lang="en-US" sz="2000" i="0" dirty="0">
                <a:latin typeface="Comic Sans MS" panose="030F0702030302020204" pitchFamily="66" charset="0"/>
              </a:rPr>
              <a:t>same for </a:t>
            </a:r>
            <a:r>
              <a:rPr lang="en-US" sz="2000" i="0" dirty="0" smtClean="0">
                <a:latin typeface="Comic Sans MS" panose="030F0702030302020204" pitchFamily="66" charset="0"/>
              </a:rPr>
              <a:t>Induction/Collection wires;</a:t>
            </a:r>
            <a:endParaRPr lang="en-US" sz="2000" i="0" dirty="0">
              <a:latin typeface="Comic Sans MS" panose="030F0702030302020204" pitchFamily="66" charset="0"/>
            </a:endParaRPr>
          </a:p>
          <a:p>
            <a:pPr marL="579438" lvl="1" indent="-185738">
              <a:lnSpc>
                <a:spcPts val="22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284163" algn="l"/>
              </a:tabLst>
            </a:pPr>
            <a:r>
              <a:rPr lang="en-US" sz="2000" i="0" dirty="0">
                <a:latin typeface="Comic Sans MS" panose="030F0702030302020204" pitchFamily="66" charset="0"/>
              </a:rPr>
              <a:t>A serial 12 bit ADC system, </a:t>
            </a:r>
            <a:r>
              <a:rPr lang="en-US" sz="2000" i="0" dirty="0">
                <a:solidFill>
                  <a:srgbClr val="1C1C1C"/>
                </a:solidFill>
                <a:latin typeface="Comic Sans MS" panose="030F0702030302020204" pitchFamily="66" charset="0"/>
                <a:cs typeface="Comic Sans MS"/>
              </a:rPr>
              <a:t>one per channel with 400 ns sync. sampling; </a:t>
            </a:r>
          </a:p>
          <a:p>
            <a:pPr marL="579438" lvl="2" indent="-185738">
              <a:lnSpc>
                <a:spcPts val="2200"/>
              </a:lnSpc>
              <a:spcBef>
                <a:spcPts val="4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  <a:tabLst>
                <a:tab pos="284163" algn="l"/>
              </a:tabLst>
            </a:pPr>
            <a:r>
              <a:rPr lang="en-US" sz="2000" i="0" dirty="0">
                <a:solidFill>
                  <a:srgbClr val="1C1C1C"/>
                </a:solidFill>
                <a:latin typeface="Comic Sans MS" panose="030F0702030302020204" pitchFamily="66" charset="0"/>
                <a:cs typeface="Comic Sans MS"/>
              </a:rPr>
              <a:t>A serial bus architecture with optical links for Gigabit/s transmission.            </a:t>
            </a:r>
            <a:endParaRPr lang="en-US" sz="2000" i="0" dirty="0"/>
          </a:p>
          <a:p>
            <a:pPr marL="287338" indent="-287338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l"/>
              <a:tabLst>
                <a:tab pos="284163" algn="l"/>
              </a:tabLst>
            </a:pPr>
            <a:r>
              <a:rPr lang="en-US" sz="2000" i="0" dirty="0">
                <a:latin typeface="Comic Sans MS" panose="030F0702030302020204" pitchFamily="66" charset="0"/>
              </a:rPr>
              <a:t>B</a:t>
            </a:r>
            <a:r>
              <a:rPr lang="en-US" sz="2000" i="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oth analogue/digital </a:t>
            </a:r>
            <a:r>
              <a:rPr lang="en-US" sz="2000" i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electronics </a:t>
            </a:r>
            <a:r>
              <a:rPr lang="en-US" sz="2000" i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hosted in a single board </a:t>
            </a:r>
            <a:r>
              <a:rPr lang="en-US" sz="2000" i="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directly </a:t>
            </a:r>
            <a:r>
              <a:rPr lang="en-US" sz="2000" i="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mounted on </a:t>
            </a:r>
            <a:r>
              <a:rPr lang="en-US" sz="2000" i="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US" sz="2000" i="0" dirty="0" smtClean="0">
                <a:latin typeface="Comic Sans MS" panose="030F0702030302020204" pitchFamily="66" charset="0"/>
                <a:cs typeface="Comic Sans MS"/>
              </a:rPr>
              <a:t>signal feedthrough </a:t>
            </a:r>
            <a:r>
              <a:rPr lang="en-US" sz="2000" i="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flange.</a:t>
            </a:r>
            <a:r>
              <a:rPr lang="en-US" sz="2000" i="0" dirty="0" smtClean="0"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2000" i="0" dirty="0">
                <a:latin typeface="Comic Sans MS" panose="030F0702030302020204" pitchFamily="66" charset="0"/>
                <a:cs typeface="Comic Sans MS"/>
              </a:rPr>
              <a:t>E</a:t>
            </a:r>
            <a:r>
              <a:rPr lang="en-US" sz="2000" i="0" dirty="0" smtClean="0">
                <a:latin typeface="Comic Sans MS" panose="030F0702030302020204" pitchFamily="66" charset="0"/>
                <a:cs typeface="Comic Sans MS"/>
              </a:rPr>
              <a:t>xternal </a:t>
            </a:r>
            <a:r>
              <a:rPr lang="en-US" sz="2000" i="0" dirty="0">
                <a:latin typeface="Comic Sans MS" panose="030F0702030302020204" pitchFamily="66" charset="0"/>
                <a:cs typeface="Comic Sans MS"/>
              </a:rPr>
              <a:t>side of flange </a:t>
            </a:r>
            <a:r>
              <a:rPr lang="en-US" sz="2000" i="0" dirty="0" smtClean="0">
                <a:latin typeface="Comic Sans MS" panose="030F0702030302020204" pitchFamily="66" charset="0"/>
                <a:cs typeface="Comic Sans MS"/>
              </a:rPr>
              <a:t>acts as</a:t>
            </a:r>
            <a:r>
              <a:rPr lang="en-US" sz="2000" i="0" kern="0" dirty="0" smtClean="0">
                <a:solidFill>
                  <a:srgbClr val="00000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2000" i="0" dirty="0">
                <a:latin typeface="Comic Sans MS" panose="030F0702030302020204" pitchFamily="66" charset="0"/>
                <a:cs typeface="Comic Sans MS"/>
              </a:rPr>
              <a:t>backplane for a custom </a:t>
            </a:r>
            <a:r>
              <a:rPr lang="en-US" sz="2000" i="0" dirty="0" smtClean="0">
                <a:latin typeface="Comic Sans MS" panose="030F0702030302020204" pitchFamily="66" charset="0"/>
                <a:cs typeface="Comic Sans MS"/>
              </a:rPr>
              <a:t>mini-crate where 9 boards (576 </a:t>
            </a:r>
            <a:r>
              <a:rPr lang="en-US" sz="2000" i="0" dirty="0" err="1" smtClean="0">
                <a:latin typeface="Comic Sans MS" panose="030F0702030302020204" pitchFamily="66" charset="0"/>
                <a:cs typeface="Comic Sans MS"/>
              </a:rPr>
              <a:t>ch</a:t>
            </a:r>
            <a:r>
              <a:rPr lang="en-US" sz="2000" i="0" dirty="0" smtClean="0">
                <a:latin typeface="Comic Sans MS" panose="030F0702030302020204" pitchFamily="66" charset="0"/>
                <a:cs typeface="Comic Sans MS"/>
              </a:rPr>
              <a:t>) are housed:</a:t>
            </a:r>
            <a:endParaRPr lang="en-US" sz="2000" i="0" dirty="0"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3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2250" y="6629400"/>
            <a:ext cx="2063750" cy="228600"/>
          </a:xfrm>
        </p:spPr>
        <p:txBody>
          <a:bodyPr/>
          <a:lstStyle/>
          <a:p>
            <a:r>
              <a:rPr lang="en-GB" dirty="0" smtClean="0"/>
              <a:t>Slide# :  </a:t>
            </a:r>
            <a:fld id="{D05931B6-DFFB-0A40-833F-329CB0688972}" type="slidenum">
              <a:rPr lang="en-GB" smtClean="0"/>
              <a:pPr/>
              <a:t>2</a:t>
            </a:fld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537" y="3180806"/>
            <a:ext cx="9943017" cy="3600994"/>
            <a:chOff x="115383" y="2774303"/>
            <a:chExt cx="9943017" cy="4100231"/>
          </a:xfrm>
        </p:grpSpPr>
        <p:sp>
          <p:nvSpPr>
            <p:cNvPr id="8" name="Rectangle 7"/>
            <p:cNvSpPr/>
            <p:nvPr/>
          </p:nvSpPr>
          <p:spPr>
            <a:xfrm>
              <a:off x="1143000" y="2774303"/>
              <a:ext cx="8915400" cy="1529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indent="-231775">
                <a:lnSpc>
                  <a:spcPts val="2300"/>
                </a:lnSpc>
                <a:spcBef>
                  <a:spcPts val="0"/>
                </a:spcBef>
                <a:buClr>
                  <a:srgbClr val="FF0000"/>
                </a:buClr>
                <a:buSzPct val="90000"/>
                <a:buFont typeface="Wingdings" panose="05000000000000000000" pitchFamily="2" charset="2"/>
                <a:buChar char="Ø"/>
              </a:pPr>
              <a:r>
                <a:rPr lang="en-US" altLang="zh-CN" sz="2000" i="0" dirty="0" smtClean="0">
                  <a:latin typeface="Comic Sans MS" panose="030F0702030302020204" pitchFamily="66" charset="0"/>
                </a:rPr>
                <a:t>64</a:t>
              </a:r>
              <a:r>
                <a:rPr lang="en-US" altLang="en-US" sz="2000" i="0" dirty="0" smtClean="0">
                  <a:latin typeface="Comic Sans MS" panose="030F0702030302020204" pitchFamily="66" charset="0"/>
                </a:rPr>
                <a:t> pre-Amps/</a:t>
              </a:r>
              <a:r>
                <a:rPr lang="en-US" altLang="zh-CN" sz="2000" i="0" dirty="0" smtClean="0">
                  <a:latin typeface="Comic Sans MS" panose="030F0702030302020204" pitchFamily="66" charset="0"/>
                </a:rPr>
                <a:t>ADC per board, </a:t>
              </a:r>
              <a:r>
                <a:rPr lang="en-US" altLang="zh-CN" sz="2000" i="0" dirty="0">
                  <a:latin typeface="Comic Sans MS" panose="030F0702030302020204" pitchFamily="66" charset="0"/>
                </a:rPr>
                <a:t>0-3.3V rail to rail, </a:t>
              </a:r>
              <a:r>
                <a:rPr lang="en-US" altLang="zh-CN" sz="2000" i="0" dirty="0" smtClean="0">
                  <a:latin typeface="Comic Sans MS" panose="030F0702030302020204" pitchFamily="66" charset="0"/>
                </a:rPr>
                <a:t>FPGA, optical link</a:t>
              </a:r>
              <a:endParaRPr lang="en-US" sz="2000" i="0" dirty="0" smtClean="0">
                <a:latin typeface="Comic Sans MS" panose="030F0702030302020204" pitchFamily="66" charset="0"/>
                <a:ea typeface="ＭＳ Ｐゴシック" pitchFamily="34" charset="-128"/>
              </a:endParaRPr>
            </a:p>
            <a:p>
              <a:pPr marL="231775" indent="-231775">
                <a:lnSpc>
                  <a:spcPts val="2300"/>
                </a:lnSpc>
                <a:spcBef>
                  <a:spcPts val="0"/>
                </a:spcBef>
                <a:buClr>
                  <a:srgbClr val="FF0000"/>
                </a:buClr>
                <a:buSzPct val="90000"/>
                <a:buFont typeface="Wingdings" panose="05000000000000000000" pitchFamily="2" charset="2"/>
                <a:buChar char="Ø"/>
              </a:pPr>
              <a:r>
                <a:rPr lang="en-US" sz="2000" i="0" dirty="0" smtClean="0">
                  <a:latin typeface="Comic Sans MS" panose="030F0702030302020204" pitchFamily="66" charset="0"/>
                  <a:ea typeface="ＭＳ Ｐゴシック" pitchFamily="34" charset="-128"/>
                </a:rPr>
                <a:t>Backplanes </a:t>
              </a:r>
              <a:r>
                <a:rPr lang="en-US" sz="2000" i="0" dirty="0">
                  <a:latin typeface="Comic Sans MS" panose="030F0702030302020204" pitchFamily="66" charset="0"/>
                  <a:ea typeface="ＭＳ Ｐゴシック" pitchFamily="34" charset="-128"/>
                </a:rPr>
                <a:t>of </a:t>
              </a:r>
              <a:r>
                <a:rPr lang="en-US" sz="2000" i="0" dirty="0" smtClean="0">
                  <a:latin typeface="Comic Sans MS" panose="030F0702030302020204" pitchFamily="66" charset="0"/>
                  <a:ea typeface="ＭＳ Ｐゴシック" pitchFamily="34" charset="-128"/>
                </a:rPr>
                <a:t>mini-crates distribute power supply/local </a:t>
              </a:r>
              <a:r>
                <a:rPr lang="en-US" sz="2000" i="0" dirty="0">
                  <a:latin typeface="Comic Sans MS" panose="030F0702030302020204" pitchFamily="66" charset="0"/>
                  <a:ea typeface="ＭＳ Ｐゴシック" pitchFamily="34" charset="-128"/>
                </a:rPr>
                <a:t>control </a:t>
              </a:r>
              <a:r>
                <a:rPr lang="en-US" sz="2000" i="0" dirty="0" smtClean="0">
                  <a:latin typeface="Comic Sans MS" panose="030F0702030302020204" pitchFamily="66" charset="0"/>
                  <a:ea typeface="ＭＳ Ｐゴシック" pitchFamily="34" charset="-128"/>
                </a:rPr>
                <a:t>signals</a:t>
              </a:r>
            </a:p>
            <a:p>
              <a:pPr marL="231775" indent="-231775">
                <a:lnSpc>
                  <a:spcPts val="2300"/>
                </a:lnSpc>
                <a:spcBef>
                  <a:spcPts val="0"/>
                </a:spcBef>
                <a:buClr>
                  <a:srgbClr val="FF0000"/>
                </a:buClr>
                <a:buSzPct val="90000"/>
                <a:buFont typeface="Wingdings" panose="05000000000000000000" pitchFamily="2" charset="2"/>
                <a:buChar char="Ø"/>
              </a:pPr>
              <a:r>
                <a:rPr lang="en-US" sz="2000" i="0" dirty="0" smtClean="0">
                  <a:latin typeface="Comic Sans MS" panose="030F0702030302020204" pitchFamily="66" charset="0"/>
                  <a:ea typeface="ＭＳ Ｐゴシック" pitchFamily="34" charset="-128"/>
                </a:rPr>
                <a:t>Wire signals decoupled from HV bias by DBB boards installed in the internal side of flanges.</a:t>
              </a:r>
              <a:endParaRPr lang="en-US" sz="2000" i="0" dirty="0">
                <a:latin typeface="Comic Sans MS" panose="030F0702030302020204" pitchFamily="66" charset="0"/>
                <a:ea typeface="ＭＳ Ｐゴシック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19400" y="3886199"/>
              <a:ext cx="7121316" cy="2988335"/>
              <a:chOff x="2784684" y="4081727"/>
              <a:chExt cx="7121316" cy="2852471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2784684" y="4081727"/>
                <a:ext cx="7121316" cy="2852471"/>
                <a:chOff x="1731635" y="4506525"/>
                <a:chExt cx="6336717" cy="2359243"/>
              </a:xfrm>
            </p:grpSpPr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1731636" y="4853663"/>
                  <a:ext cx="2497598" cy="1525738"/>
                </a:xfrm>
                <a:custGeom>
                  <a:avLst/>
                  <a:gdLst>
                    <a:gd name="T0" fmla="*/ 0 w 2720"/>
                    <a:gd name="T1" fmla="*/ 2441 h 2441"/>
                    <a:gd name="T2" fmla="*/ 0 w 2720"/>
                    <a:gd name="T3" fmla="*/ 2441 h 2441"/>
                    <a:gd name="T4" fmla="*/ 2720 w 2720"/>
                    <a:gd name="T5" fmla="*/ 2441 h 2441"/>
                    <a:gd name="T6" fmla="*/ 2720 w 2720"/>
                    <a:gd name="T7" fmla="*/ 0 h 2441"/>
                    <a:gd name="T8" fmla="*/ 0 w 2720"/>
                    <a:gd name="T9" fmla="*/ 0 h 2441"/>
                    <a:gd name="T10" fmla="*/ 0 w 2720"/>
                    <a:gd name="T11" fmla="*/ 2441 h 2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20" h="2441">
                      <a:moveTo>
                        <a:pt x="0" y="2441"/>
                      </a:moveTo>
                      <a:lnTo>
                        <a:pt x="0" y="2441"/>
                      </a:lnTo>
                      <a:lnTo>
                        <a:pt x="2720" y="2441"/>
                      </a:lnTo>
                      <a:lnTo>
                        <a:pt x="2720" y="0"/>
                      </a:lnTo>
                      <a:lnTo>
                        <a:pt x="0" y="0"/>
                      </a:lnTo>
                      <a:lnTo>
                        <a:pt x="0" y="2441"/>
                      </a:lnTo>
                      <a:close/>
                    </a:path>
                  </a:pathLst>
                </a:custGeom>
                <a:solidFill>
                  <a:srgbClr val="AAC4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54" name="Freeform 153"/>
                <p:cNvSpPr>
                  <a:spLocks/>
                </p:cNvSpPr>
                <p:nvPr/>
              </p:nvSpPr>
              <p:spPr bwMode="auto">
                <a:xfrm>
                  <a:off x="3728864" y="4853662"/>
                  <a:ext cx="1368263" cy="1525739"/>
                </a:xfrm>
                <a:custGeom>
                  <a:avLst/>
                  <a:gdLst>
                    <a:gd name="T0" fmla="*/ 0 w 640"/>
                    <a:gd name="T1" fmla="*/ 2425 h 2425"/>
                    <a:gd name="T2" fmla="*/ 0 w 640"/>
                    <a:gd name="T3" fmla="*/ 2425 h 2425"/>
                    <a:gd name="T4" fmla="*/ 640 w 640"/>
                    <a:gd name="T5" fmla="*/ 2425 h 2425"/>
                    <a:gd name="T6" fmla="*/ 640 w 640"/>
                    <a:gd name="T7" fmla="*/ 0 h 2425"/>
                    <a:gd name="T8" fmla="*/ 0 w 640"/>
                    <a:gd name="T9" fmla="*/ 0 h 2425"/>
                    <a:gd name="T10" fmla="*/ 0 w 640"/>
                    <a:gd name="T11" fmla="*/ 2425 h 2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0" h="2425">
                      <a:moveTo>
                        <a:pt x="0" y="2425"/>
                      </a:moveTo>
                      <a:lnTo>
                        <a:pt x="0" y="2425"/>
                      </a:lnTo>
                      <a:lnTo>
                        <a:pt x="640" y="2425"/>
                      </a:lnTo>
                      <a:lnTo>
                        <a:pt x="640" y="0"/>
                      </a:lnTo>
                      <a:lnTo>
                        <a:pt x="0" y="0"/>
                      </a:lnTo>
                      <a:lnTo>
                        <a:pt x="0" y="2425"/>
                      </a:lnTo>
                      <a:close/>
                    </a:path>
                  </a:pathLst>
                </a:custGeom>
                <a:solidFill>
                  <a:srgbClr val="AAE6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4667818" y="6385788"/>
                  <a:ext cx="891765" cy="456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>
                      <a:latin typeface="Helvetica" pitchFamily="34" charset="0"/>
                    </a:rPr>
                    <a:t>UHV</a:t>
                  </a:r>
                </a:p>
                <a:p>
                  <a:r>
                    <a:rPr lang="en-US" altLang="en-US" sz="1000" baseline="0" dirty="0">
                      <a:latin typeface="Helvetica" pitchFamily="34" charset="0"/>
                    </a:rPr>
                    <a:t>Feed-through</a:t>
                  </a:r>
                </a:p>
                <a:p>
                  <a:r>
                    <a:rPr lang="en-US" altLang="en-US" sz="1000" baseline="0" dirty="0">
                      <a:latin typeface="Helvetica" pitchFamily="34" charset="0"/>
                    </a:rPr>
                    <a:t>(18x32ch) </a:t>
                  </a:r>
                </a:p>
              </p:txBody>
            </p:sp>
            <p:sp>
              <p:nvSpPr>
                <p:cNvPr id="15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084951" y="6347899"/>
                  <a:ext cx="67804" cy="1890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4260755" y="4616396"/>
                  <a:ext cx="1064523" cy="218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>
                      <a:latin typeface="Helvetica" pitchFamily="34" charset="0"/>
                    </a:rPr>
                    <a:t>H.V. (&lt;±500 V)</a:t>
                  </a:r>
                </a:p>
              </p:txBody>
            </p:sp>
            <p:sp>
              <p:nvSpPr>
                <p:cNvPr id="158" name="Freeform 157"/>
                <p:cNvSpPr>
                  <a:spLocks/>
                </p:cNvSpPr>
                <p:nvPr/>
              </p:nvSpPr>
              <p:spPr bwMode="auto">
                <a:xfrm>
                  <a:off x="3223977" y="5447293"/>
                  <a:ext cx="780929" cy="209043"/>
                </a:xfrm>
                <a:custGeom>
                  <a:avLst/>
                  <a:gdLst>
                    <a:gd name="T0" fmla="*/ 0 w 1187"/>
                    <a:gd name="T1" fmla="*/ 0 h 80"/>
                    <a:gd name="T2" fmla="*/ 0 w 1187"/>
                    <a:gd name="T3" fmla="*/ 0 h 80"/>
                    <a:gd name="T4" fmla="*/ 1187 w 1187"/>
                    <a:gd name="T5" fmla="*/ 0 h 80"/>
                    <a:gd name="T6" fmla="*/ 1187 w 1187"/>
                    <a:gd name="T7" fmla="*/ 80 h 80"/>
                    <a:gd name="T8" fmla="*/ 0 w 1187"/>
                    <a:gd name="T9" fmla="*/ 80 h 80"/>
                    <a:gd name="T10" fmla="*/ 0 w 1187"/>
                    <a:gd name="T1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7" h="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87" y="0"/>
                      </a:lnTo>
                      <a:lnTo>
                        <a:pt x="1187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>
                  <a:off x="3014228" y="5501591"/>
                  <a:ext cx="1182688" cy="0"/>
                </a:xfrm>
                <a:custGeom>
                  <a:avLst/>
                  <a:gdLst>
                    <a:gd name="T0" fmla="*/ 0 w 1511"/>
                    <a:gd name="T1" fmla="*/ 0 w 1511"/>
                    <a:gd name="T2" fmla="*/ 1511 w 15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11" y="0"/>
                      </a:lnTo>
                    </a:path>
                  </a:pathLst>
                </a:custGeom>
                <a:noFill/>
                <a:ln w="31750" cap="flat">
                  <a:solidFill>
                    <a:srgbClr val="31312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0" name="Freeform 159"/>
                <p:cNvSpPr>
                  <a:spLocks/>
                </p:cNvSpPr>
                <p:nvPr/>
              </p:nvSpPr>
              <p:spPr bwMode="auto">
                <a:xfrm>
                  <a:off x="3014228" y="5595402"/>
                  <a:ext cx="1182688" cy="0"/>
                </a:xfrm>
                <a:custGeom>
                  <a:avLst/>
                  <a:gdLst>
                    <a:gd name="T0" fmla="*/ 0 w 1511"/>
                    <a:gd name="T1" fmla="*/ 0 w 1511"/>
                    <a:gd name="T2" fmla="*/ 1511 w 15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11" y="0"/>
                      </a:lnTo>
                    </a:path>
                  </a:pathLst>
                </a:custGeom>
                <a:noFill/>
                <a:ln w="31750" cap="flat">
                  <a:solidFill>
                    <a:srgbClr val="24303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>
                  <a:off x="2882208" y="5458580"/>
                  <a:ext cx="74613" cy="48109"/>
                </a:xfrm>
                <a:custGeom>
                  <a:avLst/>
                  <a:gdLst>
                    <a:gd name="T0" fmla="*/ 0 w 95"/>
                    <a:gd name="T1" fmla="*/ 0 h 82"/>
                    <a:gd name="T2" fmla="*/ 0 w 95"/>
                    <a:gd name="T3" fmla="*/ 0 h 82"/>
                    <a:gd name="T4" fmla="*/ 95 w 95"/>
                    <a:gd name="T5" fmla="*/ 82 h 82"/>
                    <a:gd name="T6" fmla="*/ 95 w 95"/>
                    <a:gd name="T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2" y="0"/>
                        <a:pt x="95" y="37"/>
                        <a:pt x="95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2" name="Freeform 161"/>
                <p:cNvSpPr>
                  <a:spLocks/>
                </p:cNvSpPr>
                <p:nvPr/>
              </p:nvSpPr>
              <p:spPr bwMode="auto">
                <a:xfrm>
                  <a:off x="2888558" y="5501878"/>
                  <a:ext cx="73025" cy="56528"/>
                </a:xfrm>
                <a:custGeom>
                  <a:avLst/>
                  <a:gdLst>
                    <a:gd name="T0" fmla="*/ 0 w 94"/>
                    <a:gd name="T1" fmla="*/ 0 h 95"/>
                    <a:gd name="T2" fmla="*/ 0 w 94"/>
                    <a:gd name="T3" fmla="*/ 0 h 95"/>
                    <a:gd name="T4" fmla="*/ 94 w 94"/>
                    <a:gd name="T5" fmla="*/ 0 h 95"/>
                    <a:gd name="T6" fmla="*/ 0 w 94"/>
                    <a:gd name="T7" fmla="*/ 95 h 95"/>
                    <a:gd name="T8" fmla="*/ 0 w 94"/>
                    <a:gd name="T9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4" y="0"/>
                      </a:lnTo>
                      <a:cubicBezTo>
                        <a:pt x="94" y="52"/>
                        <a:pt x="52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</a:path>
                  </a:pathLst>
                </a:custGeom>
                <a:solidFill>
                  <a:srgbClr val="AAC4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3" name="Freeform 162"/>
                <p:cNvSpPr>
                  <a:spLocks/>
                </p:cNvSpPr>
                <p:nvPr/>
              </p:nvSpPr>
              <p:spPr bwMode="auto">
                <a:xfrm>
                  <a:off x="2888558" y="5501878"/>
                  <a:ext cx="68263" cy="51717"/>
                </a:xfrm>
                <a:custGeom>
                  <a:avLst/>
                  <a:gdLst>
                    <a:gd name="T0" fmla="*/ 88 w 88"/>
                    <a:gd name="T1" fmla="*/ 0 h 88"/>
                    <a:gd name="T2" fmla="*/ 88 w 88"/>
                    <a:gd name="T3" fmla="*/ 0 h 88"/>
                    <a:gd name="T4" fmla="*/ 0 w 88"/>
                    <a:gd name="T5" fmla="*/ 88 h 88"/>
                    <a:gd name="T6" fmla="*/ 0 w 88"/>
                    <a:gd name="T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88" y="0"/>
                      </a:moveTo>
                      <a:lnTo>
                        <a:pt x="88" y="0"/>
                      </a:lnTo>
                      <a:cubicBezTo>
                        <a:pt x="88" y="49"/>
                        <a:pt x="48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4" name="Freeform 163"/>
                <p:cNvSpPr>
                  <a:spLocks/>
                </p:cNvSpPr>
                <p:nvPr/>
              </p:nvSpPr>
              <p:spPr bwMode="auto">
                <a:xfrm>
                  <a:off x="2882208" y="5552392"/>
                  <a:ext cx="74613" cy="48109"/>
                </a:xfrm>
                <a:custGeom>
                  <a:avLst/>
                  <a:gdLst>
                    <a:gd name="T0" fmla="*/ 0 w 95"/>
                    <a:gd name="T1" fmla="*/ 0 h 82"/>
                    <a:gd name="T2" fmla="*/ 0 w 95"/>
                    <a:gd name="T3" fmla="*/ 0 h 82"/>
                    <a:gd name="T4" fmla="*/ 95 w 95"/>
                    <a:gd name="T5" fmla="*/ 82 h 82"/>
                    <a:gd name="T6" fmla="*/ 95 w 95"/>
                    <a:gd name="T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2" y="0"/>
                        <a:pt x="95" y="37"/>
                        <a:pt x="95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5" name="Freeform 164"/>
                <p:cNvSpPr>
                  <a:spLocks/>
                </p:cNvSpPr>
                <p:nvPr/>
              </p:nvSpPr>
              <p:spPr bwMode="auto">
                <a:xfrm>
                  <a:off x="2888558" y="5596892"/>
                  <a:ext cx="73025" cy="55325"/>
                </a:xfrm>
                <a:custGeom>
                  <a:avLst/>
                  <a:gdLst>
                    <a:gd name="T0" fmla="*/ 0 w 94"/>
                    <a:gd name="T1" fmla="*/ 0 h 95"/>
                    <a:gd name="T2" fmla="*/ 0 w 94"/>
                    <a:gd name="T3" fmla="*/ 0 h 95"/>
                    <a:gd name="T4" fmla="*/ 94 w 94"/>
                    <a:gd name="T5" fmla="*/ 0 h 95"/>
                    <a:gd name="T6" fmla="*/ 0 w 94"/>
                    <a:gd name="T7" fmla="*/ 95 h 95"/>
                    <a:gd name="T8" fmla="*/ 0 w 94"/>
                    <a:gd name="T9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4" y="0"/>
                      </a:lnTo>
                      <a:cubicBezTo>
                        <a:pt x="94" y="52"/>
                        <a:pt x="52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</a:path>
                  </a:pathLst>
                </a:custGeom>
                <a:solidFill>
                  <a:srgbClr val="AAC4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6" name="Freeform 165"/>
                <p:cNvSpPr>
                  <a:spLocks/>
                </p:cNvSpPr>
                <p:nvPr/>
              </p:nvSpPr>
              <p:spPr bwMode="auto">
                <a:xfrm>
                  <a:off x="2888558" y="5596892"/>
                  <a:ext cx="68263" cy="51717"/>
                </a:xfrm>
                <a:custGeom>
                  <a:avLst/>
                  <a:gdLst>
                    <a:gd name="T0" fmla="*/ 88 w 88"/>
                    <a:gd name="T1" fmla="*/ 0 h 88"/>
                    <a:gd name="T2" fmla="*/ 88 w 88"/>
                    <a:gd name="T3" fmla="*/ 0 h 88"/>
                    <a:gd name="T4" fmla="*/ 0 w 88"/>
                    <a:gd name="T5" fmla="*/ 88 h 88"/>
                    <a:gd name="T6" fmla="*/ 0 w 88"/>
                    <a:gd name="T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88" y="0"/>
                      </a:moveTo>
                      <a:lnTo>
                        <a:pt x="88" y="0"/>
                      </a:lnTo>
                      <a:cubicBezTo>
                        <a:pt x="88" y="49"/>
                        <a:pt x="48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7" name="Freeform 166"/>
                <p:cNvSpPr>
                  <a:spLocks/>
                </p:cNvSpPr>
                <p:nvPr/>
              </p:nvSpPr>
              <p:spPr bwMode="auto">
                <a:xfrm>
                  <a:off x="1731635" y="4847856"/>
                  <a:ext cx="3365491" cy="45719"/>
                </a:xfrm>
                <a:custGeom>
                  <a:avLst/>
                  <a:gdLst>
                    <a:gd name="T0" fmla="*/ 0 w 3318"/>
                    <a:gd name="T1" fmla="*/ 0 w 3318"/>
                    <a:gd name="T2" fmla="*/ 3318 w 331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18" y="0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8" name="Freeform 167"/>
                <p:cNvSpPr>
                  <a:spLocks/>
                </p:cNvSpPr>
                <p:nvPr/>
              </p:nvSpPr>
              <p:spPr bwMode="auto">
                <a:xfrm>
                  <a:off x="1731635" y="6373832"/>
                  <a:ext cx="3365491" cy="51288"/>
                </a:xfrm>
                <a:custGeom>
                  <a:avLst/>
                  <a:gdLst>
                    <a:gd name="T0" fmla="*/ 0 w 3306"/>
                    <a:gd name="T1" fmla="*/ 0 w 3306"/>
                    <a:gd name="T2" fmla="*/ 3306 w 330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30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06" y="0"/>
                      </a:lnTo>
                    </a:path>
                  </a:pathLst>
                </a:cu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69" name="Freeform 168"/>
                <p:cNvSpPr>
                  <a:spLocks/>
                </p:cNvSpPr>
                <p:nvPr/>
              </p:nvSpPr>
              <p:spPr bwMode="auto">
                <a:xfrm>
                  <a:off x="2739748" y="5507852"/>
                  <a:ext cx="303464" cy="45719"/>
                </a:xfrm>
                <a:custGeom>
                  <a:avLst/>
                  <a:gdLst>
                    <a:gd name="T0" fmla="*/ 0 w 308"/>
                    <a:gd name="T1" fmla="*/ 0 w 308"/>
                    <a:gd name="T2" fmla="*/ 308 w 3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0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8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0" name="Freeform 169"/>
                <p:cNvSpPr>
                  <a:spLocks/>
                </p:cNvSpPr>
                <p:nvPr/>
              </p:nvSpPr>
              <p:spPr bwMode="auto">
                <a:xfrm>
                  <a:off x="2660323" y="5486242"/>
                  <a:ext cx="115888" cy="22852"/>
                </a:xfrm>
                <a:custGeom>
                  <a:avLst/>
                  <a:gdLst>
                    <a:gd name="T0" fmla="*/ 0 w 147"/>
                    <a:gd name="T1" fmla="*/ 0 h 38"/>
                    <a:gd name="T2" fmla="*/ 0 w 147"/>
                    <a:gd name="T3" fmla="*/ 0 h 38"/>
                    <a:gd name="T4" fmla="*/ 13 w 147"/>
                    <a:gd name="T5" fmla="*/ 0 h 38"/>
                    <a:gd name="T6" fmla="*/ 147 w 147"/>
                    <a:gd name="T7" fmla="*/ 26 h 38"/>
                    <a:gd name="T8" fmla="*/ 147 w 147"/>
                    <a:gd name="T9" fmla="*/ 38 h 38"/>
                    <a:gd name="T10" fmla="*/ 134 w 147"/>
                    <a:gd name="T11" fmla="*/ 38 h 38"/>
                    <a:gd name="T12" fmla="*/ 0 w 147"/>
                    <a:gd name="T13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47" y="26"/>
                      </a:lnTo>
                      <a:lnTo>
                        <a:pt x="147" y="38"/>
                      </a:lnTo>
                      <a:lnTo>
                        <a:pt x="134" y="38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1" name="Freeform 170"/>
                <p:cNvSpPr>
                  <a:spLocks/>
                </p:cNvSpPr>
                <p:nvPr/>
              </p:nvSpPr>
              <p:spPr bwMode="auto">
                <a:xfrm>
                  <a:off x="1763386" y="5491053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2" name="Freeform 171"/>
                <p:cNvSpPr>
                  <a:spLocks/>
                </p:cNvSpPr>
                <p:nvPr/>
              </p:nvSpPr>
              <p:spPr bwMode="auto">
                <a:xfrm>
                  <a:off x="2660323" y="5501878"/>
                  <a:ext cx="115888" cy="24054"/>
                </a:xfrm>
                <a:custGeom>
                  <a:avLst/>
                  <a:gdLst>
                    <a:gd name="T0" fmla="*/ 134 w 147"/>
                    <a:gd name="T1" fmla="*/ 0 h 41"/>
                    <a:gd name="T2" fmla="*/ 134 w 147"/>
                    <a:gd name="T3" fmla="*/ 0 h 41"/>
                    <a:gd name="T4" fmla="*/ 147 w 147"/>
                    <a:gd name="T5" fmla="*/ 0 h 41"/>
                    <a:gd name="T6" fmla="*/ 147 w 147"/>
                    <a:gd name="T7" fmla="*/ 12 h 41"/>
                    <a:gd name="T8" fmla="*/ 13 w 147"/>
                    <a:gd name="T9" fmla="*/ 41 h 41"/>
                    <a:gd name="T10" fmla="*/ 0 w 147"/>
                    <a:gd name="T11" fmla="*/ 41 h 41"/>
                    <a:gd name="T12" fmla="*/ 0 w 147"/>
                    <a:gd name="T13" fmla="*/ 2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41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47" y="0"/>
                      </a:lnTo>
                      <a:lnTo>
                        <a:pt x="147" y="12"/>
                      </a:lnTo>
                      <a:lnTo>
                        <a:pt x="13" y="41"/>
                      </a:lnTo>
                      <a:lnTo>
                        <a:pt x="0" y="41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3" name="Freeform 172"/>
                <p:cNvSpPr>
                  <a:spLocks/>
                </p:cNvSpPr>
                <p:nvPr/>
              </p:nvSpPr>
              <p:spPr bwMode="auto">
                <a:xfrm>
                  <a:off x="1763386" y="5522323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4" name="Freeform 173"/>
                <p:cNvSpPr>
                  <a:spLocks/>
                </p:cNvSpPr>
                <p:nvPr/>
              </p:nvSpPr>
              <p:spPr bwMode="auto">
                <a:xfrm flipV="1">
                  <a:off x="2751575" y="5562699"/>
                  <a:ext cx="291638" cy="45719"/>
                </a:xfrm>
                <a:custGeom>
                  <a:avLst/>
                  <a:gdLst>
                    <a:gd name="T0" fmla="*/ 0 w 308"/>
                    <a:gd name="T1" fmla="*/ 0 w 308"/>
                    <a:gd name="T2" fmla="*/ 308 w 3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0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8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5" name="Freeform 174"/>
                <p:cNvSpPr>
                  <a:spLocks/>
                </p:cNvSpPr>
                <p:nvPr/>
              </p:nvSpPr>
              <p:spPr bwMode="auto">
                <a:xfrm>
                  <a:off x="2660323" y="5580054"/>
                  <a:ext cx="115888" cy="22852"/>
                </a:xfrm>
                <a:custGeom>
                  <a:avLst/>
                  <a:gdLst>
                    <a:gd name="T0" fmla="*/ 0 w 147"/>
                    <a:gd name="T1" fmla="*/ 0 h 38"/>
                    <a:gd name="T2" fmla="*/ 0 w 147"/>
                    <a:gd name="T3" fmla="*/ 0 h 38"/>
                    <a:gd name="T4" fmla="*/ 13 w 147"/>
                    <a:gd name="T5" fmla="*/ 0 h 38"/>
                    <a:gd name="T6" fmla="*/ 147 w 147"/>
                    <a:gd name="T7" fmla="*/ 26 h 38"/>
                    <a:gd name="T8" fmla="*/ 147 w 147"/>
                    <a:gd name="T9" fmla="*/ 38 h 38"/>
                    <a:gd name="T10" fmla="*/ 134 w 147"/>
                    <a:gd name="T11" fmla="*/ 38 h 38"/>
                    <a:gd name="T12" fmla="*/ 0 w 147"/>
                    <a:gd name="T13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47" y="26"/>
                      </a:lnTo>
                      <a:lnTo>
                        <a:pt x="147" y="38"/>
                      </a:lnTo>
                      <a:lnTo>
                        <a:pt x="134" y="38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1763386" y="5584864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2660323" y="5595689"/>
                  <a:ext cx="115888" cy="24054"/>
                </a:xfrm>
                <a:custGeom>
                  <a:avLst/>
                  <a:gdLst>
                    <a:gd name="T0" fmla="*/ 134 w 147"/>
                    <a:gd name="T1" fmla="*/ 0 h 41"/>
                    <a:gd name="T2" fmla="*/ 134 w 147"/>
                    <a:gd name="T3" fmla="*/ 0 h 41"/>
                    <a:gd name="T4" fmla="*/ 147 w 147"/>
                    <a:gd name="T5" fmla="*/ 0 h 41"/>
                    <a:gd name="T6" fmla="*/ 147 w 147"/>
                    <a:gd name="T7" fmla="*/ 12 h 41"/>
                    <a:gd name="T8" fmla="*/ 13 w 147"/>
                    <a:gd name="T9" fmla="*/ 41 h 41"/>
                    <a:gd name="T10" fmla="*/ 0 w 147"/>
                    <a:gd name="T11" fmla="*/ 41 h 41"/>
                    <a:gd name="T12" fmla="*/ 0 w 147"/>
                    <a:gd name="T13" fmla="*/ 2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41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47" y="0"/>
                      </a:lnTo>
                      <a:lnTo>
                        <a:pt x="147" y="12"/>
                      </a:lnTo>
                      <a:lnTo>
                        <a:pt x="13" y="41"/>
                      </a:lnTo>
                      <a:lnTo>
                        <a:pt x="0" y="41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8" name="Freeform 177"/>
                <p:cNvSpPr>
                  <a:spLocks/>
                </p:cNvSpPr>
                <p:nvPr/>
              </p:nvSpPr>
              <p:spPr bwMode="auto">
                <a:xfrm>
                  <a:off x="1763386" y="5616135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1731636" y="5458580"/>
                  <a:ext cx="1179513" cy="0"/>
                </a:xfrm>
                <a:custGeom>
                  <a:avLst/>
                  <a:gdLst>
                    <a:gd name="T0" fmla="*/ 0 w 1507"/>
                    <a:gd name="T1" fmla="*/ 0 w 1507"/>
                    <a:gd name="T2" fmla="*/ 1507 w 150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1731636" y="5552392"/>
                  <a:ext cx="1179513" cy="0"/>
                </a:xfrm>
                <a:custGeom>
                  <a:avLst/>
                  <a:gdLst>
                    <a:gd name="T0" fmla="*/ 0 w 1507"/>
                    <a:gd name="T1" fmla="*/ 0 w 1507"/>
                    <a:gd name="T2" fmla="*/ 1507 w 150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81" name="Freeform 180"/>
                <p:cNvSpPr>
                  <a:spLocks/>
                </p:cNvSpPr>
                <p:nvPr/>
              </p:nvSpPr>
              <p:spPr bwMode="auto">
                <a:xfrm>
                  <a:off x="1731636" y="5646203"/>
                  <a:ext cx="1179513" cy="0"/>
                </a:xfrm>
                <a:custGeom>
                  <a:avLst/>
                  <a:gdLst>
                    <a:gd name="T0" fmla="*/ 0 w 1507"/>
                    <a:gd name="T1" fmla="*/ 0 w 1507"/>
                    <a:gd name="T2" fmla="*/ 1507 w 150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8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832611" y="5099884"/>
                  <a:ext cx="967378" cy="3557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/>
                    <a:t>Sense wires</a:t>
                  </a:r>
                </a:p>
                <a:p>
                  <a:r>
                    <a:rPr lang="en-US" altLang="en-US" sz="1000" baseline="0" dirty="0"/>
                    <a:t>(4-9m, 20pF/m)</a:t>
                  </a:r>
                </a:p>
              </p:txBody>
            </p:sp>
            <p:sp>
              <p:nvSpPr>
                <p:cNvPr id="183" name="Rectangle 182"/>
                <p:cNvSpPr>
                  <a:spLocks noChangeArrowheads="1"/>
                </p:cNvSpPr>
                <p:nvPr/>
              </p:nvSpPr>
              <p:spPr bwMode="auto">
                <a:xfrm>
                  <a:off x="2447879" y="4847856"/>
                  <a:ext cx="1010208" cy="232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100" b="0" baseline="0" dirty="0"/>
                    <a:t>Liquid argon</a:t>
                  </a:r>
                </a:p>
              </p:txBody>
            </p:sp>
            <p:sp>
              <p:nvSpPr>
                <p:cNvPr id="184" name="Rectangle 183" descr="30%"/>
                <p:cNvSpPr>
                  <a:spLocks noChangeArrowheads="1"/>
                </p:cNvSpPr>
                <p:nvPr/>
              </p:nvSpPr>
              <p:spPr bwMode="auto">
                <a:xfrm>
                  <a:off x="5172583" y="4704080"/>
                  <a:ext cx="2356442" cy="1675321"/>
                </a:xfrm>
                <a:prstGeom prst="rect">
                  <a:avLst/>
                </a:prstGeom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  <a:ln w="1270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eaLnBrk="1" hangingPunct="1"/>
                  <a:endParaRPr lang="en-US" altLang="en-US" sz="800" dirty="0"/>
                </a:p>
              </p:txBody>
            </p:sp>
            <p:sp>
              <p:nvSpPr>
                <p:cNvPr id="185" name="Freeform 184"/>
                <p:cNvSpPr>
                  <a:spLocks/>
                </p:cNvSpPr>
                <p:nvPr/>
              </p:nvSpPr>
              <p:spPr bwMode="auto">
                <a:xfrm>
                  <a:off x="5233999" y="5244882"/>
                  <a:ext cx="499416" cy="1019322"/>
                </a:xfrm>
                <a:custGeom>
                  <a:avLst/>
                  <a:gdLst>
                    <a:gd name="T0" fmla="*/ 0 w 829"/>
                    <a:gd name="T1" fmla="*/ 0 h 1908"/>
                    <a:gd name="T2" fmla="*/ 0 w 829"/>
                    <a:gd name="T3" fmla="*/ 0 h 1908"/>
                    <a:gd name="T4" fmla="*/ 829 w 829"/>
                    <a:gd name="T5" fmla="*/ 0 h 1908"/>
                    <a:gd name="T6" fmla="*/ 829 w 829"/>
                    <a:gd name="T7" fmla="*/ 1908 h 1908"/>
                    <a:gd name="T8" fmla="*/ 0 w 829"/>
                    <a:gd name="T9" fmla="*/ 1908 h 1908"/>
                    <a:gd name="T10" fmla="*/ 0 w 829"/>
                    <a:gd name="T11" fmla="*/ 0 h 1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9" h="190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29" y="0"/>
                      </a:lnTo>
                      <a:lnTo>
                        <a:pt x="829" y="1908"/>
                      </a:lnTo>
                      <a:lnTo>
                        <a:pt x="0" y="19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86" name="Rectangle 185"/>
                <p:cNvSpPr>
                  <a:spLocks noChangeArrowheads="1"/>
                </p:cNvSpPr>
                <p:nvPr/>
              </p:nvSpPr>
              <p:spPr bwMode="auto">
                <a:xfrm>
                  <a:off x="5573503" y="6536301"/>
                  <a:ext cx="1070953" cy="329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/>
                    <a:t>Front-end  </a:t>
                  </a:r>
                  <a:r>
                    <a:rPr lang="en-US" altLang="en-US" sz="1000" baseline="0" dirty="0" err="1" smtClean="0"/>
                    <a:t>ampl</a:t>
                  </a:r>
                  <a:endParaRPr lang="en-US" altLang="en-US" sz="1000" baseline="0" dirty="0"/>
                </a:p>
                <a:p>
                  <a:r>
                    <a:rPr lang="en-US" altLang="en-US" sz="1000" baseline="0" dirty="0"/>
                    <a:t>(64/board)</a:t>
                  </a:r>
                </a:p>
              </p:txBody>
            </p:sp>
            <p:sp>
              <p:nvSpPr>
                <p:cNvPr id="187" name="Rectangle 186"/>
                <p:cNvSpPr>
                  <a:spLocks noChangeArrowheads="1"/>
                </p:cNvSpPr>
                <p:nvPr/>
              </p:nvSpPr>
              <p:spPr bwMode="auto">
                <a:xfrm>
                  <a:off x="6603622" y="6408040"/>
                  <a:ext cx="1035845" cy="3557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>
                      <a:latin typeface="Helvetica" pitchFamily="34" charset="0"/>
                    </a:rPr>
                    <a:t>12bit serial ADC</a:t>
                  </a:r>
                </a:p>
                <a:p>
                  <a:r>
                    <a:rPr lang="en-US" altLang="en-US" sz="1000" baseline="0" dirty="0">
                      <a:latin typeface="Helvetica" pitchFamily="34" charset="0"/>
                    </a:rPr>
                    <a:t>400ns sampling</a:t>
                  </a:r>
                </a:p>
              </p:txBody>
            </p:sp>
            <p:pic>
              <p:nvPicPr>
                <p:cNvPr id="188" name="Picture 187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673026" y="5641126"/>
                  <a:ext cx="928462" cy="276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9" name="AutoShape 130"/>
                <p:cNvSpPr>
                  <a:spLocks noChangeArrowheads="1"/>
                </p:cNvSpPr>
                <p:nvPr/>
              </p:nvSpPr>
              <p:spPr bwMode="auto">
                <a:xfrm rot="5400000">
                  <a:off x="5395534" y="5357524"/>
                  <a:ext cx="235737" cy="215715"/>
                </a:xfrm>
                <a:prstGeom prst="flowChartExtract">
                  <a:avLst/>
                </a:prstGeom>
                <a:solidFill>
                  <a:srgbClr val="B4A2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190" name="TextBox 1098"/>
                <p:cNvSpPr txBox="1"/>
                <p:nvPr/>
              </p:nvSpPr>
              <p:spPr>
                <a:xfrm>
                  <a:off x="5464189" y="5608548"/>
                  <a:ext cx="307777" cy="20796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800" baseline="0" dirty="0"/>
                    <a:t>…</a:t>
                  </a:r>
                </a:p>
              </p:txBody>
            </p:sp>
            <p:sp>
              <p:nvSpPr>
                <p:cNvPr id="191" name="Freeform 190"/>
                <p:cNvSpPr>
                  <a:spLocks/>
                </p:cNvSpPr>
                <p:nvPr/>
              </p:nvSpPr>
              <p:spPr bwMode="auto">
                <a:xfrm>
                  <a:off x="6373238" y="5530449"/>
                  <a:ext cx="511106" cy="395932"/>
                </a:xfrm>
                <a:custGeom>
                  <a:avLst/>
                  <a:gdLst>
                    <a:gd name="T0" fmla="*/ 0 w 506"/>
                    <a:gd name="T1" fmla="*/ 1507 h 1507"/>
                    <a:gd name="T2" fmla="*/ 0 w 506"/>
                    <a:gd name="T3" fmla="*/ 1507 h 1507"/>
                    <a:gd name="T4" fmla="*/ 506 w 506"/>
                    <a:gd name="T5" fmla="*/ 1507 h 1507"/>
                    <a:gd name="T6" fmla="*/ 506 w 506"/>
                    <a:gd name="T7" fmla="*/ 0 h 1507"/>
                    <a:gd name="T8" fmla="*/ 0 w 506"/>
                    <a:gd name="T9" fmla="*/ 0 h 1507"/>
                    <a:gd name="T10" fmla="*/ 0 w 506"/>
                    <a:gd name="T11" fmla="*/ 1507 h 1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6" h="1507">
                      <a:moveTo>
                        <a:pt x="0" y="1507"/>
                      </a:moveTo>
                      <a:lnTo>
                        <a:pt x="0" y="1507"/>
                      </a:lnTo>
                      <a:lnTo>
                        <a:pt x="506" y="1507"/>
                      </a:lnTo>
                      <a:lnTo>
                        <a:pt x="506" y="0"/>
                      </a:lnTo>
                      <a:lnTo>
                        <a:pt x="0" y="0"/>
                      </a:lnTo>
                      <a:lnTo>
                        <a:pt x="0" y="1507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1100" baseline="0" dirty="0"/>
                    <a:t>FPGA</a:t>
                  </a:r>
                </a:p>
              </p:txBody>
            </p:sp>
            <p:sp>
              <p:nvSpPr>
                <p:cNvPr id="192" name="TextBox 1100"/>
                <p:cNvSpPr txBox="1"/>
                <p:nvPr/>
              </p:nvSpPr>
              <p:spPr>
                <a:xfrm>
                  <a:off x="5977183" y="5626527"/>
                  <a:ext cx="307777" cy="207969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800" baseline="0" dirty="0"/>
                    <a:t>…</a:t>
                  </a:r>
                </a:p>
              </p:txBody>
            </p:sp>
            <p:sp>
              <p:nvSpPr>
                <p:cNvPr id="193" name="Rectangle 192"/>
                <p:cNvSpPr>
                  <a:spLocks noChangeArrowheads="1"/>
                </p:cNvSpPr>
                <p:nvPr/>
              </p:nvSpPr>
              <p:spPr bwMode="auto">
                <a:xfrm rot="5400000">
                  <a:off x="5667056" y="4783298"/>
                  <a:ext cx="292983" cy="202637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800" dirty="0">
                      <a:solidFill>
                        <a:srgbClr val="FF0000"/>
                      </a:solidFill>
                    </a:rPr>
                    <a:t>REG</a:t>
                  </a:r>
                </a:p>
              </p:txBody>
            </p:sp>
            <p:sp>
              <p:nvSpPr>
                <p:cNvPr id="194" name="Rectangle 193"/>
                <p:cNvSpPr>
                  <a:spLocks noChangeArrowheads="1"/>
                </p:cNvSpPr>
                <p:nvPr/>
              </p:nvSpPr>
              <p:spPr bwMode="auto">
                <a:xfrm rot="5400000">
                  <a:off x="5930069" y="4772400"/>
                  <a:ext cx="292985" cy="224436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800" dirty="0">
                      <a:solidFill>
                        <a:srgbClr val="0066FF"/>
                      </a:solidFill>
                    </a:rPr>
                    <a:t>REG</a:t>
                  </a:r>
                </a:p>
              </p:txBody>
            </p:sp>
            <p:sp>
              <p:nvSpPr>
                <p:cNvPr id="195" name="AutoShape 190"/>
                <p:cNvSpPr>
                  <a:spLocks noChangeArrowheads="1"/>
                </p:cNvSpPr>
                <p:nvPr/>
              </p:nvSpPr>
              <p:spPr bwMode="auto">
                <a:xfrm rot="5400000">
                  <a:off x="5941504" y="5890996"/>
                  <a:ext cx="188031" cy="258801"/>
                </a:xfrm>
                <a:prstGeom prst="flowChartOffpageConnector">
                  <a:avLst/>
                </a:prstGeom>
                <a:solidFill>
                  <a:srgbClr val="A8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800" dirty="0"/>
                    <a:t>ADC</a:t>
                  </a:r>
                </a:p>
              </p:txBody>
            </p:sp>
            <p:sp>
              <p:nvSpPr>
                <p:cNvPr id="196" name="Freeform 195"/>
                <p:cNvSpPr>
                  <a:spLocks/>
                </p:cNvSpPr>
                <p:nvPr/>
              </p:nvSpPr>
              <p:spPr bwMode="auto">
                <a:xfrm>
                  <a:off x="6452295" y="6083773"/>
                  <a:ext cx="463379" cy="225871"/>
                </a:xfrm>
                <a:custGeom>
                  <a:avLst/>
                  <a:gdLst>
                    <a:gd name="T0" fmla="*/ 0 w 506"/>
                    <a:gd name="T1" fmla="*/ 1507 h 1507"/>
                    <a:gd name="T2" fmla="*/ 0 w 506"/>
                    <a:gd name="T3" fmla="*/ 1507 h 1507"/>
                    <a:gd name="T4" fmla="*/ 506 w 506"/>
                    <a:gd name="T5" fmla="*/ 1507 h 1507"/>
                    <a:gd name="T6" fmla="*/ 506 w 506"/>
                    <a:gd name="T7" fmla="*/ 0 h 1507"/>
                    <a:gd name="T8" fmla="*/ 0 w 506"/>
                    <a:gd name="T9" fmla="*/ 0 h 1507"/>
                    <a:gd name="T10" fmla="*/ 0 w 506"/>
                    <a:gd name="T11" fmla="*/ 1507 h 1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6" h="1507">
                      <a:moveTo>
                        <a:pt x="0" y="1507"/>
                      </a:moveTo>
                      <a:lnTo>
                        <a:pt x="0" y="1507"/>
                      </a:lnTo>
                      <a:lnTo>
                        <a:pt x="506" y="1507"/>
                      </a:lnTo>
                      <a:lnTo>
                        <a:pt x="506" y="0"/>
                      </a:lnTo>
                      <a:lnTo>
                        <a:pt x="0" y="0"/>
                      </a:lnTo>
                      <a:lnTo>
                        <a:pt x="0" y="1507"/>
                      </a:lnTo>
                      <a:close/>
                    </a:path>
                  </a:pathLst>
                </a:custGeom>
                <a:solidFill>
                  <a:srgbClr val="F9F67A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1100" baseline="0" dirty="0"/>
                    <a:t>RAM</a:t>
                  </a: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5124411" y="4631832"/>
                  <a:ext cx="357152" cy="52049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08" charset="0"/>
                  </a:endParaRPr>
                </a:p>
              </p:txBody>
            </p: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5481563" y="4704080"/>
                  <a:ext cx="0" cy="44824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 flipH="1">
                  <a:off x="5186411" y="5152327"/>
                  <a:ext cx="304455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200" name="Picture 199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297474" y="4796009"/>
                  <a:ext cx="371400" cy="276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1" name="Freeform 200"/>
                <p:cNvSpPr>
                  <a:spLocks/>
                </p:cNvSpPr>
                <p:nvPr/>
              </p:nvSpPr>
              <p:spPr bwMode="auto">
                <a:xfrm rot="5400000">
                  <a:off x="7100881" y="5612695"/>
                  <a:ext cx="438461" cy="273973"/>
                </a:xfrm>
                <a:custGeom>
                  <a:avLst/>
                  <a:gdLst>
                    <a:gd name="T0" fmla="*/ 0 w 506"/>
                    <a:gd name="T1" fmla="*/ 1507 h 1507"/>
                    <a:gd name="T2" fmla="*/ 0 w 506"/>
                    <a:gd name="T3" fmla="*/ 1507 h 1507"/>
                    <a:gd name="T4" fmla="*/ 506 w 506"/>
                    <a:gd name="T5" fmla="*/ 1507 h 1507"/>
                    <a:gd name="T6" fmla="*/ 506 w 506"/>
                    <a:gd name="T7" fmla="*/ 0 h 1507"/>
                    <a:gd name="T8" fmla="*/ 0 w 506"/>
                    <a:gd name="T9" fmla="*/ 0 h 1507"/>
                    <a:gd name="T10" fmla="*/ 0 w 506"/>
                    <a:gd name="T11" fmla="*/ 1507 h 1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06" h="1507">
                      <a:moveTo>
                        <a:pt x="0" y="1507"/>
                      </a:moveTo>
                      <a:lnTo>
                        <a:pt x="0" y="1507"/>
                      </a:lnTo>
                      <a:lnTo>
                        <a:pt x="506" y="1507"/>
                      </a:lnTo>
                      <a:lnTo>
                        <a:pt x="506" y="0"/>
                      </a:lnTo>
                      <a:lnTo>
                        <a:pt x="0" y="0"/>
                      </a:lnTo>
                      <a:lnTo>
                        <a:pt x="0" y="1507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1100" baseline="0" dirty="0"/>
                    <a:t>optical</a:t>
                  </a:r>
                </a:p>
                <a:p>
                  <a:pPr algn="ctr"/>
                  <a:r>
                    <a:rPr lang="en-US" sz="800" baseline="0" dirty="0"/>
                    <a:t>link</a:t>
                  </a:r>
                </a:p>
              </p:txBody>
            </p:sp>
            <p:grpSp>
              <p:nvGrpSpPr>
                <p:cNvPr id="202" name="Group 201"/>
                <p:cNvGrpSpPr>
                  <a:grpSpLocks/>
                </p:cNvGrpSpPr>
                <p:nvPr/>
              </p:nvGrpSpPr>
              <p:grpSpPr bwMode="auto">
                <a:xfrm rot="5400000">
                  <a:off x="7417366" y="5642413"/>
                  <a:ext cx="287095" cy="211648"/>
                  <a:chOff x="4053" y="1928"/>
                  <a:chExt cx="267" cy="184"/>
                </a:xfrm>
              </p:grpSpPr>
              <p:sp>
                <p:nvSpPr>
                  <p:cNvPr id="326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4053" y="1934"/>
                    <a:ext cx="267" cy="1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endParaRPr lang="en-US" sz="800" dirty="0"/>
                  </a:p>
                </p:txBody>
              </p:sp>
              <p:sp>
                <p:nvSpPr>
                  <p:cNvPr id="327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1963"/>
                    <a:ext cx="96" cy="1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endParaRPr lang="en-US" sz="800" dirty="0"/>
                  </a:p>
                </p:txBody>
              </p:sp>
              <p:grpSp>
                <p:nvGrpSpPr>
                  <p:cNvPr id="328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4105" y="2016"/>
                    <a:ext cx="52" cy="52"/>
                    <a:chOff x="4032" y="2496"/>
                    <a:chExt cx="52" cy="52"/>
                  </a:xfrm>
                </p:grpSpPr>
                <p:sp>
                  <p:nvSpPr>
                    <p:cNvPr id="335" name="Oval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496"/>
                      <a:ext cx="52" cy="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9pPr>
                    </a:lstStyle>
                    <a:p>
                      <a:endParaRPr lang="en-US" sz="800" dirty="0"/>
                    </a:p>
                  </p:txBody>
                </p:sp>
                <p:sp>
                  <p:nvSpPr>
                    <p:cNvPr id="336" name="Oval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2" y="2504"/>
                      <a:ext cx="29" cy="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9pPr>
                    </a:lstStyle>
                    <a:p>
                      <a:endParaRPr lang="en-US" sz="800" dirty="0"/>
                    </a:p>
                  </p:txBody>
                </p:sp>
              </p:grpSp>
              <p:sp>
                <p:nvSpPr>
                  <p:cNvPr id="329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1928"/>
                    <a:ext cx="58" cy="3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endParaRPr lang="en-US" sz="800" dirty="0"/>
                  </a:p>
                </p:txBody>
              </p:sp>
              <p:sp>
                <p:nvSpPr>
                  <p:cNvPr id="330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4199" y="1963"/>
                    <a:ext cx="96" cy="1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endParaRPr lang="en-US" sz="800" dirty="0"/>
                  </a:p>
                </p:txBody>
              </p:sp>
              <p:grpSp>
                <p:nvGrpSpPr>
                  <p:cNvPr id="331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4224" y="2016"/>
                    <a:ext cx="52" cy="52"/>
                    <a:chOff x="4032" y="2496"/>
                    <a:chExt cx="52" cy="52"/>
                  </a:xfrm>
                </p:grpSpPr>
                <p:sp>
                  <p:nvSpPr>
                    <p:cNvPr id="333" name="Oval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2496"/>
                      <a:ext cx="52" cy="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9pPr>
                    </a:lstStyle>
                    <a:p>
                      <a:endParaRPr lang="en-US" sz="800" dirty="0"/>
                    </a:p>
                  </p:txBody>
                </p:sp>
                <p:sp>
                  <p:nvSpPr>
                    <p:cNvPr id="334" name="Oval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2" y="2504"/>
                      <a:ext cx="29" cy="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600" b="1" kern="1200" baseline="-25000">
                          <a:solidFill>
                            <a:schemeClr val="tx1"/>
                          </a:solidFill>
                          <a:latin typeface="Helvetica" pitchFamily="34" charset="0"/>
                          <a:ea typeface="ＭＳ Ｐゴシック" pitchFamily="34" charset="-128"/>
                          <a:cs typeface="+mn-cs"/>
                        </a:defRPr>
                      </a:lvl9pPr>
                    </a:lstStyle>
                    <a:p>
                      <a:endParaRPr lang="en-US" sz="800" dirty="0"/>
                    </a:p>
                  </p:txBody>
                </p:sp>
              </p:grpSp>
              <p:sp>
                <p:nvSpPr>
                  <p:cNvPr id="332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4218" y="1928"/>
                    <a:ext cx="58" cy="3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600" b="1" kern="1200" baseline="-25000">
                        <a:solidFill>
                          <a:schemeClr val="tx1"/>
                        </a:solidFill>
                        <a:latin typeface="Helvetica" pitchFamily="34" charset="0"/>
                        <a:ea typeface="ＭＳ Ｐゴシック" pitchFamily="34" charset="-128"/>
                        <a:cs typeface="+mn-cs"/>
                      </a:defRPr>
                    </a:lvl9pPr>
                  </a:lstStyle>
                  <a:p>
                    <a:endParaRPr lang="en-US" sz="800" dirty="0"/>
                  </a:p>
                </p:txBody>
              </p:sp>
            </p:grpSp>
            <p:sp>
              <p:nvSpPr>
                <p:cNvPr id="203" name="Text Box 234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7379044" y="5221541"/>
                  <a:ext cx="55618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800" baseline="0" dirty="0"/>
                    <a:t>TT-link</a:t>
                  </a:r>
                </a:p>
              </p:txBody>
            </p:sp>
            <p:sp>
              <p:nvSpPr>
                <p:cNvPr id="204" name="Text Box 235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7369637" y="4923609"/>
                  <a:ext cx="57499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800" baseline="0" dirty="0"/>
                    <a:t>Trigger</a:t>
                  </a:r>
                  <a:endParaRPr lang="en-US" sz="800" dirty="0"/>
                </a:p>
              </p:txBody>
            </p:sp>
            <p:sp>
              <p:nvSpPr>
                <p:cNvPr id="205" name="Text Box 196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7366044" y="6060533"/>
                  <a:ext cx="56302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800" baseline="0" dirty="0"/>
                    <a:t>Test IN</a:t>
                  </a:r>
                </a:p>
              </p:txBody>
            </p:sp>
            <p:sp>
              <p:nvSpPr>
                <p:cNvPr id="206" name="Oval 205"/>
                <p:cNvSpPr>
                  <a:spLocks noChangeArrowheads="1"/>
                </p:cNvSpPr>
                <p:nvPr/>
              </p:nvSpPr>
              <p:spPr bwMode="auto">
                <a:xfrm>
                  <a:off x="7472436" y="6114412"/>
                  <a:ext cx="114223" cy="10177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07" name="Oval 206"/>
                <p:cNvSpPr>
                  <a:spLocks noChangeArrowheads="1"/>
                </p:cNvSpPr>
                <p:nvPr/>
              </p:nvSpPr>
              <p:spPr bwMode="auto">
                <a:xfrm>
                  <a:off x="7503874" y="6145223"/>
                  <a:ext cx="50300" cy="448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08" name="Rectangle 207"/>
                <p:cNvSpPr>
                  <a:spLocks noChangeArrowheads="1"/>
                </p:cNvSpPr>
                <p:nvPr/>
              </p:nvSpPr>
              <p:spPr bwMode="auto">
                <a:xfrm rot="5400000">
                  <a:off x="7697076" y="5627346"/>
                  <a:ext cx="52710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800" baseline="0" dirty="0">
                      <a:latin typeface="Helvetica" pitchFamily="34" charset="0"/>
                    </a:rPr>
                    <a:t>Fibers</a:t>
                  </a:r>
                </a:p>
              </p:txBody>
            </p:sp>
            <p:cxnSp>
              <p:nvCxnSpPr>
                <p:cNvPr id="209" name="Straight Arrow Connector 208"/>
                <p:cNvCxnSpPr/>
                <p:nvPr/>
              </p:nvCxnSpPr>
              <p:spPr bwMode="auto">
                <a:xfrm flipH="1" flipV="1">
                  <a:off x="7676431" y="5799564"/>
                  <a:ext cx="239063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0" name="Straight Arrow Connector 209"/>
                <p:cNvCxnSpPr/>
                <p:nvPr/>
              </p:nvCxnSpPr>
              <p:spPr bwMode="auto">
                <a:xfrm>
                  <a:off x="7676431" y="5676335"/>
                  <a:ext cx="23906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1" name="Straight Arrow Connector 210"/>
                <p:cNvCxnSpPr/>
                <p:nvPr/>
              </p:nvCxnSpPr>
              <p:spPr bwMode="auto">
                <a:xfrm flipH="1" flipV="1">
                  <a:off x="6884343" y="5802976"/>
                  <a:ext cx="281562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2" name="Straight Arrow Connector 211"/>
                <p:cNvCxnSpPr/>
                <p:nvPr/>
              </p:nvCxnSpPr>
              <p:spPr bwMode="auto">
                <a:xfrm>
                  <a:off x="6884343" y="5679746"/>
                  <a:ext cx="281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13" name="Straight Arrow Connector 212"/>
                <p:cNvCxnSpPr/>
                <p:nvPr/>
              </p:nvCxnSpPr>
              <p:spPr bwMode="auto">
                <a:xfrm flipV="1">
                  <a:off x="6648031" y="5938715"/>
                  <a:ext cx="0" cy="14505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triangle" w="sm" len="sm"/>
                  <a:tailEnd type="triangle" w="sm" len="sm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 bwMode="auto">
                <a:xfrm>
                  <a:off x="5255477" y="5473080"/>
                  <a:ext cx="15193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 bwMode="auto">
                <a:xfrm>
                  <a:off x="5262412" y="6030664"/>
                  <a:ext cx="15193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>
                  <a:off x="5614624" y="5477637"/>
                  <a:ext cx="27931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>
                  <a:off x="5628909" y="6030664"/>
                  <a:ext cx="27931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6164921" y="5472498"/>
                  <a:ext cx="9225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>
                  <a:off x="6257180" y="5902119"/>
                  <a:ext cx="1380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6172085" y="6034310"/>
                  <a:ext cx="9225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6264344" y="5472498"/>
                  <a:ext cx="0" cy="13908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6264344" y="5895221"/>
                  <a:ext cx="0" cy="13908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6264344" y="5604689"/>
                  <a:ext cx="13808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6843767" y="5406402"/>
                  <a:ext cx="61664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Arrow Connector 224"/>
                <p:cNvCxnSpPr/>
                <p:nvPr/>
              </p:nvCxnSpPr>
              <p:spPr bwMode="auto">
                <a:xfrm>
                  <a:off x="6842030" y="5413615"/>
                  <a:ext cx="0" cy="11683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26" name="Straight Arrow Connector 225"/>
                <p:cNvCxnSpPr/>
                <p:nvPr/>
              </p:nvCxnSpPr>
              <p:spPr bwMode="auto">
                <a:xfrm flipV="1">
                  <a:off x="6723106" y="5287697"/>
                  <a:ext cx="733992" cy="421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6723106" y="5291916"/>
                  <a:ext cx="0" cy="22236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flipH="1">
                  <a:off x="6541779" y="5075892"/>
                  <a:ext cx="93286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Arrow Connector 228"/>
                <p:cNvCxnSpPr/>
                <p:nvPr/>
              </p:nvCxnSpPr>
              <p:spPr bwMode="auto">
                <a:xfrm>
                  <a:off x="6549605" y="5075892"/>
                  <a:ext cx="0" cy="45455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0" name="Oval 229"/>
                <p:cNvSpPr>
                  <a:spLocks noChangeArrowheads="1"/>
                </p:cNvSpPr>
                <p:nvPr/>
              </p:nvSpPr>
              <p:spPr bwMode="auto">
                <a:xfrm>
                  <a:off x="7472436" y="5347513"/>
                  <a:ext cx="114223" cy="10177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1" name="Oval 230"/>
                <p:cNvSpPr>
                  <a:spLocks noChangeArrowheads="1"/>
                </p:cNvSpPr>
                <p:nvPr/>
              </p:nvSpPr>
              <p:spPr bwMode="auto">
                <a:xfrm>
                  <a:off x="7503874" y="5378325"/>
                  <a:ext cx="50300" cy="448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2" name="Oval 231"/>
                <p:cNvSpPr>
                  <a:spLocks noChangeArrowheads="1"/>
                </p:cNvSpPr>
                <p:nvPr/>
              </p:nvSpPr>
              <p:spPr bwMode="auto">
                <a:xfrm>
                  <a:off x="7472436" y="5226147"/>
                  <a:ext cx="114223" cy="10177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3" name="Oval 232"/>
                <p:cNvSpPr>
                  <a:spLocks noChangeArrowheads="1"/>
                </p:cNvSpPr>
                <p:nvPr/>
              </p:nvSpPr>
              <p:spPr bwMode="auto">
                <a:xfrm>
                  <a:off x="7503874" y="5256958"/>
                  <a:ext cx="50300" cy="448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4" name="Oval 233"/>
                <p:cNvSpPr>
                  <a:spLocks noChangeArrowheads="1"/>
                </p:cNvSpPr>
                <p:nvPr/>
              </p:nvSpPr>
              <p:spPr bwMode="auto">
                <a:xfrm>
                  <a:off x="7472436" y="5010123"/>
                  <a:ext cx="114223" cy="10177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5" name="Oval 234"/>
                <p:cNvSpPr>
                  <a:spLocks noChangeArrowheads="1"/>
                </p:cNvSpPr>
                <p:nvPr/>
              </p:nvSpPr>
              <p:spPr bwMode="auto">
                <a:xfrm>
                  <a:off x="7503874" y="5040934"/>
                  <a:ext cx="50300" cy="448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6" name="Rectangle 235"/>
                <p:cNvSpPr>
                  <a:spLocks noChangeArrowheads="1"/>
                </p:cNvSpPr>
                <p:nvPr/>
              </p:nvSpPr>
              <p:spPr bwMode="auto">
                <a:xfrm>
                  <a:off x="4000077" y="6400795"/>
                  <a:ext cx="813655" cy="330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 smtClean="0">
                      <a:latin typeface="Helvetica" pitchFamily="34" charset="0"/>
                    </a:rPr>
                    <a:t>Decoupling board</a:t>
                  </a:r>
                  <a:endParaRPr lang="en-US" altLang="en-US" sz="1000" baseline="0" dirty="0">
                    <a:latin typeface="Helvetica" pitchFamily="34" charset="0"/>
                  </a:endParaRPr>
                </a:p>
              </p:txBody>
            </p:sp>
            <p:sp>
              <p:nvSpPr>
                <p:cNvPr id="237" name="Rectangle 236"/>
                <p:cNvSpPr>
                  <a:spLocks noChangeArrowheads="1"/>
                </p:cNvSpPr>
                <p:nvPr/>
              </p:nvSpPr>
              <p:spPr bwMode="auto">
                <a:xfrm>
                  <a:off x="2911114" y="5101445"/>
                  <a:ext cx="1247388" cy="3557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>
                      <a:latin typeface="Helvetica" pitchFamily="34" charset="0"/>
                    </a:rPr>
                    <a:t>Twisted pair cables</a:t>
                  </a:r>
                </a:p>
                <a:p>
                  <a:r>
                    <a:rPr lang="en-US" altLang="en-US" sz="1000" baseline="0" dirty="0">
                      <a:latin typeface="Helvetica" pitchFamily="34" charset="0"/>
                    </a:rPr>
                    <a:t>(~1.8-6.2 m, 50pF/m)</a:t>
                  </a:r>
                </a:p>
              </p:txBody>
            </p:sp>
            <p:sp>
              <p:nvSpPr>
                <p:cNvPr id="238" name="AutoShape 130"/>
                <p:cNvSpPr>
                  <a:spLocks noChangeArrowheads="1"/>
                </p:cNvSpPr>
                <p:nvPr/>
              </p:nvSpPr>
              <p:spPr bwMode="auto">
                <a:xfrm rot="5400000">
                  <a:off x="5397169" y="5922003"/>
                  <a:ext cx="235737" cy="215715"/>
                </a:xfrm>
                <a:prstGeom prst="flowChartExtract">
                  <a:avLst/>
                </a:prstGeom>
                <a:solidFill>
                  <a:srgbClr val="B4A2A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39" name="AutoShape 190"/>
                <p:cNvSpPr>
                  <a:spLocks noChangeArrowheads="1"/>
                </p:cNvSpPr>
                <p:nvPr/>
              </p:nvSpPr>
              <p:spPr bwMode="auto">
                <a:xfrm rot="5400000">
                  <a:off x="5924489" y="5344520"/>
                  <a:ext cx="188031" cy="258801"/>
                </a:xfrm>
                <a:prstGeom prst="flowChartOffpageConnector">
                  <a:avLst/>
                </a:prstGeom>
                <a:solidFill>
                  <a:srgbClr val="A8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algn="ctr"/>
                  <a:r>
                    <a:rPr lang="en-US" sz="800" dirty="0"/>
                    <a:t>ADC</a:t>
                  </a: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5064780" y="4506525"/>
                  <a:ext cx="1345371" cy="2027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sz="1000" kern="0" baseline="0" dirty="0">
                      <a:solidFill>
                        <a:srgbClr val="1C1C1C"/>
                      </a:solidFill>
                    </a:rPr>
                    <a:t>Backplane connector </a:t>
                  </a:r>
                  <a:endParaRPr lang="en-US" sz="1000" dirty="0"/>
                </a:p>
              </p:txBody>
            </p:sp>
            <p:sp>
              <p:nvSpPr>
                <p:cNvPr id="242" name="Freeform 241"/>
                <p:cNvSpPr>
                  <a:spLocks/>
                </p:cNvSpPr>
                <p:nvPr/>
              </p:nvSpPr>
              <p:spPr bwMode="auto">
                <a:xfrm>
                  <a:off x="4229234" y="5113621"/>
                  <a:ext cx="758696" cy="1159695"/>
                </a:xfrm>
                <a:custGeom>
                  <a:avLst/>
                  <a:gdLst>
                    <a:gd name="T0" fmla="*/ 0 w 759"/>
                    <a:gd name="T1" fmla="*/ 0 h 1802"/>
                    <a:gd name="T2" fmla="*/ 0 w 759"/>
                    <a:gd name="T3" fmla="*/ 0 h 1802"/>
                    <a:gd name="T4" fmla="*/ 759 w 759"/>
                    <a:gd name="T5" fmla="*/ 0 h 1802"/>
                    <a:gd name="T6" fmla="*/ 759 w 759"/>
                    <a:gd name="T7" fmla="*/ 1802 h 1802"/>
                    <a:gd name="T8" fmla="*/ 0 w 759"/>
                    <a:gd name="T9" fmla="*/ 1802 h 1802"/>
                    <a:gd name="T10" fmla="*/ 0 w 759"/>
                    <a:gd name="T11" fmla="*/ 0 h 1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9" h="180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759" y="0"/>
                      </a:lnTo>
                      <a:lnTo>
                        <a:pt x="759" y="1802"/>
                      </a:lnTo>
                      <a:lnTo>
                        <a:pt x="0" y="18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 w="9525" cap="flat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3" name="Freeform 242"/>
                <p:cNvSpPr>
                  <a:spLocks/>
                </p:cNvSpPr>
                <p:nvPr/>
              </p:nvSpPr>
              <p:spPr bwMode="auto">
                <a:xfrm>
                  <a:off x="4089018" y="5513570"/>
                  <a:ext cx="513020" cy="45719"/>
                </a:xfrm>
                <a:custGeom>
                  <a:avLst/>
                  <a:gdLst>
                    <a:gd name="T0" fmla="*/ 0 w 535"/>
                    <a:gd name="T1" fmla="*/ 0 w 535"/>
                    <a:gd name="T2" fmla="*/ 535 w 53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5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4" name="Freeform 243"/>
                <p:cNvSpPr>
                  <a:spLocks/>
                </p:cNvSpPr>
                <p:nvPr/>
              </p:nvSpPr>
              <p:spPr bwMode="auto">
                <a:xfrm flipV="1">
                  <a:off x="4669506" y="5467849"/>
                  <a:ext cx="247489" cy="47780"/>
                </a:xfrm>
                <a:custGeom>
                  <a:avLst/>
                  <a:gdLst>
                    <a:gd name="T0" fmla="*/ 0 w 320"/>
                    <a:gd name="T1" fmla="*/ 0 w 320"/>
                    <a:gd name="T2" fmla="*/ 320 w 32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5" name="Freeform 244"/>
                <p:cNvSpPr>
                  <a:spLocks/>
                </p:cNvSpPr>
                <p:nvPr/>
              </p:nvSpPr>
              <p:spPr bwMode="auto">
                <a:xfrm flipV="1">
                  <a:off x="4569531" y="5562864"/>
                  <a:ext cx="347465" cy="55392"/>
                </a:xfrm>
                <a:custGeom>
                  <a:avLst/>
                  <a:gdLst>
                    <a:gd name="T0" fmla="*/ 0 w 425"/>
                    <a:gd name="T1" fmla="*/ 0 w 425"/>
                    <a:gd name="T2" fmla="*/ 425 w 42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25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6" name="Freeform 245"/>
                <p:cNvSpPr>
                  <a:spLocks/>
                </p:cNvSpPr>
                <p:nvPr/>
              </p:nvSpPr>
              <p:spPr bwMode="auto">
                <a:xfrm flipV="1">
                  <a:off x="4089018" y="5562867"/>
                  <a:ext cx="422275" cy="45719"/>
                </a:xfrm>
                <a:custGeom>
                  <a:avLst/>
                  <a:gdLst>
                    <a:gd name="T0" fmla="*/ 0 w 400"/>
                    <a:gd name="T1" fmla="*/ 0 w 400"/>
                    <a:gd name="T2" fmla="*/ 400 w 4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7" name="Freeform 246"/>
                <p:cNvSpPr>
                  <a:spLocks/>
                </p:cNvSpPr>
                <p:nvPr/>
              </p:nvSpPr>
              <p:spPr bwMode="auto">
                <a:xfrm>
                  <a:off x="4526669" y="5566490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8" name="Freeform 247"/>
                <p:cNvSpPr>
                  <a:spLocks/>
                </p:cNvSpPr>
                <p:nvPr/>
              </p:nvSpPr>
              <p:spPr bwMode="auto">
                <a:xfrm>
                  <a:off x="4569531" y="5566490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49" name="Freeform 248"/>
                <p:cNvSpPr>
                  <a:spLocks/>
                </p:cNvSpPr>
                <p:nvPr/>
              </p:nvSpPr>
              <p:spPr bwMode="auto">
                <a:xfrm>
                  <a:off x="4621919" y="5471476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0" name="Freeform 249"/>
                <p:cNvSpPr>
                  <a:spLocks/>
                </p:cNvSpPr>
                <p:nvPr/>
              </p:nvSpPr>
              <p:spPr bwMode="auto">
                <a:xfrm>
                  <a:off x="4666369" y="5471476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1" name="Freeform 250"/>
                <p:cNvSpPr>
                  <a:spLocks/>
                </p:cNvSpPr>
                <p:nvPr/>
              </p:nvSpPr>
              <p:spPr bwMode="auto">
                <a:xfrm flipH="1">
                  <a:off x="4282511" y="5258897"/>
                  <a:ext cx="45719" cy="349690"/>
                </a:xfrm>
                <a:custGeom>
                  <a:avLst/>
                  <a:gdLst>
                    <a:gd name="T0" fmla="*/ 0 h 758"/>
                    <a:gd name="T1" fmla="*/ 0 h 758"/>
                    <a:gd name="T2" fmla="*/ 758 h 75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58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2" name="Freeform 251"/>
                <p:cNvSpPr>
                  <a:spLocks/>
                </p:cNvSpPr>
                <p:nvPr/>
              </p:nvSpPr>
              <p:spPr bwMode="auto">
                <a:xfrm>
                  <a:off x="4433005" y="5250477"/>
                  <a:ext cx="45719" cy="255877"/>
                </a:xfrm>
                <a:custGeom>
                  <a:avLst/>
                  <a:gdLst>
                    <a:gd name="T0" fmla="*/ 0 h 611"/>
                    <a:gd name="T1" fmla="*/ 0 h 611"/>
                    <a:gd name="T2" fmla="*/ 611 h 6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11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3" name="Freeform 252"/>
                <p:cNvSpPr>
                  <a:spLocks/>
                </p:cNvSpPr>
                <p:nvPr/>
              </p:nvSpPr>
              <p:spPr bwMode="auto">
                <a:xfrm>
                  <a:off x="4418719" y="5502747"/>
                  <a:ext cx="30163" cy="24054"/>
                </a:xfrm>
                <a:custGeom>
                  <a:avLst/>
                  <a:gdLst>
                    <a:gd name="T0" fmla="*/ 39 w 39"/>
                    <a:gd name="T1" fmla="*/ 20 h 41"/>
                    <a:gd name="T2" fmla="*/ 39 w 39"/>
                    <a:gd name="T3" fmla="*/ 20 h 41"/>
                    <a:gd name="T4" fmla="*/ 19 w 39"/>
                    <a:gd name="T5" fmla="*/ 41 h 41"/>
                    <a:gd name="T6" fmla="*/ 0 w 39"/>
                    <a:gd name="T7" fmla="*/ 20 h 41"/>
                    <a:gd name="T8" fmla="*/ 19 w 39"/>
                    <a:gd name="T9" fmla="*/ 0 h 41"/>
                    <a:gd name="T10" fmla="*/ 39 w 39"/>
                    <a:gd name="T11" fmla="*/ 2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41">
                      <a:moveTo>
                        <a:pt x="39" y="20"/>
                      </a:moveTo>
                      <a:lnTo>
                        <a:pt x="39" y="20"/>
                      </a:lnTo>
                      <a:cubicBezTo>
                        <a:pt x="39" y="32"/>
                        <a:pt x="30" y="41"/>
                        <a:pt x="19" y="41"/>
                      </a:cubicBezTo>
                      <a:cubicBezTo>
                        <a:pt x="9" y="41"/>
                        <a:pt x="0" y="32"/>
                        <a:pt x="0" y="20"/>
                      </a:cubicBez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30" y="0"/>
                        <a:pt x="39" y="9"/>
                        <a:pt x="39" y="20"/>
                      </a:cubicBezTo>
                      <a:close/>
                    </a:path>
                  </a:pathLst>
                </a:custGeom>
                <a:solidFill>
                  <a:srgbClr val="482D0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4" name="Freeform 253"/>
                <p:cNvSpPr>
                  <a:spLocks/>
                </p:cNvSpPr>
                <p:nvPr/>
              </p:nvSpPr>
              <p:spPr bwMode="auto">
                <a:xfrm>
                  <a:off x="4423481" y="5506354"/>
                  <a:ext cx="20638" cy="16838"/>
                </a:xfrm>
                <a:custGeom>
                  <a:avLst/>
                  <a:gdLst>
                    <a:gd name="T0" fmla="*/ 25 w 25"/>
                    <a:gd name="T1" fmla="*/ 14 h 29"/>
                    <a:gd name="T2" fmla="*/ 25 w 25"/>
                    <a:gd name="T3" fmla="*/ 14 h 29"/>
                    <a:gd name="T4" fmla="*/ 12 w 25"/>
                    <a:gd name="T5" fmla="*/ 29 h 29"/>
                    <a:gd name="T6" fmla="*/ 0 w 25"/>
                    <a:gd name="T7" fmla="*/ 14 h 29"/>
                    <a:gd name="T8" fmla="*/ 12 w 25"/>
                    <a:gd name="T9" fmla="*/ 0 h 29"/>
                    <a:gd name="T10" fmla="*/ 25 w 25"/>
                    <a:gd name="T11" fmla="*/ 14 h 29"/>
                    <a:gd name="T12" fmla="*/ 25 w 25"/>
                    <a:gd name="T1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9">
                      <a:moveTo>
                        <a:pt x="25" y="14"/>
                      </a:moveTo>
                      <a:lnTo>
                        <a:pt x="25" y="14"/>
                      </a:lnTo>
                      <a:cubicBezTo>
                        <a:pt x="25" y="22"/>
                        <a:pt x="20" y="29"/>
                        <a:pt x="12" y="29"/>
                      </a:cubicBezTo>
                      <a:cubicBezTo>
                        <a:pt x="5" y="29"/>
                        <a:pt x="0" y="22"/>
                        <a:pt x="0" y="14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20" y="0"/>
                        <a:pt x="25" y="6"/>
                        <a:pt x="25" y="14"/>
                      </a:cubicBezTo>
                      <a:lnTo>
                        <a:pt x="25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482D0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5" name="Freeform 254"/>
                <p:cNvSpPr>
                  <a:spLocks/>
                </p:cNvSpPr>
                <p:nvPr/>
              </p:nvSpPr>
              <p:spPr bwMode="auto">
                <a:xfrm>
                  <a:off x="4307594" y="5333344"/>
                  <a:ext cx="39688" cy="93812"/>
                </a:xfrm>
                <a:custGeom>
                  <a:avLst/>
                  <a:gdLst>
                    <a:gd name="T0" fmla="*/ 0 w 52"/>
                    <a:gd name="T1" fmla="*/ 0 h 160"/>
                    <a:gd name="T2" fmla="*/ 0 w 52"/>
                    <a:gd name="T3" fmla="*/ 0 h 160"/>
                    <a:gd name="T4" fmla="*/ 52 w 52"/>
                    <a:gd name="T5" fmla="*/ 0 h 160"/>
                    <a:gd name="T6" fmla="*/ 52 w 52"/>
                    <a:gd name="T7" fmla="*/ 160 h 160"/>
                    <a:gd name="T8" fmla="*/ 0 w 52"/>
                    <a:gd name="T9" fmla="*/ 160 h 160"/>
                    <a:gd name="T10" fmla="*/ 0 w 52"/>
                    <a:gd name="T11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2" y="160"/>
                      </a:lnTo>
                      <a:lnTo>
                        <a:pt x="0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6" name="Freeform 255"/>
                <p:cNvSpPr>
                  <a:spLocks/>
                </p:cNvSpPr>
                <p:nvPr/>
              </p:nvSpPr>
              <p:spPr bwMode="auto">
                <a:xfrm>
                  <a:off x="4410781" y="5333344"/>
                  <a:ext cx="42863" cy="93812"/>
                </a:xfrm>
                <a:custGeom>
                  <a:avLst/>
                  <a:gdLst>
                    <a:gd name="T0" fmla="*/ 0 w 54"/>
                    <a:gd name="T1" fmla="*/ 0 h 160"/>
                    <a:gd name="T2" fmla="*/ 0 w 54"/>
                    <a:gd name="T3" fmla="*/ 0 h 160"/>
                    <a:gd name="T4" fmla="*/ 54 w 54"/>
                    <a:gd name="T5" fmla="*/ 0 h 160"/>
                    <a:gd name="T6" fmla="*/ 54 w 54"/>
                    <a:gd name="T7" fmla="*/ 160 h 160"/>
                    <a:gd name="T8" fmla="*/ 0 w 54"/>
                    <a:gd name="T9" fmla="*/ 160 h 160"/>
                    <a:gd name="T10" fmla="*/ 0 w 54"/>
                    <a:gd name="T11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160"/>
                      </a:lnTo>
                      <a:lnTo>
                        <a:pt x="0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7" name="Freeform 256"/>
                <p:cNvSpPr>
                  <a:spLocks/>
                </p:cNvSpPr>
                <p:nvPr/>
              </p:nvSpPr>
              <p:spPr bwMode="auto">
                <a:xfrm flipV="1">
                  <a:off x="4323469" y="5130443"/>
                  <a:ext cx="292364" cy="45719"/>
                </a:xfrm>
                <a:custGeom>
                  <a:avLst/>
                  <a:gdLst>
                    <a:gd name="T0" fmla="*/ 0 w 320"/>
                    <a:gd name="T1" fmla="*/ 0 w 320"/>
                    <a:gd name="T2" fmla="*/ 320 w 32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8" name="Freeform 257"/>
                <p:cNvSpPr>
                  <a:spLocks/>
                </p:cNvSpPr>
                <p:nvPr/>
              </p:nvSpPr>
              <p:spPr bwMode="auto">
                <a:xfrm>
                  <a:off x="4602038" y="5161730"/>
                  <a:ext cx="134938" cy="31271"/>
                </a:xfrm>
                <a:custGeom>
                  <a:avLst/>
                  <a:gdLst>
                    <a:gd name="T0" fmla="*/ 0 w 172"/>
                    <a:gd name="T1" fmla="*/ 0 h 54"/>
                    <a:gd name="T2" fmla="*/ 0 w 172"/>
                    <a:gd name="T3" fmla="*/ 0 h 54"/>
                    <a:gd name="T4" fmla="*/ 172 w 172"/>
                    <a:gd name="T5" fmla="*/ 0 h 54"/>
                    <a:gd name="T6" fmla="*/ 172 w 172"/>
                    <a:gd name="T7" fmla="*/ 54 h 54"/>
                    <a:gd name="T8" fmla="*/ 0 w 172"/>
                    <a:gd name="T9" fmla="*/ 54 h 54"/>
                    <a:gd name="T10" fmla="*/ 0 w 17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2" h="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2" y="0"/>
                      </a:lnTo>
                      <a:lnTo>
                        <a:pt x="172" y="54"/>
                      </a:lnTo>
                      <a:lnTo>
                        <a:pt x="0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59" name="Freeform 258"/>
                <p:cNvSpPr>
                  <a:spLocks/>
                </p:cNvSpPr>
                <p:nvPr/>
              </p:nvSpPr>
              <p:spPr bwMode="auto">
                <a:xfrm>
                  <a:off x="4328231" y="5182176"/>
                  <a:ext cx="0" cy="125082"/>
                </a:xfrm>
                <a:custGeom>
                  <a:avLst/>
                  <a:gdLst>
                    <a:gd name="T0" fmla="*/ 0 h 212"/>
                    <a:gd name="T1" fmla="*/ 0 h 212"/>
                    <a:gd name="T2" fmla="*/ 212 h 2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12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0" name="Freeform 259"/>
                <p:cNvSpPr>
                  <a:spLocks/>
                </p:cNvSpPr>
                <p:nvPr/>
              </p:nvSpPr>
              <p:spPr bwMode="auto">
                <a:xfrm flipV="1">
                  <a:off x="4323469" y="5219448"/>
                  <a:ext cx="111125" cy="34637"/>
                </a:xfrm>
                <a:custGeom>
                  <a:avLst/>
                  <a:gdLst>
                    <a:gd name="T0" fmla="*/ 0 w 281"/>
                    <a:gd name="T1" fmla="*/ 0 w 281"/>
                    <a:gd name="T2" fmla="*/ 281 w 28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8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1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1" name="Freeform 260"/>
                <p:cNvSpPr>
                  <a:spLocks/>
                </p:cNvSpPr>
                <p:nvPr/>
              </p:nvSpPr>
              <p:spPr bwMode="auto">
                <a:xfrm>
                  <a:off x="4549157" y="5178698"/>
                  <a:ext cx="45719" cy="45719"/>
                </a:xfrm>
                <a:custGeom>
                  <a:avLst/>
                  <a:gdLst>
                    <a:gd name="T0" fmla="*/ 0 h 160"/>
                    <a:gd name="T1" fmla="*/ 0 h 160"/>
                    <a:gd name="T2" fmla="*/ 160 h 16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2" name="Freeform 261"/>
                <p:cNvSpPr>
                  <a:spLocks/>
                </p:cNvSpPr>
                <p:nvPr/>
              </p:nvSpPr>
              <p:spPr bwMode="auto">
                <a:xfrm flipH="1">
                  <a:off x="4503439" y="5272257"/>
                  <a:ext cx="45719" cy="66630"/>
                </a:xfrm>
                <a:custGeom>
                  <a:avLst/>
                  <a:gdLst>
                    <a:gd name="T0" fmla="*/ 0 h 173"/>
                    <a:gd name="T1" fmla="*/ 0 h 173"/>
                    <a:gd name="T2" fmla="*/ 173 h 17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73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3" name="Freeform 262"/>
                <p:cNvSpPr>
                  <a:spLocks/>
                </p:cNvSpPr>
                <p:nvPr/>
              </p:nvSpPr>
              <p:spPr bwMode="auto">
                <a:xfrm>
                  <a:off x="4490420" y="5268647"/>
                  <a:ext cx="125413" cy="0"/>
                </a:xfrm>
                <a:custGeom>
                  <a:avLst/>
                  <a:gdLst>
                    <a:gd name="T0" fmla="*/ 0 w 160"/>
                    <a:gd name="T1" fmla="*/ 0 w 160"/>
                    <a:gd name="T2" fmla="*/ 160 w 16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4" name="Freeform 263"/>
                <p:cNvSpPr>
                  <a:spLocks/>
                </p:cNvSpPr>
                <p:nvPr/>
              </p:nvSpPr>
              <p:spPr bwMode="auto">
                <a:xfrm>
                  <a:off x="4490420" y="5236174"/>
                  <a:ext cx="125413" cy="0"/>
                </a:xfrm>
                <a:custGeom>
                  <a:avLst/>
                  <a:gdLst>
                    <a:gd name="T0" fmla="*/ 0 w 160"/>
                    <a:gd name="T1" fmla="*/ 0 w 160"/>
                    <a:gd name="T2" fmla="*/ 160 w 16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5" name="Freeform 264"/>
                <p:cNvSpPr>
                  <a:spLocks/>
                </p:cNvSpPr>
                <p:nvPr/>
              </p:nvSpPr>
              <p:spPr bwMode="auto">
                <a:xfrm>
                  <a:off x="4533283" y="5327460"/>
                  <a:ext cx="30163" cy="22852"/>
                </a:xfrm>
                <a:custGeom>
                  <a:avLst/>
                  <a:gdLst>
                    <a:gd name="T0" fmla="*/ 39 w 39"/>
                    <a:gd name="T1" fmla="*/ 20 h 39"/>
                    <a:gd name="T2" fmla="*/ 39 w 39"/>
                    <a:gd name="T3" fmla="*/ 20 h 39"/>
                    <a:gd name="T4" fmla="*/ 19 w 39"/>
                    <a:gd name="T5" fmla="*/ 39 h 39"/>
                    <a:gd name="T6" fmla="*/ 0 w 39"/>
                    <a:gd name="T7" fmla="*/ 20 h 39"/>
                    <a:gd name="T8" fmla="*/ 19 w 39"/>
                    <a:gd name="T9" fmla="*/ 0 h 39"/>
                    <a:gd name="T10" fmla="*/ 39 w 39"/>
                    <a:gd name="T11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39">
                      <a:moveTo>
                        <a:pt x="39" y="20"/>
                      </a:moveTo>
                      <a:lnTo>
                        <a:pt x="39" y="20"/>
                      </a:lnTo>
                      <a:cubicBezTo>
                        <a:pt x="39" y="30"/>
                        <a:pt x="30" y="39"/>
                        <a:pt x="19" y="39"/>
                      </a:cubicBezTo>
                      <a:cubicBezTo>
                        <a:pt x="9" y="39"/>
                        <a:pt x="0" y="30"/>
                        <a:pt x="0" y="20"/>
                      </a:cubicBez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30" y="0"/>
                        <a:pt x="39" y="9"/>
                        <a:pt x="39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6" name="Freeform 265"/>
                <p:cNvSpPr>
                  <a:spLocks/>
                </p:cNvSpPr>
                <p:nvPr/>
              </p:nvSpPr>
              <p:spPr bwMode="auto">
                <a:xfrm>
                  <a:off x="4538045" y="5332271"/>
                  <a:ext cx="20638" cy="14433"/>
                </a:xfrm>
                <a:custGeom>
                  <a:avLst/>
                  <a:gdLst>
                    <a:gd name="T0" fmla="*/ 25 w 25"/>
                    <a:gd name="T1" fmla="*/ 13 h 25"/>
                    <a:gd name="T2" fmla="*/ 25 w 25"/>
                    <a:gd name="T3" fmla="*/ 13 h 25"/>
                    <a:gd name="T4" fmla="*/ 13 w 25"/>
                    <a:gd name="T5" fmla="*/ 25 h 25"/>
                    <a:gd name="T6" fmla="*/ 0 w 25"/>
                    <a:gd name="T7" fmla="*/ 13 h 25"/>
                    <a:gd name="T8" fmla="*/ 13 w 25"/>
                    <a:gd name="T9" fmla="*/ 0 h 25"/>
                    <a:gd name="T10" fmla="*/ 25 w 25"/>
                    <a:gd name="T11" fmla="*/ 13 h 25"/>
                    <a:gd name="T12" fmla="*/ 25 w 25"/>
                    <a:gd name="T1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3"/>
                      </a:lnTo>
                      <a:cubicBezTo>
                        <a:pt x="25" y="20"/>
                        <a:pt x="20" y="25"/>
                        <a:pt x="13" y="25"/>
                      </a:cubicBezTo>
                      <a:cubicBezTo>
                        <a:pt x="5" y="25"/>
                        <a:pt x="0" y="20"/>
                        <a:pt x="0" y="13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20" y="0"/>
                        <a:pt x="25" y="5"/>
                        <a:pt x="25" y="13"/>
                      </a:cubicBezTo>
                      <a:lnTo>
                        <a:pt x="25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7" name="Freeform 266"/>
                <p:cNvSpPr>
                  <a:spLocks/>
                </p:cNvSpPr>
                <p:nvPr/>
              </p:nvSpPr>
              <p:spPr bwMode="auto">
                <a:xfrm>
                  <a:off x="4314006" y="5598654"/>
                  <a:ext cx="20638" cy="16838"/>
                </a:xfrm>
                <a:custGeom>
                  <a:avLst/>
                  <a:gdLst>
                    <a:gd name="T0" fmla="*/ 25 w 25"/>
                    <a:gd name="T1" fmla="*/ 14 h 29"/>
                    <a:gd name="T2" fmla="*/ 25 w 25"/>
                    <a:gd name="T3" fmla="*/ 14 h 29"/>
                    <a:gd name="T4" fmla="*/ 12 w 25"/>
                    <a:gd name="T5" fmla="*/ 29 h 29"/>
                    <a:gd name="T6" fmla="*/ 0 w 25"/>
                    <a:gd name="T7" fmla="*/ 14 h 29"/>
                    <a:gd name="T8" fmla="*/ 12 w 25"/>
                    <a:gd name="T9" fmla="*/ 0 h 29"/>
                    <a:gd name="T10" fmla="*/ 25 w 25"/>
                    <a:gd name="T11" fmla="*/ 14 h 29"/>
                    <a:gd name="T12" fmla="*/ 25 w 25"/>
                    <a:gd name="T1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9">
                      <a:moveTo>
                        <a:pt x="25" y="14"/>
                      </a:moveTo>
                      <a:lnTo>
                        <a:pt x="25" y="14"/>
                      </a:lnTo>
                      <a:cubicBezTo>
                        <a:pt x="25" y="22"/>
                        <a:pt x="20" y="29"/>
                        <a:pt x="12" y="29"/>
                      </a:cubicBezTo>
                      <a:cubicBezTo>
                        <a:pt x="5" y="29"/>
                        <a:pt x="0" y="22"/>
                        <a:pt x="0" y="14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20" y="0"/>
                        <a:pt x="25" y="6"/>
                        <a:pt x="25" y="14"/>
                      </a:cubicBezTo>
                      <a:lnTo>
                        <a:pt x="25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482D0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4089018" y="6073147"/>
                  <a:ext cx="513020" cy="45719"/>
                </a:xfrm>
                <a:custGeom>
                  <a:avLst/>
                  <a:gdLst>
                    <a:gd name="T0" fmla="*/ 0 w 535"/>
                    <a:gd name="T1" fmla="*/ 0 w 535"/>
                    <a:gd name="T2" fmla="*/ 535 w 53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35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69" name="Freeform 268"/>
                <p:cNvSpPr>
                  <a:spLocks/>
                </p:cNvSpPr>
                <p:nvPr/>
              </p:nvSpPr>
              <p:spPr bwMode="auto">
                <a:xfrm>
                  <a:off x="4669507" y="6073147"/>
                  <a:ext cx="247488" cy="45719"/>
                </a:xfrm>
                <a:custGeom>
                  <a:avLst/>
                  <a:gdLst>
                    <a:gd name="T0" fmla="*/ 0 w 320"/>
                    <a:gd name="T1" fmla="*/ 0 w 320"/>
                    <a:gd name="T2" fmla="*/ 320 w 32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 flipV="1">
                  <a:off x="4572016" y="6122442"/>
                  <a:ext cx="344980" cy="45719"/>
                </a:xfrm>
                <a:custGeom>
                  <a:avLst/>
                  <a:gdLst>
                    <a:gd name="T0" fmla="*/ 0 w 425"/>
                    <a:gd name="T1" fmla="*/ 0 w 425"/>
                    <a:gd name="T2" fmla="*/ 425 w 42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25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 flipV="1">
                  <a:off x="4089018" y="6122444"/>
                  <a:ext cx="422275" cy="45719"/>
                </a:xfrm>
                <a:custGeom>
                  <a:avLst/>
                  <a:gdLst>
                    <a:gd name="T0" fmla="*/ 0 w 400"/>
                    <a:gd name="T1" fmla="*/ 0 w 400"/>
                    <a:gd name="T2" fmla="*/ 400 w 40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2" name="Freeform 271"/>
                <p:cNvSpPr>
                  <a:spLocks/>
                </p:cNvSpPr>
                <p:nvPr/>
              </p:nvSpPr>
              <p:spPr bwMode="auto">
                <a:xfrm>
                  <a:off x="4526669" y="6126067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3" name="Freeform 272"/>
                <p:cNvSpPr>
                  <a:spLocks/>
                </p:cNvSpPr>
                <p:nvPr/>
              </p:nvSpPr>
              <p:spPr bwMode="auto">
                <a:xfrm>
                  <a:off x="4569531" y="6126067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4621919" y="6031053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5" name="Freeform 274"/>
                <p:cNvSpPr>
                  <a:spLocks/>
                </p:cNvSpPr>
                <p:nvPr/>
              </p:nvSpPr>
              <p:spPr bwMode="auto">
                <a:xfrm>
                  <a:off x="4666369" y="6031053"/>
                  <a:ext cx="0" cy="92609"/>
                </a:xfrm>
                <a:custGeom>
                  <a:avLst/>
                  <a:gdLst>
                    <a:gd name="T0" fmla="*/ 0 h 157"/>
                    <a:gd name="T1" fmla="*/ 0 h 157"/>
                    <a:gd name="T2" fmla="*/ 157 h 1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6" name="Freeform 275"/>
                <p:cNvSpPr>
                  <a:spLocks/>
                </p:cNvSpPr>
                <p:nvPr/>
              </p:nvSpPr>
              <p:spPr bwMode="auto">
                <a:xfrm flipH="1">
                  <a:off x="4282511" y="5818474"/>
                  <a:ext cx="45719" cy="349690"/>
                </a:xfrm>
                <a:custGeom>
                  <a:avLst/>
                  <a:gdLst>
                    <a:gd name="T0" fmla="*/ 0 h 758"/>
                    <a:gd name="T1" fmla="*/ 0 h 758"/>
                    <a:gd name="T2" fmla="*/ 758 h 75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58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7" name="Freeform 276"/>
                <p:cNvSpPr>
                  <a:spLocks/>
                </p:cNvSpPr>
                <p:nvPr/>
              </p:nvSpPr>
              <p:spPr bwMode="auto">
                <a:xfrm>
                  <a:off x="4433005" y="5810054"/>
                  <a:ext cx="45719" cy="255877"/>
                </a:xfrm>
                <a:custGeom>
                  <a:avLst/>
                  <a:gdLst>
                    <a:gd name="T0" fmla="*/ 0 h 611"/>
                    <a:gd name="T1" fmla="*/ 0 h 611"/>
                    <a:gd name="T2" fmla="*/ 611 h 61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611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8" name="Freeform 277"/>
                <p:cNvSpPr>
                  <a:spLocks/>
                </p:cNvSpPr>
                <p:nvPr/>
              </p:nvSpPr>
              <p:spPr bwMode="auto">
                <a:xfrm>
                  <a:off x="4418719" y="6062324"/>
                  <a:ext cx="30163" cy="24054"/>
                </a:xfrm>
                <a:custGeom>
                  <a:avLst/>
                  <a:gdLst>
                    <a:gd name="T0" fmla="*/ 39 w 39"/>
                    <a:gd name="T1" fmla="*/ 20 h 41"/>
                    <a:gd name="T2" fmla="*/ 39 w 39"/>
                    <a:gd name="T3" fmla="*/ 20 h 41"/>
                    <a:gd name="T4" fmla="*/ 19 w 39"/>
                    <a:gd name="T5" fmla="*/ 41 h 41"/>
                    <a:gd name="T6" fmla="*/ 0 w 39"/>
                    <a:gd name="T7" fmla="*/ 20 h 41"/>
                    <a:gd name="T8" fmla="*/ 19 w 39"/>
                    <a:gd name="T9" fmla="*/ 0 h 41"/>
                    <a:gd name="T10" fmla="*/ 39 w 39"/>
                    <a:gd name="T11" fmla="*/ 2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41">
                      <a:moveTo>
                        <a:pt x="39" y="20"/>
                      </a:moveTo>
                      <a:lnTo>
                        <a:pt x="39" y="20"/>
                      </a:lnTo>
                      <a:cubicBezTo>
                        <a:pt x="39" y="32"/>
                        <a:pt x="30" y="41"/>
                        <a:pt x="19" y="41"/>
                      </a:cubicBezTo>
                      <a:cubicBezTo>
                        <a:pt x="9" y="41"/>
                        <a:pt x="0" y="32"/>
                        <a:pt x="0" y="20"/>
                      </a:cubicBez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30" y="0"/>
                        <a:pt x="39" y="9"/>
                        <a:pt x="39" y="20"/>
                      </a:cubicBezTo>
                      <a:close/>
                    </a:path>
                  </a:pathLst>
                </a:custGeom>
                <a:solidFill>
                  <a:srgbClr val="482D0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79" name="Freeform 278"/>
                <p:cNvSpPr>
                  <a:spLocks/>
                </p:cNvSpPr>
                <p:nvPr/>
              </p:nvSpPr>
              <p:spPr bwMode="auto">
                <a:xfrm>
                  <a:off x="4423481" y="6065931"/>
                  <a:ext cx="20638" cy="16838"/>
                </a:xfrm>
                <a:custGeom>
                  <a:avLst/>
                  <a:gdLst>
                    <a:gd name="T0" fmla="*/ 25 w 25"/>
                    <a:gd name="T1" fmla="*/ 14 h 29"/>
                    <a:gd name="T2" fmla="*/ 25 w 25"/>
                    <a:gd name="T3" fmla="*/ 14 h 29"/>
                    <a:gd name="T4" fmla="*/ 12 w 25"/>
                    <a:gd name="T5" fmla="*/ 29 h 29"/>
                    <a:gd name="T6" fmla="*/ 0 w 25"/>
                    <a:gd name="T7" fmla="*/ 14 h 29"/>
                    <a:gd name="T8" fmla="*/ 12 w 25"/>
                    <a:gd name="T9" fmla="*/ 0 h 29"/>
                    <a:gd name="T10" fmla="*/ 25 w 25"/>
                    <a:gd name="T11" fmla="*/ 14 h 29"/>
                    <a:gd name="T12" fmla="*/ 25 w 25"/>
                    <a:gd name="T1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9">
                      <a:moveTo>
                        <a:pt x="25" y="14"/>
                      </a:moveTo>
                      <a:lnTo>
                        <a:pt x="25" y="14"/>
                      </a:lnTo>
                      <a:cubicBezTo>
                        <a:pt x="25" y="22"/>
                        <a:pt x="20" y="29"/>
                        <a:pt x="12" y="29"/>
                      </a:cubicBezTo>
                      <a:cubicBezTo>
                        <a:pt x="5" y="29"/>
                        <a:pt x="0" y="22"/>
                        <a:pt x="0" y="14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20" y="0"/>
                        <a:pt x="25" y="6"/>
                        <a:pt x="25" y="14"/>
                      </a:cubicBezTo>
                      <a:lnTo>
                        <a:pt x="25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482D0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0" name="Freeform 279"/>
                <p:cNvSpPr>
                  <a:spLocks/>
                </p:cNvSpPr>
                <p:nvPr/>
              </p:nvSpPr>
              <p:spPr bwMode="auto">
                <a:xfrm>
                  <a:off x="4307594" y="5892921"/>
                  <a:ext cx="39688" cy="93812"/>
                </a:xfrm>
                <a:custGeom>
                  <a:avLst/>
                  <a:gdLst>
                    <a:gd name="T0" fmla="*/ 0 w 52"/>
                    <a:gd name="T1" fmla="*/ 0 h 160"/>
                    <a:gd name="T2" fmla="*/ 0 w 52"/>
                    <a:gd name="T3" fmla="*/ 0 h 160"/>
                    <a:gd name="T4" fmla="*/ 52 w 52"/>
                    <a:gd name="T5" fmla="*/ 0 h 160"/>
                    <a:gd name="T6" fmla="*/ 52 w 52"/>
                    <a:gd name="T7" fmla="*/ 160 h 160"/>
                    <a:gd name="T8" fmla="*/ 0 w 52"/>
                    <a:gd name="T9" fmla="*/ 160 h 160"/>
                    <a:gd name="T10" fmla="*/ 0 w 52"/>
                    <a:gd name="T11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52" y="160"/>
                      </a:lnTo>
                      <a:lnTo>
                        <a:pt x="0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>
                  <a:off x="4410781" y="5892921"/>
                  <a:ext cx="42863" cy="93812"/>
                </a:xfrm>
                <a:custGeom>
                  <a:avLst/>
                  <a:gdLst>
                    <a:gd name="T0" fmla="*/ 0 w 54"/>
                    <a:gd name="T1" fmla="*/ 0 h 160"/>
                    <a:gd name="T2" fmla="*/ 0 w 54"/>
                    <a:gd name="T3" fmla="*/ 0 h 160"/>
                    <a:gd name="T4" fmla="*/ 54 w 54"/>
                    <a:gd name="T5" fmla="*/ 0 h 160"/>
                    <a:gd name="T6" fmla="*/ 54 w 54"/>
                    <a:gd name="T7" fmla="*/ 160 h 160"/>
                    <a:gd name="T8" fmla="*/ 0 w 54"/>
                    <a:gd name="T9" fmla="*/ 160 h 160"/>
                    <a:gd name="T10" fmla="*/ 0 w 54"/>
                    <a:gd name="T11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160"/>
                      </a:lnTo>
                      <a:lnTo>
                        <a:pt x="0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 flipV="1">
                  <a:off x="4323469" y="5690020"/>
                  <a:ext cx="292364" cy="45719"/>
                </a:xfrm>
                <a:custGeom>
                  <a:avLst/>
                  <a:gdLst>
                    <a:gd name="T0" fmla="*/ 0 w 320"/>
                    <a:gd name="T1" fmla="*/ 0 w 320"/>
                    <a:gd name="T2" fmla="*/ 320 w 32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3" name="Freeform 282"/>
                <p:cNvSpPr>
                  <a:spLocks/>
                </p:cNvSpPr>
                <p:nvPr/>
              </p:nvSpPr>
              <p:spPr bwMode="auto">
                <a:xfrm>
                  <a:off x="4602038" y="5721307"/>
                  <a:ext cx="134938" cy="31271"/>
                </a:xfrm>
                <a:custGeom>
                  <a:avLst/>
                  <a:gdLst>
                    <a:gd name="T0" fmla="*/ 0 w 172"/>
                    <a:gd name="T1" fmla="*/ 0 h 54"/>
                    <a:gd name="T2" fmla="*/ 0 w 172"/>
                    <a:gd name="T3" fmla="*/ 0 h 54"/>
                    <a:gd name="T4" fmla="*/ 172 w 172"/>
                    <a:gd name="T5" fmla="*/ 0 h 54"/>
                    <a:gd name="T6" fmla="*/ 172 w 172"/>
                    <a:gd name="T7" fmla="*/ 54 h 54"/>
                    <a:gd name="T8" fmla="*/ 0 w 172"/>
                    <a:gd name="T9" fmla="*/ 54 h 54"/>
                    <a:gd name="T10" fmla="*/ 0 w 172"/>
                    <a:gd name="T1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2" h="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2" y="0"/>
                      </a:lnTo>
                      <a:lnTo>
                        <a:pt x="172" y="54"/>
                      </a:lnTo>
                      <a:lnTo>
                        <a:pt x="0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4" name="Freeform 283"/>
                <p:cNvSpPr>
                  <a:spLocks/>
                </p:cNvSpPr>
                <p:nvPr/>
              </p:nvSpPr>
              <p:spPr bwMode="auto">
                <a:xfrm>
                  <a:off x="4328231" y="5741753"/>
                  <a:ext cx="0" cy="125082"/>
                </a:xfrm>
                <a:custGeom>
                  <a:avLst/>
                  <a:gdLst>
                    <a:gd name="T0" fmla="*/ 0 h 212"/>
                    <a:gd name="T1" fmla="*/ 0 h 212"/>
                    <a:gd name="T2" fmla="*/ 212 h 2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12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5" name="Freeform 284"/>
                <p:cNvSpPr>
                  <a:spLocks/>
                </p:cNvSpPr>
                <p:nvPr/>
              </p:nvSpPr>
              <p:spPr bwMode="auto">
                <a:xfrm flipV="1">
                  <a:off x="4323469" y="5779025"/>
                  <a:ext cx="111125" cy="34637"/>
                </a:xfrm>
                <a:custGeom>
                  <a:avLst/>
                  <a:gdLst>
                    <a:gd name="T0" fmla="*/ 0 w 281"/>
                    <a:gd name="T1" fmla="*/ 0 w 281"/>
                    <a:gd name="T2" fmla="*/ 281 w 28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8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1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6" name="Freeform 285"/>
                <p:cNvSpPr>
                  <a:spLocks/>
                </p:cNvSpPr>
                <p:nvPr/>
              </p:nvSpPr>
              <p:spPr bwMode="auto">
                <a:xfrm>
                  <a:off x="4549157" y="5738275"/>
                  <a:ext cx="45719" cy="45719"/>
                </a:xfrm>
                <a:custGeom>
                  <a:avLst/>
                  <a:gdLst>
                    <a:gd name="T0" fmla="*/ 0 h 160"/>
                    <a:gd name="T1" fmla="*/ 0 h 160"/>
                    <a:gd name="T2" fmla="*/ 160 h 160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7" name="Freeform 286"/>
                <p:cNvSpPr>
                  <a:spLocks/>
                </p:cNvSpPr>
                <p:nvPr/>
              </p:nvSpPr>
              <p:spPr bwMode="auto">
                <a:xfrm flipH="1">
                  <a:off x="4503439" y="5831834"/>
                  <a:ext cx="45719" cy="66630"/>
                </a:xfrm>
                <a:custGeom>
                  <a:avLst/>
                  <a:gdLst>
                    <a:gd name="T0" fmla="*/ 0 h 173"/>
                    <a:gd name="T1" fmla="*/ 0 h 173"/>
                    <a:gd name="T2" fmla="*/ 173 h 17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73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8" name="Freeform 287"/>
                <p:cNvSpPr>
                  <a:spLocks/>
                </p:cNvSpPr>
                <p:nvPr/>
              </p:nvSpPr>
              <p:spPr bwMode="auto">
                <a:xfrm>
                  <a:off x="4490420" y="5828224"/>
                  <a:ext cx="125413" cy="0"/>
                </a:xfrm>
                <a:custGeom>
                  <a:avLst/>
                  <a:gdLst>
                    <a:gd name="T0" fmla="*/ 0 w 160"/>
                    <a:gd name="T1" fmla="*/ 0 w 160"/>
                    <a:gd name="T2" fmla="*/ 160 w 16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89" name="Freeform 288"/>
                <p:cNvSpPr>
                  <a:spLocks/>
                </p:cNvSpPr>
                <p:nvPr/>
              </p:nvSpPr>
              <p:spPr bwMode="auto">
                <a:xfrm>
                  <a:off x="4490420" y="5795751"/>
                  <a:ext cx="125413" cy="0"/>
                </a:xfrm>
                <a:custGeom>
                  <a:avLst/>
                  <a:gdLst>
                    <a:gd name="T0" fmla="*/ 0 w 160"/>
                    <a:gd name="T1" fmla="*/ 0 w 160"/>
                    <a:gd name="T2" fmla="*/ 160 w 16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90" name="Freeform 289"/>
                <p:cNvSpPr>
                  <a:spLocks/>
                </p:cNvSpPr>
                <p:nvPr/>
              </p:nvSpPr>
              <p:spPr bwMode="auto">
                <a:xfrm>
                  <a:off x="4533283" y="5887037"/>
                  <a:ext cx="30163" cy="22852"/>
                </a:xfrm>
                <a:custGeom>
                  <a:avLst/>
                  <a:gdLst>
                    <a:gd name="T0" fmla="*/ 39 w 39"/>
                    <a:gd name="T1" fmla="*/ 20 h 39"/>
                    <a:gd name="T2" fmla="*/ 39 w 39"/>
                    <a:gd name="T3" fmla="*/ 20 h 39"/>
                    <a:gd name="T4" fmla="*/ 19 w 39"/>
                    <a:gd name="T5" fmla="*/ 39 h 39"/>
                    <a:gd name="T6" fmla="*/ 0 w 39"/>
                    <a:gd name="T7" fmla="*/ 20 h 39"/>
                    <a:gd name="T8" fmla="*/ 19 w 39"/>
                    <a:gd name="T9" fmla="*/ 0 h 39"/>
                    <a:gd name="T10" fmla="*/ 39 w 39"/>
                    <a:gd name="T11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39">
                      <a:moveTo>
                        <a:pt x="39" y="20"/>
                      </a:moveTo>
                      <a:lnTo>
                        <a:pt x="39" y="20"/>
                      </a:lnTo>
                      <a:cubicBezTo>
                        <a:pt x="39" y="30"/>
                        <a:pt x="30" y="39"/>
                        <a:pt x="19" y="39"/>
                      </a:cubicBezTo>
                      <a:cubicBezTo>
                        <a:pt x="9" y="39"/>
                        <a:pt x="0" y="30"/>
                        <a:pt x="0" y="20"/>
                      </a:cubicBez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30" y="0"/>
                        <a:pt x="39" y="9"/>
                        <a:pt x="39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91" name="Freeform 290"/>
                <p:cNvSpPr>
                  <a:spLocks/>
                </p:cNvSpPr>
                <p:nvPr/>
              </p:nvSpPr>
              <p:spPr bwMode="auto">
                <a:xfrm>
                  <a:off x="4538045" y="5891848"/>
                  <a:ext cx="20638" cy="14433"/>
                </a:xfrm>
                <a:custGeom>
                  <a:avLst/>
                  <a:gdLst>
                    <a:gd name="T0" fmla="*/ 25 w 25"/>
                    <a:gd name="T1" fmla="*/ 13 h 25"/>
                    <a:gd name="T2" fmla="*/ 25 w 25"/>
                    <a:gd name="T3" fmla="*/ 13 h 25"/>
                    <a:gd name="T4" fmla="*/ 13 w 25"/>
                    <a:gd name="T5" fmla="*/ 25 h 25"/>
                    <a:gd name="T6" fmla="*/ 0 w 25"/>
                    <a:gd name="T7" fmla="*/ 13 h 25"/>
                    <a:gd name="T8" fmla="*/ 13 w 25"/>
                    <a:gd name="T9" fmla="*/ 0 h 25"/>
                    <a:gd name="T10" fmla="*/ 25 w 25"/>
                    <a:gd name="T11" fmla="*/ 13 h 25"/>
                    <a:gd name="T12" fmla="*/ 25 w 25"/>
                    <a:gd name="T1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3"/>
                      </a:lnTo>
                      <a:cubicBezTo>
                        <a:pt x="25" y="20"/>
                        <a:pt x="20" y="25"/>
                        <a:pt x="13" y="25"/>
                      </a:cubicBezTo>
                      <a:cubicBezTo>
                        <a:pt x="5" y="25"/>
                        <a:pt x="0" y="20"/>
                        <a:pt x="0" y="13"/>
                      </a:cubicBezTo>
                      <a:cubicBezTo>
                        <a:pt x="0" y="5"/>
                        <a:pt x="5" y="0"/>
                        <a:pt x="13" y="0"/>
                      </a:cubicBezTo>
                      <a:cubicBezTo>
                        <a:pt x="20" y="0"/>
                        <a:pt x="25" y="5"/>
                        <a:pt x="25" y="13"/>
                      </a:cubicBezTo>
                      <a:lnTo>
                        <a:pt x="25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92" name="Freeform 291"/>
                <p:cNvSpPr>
                  <a:spLocks/>
                </p:cNvSpPr>
                <p:nvPr/>
              </p:nvSpPr>
              <p:spPr bwMode="auto">
                <a:xfrm>
                  <a:off x="4314006" y="6158231"/>
                  <a:ext cx="20638" cy="16838"/>
                </a:xfrm>
                <a:custGeom>
                  <a:avLst/>
                  <a:gdLst>
                    <a:gd name="T0" fmla="*/ 25 w 25"/>
                    <a:gd name="T1" fmla="*/ 14 h 29"/>
                    <a:gd name="T2" fmla="*/ 25 w 25"/>
                    <a:gd name="T3" fmla="*/ 14 h 29"/>
                    <a:gd name="T4" fmla="*/ 12 w 25"/>
                    <a:gd name="T5" fmla="*/ 29 h 29"/>
                    <a:gd name="T6" fmla="*/ 0 w 25"/>
                    <a:gd name="T7" fmla="*/ 14 h 29"/>
                    <a:gd name="T8" fmla="*/ 12 w 25"/>
                    <a:gd name="T9" fmla="*/ 0 h 29"/>
                    <a:gd name="T10" fmla="*/ 25 w 25"/>
                    <a:gd name="T11" fmla="*/ 14 h 29"/>
                    <a:gd name="T12" fmla="*/ 25 w 25"/>
                    <a:gd name="T1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9">
                      <a:moveTo>
                        <a:pt x="25" y="14"/>
                      </a:moveTo>
                      <a:lnTo>
                        <a:pt x="25" y="14"/>
                      </a:lnTo>
                      <a:cubicBezTo>
                        <a:pt x="25" y="22"/>
                        <a:pt x="20" y="29"/>
                        <a:pt x="12" y="29"/>
                      </a:cubicBezTo>
                      <a:cubicBezTo>
                        <a:pt x="5" y="29"/>
                        <a:pt x="0" y="22"/>
                        <a:pt x="0" y="14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20" y="0"/>
                        <a:pt x="25" y="6"/>
                        <a:pt x="25" y="14"/>
                      </a:cubicBezTo>
                      <a:lnTo>
                        <a:pt x="25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482D0D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293" name="Rectangle 292"/>
                <p:cNvSpPr>
                  <a:spLocks noChangeArrowheads="1"/>
                </p:cNvSpPr>
                <p:nvPr/>
              </p:nvSpPr>
              <p:spPr bwMode="auto">
                <a:xfrm>
                  <a:off x="3872880" y="4855388"/>
                  <a:ext cx="423664" cy="232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100" b="0" baseline="0" dirty="0"/>
                    <a:t>Gas</a:t>
                  </a:r>
                </a:p>
              </p:txBody>
            </p: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4736976" y="5173618"/>
                  <a:ext cx="58292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95" name="Rectangle 294"/>
                <p:cNvSpPr>
                  <a:spLocks noChangeArrowheads="1"/>
                </p:cNvSpPr>
                <p:nvPr/>
              </p:nvSpPr>
              <p:spPr bwMode="auto">
                <a:xfrm>
                  <a:off x="3181522" y="5655169"/>
                  <a:ext cx="1044403" cy="218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>
                      <a:latin typeface="Helvetica" pitchFamily="34" charset="0"/>
                    </a:rPr>
                    <a:t>Induction (32ch)</a:t>
                  </a:r>
                </a:p>
              </p:txBody>
            </p:sp>
            <p:sp>
              <p:nvSpPr>
                <p:cNvPr id="296" name="Rectangle 295"/>
                <p:cNvSpPr>
                  <a:spLocks noChangeArrowheads="1"/>
                </p:cNvSpPr>
                <p:nvPr/>
              </p:nvSpPr>
              <p:spPr bwMode="auto">
                <a:xfrm>
                  <a:off x="3197380" y="6175358"/>
                  <a:ext cx="1081489" cy="218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r>
                    <a:rPr lang="en-US" altLang="en-US" sz="1000" baseline="0" dirty="0">
                      <a:latin typeface="Helvetica" pitchFamily="34" charset="0"/>
                    </a:rPr>
                    <a:t>Collection (32ch)</a:t>
                  </a:r>
                </a:p>
              </p:txBody>
            </p: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4736976" y="5738831"/>
                  <a:ext cx="12650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 flipV="1">
                  <a:off x="4860147" y="4796069"/>
                  <a:ext cx="0" cy="9407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99" name="Freeform 298"/>
                <p:cNvSpPr>
                  <a:spLocks/>
                </p:cNvSpPr>
                <p:nvPr/>
              </p:nvSpPr>
              <p:spPr bwMode="auto">
                <a:xfrm>
                  <a:off x="3223977" y="6011084"/>
                  <a:ext cx="785690" cy="209043"/>
                </a:xfrm>
                <a:custGeom>
                  <a:avLst/>
                  <a:gdLst>
                    <a:gd name="T0" fmla="*/ 0 w 1187"/>
                    <a:gd name="T1" fmla="*/ 0 h 80"/>
                    <a:gd name="T2" fmla="*/ 0 w 1187"/>
                    <a:gd name="T3" fmla="*/ 0 h 80"/>
                    <a:gd name="T4" fmla="*/ 1187 w 1187"/>
                    <a:gd name="T5" fmla="*/ 0 h 80"/>
                    <a:gd name="T6" fmla="*/ 1187 w 1187"/>
                    <a:gd name="T7" fmla="*/ 80 h 80"/>
                    <a:gd name="T8" fmla="*/ 0 w 1187"/>
                    <a:gd name="T9" fmla="*/ 80 h 80"/>
                    <a:gd name="T10" fmla="*/ 0 w 1187"/>
                    <a:gd name="T11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7" h="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87" y="0"/>
                      </a:lnTo>
                      <a:lnTo>
                        <a:pt x="1187" y="80"/>
                      </a:lnTo>
                      <a:lnTo>
                        <a:pt x="0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0" name="Freeform 299"/>
                <p:cNvSpPr>
                  <a:spLocks/>
                </p:cNvSpPr>
                <p:nvPr/>
              </p:nvSpPr>
              <p:spPr bwMode="auto">
                <a:xfrm>
                  <a:off x="3014228" y="6065382"/>
                  <a:ext cx="1182688" cy="0"/>
                </a:xfrm>
                <a:custGeom>
                  <a:avLst/>
                  <a:gdLst>
                    <a:gd name="T0" fmla="*/ 0 w 1511"/>
                    <a:gd name="T1" fmla="*/ 0 w 1511"/>
                    <a:gd name="T2" fmla="*/ 1511 w 15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11" y="0"/>
                      </a:lnTo>
                    </a:path>
                  </a:pathLst>
                </a:custGeom>
                <a:noFill/>
                <a:ln w="31750" cap="flat">
                  <a:solidFill>
                    <a:srgbClr val="31312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1" name="Freeform 300"/>
                <p:cNvSpPr>
                  <a:spLocks/>
                </p:cNvSpPr>
                <p:nvPr/>
              </p:nvSpPr>
              <p:spPr bwMode="auto">
                <a:xfrm>
                  <a:off x="3014228" y="6159193"/>
                  <a:ext cx="1182688" cy="0"/>
                </a:xfrm>
                <a:custGeom>
                  <a:avLst/>
                  <a:gdLst>
                    <a:gd name="T0" fmla="*/ 0 w 1511"/>
                    <a:gd name="T1" fmla="*/ 0 w 1511"/>
                    <a:gd name="T2" fmla="*/ 1511 w 151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11" y="0"/>
                      </a:lnTo>
                    </a:path>
                  </a:pathLst>
                </a:custGeom>
                <a:noFill/>
                <a:ln w="31750" cap="flat">
                  <a:solidFill>
                    <a:srgbClr val="243031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2" name="Freeform 301"/>
                <p:cNvSpPr>
                  <a:spLocks/>
                </p:cNvSpPr>
                <p:nvPr/>
              </p:nvSpPr>
              <p:spPr bwMode="auto">
                <a:xfrm>
                  <a:off x="2882208" y="6022371"/>
                  <a:ext cx="74613" cy="48109"/>
                </a:xfrm>
                <a:custGeom>
                  <a:avLst/>
                  <a:gdLst>
                    <a:gd name="T0" fmla="*/ 0 w 95"/>
                    <a:gd name="T1" fmla="*/ 0 h 82"/>
                    <a:gd name="T2" fmla="*/ 0 w 95"/>
                    <a:gd name="T3" fmla="*/ 0 h 82"/>
                    <a:gd name="T4" fmla="*/ 95 w 95"/>
                    <a:gd name="T5" fmla="*/ 82 h 82"/>
                    <a:gd name="T6" fmla="*/ 95 w 95"/>
                    <a:gd name="T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2" y="0"/>
                        <a:pt x="95" y="37"/>
                        <a:pt x="95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3" name="Freeform 302"/>
                <p:cNvSpPr>
                  <a:spLocks/>
                </p:cNvSpPr>
                <p:nvPr/>
              </p:nvSpPr>
              <p:spPr bwMode="auto">
                <a:xfrm>
                  <a:off x="2888558" y="6065669"/>
                  <a:ext cx="73025" cy="56528"/>
                </a:xfrm>
                <a:custGeom>
                  <a:avLst/>
                  <a:gdLst>
                    <a:gd name="T0" fmla="*/ 0 w 94"/>
                    <a:gd name="T1" fmla="*/ 0 h 95"/>
                    <a:gd name="T2" fmla="*/ 0 w 94"/>
                    <a:gd name="T3" fmla="*/ 0 h 95"/>
                    <a:gd name="T4" fmla="*/ 94 w 94"/>
                    <a:gd name="T5" fmla="*/ 0 h 95"/>
                    <a:gd name="T6" fmla="*/ 0 w 94"/>
                    <a:gd name="T7" fmla="*/ 95 h 95"/>
                    <a:gd name="T8" fmla="*/ 0 w 94"/>
                    <a:gd name="T9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4" y="0"/>
                      </a:lnTo>
                      <a:cubicBezTo>
                        <a:pt x="94" y="52"/>
                        <a:pt x="52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</a:path>
                  </a:pathLst>
                </a:custGeom>
                <a:solidFill>
                  <a:srgbClr val="AAC4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4" name="Freeform 303"/>
                <p:cNvSpPr>
                  <a:spLocks/>
                </p:cNvSpPr>
                <p:nvPr/>
              </p:nvSpPr>
              <p:spPr bwMode="auto">
                <a:xfrm>
                  <a:off x="2888558" y="6065669"/>
                  <a:ext cx="68263" cy="51717"/>
                </a:xfrm>
                <a:custGeom>
                  <a:avLst/>
                  <a:gdLst>
                    <a:gd name="T0" fmla="*/ 88 w 88"/>
                    <a:gd name="T1" fmla="*/ 0 h 88"/>
                    <a:gd name="T2" fmla="*/ 88 w 88"/>
                    <a:gd name="T3" fmla="*/ 0 h 88"/>
                    <a:gd name="T4" fmla="*/ 0 w 88"/>
                    <a:gd name="T5" fmla="*/ 88 h 88"/>
                    <a:gd name="T6" fmla="*/ 0 w 88"/>
                    <a:gd name="T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88" y="0"/>
                      </a:moveTo>
                      <a:lnTo>
                        <a:pt x="88" y="0"/>
                      </a:lnTo>
                      <a:cubicBezTo>
                        <a:pt x="88" y="49"/>
                        <a:pt x="48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5" name="Freeform 304"/>
                <p:cNvSpPr>
                  <a:spLocks/>
                </p:cNvSpPr>
                <p:nvPr/>
              </p:nvSpPr>
              <p:spPr bwMode="auto">
                <a:xfrm>
                  <a:off x="2882208" y="6116183"/>
                  <a:ext cx="74613" cy="48109"/>
                </a:xfrm>
                <a:custGeom>
                  <a:avLst/>
                  <a:gdLst>
                    <a:gd name="T0" fmla="*/ 0 w 95"/>
                    <a:gd name="T1" fmla="*/ 0 h 82"/>
                    <a:gd name="T2" fmla="*/ 0 w 95"/>
                    <a:gd name="T3" fmla="*/ 0 h 82"/>
                    <a:gd name="T4" fmla="*/ 95 w 95"/>
                    <a:gd name="T5" fmla="*/ 82 h 82"/>
                    <a:gd name="T6" fmla="*/ 95 w 95"/>
                    <a:gd name="T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8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2" y="0"/>
                        <a:pt x="95" y="37"/>
                        <a:pt x="95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6" name="Freeform 305"/>
                <p:cNvSpPr>
                  <a:spLocks/>
                </p:cNvSpPr>
                <p:nvPr/>
              </p:nvSpPr>
              <p:spPr bwMode="auto">
                <a:xfrm>
                  <a:off x="2888558" y="6160683"/>
                  <a:ext cx="73025" cy="55325"/>
                </a:xfrm>
                <a:custGeom>
                  <a:avLst/>
                  <a:gdLst>
                    <a:gd name="T0" fmla="*/ 0 w 94"/>
                    <a:gd name="T1" fmla="*/ 0 h 95"/>
                    <a:gd name="T2" fmla="*/ 0 w 94"/>
                    <a:gd name="T3" fmla="*/ 0 h 95"/>
                    <a:gd name="T4" fmla="*/ 94 w 94"/>
                    <a:gd name="T5" fmla="*/ 0 h 95"/>
                    <a:gd name="T6" fmla="*/ 0 w 94"/>
                    <a:gd name="T7" fmla="*/ 95 h 95"/>
                    <a:gd name="T8" fmla="*/ 0 w 94"/>
                    <a:gd name="T9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4" y="0"/>
                      </a:lnTo>
                      <a:cubicBezTo>
                        <a:pt x="94" y="52"/>
                        <a:pt x="52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</a:path>
                  </a:pathLst>
                </a:custGeom>
                <a:solidFill>
                  <a:srgbClr val="AAC4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7" name="Freeform 306"/>
                <p:cNvSpPr>
                  <a:spLocks/>
                </p:cNvSpPr>
                <p:nvPr/>
              </p:nvSpPr>
              <p:spPr bwMode="auto">
                <a:xfrm>
                  <a:off x="2888558" y="6160683"/>
                  <a:ext cx="68263" cy="51717"/>
                </a:xfrm>
                <a:custGeom>
                  <a:avLst/>
                  <a:gdLst>
                    <a:gd name="T0" fmla="*/ 88 w 88"/>
                    <a:gd name="T1" fmla="*/ 0 h 88"/>
                    <a:gd name="T2" fmla="*/ 88 w 88"/>
                    <a:gd name="T3" fmla="*/ 0 h 88"/>
                    <a:gd name="T4" fmla="*/ 0 w 88"/>
                    <a:gd name="T5" fmla="*/ 88 h 88"/>
                    <a:gd name="T6" fmla="*/ 0 w 88"/>
                    <a:gd name="T7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88">
                      <a:moveTo>
                        <a:pt x="88" y="0"/>
                      </a:moveTo>
                      <a:lnTo>
                        <a:pt x="88" y="0"/>
                      </a:lnTo>
                      <a:cubicBezTo>
                        <a:pt x="88" y="49"/>
                        <a:pt x="48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8" name="Freeform 307"/>
                <p:cNvSpPr>
                  <a:spLocks/>
                </p:cNvSpPr>
                <p:nvPr/>
              </p:nvSpPr>
              <p:spPr bwMode="auto">
                <a:xfrm>
                  <a:off x="2739748" y="6071643"/>
                  <a:ext cx="303464" cy="45719"/>
                </a:xfrm>
                <a:custGeom>
                  <a:avLst/>
                  <a:gdLst>
                    <a:gd name="T0" fmla="*/ 0 w 308"/>
                    <a:gd name="T1" fmla="*/ 0 w 308"/>
                    <a:gd name="T2" fmla="*/ 308 w 3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0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8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09" name="Freeform 308"/>
                <p:cNvSpPr>
                  <a:spLocks/>
                </p:cNvSpPr>
                <p:nvPr/>
              </p:nvSpPr>
              <p:spPr bwMode="auto">
                <a:xfrm>
                  <a:off x="2660323" y="6050033"/>
                  <a:ext cx="115888" cy="22852"/>
                </a:xfrm>
                <a:custGeom>
                  <a:avLst/>
                  <a:gdLst>
                    <a:gd name="T0" fmla="*/ 0 w 147"/>
                    <a:gd name="T1" fmla="*/ 0 h 38"/>
                    <a:gd name="T2" fmla="*/ 0 w 147"/>
                    <a:gd name="T3" fmla="*/ 0 h 38"/>
                    <a:gd name="T4" fmla="*/ 13 w 147"/>
                    <a:gd name="T5" fmla="*/ 0 h 38"/>
                    <a:gd name="T6" fmla="*/ 147 w 147"/>
                    <a:gd name="T7" fmla="*/ 26 h 38"/>
                    <a:gd name="T8" fmla="*/ 147 w 147"/>
                    <a:gd name="T9" fmla="*/ 38 h 38"/>
                    <a:gd name="T10" fmla="*/ 134 w 147"/>
                    <a:gd name="T11" fmla="*/ 38 h 38"/>
                    <a:gd name="T12" fmla="*/ 0 w 147"/>
                    <a:gd name="T13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47" y="26"/>
                      </a:lnTo>
                      <a:lnTo>
                        <a:pt x="147" y="38"/>
                      </a:lnTo>
                      <a:lnTo>
                        <a:pt x="134" y="38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0" name="Freeform 309"/>
                <p:cNvSpPr>
                  <a:spLocks/>
                </p:cNvSpPr>
                <p:nvPr/>
              </p:nvSpPr>
              <p:spPr bwMode="auto">
                <a:xfrm>
                  <a:off x="1763386" y="6054844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1" name="Freeform 310"/>
                <p:cNvSpPr>
                  <a:spLocks/>
                </p:cNvSpPr>
                <p:nvPr/>
              </p:nvSpPr>
              <p:spPr bwMode="auto">
                <a:xfrm>
                  <a:off x="2660323" y="6065669"/>
                  <a:ext cx="115888" cy="24054"/>
                </a:xfrm>
                <a:custGeom>
                  <a:avLst/>
                  <a:gdLst>
                    <a:gd name="T0" fmla="*/ 134 w 147"/>
                    <a:gd name="T1" fmla="*/ 0 h 41"/>
                    <a:gd name="T2" fmla="*/ 134 w 147"/>
                    <a:gd name="T3" fmla="*/ 0 h 41"/>
                    <a:gd name="T4" fmla="*/ 147 w 147"/>
                    <a:gd name="T5" fmla="*/ 0 h 41"/>
                    <a:gd name="T6" fmla="*/ 147 w 147"/>
                    <a:gd name="T7" fmla="*/ 12 h 41"/>
                    <a:gd name="T8" fmla="*/ 13 w 147"/>
                    <a:gd name="T9" fmla="*/ 41 h 41"/>
                    <a:gd name="T10" fmla="*/ 0 w 147"/>
                    <a:gd name="T11" fmla="*/ 41 h 41"/>
                    <a:gd name="T12" fmla="*/ 0 w 147"/>
                    <a:gd name="T13" fmla="*/ 2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41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47" y="0"/>
                      </a:lnTo>
                      <a:lnTo>
                        <a:pt x="147" y="12"/>
                      </a:lnTo>
                      <a:lnTo>
                        <a:pt x="13" y="41"/>
                      </a:lnTo>
                      <a:lnTo>
                        <a:pt x="0" y="41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2" name="Freeform 311"/>
                <p:cNvSpPr>
                  <a:spLocks/>
                </p:cNvSpPr>
                <p:nvPr/>
              </p:nvSpPr>
              <p:spPr bwMode="auto">
                <a:xfrm>
                  <a:off x="1763386" y="6086114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3" name="Freeform 312"/>
                <p:cNvSpPr>
                  <a:spLocks/>
                </p:cNvSpPr>
                <p:nvPr/>
              </p:nvSpPr>
              <p:spPr bwMode="auto">
                <a:xfrm flipV="1">
                  <a:off x="2751575" y="6126490"/>
                  <a:ext cx="291638" cy="45719"/>
                </a:xfrm>
                <a:custGeom>
                  <a:avLst/>
                  <a:gdLst>
                    <a:gd name="T0" fmla="*/ 0 w 308"/>
                    <a:gd name="T1" fmla="*/ 0 w 308"/>
                    <a:gd name="T2" fmla="*/ 308 w 3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0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08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4" name="Freeform 313"/>
                <p:cNvSpPr>
                  <a:spLocks/>
                </p:cNvSpPr>
                <p:nvPr/>
              </p:nvSpPr>
              <p:spPr bwMode="auto">
                <a:xfrm>
                  <a:off x="2660323" y="6143845"/>
                  <a:ext cx="115888" cy="22852"/>
                </a:xfrm>
                <a:custGeom>
                  <a:avLst/>
                  <a:gdLst>
                    <a:gd name="T0" fmla="*/ 0 w 147"/>
                    <a:gd name="T1" fmla="*/ 0 h 38"/>
                    <a:gd name="T2" fmla="*/ 0 w 147"/>
                    <a:gd name="T3" fmla="*/ 0 h 38"/>
                    <a:gd name="T4" fmla="*/ 13 w 147"/>
                    <a:gd name="T5" fmla="*/ 0 h 38"/>
                    <a:gd name="T6" fmla="*/ 147 w 147"/>
                    <a:gd name="T7" fmla="*/ 26 h 38"/>
                    <a:gd name="T8" fmla="*/ 147 w 147"/>
                    <a:gd name="T9" fmla="*/ 38 h 38"/>
                    <a:gd name="T10" fmla="*/ 134 w 147"/>
                    <a:gd name="T11" fmla="*/ 38 h 38"/>
                    <a:gd name="T12" fmla="*/ 0 w 147"/>
                    <a:gd name="T13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47" y="26"/>
                      </a:lnTo>
                      <a:lnTo>
                        <a:pt x="147" y="38"/>
                      </a:lnTo>
                      <a:lnTo>
                        <a:pt x="134" y="38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5" name="Freeform 314"/>
                <p:cNvSpPr>
                  <a:spLocks/>
                </p:cNvSpPr>
                <p:nvPr/>
              </p:nvSpPr>
              <p:spPr bwMode="auto">
                <a:xfrm>
                  <a:off x="1763386" y="6148655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6" name="Freeform 315"/>
                <p:cNvSpPr>
                  <a:spLocks/>
                </p:cNvSpPr>
                <p:nvPr/>
              </p:nvSpPr>
              <p:spPr bwMode="auto">
                <a:xfrm>
                  <a:off x="2660323" y="6159480"/>
                  <a:ext cx="115888" cy="24054"/>
                </a:xfrm>
                <a:custGeom>
                  <a:avLst/>
                  <a:gdLst>
                    <a:gd name="T0" fmla="*/ 134 w 147"/>
                    <a:gd name="T1" fmla="*/ 0 h 41"/>
                    <a:gd name="T2" fmla="*/ 134 w 147"/>
                    <a:gd name="T3" fmla="*/ 0 h 41"/>
                    <a:gd name="T4" fmla="*/ 147 w 147"/>
                    <a:gd name="T5" fmla="*/ 0 h 41"/>
                    <a:gd name="T6" fmla="*/ 147 w 147"/>
                    <a:gd name="T7" fmla="*/ 12 h 41"/>
                    <a:gd name="T8" fmla="*/ 13 w 147"/>
                    <a:gd name="T9" fmla="*/ 41 h 41"/>
                    <a:gd name="T10" fmla="*/ 0 w 147"/>
                    <a:gd name="T11" fmla="*/ 41 h 41"/>
                    <a:gd name="T12" fmla="*/ 0 w 147"/>
                    <a:gd name="T13" fmla="*/ 2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" h="41">
                      <a:moveTo>
                        <a:pt x="134" y="0"/>
                      </a:moveTo>
                      <a:lnTo>
                        <a:pt x="134" y="0"/>
                      </a:lnTo>
                      <a:lnTo>
                        <a:pt x="147" y="0"/>
                      </a:lnTo>
                      <a:lnTo>
                        <a:pt x="147" y="12"/>
                      </a:lnTo>
                      <a:lnTo>
                        <a:pt x="13" y="41"/>
                      </a:lnTo>
                      <a:lnTo>
                        <a:pt x="0" y="41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D5000A"/>
                </a:solidFill>
                <a:ln w="0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7" name="Freeform 316"/>
                <p:cNvSpPr>
                  <a:spLocks/>
                </p:cNvSpPr>
                <p:nvPr/>
              </p:nvSpPr>
              <p:spPr bwMode="auto">
                <a:xfrm>
                  <a:off x="1763386" y="6179926"/>
                  <a:ext cx="896938" cy="0"/>
                </a:xfrm>
                <a:custGeom>
                  <a:avLst/>
                  <a:gdLst>
                    <a:gd name="T0" fmla="*/ 0 w 1146"/>
                    <a:gd name="T1" fmla="*/ 0 w 1146"/>
                    <a:gd name="T2" fmla="*/ 1146 w 11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6" y="0"/>
                      </a:lnTo>
                    </a:path>
                  </a:pathLst>
                </a:custGeom>
                <a:noFill/>
                <a:ln w="9525" cap="flat">
                  <a:solidFill>
                    <a:srgbClr val="D5000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8" name="Freeform 317"/>
                <p:cNvSpPr>
                  <a:spLocks/>
                </p:cNvSpPr>
                <p:nvPr/>
              </p:nvSpPr>
              <p:spPr bwMode="auto">
                <a:xfrm>
                  <a:off x="1731636" y="6022371"/>
                  <a:ext cx="1179513" cy="0"/>
                </a:xfrm>
                <a:custGeom>
                  <a:avLst/>
                  <a:gdLst>
                    <a:gd name="T0" fmla="*/ 0 w 1507"/>
                    <a:gd name="T1" fmla="*/ 0 w 1507"/>
                    <a:gd name="T2" fmla="*/ 1507 w 150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19" name="Freeform 318"/>
                <p:cNvSpPr>
                  <a:spLocks/>
                </p:cNvSpPr>
                <p:nvPr/>
              </p:nvSpPr>
              <p:spPr bwMode="auto">
                <a:xfrm>
                  <a:off x="1731636" y="6116183"/>
                  <a:ext cx="1179513" cy="0"/>
                </a:xfrm>
                <a:custGeom>
                  <a:avLst/>
                  <a:gdLst>
                    <a:gd name="T0" fmla="*/ 0 w 1507"/>
                    <a:gd name="T1" fmla="*/ 0 w 1507"/>
                    <a:gd name="T2" fmla="*/ 1507 w 150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20" name="Freeform 319"/>
                <p:cNvSpPr>
                  <a:spLocks/>
                </p:cNvSpPr>
                <p:nvPr/>
              </p:nvSpPr>
              <p:spPr bwMode="auto">
                <a:xfrm>
                  <a:off x="1731636" y="6209994"/>
                  <a:ext cx="1179513" cy="0"/>
                </a:xfrm>
                <a:custGeom>
                  <a:avLst/>
                  <a:gdLst>
                    <a:gd name="T0" fmla="*/ 0 w 1507"/>
                    <a:gd name="T1" fmla="*/ 0 w 1507"/>
                    <a:gd name="T2" fmla="*/ 1507 w 150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507" y="0"/>
                      </a:lnTo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sp>
              <p:nvSpPr>
                <p:cNvPr id="321" name="Oval 320"/>
                <p:cNvSpPr/>
                <p:nvPr/>
              </p:nvSpPr>
              <p:spPr bwMode="auto">
                <a:xfrm>
                  <a:off x="4781552" y="4777573"/>
                  <a:ext cx="27432" cy="2743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08" charset="0"/>
                  </a:endParaRPr>
                </a:p>
              </p:txBody>
            </p:sp>
            <p:sp>
              <p:nvSpPr>
                <p:cNvPr id="322" name="Oval 321"/>
                <p:cNvSpPr/>
                <p:nvPr/>
              </p:nvSpPr>
              <p:spPr bwMode="auto">
                <a:xfrm>
                  <a:off x="4844988" y="4777573"/>
                  <a:ext cx="27432" cy="2743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-108" charset="0"/>
                  </a:endParaRPr>
                </a:p>
              </p:txBody>
            </p:sp>
            <p:pic>
              <p:nvPicPr>
                <p:cNvPr id="323" name="Picture 322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575158" y="5641126"/>
                  <a:ext cx="928462" cy="2761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4" name="Freeform 323"/>
                <p:cNvSpPr>
                  <a:spLocks/>
                </p:cNvSpPr>
                <p:nvPr/>
              </p:nvSpPr>
              <p:spPr bwMode="auto">
                <a:xfrm>
                  <a:off x="5014362" y="5271589"/>
                  <a:ext cx="150181" cy="1019322"/>
                </a:xfrm>
                <a:custGeom>
                  <a:avLst/>
                  <a:gdLst>
                    <a:gd name="T0" fmla="*/ 0 w 627"/>
                    <a:gd name="T1" fmla="*/ 0 h 2413"/>
                    <a:gd name="T2" fmla="*/ 0 w 627"/>
                    <a:gd name="T3" fmla="*/ 0 h 2413"/>
                    <a:gd name="T4" fmla="*/ 627 w 627"/>
                    <a:gd name="T5" fmla="*/ 0 h 2413"/>
                    <a:gd name="T6" fmla="*/ 627 w 627"/>
                    <a:gd name="T7" fmla="*/ 2413 h 2413"/>
                    <a:gd name="T8" fmla="*/ 0 w 627"/>
                    <a:gd name="T9" fmla="*/ 2413 h 2413"/>
                    <a:gd name="T10" fmla="*/ 0 w 627"/>
                    <a:gd name="T11" fmla="*/ 0 h 2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7" h="24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27" y="0"/>
                      </a:lnTo>
                      <a:lnTo>
                        <a:pt x="627" y="2413"/>
                      </a:lnTo>
                      <a:lnTo>
                        <a:pt x="0" y="24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FF99"/>
                </a:solidFill>
                <a:ln w="9525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600" b="1" kern="1200" baseline="-25000">
                      <a:solidFill>
                        <a:schemeClr val="tx1"/>
                      </a:solidFill>
                      <a:latin typeface="Helvetica" pitchFamily="34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endParaRPr lang="en-US" sz="800" dirty="0"/>
                </a:p>
              </p:txBody>
            </p:sp>
            <p:cxnSp>
              <p:nvCxnSpPr>
                <p:cNvPr id="325" name="Straight Connector 324"/>
                <p:cNvCxnSpPr/>
                <p:nvPr/>
              </p:nvCxnSpPr>
              <p:spPr bwMode="auto">
                <a:xfrm flipV="1">
                  <a:off x="4800600" y="4796069"/>
                  <a:ext cx="0" cy="3775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7" name="Line 26"/>
              <p:cNvSpPr>
                <a:spLocks noChangeShapeType="1"/>
              </p:cNvSpPr>
              <p:nvPr/>
            </p:nvSpPr>
            <p:spPr bwMode="auto">
              <a:xfrm>
                <a:off x="6747084" y="4326865"/>
                <a:ext cx="73385" cy="1689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600" b="1" kern="1200" baseline="-25000">
                    <a:solidFill>
                      <a:schemeClr val="tx1"/>
                    </a:solidFill>
                    <a:latin typeface="Helvetica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800" dirty="0"/>
              </a:p>
            </p:txBody>
          </p:sp>
        </p:grpSp>
        <p:sp>
          <p:nvSpPr>
            <p:cNvPr id="241" name="Content Placeholder 5"/>
            <p:cNvSpPr txBox="1">
              <a:spLocks/>
            </p:cNvSpPr>
            <p:nvPr/>
          </p:nvSpPr>
          <p:spPr bwMode="auto">
            <a:xfrm>
              <a:off x="2133600" y="6419056"/>
              <a:ext cx="3276600" cy="36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Zapf Dingbat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55000"/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j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j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j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j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j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j-lt"/>
                </a:defRPr>
              </a:lvl9pPr>
            </a:lstStyle>
            <a:p>
              <a:pPr marL="0" indent="0">
                <a:buNone/>
              </a:pPr>
              <a:r>
                <a:rPr lang="en-US" sz="1800" i="1" baseline="0" dirty="0" smtClean="0">
                  <a:solidFill>
                    <a:srgbClr val="0000FF"/>
                  </a:solidFill>
                  <a:latin typeface="Verdana"/>
                  <a:cs typeface="Verdana"/>
                </a:rPr>
                <a:t>JINST </a:t>
              </a:r>
              <a:r>
                <a:rPr lang="en-US" sz="1800" i="1" baseline="0" dirty="0">
                  <a:solidFill>
                    <a:srgbClr val="0000FF"/>
                  </a:solidFill>
                  <a:latin typeface="Verdana"/>
                  <a:cs typeface="Verdana"/>
                </a:rPr>
                <a:t>13 (2018) P12007 </a:t>
              </a:r>
            </a:p>
            <a:p>
              <a:pPr marL="0" indent="0" algn="ctr">
                <a:buFont typeface="Zapf Dingbats" charset="2"/>
                <a:buNone/>
              </a:pPr>
              <a:endParaRPr lang="en-US" sz="2200" i="1" baseline="0" dirty="0" smtClean="0">
                <a:solidFill>
                  <a:srgbClr val="0000FF"/>
                </a:solidFill>
                <a:latin typeface="Verdana"/>
                <a:cs typeface="Verdana"/>
              </a:endParaRPr>
            </a:p>
            <a:p>
              <a:pPr marL="0" indent="0" algn="ctr">
                <a:buFont typeface="Zapf Dingbats" charset="2"/>
                <a:buNone/>
              </a:pPr>
              <a:r>
                <a:rPr lang="en-US" sz="2200" i="1" baseline="0" dirty="0" smtClean="0">
                  <a:solidFill>
                    <a:srgbClr val="0000FF"/>
                  </a:solidFill>
                  <a:latin typeface="Verdana"/>
                  <a:cs typeface="Verdana"/>
                </a:rPr>
                <a:t> </a:t>
              </a:r>
              <a:endParaRPr lang="en-US" sz="2200" i="1" baseline="0" dirty="0">
                <a:solidFill>
                  <a:srgbClr val="0000FF"/>
                </a:solidFill>
                <a:latin typeface="Verdana"/>
                <a:cs typeface="Verdana"/>
              </a:endParaRPr>
            </a:p>
          </p:txBody>
        </p:sp>
        <p:pic>
          <p:nvPicPr>
            <p:cNvPr id="338" name="CCDF53C0-45FF-433D-B9F6-F81C43D0AF9B" descr="F6831937-EEF7-4A4B-97CA-23310A241BE0@pd">
              <a:extLst>
                <a:ext uri="{FF2B5EF4-FFF2-40B4-BE49-F238E27FC236}">
                  <a16:creationId xmlns="" xmlns:a16="http://schemas.microsoft.com/office/drawing/2014/main" id="{47BAD5B6-DCD2-9141-B29B-AB18B8699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5383" y="4190011"/>
              <a:ext cx="1325322" cy="1909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0" name="Picture 3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73" y="4427584"/>
            <a:ext cx="1535243" cy="157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 </a:t>
            </a:r>
            <a:r>
              <a:rPr lang="en-US" dirty="0"/>
              <a:t>Status and planning for DAQ  electronics delivery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90738"/>
            <a:ext cx="99059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indent="-228600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All the 96 flanges with DBBs, Mini-crates, 838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over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856 required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A2795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CAEN boards equipped with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their p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ＭＳ Ｐゴシック" pitchFamily="34" charset="-128"/>
              </a:rPr>
              <a:t>re-Amps, power supplies already installed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pPr marL="228600" indent="-22860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DAQ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read-out based on CAEN A3818 optical links:</a:t>
            </a:r>
            <a:endParaRPr lang="en-US" altLang="en-US" sz="2000" dirty="0">
              <a:solidFill>
                <a:srgbClr val="FF0000"/>
              </a:solidFill>
              <a:latin typeface="+mn-lt"/>
              <a:ea typeface="MS Mincho" pitchFamily="49" charset="-128"/>
            </a:endParaRPr>
          </a:p>
          <a:p>
            <a:pPr marL="622300" lvl="1" indent="-33020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000" i="0" dirty="0">
                <a:latin typeface="+mn-lt"/>
                <a:ea typeface="MS Mincho" pitchFamily="49" charset="-128"/>
              </a:rPr>
              <a:t>TPC + PMT signals read by 24 + 3  PCs, each hosting 2 CAEN A3818 boards.</a:t>
            </a:r>
            <a:endParaRPr lang="en-US" altLang="en-US" sz="2000" dirty="0">
              <a:latin typeface="+mn-lt"/>
              <a:ea typeface="MS Mincho" pitchFamily="49" charset="-128"/>
            </a:endParaRPr>
          </a:p>
          <a:p>
            <a:pPr marL="622300" lvl="1" indent="-3302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000" i="0" dirty="0">
                <a:latin typeface="+mn-lt"/>
                <a:ea typeface="MS Mincho" pitchFamily="49" charset="-128"/>
              </a:rPr>
              <a:t>3 PCs more are reserved for CRT data reading.</a:t>
            </a:r>
          </a:p>
          <a:p>
            <a:pPr marL="622300" lvl="1" indent="-3302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000" i="0" dirty="0">
                <a:latin typeface="+mn-lt"/>
              </a:rPr>
              <a:t>All required 54 + 6 spare A3818 boards </a:t>
            </a:r>
            <a:r>
              <a:rPr lang="en-US" sz="2000" i="0" dirty="0" smtClean="0">
                <a:latin typeface="+mn-lt"/>
              </a:rPr>
              <a:t>delivered </a:t>
            </a:r>
            <a:r>
              <a:rPr lang="en-US" sz="2000" i="0" dirty="0">
                <a:latin typeface="+mn-lt"/>
              </a:rPr>
              <a:t>by </a:t>
            </a:r>
            <a:r>
              <a:rPr lang="en-US" sz="2000" i="0" dirty="0" smtClean="0">
                <a:latin typeface="+mn-lt"/>
              </a:rPr>
              <a:t>CAEN already at </a:t>
            </a:r>
            <a:r>
              <a:rPr lang="en-US" sz="2000" i="0" dirty="0">
                <a:latin typeface="+mn-lt"/>
              </a:rPr>
              <a:t>FNAL.</a:t>
            </a:r>
          </a:p>
          <a:p>
            <a:pPr marL="622300" lvl="1" indent="-3302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+mn-lt"/>
                <a:ea typeface="MS Mincho" pitchFamily="49" charset="-128"/>
              </a:rPr>
              <a:t>All 30 + 5 spare PCI-express HP </a:t>
            </a:r>
            <a:r>
              <a:rPr lang="en-US" altLang="en-US" sz="2000" dirty="0" err="1" smtClean="0">
                <a:latin typeface="+mn-lt"/>
                <a:ea typeface="MS Mincho" pitchFamily="49" charset="-128"/>
              </a:rPr>
              <a:t>Proliant</a:t>
            </a:r>
            <a:r>
              <a:rPr lang="en-US" altLang="en-US" sz="2000" dirty="0" smtClean="0">
                <a:latin typeface="+mn-lt"/>
                <a:ea typeface="MS Mincho" pitchFamily="49" charset="-128"/>
              </a:rPr>
              <a:t> DL 380 delivered at CERN: first 6 PCIs already at FNAL, the remaining 29 on their road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622300" lvl="1" indent="-3302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Procurement of the associated connecting fibers is ongoing</a:t>
            </a:r>
            <a:endParaRPr lang="en-US" sz="2000" dirty="0">
              <a:latin typeface="+mn-lt"/>
            </a:endParaRPr>
          </a:p>
        </p:txBody>
      </p:sp>
      <p:sp>
        <p:nvSpPr>
          <p:cNvPr id="7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3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62" y="4153816"/>
            <a:ext cx="425212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TT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-Link (LVDS signals), </a:t>
            </a:r>
            <a:r>
              <a:rPr lang="en-US" sz="2000" dirty="0">
                <a:latin typeface="+mn-lt"/>
              </a:rPr>
              <a:t>originated by SPEXI from central trigger crate, </a:t>
            </a:r>
            <a:r>
              <a:rPr lang="en-US" sz="2000" dirty="0" smtClean="0">
                <a:latin typeface="+mn-lt"/>
              </a:rPr>
              <a:t>will </a:t>
            </a:r>
            <a:r>
              <a:rPr lang="en-US" sz="2000" dirty="0">
                <a:latin typeface="+mn-lt"/>
              </a:rPr>
              <a:t>be distributed to all 96 Mini-crates by some 6+2 spare </a:t>
            </a:r>
            <a:r>
              <a:rPr lang="en-US" sz="2000" dirty="0" smtClean="0">
                <a:latin typeface="+mn-lt"/>
              </a:rPr>
              <a:t>   fan-out </a:t>
            </a:r>
            <a:r>
              <a:rPr lang="en-US" sz="2000" dirty="0">
                <a:latin typeface="+mn-lt"/>
              </a:rPr>
              <a:t>units 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1 input, 26 outputs) prepared by CSU </a:t>
            </a:r>
            <a:r>
              <a:rPr lang="en-US" sz="2000" dirty="0" smtClean="0">
                <a:latin typeface="+mn-lt"/>
              </a:rPr>
              <a:t>team</a:t>
            </a:r>
            <a:endParaRPr lang="en-US" sz="20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31" y="4112846"/>
            <a:ext cx="4930019" cy="27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9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2. TPC electronics installation -1</a:t>
            </a:r>
          </a:p>
        </p:txBody>
      </p:sp>
      <p:sp>
        <p:nvSpPr>
          <p:cNvPr id="17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4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243132-C884-2F41-B288-7F35E8970CA4}"/>
              </a:ext>
            </a:extLst>
          </p:cNvPr>
          <p:cNvSpPr txBox="1"/>
          <p:nvPr/>
        </p:nvSpPr>
        <p:spPr>
          <a:xfrm>
            <a:off x="9500" y="499520"/>
            <a:ext cx="9905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/>
              <a:t>Four TPC chambers are served by 96 flanges each one supporting a mini-crate: </a:t>
            </a:r>
          </a:p>
          <a:p>
            <a:pPr marL="463550" lvl="1" indent="-23177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/>
              <a:t>Induction 2 and Collection planes are served by one row of </a:t>
            </a:r>
            <a:r>
              <a:rPr lang="en-US" sz="2000" i="1" dirty="0">
                <a:solidFill>
                  <a:srgbClr val="009E47"/>
                </a:solidFill>
              </a:rPr>
              <a:t>18 standard flanges</a:t>
            </a:r>
            <a:r>
              <a:rPr lang="en-US" sz="2000" dirty="0">
                <a:solidFill>
                  <a:srgbClr val="009E47"/>
                </a:solidFill>
              </a:rPr>
              <a:t> </a:t>
            </a:r>
            <a:r>
              <a:rPr lang="en-US" sz="2000" dirty="0"/>
              <a:t>on top of each TPC chamber (72 flanges in total);</a:t>
            </a:r>
          </a:p>
          <a:p>
            <a:pPr marL="463550" lvl="1" indent="-23177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/>
              <a:t>Induction1 and shortest wires in the corners are served by 4 </a:t>
            </a:r>
            <a:r>
              <a:rPr lang="en-US" sz="2000" i="1" dirty="0">
                <a:solidFill>
                  <a:schemeClr val="accent2"/>
                </a:solidFill>
              </a:rPr>
              <a:t>special chimneys</a:t>
            </a:r>
            <a:r>
              <a:rPr lang="en-US" sz="2000" dirty="0"/>
              <a:t> that support </a:t>
            </a:r>
            <a:r>
              <a:rPr lang="en-US" sz="2000" i="1" dirty="0">
                <a:solidFill>
                  <a:schemeClr val="accent2"/>
                </a:solidFill>
              </a:rPr>
              <a:t>3 flanges </a:t>
            </a:r>
            <a:r>
              <a:rPr lang="en-US" sz="2000" dirty="0"/>
              <a:t>each at corners of each T300 (24 flanges  in total).</a:t>
            </a:r>
            <a:endParaRPr lang="en-US" sz="20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6430365" y="2745472"/>
            <a:ext cx="1567223" cy="925778"/>
            <a:chOff x="6484957" y="2731824"/>
            <a:chExt cx="1567223" cy="925778"/>
          </a:xfrm>
        </p:grpSpPr>
        <p:sp>
          <p:nvSpPr>
            <p:cNvPr id="34" name="Rectangle 33"/>
            <p:cNvSpPr/>
            <p:nvPr/>
          </p:nvSpPr>
          <p:spPr>
            <a:xfrm>
              <a:off x="6758009" y="2813707"/>
              <a:ext cx="12941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9E47"/>
                  </a:solidFill>
                  <a:ea typeface="ＭＳ Ｐゴシック" pitchFamily="34" charset="-128"/>
                </a:rPr>
                <a:t>Standard flange</a:t>
              </a:r>
            </a:p>
          </p:txBody>
        </p:sp>
        <p:cxnSp>
          <p:nvCxnSpPr>
            <p:cNvPr id="35" name="Straight Arrow Connector 34"/>
            <p:cNvCxnSpPr>
              <a:cxnSpLocks/>
            </p:cNvCxnSpPr>
            <p:nvPr/>
          </p:nvCxnSpPr>
          <p:spPr bwMode="auto">
            <a:xfrm flipH="1" flipV="1">
              <a:off x="6484957" y="2731824"/>
              <a:ext cx="352567" cy="2843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cxnSpLocks/>
            </p:cNvCxnSpPr>
            <p:nvPr/>
          </p:nvCxnSpPr>
          <p:spPr bwMode="auto">
            <a:xfrm flipH="1">
              <a:off x="6537275" y="3384645"/>
              <a:ext cx="327549" cy="27295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6500877" y="4822240"/>
            <a:ext cx="1567223" cy="925778"/>
            <a:chOff x="6484957" y="2731824"/>
            <a:chExt cx="1567223" cy="925778"/>
          </a:xfrm>
        </p:grpSpPr>
        <p:sp>
          <p:nvSpPr>
            <p:cNvPr id="43" name="Rectangle 42"/>
            <p:cNvSpPr/>
            <p:nvPr/>
          </p:nvSpPr>
          <p:spPr>
            <a:xfrm>
              <a:off x="6758009" y="2813707"/>
              <a:ext cx="12941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9E47"/>
                  </a:solidFill>
                  <a:ea typeface="ＭＳ Ｐゴシック" pitchFamily="34" charset="-128"/>
                </a:rPr>
                <a:t>Standard flange</a:t>
              </a:r>
            </a:p>
          </p:txBody>
        </p:sp>
        <p:cxnSp>
          <p:nvCxnSpPr>
            <p:cNvPr id="44" name="Straight Arrow Connector 43"/>
            <p:cNvCxnSpPr>
              <a:cxnSpLocks/>
            </p:cNvCxnSpPr>
            <p:nvPr/>
          </p:nvCxnSpPr>
          <p:spPr bwMode="auto">
            <a:xfrm flipH="1" flipV="1">
              <a:off x="6484957" y="2731824"/>
              <a:ext cx="352567" cy="2843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cxnSpLocks/>
            </p:cNvCxnSpPr>
            <p:nvPr/>
          </p:nvCxnSpPr>
          <p:spPr bwMode="auto">
            <a:xfrm flipH="1">
              <a:off x="6537275" y="3384645"/>
              <a:ext cx="327549" cy="27295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96252" y="2238232"/>
            <a:ext cx="10015507" cy="4501971"/>
            <a:chOff x="-40967" y="2275302"/>
            <a:chExt cx="10015507" cy="4501971"/>
          </a:xfrm>
        </p:grpSpPr>
        <p:grpSp>
          <p:nvGrpSpPr>
            <p:cNvPr id="4" name="Group 3"/>
            <p:cNvGrpSpPr/>
            <p:nvPr/>
          </p:nvGrpSpPr>
          <p:grpSpPr>
            <a:xfrm>
              <a:off x="-40967" y="2275302"/>
              <a:ext cx="10015507" cy="4501971"/>
              <a:chOff x="-40967" y="2275302"/>
              <a:chExt cx="10015507" cy="450197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-40967" y="2275302"/>
                <a:ext cx="10015507" cy="4501971"/>
                <a:chOff x="-40967" y="2275302"/>
                <a:chExt cx="10015507" cy="4501971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-40967" y="2275302"/>
                  <a:ext cx="10015507" cy="4501971"/>
                  <a:chOff x="-1635013" y="1050460"/>
                  <a:chExt cx="12747894" cy="5727361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-1635013" y="1050460"/>
                    <a:ext cx="12747894" cy="5727361"/>
                    <a:chOff x="-1623031" y="1050460"/>
                    <a:chExt cx="12747894" cy="5727361"/>
                  </a:xfrm>
                </p:grpSpPr>
                <p:pic>
                  <p:nvPicPr>
                    <p:cNvPr id="9" name="Picture 8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616856" y="1050460"/>
                      <a:ext cx="8527144" cy="5111989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0" name="Straight Arrow Connector 9"/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121024" y="5583000"/>
                      <a:ext cx="1016831" cy="24427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1" name="Straight Arrow Connector 10"/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152481" y="3233451"/>
                      <a:ext cx="1132408" cy="2609541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2" name="Straight Arrow Connector 11"/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136752" y="1671212"/>
                      <a:ext cx="1120837" cy="4156059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-1623031" y="5817652"/>
                      <a:ext cx="2466725" cy="81316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ea typeface="ＭＳ Ｐゴシック" pitchFamily="34" charset="-128"/>
                        </a:rPr>
                        <a:t>Triple flange corner chimneys</a:t>
                      </a:r>
                    </a:p>
                  </p:txBody>
                </p:sp>
                <p:cxnSp>
                  <p:nvCxnSpPr>
                    <p:cNvPr id="15" name="Straight Arrow Connector 14"/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8851765" y="5339948"/>
                      <a:ext cx="1093051" cy="22588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6" name="Straight Arrow Connector 15"/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8695425" y="3196276"/>
                      <a:ext cx="1249391" cy="211223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8" name="Straight Arrow Connector 17"/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8875320" y="1504235"/>
                      <a:ext cx="1077246" cy="3830245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8571314" y="5964653"/>
                      <a:ext cx="2553549" cy="81316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ea typeface="ＭＳ Ｐゴシック" pitchFamily="34" charset="-128"/>
                        </a:rPr>
                        <a:t>Triple flange corner chimneys</a:t>
                      </a:r>
                    </a:p>
                  </p:txBody>
                </p:sp>
                <p:cxnSp>
                  <p:nvCxnSpPr>
                    <p:cNvPr id="19" name="Straight Arrow Connector 18"/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8749497" y="4113778"/>
                      <a:ext cx="1203069" cy="125442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  <p:cxnSp>
                  <p:nvCxnSpPr>
                    <p:cNvPr id="13" name="Straight Arrow Connector 12"/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-168209" y="4491061"/>
                      <a:ext cx="1321142" cy="1351931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317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</p:spPr>
                </p:cxnSp>
              </p:grpSp>
              <p:sp>
                <p:nvSpPr>
                  <p:cNvPr id="8" name="Rectangle 7"/>
                  <p:cNvSpPr/>
                  <p:nvPr/>
                </p:nvSpPr>
                <p:spPr>
                  <a:xfrm>
                    <a:off x="1118853" y="4947080"/>
                    <a:ext cx="2665076" cy="4698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>
                        <a:ea typeface="ＭＳ Ｐゴシック" pitchFamily="34" charset="-128"/>
                      </a:rPr>
                      <a:t>T300 </a:t>
                    </a:r>
                    <a:r>
                      <a:rPr lang="mr-IN" dirty="0">
                        <a:ea typeface="ＭＳ Ｐゴシック" pitchFamily="34" charset="-128"/>
                      </a:rPr>
                      <a:t>–</a:t>
                    </a:r>
                    <a:r>
                      <a:rPr lang="en-US" dirty="0">
                        <a:ea typeface="ＭＳ Ｐゴシック" pitchFamily="34" charset="-128"/>
                      </a:rPr>
                      <a:t> 1 WEST</a:t>
                    </a: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1000799" y="2406834"/>
                    <a:ext cx="2918058" cy="4698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>
                        <a:ea typeface="ＭＳ Ｐゴシック" pitchFamily="34" charset="-128"/>
                      </a:rPr>
                      <a:t>T300 </a:t>
                    </a:r>
                    <a:r>
                      <a:rPr lang="mr-IN" dirty="0">
                        <a:ea typeface="ＭＳ Ｐゴシック" pitchFamily="34" charset="-128"/>
                      </a:rPr>
                      <a:t>–</a:t>
                    </a:r>
                    <a:r>
                      <a:rPr lang="en-US" dirty="0">
                        <a:ea typeface="ＭＳ Ｐゴシック" pitchFamily="34" charset="-128"/>
                      </a:rPr>
                      <a:t> 2 EAST</a:t>
                    </a: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2001795" y="3002694"/>
                  <a:ext cx="1883368" cy="3871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5106556" y="3015051"/>
                <a:ext cx="1590805" cy="3597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118913" y="5115741"/>
              <a:ext cx="1627876" cy="3597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008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91185" y="5078627"/>
              <a:ext cx="762977" cy="3597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470823" y="4934459"/>
            <a:ext cx="762977" cy="3597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80519" y="4744995"/>
            <a:ext cx="296562" cy="395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98296" y="2883204"/>
            <a:ext cx="347900" cy="337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40557" y="2745354"/>
            <a:ext cx="1550419" cy="36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EE 1-20 raw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33933" y="3851898"/>
            <a:ext cx="1623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EW 1-20 raw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433933" y="4832546"/>
            <a:ext cx="1623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WE 1-20 raw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14057" y="5872830"/>
            <a:ext cx="1762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WW 1-20 raw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41957" y="2884620"/>
            <a:ext cx="1540719" cy="740250"/>
            <a:chOff x="6484957" y="2731824"/>
            <a:chExt cx="1540719" cy="740250"/>
          </a:xfrm>
        </p:grpSpPr>
        <p:sp>
          <p:nvSpPr>
            <p:cNvPr id="50" name="Rectangle 49"/>
            <p:cNvSpPr/>
            <p:nvPr/>
          </p:nvSpPr>
          <p:spPr>
            <a:xfrm>
              <a:off x="6731505" y="2813707"/>
              <a:ext cx="12941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9E47"/>
                  </a:solidFill>
                  <a:ea typeface="ＭＳ Ｐゴシック" pitchFamily="34" charset="-128"/>
                </a:rPr>
                <a:t>Standard   flanges</a:t>
              </a:r>
            </a:p>
          </p:txBody>
        </p:sp>
        <p:cxnSp>
          <p:nvCxnSpPr>
            <p:cNvPr id="51" name="Straight Arrow Connector 50"/>
            <p:cNvCxnSpPr>
              <a:cxnSpLocks/>
            </p:cNvCxnSpPr>
            <p:nvPr/>
          </p:nvCxnSpPr>
          <p:spPr bwMode="auto">
            <a:xfrm flipH="1" flipV="1">
              <a:off x="6484957" y="2731824"/>
              <a:ext cx="352567" cy="2843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cxnSpLocks/>
            </p:cNvCxnSpPr>
            <p:nvPr/>
          </p:nvCxnSpPr>
          <p:spPr bwMode="auto">
            <a:xfrm flipH="1">
              <a:off x="6524023" y="3199117"/>
              <a:ext cx="327549" cy="27295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681105" y="4812788"/>
            <a:ext cx="1540719" cy="912128"/>
            <a:chOff x="6484957" y="2731824"/>
            <a:chExt cx="1540719" cy="740250"/>
          </a:xfrm>
        </p:grpSpPr>
        <p:sp>
          <p:nvSpPr>
            <p:cNvPr id="54" name="Rectangle 53"/>
            <p:cNvSpPr/>
            <p:nvPr/>
          </p:nvSpPr>
          <p:spPr>
            <a:xfrm>
              <a:off x="6731505" y="2813707"/>
              <a:ext cx="1294171" cy="524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009E47"/>
                  </a:solidFill>
                  <a:ea typeface="ＭＳ Ｐゴシック" pitchFamily="34" charset="-128"/>
                </a:rPr>
                <a:t>Standard   flanges</a:t>
              </a:r>
            </a:p>
          </p:txBody>
        </p:sp>
        <p:cxnSp>
          <p:nvCxnSpPr>
            <p:cNvPr id="55" name="Straight Arrow Connector 54"/>
            <p:cNvCxnSpPr>
              <a:cxnSpLocks/>
            </p:cNvCxnSpPr>
            <p:nvPr/>
          </p:nvCxnSpPr>
          <p:spPr bwMode="auto">
            <a:xfrm flipH="1" flipV="1">
              <a:off x="6484957" y="2731824"/>
              <a:ext cx="352567" cy="28433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cxnSpLocks/>
            </p:cNvCxnSpPr>
            <p:nvPr/>
          </p:nvCxnSpPr>
          <p:spPr bwMode="auto">
            <a:xfrm flipH="1">
              <a:off x="6524023" y="3199117"/>
              <a:ext cx="327549" cy="27295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5149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TPC electronics installation -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8" y="2718273"/>
            <a:ext cx="3624431" cy="35373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68" y="767812"/>
            <a:ext cx="4362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1907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ea typeface="ＭＳ Ｐゴシック" pitchFamily="34" charset="-128"/>
              </a:rPr>
              <a:t>Two mini-crates with 9 </a:t>
            </a:r>
            <a:r>
              <a:rPr lang="en-US" sz="2000" dirty="0">
                <a:latin typeface="Comic Sans MS" panose="030F0702030302020204" pitchFamily="66" charset="0"/>
                <a:ea typeface="ＭＳ Ｐゴシック" pitchFamily="34" charset="-128"/>
              </a:rPr>
              <a:t>A2795</a:t>
            </a:r>
            <a:r>
              <a:rPr lang="en-US" sz="2000" dirty="0">
                <a:ea typeface="ＭＳ Ｐゴシック" pitchFamily="34" charset="-128"/>
              </a:rPr>
              <a:t> boards on two chimneys for Induction 2 and Collection wires connected to power supplies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66951" y="777505"/>
            <a:ext cx="4814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1907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ea typeface="ＭＳ Ｐゴシック" pitchFamily="34" charset="-128"/>
              </a:rPr>
              <a:t>Three mini-crates with 9 </a:t>
            </a:r>
            <a:r>
              <a:rPr lang="en-US" sz="2000" dirty="0">
                <a:latin typeface="Comic Sans MS" panose="030F0702030302020204" pitchFamily="66" charset="0"/>
                <a:ea typeface="ＭＳ Ｐゴシック" pitchFamily="34" charset="-128"/>
              </a:rPr>
              <a:t>A2795</a:t>
            </a:r>
            <a:r>
              <a:rPr lang="en-US" sz="2000" dirty="0">
                <a:ea typeface="ＭＳ Ｐゴシック" pitchFamily="34" charset="-128"/>
              </a:rPr>
              <a:t> boards on one corner chimney:         3 vertical flanges for horizontal  (Induction 1) and short wires on TPC corner, connected to power supplies.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04513" y="2688603"/>
            <a:ext cx="3990696" cy="3668804"/>
            <a:chOff x="5388170" y="2578356"/>
            <a:chExt cx="4196102" cy="41202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146" y="2578356"/>
              <a:ext cx="2825126" cy="412025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88170" y="3440560"/>
              <a:ext cx="1692198" cy="1251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ea typeface="ＭＳ Ｐゴシック" pitchFamily="34" charset="-128"/>
                </a:rPr>
                <a:t>TOP</a:t>
              </a:r>
            </a:p>
            <a:p>
              <a:r>
                <a:rPr lang="en-US" dirty="0">
                  <a:ea typeface="ＭＳ Ｐゴシック" pitchFamily="34" charset="-128"/>
                </a:rPr>
                <a:t>MIDDLE</a:t>
              </a:r>
            </a:p>
            <a:p>
              <a:r>
                <a:rPr lang="en-US" dirty="0">
                  <a:ea typeface="ＭＳ Ｐゴシック" pitchFamily="34" charset="-128"/>
                </a:rPr>
                <a:t>BOTTOM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6686069" y="3835764"/>
              <a:ext cx="1560765" cy="813619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Rectangle 13"/>
          <p:cNvSpPr/>
          <p:nvPr/>
        </p:nvSpPr>
        <p:spPr>
          <a:xfrm>
            <a:off x="0" y="6380681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a typeface="ＭＳ Ｐゴシック" pitchFamily="34" charset="-128"/>
              </a:rPr>
              <a:t>All power supplies have been tested with 9 boards load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1488" y="5679850"/>
            <a:ext cx="1124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2 power supplies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2511188" y="5363570"/>
            <a:ext cx="1700300" cy="63944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</p:cNvCxnSpPr>
          <p:nvPr/>
        </p:nvCxnSpPr>
        <p:spPr bwMode="auto">
          <a:xfrm flipH="1">
            <a:off x="1127536" y="2142677"/>
            <a:ext cx="250889" cy="129967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cxnSpLocks/>
          </p:cNvCxnSpPr>
          <p:nvPr/>
        </p:nvCxnSpPr>
        <p:spPr bwMode="auto">
          <a:xfrm>
            <a:off x="2906973" y="2074437"/>
            <a:ext cx="356948" cy="13679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5</a:t>
            </a:fld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485556" y="4210249"/>
            <a:ext cx="1700300" cy="63944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4221460" y="4704600"/>
            <a:ext cx="141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HV distributor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77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andard_wire_pedest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6" y="3425583"/>
            <a:ext cx="4482992" cy="2729557"/>
          </a:xfrm>
          <a:prstGeom prst="rect">
            <a:avLst/>
          </a:prstGeom>
        </p:spPr>
      </p:pic>
      <p:pic>
        <p:nvPicPr>
          <p:cNvPr id="19" name="Picture 18" descr="standard_wire_TP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3398288"/>
            <a:ext cx="4620841" cy="2674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</a:t>
            </a:r>
            <a:r>
              <a:rPr lang="en-US" sz="3200" dirty="0"/>
              <a:t>Vertical Slice test: 72 standard chimneys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568187"/>
            <a:ext cx="99155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ea typeface="ＭＳ Ｐゴシック" pitchFamily="34" charset="-128"/>
              </a:rPr>
              <a:t>A full TPC vertical slice has been performed on all the 72 (18 x 4) standard chimneys injecting test pulse at the far end of chamber wires and reading out the signals by </a:t>
            </a:r>
            <a:r>
              <a:rPr lang="en-US" sz="2000" dirty="0">
                <a:latin typeface="Comic Sans MS" panose="030F0702030302020204" pitchFamily="66" charset="0"/>
                <a:ea typeface="ＭＳ Ｐゴシック" pitchFamily="34" charset="-128"/>
              </a:rPr>
              <a:t>A2795 </a:t>
            </a:r>
            <a:r>
              <a:rPr lang="en-US" sz="2000" dirty="0">
                <a:ea typeface="ＭＳ Ｐゴシック" pitchFamily="34" charset="-128"/>
              </a:rPr>
              <a:t>on the other end to evaluate overall performance:</a:t>
            </a:r>
          </a:p>
          <a:p>
            <a:pPr marL="573088" lvl="1" indent="-231775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>
                <a:ea typeface="ＭＳ Ｐゴシック" pitchFamily="34" charset="-128"/>
              </a:rPr>
              <a:t>72 mini-crates, fully populated with 9 A2795 boards each were </a:t>
            </a:r>
            <a:r>
              <a:rPr lang="en-US" sz="2000" dirty="0" smtClean="0">
                <a:ea typeface="ＭＳ Ｐゴシック" pitchFamily="34" charset="-128"/>
              </a:rPr>
              <a:t>tested,           the power supply modules properly connected;</a:t>
            </a:r>
            <a:endParaRPr lang="en-US" sz="2000" dirty="0">
              <a:ea typeface="ＭＳ Ｐゴシック" pitchFamily="34" charset="-128"/>
            </a:endParaRPr>
          </a:p>
          <a:p>
            <a:pPr marL="573088" lvl="1" indent="-231775">
              <a:lnSpc>
                <a:spcPts val="2400"/>
              </a:lnSpc>
              <a:spcBef>
                <a:spcPts val="600"/>
              </a:spcBef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ＭＳ Ｐゴシック" pitchFamily="34" charset="-128"/>
              </a:rPr>
              <a:t>A server </a:t>
            </a:r>
            <a:r>
              <a:rPr lang="en-US" sz="2000" dirty="0">
                <a:ea typeface="ＭＳ Ｐゴシック" pitchFamily="34" charset="-128"/>
              </a:rPr>
              <a:t>with one A3818 </a:t>
            </a:r>
            <a:r>
              <a:rPr lang="en-US" sz="2000" dirty="0" smtClean="0">
                <a:ea typeface="ＭＳ Ｐゴシック" pitchFamily="34" charset="-128"/>
              </a:rPr>
              <a:t>board </a:t>
            </a:r>
            <a:r>
              <a:rPr lang="en-US" sz="2000" dirty="0">
                <a:ea typeface="ＭＳ Ｐゴシック" pitchFamily="34" charset="-128"/>
              </a:rPr>
              <a:t>used to receive data through </a:t>
            </a:r>
            <a:r>
              <a:rPr lang="en-US" sz="2000" dirty="0" smtClean="0">
                <a:ea typeface="ＭＳ Ｐゴシック" pitchFamily="34" charset="-128"/>
              </a:rPr>
              <a:t>optical </a:t>
            </a:r>
            <a:r>
              <a:rPr lang="en-US" sz="2000" dirty="0">
                <a:ea typeface="ＭＳ Ｐゴシック" pitchFamily="34" charset="-128"/>
              </a:rPr>
              <a:t>links.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9" y="3072796"/>
            <a:ext cx="9895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52425">
              <a:lnSpc>
                <a:spcPts val="2400"/>
              </a:lnSpc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l"/>
            </a:pPr>
            <a:r>
              <a:rPr lang="en-US" sz="2000" dirty="0">
                <a:ea typeface="ＭＳ Ｐゴシック" pitchFamily="34" charset="-128"/>
              </a:rPr>
              <a:t>Typical baseline noise and test pulse shape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461158" y="6295029"/>
            <a:ext cx="7068701" cy="42257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Wire signal (board 1, channel 37, EE16):  RMS: 3.1 #ADC</a:t>
            </a:r>
          </a:p>
        </p:txBody>
      </p:sp>
      <p:sp>
        <p:nvSpPr>
          <p:cNvPr id="9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6</a:t>
            </a:fld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44444"/>
            <a:ext cx="7057690" cy="3527229"/>
            <a:chOff x="229750" y="508159"/>
            <a:chExt cx="9505545" cy="352722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746" y="521401"/>
              <a:ext cx="4617549" cy="319183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9" y="508159"/>
              <a:ext cx="4691936" cy="3224429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 rot="16200000">
              <a:off x="-183664" y="1042769"/>
              <a:ext cx="1289357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300" dirty="0"/>
                <a:t>RMS (#ADC)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 bwMode="auto">
            <a:xfrm>
              <a:off x="3432513" y="3572859"/>
              <a:ext cx="1284295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/>
                <a:t>channel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 bwMode="auto">
            <a:xfrm>
              <a:off x="8245870" y="3555958"/>
              <a:ext cx="1266426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/>
                <a:t>channel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 rot="16200000">
              <a:off x="4129665" y="1374291"/>
              <a:ext cx="1808922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300" dirty="0"/>
                <a:t>TP height (#ADC)</a:t>
              </a:r>
            </a:p>
          </p:txBody>
        </p:sp>
      </p:grpSp>
      <p:sp>
        <p:nvSpPr>
          <p:cNvPr id="1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09720" y="39229"/>
            <a:ext cx="496280" cy="5094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1800" dirty="0">
                <a:solidFill>
                  <a:schemeClr val="bg1"/>
                </a:solidFill>
              </a:rPr>
              <a:t>4</a:t>
            </a:r>
            <a:endParaRPr lang="en-GB" sz="1800" baseline="0" dirty="0">
              <a:solidFill>
                <a:schemeClr val="bg1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976951" y="481306"/>
            <a:ext cx="820866" cy="31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48" name="Slide Number Placeholder 4"/>
          <p:cNvSpPr>
            <a:spLocks noGrp="1"/>
          </p:cNvSpPr>
          <p:nvPr/>
        </p:nvSpPr>
        <p:spPr bwMode="auto">
          <a:xfrm>
            <a:off x="7851749" y="6617516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7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7980" y="2525321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WE10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220432" y="1504654"/>
            <a:ext cx="2633049" cy="1654518"/>
            <a:chOff x="4099480" y="4504269"/>
            <a:chExt cx="2633049" cy="1654518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4438952" y="5093507"/>
              <a:ext cx="432204" cy="51868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 flipV="1">
              <a:off x="4172657" y="4504269"/>
              <a:ext cx="544486" cy="34592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Content Placeholder 2"/>
            <p:cNvSpPr txBox="1">
              <a:spLocks/>
            </p:cNvSpPr>
            <p:nvPr/>
          </p:nvSpPr>
          <p:spPr bwMode="auto">
            <a:xfrm>
              <a:off x="4727222" y="4589542"/>
              <a:ext cx="2005307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TP </a:t>
              </a:r>
              <a:r>
                <a:rPr lang="en-US" dirty="0" smtClean="0"/>
                <a:t>pulse-height</a:t>
              </a:r>
              <a:endParaRPr lang="en-US" dirty="0"/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 bwMode="auto">
            <a:xfrm>
              <a:off x="4099480" y="5696258"/>
              <a:ext cx="2005307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600" dirty="0">
                  <a:solidFill>
                    <a:srgbClr val="0000FF"/>
                  </a:solidFill>
                </a:rPr>
                <a:t>Number of events with identified TP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0092" y="5305182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WE10 </a:t>
              </a:r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7347051" y="1318992"/>
            <a:ext cx="2005307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Typical results from WE10 standard crate</a:t>
            </a:r>
            <a:endParaRPr lang="en-US" sz="200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4750" y="4301682"/>
            <a:ext cx="9862583" cy="204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Some problematic boards/</a:t>
            </a:r>
            <a:r>
              <a:rPr lang="en-US" sz="2000" dirty="0" smtClean="0"/>
              <a:t>crates/channels were identified during the tests:</a:t>
            </a:r>
          </a:p>
          <a:p>
            <a:pPr marL="804863" lvl="1" indent="-285750">
              <a:lnSpc>
                <a:spcPts val="2400"/>
              </a:lnSpc>
              <a:spcBef>
                <a:spcPts val="1200"/>
              </a:spcBef>
              <a:buSzPct val="90000"/>
            </a:pPr>
            <a:r>
              <a:rPr lang="en-US" sz="2000" dirty="0" smtClean="0"/>
              <a:t>1 crate (EE18) and 2 boards result to have RMS values clearly anomalous;</a:t>
            </a:r>
          </a:p>
          <a:p>
            <a:pPr marL="804863" lvl="1" indent="-285750">
              <a:lnSpc>
                <a:spcPts val="2400"/>
              </a:lnSpc>
              <a:spcBef>
                <a:spcPts val="600"/>
              </a:spcBef>
              <a:buSzPct val="90000"/>
            </a:pPr>
            <a:r>
              <a:rPr lang="en-US" sz="2000" dirty="0" smtClean="0"/>
              <a:t>Problems </a:t>
            </a:r>
            <a:r>
              <a:rPr lang="en-US" sz="2000" dirty="0"/>
              <a:t>related to </a:t>
            </a:r>
            <a:r>
              <a:rPr lang="en-US" sz="2000" dirty="0" smtClean="0"/>
              <a:t>low </a:t>
            </a:r>
            <a:r>
              <a:rPr lang="en-US" sz="2000" dirty="0"/>
              <a:t>frequency </a:t>
            </a:r>
            <a:r>
              <a:rPr lang="en-US" sz="2000" dirty="0" smtClean="0"/>
              <a:t>noise</a:t>
            </a:r>
            <a:r>
              <a:rPr lang="en-US" sz="2000" dirty="0"/>
              <a:t> </a:t>
            </a:r>
            <a:r>
              <a:rPr lang="en-US" sz="2000" dirty="0" smtClean="0"/>
              <a:t>on </a:t>
            </a:r>
            <a:r>
              <a:rPr lang="en-US" sz="2000" dirty="0"/>
              <a:t>one crate (WW18)</a:t>
            </a:r>
            <a:r>
              <a:rPr lang="en-US" sz="2000" dirty="0" smtClean="0"/>
              <a:t>;</a:t>
            </a:r>
          </a:p>
          <a:p>
            <a:pPr marL="804863" lvl="1" indent="-285750">
              <a:lnSpc>
                <a:spcPts val="2400"/>
              </a:lnSpc>
              <a:spcBef>
                <a:spcPts val="600"/>
              </a:spcBef>
              <a:buSzPct val="90000"/>
            </a:pPr>
            <a:r>
              <a:rPr lang="en-US" sz="2000" dirty="0" smtClean="0"/>
              <a:t>14 channels with low RMS in crate EE02 (possible disconnected cable);</a:t>
            </a:r>
          </a:p>
          <a:p>
            <a:pPr marL="804863" lvl="1" indent="-285750">
              <a:lnSpc>
                <a:spcPts val="2400"/>
              </a:lnSpc>
              <a:spcBef>
                <a:spcPts val="600"/>
              </a:spcBef>
              <a:buSzPct val="90000"/>
            </a:pPr>
            <a:r>
              <a:rPr lang="en-US" sz="2000" dirty="0" smtClean="0"/>
              <a:t>Few boards with a slightly high RMS.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1488685" y="512753"/>
            <a:ext cx="820866" cy="310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for </a:t>
            </a:r>
            <a:r>
              <a:rPr lang="en-US" dirty="0" smtClean="0"/>
              <a:t>the 72 standard flanges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403148" y="3809999"/>
            <a:ext cx="3626750" cy="3201511"/>
            <a:chOff x="368705" y="3639416"/>
            <a:chExt cx="3171162" cy="336882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3" y="3661435"/>
              <a:ext cx="3064071" cy="3200013"/>
            </a:xfrm>
            <a:prstGeom prst="rect">
              <a:avLst/>
            </a:prstGeom>
          </p:spPr>
        </p:pic>
        <p:sp>
          <p:nvSpPr>
            <p:cNvPr id="42" name="Content Placeholder 2"/>
            <p:cNvSpPr txBox="1">
              <a:spLocks/>
            </p:cNvSpPr>
            <p:nvPr/>
          </p:nvSpPr>
          <p:spPr bwMode="auto">
            <a:xfrm>
              <a:off x="2738045" y="6545713"/>
              <a:ext cx="801822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400" dirty="0"/>
                <a:t>channel</a:t>
              </a: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 bwMode="auto">
            <a:xfrm rot="16200000">
              <a:off x="-139403" y="4147524"/>
              <a:ext cx="1351025" cy="334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300" dirty="0"/>
                <a:t>RMS (#ADC)</a:t>
              </a: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 bwMode="auto">
            <a:xfrm>
              <a:off x="1068291" y="3954402"/>
              <a:ext cx="1915642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Crate </a:t>
              </a:r>
              <a:r>
                <a:rPr lang="en-US" dirty="0" smtClean="0">
                  <a:solidFill>
                    <a:schemeClr val="accent2"/>
                  </a:solidFill>
                </a:rPr>
                <a:t>EE18, after the re-installation of the 9 boards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1821" y="3785441"/>
            <a:ext cx="3540114" cy="3250964"/>
            <a:chOff x="949332" y="3426352"/>
            <a:chExt cx="3540114" cy="3709676"/>
          </a:xfrm>
        </p:grpSpPr>
        <p:grpSp>
          <p:nvGrpSpPr>
            <p:cNvPr id="33" name="Group 32"/>
            <p:cNvGrpSpPr/>
            <p:nvPr/>
          </p:nvGrpSpPr>
          <p:grpSpPr>
            <a:xfrm>
              <a:off x="949332" y="3426352"/>
              <a:ext cx="3540114" cy="3709676"/>
              <a:chOff x="368705" y="3426352"/>
              <a:chExt cx="3095409" cy="370967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043" y="3511607"/>
                <a:ext cx="3064071" cy="3386861"/>
              </a:xfrm>
              <a:prstGeom prst="rect">
                <a:avLst/>
              </a:prstGeom>
            </p:spPr>
          </p:pic>
          <p:sp>
            <p:nvSpPr>
              <p:cNvPr id="37" name="Content Placeholder 2"/>
              <p:cNvSpPr txBox="1">
                <a:spLocks/>
              </p:cNvSpPr>
              <p:nvPr/>
            </p:nvSpPr>
            <p:spPr bwMode="auto">
              <a:xfrm>
                <a:off x="2520308" y="6673499"/>
                <a:ext cx="801822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/>
                  <a:t>channel</a:t>
                </a:r>
              </a:p>
            </p:txBody>
          </p:sp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 rot="16200000">
                <a:off x="-245935" y="4040992"/>
                <a:ext cx="1564089" cy="334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RMS (#ADC)</a:t>
                </a:r>
              </a:p>
            </p:txBody>
          </p:sp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1068290" y="3954402"/>
                <a:ext cx="2169193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Crate </a:t>
                </a:r>
                <a:r>
                  <a:rPr lang="en-US" dirty="0" smtClean="0"/>
                  <a:t>EE18</a:t>
                </a:r>
                <a:endParaRPr lang="en-US" dirty="0"/>
              </a:p>
            </p:txBody>
          </p:sp>
        </p:grp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1446202" y="5863518"/>
              <a:ext cx="2587622" cy="46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strange noise behavior </a:t>
              </a:r>
              <a:r>
                <a:rPr lang="en-US" dirty="0"/>
                <a:t>in the whole crate 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1187846" y="3788567"/>
              <a:ext cx="3244563" cy="217599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interventions on the standard chimneys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8297" y="1006623"/>
            <a:ext cx="8232413" cy="3289356"/>
            <a:chOff x="708297" y="1006621"/>
            <a:chExt cx="8232413" cy="3621592"/>
          </a:xfrm>
        </p:grpSpPr>
        <p:grpSp>
          <p:nvGrpSpPr>
            <p:cNvPr id="17" name="Group 16"/>
            <p:cNvGrpSpPr/>
            <p:nvPr/>
          </p:nvGrpSpPr>
          <p:grpSpPr>
            <a:xfrm>
              <a:off x="5128301" y="1060398"/>
              <a:ext cx="3812409" cy="3510308"/>
              <a:chOff x="6192407" y="3503588"/>
              <a:chExt cx="3812409" cy="338945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425" y="3503588"/>
                <a:ext cx="3732391" cy="3131332"/>
              </a:xfrm>
              <a:prstGeom prst="rect">
                <a:avLst/>
              </a:prstGeom>
            </p:spPr>
          </p:pic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 rot="16200000">
                <a:off x="5727757" y="4016290"/>
                <a:ext cx="1347006" cy="417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RMS (#ADC)</a:t>
                </a:r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8988983" y="6430511"/>
                <a:ext cx="917017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/>
                  <a:t>channel</a:t>
                </a:r>
              </a:p>
            </p:txBody>
          </p:sp>
          <p:sp>
            <p:nvSpPr>
              <p:cNvPr id="21" name="Content Placeholder 2"/>
              <p:cNvSpPr txBox="1">
                <a:spLocks/>
              </p:cNvSpPr>
              <p:nvPr/>
            </p:nvSpPr>
            <p:spPr bwMode="auto">
              <a:xfrm>
                <a:off x="6989541" y="5378975"/>
                <a:ext cx="2480832" cy="4625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replacing the board, all channels are working properly </a:t>
                </a:r>
                <a:endParaRPr lang="en-US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08297" y="1006621"/>
              <a:ext cx="3812409" cy="3621592"/>
              <a:chOff x="6192407" y="2334555"/>
              <a:chExt cx="3812409" cy="3295303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7887069" y="3653073"/>
                <a:ext cx="820866" cy="3101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endParaRPr lang="en-US" sz="14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2425" y="2334555"/>
                <a:ext cx="3732391" cy="3020822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 bwMode="auto">
              <a:xfrm>
                <a:off x="6694577" y="4211336"/>
                <a:ext cx="674446" cy="531277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 rot="16200000">
                <a:off x="5772588" y="2856731"/>
                <a:ext cx="1257343" cy="417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300" dirty="0"/>
                  <a:t>RMS (#ADC)</a:t>
                </a:r>
              </a:p>
            </p:txBody>
          </p:sp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8988983" y="5167329"/>
                <a:ext cx="917017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/>
                  <a:t>channel</a:t>
                </a:r>
              </a:p>
            </p:txBody>
          </p:sp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6956694" y="2751244"/>
                <a:ext cx="2480832" cy="4625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Crate </a:t>
                </a:r>
                <a:r>
                  <a:rPr lang="en-US" dirty="0" smtClean="0"/>
                  <a:t>EE02</a:t>
                </a:r>
                <a:endParaRPr lang="en-US" dirty="0"/>
              </a:p>
            </p:txBody>
          </p:sp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7410965" y="4100609"/>
                <a:ext cx="2179145" cy="462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380" tIns="45690" rIns="91380" bIns="45690" numCol="1" anchor="t" anchorCtr="0" compatLnSpc="1">
                <a:prstTxWarp prst="textNoShape">
                  <a:avLst/>
                </a:prstTxWarp>
              </a:bodyPr>
              <a:lstStyle>
                <a:lvl1pPr marL="316313" indent="-316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l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85350" indent="-26359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charset="2"/>
                  <a:buChar char="Ø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054386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47613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4pPr>
                <a:lvl5pPr marL="1897893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5pPr>
                <a:lvl6pPr marL="231964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6pPr>
                <a:lvl7pPr marL="2741409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7pPr>
                <a:lvl8pPr marL="316316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8pPr>
                <a:lvl9pPr marL="3584911" indent="-210876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è"/>
                  <a:defRPr>
                    <a:solidFill>
                      <a:schemeClr val="tx1"/>
                    </a:solidFill>
                    <a:latin typeface="+mj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Possible disconnected cable </a:t>
                </a:r>
                <a:endParaRPr lang="en-US" dirty="0"/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 bwMode="auto">
            <a:xfrm>
              <a:off x="4283003" y="2599915"/>
              <a:ext cx="933794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5897574" y="1441529"/>
              <a:ext cx="2339284" cy="47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380" tIns="45690" rIns="91380" bIns="45690" numCol="1" anchor="t" anchorCtr="0" compatLnSpc="1">
              <a:prstTxWarp prst="textNoShape">
                <a:avLst/>
              </a:prstTxWarp>
            </a:bodyPr>
            <a:lstStyle>
              <a:lvl1pPr marL="316313" indent="-3163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l"/>
                <a:defRPr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85350" indent="-26359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charset="2"/>
                <a:buChar char="Ø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1054386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47613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4pPr>
              <a:lvl5pPr marL="1897893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5pPr>
              <a:lvl6pPr marL="231964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6pPr>
              <a:lvl7pPr marL="2741409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7pPr>
              <a:lvl8pPr marL="316316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8pPr>
              <a:lvl9pPr marL="3584911" indent="-210876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è"/>
                <a:defRPr>
                  <a:solidFill>
                    <a:schemeClr val="tx1"/>
                  </a:solidFill>
                  <a:latin typeface="+mj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3366FF"/>
                  </a:solidFill>
                </a:rPr>
                <a:t>Crate </a:t>
              </a:r>
              <a:r>
                <a:rPr lang="en-US" dirty="0" smtClean="0">
                  <a:solidFill>
                    <a:srgbClr val="3366FF"/>
                  </a:solidFill>
                </a:rPr>
                <a:t>EE02, after intervention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  <p:sp>
        <p:nvSpPr>
          <p:cNvPr id="23" name="Slide Number Placeholder 4"/>
          <p:cNvSpPr>
            <a:spLocks noGrp="1"/>
          </p:cNvSpPr>
          <p:nvPr/>
        </p:nvSpPr>
        <p:spPr bwMode="auto">
          <a:xfrm>
            <a:off x="7851749" y="6632812"/>
            <a:ext cx="2063750" cy="2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8</a:t>
            </a:fld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1360" y="545292"/>
            <a:ext cx="9717047" cy="7368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Interventions on 18 crates have been performed in June/July in order to solve the previously identified problems and to improve the noise condition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435403" y="5472724"/>
            <a:ext cx="93379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92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Summary </a:t>
            </a:r>
            <a:r>
              <a:rPr lang="en-US" sz="2600" dirty="0"/>
              <a:t>of </a:t>
            </a:r>
            <a:r>
              <a:rPr lang="en-US" sz="2600" dirty="0" smtClean="0"/>
              <a:t>noise after the interventions: </a:t>
            </a:r>
            <a:r>
              <a:rPr lang="en-US" sz="2600" dirty="0"/>
              <a:t>72 standard chimneys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3727" y="764271"/>
            <a:ext cx="9506204" cy="283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r>
              <a:rPr lang="en-US" sz="2000" dirty="0"/>
              <a:t>Globally 41472 channels (648 boards) have been studied: all the channels behave as expected with a noise level ~ 3 </a:t>
            </a:r>
            <a:r>
              <a:rPr lang="en-US" sz="2000" dirty="0" smtClean="0"/>
              <a:t>ADC </a:t>
            </a:r>
            <a:r>
              <a:rPr lang="en-US" sz="2000" dirty="0"/>
              <a:t>counts (~</a:t>
            </a:r>
            <a:r>
              <a:rPr lang="en-US" sz="2000" dirty="0" smtClean="0"/>
              <a:t>1640 </a:t>
            </a:r>
            <a:r>
              <a:rPr lang="en-US" sz="2000" dirty="0"/>
              <a:t>e- )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Only </a:t>
            </a:r>
            <a:r>
              <a:rPr lang="en-US" sz="2000" dirty="0"/>
              <a:t>~ </a:t>
            </a:r>
            <a:r>
              <a:rPr lang="en-US" sz="2000" dirty="0" smtClean="0"/>
              <a:t>0.2 </a:t>
            </a:r>
            <a:r>
              <a:rPr lang="en-US" sz="2000" dirty="0"/>
              <a:t>% of channels requires additional </a:t>
            </a:r>
            <a:r>
              <a:rPr lang="en-US" sz="2000" dirty="0" smtClean="0"/>
              <a:t>checks:</a:t>
            </a:r>
            <a:endParaRPr lang="en-US" sz="2000" dirty="0"/>
          </a:p>
          <a:p>
            <a:pPr marL="804863" lvl="1" indent="-285750">
              <a:lnSpc>
                <a:spcPts val="2400"/>
              </a:lnSpc>
              <a:spcBef>
                <a:spcPts val="1200"/>
              </a:spcBef>
              <a:buSzPct val="90000"/>
            </a:pPr>
            <a:r>
              <a:rPr lang="en-US" sz="2000" dirty="0"/>
              <a:t>25 channels with a low RMS (below 2 #ADC);</a:t>
            </a:r>
          </a:p>
          <a:p>
            <a:pPr marL="804863" lvl="1" indent="-285750">
              <a:lnSpc>
                <a:spcPts val="2400"/>
              </a:lnSpc>
              <a:spcBef>
                <a:spcPts val="600"/>
              </a:spcBef>
              <a:buSzPct val="90000"/>
            </a:pPr>
            <a:r>
              <a:rPr lang="en-US" sz="2000" dirty="0"/>
              <a:t>46 channels with a high RMS (above 4 #ADC);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/>
              <a:t>All </a:t>
            </a:r>
            <a:r>
              <a:rPr lang="en-US" sz="2000" dirty="0"/>
              <a:t>the anomalous behavior is due to the external electronics and will be  cured </a:t>
            </a:r>
            <a:r>
              <a:rPr lang="en-US" sz="2000" dirty="0" smtClean="0"/>
              <a:t>either changing </a:t>
            </a:r>
            <a:r>
              <a:rPr lang="en-US" sz="2000" dirty="0"/>
              <a:t>pre-Amplifier(s) or repairing boards if required.</a:t>
            </a:r>
          </a:p>
        </p:txBody>
      </p:sp>
      <p:sp>
        <p:nvSpPr>
          <p:cNvPr id="6" name="Slide Number Placeholder 4"/>
          <p:cNvSpPr>
            <a:spLocks noGrp="1"/>
          </p:cNvSpPr>
          <p:nvPr/>
        </p:nvSpPr>
        <p:spPr bwMode="auto">
          <a:xfrm>
            <a:off x="7851749" y="6632812"/>
            <a:ext cx="2063750" cy="2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chemeClr val="accent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600" i="1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/>
              <a:t>Slide# :  </a:t>
            </a:r>
            <a:fld id="{D05931B6-DFFB-0A40-833F-329CB0688972}" type="slidenum">
              <a:rPr lang="en-GB" smtClean="0"/>
              <a:pPr/>
              <a:t>9</a:t>
            </a:fld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 descr="all_03_18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93" y="3611911"/>
            <a:ext cx="4872773" cy="28904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32846" y="6372587"/>
            <a:ext cx="1907982" cy="46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marL="316313" indent="-316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350" indent="-26359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Ø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54386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7613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897893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31964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6pPr>
            <a:lvl7pPr marL="2741409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7pPr>
            <a:lvl8pPr marL="316316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8pPr>
            <a:lvl9pPr marL="3584911" indent="-21087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è"/>
              <a:defRPr>
                <a:solidFill>
                  <a:schemeClr val="tx1"/>
                </a:solidFill>
                <a:latin typeface="+mj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RMS (#ADC)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244175" y="4061015"/>
            <a:ext cx="3476375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dirty="0" smtClean="0"/>
              <a:t>Global distribution of the RMS noise for all the channels in standard crates associated to Collection/Induction2 wires with standard ~3.8 m length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501283" y="4370813"/>
            <a:ext cx="2723221" cy="50344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347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ECD_TALK">
  <a:themeElements>
    <a:clrScheme name="OECD_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ECD_TALK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1" charset="0"/>
          </a:defRPr>
        </a:defPPr>
      </a:lstStyle>
    </a:lnDef>
  </a:objectDefaults>
  <a:extraClrSchemeLst>
    <a:extraClrScheme>
      <a:clrScheme name="OECD_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TAL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36217</TotalTime>
  <Words>2109</Words>
  <Application>Microsoft Macintosh PowerPoint</Application>
  <PresentationFormat>A4 Paper (210x297 mm)</PresentationFormat>
  <Paragraphs>242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OECD_TALK</vt:lpstr>
      <vt:lpstr>PowerPoint Presentation</vt:lpstr>
      <vt:lpstr>1. ICARUS TPC Read-out System Overview</vt:lpstr>
      <vt:lpstr> Status and planning for DAQ  electronics delivery </vt:lpstr>
      <vt:lpstr>2. TPC electronics installation -1</vt:lpstr>
      <vt:lpstr>TPC electronics installation - 2</vt:lpstr>
      <vt:lpstr>3. Vertical Slice test: 72 standard chimneys</vt:lpstr>
      <vt:lpstr>Results for the 72 standard flanges</vt:lpstr>
      <vt:lpstr>Recent interventions on the standard chimneys</vt:lpstr>
      <vt:lpstr>Summary of noise after the interventions: 72 standard chimneys</vt:lpstr>
      <vt:lpstr>Vertical Slice test: 24 flanges on 8 corner chimneys</vt:lpstr>
      <vt:lpstr> Examples of interventions in 3 corner chimneys</vt:lpstr>
      <vt:lpstr>Summary of noise after the interventions: 24 corner chimneys</vt:lpstr>
      <vt:lpstr>Correlated noise</vt:lpstr>
      <vt:lpstr>Test to identify possible sources of correlated noise</vt:lpstr>
      <vt:lpstr>Rough evaluation of the S/N ratio in Induction 1</vt:lpstr>
      <vt:lpstr>4. Future activities for investigation/corrections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ICARUS MODULES TRANSFER TO FNAL – STATUS</dc:title>
  <dc:creator>Andrea Zani</dc:creator>
  <cp:lastModifiedBy>Christian Farnese</cp:lastModifiedBy>
  <cp:revision>907</cp:revision>
  <cp:lastPrinted>2018-12-15T15:01:27Z</cp:lastPrinted>
  <dcterms:created xsi:type="dcterms:W3CDTF">2017-01-09T09:41:09Z</dcterms:created>
  <dcterms:modified xsi:type="dcterms:W3CDTF">2019-09-11T18:48:36Z</dcterms:modified>
</cp:coreProperties>
</file>