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69" r:id="rId3"/>
    <p:sldId id="273" r:id="rId4"/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7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90"/>
  </p:normalViewPr>
  <p:slideViewPr>
    <p:cSldViewPr snapToGrid="0" snapToObjects="1">
      <p:cViewPr varScale="1">
        <p:scale>
          <a:sx n="120" d="100"/>
          <a:sy n="120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A9940-EA26-8345-AC6B-1AA711BFD887}" type="datetimeFigureOut">
              <a:rPr lang="en-US" smtClean="0"/>
              <a:t>9/12/19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69B68-6997-564A-9C70-D0279442D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90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D08E57-B576-F641-BEA6-C3D752DF7F6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C5185F-FDFA-6C46-A3C0-3F27577832F1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8C776AD-E6D6-EB45-845D-89366D695EC2}" type="datetime1">
              <a:rPr lang="en-US" smtClean="0"/>
              <a:t>9/12/19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94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9508D-B8D8-654D-9201-03FAE3D1F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050E5B-FB71-1544-B166-3CCC4C2A88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EB1146-D7BE-8948-88F0-CD9E5AC76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06/15/2019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A2FD2-5301-A04E-8603-79353C4A4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BA20A-3C7E-6A44-B186-87F590FD3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1491-4775-4E45-A27D-9420B2756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14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1C5BE-2C48-AB44-A9AD-F31EC2485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FBBBB8-3B93-CD45-874B-C62D3B4FE8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9FB5A8-8BAD-9348-987F-0A1F03914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06/15/2019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0EE9A-D607-D849-966D-AB8F4EE7F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84E07-C9E7-F342-A3C9-52F87A144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1491-4775-4E45-A27D-9420B2756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943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F80C66-CF6B-7345-8E04-94C08AC235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D30A3F-FD6F-C044-91E5-FF54FD4795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19273-2CE7-B043-973C-590C5ACA5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06/15/2019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0E4DC-09C7-EE46-86E0-69DF5C78B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A6F9A-2E99-5643-9F8D-565B59820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1491-4775-4E45-A27D-9420B2756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432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455899" y="4963773"/>
            <a:ext cx="11332308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23683" y="-1"/>
            <a:ext cx="12252960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455899" y="3951842"/>
            <a:ext cx="11332309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4" name="Picture 13" descr="FermiLogoBar_DOE_KO_horiz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681" y="249844"/>
            <a:ext cx="12014381" cy="301891"/>
          </a:xfrm>
          <a:prstGeom prst="rect">
            <a:avLst/>
          </a:prstGeom>
        </p:spPr>
      </p:pic>
      <p:pic>
        <p:nvPicPr>
          <p:cNvPr id="11" name="Picture 10" descr="Aerial Diagram (low res).jp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3682" y="750871"/>
            <a:ext cx="12244543" cy="315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14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95275" y="790576"/>
            <a:ext cx="11563351" cy="5059363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defRPr sz="2200">
                <a:solidFill>
                  <a:srgbClr val="505050"/>
                </a:solidFill>
              </a:defRPr>
            </a:lvl1pPr>
            <a:lvl2pPr marL="457200" indent="-228600">
              <a:defRPr sz="2000">
                <a:solidFill>
                  <a:srgbClr val="505050"/>
                </a:solidFill>
              </a:defRPr>
            </a:lvl2pPr>
            <a:lvl3pPr marL="685800" indent="-228600">
              <a:defRPr sz="1800">
                <a:solidFill>
                  <a:srgbClr val="505050"/>
                </a:solidFill>
              </a:defRPr>
            </a:lvl3pPr>
            <a:lvl4pPr marL="914400" indent="-228600">
              <a:defRPr sz="1600">
                <a:solidFill>
                  <a:srgbClr val="505050"/>
                </a:solidFill>
              </a:defRPr>
            </a:lvl4pPr>
            <a:lvl5pPr marL="1143000" indent="-228600">
              <a:buFont typeface="Arial"/>
              <a:buChar char="•"/>
              <a:defRPr sz="16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95275" y="128022"/>
            <a:ext cx="115824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982436" y="6504213"/>
            <a:ext cx="900491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06/15/2019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40804" y="6504214"/>
            <a:ext cx="8349491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6333" y="6504214"/>
            <a:ext cx="552451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102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623EA-CC59-7440-9D17-0F1CE996C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B29A0-115F-4C4C-A0BD-E768A5974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F5C12-E90F-FF4F-B181-D8CC591FF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06/15/2019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B90CD-83C1-3E40-9256-C94ACDB1D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B787A-11BD-D14C-83B0-099F1E400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1491-4775-4E45-A27D-9420B2756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923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B8FB5-2011-AD40-8B8E-514E13354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79B0F6-71C5-BC40-BC52-5F5CC59159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AABE7F-8ADB-4543-AA6D-910012947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06/15/2019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08A38-BA35-7841-B90C-1887DD14D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D2392E-C929-3D4A-AE05-B54B5CE2D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1491-4775-4E45-A27D-9420B2756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2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7337A-FE0C-234E-98DF-393681927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04905-50D5-0441-AF58-4641469542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1A207B-A6E8-3D44-8538-7EF2B5854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994A1B-F6EA-294A-A398-69E3C4C09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06/15/2019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8470E7-17EA-0046-82B1-C0BE96026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051F13-7F73-654C-817C-A4B364504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1491-4775-4E45-A27D-9420B2756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42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688AF-4893-2E41-B1A2-D6A9EDB9B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3E3BD4-7DC8-4B48-89B2-AA2AAAB9B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EE7F25-E813-1545-B00D-7AEA17D850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4B6AC8-C799-DE49-B28B-6212433B4B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1FDF53-F719-684F-AC6C-F377CAA7ED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60DA6C-24AE-E049-915C-D27DE3554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06/15/2019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328DB3-DCDB-8C41-B87A-28CB3162E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F3AE52-EEF0-C140-9564-17037E8C5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1491-4775-4E45-A27D-9420B2756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721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C434D-5A4D-A541-BF9D-EAB88BADD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6AFC39-354A-D247-B873-BFD18635B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06/15/2019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9CAE5F-F556-AB4B-B3E6-439A099C8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C3235B-5C0E-4A4C-9702-B201D430B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1491-4775-4E45-A27D-9420B2756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421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5BEF81-E852-F241-9FF5-FBBF99C7F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06/15/2019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AB0ED3-384E-F842-846F-9EBA8E46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214AC-CE48-A24A-9A71-2089A5928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1491-4775-4E45-A27D-9420B2756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85E51-A583-FB40-B5DB-3E2207381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502AE-B5D1-D040-91FB-E6B235C622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D590B4-764C-CB4A-9F30-6A99765805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1E0DB-4721-FE41-ADBE-D5596DEF6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06/15/2019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937AF8-4408-FE48-9A9F-802FD61B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B2BBCC-D3DF-F449-949A-154FC6B08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1491-4775-4E45-A27D-9420B2756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679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82B71-D982-764E-AA96-B02E963D2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BF632B-A62B-9145-AAEF-7F27CA674D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33FBC2-8FA9-D041-91DA-3244E238EE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91AD8B-42CF-1C42-AD76-173C8E23A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06/15/2019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F71FF9-009F-FE49-B28F-75DCE4418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6F0C99-9620-9342-8179-240EBAD1F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C1491-4775-4E45-A27D-9420B2756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343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A9E704-E14A-3040-9C4F-9AB19AC55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97245-6F8E-E74B-ABEC-146FDD2C6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F92E0-38B5-0143-AE19-649BC34492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06/15/2019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863EF-3694-0D4C-9400-DF83E8D8F3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F7AAF-035E-4544-8164-D231595B1C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C1491-4775-4E45-A27D-9420B2756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21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carus-exp.fnal.gov/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865925" y="5045613"/>
            <a:ext cx="8499231" cy="1390219"/>
          </a:xfrm>
        </p:spPr>
        <p:txBody>
          <a:bodyPr/>
          <a:lstStyle/>
          <a:p>
            <a:r>
              <a:rPr lang="en-US" dirty="0"/>
              <a:t>C. </a:t>
            </a:r>
            <a:r>
              <a:rPr lang="en-US" dirty="0" err="1"/>
              <a:t>Montanari</a:t>
            </a:r>
            <a:r>
              <a:rPr lang="en-US" dirty="0"/>
              <a:t>, D. Torretta</a:t>
            </a:r>
          </a:p>
          <a:p>
            <a:r>
              <a:rPr lang="en-US" dirty="0"/>
              <a:t>ICARUS Institutional Board meeting  </a:t>
            </a:r>
          </a:p>
          <a:p>
            <a:r>
              <a:rPr lang="en-US" dirty="0"/>
              <a:t>09-13-2019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ICARUS Technical Documentation WG status report</a:t>
            </a:r>
          </a:p>
        </p:txBody>
      </p:sp>
    </p:spTree>
    <p:extLst>
      <p:ext uri="{BB962C8B-B14F-4D97-AF65-F5344CB8AC3E}">
        <p14:creationId xmlns:p14="http://schemas.microsoft.com/office/powerpoint/2010/main" val="1349670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9DAE305-D201-1640-B657-05301483D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4" y="330701"/>
            <a:ext cx="11477183" cy="1476834"/>
          </a:xfrm>
        </p:spPr>
        <p:txBody>
          <a:bodyPr>
            <a:normAutofit/>
          </a:bodyPr>
          <a:lstStyle/>
          <a:p>
            <a:pPr indent="-137160">
              <a:lnSpc>
                <a:spcPts val="2240"/>
              </a:lnSpc>
              <a:spcBef>
                <a:spcPts val="600"/>
              </a:spcBef>
            </a:pPr>
            <a:r>
              <a:rPr lang="en-US" sz="2000" dirty="0"/>
              <a:t>The Technical Documentation WG was setup in April 2019</a:t>
            </a:r>
          </a:p>
          <a:p>
            <a:pPr indent="-137160">
              <a:lnSpc>
                <a:spcPts val="2240"/>
              </a:lnSpc>
              <a:spcBef>
                <a:spcPts val="600"/>
              </a:spcBef>
            </a:pPr>
            <a:r>
              <a:rPr lang="en-US" sz="2000" dirty="0"/>
              <a:t>Its purpose is to </a:t>
            </a:r>
            <a:r>
              <a:rPr lang="en-US" sz="2000" dirty="0">
                <a:solidFill>
                  <a:srgbClr val="00B050"/>
                </a:solidFill>
              </a:rPr>
              <a:t>“Organize and provide the existing and future wealth of the ICARUS experiment technical documentation for easy access and search.</a:t>
            </a:r>
            <a:r>
              <a:rPr lang="en-US" sz="2000" dirty="0"/>
              <a:t>”</a:t>
            </a:r>
          </a:p>
          <a:p>
            <a:pPr indent="-137160">
              <a:lnSpc>
                <a:spcPts val="2240"/>
              </a:lnSpc>
              <a:spcBef>
                <a:spcPts val="600"/>
              </a:spcBef>
            </a:pPr>
            <a:r>
              <a:rPr lang="en-US" sz="2000" dirty="0"/>
              <a:t>Participants to the WG are representatives for each existing WG: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1F63D-BA46-2F4E-A1C6-B843E5C93E1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06/15/2019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FB3C07-EE82-5847-BEC9-4A68E14822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9465003-880D-2448-9AB1-AED4D47A5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620961"/>
              </p:ext>
            </p:extLst>
          </p:nvPr>
        </p:nvGraphicFramePr>
        <p:xfrm>
          <a:off x="837646" y="1956388"/>
          <a:ext cx="10430538" cy="4160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57278">
                  <a:extLst>
                    <a:ext uri="{9D8B030D-6E8A-4147-A177-3AD203B41FA5}">
                      <a16:colId xmlns:a16="http://schemas.microsoft.com/office/drawing/2014/main" val="1749791080"/>
                    </a:ext>
                  </a:extLst>
                </a:gridCol>
                <a:gridCol w="6273260">
                  <a:extLst>
                    <a:ext uri="{9D8B030D-6E8A-4147-A177-3AD203B41FA5}">
                      <a16:colId xmlns:a16="http://schemas.microsoft.com/office/drawing/2014/main" val="1587272578"/>
                    </a:ext>
                  </a:extLst>
                </a:gridCol>
              </a:tblGrid>
              <a:tr h="255172">
                <a:tc>
                  <a:txBody>
                    <a:bodyPr/>
                    <a:lstStyle/>
                    <a:p>
                      <a:r>
                        <a:rPr lang="en-US" sz="1500" dirty="0"/>
                        <a:t>Calibrations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Chris </a:t>
                      </a:r>
                      <a:r>
                        <a:rPr lang="en-US" sz="15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Hilgenber</a:t>
                      </a:r>
                      <a:endParaRPr lang="en-US" sz="15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401700"/>
                  </a:ext>
                </a:extLst>
              </a:tr>
              <a:tr h="248083">
                <a:tc>
                  <a:txBody>
                    <a:bodyPr/>
                    <a:lstStyle/>
                    <a:p>
                      <a:r>
                        <a:rPr lang="en-US" sz="1500" dirty="0"/>
                        <a:t>TPC Readout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Alberto </a:t>
                      </a:r>
                      <a:r>
                        <a:rPr lang="en-US" sz="1500" dirty="0" err="1"/>
                        <a:t>Braggiotti</a:t>
                      </a:r>
                      <a:r>
                        <a:rPr lang="en-US" sz="1500" dirty="0"/>
                        <a:t>, Angela Fava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824199"/>
                  </a:ext>
                </a:extLst>
              </a:tr>
              <a:tr h="240995">
                <a:tc>
                  <a:txBody>
                    <a:bodyPr/>
                    <a:lstStyle/>
                    <a:p>
                      <a:r>
                        <a:rPr lang="en-US" sz="1500" dirty="0"/>
                        <a:t>PMT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Gian Luca </a:t>
                      </a:r>
                      <a:r>
                        <a:rPr lang="en-US" sz="1500" dirty="0" err="1"/>
                        <a:t>Raselli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624496"/>
                  </a:ext>
                </a:extLst>
              </a:tr>
              <a:tr h="175063">
                <a:tc>
                  <a:txBody>
                    <a:bodyPr/>
                    <a:lstStyle/>
                    <a:p>
                      <a:r>
                        <a:rPr lang="en-US" sz="1500" dirty="0"/>
                        <a:t>HV Drift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Zachary Williams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497710"/>
                  </a:ext>
                </a:extLst>
              </a:tr>
              <a:tr h="279981">
                <a:tc>
                  <a:txBody>
                    <a:bodyPr/>
                    <a:lstStyle/>
                    <a:p>
                      <a:r>
                        <a:rPr lang="en-US" sz="1500" dirty="0"/>
                        <a:t>Trigger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Donatella Torretta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943469"/>
                  </a:ext>
                </a:extLst>
              </a:tr>
              <a:tr h="240995">
                <a:tc>
                  <a:txBody>
                    <a:bodyPr/>
                    <a:lstStyle/>
                    <a:p>
                      <a:r>
                        <a:rPr lang="en-US" sz="1500" dirty="0"/>
                        <a:t>DAQ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Yun-</a:t>
                      </a:r>
                      <a:r>
                        <a:rPr lang="en-US" sz="1500" dirty="0" err="1"/>
                        <a:t>Tse</a:t>
                      </a:r>
                      <a:r>
                        <a:rPr lang="en-US" sz="1500" dirty="0"/>
                        <a:t> Tsai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7993"/>
                  </a:ext>
                </a:extLst>
              </a:tr>
              <a:tr h="265804">
                <a:tc>
                  <a:txBody>
                    <a:bodyPr/>
                    <a:lstStyle/>
                    <a:p>
                      <a:r>
                        <a:rPr lang="en-US" sz="1500" dirty="0"/>
                        <a:t>Electrical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Donatella Torretta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83744"/>
                  </a:ext>
                </a:extLst>
              </a:tr>
              <a:tr h="212632">
                <a:tc>
                  <a:txBody>
                    <a:bodyPr/>
                    <a:lstStyle/>
                    <a:p>
                      <a:r>
                        <a:rPr lang="en-US" sz="1500" dirty="0" err="1"/>
                        <a:t>Cryo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Trevor Nichols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150541"/>
                  </a:ext>
                </a:extLst>
              </a:tr>
              <a:tr h="315423">
                <a:tc>
                  <a:txBody>
                    <a:bodyPr/>
                    <a:lstStyle/>
                    <a:p>
                      <a:r>
                        <a:rPr lang="en-US" sz="1500" dirty="0" err="1"/>
                        <a:t>SlowControls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Geoff Savage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2622242"/>
                  </a:ext>
                </a:extLst>
              </a:tr>
              <a:tr h="276447">
                <a:tc>
                  <a:txBody>
                    <a:bodyPr/>
                    <a:lstStyle/>
                    <a:p>
                      <a:r>
                        <a:rPr lang="en-US" sz="1500" dirty="0"/>
                        <a:t>CRT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/>
                        <a:t>Minerba</a:t>
                      </a:r>
                      <a:r>
                        <a:rPr lang="en-US" sz="1500" dirty="0"/>
                        <a:t> Betancourt, </a:t>
                      </a:r>
                      <a:r>
                        <a:rPr lang="en-US" sz="1500" dirty="0" err="1"/>
                        <a:t>Umut</a:t>
                      </a:r>
                      <a:r>
                        <a:rPr lang="en-US" sz="1500" dirty="0"/>
                        <a:t> </a:t>
                      </a:r>
                      <a:r>
                        <a:rPr lang="en-US" sz="1500" dirty="0" err="1"/>
                        <a:t>Kose</a:t>
                      </a:r>
                      <a:r>
                        <a:rPr lang="en-US" sz="15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536300"/>
                  </a:ext>
                </a:extLst>
              </a:tr>
              <a:tr h="279991">
                <a:tc>
                  <a:txBody>
                    <a:bodyPr/>
                    <a:lstStyle/>
                    <a:p>
                      <a:r>
                        <a:rPr lang="en-US" sz="1500" dirty="0"/>
                        <a:t>Beams Interface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Donatella Torretta, Elizabeth Worchester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782259"/>
                  </a:ext>
                </a:extLst>
              </a:tr>
              <a:tr h="251637">
                <a:tc>
                  <a:txBody>
                    <a:bodyPr/>
                    <a:lstStyle/>
                    <a:p>
                      <a:r>
                        <a:rPr lang="en-US" sz="1500" dirty="0"/>
                        <a:t>Interface w OPS (Technical </a:t>
                      </a:r>
                      <a:r>
                        <a:rPr lang="en-US" sz="1500" dirty="0" err="1"/>
                        <a:t>Fnal</a:t>
                      </a:r>
                      <a:r>
                        <a:rPr lang="en-US" sz="1500" dirty="0"/>
                        <a:t> staff)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Aria </a:t>
                      </a:r>
                      <a:r>
                        <a:rPr lang="en-US" sz="1500" dirty="0" err="1"/>
                        <a:t>Soha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649241"/>
                  </a:ext>
                </a:extLst>
              </a:tr>
              <a:tr h="223284">
                <a:tc>
                  <a:txBody>
                    <a:bodyPr/>
                    <a:lstStyle/>
                    <a:p>
                      <a:r>
                        <a:rPr lang="en-US" sz="1500" dirty="0"/>
                        <a:t>Vacuum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Kelly Harding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402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87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A64ACE9-AC25-F240-BC9E-029EFC93B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275" y="671734"/>
            <a:ext cx="11432437" cy="55145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existing documentation ( WG minutes, files, reports…) is scattered onto different and disconnected  repositories so that it is (mostly) impossible to find what you are looking for without frustration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DocDB</a:t>
            </a:r>
            <a:r>
              <a:rPr lang="en-US" dirty="0"/>
              <a:t> (FNAL documents repository of choice), INDICO (CERN  repository), </a:t>
            </a:r>
            <a:r>
              <a:rPr lang="en-US" dirty="0" err="1"/>
              <a:t>WiKi</a:t>
            </a:r>
            <a:r>
              <a:rPr lang="en-US" dirty="0"/>
              <a:t> pages, Redmine…. )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A centralized storage of documentation links and search from one starting point was deemed necessary: the ICARUS Web site fits naturally this requirement</a:t>
            </a:r>
          </a:p>
          <a:p>
            <a:r>
              <a:rPr lang="en-US" dirty="0"/>
              <a:t>Internal web pages (password protected) are being setup and will be accessible from the ICARUS Public Web page (https://</a:t>
            </a:r>
            <a:r>
              <a:rPr lang="en-US" dirty="0" err="1"/>
              <a:t>icarus.fnal.gov</a:t>
            </a:r>
            <a:r>
              <a:rPr lang="en-US" dirty="0"/>
              <a:t>)</a:t>
            </a:r>
          </a:p>
          <a:p>
            <a:r>
              <a:rPr lang="en-US" dirty="0"/>
              <a:t>Internal site name “</a:t>
            </a:r>
            <a:r>
              <a:rPr lang="en-US" dirty="0" err="1"/>
              <a:t>icarus-exp.fnal.gov</a:t>
            </a:r>
            <a:r>
              <a:rPr lang="en-US" dirty="0"/>
              <a:t>” : will be accessible from the ICARUS Main Web page via  </a:t>
            </a:r>
            <a:r>
              <a:rPr lang="en-US" dirty="0">
                <a:hlinkClick r:id="rId2"/>
              </a:rPr>
              <a:t>Icarus For Collaborators</a:t>
            </a:r>
            <a:r>
              <a:rPr lang="en-US" dirty="0"/>
              <a:t> navigation tab</a:t>
            </a:r>
          </a:p>
          <a:p>
            <a:r>
              <a:rPr lang="en-US" dirty="0"/>
              <a:t>A </a:t>
            </a:r>
            <a:r>
              <a:rPr lang="en-US" b="1" dirty="0"/>
              <a:t>preliminary</a:t>
            </a:r>
            <a:r>
              <a:rPr lang="en-US" dirty="0"/>
              <a:t> list of topics and internal pages have been started and </a:t>
            </a:r>
            <a:r>
              <a:rPr lang="en-US" b="1" dirty="0"/>
              <a:t>will obviously change</a:t>
            </a:r>
            <a:r>
              <a:rPr lang="en-US" dirty="0"/>
              <a:t> and grow in the next weeks and months</a:t>
            </a:r>
          </a:p>
          <a:p>
            <a:r>
              <a:rPr lang="en-US" dirty="0"/>
              <a:t>Some existing links:</a:t>
            </a:r>
          </a:p>
          <a:p>
            <a:pPr lvl="1"/>
            <a:r>
              <a:rPr lang="en-US" b="1" dirty="0"/>
              <a:t>Working Groups</a:t>
            </a:r>
            <a:r>
              <a:rPr lang="en-US" dirty="0"/>
              <a:t>: each one has a dedicated page where to post meeting minutes and documents </a:t>
            </a:r>
          </a:p>
          <a:p>
            <a:pPr lvl="1"/>
            <a:r>
              <a:rPr lang="en-US" b="1" dirty="0"/>
              <a:t>Operations</a:t>
            </a:r>
            <a:r>
              <a:rPr lang="en-US" dirty="0"/>
              <a:t>:  place holder for Run Coordinator posts, shifts’ schedule, manuals for shifters and experts, ECL (Electronic logbook)  access and more</a:t>
            </a:r>
          </a:p>
          <a:p>
            <a:pPr lvl="1"/>
            <a:r>
              <a:rPr lang="en-US" b="1" dirty="0"/>
              <a:t>Meetings Calendar </a:t>
            </a:r>
            <a:r>
              <a:rPr lang="en-US" dirty="0"/>
              <a:t>: link to Google Calendar with WG (and other) meeting days/times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2286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D7A50AB-4F2E-8D41-A3A5-42E73EDE2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Introduction/status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7108C-7DA2-5340-9A07-5003EB0BD7B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06/15/2019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355075-2FF2-A640-94E5-3CCB7DD86C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425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361BB75-2D4B-A946-A17E-A615CFF94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To do:</a:t>
            </a:r>
          </a:p>
          <a:p>
            <a:r>
              <a:rPr lang="en-US" dirty="0"/>
              <a:t>Have regular meetings to examine status and progress</a:t>
            </a:r>
          </a:p>
          <a:p>
            <a:r>
              <a:rPr lang="en-US" dirty="0"/>
              <a:t>Identify list of needed topics for each WG page and more (representative’s duty)</a:t>
            </a:r>
          </a:p>
          <a:p>
            <a:r>
              <a:rPr lang="en-US" b="1" dirty="0"/>
              <a:t>Identify experts responsible for writing needed documentation, in view of Transition to Operations and Commissioning phases</a:t>
            </a:r>
          </a:p>
          <a:p>
            <a:r>
              <a:rPr lang="en-US" dirty="0"/>
              <a:t>Update internal pages accordingly (possible manpower issue)</a:t>
            </a:r>
          </a:p>
          <a:p>
            <a:r>
              <a:rPr lang="en-US" dirty="0"/>
              <a:t>Go “live” next week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Goals:</a:t>
            </a:r>
          </a:p>
          <a:p>
            <a:r>
              <a:rPr lang="en-US" dirty="0"/>
              <a:t>Have most Technical Documentation organized by end of this month, September 2019</a:t>
            </a:r>
          </a:p>
          <a:p>
            <a:r>
              <a:rPr lang="en-US" dirty="0"/>
              <a:t>Have shifters and experts manuals written and tested  during Transition to Operation, Oct-Nov 2019, and final versions ready for Commissioning phase (Jan 2020?)</a:t>
            </a:r>
          </a:p>
          <a:p>
            <a:endParaRPr lang="en-US" dirty="0"/>
          </a:p>
          <a:p>
            <a:r>
              <a:rPr lang="en-US" dirty="0"/>
              <a:t>Suggestions/help are greatly appreciated. Thanks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D31124-E70C-C14C-94BC-BCEF1DF6B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488" y="128022"/>
            <a:ext cx="11718187" cy="427877"/>
          </a:xfrm>
        </p:spPr>
        <p:txBody>
          <a:bodyPr/>
          <a:lstStyle/>
          <a:p>
            <a:r>
              <a:rPr lang="en-US" b="1" dirty="0"/>
              <a:t>Things to do/Goals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94559-3B2B-D746-A936-2E2F64A5268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06/15/2019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743FCC-A0CD-F84D-9D61-70A42573C1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709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10339</TotalTime>
  <Words>467</Words>
  <Application>Microsoft Macintosh PowerPoint</Application>
  <PresentationFormat>Widescreen</PresentationFormat>
  <Paragraphs>68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Office Theme</vt:lpstr>
      <vt:lpstr>PowerPoint Presentation</vt:lpstr>
      <vt:lpstr>PowerPoint Presentation</vt:lpstr>
      <vt:lpstr>Introduction/status</vt:lpstr>
      <vt:lpstr>Things to do/Goals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159</cp:revision>
  <dcterms:created xsi:type="dcterms:W3CDTF">2019-01-15T00:35:40Z</dcterms:created>
  <dcterms:modified xsi:type="dcterms:W3CDTF">2019-09-12T13:13:57Z</dcterms:modified>
</cp:coreProperties>
</file>