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e1f2fd652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5e1f2fd652_2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e27ed869e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5e27ed869e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e27ed869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5e27ed869e_0_1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e27ed869e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5e27ed869e_0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f537f1e24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5f537f1e24_3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e27ed869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5e27ed869e_0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27ed869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5e27ed869e_0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f4b0e5b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5f4b0e5b72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f4b0e5b7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5f4b0e5b72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f5379f70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5f5379f708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f5379f70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5f5379f708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e1f2fd652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5e1f2fd652_2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f537f1e2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5f537f1e24_1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26b5559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5e26b55598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e26b5559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5e26b55598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e26b5559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5e26b55598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e27ed869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5e27ed869e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e27ed869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5e27ed869e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e26b5559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5e26b55598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e27ed869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5e27ed869e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solidFill>
          <a:schemeClr val="lt1">
            <a:alpha val="0"/>
          </a:schemeClr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41924" y="3722829"/>
            <a:ext cx="8499231" cy="1146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14-0218-16D.lr.jpg" id="62" name="Google Shape;62;p14"/>
          <p:cNvPicPr preferRelativeResize="0"/>
          <p:nvPr/>
        </p:nvPicPr>
        <p:blipFill rotWithShape="1">
          <a:blip r:embed="rId2">
            <a:alphaModFix/>
          </a:blip>
          <a:srcRect b="25769" l="0" r="0" t="25815"/>
          <a:stretch/>
        </p:blipFill>
        <p:spPr>
          <a:xfrm>
            <a:off x="-17762" y="612758"/>
            <a:ext cx="9189720" cy="2224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rmiLogoBar_DOE_KO_horiz.eps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761" y="187382"/>
            <a:ext cx="6758089" cy="22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Bottom: Title &amp; Content">
  <p:cSld name="Logo Bottom: Title &amp;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28600" y="728663"/>
            <a:ext cx="8672513" cy="3794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1530603" y="4878160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Bottom: Comparison">
  <p:cSld name="Logo Bottom: Comparis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2" type="body"/>
          </p:nvPr>
        </p:nvSpPr>
        <p:spPr>
          <a:xfrm>
            <a:off x="4692452" y="728663"/>
            <a:ext cx="4215383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3" type="body"/>
          </p:nvPr>
        </p:nvSpPr>
        <p:spPr>
          <a:xfrm>
            <a:off x="229365" y="3573826"/>
            <a:ext cx="4205476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4" type="body"/>
          </p:nvPr>
        </p:nvSpPr>
        <p:spPr>
          <a:xfrm>
            <a:off x="4692450" y="3573826"/>
            <a:ext cx="4206239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1530602" y="4878160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Bottom: Content &amp; Caption">
  <p:cSld name="Logo Bottom: Content &amp;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228600" y="719137"/>
            <a:ext cx="3027894" cy="3767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3542712" y="719138"/>
            <a:ext cx="5347605" cy="3767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1530601" y="4878160"/>
            <a:ext cx="6262119" cy="18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85" name="Google Shape;85;p17"/>
          <p:cNvSpPr txBox="1"/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Bottom: Picture &amp; Caption">
  <p:cSld name="Logo Bottom: Picture &amp;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>
            <p:ph idx="2" type="pic"/>
          </p:nvPr>
        </p:nvSpPr>
        <p:spPr>
          <a:xfrm>
            <a:off x="224073" y="728663"/>
            <a:ext cx="8686800" cy="279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1530603" y="4878160"/>
            <a:ext cx="625195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Layout">
  <p:cSld name="Picture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1530602" y="4878160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97" name="Google Shape;97;p19"/>
          <p:cNvSpPr/>
          <p:nvPr>
            <p:ph idx="2" type="pic"/>
          </p:nvPr>
        </p:nvSpPr>
        <p:spPr>
          <a:xfrm>
            <a:off x="222250" y="190500"/>
            <a:ext cx="8675688" cy="435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Bottom: Extra Logos">
  <p:cSld name="Logo Bottom: Extra Logo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1530603" y="4878160"/>
            <a:ext cx="627227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3" name="Google Shape;103;p20"/>
          <p:cNvSpPr/>
          <p:nvPr>
            <p:ph idx="2" type="pic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0"/>
          <p:cNvSpPr/>
          <p:nvPr>
            <p:ph idx="3" type="pic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0"/>
          <p:cNvSpPr/>
          <p:nvPr>
            <p:ph idx="4" type="pic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0"/>
          <p:cNvSpPr/>
          <p:nvPr>
            <p:ph idx="5" type="pic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0"/>
          <p:cNvSpPr/>
          <p:nvPr>
            <p:ph idx="6" type="pic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0"/>
          <p:cNvSpPr/>
          <p:nvPr>
            <p:ph idx="7" type="pic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0"/>
          <p:cNvSpPr/>
          <p:nvPr>
            <p:ph idx="8" type="pic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0"/>
          <p:cNvSpPr/>
          <p:nvPr>
            <p:ph idx="9" type="pic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0"/>
          <p:cNvSpPr/>
          <p:nvPr>
            <p:ph idx="13" type="pic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0"/>
          <p:cNvSpPr/>
          <p:nvPr>
            <p:ph idx="14" type="pic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0"/>
          <p:cNvSpPr/>
          <p:nvPr>
            <p:ph idx="15" type="pic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0"/>
          <p:cNvSpPr/>
          <p:nvPr>
            <p:ph idx="16" type="pic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0"/>
          <p:cNvSpPr/>
          <p:nvPr>
            <p:ph idx="17" type="pic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0"/>
          <p:cNvSpPr/>
          <p:nvPr>
            <p:ph idx="18" type="pic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0"/>
          <p:cNvSpPr/>
          <p:nvPr>
            <p:ph idx="19" type="pic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>
            <a:alpha val="0"/>
          </a:schemeClr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1530602" y="4878160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6450013" y="3358113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215900" y="4694147"/>
            <a:ext cx="8699500" cy="148493"/>
            <a:chOff x="600217" y="6258863"/>
            <a:chExt cx="8297721" cy="188846"/>
          </a:xfrm>
        </p:grpSpPr>
        <p:cxnSp>
          <p:nvCxnSpPr>
            <p:cNvPr id="56" name="Google Shape;56;p13"/>
            <p:cNvCxnSpPr/>
            <p:nvPr/>
          </p:nvCxnSpPr>
          <p:spPr>
            <a:xfrm>
              <a:off x="600217" y="6357936"/>
              <a:ext cx="7190785" cy="0"/>
            </a:xfrm>
            <a:prstGeom prst="straightConnector1">
              <a:avLst/>
            </a:prstGeom>
            <a:noFill/>
            <a:ln cap="flat" cmpd="sng" w="76200">
              <a:solidFill>
                <a:srgbClr val="99D6EA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FermiLogo_RGB_NALBlue.png" id="57" name="Google Shape;57;p1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0" Type="http://schemas.openxmlformats.org/officeDocument/2006/relationships/image" Target="../media/image37.jpg"/><Relationship Id="rId9" Type="http://schemas.openxmlformats.org/officeDocument/2006/relationships/image" Target="../media/image23.jp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3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41924" y="3784209"/>
            <a:ext cx="8499231" cy="1042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de">
                <a:solidFill>
                  <a:srgbClr val="000000"/>
                </a:solidFill>
              </a:rPr>
              <a:t>Lea Richtmann (Leibniz University Hannover)</a:t>
            </a:r>
            <a:r>
              <a:rPr lang="de"/>
              <a:t>	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i="1" lang="de" sz="1800"/>
              <a:t>Supervisor</a:t>
            </a:r>
            <a:r>
              <a:rPr lang="de" sz="1800"/>
              <a:t>: Dan Broemmelsiek (and Jinhao Ruan and Chip Edstrom)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de" sz="1800"/>
              <a:t>Helen Edwards Internship, Final Presentation, 8/8/2019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idx="2" type="body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Helvetica Neue"/>
              <a:buNone/>
            </a:pPr>
            <a:r>
              <a:rPr lang="de"/>
              <a:t>Beam Line Tuner for the FAST linac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Learn to work with linux cluster and elegant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Understand behavior of components in a beam line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Understand what are the limits and possibilities of steering in a beam line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Understanding of quad steering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Understanding of beam based alignment</a:t>
            </a:r>
            <a:endParaRPr/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Additional Learning</a:t>
            </a:r>
            <a:endParaRPr/>
          </a:p>
        </p:txBody>
      </p:sp>
      <p:sp>
        <p:nvSpPr>
          <p:cNvPr id="257" name="Google Shape;257;p30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258" name="Google Shape;258;p30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Learning about beam simulation and tracking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Outcome: Usable routines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0B5394"/>
                </a:solidFill>
              </a:rPr>
              <a:t>Thank you for your attention!</a:t>
            </a:r>
            <a:endParaRPr b="1">
              <a:solidFill>
                <a:srgbClr val="0B5394"/>
              </a:solidFill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0B5394"/>
                </a:solidFill>
              </a:rPr>
              <a:t>(...and for your help and for organising!)</a:t>
            </a:r>
            <a:endParaRPr b="1">
              <a:solidFill>
                <a:srgbClr val="0B5394"/>
              </a:solidFill>
            </a:endParaRPr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65" name="Google Shape;265;p31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Conclusion</a:t>
            </a:r>
            <a:endParaRPr/>
          </a:p>
        </p:txBody>
      </p:sp>
      <p:sp>
        <p:nvSpPr>
          <p:cNvPr id="266" name="Google Shape;266;p31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267" name="Google Shape;267;p31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268" name="Google Shape;268;p31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>
            <p:ph idx="1" type="body"/>
          </p:nvPr>
        </p:nvSpPr>
        <p:spPr>
          <a:xfrm>
            <a:off x="228600" y="674550"/>
            <a:ext cx="42747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de"/>
              <a:t>Steering in y plane and x plane works simultaneously </a:t>
            </a:r>
            <a:endParaRPr/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74" name="Google Shape;274;p32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Backup - Steering in y plane</a:t>
            </a:r>
            <a:endParaRPr/>
          </a:p>
        </p:txBody>
      </p:sp>
      <p:sp>
        <p:nvSpPr>
          <p:cNvPr id="275" name="Google Shape;275;p32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276" name="Google Shape;276;p32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277" name="Google Shape;277;p32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78" name="Google Shape;2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300" y="881089"/>
            <a:ext cx="4335899" cy="325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>
            <p:ph idx="1" type="body"/>
          </p:nvPr>
        </p:nvSpPr>
        <p:spPr>
          <a:xfrm>
            <a:off x="228600" y="674550"/>
            <a:ext cx="42747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de"/>
              <a:t> </a:t>
            </a:r>
            <a:endParaRPr/>
          </a:p>
          <a:p>
            <a:pPr indent="0" lvl="4" marL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rPr lang="de"/>
              <a:t>Still more detailed analysis needed but it seems that the steering preserves the beam size.</a:t>
            </a:r>
            <a:endParaRPr/>
          </a:p>
        </p:txBody>
      </p:sp>
      <p:sp>
        <p:nvSpPr>
          <p:cNvPr id="284" name="Google Shape;284;p33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Backup - Steering: beta functions</a:t>
            </a:r>
            <a:endParaRPr/>
          </a:p>
        </p:txBody>
      </p:sp>
      <p:sp>
        <p:nvSpPr>
          <p:cNvPr id="285" name="Google Shape;285;p33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286" name="Google Shape;286;p33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287" name="Google Shape;287;p33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88" name="Google Shape;2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30014"/>
            <a:ext cx="4335899" cy="325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>
                <a:solidFill>
                  <a:schemeClr val="accent6"/>
                </a:solidFill>
              </a:rPr>
              <a:t>Model for the Cryomodule not clear, problems with steering through the CM</a:t>
            </a:r>
            <a:endParaRPr>
              <a:solidFill>
                <a:schemeClr val="accent6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de">
                <a:solidFill>
                  <a:schemeClr val="accent6"/>
                </a:solidFill>
              </a:rPr>
              <a:t>No correctors directly after the CM, difficult to adjust to first BPMs directly after CM</a:t>
            </a:r>
            <a:endParaRPr>
              <a:solidFill>
                <a:schemeClr val="accent6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de">
                <a:solidFill>
                  <a:schemeClr val="accent6"/>
                </a:solidFill>
              </a:rPr>
              <a:t>Correction further downstream works</a:t>
            </a:r>
            <a:endParaRPr>
              <a:solidFill>
                <a:schemeClr val="accent6"/>
              </a:solidFill>
            </a:endParaRPr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94" name="Google Shape;294;p34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Backup - Steering after CM</a:t>
            </a:r>
            <a:endParaRPr/>
          </a:p>
        </p:txBody>
      </p:sp>
      <p:sp>
        <p:nvSpPr>
          <p:cNvPr id="295" name="Google Shape;295;p34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296" name="Google Shape;296;p34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297" name="Google Shape;297;p34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/>
          <p:nvPr>
            <p:ph idx="1" type="body"/>
          </p:nvPr>
        </p:nvSpPr>
        <p:spPr>
          <a:xfrm>
            <a:off x="228600" y="3770940"/>
            <a:ext cx="86724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rPr lang="de" sz="1800"/>
              <a:t>s=0 means here 0 meters after the CM</a:t>
            </a:r>
            <a:endParaRPr sz="1800"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5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Backup - Steering after CM</a:t>
            </a:r>
            <a:endParaRPr/>
          </a:p>
        </p:txBody>
      </p:sp>
      <p:sp>
        <p:nvSpPr>
          <p:cNvPr id="304" name="Google Shape;304;p35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305" name="Google Shape;305;p35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306" name="Google Shape;306;p35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07" name="Google Shape;3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00" y="662214"/>
            <a:ext cx="3941768" cy="295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4868" y="662214"/>
            <a:ext cx="3941768" cy="295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de"/>
              <a:t>Not square matrix: </a:t>
            </a:r>
            <a:endParaRPr/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4" name="Google Shape;314;p36"/>
          <p:cNvSpPr txBox="1"/>
          <p:nvPr>
            <p:ph type="title"/>
          </p:nvPr>
        </p:nvSpPr>
        <p:spPr>
          <a:xfrm>
            <a:off x="117900" y="363950"/>
            <a:ext cx="89082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Backup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More Details to Singular Value Decomposition (SVD)</a:t>
            </a:r>
            <a:endParaRPr/>
          </a:p>
        </p:txBody>
      </p:sp>
      <p:sp>
        <p:nvSpPr>
          <p:cNvPr id="315" name="Google Shape;315;p36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316" name="Google Shape;316;p36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317" name="Google Shape;317;p36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18" name="Google Shape;3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100" y="1123825"/>
            <a:ext cx="2137625" cy="4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6"/>
          <p:cNvSpPr txBox="1"/>
          <p:nvPr/>
        </p:nvSpPr>
        <p:spPr>
          <a:xfrm>
            <a:off x="882775" y="1889600"/>
            <a:ext cx="1313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75" y="1889600"/>
            <a:ext cx="390748" cy="2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6"/>
          <p:cNvSpPr txBox="1"/>
          <p:nvPr/>
        </p:nvSpPr>
        <p:spPr>
          <a:xfrm>
            <a:off x="984925" y="1783000"/>
            <a:ext cx="2633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Columns have eigenvectors of </a:t>
            </a:r>
            <a:endParaRPr/>
          </a:p>
        </p:txBody>
      </p:sp>
      <p:pic>
        <p:nvPicPr>
          <p:cNvPr id="322" name="Google Shape;32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8625" y="1823714"/>
            <a:ext cx="489175" cy="23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162" y="2254400"/>
            <a:ext cx="489167" cy="2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6"/>
          <p:cNvSpPr txBox="1"/>
          <p:nvPr/>
        </p:nvSpPr>
        <p:spPr>
          <a:xfrm>
            <a:off x="984925" y="2157375"/>
            <a:ext cx="77994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Has Singular Values on diagonal, are </a:t>
            </a:r>
            <a:r>
              <a:rPr lang="de" sz="1500"/>
              <a:t>square root of the eigenvalues of both           and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586" y="2672495"/>
            <a:ext cx="414300" cy="25262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6"/>
          <p:cNvSpPr txBox="1"/>
          <p:nvPr/>
        </p:nvSpPr>
        <p:spPr>
          <a:xfrm>
            <a:off x="1021400" y="2577075"/>
            <a:ext cx="23931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Rows have eigenvectors of </a:t>
            </a:r>
            <a:endParaRPr/>
          </a:p>
        </p:txBody>
      </p:sp>
      <p:pic>
        <p:nvPicPr>
          <p:cNvPr id="327" name="Google Shape;327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46150" y="2635475"/>
            <a:ext cx="489138" cy="2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3625" y="2202702"/>
            <a:ext cx="489175" cy="23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5175" y="2202712"/>
            <a:ext cx="489138" cy="2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6"/>
          <p:cNvSpPr txBox="1"/>
          <p:nvPr/>
        </p:nvSpPr>
        <p:spPr>
          <a:xfrm>
            <a:off x="452325" y="3363350"/>
            <a:ext cx="14301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Pseudoinverse:</a:t>
            </a:r>
            <a:endParaRPr/>
          </a:p>
        </p:txBody>
      </p:sp>
      <p:pic>
        <p:nvPicPr>
          <p:cNvPr id="331" name="Google Shape;331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82423" y="3306975"/>
            <a:ext cx="2654026" cy="4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/>
          <p:cNvSpPr txBox="1"/>
          <p:nvPr>
            <p:ph idx="1" type="body"/>
          </p:nvPr>
        </p:nvSpPr>
        <p:spPr>
          <a:xfrm>
            <a:off x="228600" y="1539400"/>
            <a:ext cx="3827700" cy="29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de" sz="1800"/>
              <a:t>Difference of the simulation when using BPM resolution of 25 um, 50 um and 100um</a:t>
            </a:r>
            <a:endParaRPr sz="1800"/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37" name="Google Shape;337;p37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Comparison using different BPM noise levels</a:t>
            </a:r>
            <a:endParaRPr/>
          </a:p>
        </p:txBody>
      </p:sp>
      <p:sp>
        <p:nvSpPr>
          <p:cNvPr id="338" name="Google Shape;338;p37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339" name="Google Shape;339;p37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340" name="Google Shape;340;p37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41" name="Google Shape;3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900" y="900389"/>
            <a:ext cx="4782899" cy="358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/>
          <p:nvPr>
            <p:ph idx="1" type="body"/>
          </p:nvPr>
        </p:nvSpPr>
        <p:spPr>
          <a:xfrm>
            <a:off x="228600" y="728675"/>
            <a:ext cx="37227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de"/>
              <a:t>Zoom of bump to show error bars</a:t>
            </a:r>
            <a:endParaRPr/>
          </a:p>
        </p:txBody>
      </p:sp>
      <p:sp>
        <p:nvSpPr>
          <p:cNvPr id="347" name="Google Shape;347;p38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Backup -  Zoom of bump	</a:t>
            </a:r>
            <a:endParaRPr/>
          </a:p>
        </p:txBody>
      </p:sp>
      <p:sp>
        <p:nvSpPr>
          <p:cNvPr id="348" name="Google Shape;348;p38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349" name="Google Shape;349;p38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350" name="Google Shape;350;p38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51" name="Google Shape;3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050" y="797325"/>
            <a:ext cx="4876125" cy="36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/>
          <p:nvPr>
            <p:ph idx="1" type="body"/>
          </p:nvPr>
        </p:nvSpPr>
        <p:spPr>
          <a:xfrm>
            <a:off x="235800" y="796775"/>
            <a:ext cx="35055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rPr lang="de"/>
              <a:t>This bump was constructed using 90 m of the linac (until H480).</a:t>
            </a:r>
            <a:endParaRPr/>
          </a:p>
          <a:p>
            <a:pPr indent="0" lvl="4" marL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rPr lang="de"/>
              <a:t>This part of the beamline has 13 horizontal correctors, hence we get 13 SV.</a:t>
            </a:r>
            <a:endParaRPr/>
          </a:p>
        </p:txBody>
      </p:sp>
      <p:sp>
        <p:nvSpPr>
          <p:cNvPr id="357" name="Google Shape;357;p39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Backup - Bump with full used beamline</a:t>
            </a:r>
            <a:endParaRPr/>
          </a:p>
        </p:txBody>
      </p:sp>
      <p:sp>
        <p:nvSpPr>
          <p:cNvPr id="358" name="Google Shape;358;p39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359" name="Google Shape;359;p39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360" name="Google Shape;360;p39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61" name="Google Shape;3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200" y="674550"/>
            <a:ext cx="5059200" cy="37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228600" y="728663"/>
            <a:ext cx="8672513" cy="3794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</a:pPr>
            <a:r>
              <a:rPr lang="de"/>
              <a:t>Motivation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Studies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Results &amp; Future Work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Additional Learnings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Conclusion</a:t>
            </a:r>
            <a:endParaRPr/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Outline</a:t>
            </a:r>
            <a:endParaRPr/>
          </a:p>
        </p:txBody>
      </p:sp>
      <p:sp>
        <p:nvSpPr>
          <p:cNvPr id="130" name="Google Shape;130;p22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131" name="Google Shape;131;p22"/>
          <p:cNvSpPr txBox="1"/>
          <p:nvPr>
            <p:ph idx="11" type="ftr"/>
          </p:nvPr>
        </p:nvSpPr>
        <p:spPr>
          <a:xfrm>
            <a:off x="1530603" y="4878160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475" y="728664"/>
            <a:ext cx="4510397" cy="338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/>
          <p:nvPr>
            <p:ph idx="1" type="body"/>
          </p:nvPr>
        </p:nvSpPr>
        <p:spPr>
          <a:xfrm>
            <a:off x="228600" y="728675"/>
            <a:ext cx="43434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de"/>
              <a:t>Zoom for the Chi Squared Values for the use of 10 to 13 singular values</a:t>
            </a:r>
            <a:endParaRPr/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67" name="Google Shape;367;p40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Backup - Zoom of Chi Squared</a:t>
            </a:r>
            <a:endParaRPr/>
          </a:p>
        </p:txBody>
      </p:sp>
      <p:sp>
        <p:nvSpPr>
          <p:cNvPr id="368" name="Google Shape;368;p40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369" name="Google Shape;369;p40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370" name="Google Shape;370;p40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71" name="Google Shape;371;p40"/>
          <p:cNvPicPr preferRelativeResize="0"/>
          <p:nvPr/>
        </p:nvPicPr>
        <p:blipFill rotWithShape="1">
          <a:blip r:embed="rId3">
            <a:alphaModFix/>
          </a:blip>
          <a:srcRect b="5579" l="6720" r="14675" t="43836"/>
          <a:stretch/>
        </p:blipFill>
        <p:spPr>
          <a:xfrm>
            <a:off x="4886725" y="1305900"/>
            <a:ext cx="4028675" cy="194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4815200" y="728675"/>
            <a:ext cx="40857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Importance to keep beam on design trajectory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Track beam through linac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Create beam bumps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Correct and create simulated beam trajectories</a:t>
            </a:r>
            <a:endParaRPr/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Motivation</a:t>
            </a:r>
            <a:endParaRPr/>
          </a:p>
        </p:txBody>
      </p:sp>
      <p:sp>
        <p:nvSpPr>
          <p:cNvPr id="140" name="Google Shape;140;p23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141" name="Google Shape;141;p23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50" y="789200"/>
            <a:ext cx="4505400" cy="10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00" y="2571738"/>
            <a:ext cx="4662906" cy="91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477775" y="1761413"/>
            <a:ext cx="3888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Steer beam to have it on desired trajectory</a:t>
            </a:r>
            <a:endParaRPr sz="1200"/>
          </a:p>
        </p:txBody>
      </p:sp>
      <p:sp>
        <p:nvSpPr>
          <p:cNvPr id="146" name="Google Shape;146;p23"/>
          <p:cNvSpPr txBox="1"/>
          <p:nvPr/>
        </p:nvSpPr>
        <p:spPr>
          <a:xfrm>
            <a:off x="372075" y="3779200"/>
            <a:ext cx="10944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Corrector</a:t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2035525" y="3786500"/>
            <a:ext cx="11307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Quadrupole </a:t>
            </a:r>
            <a:r>
              <a:rPr lang="de" sz="1100"/>
              <a:t>(should only focus but steers if beam is off center)</a:t>
            </a:r>
            <a:endParaRPr sz="1100"/>
          </a:p>
        </p:txBody>
      </p:sp>
      <p:sp>
        <p:nvSpPr>
          <p:cNvPr id="148" name="Google Shape;148;p23"/>
          <p:cNvSpPr txBox="1"/>
          <p:nvPr/>
        </p:nvSpPr>
        <p:spPr>
          <a:xfrm>
            <a:off x="3728125" y="3771900"/>
            <a:ext cx="1130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Beam Position Monitor (BPM)</a:t>
            </a:r>
            <a:endParaRPr/>
          </a:p>
        </p:txBody>
      </p:sp>
      <p:cxnSp>
        <p:nvCxnSpPr>
          <p:cNvPr id="149" name="Google Shape;149;p23"/>
          <p:cNvCxnSpPr>
            <a:stCxn id="146" idx="0"/>
          </p:cNvCxnSpPr>
          <p:nvPr/>
        </p:nvCxnSpPr>
        <p:spPr>
          <a:xfrm flipH="1" rot="10800000">
            <a:off x="919275" y="3239200"/>
            <a:ext cx="372000" cy="5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3"/>
          <p:cNvCxnSpPr/>
          <p:nvPr/>
        </p:nvCxnSpPr>
        <p:spPr>
          <a:xfrm rot="10800000">
            <a:off x="2305225" y="3312250"/>
            <a:ext cx="233700" cy="54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23"/>
          <p:cNvCxnSpPr/>
          <p:nvPr/>
        </p:nvCxnSpPr>
        <p:spPr>
          <a:xfrm flipH="1" rot="10800000">
            <a:off x="2597275" y="3370625"/>
            <a:ext cx="160500" cy="43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23"/>
          <p:cNvCxnSpPr/>
          <p:nvPr/>
        </p:nvCxnSpPr>
        <p:spPr>
          <a:xfrm flipH="1" rot="10800000">
            <a:off x="4034550" y="3297550"/>
            <a:ext cx="87600" cy="56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3"/>
          <p:cNvSpPr txBox="1"/>
          <p:nvPr/>
        </p:nvSpPr>
        <p:spPr>
          <a:xfrm>
            <a:off x="451900" y="2309125"/>
            <a:ext cx="36771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These elements participate in steering process:</a:t>
            </a:r>
            <a:endParaRPr sz="1200"/>
          </a:p>
        </p:txBody>
      </p:sp>
      <p:sp>
        <p:nvSpPr>
          <p:cNvPr id="154" name="Google Shape;154;p23"/>
          <p:cNvSpPr txBox="1"/>
          <p:nvPr/>
        </p:nvSpPr>
        <p:spPr>
          <a:xfrm>
            <a:off x="262650" y="4475950"/>
            <a:ext cx="22764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/>
              <a:t>Picture credit: USPAS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Orbit Correction Algorithm: Singular Value Decomposition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Studies I: Orbit Correction Algorithm</a:t>
            </a:r>
            <a:endParaRPr/>
          </a:p>
        </p:txBody>
      </p:sp>
      <p:sp>
        <p:nvSpPr>
          <p:cNvPr id="161" name="Google Shape;161;p24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162" name="Google Shape;162;p24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163" name="Google Shape;163;p24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550" y="1793250"/>
            <a:ext cx="1398975" cy="4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550" y="2379150"/>
            <a:ext cx="1714725" cy="4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729525" y="3076500"/>
            <a:ext cx="39027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 Beam Position (BPM) change (m)</a:t>
            </a:r>
            <a:endParaRPr sz="1200"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50" y="3177900"/>
            <a:ext cx="386100" cy="1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161" y="3529823"/>
            <a:ext cx="311286" cy="2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649" y="3867300"/>
            <a:ext cx="414300" cy="2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714100" y="3418550"/>
            <a:ext cx="24450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 Corrector kick angle (mrad)</a:t>
            </a:r>
            <a:endParaRPr sz="1200"/>
          </a:p>
        </p:txBody>
      </p:sp>
      <p:sp>
        <p:nvSpPr>
          <p:cNvPr id="171" name="Google Shape;171;p24"/>
          <p:cNvSpPr txBox="1"/>
          <p:nvPr/>
        </p:nvSpPr>
        <p:spPr>
          <a:xfrm>
            <a:off x="751400" y="3811725"/>
            <a:ext cx="18606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 </a:t>
            </a:r>
            <a:r>
              <a:rPr lang="de" sz="1200"/>
              <a:t>Response matrix</a:t>
            </a:r>
            <a:endParaRPr sz="1200"/>
          </a:p>
        </p:txBody>
      </p:sp>
      <p:sp>
        <p:nvSpPr>
          <p:cNvPr id="172" name="Google Shape;172;p24"/>
          <p:cNvSpPr/>
          <p:nvPr/>
        </p:nvSpPr>
        <p:spPr>
          <a:xfrm>
            <a:off x="2582700" y="1958900"/>
            <a:ext cx="576300" cy="795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24"/>
          <p:cNvCxnSpPr/>
          <p:nvPr/>
        </p:nvCxnSpPr>
        <p:spPr>
          <a:xfrm flipH="1">
            <a:off x="3356025" y="1564925"/>
            <a:ext cx="2604600" cy="7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4" name="Google Shape;174;p24"/>
          <p:cNvSpPr txBox="1"/>
          <p:nvPr/>
        </p:nvSpPr>
        <p:spPr>
          <a:xfrm rot="-903298">
            <a:off x="3552969" y="1940594"/>
            <a:ext cx="2786957" cy="561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Find pseudoinverse of Response matrix</a:t>
            </a: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4960525" y="2587113"/>
            <a:ext cx="29403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Know which corrector angles we need to achieve certain position offsets</a:t>
            </a:r>
            <a:endParaRPr sz="1200"/>
          </a:p>
        </p:txBody>
      </p:sp>
      <p:cxnSp>
        <p:nvCxnSpPr>
          <p:cNvPr id="176" name="Google Shape;176;p24"/>
          <p:cNvCxnSpPr/>
          <p:nvPr/>
        </p:nvCxnSpPr>
        <p:spPr>
          <a:xfrm>
            <a:off x="5245663" y="2366613"/>
            <a:ext cx="408600" cy="29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p24"/>
          <p:cNvSpPr txBox="1"/>
          <p:nvPr/>
        </p:nvSpPr>
        <p:spPr>
          <a:xfrm>
            <a:off x="6866475" y="1805975"/>
            <a:ext cx="21849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#BPM	#Correctors</a:t>
            </a:r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39574" y="1983230"/>
            <a:ext cx="217290" cy="32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4"/>
          <p:cNvCxnSpPr>
            <a:stCxn id="177" idx="1"/>
          </p:cNvCxnSpPr>
          <p:nvPr/>
        </p:nvCxnSpPr>
        <p:spPr>
          <a:xfrm rot="10800000">
            <a:off x="6235875" y="2000225"/>
            <a:ext cx="630600" cy="6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24"/>
          <p:cNvSpPr txBox="1"/>
          <p:nvPr/>
        </p:nvSpPr>
        <p:spPr>
          <a:xfrm>
            <a:off x="7212025" y="3711238"/>
            <a:ext cx="1887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With angles: Calculate new current for correctors</a:t>
            </a:r>
            <a:endParaRPr/>
          </a:p>
        </p:txBody>
      </p:sp>
      <p:cxnSp>
        <p:nvCxnSpPr>
          <p:cNvPr id="181" name="Google Shape;181;p24"/>
          <p:cNvCxnSpPr/>
          <p:nvPr/>
        </p:nvCxnSpPr>
        <p:spPr>
          <a:xfrm>
            <a:off x="6960650" y="3186025"/>
            <a:ext cx="578100" cy="50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2" name="Google Shape;182;p24"/>
          <p:cNvPicPr preferRelativeResize="0"/>
          <p:nvPr/>
        </p:nvPicPr>
        <p:blipFill rotWithShape="1">
          <a:blip r:embed="rId9">
            <a:alphaModFix/>
          </a:blip>
          <a:srcRect b="17844" l="28790" r="16348" t="33913"/>
          <a:stretch/>
        </p:blipFill>
        <p:spPr>
          <a:xfrm>
            <a:off x="4707801" y="3128325"/>
            <a:ext cx="1369551" cy="160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 rotWithShape="1">
          <a:blip r:embed="rId10">
            <a:alphaModFix/>
          </a:blip>
          <a:srcRect b="19338" l="33639" r="5944" t="7986"/>
          <a:stretch/>
        </p:blipFill>
        <p:spPr>
          <a:xfrm>
            <a:off x="3296474" y="2854874"/>
            <a:ext cx="1168243" cy="1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3563925" y="4446750"/>
            <a:ext cx="9570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FF0000"/>
                </a:solidFill>
              </a:rPr>
              <a:t>Corrector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2181425" y="3688000"/>
            <a:ext cx="4202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5500975" y="4434600"/>
            <a:ext cx="5781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FF0000"/>
                </a:solidFill>
              </a:rPr>
              <a:t>BPM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228600" y="728675"/>
            <a:ext cx="50244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What to do with that?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de"/>
              <a:t>Beam </a:t>
            </a:r>
            <a:r>
              <a:rPr lang="de"/>
              <a:t>bump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de"/>
              <a:t>Correct beam to a specific setting of BPM readings</a:t>
            </a:r>
            <a:endParaRPr/>
          </a:p>
          <a:p>
            <a:pPr indent="-380999" lvl="0" marL="99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de"/>
              <a:t>Elegant simulations</a:t>
            </a:r>
            <a:endParaRPr/>
          </a:p>
          <a:p>
            <a:pPr indent="-380999" lvl="0" marL="99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de"/>
              <a:t>Feed in desired positions, try to adjust beam trajectory as good as possible to that</a:t>
            </a:r>
            <a:endParaRPr/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Studies I: Orbit Correction Algorithm</a:t>
            </a:r>
            <a:endParaRPr/>
          </a:p>
        </p:txBody>
      </p:sp>
      <p:sp>
        <p:nvSpPr>
          <p:cNvPr id="193" name="Google Shape;193;p25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194" name="Google Shape;194;p25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b="11614" l="13693" r="35627" t="13691"/>
          <a:stretch/>
        </p:blipFill>
        <p:spPr>
          <a:xfrm>
            <a:off x="4917075" y="728665"/>
            <a:ext cx="2581226" cy="8742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5"/>
          <p:cNvCxnSpPr/>
          <p:nvPr/>
        </p:nvCxnSpPr>
        <p:spPr>
          <a:xfrm flipH="1" rot="10800000">
            <a:off x="2996675" y="1362200"/>
            <a:ext cx="1776600" cy="49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8" name="Google Shape;1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625" y="1821800"/>
            <a:ext cx="2969800" cy="22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/>
        </p:nvSpPr>
        <p:spPr>
          <a:xfrm>
            <a:off x="6194100" y="4005350"/>
            <a:ext cx="22689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Cryomodule (CM) in linac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idx="1" type="body"/>
          </p:nvPr>
        </p:nvSpPr>
        <p:spPr>
          <a:xfrm>
            <a:off x="228600" y="728675"/>
            <a:ext cx="88209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Goodness of fit increases with amount of SV </a:t>
            </a:r>
            <a:r>
              <a:rPr lang="de" sz="1800"/>
              <a:t>(if #BPM&gt;#correctors)</a:t>
            </a:r>
            <a:endParaRPr sz="1800"/>
          </a:p>
          <a:p>
            <a:pPr indent="-3048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Using BPM resolution                   for  </a:t>
            </a:r>
            <a:endParaRPr sz="1800"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 txBox="1"/>
          <p:nvPr>
            <p:ph type="title"/>
          </p:nvPr>
        </p:nvSpPr>
        <p:spPr>
          <a:xfrm>
            <a:off x="318300" y="47275"/>
            <a:ext cx="88209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Studies II: Analysis of Singular Values (SV):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/>
              <a:t>Example: Beam Bump (location: Before Cryomodule (CM), using 90 m of beamline including 13 correctors and 21 BPM, quads set to zero)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207" name="Google Shape;207;p26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208" name="Google Shape;208;p26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725" y="1716075"/>
            <a:ext cx="1061492" cy="2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7500" y="1604962"/>
            <a:ext cx="224500" cy="28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 rotWithShape="1">
          <a:blip r:embed="rId5">
            <a:alphaModFix/>
          </a:blip>
          <a:srcRect b="0" l="0" r="8958" t="8458"/>
          <a:stretch/>
        </p:blipFill>
        <p:spPr>
          <a:xfrm>
            <a:off x="252675" y="1981087"/>
            <a:ext cx="4319326" cy="27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 rotWithShape="1">
          <a:blip r:embed="rId6">
            <a:alphaModFix/>
          </a:blip>
          <a:srcRect b="6195" l="8540" r="8698" t="11091"/>
          <a:stretch/>
        </p:blipFill>
        <p:spPr>
          <a:xfrm>
            <a:off x="2011000" y="1931100"/>
            <a:ext cx="2500850" cy="18744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3" name="Google Shape;213;p26"/>
          <p:cNvSpPr txBox="1"/>
          <p:nvPr/>
        </p:nvSpPr>
        <p:spPr>
          <a:xfrm>
            <a:off x="2337575" y="4037774"/>
            <a:ext cx="2274600" cy="5256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4" name="Google Shape;214;p26"/>
          <p:cNvCxnSpPr/>
          <p:nvPr/>
        </p:nvCxnSpPr>
        <p:spPr>
          <a:xfrm rot="10800000">
            <a:off x="3991375" y="3805575"/>
            <a:ext cx="0" cy="232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5" name="Google Shape;215;p26"/>
          <p:cNvPicPr preferRelativeResize="0"/>
          <p:nvPr/>
        </p:nvPicPr>
        <p:blipFill rotWithShape="1">
          <a:blip r:embed="rId7">
            <a:alphaModFix/>
          </a:blip>
          <a:srcRect b="0" l="0" r="8692" t="10921"/>
          <a:stretch/>
        </p:blipFill>
        <p:spPr>
          <a:xfrm>
            <a:off x="4918625" y="1716075"/>
            <a:ext cx="3822686" cy="2797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6"/>
          <p:cNvCxnSpPr/>
          <p:nvPr/>
        </p:nvCxnSpPr>
        <p:spPr>
          <a:xfrm>
            <a:off x="4511850" y="1812770"/>
            <a:ext cx="447000" cy="168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228600" y="728675"/>
            <a:ext cx="429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90 m of linac (until H480)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Quads are off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If #BPM&gt;#correctors: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de"/>
              <a:t>Result gets better while increasing amount of SV with no upper limit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2" name="Google Shape;222;p27"/>
          <p:cNvSpPr txBox="1"/>
          <p:nvPr>
            <p:ph type="title"/>
          </p:nvPr>
        </p:nvSpPr>
        <p:spPr>
          <a:xfrm>
            <a:off x="228600" y="188850"/>
            <a:ext cx="86868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Studies II: Analysis of Singular Values (SV):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/>
              <a:t>Example: Beam Bump (location: Before Cryomodule (CM), using 90 m of beamline including 13 correctors and 21 BPM, quads set to zero)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224" name="Google Shape;224;p27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225" name="Google Shape;225;p27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400" y="1200150"/>
            <a:ext cx="4381200" cy="32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/>
        </p:nvSpPr>
        <p:spPr>
          <a:xfrm>
            <a:off x="5010300" y="4215350"/>
            <a:ext cx="1770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plot is a zoom in bump region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91225" y="673625"/>
            <a:ext cx="4736400" cy="3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None/>
            </a:pPr>
            <a:r>
              <a:t/>
            </a:r>
            <a:endParaRPr/>
          </a:p>
          <a:p>
            <a:pPr indent="-3048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Using realistic, simulated lattice containing focussing for injector to CM beamline</a:t>
            </a:r>
            <a:endParaRPr sz="1800"/>
          </a:p>
          <a:p>
            <a:pPr indent="-3048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Use BPM measurements from 03/13/2019</a:t>
            </a:r>
            <a:endParaRPr sz="1800"/>
          </a:p>
          <a:p>
            <a:pPr indent="-3048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Correct beam to these values</a:t>
            </a:r>
            <a:endParaRPr sz="1800"/>
          </a:p>
          <a:p>
            <a:pPr indent="-3048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Output corrector strengths</a:t>
            </a:r>
            <a:endParaRPr sz="1800"/>
          </a:p>
          <a:p>
            <a:pPr indent="-3048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Correction not always within</a:t>
            </a:r>
            <a:endParaRPr sz="1800"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de" sz="1800"/>
              <a:t>error bars</a:t>
            </a:r>
            <a:endParaRPr sz="1800"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3" name="Google Shape;233;p28"/>
          <p:cNvSpPr txBox="1"/>
          <p:nvPr>
            <p:ph type="title"/>
          </p:nvPr>
        </p:nvSpPr>
        <p:spPr>
          <a:xfrm>
            <a:off x="228600" y="56906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Studies III: Simulate beam trajectory with steering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 Injector (before CM)</a:t>
            </a:r>
            <a:endParaRPr/>
          </a:p>
        </p:txBody>
      </p:sp>
      <p:sp>
        <p:nvSpPr>
          <p:cNvPr id="234" name="Google Shape;234;p28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235" name="Google Shape;235;p28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236" name="Google Shape;236;p28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5510350" y="833050"/>
            <a:ext cx="2781900" cy="29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 b="27322" l="0" r="25645" t="28843"/>
          <a:stretch/>
        </p:blipFill>
        <p:spPr>
          <a:xfrm>
            <a:off x="2091575" y="3458150"/>
            <a:ext cx="2781899" cy="1230007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4">
            <a:alphaModFix/>
          </a:blip>
          <a:srcRect b="2650" l="737" r="2222" t="2346"/>
          <a:stretch/>
        </p:blipFill>
        <p:spPr>
          <a:xfrm>
            <a:off x="5010200" y="788775"/>
            <a:ext cx="3866400" cy="28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6241275" y="2805475"/>
            <a:ext cx="722400" cy="3867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1" name="Google Shape;241;p28"/>
          <p:cNvCxnSpPr/>
          <p:nvPr/>
        </p:nvCxnSpPr>
        <p:spPr>
          <a:xfrm flipH="1">
            <a:off x="5010200" y="3164600"/>
            <a:ext cx="1203900" cy="463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Results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de"/>
              <a:t>Corrector Strengths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de"/>
              <a:t>Injector beam bump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de"/>
              <a:t>Realistic beam trajectory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de"/>
              <a:t>Future Work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de"/>
              <a:t>Improve Elegant lattice files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de"/>
              <a:t>Correspondence with actual linac (model for CM not clear)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de"/>
              <a:t>Turn corrector strengths into magnet current settings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de"/>
              <a:t>Controls interface</a:t>
            </a:r>
            <a:endParaRPr/>
          </a:p>
        </p:txBody>
      </p:sp>
      <p:sp>
        <p:nvSpPr>
          <p:cNvPr id="247" name="Google Shape;247;p29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Results &amp; Future Work</a:t>
            </a:r>
            <a:endParaRPr/>
          </a:p>
        </p:txBody>
      </p:sp>
      <p:sp>
        <p:nvSpPr>
          <p:cNvPr id="248" name="Google Shape;248;p29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8/8/19</a:t>
            </a:r>
            <a:endParaRPr/>
          </a:p>
        </p:txBody>
      </p:sp>
      <p:sp>
        <p:nvSpPr>
          <p:cNvPr id="249" name="Google Shape;249;p29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Lea Richtmann | Beam Line Tuner for the FAST linac</a:t>
            </a:r>
            <a:endParaRPr b="1"/>
          </a:p>
        </p:txBody>
      </p:sp>
      <p:sp>
        <p:nvSpPr>
          <p:cNvPr id="250" name="Google Shape;250;p29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