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11"/>
  </p:notesMasterIdLst>
  <p:handoutMasterIdLst>
    <p:handoutMasterId r:id="rId12"/>
  </p:handoutMasterIdLst>
  <p:sldIdLst>
    <p:sldId id="294" r:id="rId2"/>
    <p:sldId id="380" r:id="rId3"/>
    <p:sldId id="387" r:id="rId4"/>
    <p:sldId id="386" r:id="rId5"/>
    <p:sldId id="381" r:id="rId6"/>
    <p:sldId id="383" r:id="rId7"/>
    <p:sldId id="382" r:id="rId8"/>
    <p:sldId id="384" r:id="rId9"/>
    <p:sldId id="385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4E4E4E"/>
    <a:srgbClr val="5050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1722" y="144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14313" y="164258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612000" y="1219200"/>
            <a:ext cx="7920000" cy="4906963"/>
          </a:xfrm>
        </p:spPr>
        <p:txBody>
          <a:bodyPr lIns="0" tIns="0" rIns="0" bIns="0"/>
          <a:lstStyle/>
          <a:p>
            <a:pPr lvl="0"/>
            <a:r>
              <a:rPr lang="en-GB" noProof="0" dirty="0"/>
              <a:t>Click to modify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234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  <p:sldLayoutId id="2147484123" r:id="rId8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1925" y="5365652"/>
            <a:ext cx="8499231" cy="1390219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M. Baldini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8</a:t>
            </a:r>
            <a:r>
              <a:rPr lang="en-US" baseline="30000" dirty="0">
                <a:solidFill>
                  <a:schemeClr val="accent6">
                    <a:lumMod val="50000"/>
                  </a:schemeClr>
                </a:solidFill>
              </a:rPr>
              <a:t>th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August 2019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223663"/>
          </a:xfrm>
        </p:spPr>
        <p:txBody>
          <a:bodyPr>
            <a:noAutofit/>
          </a:bodyPr>
          <a:lstStyle/>
          <a:p>
            <a:r>
              <a:rPr lang="en-GB" sz="4000" dirty="0" err="1">
                <a:solidFill>
                  <a:schemeClr val="accent5">
                    <a:lumMod val="75000"/>
                  </a:schemeClr>
                </a:solidFill>
              </a:rPr>
              <a:t>Fiber</a:t>
            </a:r>
            <a:r>
              <a:rPr lang="en-GB" sz="4000" dirty="0">
                <a:solidFill>
                  <a:schemeClr val="accent5">
                    <a:lumMod val="75000"/>
                  </a:schemeClr>
                </a:solidFill>
              </a:rPr>
              <a:t> optics and future accelerator magnets</a:t>
            </a:r>
            <a:endParaRPr lang="en-US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0F6AD-78CF-45BD-BDB1-42A66BE7CF33}"/>
              </a:ext>
            </a:extLst>
          </p:cNvPr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9F98D-84C1-47BE-A41F-397FBD5C76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Project Summary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(goals, novelty, relation to mission)</a:t>
            </a: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Goal: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Developing a novel instrumentation tools and analysis technique to enable a deep understanding of magnet training process and to design free of quench magnets in future accelerators. 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Focus: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to use the fibers to characterize external disturbances in order to drive and give feedback for designing free of quench magnets. A novel approach to investigate the disturbance spectrum: energy and localization.</a:t>
            </a:r>
          </a:p>
          <a:p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Strategic relevance: </a:t>
            </a:r>
          </a:p>
          <a:p>
            <a:pPr lvl="1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Match the Laboratory distinctive capability on accelerator magnets and bring enduring benefit in magnet diagnostic.</a:t>
            </a:r>
          </a:p>
          <a:p>
            <a:pPr lvl="1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Lab mission: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significant impact on cost and schedule of future High Energy Hadron Colliders; possibly enabling them.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D99219-8328-4D13-8D50-14CC2E4A5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DCA1C4-9514-7B4F-976F-D92F7E29665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E58380-33B6-4D4F-8BAA-559D43F00037}"/>
              </a:ext>
            </a:extLst>
          </p:cNvPr>
          <p:cNvSpPr/>
          <p:nvPr/>
        </p:nvSpPr>
        <p:spPr>
          <a:xfrm>
            <a:off x="222250" y="286326"/>
            <a:ext cx="88684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LDRD: optical </a:t>
            </a:r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fiber sensors </a:t>
            </a:r>
            <a:endParaRPr lang="en-US" sz="40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3462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7B730BB8-9ABF-4505-BF04-9A2202AC0809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l="1" r="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DBB1FA-0904-4D45-BD4F-7C06A21034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9419" y="5055610"/>
            <a:ext cx="8686800" cy="1206645"/>
          </a:xfrm>
        </p:spPr>
        <p:txBody>
          <a:bodyPr/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Use fiber optic sensors for  bridging the technology gap on superconductive magnet diagnostic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FBG fibers: discrete sensors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Rayleigh fibers: continuous sensors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48BF9C-653E-4E4E-BF51-B76015C145D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086C8F-B916-4091-9D92-FD5D108193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1D2058-F64C-4AAA-9220-7574EE0205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92DE51A-9AEE-4F53-BD1A-B91D769C2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63897"/>
            <a:ext cx="86868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LDRD Project focus</a:t>
            </a:r>
          </a:p>
        </p:txBody>
      </p:sp>
    </p:spTree>
    <p:extLst>
      <p:ext uri="{BB962C8B-B14F-4D97-AF65-F5344CB8AC3E}">
        <p14:creationId xmlns:p14="http://schemas.microsoft.com/office/powerpoint/2010/main" val="553989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D976F-EAC4-4109-AD08-FA0EF76862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8FEA58B7-095F-6844-8E3C-8A1DDD22BF89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4BACC3-9AA7-4812-B8C4-5FBD9F06CB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C5947-17A5-4D2B-9588-91775C5E1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2149293-E44D-4F75-BCA9-6C9D4A5D3394}"/>
              </a:ext>
            </a:extLst>
          </p:cNvPr>
          <p:cNvSpPr/>
          <p:nvPr/>
        </p:nvSpPr>
        <p:spPr>
          <a:xfrm>
            <a:off x="146272" y="0"/>
            <a:ext cx="9414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Project work plan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7ED528-0A29-45DB-AECD-6E2254AB80D2}"/>
              </a:ext>
            </a:extLst>
          </p:cNvPr>
          <p:cNvSpPr txBox="1"/>
          <p:nvPr/>
        </p:nvSpPr>
        <p:spPr>
          <a:xfrm>
            <a:off x="146272" y="751344"/>
            <a:ext cx="8312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PHASE 1 (1 year): develop a novel magnet diagnostic using bonded FBG fiber sensor to measure strain and temperature during magnet fabrication and training.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Short term goals: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Handling and bonding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Fiber coating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Fiber calibration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D35E5E8-4BCB-4EF0-B70E-5E4D03BA5128}"/>
              </a:ext>
            </a:extLst>
          </p:cNvPr>
          <p:cNvSpPr txBox="1"/>
          <p:nvPr/>
        </p:nvSpPr>
        <p:spPr>
          <a:xfrm>
            <a:off x="298672" y="3581400"/>
            <a:ext cx="83127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PHASE 2 (2-3 year): use Rayleigh fibers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Embed and wind fibers along a coil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Consult with vendor for measurements and data analysis/interpretation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Fabricate a coil and test a short mirror magnet/short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Disturbance spectrum analysis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3001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123DC3-433A-4D4C-B0AA-AD6C5AF915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2BB6096-2C35-48E8-A526-0E0907D4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5BC66E-0011-408C-8BA2-6471099F5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A3E1E6-1977-4340-9D3A-1391B5FF7A27}"/>
              </a:ext>
            </a:extLst>
          </p:cNvPr>
          <p:cNvSpPr/>
          <p:nvPr/>
        </p:nvSpPr>
        <p:spPr>
          <a:xfrm>
            <a:off x="146272" y="0"/>
            <a:ext cx="9414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Fiber optics and future accelerator magnets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F4C1F7-3169-431E-A1BD-76930AB4176C}"/>
              </a:ext>
            </a:extLst>
          </p:cNvPr>
          <p:cNvSpPr txBox="1"/>
          <p:nvPr/>
        </p:nvSpPr>
        <p:spPr>
          <a:xfrm>
            <a:off x="4767764" y="1043571"/>
            <a:ext cx="422996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FBG (Bragg grating) fibers to measure strain and temperature on shell and coil</a:t>
            </a:r>
          </a:p>
          <a:p>
            <a:endParaRPr lang="en-US" dirty="0"/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Goal: bring a novel and advantageous diagnostic probe at FNAL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989915-95FA-4128-A187-AD074C493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46" y="1444450"/>
            <a:ext cx="4341091" cy="13328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20DAF1E-C0B1-4A8C-B473-61043AC82011}"/>
              </a:ext>
            </a:extLst>
          </p:cNvPr>
          <p:cNvSpPr txBox="1"/>
          <p:nvPr/>
        </p:nvSpPr>
        <p:spPr>
          <a:xfrm>
            <a:off x="797024" y="3728371"/>
            <a:ext cx="7549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Monitor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strain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and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</a:rPr>
              <a:t>temperature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during magnet service life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1FFBCCC-5382-402C-B3C0-9B9071D5A96A}"/>
              </a:ext>
            </a:extLst>
          </p:cNvPr>
          <p:cNvSpPr/>
          <p:nvPr/>
        </p:nvSpPr>
        <p:spPr>
          <a:xfrm>
            <a:off x="92360" y="4242350"/>
            <a:ext cx="2258364" cy="7204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Coil fabrication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765685-F2A7-4E72-95CC-60D130F82AC4}"/>
              </a:ext>
            </a:extLst>
          </p:cNvPr>
          <p:cNvSpPr/>
          <p:nvPr/>
        </p:nvSpPr>
        <p:spPr>
          <a:xfrm>
            <a:off x="2600801" y="4241936"/>
            <a:ext cx="1866836" cy="7204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Assembly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C366C91-47E9-4EBA-92FB-8B684A8F0AA4}"/>
              </a:ext>
            </a:extLst>
          </p:cNvPr>
          <p:cNvSpPr/>
          <p:nvPr/>
        </p:nvSpPr>
        <p:spPr>
          <a:xfrm>
            <a:off x="4717714" y="4232527"/>
            <a:ext cx="2036281" cy="7204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Cold down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A352961-28E2-4CFE-A4D8-32232A301018}"/>
              </a:ext>
            </a:extLst>
          </p:cNvPr>
          <p:cNvSpPr/>
          <p:nvPr/>
        </p:nvSpPr>
        <p:spPr>
          <a:xfrm>
            <a:off x="7004072" y="4232527"/>
            <a:ext cx="2036281" cy="720436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C000"/>
                </a:solidFill>
              </a:rPr>
              <a:t>Training</a:t>
            </a:r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B08F75B0-42A4-4EA6-89BD-BE9E39705F58}"/>
              </a:ext>
            </a:extLst>
          </p:cNvPr>
          <p:cNvSpPr/>
          <p:nvPr/>
        </p:nvSpPr>
        <p:spPr>
          <a:xfrm>
            <a:off x="6141213" y="2216425"/>
            <a:ext cx="1154546" cy="33194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F45A15-D20A-422B-B2FB-E6B0F76C9675}"/>
              </a:ext>
            </a:extLst>
          </p:cNvPr>
          <p:cNvSpPr txBox="1"/>
          <p:nvPr/>
        </p:nvSpPr>
        <p:spPr>
          <a:xfrm>
            <a:off x="146272" y="5167612"/>
            <a:ext cx="22583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Heat treatment/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impregnation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A9DFBA-22D6-44D4-B7EF-216BC742BD37}"/>
              </a:ext>
            </a:extLst>
          </p:cNvPr>
          <p:cNvSpPr txBox="1"/>
          <p:nvPr/>
        </p:nvSpPr>
        <p:spPr>
          <a:xfrm>
            <a:off x="2494926" y="5235695"/>
            <a:ext cx="23173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Pre-stress effects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B2AF2A8-5752-4ADF-8254-943D3A8F0902}"/>
              </a:ext>
            </a:extLst>
          </p:cNvPr>
          <p:cNvSpPr txBox="1"/>
          <p:nvPr/>
        </p:nvSpPr>
        <p:spPr>
          <a:xfrm>
            <a:off x="5128728" y="5167611"/>
            <a:ext cx="3591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Temperature and strain</a:t>
            </a:r>
          </a:p>
          <a:p>
            <a:pPr algn="ctr"/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distribution</a:t>
            </a:r>
          </a:p>
        </p:txBody>
      </p:sp>
    </p:spTree>
    <p:extLst>
      <p:ext uri="{BB962C8B-B14F-4D97-AF65-F5344CB8AC3E}">
        <p14:creationId xmlns:p14="http://schemas.microsoft.com/office/powerpoint/2010/main" val="1365926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52A073-5092-4D91-B808-6C81F4DC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0EA9F4-AC1D-4B29-A969-EC67ECDFD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1BCF39-3412-4B3C-8A79-AD7508804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F85AC-87E2-4985-B04A-67F3CCE6852F}"/>
              </a:ext>
            </a:extLst>
          </p:cNvPr>
          <p:cNvSpPr/>
          <p:nvPr/>
        </p:nvSpPr>
        <p:spPr>
          <a:xfrm>
            <a:off x="146272" y="0"/>
            <a:ext cx="9414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FBG fibers: costs and 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AB8016-C62D-486D-B44A-D3A4F545D11F}"/>
              </a:ext>
            </a:extLst>
          </p:cNvPr>
          <p:cNvSpPr txBox="1"/>
          <p:nvPr/>
        </p:nvSpPr>
        <p:spPr>
          <a:xfrm>
            <a:off x="6539345" y="6056923"/>
            <a:ext cx="457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4BF9F2-3413-4C9F-A43E-E2E189FDA3CB}"/>
              </a:ext>
            </a:extLst>
          </p:cNvPr>
          <p:cNvSpPr txBox="1"/>
          <p:nvPr/>
        </p:nvSpPr>
        <p:spPr>
          <a:xfrm>
            <a:off x="429419" y="1007789"/>
            <a:ext cx="86855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5-6 gratings per fibers + 2 accesses: 1500$ per fiber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Spectrometer with 1kHz acquisition rate: Si255 Hyperion from Micron optics. Price is 35000$ (multiplexing capability)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Resplice fiber instrumentation: 4000$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14F7B9-40EE-4C99-AAD3-7178DB61059D}"/>
              </a:ext>
            </a:extLst>
          </p:cNvPr>
          <p:cNvSpPr txBox="1"/>
          <p:nvPr/>
        </p:nvSpPr>
        <p:spPr>
          <a:xfrm>
            <a:off x="498763" y="3024739"/>
            <a:ext cx="641714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R&amp;D goals: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fiber handling and bonding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Fiber coating for T estimation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Calibrations of the fiber: cryostat down to 4.2 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145312-2B83-47CD-B773-309706F3E946}"/>
              </a:ext>
            </a:extLst>
          </p:cNvPr>
          <p:cNvSpPr txBox="1"/>
          <p:nvPr/>
        </p:nvSpPr>
        <p:spPr>
          <a:xfrm>
            <a:off x="498763" y="5019049"/>
            <a:ext cx="59613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Testing: short model (Synergy with MDP/HFM)</a:t>
            </a:r>
          </a:p>
        </p:txBody>
      </p:sp>
    </p:spTree>
    <p:extLst>
      <p:ext uri="{BB962C8B-B14F-4D97-AF65-F5344CB8AC3E}">
        <p14:creationId xmlns:p14="http://schemas.microsoft.com/office/powerpoint/2010/main" val="1715189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FF6644-66D7-4929-8A92-24B0EEF69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A39447-9B32-4FEC-8D15-A737CF6C8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7ABB22-2E1C-40A5-A78C-2544A1998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984B39-839D-457C-80EA-090139FA3C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72" y="1529195"/>
            <a:ext cx="3755166" cy="35323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8BC67310-E6BD-471B-8269-33E313C5132C}"/>
              </a:ext>
            </a:extLst>
          </p:cNvPr>
          <p:cNvSpPr/>
          <p:nvPr/>
        </p:nvSpPr>
        <p:spPr>
          <a:xfrm>
            <a:off x="146272" y="0"/>
            <a:ext cx="94148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Fiber optics and future accelerator magnets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C8C0AE-5B5C-4BE5-B2A9-DC5C8BBE24B5}"/>
              </a:ext>
            </a:extLst>
          </p:cNvPr>
          <p:cNvSpPr txBox="1"/>
          <p:nvPr/>
        </p:nvSpPr>
        <p:spPr>
          <a:xfrm>
            <a:off x="3824436" y="1858330"/>
            <a:ext cx="51732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Quench detections for HTS magnets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Mechanical perturbation spectrum for superconducting magnets: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Localization of quench in the pole turn: tip of the cable/distributed?</a:t>
            </a: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Determination of energy releases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02E106-C130-409B-AAF0-0245A8383695}"/>
              </a:ext>
            </a:extLst>
          </p:cNvPr>
          <p:cNvSpPr/>
          <p:nvPr/>
        </p:nvSpPr>
        <p:spPr>
          <a:xfrm>
            <a:off x="6039539" y="5088123"/>
            <a:ext cx="1154546" cy="331947"/>
          </a:xfrm>
          <a:prstGeom prst="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E1DE41-3159-429E-B4BE-2E5F3F00C6AA}"/>
              </a:ext>
            </a:extLst>
          </p:cNvPr>
          <p:cNvSpPr txBox="1"/>
          <p:nvPr/>
        </p:nvSpPr>
        <p:spPr>
          <a:xfrm>
            <a:off x="4232321" y="5489773"/>
            <a:ext cx="4765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New coil design and novel diagnostic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1738C1-2B6B-4367-B1B5-C5A86B34689C}"/>
              </a:ext>
            </a:extLst>
          </p:cNvPr>
          <p:cNvSpPr txBox="1"/>
          <p:nvPr/>
        </p:nvSpPr>
        <p:spPr>
          <a:xfrm>
            <a:off x="4287703" y="752354"/>
            <a:ext cx="5273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Goal: 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bridging the technology gap on superconductive magnet diagnostic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78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BB4E40-6C09-4CCC-A623-8B4BB67B0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AC4AF2-E1F1-4940-872D-40558CB71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10B670-7C6D-408F-AAE7-AE3BAE6118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8FADA53-90BF-46CA-9EE1-C6C59C6759BA}"/>
              </a:ext>
            </a:extLst>
          </p:cNvPr>
          <p:cNvSpPr/>
          <p:nvPr/>
        </p:nvSpPr>
        <p:spPr>
          <a:xfrm>
            <a:off x="146272" y="0"/>
            <a:ext cx="9414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Rayleigh  fibers cost and needs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AA53503-97EA-4B66-8CEF-F7AC9ACD6F59}"/>
              </a:ext>
            </a:extLst>
          </p:cNvPr>
          <p:cNvSpPr txBox="1"/>
          <p:nvPr/>
        </p:nvSpPr>
        <p:spPr>
          <a:xfrm>
            <a:off x="512547" y="3783099"/>
            <a:ext cx="789462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Someone from the vendor Lupine visit and help set up the system and acquire data: 40-50k. They bring the instrumentations and test it with you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Interrogators 75000 $ to &gt; 100000 $</a:t>
            </a:r>
          </a:p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Fibers itself are 500$</a:t>
            </a:r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8E5809-1D2C-4EE6-BE09-1F0FDC7B1D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72"/>
          <a:stretch/>
        </p:blipFill>
        <p:spPr>
          <a:xfrm>
            <a:off x="366065" y="814401"/>
            <a:ext cx="5156874" cy="2614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CDB8F0-849A-435C-A434-2971A773DF94}"/>
              </a:ext>
            </a:extLst>
          </p:cNvPr>
          <p:cNvSpPr txBox="1"/>
          <p:nvPr/>
        </p:nvSpPr>
        <p:spPr>
          <a:xfrm>
            <a:off x="5929746" y="936740"/>
            <a:ext cx="278014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Fiber embedded in the coil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Determine spatial and temporal resolution required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010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6F2E49-9C5F-4C1F-B49D-AFB93BB9D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7E1B65-1920-CF40-87B8-818D6517E0EA}" type="datetime1">
              <a:rPr lang="en-US" smtClean="0"/>
              <a:t>8/8/2019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A2D4F-E4B6-4688-8E55-0E087315D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045E5-0474-4E16-B87E-745EE323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7A6FF8-C1AC-424A-BB34-A1C4EA2FA663}"/>
              </a:ext>
            </a:extLst>
          </p:cNvPr>
          <p:cNvSpPr txBox="1"/>
          <p:nvPr/>
        </p:nvSpPr>
        <p:spPr>
          <a:xfrm>
            <a:off x="429419" y="1155381"/>
            <a:ext cx="7753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R&amp;D effort: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fiber handling and bonding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Fiber coating for T estimation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Calibrations of the fiber: cryostat down to 1.9 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Understand how to wind multiple fibers around the pole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Fabricate and test at least one short coil with fibers embedded and wound around the pole.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Test of a short magnet with new instrumentation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Disturbance spectrum analysis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25DFEB-09BE-4824-BD5C-FABA2DC24811}"/>
              </a:ext>
            </a:extLst>
          </p:cNvPr>
          <p:cNvSpPr/>
          <p:nvPr/>
        </p:nvSpPr>
        <p:spPr>
          <a:xfrm>
            <a:off x="146272" y="0"/>
            <a:ext cx="94148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7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Rayleigh  fibers cost and needs</a:t>
            </a:r>
          </a:p>
        </p:txBody>
      </p:sp>
    </p:spTree>
    <p:extLst>
      <p:ext uri="{BB962C8B-B14F-4D97-AF65-F5344CB8AC3E}">
        <p14:creationId xmlns:p14="http://schemas.microsoft.com/office/powerpoint/2010/main" val="331825363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Optical_sensor_Baldini</Template>
  <TotalTime>577</TotalTime>
  <Words>616</Words>
  <Application>Microsoft Office PowerPoint</Application>
  <PresentationFormat>On-screen Show (4:3)</PresentationFormat>
  <Paragraphs>97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Wingdings</vt:lpstr>
      <vt:lpstr>Fermilab_PPT_090815</vt:lpstr>
      <vt:lpstr>PowerPoint Presentation</vt:lpstr>
      <vt:lpstr>           </vt:lpstr>
      <vt:lpstr>LDRD Project focus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Baldini</dc:creator>
  <cp:lastModifiedBy>Maria Baldini</cp:lastModifiedBy>
  <cp:revision>73</cp:revision>
  <cp:lastPrinted>2014-01-20T19:40:21Z</cp:lastPrinted>
  <dcterms:created xsi:type="dcterms:W3CDTF">2019-05-09T17:08:51Z</dcterms:created>
  <dcterms:modified xsi:type="dcterms:W3CDTF">2019-08-08T20:48:45Z</dcterms:modified>
</cp:coreProperties>
</file>