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3" r:id="rId5"/>
    <p:sldId id="306" r:id="rId6"/>
    <p:sldId id="314" r:id="rId7"/>
    <p:sldId id="307" r:id="rId8"/>
    <p:sldId id="315" r:id="rId9"/>
    <p:sldId id="436" r:id="rId10"/>
    <p:sldId id="430" r:id="rId11"/>
    <p:sldId id="431" r:id="rId12"/>
    <p:sldId id="365" r:id="rId13"/>
    <p:sldId id="434" r:id="rId14"/>
    <p:sldId id="433" r:id="rId15"/>
    <p:sldId id="435" r:id="rId16"/>
    <p:sldId id="313"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96292" autoAdjust="0"/>
  </p:normalViewPr>
  <p:slideViewPr>
    <p:cSldViewPr snapToObjects="1" showGuides="1">
      <p:cViewPr varScale="1">
        <p:scale>
          <a:sx n="107" d="100"/>
          <a:sy n="107" d="100"/>
        </p:scale>
        <p:origin x="1374" y="108"/>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22/08/2019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22/08/2019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21138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404312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408419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97901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13</a:t>
            </a:fld>
            <a:endParaRPr lang="en-US" dirty="0"/>
          </a:p>
        </p:txBody>
      </p:sp>
    </p:spTree>
    <p:extLst>
      <p:ext uri="{BB962C8B-B14F-4D97-AF65-F5344CB8AC3E}">
        <p14:creationId xmlns:p14="http://schemas.microsoft.com/office/powerpoint/2010/main" val="190619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G. Ambrosio - Review Intro &amp; Charge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G. Ambrosio - Review Intro &amp; Charge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Strand PRR Intro &amp; Charges</a:t>
            </a:r>
            <a:endParaRPr lang="en-GB" dirty="0"/>
          </a:p>
        </p:txBody>
      </p:sp>
      <p:sp>
        <p:nvSpPr>
          <p:cNvPr id="3" name="Sous-titre 2"/>
          <p:cNvSpPr>
            <a:spLocks noGrp="1"/>
          </p:cNvSpPr>
          <p:nvPr>
            <p:ph type="subTitle" idx="1"/>
          </p:nvPr>
        </p:nvSpPr>
        <p:spPr>
          <a:xfrm>
            <a:off x="1371600" y="4437112"/>
            <a:ext cx="6480000" cy="990600"/>
          </a:xfrm>
        </p:spPr>
        <p:txBody>
          <a:bodyPr>
            <a:normAutofit lnSpcReduction="10000"/>
          </a:bodyPr>
          <a:lstStyle/>
          <a:p>
            <a:r>
              <a:rPr lang="en-GB" dirty="0"/>
              <a:t>Giorgio Ambrosio</a:t>
            </a:r>
          </a:p>
          <a:p>
            <a:r>
              <a:rPr lang="en-GB" dirty="0"/>
              <a:t>Magnets L2</a:t>
            </a:r>
          </a:p>
          <a:p>
            <a:r>
              <a:rPr lang="en-GB" dirty="0"/>
              <a:t>U.S. HL-LHC Accelerator Upgrade Project</a:t>
            </a:r>
          </a:p>
        </p:txBody>
      </p:sp>
      <p:sp>
        <p:nvSpPr>
          <p:cNvPr id="4" name="Espace réservé du texte 3"/>
          <p:cNvSpPr>
            <a:spLocks noGrp="1"/>
          </p:cNvSpPr>
          <p:nvPr>
            <p:ph type="body" sz="quarter" idx="14"/>
          </p:nvPr>
        </p:nvSpPr>
        <p:spPr>
          <a:xfrm>
            <a:off x="1371600" y="5899150"/>
            <a:ext cx="6728792" cy="349250"/>
          </a:xfrm>
        </p:spPr>
        <p:txBody>
          <a:bodyPr>
            <a:normAutofit fontScale="77500" lnSpcReduction="20000"/>
          </a:bodyPr>
          <a:lstStyle/>
          <a:p>
            <a:r>
              <a:rPr lang="en-US" dirty="0"/>
              <a:t>Production Readiness Review of the HL-LHC AUP MQXF Strand Procurement Task 302.2.02</a:t>
            </a:r>
          </a:p>
          <a:p>
            <a:r>
              <a:rPr lang="en-GB"/>
              <a:t>August </a:t>
            </a:r>
            <a:r>
              <a:rPr lang="en-GB" dirty="0"/>
              <a:t>22, 2019</a:t>
            </a:r>
          </a:p>
        </p:txBody>
      </p:sp>
      <p:sp>
        <p:nvSpPr>
          <p:cNvPr id="6" name="Rectangle 5"/>
          <p:cNvSpPr/>
          <p:nvPr/>
        </p:nvSpPr>
        <p:spPr>
          <a:xfrm>
            <a:off x="395536" y="6073775"/>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Image 11" descr="HLU-logoN-title.png">
            <a:extLst>
              <a:ext uri="{FF2B5EF4-FFF2-40B4-BE49-F238E27FC236}">
                <a16:creationId xmlns:a16="http://schemas.microsoft.com/office/drawing/2014/main" id="{DD41FCB5-35B4-4221-BAF4-F85A5C5B3B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8208F9-8C77-47CA-824C-9EB9B02AC11E}"/>
              </a:ext>
            </a:extLst>
          </p:cNvPr>
          <p:cNvSpPr>
            <a:spLocks noGrp="1"/>
          </p:cNvSpPr>
          <p:nvPr>
            <p:ph type="title"/>
          </p:nvPr>
        </p:nvSpPr>
        <p:spPr>
          <a:xfrm>
            <a:off x="612000" y="44624"/>
            <a:ext cx="7920000" cy="720000"/>
          </a:xfrm>
        </p:spPr>
        <p:txBody>
          <a:bodyPr/>
          <a:lstStyle/>
          <a:p>
            <a:r>
              <a:rPr lang="en-US" dirty="0"/>
              <a:t>Acceptance Criteria for MQXFA Magnets </a:t>
            </a:r>
          </a:p>
        </p:txBody>
      </p:sp>
      <p:sp>
        <p:nvSpPr>
          <p:cNvPr id="10" name="Content Placeholder 9">
            <a:extLst>
              <a:ext uri="{FF2B5EF4-FFF2-40B4-BE49-F238E27FC236}">
                <a16:creationId xmlns:a16="http://schemas.microsoft.com/office/drawing/2014/main" id="{3EFAECEB-0DB3-43AB-8B9D-C79F41BF4D08}"/>
              </a:ext>
            </a:extLst>
          </p:cNvPr>
          <p:cNvSpPr>
            <a:spLocks noGrp="1"/>
          </p:cNvSpPr>
          <p:nvPr>
            <p:ph idx="1"/>
          </p:nvPr>
        </p:nvSpPr>
        <p:spPr>
          <a:xfrm>
            <a:off x="3779912" y="980728"/>
            <a:ext cx="5266888" cy="4906963"/>
          </a:xfrm>
        </p:spPr>
        <p:txBody>
          <a:bodyPr>
            <a:normAutofit/>
          </a:bodyPr>
          <a:lstStyle/>
          <a:p>
            <a:r>
              <a:rPr lang="en-US" b="1" dirty="0"/>
              <a:t>Acceptance Plan </a:t>
            </a:r>
            <a:r>
              <a:rPr lang="en-US" dirty="0"/>
              <a:t>for </a:t>
            </a:r>
            <a:r>
              <a:rPr lang="en-US" dirty="0" err="1"/>
              <a:t>Cryo</a:t>
            </a:r>
            <a:r>
              <a:rPr lang="en-US" dirty="0"/>
              <a:t>-assembly has 3 parts with Acceptance Criteria:</a:t>
            </a:r>
          </a:p>
          <a:p>
            <a:r>
              <a:rPr lang="en-US" b="1" dirty="0"/>
              <a:t>Acceptance Criteria Part A </a:t>
            </a:r>
            <a:r>
              <a:rPr lang="en-US" dirty="0"/>
              <a:t>for </a:t>
            </a:r>
            <a:r>
              <a:rPr lang="en-US" b="1" dirty="0"/>
              <a:t>MQXFA magnets </a:t>
            </a:r>
            <a:r>
              <a:rPr lang="en-US" dirty="0"/>
              <a:t>approved by CERN</a:t>
            </a:r>
          </a:p>
          <a:p>
            <a:pPr lvl="1"/>
            <a:r>
              <a:rPr lang="en-US" dirty="0"/>
              <a:t>EDMS# 2031083</a:t>
            </a:r>
          </a:p>
          <a:p>
            <a:r>
              <a:rPr lang="en-US" dirty="0"/>
              <a:t>Accepted by AUP</a:t>
            </a:r>
          </a:p>
          <a:p>
            <a:pPr marL="457200" lvl="1" indent="0">
              <a:buNone/>
            </a:pPr>
            <a:endParaRPr lang="en-US" dirty="0"/>
          </a:p>
        </p:txBody>
      </p:sp>
      <p:sp>
        <p:nvSpPr>
          <p:cNvPr id="7" name="Slide Number Placeholder 6">
            <a:extLst>
              <a:ext uri="{FF2B5EF4-FFF2-40B4-BE49-F238E27FC236}">
                <a16:creationId xmlns:a16="http://schemas.microsoft.com/office/drawing/2014/main" id="{9469E477-0C96-44AB-9006-5B0AD99DFB5E}"/>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8" name="Footer Placeholder 7">
            <a:extLst>
              <a:ext uri="{FF2B5EF4-FFF2-40B4-BE49-F238E27FC236}">
                <a16:creationId xmlns:a16="http://schemas.microsoft.com/office/drawing/2014/main" id="{971D44C7-486E-41DE-8FCE-C8442A32AD1C}"/>
              </a:ext>
            </a:extLst>
          </p:cNvPr>
          <p:cNvSpPr>
            <a:spLocks noGrp="1"/>
          </p:cNvSpPr>
          <p:nvPr>
            <p:ph type="ftr" sz="quarter" idx="4294967295"/>
          </p:nvPr>
        </p:nvSpPr>
        <p:spPr>
          <a:xfrm>
            <a:off x="2195736" y="6356350"/>
            <a:ext cx="6550025" cy="360363"/>
          </a:xfrm>
        </p:spPr>
        <p:txBody>
          <a:bodyPr/>
          <a:lstStyle/>
          <a:p>
            <a:r>
              <a:rPr lang="en-US"/>
              <a:t>HL-LHC AUP CD-2/3b DOE/SC Review – Dec 2018</a:t>
            </a:r>
            <a:endParaRPr lang="en-GB" dirty="0"/>
          </a:p>
        </p:txBody>
      </p:sp>
      <p:pic>
        <p:nvPicPr>
          <p:cNvPr id="3" name="Picture 2"/>
          <p:cNvPicPr>
            <a:picLocks noChangeAspect="1"/>
          </p:cNvPicPr>
          <p:nvPr/>
        </p:nvPicPr>
        <p:blipFill>
          <a:blip r:embed="rId2"/>
          <a:stretch>
            <a:fillRect/>
          </a:stretch>
        </p:blipFill>
        <p:spPr>
          <a:xfrm>
            <a:off x="-3522" y="703023"/>
            <a:ext cx="3740138" cy="6154977"/>
          </a:xfrm>
          <a:prstGeom prst="rect">
            <a:avLst/>
          </a:prstGeom>
        </p:spPr>
      </p:pic>
      <p:sp>
        <p:nvSpPr>
          <p:cNvPr id="11" name="TextBox 10">
            <a:extLst>
              <a:ext uri="{FF2B5EF4-FFF2-40B4-BE49-F238E27FC236}">
                <a16:creationId xmlns:a16="http://schemas.microsoft.com/office/drawing/2014/main" id="{59A17ECE-9E72-4D73-88FE-C4718E6E663E}"/>
              </a:ext>
            </a:extLst>
          </p:cNvPr>
          <p:cNvSpPr txBox="1"/>
          <p:nvPr/>
        </p:nvSpPr>
        <p:spPr>
          <a:xfrm>
            <a:off x="1555137" y="6367073"/>
            <a:ext cx="217867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US-HiLumi-doc-1103</a:t>
            </a:r>
          </a:p>
        </p:txBody>
      </p:sp>
    </p:spTree>
    <p:extLst>
      <p:ext uri="{BB962C8B-B14F-4D97-AF65-F5344CB8AC3E}">
        <p14:creationId xmlns:p14="http://schemas.microsoft.com/office/powerpoint/2010/main" val="417933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C55-32A4-494B-99A3-C8008AAE8D0B}"/>
              </a:ext>
            </a:extLst>
          </p:cNvPr>
          <p:cNvSpPr>
            <a:spLocks noGrp="1"/>
          </p:cNvSpPr>
          <p:nvPr>
            <p:ph type="title"/>
          </p:nvPr>
        </p:nvSpPr>
        <p:spPr/>
        <p:txBody>
          <a:bodyPr/>
          <a:lstStyle/>
          <a:p>
            <a:r>
              <a:rPr lang="en-US" dirty="0"/>
              <a:t>Acceptance Criteria (with examples)</a:t>
            </a:r>
          </a:p>
        </p:txBody>
      </p:sp>
      <p:sp>
        <p:nvSpPr>
          <p:cNvPr id="3" name="Content Placeholder 2">
            <a:extLst>
              <a:ext uri="{FF2B5EF4-FFF2-40B4-BE49-F238E27FC236}">
                <a16:creationId xmlns:a16="http://schemas.microsoft.com/office/drawing/2014/main" id="{BB90F422-5934-4D75-8F71-C87CE2392077}"/>
              </a:ext>
            </a:extLst>
          </p:cNvPr>
          <p:cNvSpPr>
            <a:spLocks noGrp="1"/>
          </p:cNvSpPr>
          <p:nvPr>
            <p:ph idx="1"/>
          </p:nvPr>
        </p:nvSpPr>
        <p:spPr>
          <a:xfrm>
            <a:off x="541481" y="1071965"/>
            <a:ext cx="7990519" cy="1517917"/>
          </a:xfrm>
        </p:spPr>
        <p:txBody>
          <a:bodyPr>
            <a:normAutofit fontScale="92500" lnSpcReduction="10000"/>
          </a:bodyPr>
          <a:lstStyle/>
          <a:p>
            <a:r>
              <a:rPr lang="en-US" dirty="0"/>
              <a:t>Based on Acceptance Plan for MQXB magnets (present IT quads at LHC)</a:t>
            </a:r>
          </a:p>
          <a:p>
            <a:r>
              <a:rPr lang="en-US" dirty="0"/>
              <a:t>Content: Verification Method, Procedure summary and References,</a:t>
            </a:r>
          </a:p>
          <a:p>
            <a:pPr marL="0" indent="0">
              <a:buNone/>
            </a:pPr>
            <a:endParaRPr lang="en-US" dirty="0"/>
          </a:p>
        </p:txBody>
      </p:sp>
      <p:sp>
        <p:nvSpPr>
          <p:cNvPr id="4" name="Slide Number Placeholder 3">
            <a:extLst>
              <a:ext uri="{FF2B5EF4-FFF2-40B4-BE49-F238E27FC236}">
                <a16:creationId xmlns:a16="http://schemas.microsoft.com/office/drawing/2014/main" id="{D00847E3-C31A-477B-B2A5-4D077ABCE1CC}"/>
              </a:ext>
            </a:extLst>
          </p:cNvPr>
          <p:cNvSpPr>
            <a:spLocks noGrp="1"/>
          </p:cNvSpPr>
          <p:nvPr>
            <p:ph type="sldNum" sz="quarter" idx="12"/>
          </p:nvPr>
        </p:nvSpPr>
        <p:spPr/>
        <p:txBody>
          <a:bodyPr/>
          <a:lstStyle/>
          <a:p>
            <a:fld id="{BFDCA1C4-9514-7B4F-976F-D92F7E296653}" type="slidenum">
              <a:rPr lang="fr-FR" smtClean="0"/>
              <a:pPr/>
              <a:t>11</a:t>
            </a:fld>
            <a:endParaRPr lang="fr-FR" dirty="0"/>
          </a:p>
        </p:txBody>
      </p:sp>
      <p:pic>
        <p:nvPicPr>
          <p:cNvPr id="7" name="Picture 6"/>
          <p:cNvPicPr>
            <a:picLocks noChangeAspect="1"/>
          </p:cNvPicPr>
          <p:nvPr/>
        </p:nvPicPr>
        <p:blipFill>
          <a:blip r:embed="rId2"/>
          <a:stretch>
            <a:fillRect/>
          </a:stretch>
        </p:blipFill>
        <p:spPr>
          <a:xfrm>
            <a:off x="611999" y="2708635"/>
            <a:ext cx="7856865" cy="1224421"/>
          </a:xfrm>
          <a:prstGeom prst="rect">
            <a:avLst/>
          </a:prstGeom>
        </p:spPr>
      </p:pic>
      <p:pic>
        <p:nvPicPr>
          <p:cNvPr id="8" name="Picture 7"/>
          <p:cNvPicPr>
            <a:picLocks noChangeAspect="1"/>
          </p:cNvPicPr>
          <p:nvPr/>
        </p:nvPicPr>
        <p:blipFill>
          <a:blip r:embed="rId3"/>
          <a:stretch>
            <a:fillRect/>
          </a:stretch>
        </p:blipFill>
        <p:spPr>
          <a:xfrm>
            <a:off x="612000" y="3988995"/>
            <a:ext cx="7856864" cy="2248317"/>
          </a:xfrm>
          <a:prstGeom prst="rect">
            <a:avLst/>
          </a:prstGeom>
        </p:spPr>
      </p:pic>
      <p:pic>
        <p:nvPicPr>
          <p:cNvPr id="10" name="Picture 9"/>
          <p:cNvPicPr>
            <a:picLocks noChangeAspect="1"/>
          </p:cNvPicPr>
          <p:nvPr/>
        </p:nvPicPr>
        <p:blipFill>
          <a:blip r:embed="rId4"/>
          <a:stretch>
            <a:fillRect/>
          </a:stretch>
        </p:blipFill>
        <p:spPr>
          <a:xfrm>
            <a:off x="612000" y="6235255"/>
            <a:ext cx="7856864" cy="434105"/>
          </a:xfrm>
          <a:prstGeom prst="rect">
            <a:avLst/>
          </a:prstGeom>
        </p:spPr>
      </p:pic>
    </p:spTree>
    <p:extLst>
      <p:ext uri="{BB962C8B-B14F-4D97-AF65-F5344CB8AC3E}">
        <p14:creationId xmlns:p14="http://schemas.microsoft.com/office/powerpoint/2010/main" val="49327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0000"/>
            <a:ext cx="6336704" cy="720000"/>
          </a:xfrm>
        </p:spPr>
        <p:txBody>
          <a:bodyPr/>
          <a:lstStyle/>
          <a:p>
            <a:r>
              <a:rPr lang="en-US" dirty="0"/>
              <a:t>MQXFA Final Design Report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effectLst/>
              <a:uLnTx/>
              <a:uFillTx/>
              <a:latin typeface="Arial"/>
              <a:ea typeface="+mn-ea"/>
              <a:cs typeface="+mn-cs"/>
            </a:endParaRPr>
          </a:p>
        </p:txBody>
      </p:sp>
      <p:sp>
        <p:nvSpPr>
          <p:cNvPr id="5" name="Footer Placeholder 4">
            <a:extLst>
              <a:ext uri="{FF2B5EF4-FFF2-40B4-BE49-F238E27FC236}">
                <a16:creationId xmlns:a16="http://schemas.microsoft.com/office/drawing/2014/main" id="{A43EE9BF-E286-4D78-92D5-E112F9999AC1}"/>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CD-2/3b DOE/SC Review – Dec 2018</a:t>
            </a:r>
            <a:endParaRPr lang="en-GB" dirty="0"/>
          </a:p>
        </p:txBody>
      </p:sp>
      <p:sp>
        <p:nvSpPr>
          <p:cNvPr id="15" name="Content Placeholder 14">
            <a:extLst>
              <a:ext uri="{FF2B5EF4-FFF2-40B4-BE49-F238E27FC236}">
                <a16:creationId xmlns:a16="http://schemas.microsoft.com/office/drawing/2014/main" id="{79D85334-6676-4A66-8516-7E02C9C3DC4E}"/>
              </a:ext>
            </a:extLst>
          </p:cNvPr>
          <p:cNvSpPr>
            <a:spLocks noGrp="1"/>
          </p:cNvSpPr>
          <p:nvPr>
            <p:ph idx="1"/>
          </p:nvPr>
        </p:nvSpPr>
        <p:spPr>
          <a:xfrm>
            <a:off x="4149634" y="1042156"/>
            <a:ext cx="4320040" cy="4506163"/>
          </a:xfrm>
        </p:spPr>
        <p:txBody>
          <a:bodyPr/>
          <a:lstStyle/>
          <a:p>
            <a:r>
              <a:rPr lang="en-US" dirty="0"/>
              <a:t>Final Design Report was reviewed by external team</a:t>
            </a:r>
            <a:r>
              <a:rPr lang="en-US" dirty="0">
                <a:solidFill>
                  <a:srgbClr val="5F5F5F"/>
                </a:solidFill>
              </a:rPr>
              <a:t> </a:t>
            </a:r>
            <a:endParaRPr lang="en-US" dirty="0"/>
          </a:p>
          <a:p>
            <a:pPr lvl="1"/>
            <a:r>
              <a:rPr lang="en-US" dirty="0"/>
              <a:t>Details will be presented by L3s</a:t>
            </a:r>
          </a:p>
          <a:p>
            <a:r>
              <a:rPr lang="en-US" dirty="0">
                <a:solidFill>
                  <a:srgbClr val="5F5F5F"/>
                </a:solidFill>
              </a:rPr>
              <a:t>FDR and Drawings are available on Review website</a:t>
            </a:r>
          </a:p>
        </p:txBody>
      </p:sp>
      <p:sp>
        <p:nvSpPr>
          <p:cNvPr id="16" name="TextBox 15">
            <a:extLst>
              <a:ext uri="{FF2B5EF4-FFF2-40B4-BE49-F238E27FC236}">
                <a16:creationId xmlns:a16="http://schemas.microsoft.com/office/drawing/2014/main" id="{50AC1912-30E0-40C8-8D88-F4234597C958}"/>
              </a:ext>
            </a:extLst>
          </p:cNvPr>
          <p:cNvSpPr txBox="1"/>
          <p:nvPr/>
        </p:nvSpPr>
        <p:spPr>
          <a:xfrm>
            <a:off x="3896456" y="5358327"/>
            <a:ext cx="207620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US-HiLumi-doc-948</a:t>
            </a:r>
          </a:p>
        </p:txBody>
      </p:sp>
      <p:sp>
        <p:nvSpPr>
          <p:cNvPr id="9" name="TextBox 8">
            <a:extLst>
              <a:ext uri="{FF2B5EF4-FFF2-40B4-BE49-F238E27FC236}">
                <a16:creationId xmlns:a16="http://schemas.microsoft.com/office/drawing/2014/main" id="{199228CD-B1AC-46E4-BC89-8CC73DB04702}"/>
              </a:ext>
            </a:extLst>
          </p:cNvPr>
          <p:cNvSpPr txBox="1"/>
          <p:nvPr/>
        </p:nvSpPr>
        <p:spPr>
          <a:xfrm>
            <a:off x="3890941" y="5661955"/>
            <a:ext cx="2624436" cy="307777"/>
          </a:xfrm>
          <a:prstGeom prst="rect">
            <a:avLst/>
          </a:prstGeom>
          <a:noFill/>
        </p:spPr>
        <p:txBody>
          <a:bodyPr wrap="none" rtlCol="0">
            <a:spAutoFit/>
          </a:bodyPr>
          <a:lstStyle/>
          <a:p>
            <a:r>
              <a:rPr lang="en-US" sz="1400" dirty="0">
                <a:solidFill>
                  <a:schemeClr val="tx2"/>
                </a:solidFill>
              </a:rPr>
              <a:t>Electronic signature on DocDB</a:t>
            </a:r>
          </a:p>
        </p:txBody>
      </p:sp>
      <p:pic>
        <p:nvPicPr>
          <p:cNvPr id="6" name="Picture 5">
            <a:extLst>
              <a:ext uri="{FF2B5EF4-FFF2-40B4-BE49-F238E27FC236}">
                <a16:creationId xmlns:a16="http://schemas.microsoft.com/office/drawing/2014/main" id="{CA0395C5-CC2E-4ECD-BF8F-7D4F56D4E4F0}"/>
              </a:ext>
            </a:extLst>
          </p:cNvPr>
          <p:cNvPicPr>
            <a:picLocks noChangeAspect="1"/>
          </p:cNvPicPr>
          <p:nvPr/>
        </p:nvPicPr>
        <p:blipFill>
          <a:blip r:embed="rId2"/>
          <a:stretch>
            <a:fillRect/>
          </a:stretch>
        </p:blipFill>
        <p:spPr>
          <a:xfrm>
            <a:off x="0" y="1046287"/>
            <a:ext cx="3896456" cy="5839097"/>
          </a:xfrm>
          <a:prstGeom prst="rect">
            <a:avLst/>
          </a:prstGeom>
        </p:spPr>
      </p:pic>
    </p:spTree>
    <p:extLst>
      <p:ext uri="{BB962C8B-B14F-4D97-AF65-F5344CB8AC3E}">
        <p14:creationId xmlns:p14="http://schemas.microsoft.com/office/powerpoint/2010/main" val="156024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5" descr="Logo-APO-LARP.png"/>
          <p:cNvPicPr>
            <a:picLocks noChangeAspect="1"/>
          </p:cNvPicPr>
          <p:nvPr/>
        </p:nvPicPr>
        <p:blipFill>
          <a:blip r:embed="rId3"/>
          <a:stretch>
            <a:fillRect/>
          </a:stretch>
        </p:blipFill>
        <p:spPr>
          <a:xfrm>
            <a:off x="1411930" y="6183563"/>
            <a:ext cx="499889" cy="594990"/>
          </a:xfrm>
          <a:prstGeom prst="rect">
            <a:avLst/>
          </a:prstGeom>
        </p:spPr>
      </p:pic>
      <p:pic>
        <p:nvPicPr>
          <p:cNvPr id="16" name="Picture 15"/>
          <p:cNvPicPr>
            <a:picLocks noChangeAspect="1"/>
          </p:cNvPicPr>
          <p:nvPr/>
        </p:nvPicPr>
        <p:blipFill>
          <a:blip r:embed="rId4"/>
          <a:stretch>
            <a:fillRect/>
          </a:stretch>
        </p:blipFill>
        <p:spPr>
          <a:xfrm>
            <a:off x="0" y="6164664"/>
            <a:ext cx="1434505" cy="671884"/>
          </a:xfrm>
          <a:prstGeom prst="rect">
            <a:avLst/>
          </a:prstGeom>
        </p:spPr>
      </p:pic>
      <p:sp>
        <p:nvSpPr>
          <p:cNvPr id="2" name="Title 1"/>
          <p:cNvSpPr>
            <a:spLocks noGrp="1"/>
          </p:cNvSpPr>
          <p:nvPr>
            <p:ph type="title"/>
          </p:nvPr>
        </p:nvSpPr>
        <p:spPr/>
        <p:txBody>
          <a:bodyPr/>
          <a:lstStyle/>
          <a:p>
            <a:r>
              <a:rPr lang="en-US" dirty="0"/>
              <a:t>MQXFA/B Main Parameters</a:t>
            </a:r>
          </a:p>
        </p:txBody>
      </p:sp>
      <p:graphicFrame>
        <p:nvGraphicFramePr>
          <p:cNvPr id="6" name="Content Placeholder 6"/>
          <p:cNvGraphicFramePr>
            <a:graphicFrameLocks/>
          </p:cNvGraphicFramePr>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132.6</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11.4</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5"/>
          <a:srcRect l="1313" b="5868"/>
          <a:stretch/>
        </p:blipFill>
        <p:spPr>
          <a:xfrm>
            <a:off x="5581649" y="4413279"/>
            <a:ext cx="3581400" cy="2444721"/>
          </a:xfrm>
          <a:prstGeom prst="rect">
            <a:avLst/>
          </a:prstGeom>
        </p:spPr>
      </p:pic>
      <p:pic>
        <p:nvPicPr>
          <p:cNvPr id="8" name="Picture 7"/>
          <p:cNvPicPr>
            <a:picLocks noChangeAspect="1"/>
          </p:cNvPicPr>
          <p:nvPr/>
        </p:nvPicPr>
        <p:blipFill>
          <a:blip r:embed="rId6"/>
          <a:stretch>
            <a:fillRect/>
          </a:stretch>
        </p:blipFill>
        <p:spPr>
          <a:xfrm>
            <a:off x="5562600" y="833887"/>
            <a:ext cx="3581400" cy="3569362"/>
          </a:xfrm>
          <a:prstGeom prst="rect">
            <a:avLst/>
          </a:prstGeom>
        </p:spPr>
      </p:pic>
      <p:sp>
        <p:nvSpPr>
          <p:cNvPr id="7" name="Slide Number Placeholder 6"/>
          <p:cNvSpPr>
            <a:spLocks noGrp="1"/>
          </p:cNvSpPr>
          <p:nvPr>
            <p:ph type="sldNum" sz="quarter" idx="12"/>
          </p:nvPr>
        </p:nvSpPr>
        <p:spPr/>
        <p:txBody>
          <a:bodyPr/>
          <a:lstStyle/>
          <a:p>
            <a:pPr>
              <a:defRPr/>
            </a:pPr>
            <a:fld id="{2E8B149A-14C6-B749-AF60-1744CFF2A849}" type="slidenum">
              <a:rPr lang="en-US" smtClean="0"/>
              <a:pPr>
                <a:defRPr/>
              </a:pPr>
              <a:t>13</a:t>
            </a:fld>
            <a:endParaRPr lang="en-US" dirty="0"/>
          </a:p>
        </p:txBody>
      </p:sp>
      <p:sp>
        <p:nvSpPr>
          <p:cNvPr id="11" name="TextBox 10"/>
          <p:cNvSpPr txBox="1"/>
          <p:nvPr/>
        </p:nvSpPr>
        <p:spPr>
          <a:xfrm>
            <a:off x="0" y="6192296"/>
            <a:ext cx="5698105" cy="276999"/>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“MQXFS1 Quadrupole Design Report” LARP DocDB 1074</a:t>
            </a:r>
          </a:p>
        </p:txBody>
      </p:sp>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a:p>
        </p:txBody>
      </p:sp>
    </p:spTree>
    <p:extLst>
      <p:ext uri="{BB962C8B-B14F-4D97-AF65-F5344CB8AC3E}">
        <p14:creationId xmlns:p14="http://schemas.microsoft.com/office/powerpoint/2010/main" val="334079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80460" y="1027732"/>
            <a:ext cx="7920000" cy="5353596"/>
          </a:xfrm>
        </p:spPr>
        <p:txBody>
          <a:bodyPr>
            <a:normAutofit fontScale="85000" lnSpcReduction="10000"/>
          </a:bodyPr>
          <a:lstStyle/>
          <a:p>
            <a:r>
              <a:rPr lang="en-US" dirty="0"/>
              <a:t>The HL-LHC AUP 302.2.02 scope covers strand procurement, vendor QC supervision, QC validation, and preparation and test of extracted strands and witness samples.  The HL-LHC AUP project received CD-3a approval for conductor procurement in October 2017, and the remaining scope of 302.2.02 was approved under CD-3b in February 2019. This PRR covers the remaining scope approved under CD-3b: </a:t>
            </a:r>
            <a:r>
              <a:rPr lang="en-US" u="sng" dirty="0"/>
              <a:t>QC validation, and preparation and test of extracted strands and witness samples</a:t>
            </a:r>
            <a:r>
              <a:rPr lang="en-US" dirty="0"/>
              <a:t>. </a:t>
            </a:r>
          </a:p>
          <a:p>
            <a:r>
              <a:rPr lang="en-US" dirty="0"/>
              <a:t>The 302.2.02 L3 Manager (Lance Cooley) is presently with FSU and the NHMFL, where strand QC validation is being performed. The 302.2.02 L3 Manager Deputy (Vito Lombardo) is at FNAL where extracted strands and witness samples are prepared and tested.</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2</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7940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12000" y="980728"/>
            <a:ext cx="7920000" cy="5145435"/>
          </a:xfrm>
        </p:spPr>
        <p:txBody>
          <a:bodyPr>
            <a:normAutofit fontScale="92500" lnSpcReduction="20000"/>
          </a:bodyPr>
          <a:lstStyle/>
          <a:p>
            <a:r>
              <a:rPr lang="en-US" dirty="0"/>
              <a:t>Production Readiness Review (PRR) is a major review step in the HL-LHC Accelerator Upgrade Project (AUP). It is held prior to the start of series production, and is intended to be a largely technical review, but include assessment of the planned cost, schedule, and personnel needs to complete the production. </a:t>
            </a:r>
          </a:p>
          <a:p>
            <a:r>
              <a:rPr lang="en-US" dirty="0"/>
              <a:t>Scope of this PRR: </a:t>
            </a:r>
          </a:p>
          <a:p>
            <a:pPr marL="400050" lvl="1" indent="0">
              <a:buNone/>
            </a:pPr>
            <a:r>
              <a:rPr lang="en-US" dirty="0"/>
              <a:t>- Parts and materials for testing virgin strands, extracted strands and witness samples.</a:t>
            </a:r>
          </a:p>
          <a:p>
            <a:pPr marL="400050" lvl="1" indent="0">
              <a:buNone/>
            </a:pPr>
            <a:r>
              <a:rPr lang="en-US" dirty="0"/>
              <a:t>- Procurements, sample preparation and test procedures.</a:t>
            </a:r>
          </a:p>
          <a:p>
            <a:pPr marL="400050" lvl="1" indent="0">
              <a:buNone/>
            </a:pPr>
            <a:r>
              <a:rPr lang="en-US" dirty="0"/>
              <a:t>- Interfaces. (</a:t>
            </a:r>
            <a:r>
              <a:rPr lang="en-US" u="sng" dirty="0"/>
              <a:t>ICDs to be reviewed after this PRR</a:t>
            </a:r>
            <a:r>
              <a:rPr lang="en-US" dirty="0"/>
              <a:t>)</a:t>
            </a:r>
          </a:p>
          <a:p>
            <a:r>
              <a:rPr lang="en-US" dirty="0"/>
              <a:t>Goal of this PRR: </a:t>
            </a:r>
          </a:p>
          <a:p>
            <a:pPr marL="400050" lvl="1" indent="0">
              <a:buNone/>
            </a:pPr>
            <a:r>
              <a:rPr lang="en-US" dirty="0"/>
              <a:t>- Approval of plans and procedures for remaining scope of 302.2.02  </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3</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37472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I</a:t>
            </a:r>
          </a:p>
        </p:txBody>
      </p:sp>
      <p:sp>
        <p:nvSpPr>
          <p:cNvPr id="3" name="Content Placeholder 2"/>
          <p:cNvSpPr>
            <a:spLocks noGrp="1"/>
          </p:cNvSpPr>
          <p:nvPr>
            <p:ph idx="1"/>
          </p:nvPr>
        </p:nvSpPr>
        <p:spPr>
          <a:xfrm>
            <a:off x="323528" y="900000"/>
            <a:ext cx="8208472" cy="5456350"/>
          </a:xfrm>
        </p:spPr>
        <p:txBody>
          <a:bodyPr>
            <a:normAutofit fontScale="70000" lnSpcReduction="20000"/>
          </a:bodyPr>
          <a:lstStyle/>
          <a:p>
            <a:pPr marL="0" indent="0">
              <a:buNone/>
            </a:pPr>
            <a:r>
              <a:rPr lang="en-US" dirty="0"/>
              <a:t>The committee is requested to answer the following questions:</a:t>
            </a:r>
          </a:p>
          <a:p>
            <a:endParaRPr lang="en-US" sz="2100" dirty="0">
              <a:solidFill>
                <a:srgbClr val="000000"/>
              </a:solidFill>
              <a:latin typeface="Arial" panose="020B0604020202020204" pitchFamily="34" charset="0"/>
            </a:endParaRPr>
          </a:p>
          <a:p>
            <a:pPr marL="514350" indent="-514350">
              <a:buFont typeface="+mj-lt"/>
              <a:buAutoNum type="arabicPeriod"/>
            </a:pPr>
            <a:r>
              <a:rPr lang="en-US" sz="3100" dirty="0">
                <a:latin typeface="Arial" panose="020B0604020202020204" pitchFamily="34" charset="0"/>
              </a:rPr>
              <a:t>Scope and interfaces: is the L3 task scope clearly defined and are interfaces with other tasks sufficiently well-defined for execution during QC validation, and preparation &amp; test of extracted strands &amp; witness samples? </a:t>
            </a:r>
          </a:p>
          <a:p>
            <a:pPr marL="514350" indent="-514350">
              <a:buFont typeface="+mj-lt"/>
              <a:buAutoNum type="arabicPeriod"/>
            </a:pPr>
            <a:r>
              <a:rPr lang="en-US" sz="3100" dirty="0">
                <a:latin typeface="Arial" panose="020B0604020202020204" pitchFamily="34" charset="0"/>
              </a:rPr>
              <a:t>Procurement and Manufacturing: are the procurement and manufacturing work flow documents and travelers - including scheduling, personnel needs, floor space, and facilities requirement - appropriate to execute these activities during series production? </a:t>
            </a:r>
          </a:p>
          <a:p>
            <a:pPr marL="514350" indent="-514350">
              <a:buFont typeface="+mj-lt"/>
              <a:buAutoNum type="arabicPeriod"/>
            </a:pPr>
            <a:r>
              <a:rPr lang="en-US" sz="3100" dirty="0">
                <a:latin typeface="Arial" panose="020B0604020202020204" pitchFamily="34" charset="0"/>
              </a:rPr>
              <a:t>QA/QC: is the QA/QC plan adequate? Are there appropriate documentation for quality control procedures, manufacturing and inspection plan, and data reporting? </a:t>
            </a:r>
          </a:p>
          <a:p>
            <a:pPr marL="514350" indent="-514350">
              <a:buFont typeface="+mj-lt"/>
              <a:buAutoNum type="arabicPeriod"/>
            </a:pPr>
            <a:r>
              <a:rPr lang="en-US" sz="3100" dirty="0">
                <a:latin typeface="Arial" panose="020B0604020202020204" pitchFamily="34" charset="0"/>
              </a:rPr>
              <a:t>Cost and Schedule: are the cost and schedule estimates sufficiently well-defined and of adequate maturity to support the series production? </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4</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47660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II</a:t>
            </a:r>
          </a:p>
        </p:txBody>
      </p:sp>
      <p:sp>
        <p:nvSpPr>
          <p:cNvPr id="3" name="Content Placeholder 2"/>
          <p:cNvSpPr>
            <a:spLocks noGrp="1"/>
          </p:cNvSpPr>
          <p:nvPr>
            <p:ph idx="1"/>
          </p:nvPr>
        </p:nvSpPr>
        <p:spPr>
          <a:xfrm>
            <a:off x="619887" y="1004866"/>
            <a:ext cx="7920000" cy="4906963"/>
          </a:xfrm>
        </p:spPr>
        <p:txBody>
          <a:bodyPr>
            <a:normAutofit fontScale="92500"/>
          </a:bodyPr>
          <a:lstStyle/>
          <a:p>
            <a:endParaRPr lang="en-US" dirty="0"/>
          </a:p>
          <a:p>
            <a:pPr marL="514350" indent="-514350">
              <a:buFont typeface="+mj-lt"/>
              <a:buAutoNum type="arabicPeriod" startAt="5"/>
            </a:pPr>
            <a:r>
              <a:rPr lang="en-US" dirty="0">
                <a:latin typeface="Arial" panose="020B0604020202020204" pitchFamily="34" charset="0"/>
              </a:rPr>
              <a:t>ES&amp;H: Have all hazards been identified and addressed? Are ES&amp;H policy and documentation sufficient for the series production? </a:t>
            </a:r>
            <a:endParaRPr lang="en-US" dirty="0"/>
          </a:p>
          <a:p>
            <a:pPr marL="514350" indent="-514350">
              <a:buFont typeface="+mj-lt"/>
              <a:buAutoNum type="arabicPeriod" startAt="5"/>
            </a:pPr>
            <a:r>
              <a:rPr lang="en-US" dirty="0"/>
              <a:t>Risk: are risks understood and appropriately managed for the series production? </a:t>
            </a:r>
          </a:p>
          <a:p>
            <a:pPr marL="514350" indent="-514350">
              <a:buFont typeface="+mj-lt"/>
              <a:buAutoNum type="arabicPeriod" startAt="5"/>
            </a:pPr>
            <a:r>
              <a:rPr lang="en-US" dirty="0"/>
              <a:t>Reviews: are all closeout recommendations for this L3 task from Final Design Review addressed?</a:t>
            </a:r>
          </a:p>
          <a:p>
            <a:pPr marL="400050" lvl="1" indent="0">
              <a:buNone/>
            </a:pPr>
            <a:r>
              <a:rPr lang="en-US" dirty="0"/>
              <a:t>  - No recommendations for this L3 task </a:t>
            </a:r>
          </a:p>
          <a:p>
            <a:pPr marL="514350" indent="-514350">
              <a:buFont typeface="+mj-lt"/>
              <a:buAutoNum type="arabicPeriod" startAt="5"/>
            </a:pPr>
            <a:r>
              <a:rPr lang="en-US" dirty="0"/>
              <a:t>Is this L3 task ready for series production? </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5</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396423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2728-8509-4F37-9ED1-05B26D22EF81}"/>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AAB7D77-7B65-4411-9C15-6FE3B0CD1B4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002A4FD-0AF6-4EFE-96EF-8FF4CDD55546}"/>
              </a:ext>
            </a:extLst>
          </p:cNvPr>
          <p:cNvSpPr>
            <a:spLocks noGrp="1"/>
          </p:cNvSpPr>
          <p:nvPr>
            <p:ph type="ftr" sz="quarter" idx="11"/>
          </p:nvPr>
        </p:nvSpPr>
        <p:spPr/>
        <p:txBody>
          <a:bodyPr/>
          <a:lstStyle/>
          <a:p>
            <a:r>
              <a:rPr lang="en-US" noProof="0"/>
              <a:t>G. Ambrosio - Review Intro &amp; Charge</a:t>
            </a:r>
            <a:endParaRPr lang="en-GB" noProof="0"/>
          </a:p>
        </p:txBody>
      </p:sp>
      <p:sp>
        <p:nvSpPr>
          <p:cNvPr id="5" name="Slide Number Placeholder 4">
            <a:extLst>
              <a:ext uri="{FF2B5EF4-FFF2-40B4-BE49-F238E27FC236}">
                <a16:creationId xmlns:a16="http://schemas.microsoft.com/office/drawing/2014/main" id="{F2359FB3-CC7F-4C00-9000-AF205388EA87}"/>
              </a:ext>
            </a:extLst>
          </p:cNvPr>
          <p:cNvSpPr>
            <a:spLocks noGrp="1"/>
          </p:cNvSpPr>
          <p:nvPr>
            <p:ph type="sldNum" sz="quarter" idx="12"/>
          </p:nvPr>
        </p:nvSpPr>
        <p:spPr/>
        <p:txBody>
          <a:bodyPr/>
          <a:lstStyle/>
          <a:p>
            <a:fld id="{BFDCA1C4-9514-7B4F-976F-D92F7E296653}" type="slidenum">
              <a:rPr lang="fr-FR" smtClean="0"/>
              <a:pPr/>
              <a:t>6</a:t>
            </a:fld>
            <a:endParaRPr lang="fr-FR"/>
          </a:p>
        </p:txBody>
      </p:sp>
    </p:spTree>
    <p:extLst>
      <p:ext uri="{BB962C8B-B14F-4D97-AF65-F5344CB8AC3E}">
        <p14:creationId xmlns:p14="http://schemas.microsoft.com/office/powerpoint/2010/main" val="413874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95264" cy="788627"/>
          </a:xfrm>
        </p:spPr>
        <p:txBody>
          <a:bodyPr>
            <a:normAutofit/>
          </a:bodyPr>
          <a:lstStyle/>
          <a:p>
            <a:r>
              <a:rPr lang="en-US" dirty="0"/>
              <a:t>AUP MQXFA Magnet Deliverables</a:t>
            </a:r>
            <a:endParaRPr lang="en-US" sz="3100" dirty="0"/>
          </a:p>
        </p:txBody>
      </p:sp>
      <p:sp>
        <p:nvSpPr>
          <p:cNvPr id="3" name="Content Placeholder 2"/>
          <p:cNvSpPr>
            <a:spLocks noGrp="1"/>
          </p:cNvSpPr>
          <p:nvPr>
            <p:ph idx="1"/>
          </p:nvPr>
        </p:nvSpPr>
        <p:spPr>
          <a:xfrm>
            <a:off x="456400" y="788626"/>
            <a:ext cx="8591791" cy="2647959"/>
          </a:xfrm>
        </p:spPr>
        <p:txBody>
          <a:bodyPr>
            <a:normAutofit/>
          </a:bodyPr>
          <a:lstStyle/>
          <a:p>
            <a:pPr>
              <a:buFont typeface="Wingdings" panose="05000000000000000000" pitchFamily="2" charset="2"/>
              <a:buChar char="§"/>
              <a:defRPr/>
            </a:pPr>
            <a:r>
              <a:rPr lang="en-GB" b="1" dirty="0">
                <a:solidFill>
                  <a:srgbClr val="5F5F5F"/>
                </a:solidFill>
              </a:rPr>
              <a:t>20 Magnets</a:t>
            </a:r>
            <a:endParaRPr lang="en-GB" dirty="0">
              <a:solidFill>
                <a:srgbClr val="5F5F5F"/>
              </a:solidFill>
            </a:endParaRPr>
          </a:p>
          <a:p>
            <a:pPr lvl="1">
              <a:buFont typeface="Wingdings" panose="05000000000000000000" pitchFamily="2" charset="2"/>
              <a:buChar char="§"/>
              <a:defRPr/>
            </a:pPr>
            <a:r>
              <a:rPr lang="en-GB" dirty="0">
                <a:solidFill>
                  <a:srgbClr val="5F5F5F"/>
                </a:solidFill>
              </a:rPr>
              <a:t>16 magnets for Q1/Q3 to be installed in LHC tunnel </a:t>
            </a:r>
          </a:p>
          <a:p>
            <a:pPr lvl="1">
              <a:buFont typeface="Wingdings" panose="05000000000000000000" pitchFamily="2" charset="2"/>
              <a:buChar char="§"/>
              <a:defRPr/>
            </a:pPr>
            <a:r>
              <a:rPr lang="en-GB" dirty="0">
                <a:solidFill>
                  <a:srgbClr val="5F5F5F"/>
                </a:solidFill>
              </a:rPr>
              <a:t>4 magnets for 2 Q1/Q3 commissioning spares</a:t>
            </a:r>
          </a:p>
          <a:p>
            <a:pPr lvl="1">
              <a:buFont typeface="Wingdings" panose="05000000000000000000" pitchFamily="2" charset="2"/>
              <a:buChar char="§"/>
              <a:defRPr/>
            </a:pPr>
            <a:r>
              <a:rPr lang="en-GB" dirty="0">
                <a:solidFill>
                  <a:srgbClr val="5F5F5F"/>
                </a:solidFill>
              </a:rPr>
              <a:t>(assuming: 4 re-assemblies = post test re-work)</a:t>
            </a:r>
          </a:p>
          <a:p>
            <a:pPr lvl="1">
              <a:buFont typeface="Wingdings" panose="05000000000000000000" pitchFamily="2" charset="2"/>
              <a:buChar char="§"/>
              <a:defRPr/>
            </a:pPr>
            <a:r>
              <a:rPr lang="en-GB" dirty="0">
                <a:solidFill>
                  <a:srgbClr val="5F5F5F"/>
                </a:solidFill>
              </a:rPr>
              <a:t>(assuming: 1 damaged during handling or shipment) </a:t>
            </a:r>
          </a:p>
        </p:txBody>
      </p:sp>
      <p:sp>
        <p:nvSpPr>
          <p:cNvPr id="5" name="Slide Number Placeholder 4"/>
          <p:cNvSpPr>
            <a:spLocks noGrp="1"/>
          </p:cNvSpPr>
          <p:nvPr>
            <p:ph type="sldNum" sz="quarter" idx="12"/>
          </p:nvPr>
        </p:nvSpPr>
        <p:spPr>
          <a:xfrm>
            <a:off x="8686800" y="6381368"/>
            <a:ext cx="360000" cy="360000"/>
          </a:xfrm>
        </p:spPr>
        <p:txBody>
          <a:bodyPr/>
          <a:lstStyle/>
          <a:p>
            <a:pPr>
              <a:defRPr/>
            </a:pPr>
            <a:fld id="{83B49E4E-039F-472C-94D3-961E32C09AC1}" type="slidenum">
              <a:rPr lang="en-US" smtClean="0">
                <a:solidFill>
                  <a:schemeClr val="accent1">
                    <a:lumMod val="20000"/>
                    <a:lumOff val="80000"/>
                  </a:schemeClr>
                </a:solidFill>
              </a:rPr>
              <a:pPr>
                <a:defRPr/>
              </a:pPr>
              <a:t>7</a:t>
            </a:fld>
            <a:endParaRPr lang="en-US" dirty="0">
              <a:solidFill>
                <a:schemeClr val="accent1">
                  <a:lumMod val="20000"/>
                  <a:lumOff val="80000"/>
                </a:schemeClr>
              </a:solidFill>
            </a:endParaRPr>
          </a:p>
        </p:txBody>
      </p:sp>
      <p:sp>
        <p:nvSpPr>
          <p:cNvPr id="4" name="TextBox 3"/>
          <p:cNvSpPr txBox="1"/>
          <p:nvPr/>
        </p:nvSpPr>
        <p:spPr>
          <a:xfrm>
            <a:off x="6640787" y="5980214"/>
            <a:ext cx="1826096" cy="492443"/>
          </a:xfrm>
          <a:prstGeom prst="rect">
            <a:avLst/>
          </a:prstGeom>
          <a:noFill/>
        </p:spPr>
        <p:txBody>
          <a:bodyPr wrap="square" rtlCol="0">
            <a:spAutoFit/>
          </a:bodyPr>
          <a:lstStyle/>
          <a:p>
            <a:pPr algn="ctr"/>
            <a:r>
              <a:rPr lang="en-US" sz="1300" dirty="0"/>
              <a:t>Cryo-assembly</a:t>
            </a:r>
          </a:p>
          <a:p>
            <a:pPr algn="ctr"/>
            <a:r>
              <a:rPr lang="en-US" sz="1300" dirty="0"/>
              <a:t>(LQXFA)</a:t>
            </a:r>
          </a:p>
        </p:txBody>
      </p:sp>
      <p:sp>
        <p:nvSpPr>
          <p:cNvPr id="10" name="Arrow: Down 9"/>
          <p:cNvSpPr/>
          <p:nvPr/>
        </p:nvSpPr>
        <p:spPr>
          <a:xfrm rot="16200000">
            <a:off x="3203848" y="4415579"/>
            <a:ext cx="216024" cy="50405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angle: Rounded Corners 14"/>
          <p:cNvSpPr/>
          <p:nvPr/>
        </p:nvSpPr>
        <p:spPr>
          <a:xfrm>
            <a:off x="1115616" y="3514915"/>
            <a:ext cx="856964" cy="516301"/>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6" name="TextBox 15"/>
          <p:cNvSpPr txBox="1"/>
          <p:nvPr/>
        </p:nvSpPr>
        <p:spPr>
          <a:xfrm>
            <a:off x="958058" y="3483521"/>
            <a:ext cx="1175457" cy="492443"/>
          </a:xfrm>
          <a:prstGeom prst="rect">
            <a:avLst/>
          </a:prstGeom>
          <a:noFill/>
        </p:spPr>
        <p:txBody>
          <a:bodyPr wrap="square" rtlCol="0">
            <a:spAutoFit/>
          </a:bodyPr>
          <a:lstStyle/>
          <a:p>
            <a:pPr algn="ctr"/>
            <a:r>
              <a:rPr lang="en-US" sz="1300" dirty="0"/>
              <a:t>Magnet</a:t>
            </a:r>
          </a:p>
          <a:p>
            <a:pPr algn="ctr"/>
            <a:r>
              <a:rPr lang="en-US" sz="1300" dirty="0"/>
              <a:t>(MQXFA)</a:t>
            </a:r>
          </a:p>
        </p:txBody>
      </p:sp>
      <p:sp>
        <p:nvSpPr>
          <p:cNvPr id="18" name="Rectangle: Rounded Corners 17"/>
          <p:cNvSpPr/>
          <p:nvPr/>
        </p:nvSpPr>
        <p:spPr>
          <a:xfrm>
            <a:off x="6892660" y="5990618"/>
            <a:ext cx="1296144" cy="516301"/>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3" name="Footer Placeholder 12"/>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HL-LHC AUP CD-2/3b DOE/SC Review – Dec 2018</a:t>
            </a:r>
            <a:endParaRPr lang="en-GB" dirty="0"/>
          </a:p>
        </p:txBody>
      </p:sp>
      <p:pic>
        <p:nvPicPr>
          <p:cNvPr id="22" name="Picture 21"/>
          <p:cNvPicPr>
            <a:picLocks noChangeAspect="1"/>
          </p:cNvPicPr>
          <p:nvPr/>
        </p:nvPicPr>
        <p:blipFill>
          <a:blip r:embed="rId2"/>
          <a:stretch>
            <a:fillRect/>
          </a:stretch>
        </p:blipFill>
        <p:spPr>
          <a:xfrm>
            <a:off x="189557" y="4259569"/>
            <a:ext cx="1255298" cy="830525"/>
          </a:xfrm>
          <a:prstGeom prst="rect">
            <a:avLst/>
          </a:prstGeom>
        </p:spPr>
      </p:pic>
      <p:pic>
        <p:nvPicPr>
          <p:cNvPr id="23" name="Picture 22"/>
          <p:cNvPicPr>
            <a:picLocks noChangeAspect="1"/>
          </p:cNvPicPr>
          <p:nvPr/>
        </p:nvPicPr>
        <p:blipFill>
          <a:blip r:embed="rId3"/>
          <a:stretch>
            <a:fillRect/>
          </a:stretch>
        </p:blipFill>
        <p:spPr>
          <a:xfrm>
            <a:off x="1435512" y="4306504"/>
            <a:ext cx="1255885" cy="829128"/>
          </a:xfrm>
          <a:prstGeom prst="rect">
            <a:avLst/>
          </a:prstGeom>
        </p:spPr>
      </p:pic>
      <p:sp>
        <p:nvSpPr>
          <p:cNvPr id="8" name="Arrow: Right 7">
            <a:extLst>
              <a:ext uri="{FF2B5EF4-FFF2-40B4-BE49-F238E27FC236}">
                <a16:creationId xmlns:a16="http://schemas.microsoft.com/office/drawing/2014/main" id="{34B0CF56-3E1A-4001-AA01-FF3A2466B490}"/>
              </a:ext>
            </a:extLst>
          </p:cNvPr>
          <p:cNvSpPr/>
          <p:nvPr/>
        </p:nvSpPr>
        <p:spPr>
          <a:xfrm rot="5400000">
            <a:off x="-149338" y="2637077"/>
            <a:ext cx="815341" cy="39613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C96155-4DD2-42B0-BC9F-A1F198E1D6CC}"/>
              </a:ext>
            </a:extLst>
          </p:cNvPr>
          <p:cNvPicPr>
            <a:picLocks noChangeAspect="1"/>
          </p:cNvPicPr>
          <p:nvPr/>
        </p:nvPicPr>
        <p:blipFill>
          <a:blip r:embed="rId4"/>
          <a:stretch>
            <a:fillRect/>
          </a:stretch>
        </p:blipFill>
        <p:spPr>
          <a:xfrm>
            <a:off x="3612066" y="3685391"/>
            <a:ext cx="4302764" cy="1945085"/>
          </a:xfrm>
          <a:prstGeom prst="rect">
            <a:avLst/>
          </a:prstGeom>
        </p:spPr>
      </p:pic>
      <p:pic>
        <p:nvPicPr>
          <p:cNvPr id="12" name="Picture 11"/>
          <p:cNvPicPr>
            <a:picLocks noChangeAspect="1"/>
          </p:cNvPicPr>
          <p:nvPr/>
        </p:nvPicPr>
        <p:blipFill rotWithShape="1">
          <a:blip r:embed="rId5">
            <a:clrChange>
              <a:clrFrom>
                <a:srgbClr val="FFFFFF"/>
              </a:clrFrom>
              <a:clrTo>
                <a:srgbClr val="FFFFFF">
                  <a:alpha val="0"/>
                </a:srgbClr>
              </a:clrTo>
            </a:clrChange>
          </a:blip>
          <a:srcRect l="6273" t="7285" r="3922" b="47060"/>
          <a:stretch/>
        </p:blipFill>
        <p:spPr>
          <a:xfrm rot="20239202">
            <a:off x="3183893" y="4871241"/>
            <a:ext cx="6059231" cy="1810343"/>
          </a:xfrm>
          <a:prstGeom prst="rect">
            <a:avLst/>
          </a:prstGeom>
        </p:spPr>
      </p:pic>
      <p:sp>
        <p:nvSpPr>
          <p:cNvPr id="14" name="Rectangle: Rounded Corners 13"/>
          <p:cNvSpPr/>
          <p:nvPr/>
        </p:nvSpPr>
        <p:spPr>
          <a:xfrm>
            <a:off x="4278212" y="3837304"/>
            <a:ext cx="898935" cy="553852"/>
          </a:xfrm>
          <a:prstGeom prst="round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0" name="TextBox 19"/>
          <p:cNvSpPr txBox="1"/>
          <p:nvPr/>
        </p:nvSpPr>
        <p:spPr>
          <a:xfrm>
            <a:off x="4139952" y="3853840"/>
            <a:ext cx="1175457" cy="492443"/>
          </a:xfrm>
          <a:prstGeom prst="rect">
            <a:avLst/>
          </a:prstGeom>
          <a:noFill/>
        </p:spPr>
        <p:txBody>
          <a:bodyPr wrap="square" rtlCol="0">
            <a:spAutoFit/>
          </a:bodyPr>
          <a:lstStyle/>
          <a:p>
            <a:pPr algn="ctr"/>
            <a:r>
              <a:rPr lang="en-US" sz="1300" dirty="0"/>
              <a:t>Cold Mass</a:t>
            </a:r>
          </a:p>
          <a:p>
            <a:pPr algn="ctr"/>
            <a:r>
              <a:rPr lang="en-US" sz="1300" dirty="0"/>
              <a:t>(LMQXFA)</a:t>
            </a:r>
          </a:p>
        </p:txBody>
      </p:sp>
      <p:sp>
        <p:nvSpPr>
          <p:cNvPr id="19" name="Rectangle: Rounded Corners 18">
            <a:extLst>
              <a:ext uri="{FF2B5EF4-FFF2-40B4-BE49-F238E27FC236}">
                <a16:creationId xmlns:a16="http://schemas.microsoft.com/office/drawing/2014/main" id="{294AED39-6766-4D6A-BA7F-00061579F688}"/>
              </a:ext>
            </a:extLst>
          </p:cNvPr>
          <p:cNvSpPr/>
          <p:nvPr/>
        </p:nvSpPr>
        <p:spPr>
          <a:xfrm>
            <a:off x="83704" y="3356993"/>
            <a:ext cx="2760104" cy="2130000"/>
          </a:xfrm>
          <a:prstGeom prst="round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6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8614"/>
            <a:ext cx="7560839" cy="720000"/>
          </a:xfrm>
        </p:spPr>
        <p:txBody>
          <a:bodyPr/>
          <a:lstStyle/>
          <a:p>
            <a:r>
              <a:rPr lang="en-US" sz="3200" dirty="0"/>
              <a:t>MQXFA Performance Requirements</a:t>
            </a:r>
          </a:p>
        </p:txBody>
      </p:sp>
      <p:sp>
        <p:nvSpPr>
          <p:cNvPr id="3" name="Content Placeholder 2"/>
          <p:cNvSpPr>
            <a:spLocks noGrp="1"/>
          </p:cNvSpPr>
          <p:nvPr>
            <p:ph idx="1"/>
          </p:nvPr>
        </p:nvSpPr>
        <p:spPr>
          <a:xfrm>
            <a:off x="4125916" y="1452463"/>
            <a:ext cx="4764321" cy="2325372"/>
          </a:xfrm>
        </p:spPr>
        <p:txBody>
          <a:bodyPr>
            <a:normAutofit/>
          </a:bodyPr>
          <a:lstStyle/>
          <a:p>
            <a:pPr marL="0" indent="0">
              <a:buNone/>
            </a:pPr>
            <a:r>
              <a:rPr lang="en-US" dirty="0"/>
              <a:t>Listed in Magnets FRS</a:t>
            </a:r>
            <a:endParaRPr lang="en-US" b="1" dirty="0"/>
          </a:p>
          <a:p>
            <a:r>
              <a:rPr lang="en-US" b="1" dirty="0"/>
              <a:t>Approved by CERN</a:t>
            </a:r>
          </a:p>
          <a:p>
            <a:r>
              <a:rPr lang="en-US" b="1" dirty="0"/>
              <a:t>Accepted by AUP</a:t>
            </a:r>
          </a:p>
          <a:p>
            <a:pPr lvl="1"/>
            <a:r>
              <a:rPr lang="en-US" dirty="0"/>
              <a:t>approved July 2017</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effectLst/>
              <a:uLnTx/>
              <a:uFillTx/>
              <a:latin typeface="Arial"/>
              <a:ea typeface="+mn-ea"/>
              <a:cs typeface="+mn-cs"/>
            </a:endParaRPr>
          </a:p>
        </p:txBody>
      </p:sp>
      <p:sp>
        <p:nvSpPr>
          <p:cNvPr id="5" name="Footer Placeholder 4"/>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HL-LHC AUP CD-2/3b DOE/SC Review – Dec 2018</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pic>
        <p:nvPicPr>
          <p:cNvPr id="8" name="Picture 7"/>
          <p:cNvPicPr>
            <a:picLocks noChangeAspect="1"/>
          </p:cNvPicPr>
          <p:nvPr/>
        </p:nvPicPr>
        <p:blipFill>
          <a:blip r:embed="rId2"/>
          <a:stretch>
            <a:fillRect/>
          </a:stretch>
        </p:blipFill>
        <p:spPr>
          <a:xfrm>
            <a:off x="7954924" y="1908733"/>
            <a:ext cx="432854" cy="384081"/>
          </a:xfrm>
          <a:prstGeom prst="rect">
            <a:avLst/>
          </a:prstGeom>
        </p:spPr>
      </p:pic>
      <p:pic>
        <p:nvPicPr>
          <p:cNvPr id="9" name="Picture 8"/>
          <p:cNvPicPr>
            <a:picLocks noChangeAspect="1"/>
          </p:cNvPicPr>
          <p:nvPr/>
        </p:nvPicPr>
        <p:blipFill>
          <a:blip r:embed="rId2"/>
          <a:stretch>
            <a:fillRect/>
          </a:stretch>
        </p:blipFill>
        <p:spPr>
          <a:xfrm>
            <a:off x="7956376" y="2409796"/>
            <a:ext cx="432854" cy="384081"/>
          </a:xfrm>
          <a:prstGeom prst="rect">
            <a:avLst/>
          </a:prstGeom>
        </p:spPr>
      </p:pic>
      <p:sp>
        <p:nvSpPr>
          <p:cNvPr id="13" name="TextBox 12"/>
          <p:cNvSpPr txBox="1"/>
          <p:nvPr/>
        </p:nvSpPr>
        <p:spPr>
          <a:xfrm>
            <a:off x="3616537" y="4585463"/>
            <a:ext cx="2082621" cy="369332"/>
          </a:xfrm>
          <a:prstGeom prst="rect">
            <a:avLst/>
          </a:prstGeom>
          <a:noFill/>
        </p:spPr>
        <p:txBody>
          <a:bodyPr wrap="none" rtlCol="0">
            <a:spAutoFit/>
          </a:bodyPr>
          <a:lstStyle/>
          <a:p>
            <a:r>
              <a:rPr lang="en-US" dirty="0">
                <a:solidFill>
                  <a:schemeClr val="tx2"/>
                </a:solidFill>
              </a:rPr>
              <a:t>US-HiLumi-doc-36</a:t>
            </a:r>
          </a:p>
        </p:txBody>
      </p:sp>
      <p:sp>
        <p:nvSpPr>
          <p:cNvPr id="15" name="TextBox 14"/>
          <p:cNvSpPr txBox="1"/>
          <p:nvPr/>
        </p:nvSpPr>
        <p:spPr>
          <a:xfrm>
            <a:off x="3820258" y="5838745"/>
            <a:ext cx="5072222" cy="307777"/>
          </a:xfrm>
          <a:prstGeom prst="rect">
            <a:avLst/>
          </a:prstGeom>
          <a:noFill/>
        </p:spPr>
        <p:txBody>
          <a:bodyPr wrap="none" rtlCol="0">
            <a:spAutoFit/>
          </a:bodyPr>
          <a:lstStyle/>
          <a:p>
            <a:r>
              <a:rPr lang="en-US" sz="1400" dirty="0"/>
              <a:t>Engineering &amp; Equipment Data Management Service (EDMS)</a:t>
            </a:r>
          </a:p>
        </p:txBody>
      </p:sp>
      <p:sp>
        <p:nvSpPr>
          <p:cNvPr id="7" name="TextBox 6"/>
          <p:cNvSpPr txBox="1"/>
          <p:nvPr/>
        </p:nvSpPr>
        <p:spPr>
          <a:xfrm>
            <a:off x="3600493" y="4976564"/>
            <a:ext cx="2624436" cy="307777"/>
          </a:xfrm>
          <a:prstGeom prst="rect">
            <a:avLst/>
          </a:prstGeom>
          <a:noFill/>
        </p:spPr>
        <p:txBody>
          <a:bodyPr wrap="none" rtlCol="0">
            <a:spAutoFit/>
          </a:bodyPr>
          <a:lstStyle/>
          <a:p>
            <a:r>
              <a:rPr lang="en-US" sz="1400" dirty="0">
                <a:solidFill>
                  <a:schemeClr val="tx2"/>
                </a:solidFill>
              </a:rPr>
              <a:t>Electronic signature on DocDB</a:t>
            </a:r>
          </a:p>
        </p:txBody>
      </p:sp>
      <p:cxnSp>
        <p:nvCxnSpPr>
          <p:cNvPr id="21" name="Straight Arrow Connector 20"/>
          <p:cNvCxnSpPr>
            <a:cxnSpLocks/>
          </p:cNvCxnSpPr>
          <p:nvPr/>
        </p:nvCxnSpPr>
        <p:spPr>
          <a:xfrm>
            <a:off x="7596336" y="2402096"/>
            <a:ext cx="504056" cy="3436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3"/>
          <a:srcRect l="3275" r="2399"/>
          <a:stretch/>
        </p:blipFill>
        <p:spPr>
          <a:xfrm>
            <a:off x="0" y="974361"/>
            <a:ext cx="3652918" cy="5115821"/>
          </a:xfrm>
          <a:prstGeom prst="rect">
            <a:avLst/>
          </a:prstGeom>
        </p:spPr>
      </p:pic>
      <p:pic>
        <p:nvPicPr>
          <p:cNvPr id="14" name="Picture 13"/>
          <p:cNvPicPr>
            <a:picLocks noChangeAspect="1"/>
          </p:cNvPicPr>
          <p:nvPr/>
        </p:nvPicPr>
        <p:blipFill>
          <a:blip r:embed="rId4"/>
          <a:stretch>
            <a:fillRect/>
          </a:stretch>
        </p:blipFill>
        <p:spPr>
          <a:xfrm>
            <a:off x="25386" y="6162269"/>
            <a:ext cx="8864851" cy="723115"/>
          </a:xfrm>
          <a:prstGeom prst="rect">
            <a:avLst/>
          </a:prstGeom>
        </p:spPr>
      </p:pic>
      <p:cxnSp>
        <p:nvCxnSpPr>
          <p:cNvPr id="23" name="Straight Arrow Connector 22"/>
          <p:cNvCxnSpPr>
            <a:cxnSpLocks/>
          </p:cNvCxnSpPr>
          <p:nvPr/>
        </p:nvCxnSpPr>
        <p:spPr>
          <a:xfrm flipH="1">
            <a:off x="3804568" y="2955396"/>
            <a:ext cx="533136" cy="1257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29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a:t>Performance Requirements (FRS)</a:t>
            </a:r>
          </a:p>
        </p:txBody>
      </p:sp>
      <p:sp>
        <p:nvSpPr>
          <p:cNvPr id="8" name="Content Placeholder 7"/>
          <p:cNvSpPr>
            <a:spLocks noGrp="1"/>
          </p:cNvSpPr>
          <p:nvPr>
            <p:ph sz="half" idx="2"/>
          </p:nvPr>
        </p:nvSpPr>
        <p:spPr>
          <a:xfrm>
            <a:off x="354360" y="1228667"/>
            <a:ext cx="8435280" cy="2848405"/>
          </a:xfrm>
        </p:spPr>
        <p:txBody>
          <a:bodyPr>
            <a:normAutofit/>
          </a:bodyPr>
          <a:lstStyle/>
          <a:p>
            <a:r>
              <a:rPr lang="en-US" dirty="0"/>
              <a:t>Requirements are classified into two groups: </a:t>
            </a:r>
          </a:p>
          <a:p>
            <a:pPr lvl="1"/>
            <a:r>
              <a:rPr lang="en-US" u="sng" dirty="0"/>
              <a:t>Threshold</a:t>
            </a:r>
            <a:r>
              <a:rPr lang="en-US" dirty="0"/>
              <a:t> requirements (23) are requirements that the project must achieve.</a:t>
            </a:r>
          </a:p>
          <a:p>
            <a:pPr lvl="1"/>
            <a:r>
              <a:rPr lang="en-US" u="sng" dirty="0"/>
              <a:t>Objective</a:t>
            </a:r>
            <a:r>
              <a:rPr lang="en-US" dirty="0"/>
              <a:t> requirements (6) are challenging requirements that the project should achieve and will strive to achieve.</a:t>
            </a:r>
          </a:p>
          <a:p>
            <a:pPr marL="914400" lvl="2" indent="0">
              <a:buNone/>
            </a:pPr>
            <a:endParaRPr lang="en-US" dirty="0"/>
          </a:p>
          <a:p>
            <a:r>
              <a:rPr lang="en-US" dirty="0"/>
              <a:t>All requirements are traceable </a:t>
            </a:r>
          </a:p>
          <a:p>
            <a:endParaRPr lang="en-US" dirty="0"/>
          </a:p>
        </p:txBody>
      </p:sp>
      <p:sp>
        <p:nvSpPr>
          <p:cNvPr id="5" name="Footer Placeholder 4"/>
          <p:cNvSpPr>
            <a:spLocks noGrp="1"/>
          </p:cNvSpPr>
          <p:nvPr>
            <p:ph type="ftr" sz="quarter" idx="1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HL-LHC AUP CD-2/3b DOE/SC Review – Dec 2018</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graphicFrame>
        <p:nvGraphicFramePr>
          <p:cNvPr id="9" name="Table 8"/>
          <p:cNvGraphicFramePr>
            <a:graphicFrameLocks noGrp="1"/>
          </p:cNvGraphicFramePr>
          <p:nvPr/>
        </p:nvGraphicFramePr>
        <p:xfrm>
          <a:off x="11253" y="4114799"/>
          <a:ext cx="9144000" cy="2743201"/>
        </p:xfrm>
        <a:graphic>
          <a:graphicData uri="http://schemas.openxmlformats.org/drawingml/2006/table">
            <a:tbl>
              <a:tblPr firstRow="1" firstCol="1" bandRow="1">
                <a:tableStyleId>{5C22544A-7EE6-4342-B048-85BDC9FD1C3A}</a:tableStyleId>
              </a:tblPr>
              <a:tblGrid>
                <a:gridCol w="852945">
                  <a:extLst>
                    <a:ext uri="{9D8B030D-6E8A-4147-A177-3AD203B41FA5}">
                      <a16:colId xmlns:a16="http://schemas.microsoft.com/office/drawing/2014/main" val="1859937444"/>
                    </a:ext>
                  </a:extLst>
                </a:gridCol>
                <a:gridCol w="8291055">
                  <a:extLst>
                    <a:ext uri="{9D8B030D-6E8A-4147-A177-3AD203B41FA5}">
                      <a16:colId xmlns:a16="http://schemas.microsoft.com/office/drawing/2014/main" val="2272278980"/>
                    </a:ext>
                  </a:extLst>
                </a:gridCol>
              </a:tblGrid>
              <a:tr h="200062">
                <a:tc>
                  <a:txBody>
                    <a:bodyPr/>
                    <a:lstStyle/>
                    <a:p>
                      <a:pPr marL="0" marR="0">
                        <a:spcBef>
                          <a:spcPts val="0"/>
                        </a:spcBef>
                        <a:spcAft>
                          <a:spcPts val="0"/>
                        </a:spcAft>
                      </a:pPr>
                      <a:r>
                        <a:rPr lang="en-US" sz="1100" dirty="0">
                          <a:effectLst/>
                        </a:rPr>
                        <a:t>ID</a:t>
                      </a:r>
                      <a:endParaRPr lang="en-US" sz="1100" dirty="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Description</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204802593"/>
                  </a:ext>
                </a:extLst>
              </a:tr>
              <a:tr h="400122">
                <a:tc>
                  <a:txBody>
                    <a:bodyPr/>
                    <a:lstStyle/>
                    <a:p>
                      <a:pPr marL="0" marR="0">
                        <a:spcBef>
                          <a:spcPts val="0"/>
                        </a:spcBef>
                        <a:spcAft>
                          <a:spcPts val="0"/>
                        </a:spcAft>
                      </a:pPr>
                      <a:r>
                        <a:rPr lang="en-US" sz="1100">
                          <a:effectLst/>
                        </a:rPr>
                        <a:t>R-T-01</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coil aperture requirement is </a:t>
                      </a:r>
                      <a:r>
                        <a:rPr lang="en-US" sz="1100" b="1" dirty="0">
                          <a:effectLst/>
                        </a:rPr>
                        <a:t>150 mm</a:t>
                      </a:r>
                      <a:r>
                        <a:rPr lang="en-US" sz="1100" dirty="0">
                          <a:effectLst/>
                        </a:rPr>
                        <a:t>. This aperture is the coil inner diameter at room temperature, excluding ground insulation, inner layer quench heaters, cold bore, and beam screens. (…)</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166281441"/>
                  </a:ext>
                </a:extLst>
              </a:tr>
              <a:tr h="247530">
                <a:tc>
                  <a:txBody>
                    <a:bodyPr/>
                    <a:lstStyle/>
                    <a:p>
                      <a:pPr marL="0" marR="0">
                        <a:spcBef>
                          <a:spcPts val="0"/>
                        </a:spcBef>
                        <a:spcAft>
                          <a:spcPts val="0"/>
                        </a:spcAft>
                      </a:pPr>
                      <a:r>
                        <a:rPr lang="en-US" sz="1100">
                          <a:effectLst/>
                        </a:rPr>
                        <a:t>R-T-02</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physical outer diameter must not exceed </a:t>
                      </a:r>
                      <a:r>
                        <a:rPr lang="en-US" sz="1100" b="1" dirty="0">
                          <a:effectLst/>
                        </a:rPr>
                        <a:t>614 mm</a:t>
                      </a:r>
                      <a:r>
                        <a:rPr lang="en-US" sz="1100" b="0" dirty="0">
                          <a:effectLst/>
                        </a:rPr>
                        <a:t>.</a:t>
                      </a:r>
                      <a:endParaRPr lang="en-US" sz="1100" b="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611016487"/>
                  </a:ext>
                </a:extLst>
              </a:tr>
              <a:tr h="400122">
                <a:tc>
                  <a:txBody>
                    <a:bodyPr/>
                    <a:lstStyle/>
                    <a:p>
                      <a:pPr marL="0" marR="0">
                        <a:spcBef>
                          <a:spcPts val="0"/>
                        </a:spcBef>
                        <a:spcAft>
                          <a:spcPts val="0"/>
                        </a:spcAft>
                      </a:pPr>
                      <a:r>
                        <a:rPr lang="en-US" sz="1100">
                          <a:effectLst/>
                        </a:rPr>
                        <a:t>R-T-03</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magnet must be capable of operate at steady state providing a gradient of </a:t>
                      </a:r>
                      <a:r>
                        <a:rPr lang="en-US" sz="1100" b="1" dirty="0">
                          <a:effectLst/>
                        </a:rPr>
                        <a:t>143.2 T/m</a:t>
                      </a:r>
                      <a:r>
                        <a:rPr lang="en-US" sz="1100" dirty="0">
                          <a:effectLst/>
                        </a:rPr>
                        <a:t> in superfluid helium at 1.9 K and for the magnetic length specified in R-T-04, when powered with current of 17.9 kA.</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046012342"/>
                  </a:ext>
                </a:extLst>
              </a:tr>
              <a:tr h="247530">
                <a:tc>
                  <a:txBody>
                    <a:bodyPr/>
                    <a:lstStyle/>
                    <a:p>
                      <a:pPr marL="0" marR="0">
                        <a:spcBef>
                          <a:spcPts val="0"/>
                        </a:spcBef>
                        <a:spcAft>
                          <a:spcPts val="0"/>
                        </a:spcAft>
                      </a:pPr>
                      <a:r>
                        <a:rPr lang="en-US" sz="1100">
                          <a:effectLst/>
                        </a:rPr>
                        <a:t>R-T-04</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magnetic length requirement is </a:t>
                      </a:r>
                      <a:r>
                        <a:rPr lang="en-US" sz="1100" b="1" dirty="0">
                          <a:effectLst/>
                        </a:rPr>
                        <a:t>4200 ± 5 mm</a:t>
                      </a:r>
                      <a:r>
                        <a:rPr lang="en-US" sz="1100" dirty="0">
                          <a:effectLst/>
                        </a:rPr>
                        <a:t> at </a:t>
                      </a:r>
                      <a:r>
                        <a:rPr lang="en-US" sz="1100" b="1" dirty="0">
                          <a:effectLst/>
                        </a:rPr>
                        <a:t>1.9 K</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4141841358"/>
                  </a:ext>
                </a:extLst>
              </a:tr>
              <a:tr h="400122">
                <a:tc>
                  <a:txBody>
                    <a:bodyPr/>
                    <a:lstStyle/>
                    <a:p>
                      <a:pPr marL="0" marR="0">
                        <a:spcBef>
                          <a:spcPts val="0"/>
                        </a:spcBef>
                        <a:spcAft>
                          <a:spcPts val="0"/>
                        </a:spcAft>
                      </a:pPr>
                      <a:r>
                        <a:rPr lang="en-US" sz="1100">
                          <a:effectLst/>
                        </a:rPr>
                        <a:t>R-T-05</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MQXFA magnets must be capable of operation in pressurized static superfluid helium (</a:t>
                      </a:r>
                      <a:r>
                        <a:rPr lang="en-US" sz="1100" dirty="0" err="1">
                          <a:effectLst/>
                        </a:rPr>
                        <a:t>HeII</a:t>
                      </a:r>
                      <a:r>
                        <a:rPr lang="en-US" sz="1100" dirty="0">
                          <a:effectLst/>
                        </a:rPr>
                        <a:t>) bath at </a:t>
                      </a:r>
                      <a:r>
                        <a:rPr lang="en-US" sz="1100" b="1" dirty="0">
                          <a:effectLst/>
                        </a:rPr>
                        <a:t>1.3 bar </a:t>
                      </a:r>
                      <a:r>
                        <a:rPr lang="en-US" sz="1100" dirty="0">
                          <a:effectLst/>
                        </a:rPr>
                        <a:t>and at a temperature of </a:t>
                      </a:r>
                      <a:r>
                        <a:rPr lang="en-US" sz="1100" b="1" dirty="0">
                          <a:effectLst/>
                        </a:rPr>
                        <a:t>1.9 K</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081673022"/>
                  </a:ext>
                </a:extLst>
              </a:tr>
              <a:tr h="600183">
                <a:tc>
                  <a:txBody>
                    <a:bodyPr/>
                    <a:lstStyle/>
                    <a:p>
                      <a:pPr marL="0" marR="0">
                        <a:spcBef>
                          <a:spcPts val="0"/>
                        </a:spcBef>
                        <a:spcAft>
                          <a:spcPts val="0"/>
                        </a:spcAft>
                      </a:pPr>
                      <a:r>
                        <a:rPr lang="en-US" sz="1100">
                          <a:effectLst/>
                        </a:rPr>
                        <a:t>R-T-06</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The MQXFA cooling channels must be capable of accommodating two (2) heat exchanger tubes running along the length of the magnet in the yoke cooling channels. The minimum diameter of the MQXFA yoke cooling channels that will provide an adequate gap around the heat exchanger tubes is </a:t>
                      </a:r>
                      <a:r>
                        <a:rPr lang="en-US" sz="1100" b="1" dirty="0">
                          <a:effectLst/>
                        </a:rPr>
                        <a:t>77 mm</a:t>
                      </a:r>
                      <a:r>
                        <a:rPr lang="en-US" sz="1100" dirty="0">
                          <a:effectLst/>
                        </a:rPr>
                        <a:t>.</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771504219"/>
                  </a:ext>
                </a:extLst>
              </a:tr>
              <a:tr h="247530">
                <a:tc>
                  <a:txBody>
                    <a:bodyPr/>
                    <a:lstStyle/>
                    <a:p>
                      <a:pPr marL="0" marR="0">
                        <a:spcBef>
                          <a:spcPts val="0"/>
                        </a:spcBef>
                        <a:spcAft>
                          <a:spcPts val="0"/>
                        </a:spcAft>
                      </a:pPr>
                      <a:r>
                        <a:rPr lang="en-US" sz="1100">
                          <a:effectLst/>
                        </a:rPr>
                        <a:t>R-T-07</a:t>
                      </a:r>
                      <a:endParaRPr lang="en-US" sz="1100">
                        <a:effectLst/>
                        <a:latin typeface="Times New Roman" panose="02020603050405020304" pitchFamily="18" charset="0"/>
                        <a:ea typeface="Times New Roman" panose="02020603050405020304" pitchFamily="18" charset="0"/>
                      </a:endParaRPr>
                    </a:p>
                  </a:txBody>
                  <a:tcPr marL="38901" marR="38901" marT="0" marB="0"/>
                </a:tc>
                <a:tc>
                  <a:txBody>
                    <a:bodyPr/>
                    <a:lstStyle/>
                    <a:p>
                      <a:pPr marL="0" marR="0">
                        <a:spcBef>
                          <a:spcPts val="0"/>
                        </a:spcBef>
                        <a:spcAft>
                          <a:spcPts val="0"/>
                        </a:spcAft>
                      </a:pPr>
                      <a:r>
                        <a:rPr lang="en-US" sz="1100" dirty="0">
                          <a:effectLst/>
                        </a:rPr>
                        <a:t>At least </a:t>
                      </a:r>
                      <a:r>
                        <a:rPr lang="en-US" sz="1100" b="1" dirty="0">
                          <a:effectLst/>
                        </a:rPr>
                        <a:t>40% </a:t>
                      </a:r>
                      <a:r>
                        <a:rPr lang="en-US" sz="1100" dirty="0">
                          <a:effectLst/>
                        </a:rPr>
                        <a:t>of the coil inner surface must be free of polyimide.</a:t>
                      </a:r>
                      <a:endParaRPr lang="en-US" sz="1100" dirty="0">
                        <a:effectLst/>
                        <a:latin typeface="Times New Roman" panose="02020603050405020304" pitchFamily="18" charset="0"/>
                        <a:ea typeface="Times New Roman" panose="02020603050405020304" pitchFamily="18" charset="0"/>
                      </a:endParaRPr>
                    </a:p>
                  </a:txBody>
                  <a:tcPr marL="38901" marR="38901" marT="0" marB="0"/>
                </a:tc>
                <a:extLst>
                  <a:ext uri="{0D108BD9-81ED-4DB2-BD59-A6C34878D82A}">
                    <a16:rowId xmlns:a16="http://schemas.microsoft.com/office/drawing/2014/main" val="2788865234"/>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chemeClr val="tx2">
                    <a:lumMod val="50000"/>
                  </a:scheme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Tree>
    <p:extLst>
      <p:ext uri="{BB962C8B-B14F-4D97-AF65-F5344CB8AC3E}">
        <p14:creationId xmlns:p14="http://schemas.microsoft.com/office/powerpoint/2010/main" val="77740958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946e33d-fd2f-4ae4-8ee9-d90c129cdf9e"/>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7984</TotalTime>
  <Words>1184</Words>
  <Application>Microsoft Office PowerPoint</Application>
  <PresentationFormat>On-screen Show (4:3)</PresentationFormat>
  <Paragraphs>167</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Thème Office</vt:lpstr>
      <vt:lpstr>Strand PRR Intro &amp; Charges</vt:lpstr>
      <vt:lpstr>Introduction</vt:lpstr>
      <vt:lpstr>Introduction</vt:lpstr>
      <vt:lpstr>CHARGE I</vt:lpstr>
      <vt:lpstr>CHARGE II</vt:lpstr>
      <vt:lpstr>Backup Slides</vt:lpstr>
      <vt:lpstr>AUP MQXFA Magnet Deliverables</vt:lpstr>
      <vt:lpstr>MQXFA Performance Requirements</vt:lpstr>
      <vt:lpstr>Performance Requirements (FRS)</vt:lpstr>
      <vt:lpstr>Acceptance Criteria for MQXFA Magnets </vt:lpstr>
      <vt:lpstr>Acceptance Criteria (with examples)</vt:lpstr>
      <vt:lpstr>MQXFA Final Design Report</vt:lpstr>
      <vt:lpstr>MQXFA/B Main Parameters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415</cp:revision>
  <cp:lastPrinted>2016-09-22T19:01:15Z</cp:lastPrinted>
  <dcterms:created xsi:type="dcterms:W3CDTF">2016-03-23T12:58:39Z</dcterms:created>
  <dcterms:modified xsi:type="dcterms:W3CDTF">2019-08-22T13:43:05Z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