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74" r:id="rId5"/>
    <p:sldId id="404" r:id="rId6"/>
    <p:sldId id="477" r:id="rId7"/>
    <p:sldId id="479" r:id="rId8"/>
    <p:sldId id="480" r:id="rId9"/>
    <p:sldId id="475" r:id="rId10"/>
    <p:sldId id="385" r:id="rId11"/>
  </p:sldIdLst>
  <p:sldSz cx="12192000" cy="6858000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474"/>
            <p14:sldId id="404"/>
            <p14:sldId id="477"/>
            <p14:sldId id="479"/>
            <p14:sldId id="480"/>
            <p14:sldId id="475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0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ECFF"/>
    <a:srgbClr val="9BBB59"/>
    <a:srgbClr val="5A9AD5"/>
    <a:srgbClr val="FFE699"/>
    <a:srgbClr val="FFFF00"/>
    <a:srgbClr val="8064A2"/>
    <a:srgbClr val="C0504D"/>
    <a:srgbClr val="4F81B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25" autoAdjust="0"/>
    <p:restoredTop sz="95911" autoAdjust="0"/>
  </p:normalViewPr>
  <p:slideViewPr>
    <p:cSldViewPr snapToObjects="1" showGuides="1">
      <p:cViewPr>
        <p:scale>
          <a:sx n="150" d="100"/>
          <a:sy n="150" d="100"/>
        </p:scale>
        <p:origin x="948" y="144"/>
      </p:cViewPr>
      <p:guideLst>
        <p:guide orient="horz" pos="4080"/>
        <p:guide pos="30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297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21/08/2019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21/08/2019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68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999989" y="6388100"/>
            <a:ext cx="4223883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798367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0835" y="2592396"/>
            <a:ext cx="10225135" cy="1416429"/>
          </a:xfrm>
        </p:spPr>
        <p:txBody>
          <a:bodyPr/>
          <a:lstStyle/>
          <a:p>
            <a:pPr algn="ctr"/>
            <a:r>
              <a:rPr lang="en-US" sz="3200" dirty="0"/>
              <a:t>302.2.02 Strand Procurement</a:t>
            </a:r>
            <a:br>
              <a:rPr lang="en-US" sz="3200" dirty="0"/>
            </a:br>
            <a:r>
              <a:rPr lang="en-US" sz="3200" dirty="0"/>
              <a:t>Production Readiness Review</a:t>
            </a:r>
            <a:br>
              <a:rPr lang="en-US" sz="3200" dirty="0"/>
            </a:br>
            <a:r>
              <a:rPr lang="en-US" sz="3200" dirty="0"/>
              <a:t>Cost and Schedule</a:t>
            </a:r>
            <a:endParaRPr lang="en-GB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431032"/>
            <a:ext cx="8640000" cy="432048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Vito Lombardo – L3 Deputy Manager and CAM for 302.2.02</a:t>
            </a:r>
          </a:p>
        </p:txBody>
      </p:sp>
      <p:sp>
        <p:nvSpPr>
          <p:cNvPr id="8" name="Freeform 7"/>
          <p:cNvSpPr/>
          <p:nvPr/>
        </p:nvSpPr>
        <p:spPr>
          <a:xfrm>
            <a:off x="2395673" y="908721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4232" y="332656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000" y="366217"/>
            <a:ext cx="4057610" cy="1691297"/>
          </a:xfrm>
          <a:prstGeom prst="rect">
            <a:avLst/>
          </a:prstGeom>
        </p:spPr>
      </p:pic>
      <p:pic>
        <p:nvPicPr>
          <p:cNvPr id="1026" name="Picture 2" descr="logo thumbnail">
            <a:extLst>
              <a:ext uri="{FF2B5EF4-FFF2-40B4-BE49-F238E27FC236}">
                <a16:creationId xmlns:a16="http://schemas.microsoft.com/office/drawing/2014/main" id="{92D62BCE-2E14-4C2E-B3F6-B51AB0CF5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897" y="5001015"/>
            <a:ext cx="1920219" cy="48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78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Organization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4A595E-5B0E-4FC7-8F9E-E5D547EF86FC}"/>
              </a:ext>
            </a:extLst>
          </p:cNvPr>
          <p:cNvSpPr/>
          <p:nvPr/>
        </p:nvSpPr>
        <p:spPr>
          <a:xfrm>
            <a:off x="8710118" y="4720245"/>
            <a:ext cx="2691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US-HiLumi Document 104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9" name="Text Box 311">
            <a:extLst>
              <a:ext uri="{FF2B5EF4-FFF2-40B4-BE49-F238E27FC236}">
                <a16:creationId xmlns:a16="http://schemas.microsoft.com/office/drawing/2014/main" id="{FC046135-C5D1-5244-A713-D1F0770D7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647" y="3672289"/>
            <a:ext cx="1190703" cy="830997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Strand Procurement and Testing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L. Cooley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Lombardo)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CAM: V. Lombardo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309">
            <a:extLst>
              <a:ext uri="{FF2B5EF4-FFF2-40B4-BE49-F238E27FC236}">
                <a16:creationId xmlns:a16="http://schemas.microsoft.com/office/drawing/2014/main" id="{BF54510B-C7BB-1A4F-9151-E80614C8A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685" y="3672289"/>
            <a:ext cx="1199197" cy="584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Cable Fabrication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L3/CAM: I. Pong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(C. Sanabria)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307">
            <a:extLst>
              <a:ext uri="{FF2B5EF4-FFF2-40B4-BE49-F238E27FC236}">
                <a16:creationId xmlns:a16="http://schemas.microsoft.com/office/drawing/2014/main" id="{BF1766D8-7F2A-EB4B-B7D9-A56FBC252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216" y="3672288"/>
            <a:ext cx="1236380" cy="707886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Coil Parts, Materials, and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Tooling Procurement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L3/CAM: M. Yu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(A.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Nobrega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305">
            <a:extLst>
              <a:ext uri="{FF2B5EF4-FFF2-40B4-BE49-F238E27FC236}">
                <a16:creationId xmlns:a16="http://schemas.microsoft.com/office/drawing/2014/main" id="{74337EE5-B133-AC48-B957-133A8EB71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931" y="3672289"/>
            <a:ext cx="1219088" cy="584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Coil Fabrication at FNAL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302.2.05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L3/CAM: A.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Nobrega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(M. Yu)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303">
            <a:extLst>
              <a:ext uri="{FF2B5EF4-FFF2-40B4-BE49-F238E27FC236}">
                <a16:creationId xmlns:a16="http://schemas.microsoft.com/office/drawing/2014/main" id="{6216B18E-101E-5C42-AB10-F0872C65C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354" y="3672288"/>
            <a:ext cx="1077384" cy="707886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Coil Fabrication at BNL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L3/CAM: J.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Schmalzle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(M.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Anerella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301">
            <a:extLst>
              <a:ext uri="{FF2B5EF4-FFF2-40B4-BE49-F238E27FC236}">
                <a16:creationId xmlns:a16="http://schemas.microsoft.com/office/drawing/2014/main" id="{23FB0565-0034-8846-A69A-58D700D22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074" y="3672288"/>
            <a:ext cx="1280482" cy="707886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Fabrication and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Magnets Assembly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302.2.07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L3/CAM: S.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Prestemon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(D. Cheng)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313">
            <a:extLst>
              <a:ext uri="{FF2B5EF4-FFF2-40B4-BE49-F238E27FC236}">
                <a16:creationId xmlns:a16="http://schemas.microsoft.com/office/drawing/2014/main" id="{C2CF50B4-F858-784F-AF62-F162F788A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629" y="3672289"/>
            <a:ext cx="1257682" cy="830997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Magnet Design, Integration and Coordination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302.2.01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L3/CAM: G. Ambrosio </a:t>
            </a:r>
          </a:p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(M.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Baldini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293">
            <a:extLst>
              <a:ext uri="{FF2B5EF4-FFF2-40B4-BE49-F238E27FC236}">
                <a16:creationId xmlns:a16="http://schemas.microsoft.com/office/drawing/2014/main" id="{8F039872-68C7-0C48-8DEC-3CCB3792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589" y="2255340"/>
            <a:ext cx="1393161" cy="8286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MQXFA Magnets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Fabrication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302.2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G. Ambrosio </a:t>
            </a:r>
          </a:p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(M. </a:t>
            </a:r>
            <a:r>
              <a:rPr lang="en-US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Baldini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938EEF2-1E27-8B47-A4AB-7996BF8506FC}"/>
              </a:ext>
            </a:extLst>
          </p:cNvPr>
          <p:cNvCxnSpPr>
            <a:cxnSpLocks/>
          </p:cNvCxnSpPr>
          <p:nvPr/>
        </p:nvCxnSpPr>
        <p:spPr>
          <a:xfrm>
            <a:off x="2310936" y="3405287"/>
            <a:ext cx="7618570" cy="4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9649E8-4C22-1143-B29C-E8F9A1997757}"/>
              </a:ext>
            </a:extLst>
          </p:cNvPr>
          <p:cNvCxnSpPr/>
          <p:nvPr/>
        </p:nvCxnSpPr>
        <p:spPr>
          <a:xfrm>
            <a:off x="6119195" y="3084103"/>
            <a:ext cx="0" cy="32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68B23E-3DD1-E24C-8E45-B767CA777FB6}"/>
              </a:ext>
            </a:extLst>
          </p:cNvPr>
          <p:cNvCxnSpPr/>
          <p:nvPr/>
        </p:nvCxnSpPr>
        <p:spPr>
          <a:xfrm>
            <a:off x="2313745" y="340934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Box 2">
            <a:extLst>
              <a:ext uri="{FF2B5EF4-FFF2-40B4-BE49-F238E27FC236}">
                <a16:creationId xmlns:a16="http://schemas.microsoft.com/office/drawing/2014/main" id="{DA8029DC-41D9-814D-A632-111C3A87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523" y="2287045"/>
            <a:ext cx="1133475" cy="314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Account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91BAF04-15B5-FC41-834C-C4171D57631D}"/>
              </a:ext>
            </a:extLst>
          </p:cNvPr>
          <p:cNvCxnSpPr/>
          <p:nvPr/>
        </p:nvCxnSpPr>
        <p:spPr>
          <a:xfrm>
            <a:off x="9932315" y="340934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67">
            <a:extLst>
              <a:ext uri="{FF2B5EF4-FFF2-40B4-BE49-F238E27FC236}">
                <a16:creationId xmlns:a16="http://schemas.microsoft.com/office/drawing/2014/main" id="{737CB739-BF45-5D42-ACD4-D0CA762A4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446" y="1436373"/>
            <a:ext cx="655987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 HL-LHC Accelerator Upgrade Project: 302.2 MQXFA Magnets Fabrication</a:t>
            </a:r>
            <a:endParaRPr lang="en-US" altLang="en-US" sz="1000" dirty="0"/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A632688-D058-A54C-99B5-791B2E4853DC}"/>
              </a:ext>
            </a:extLst>
          </p:cNvPr>
          <p:cNvCxnSpPr/>
          <p:nvPr/>
        </p:nvCxnSpPr>
        <p:spPr>
          <a:xfrm>
            <a:off x="3583507" y="340934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7B96B44-F313-C34A-A9C3-12FC0EDD7E42}"/>
              </a:ext>
            </a:extLst>
          </p:cNvPr>
          <p:cNvCxnSpPr/>
          <p:nvPr/>
        </p:nvCxnSpPr>
        <p:spPr>
          <a:xfrm>
            <a:off x="4853269" y="340934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59F8981-04F1-B54B-A4D0-FFDD89C4CB4E}"/>
              </a:ext>
            </a:extLst>
          </p:cNvPr>
          <p:cNvCxnSpPr/>
          <p:nvPr/>
        </p:nvCxnSpPr>
        <p:spPr>
          <a:xfrm>
            <a:off x="6123031" y="340934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F6DDB2C-8777-CF42-AA50-4D68535002AB}"/>
              </a:ext>
            </a:extLst>
          </p:cNvPr>
          <p:cNvCxnSpPr/>
          <p:nvPr/>
        </p:nvCxnSpPr>
        <p:spPr>
          <a:xfrm>
            <a:off x="7392793" y="340934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FACADBC-6C6E-064D-85D8-986767B45380}"/>
              </a:ext>
            </a:extLst>
          </p:cNvPr>
          <p:cNvCxnSpPr/>
          <p:nvPr/>
        </p:nvCxnSpPr>
        <p:spPr>
          <a:xfrm>
            <a:off x="8662555" y="3416965"/>
            <a:ext cx="0" cy="255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F4A4D23B-8D95-4491-869F-FBB646F40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6550800" cy="360000"/>
          </a:xfrm>
        </p:spPr>
        <p:txBody>
          <a:bodyPr/>
          <a:lstStyle/>
          <a:p>
            <a:r>
              <a:rPr lang="en-US" dirty="0"/>
              <a:t>Strand Production Readiness Review - 22 Aug 2019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191AF84-6EEF-4158-A73D-8B4F9EE4F9C9}"/>
              </a:ext>
            </a:extLst>
          </p:cNvPr>
          <p:cNvSpPr/>
          <p:nvPr/>
        </p:nvSpPr>
        <p:spPr>
          <a:xfrm>
            <a:off x="2923311" y="3448267"/>
            <a:ext cx="1374775" cy="126784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5F8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8815D-1A08-4684-A1B3-CE2CF17C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Dollarized 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91F83-8B47-4A6E-A6B8-52DC0E22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3C32287A-CF6E-46B9-80B0-F37ACA4A20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847" y="1234464"/>
            <a:ext cx="11260856" cy="2011658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1220954-1D95-4F78-8342-8CA066B7A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6550800" cy="360000"/>
          </a:xfrm>
        </p:spPr>
        <p:txBody>
          <a:bodyPr/>
          <a:lstStyle/>
          <a:p>
            <a:r>
              <a:rPr lang="en-US" dirty="0"/>
              <a:t>Strand Production Readiness Review - 22 Aug 2019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72017E-BA82-414F-9F04-8E95DCC195AC}"/>
              </a:ext>
            </a:extLst>
          </p:cNvPr>
          <p:cNvSpPr/>
          <p:nvPr/>
        </p:nvSpPr>
        <p:spPr>
          <a:xfrm>
            <a:off x="5638805" y="1508781"/>
            <a:ext cx="640073" cy="27431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B45FCA2-4670-4165-A715-B3EB41407940}"/>
              </a:ext>
            </a:extLst>
          </p:cNvPr>
          <p:cNvSpPr txBox="1">
            <a:spLocks/>
          </p:cNvSpPr>
          <p:nvPr/>
        </p:nvSpPr>
        <p:spPr>
          <a:xfrm>
            <a:off x="1654184" y="4719662"/>
            <a:ext cx="9098181" cy="15853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Budget covers scope approved under CD3a and CD3b</a:t>
            </a:r>
          </a:p>
          <a:p>
            <a:r>
              <a:rPr lang="en-US" sz="2000" dirty="0"/>
              <a:t>Account is mostly driven by M&amp;S for large procurements</a:t>
            </a:r>
          </a:p>
          <a:p>
            <a:r>
              <a:rPr lang="en-US" sz="2000" dirty="0"/>
              <a:t>Includes budget approved via BCR to reflect changes in cable HT verification and witness samples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1500E2-CB61-4499-817E-71A5C165A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472" y="3607248"/>
            <a:ext cx="8600088" cy="969654"/>
          </a:xfrm>
          <a:prstGeom prst="rect">
            <a:avLst/>
          </a:prstGeom>
        </p:spPr>
      </p:pic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F724DAD3-8C70-405F-A1F8-114EF2DD3DB7}"/>
              </a:ext>
            </a:extLst>
          </p:cNvPr>
          <p:cNvSpPr/>
          <p:nvPr/>
        </p:nvSpPr>
        <p:spPr>
          <a:xfrm>
            <a:off x="4907292" y="1621120"/>
            <a:ext cx="822951" cy="2173635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509A4CB-2634-4F14-819B-257A36524D4B}"/>
              </a:ext>
            </a:extLst>
          </p:cNvPr>
          <p:cNvSpPr/>
          <p:nvPr/>
        </p:nvSpPr>
        <p:spPr>
          <a:xfrm>
            <a:off x="7043392" y="4160512"/>
            <a:ext cx="822951" cy="36321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9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and float at glance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A4DF324-E506-4BE1-A156-7B85DCE48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6550800" cy="360000"/>
          </a:xfrm>
        </p:spPr>
        <p:txBody>
          <a:bodyPr/>
          <a:lstStyle/>
          <a:p>
            <a:r>
              <a:rPr lang="en-US" dirty="0"/>
              <a:t>Strand Production Readiness Review - 22 Aug 2019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ED41CD-6234-4ABC-9432-13B31FD13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276" y="1174927"/>
            <a:ext cx="7155503" cy="48021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031822-C91B-43DF-BB4D-D7015B713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16" y="1024895"/>
            <a:ext cx="4040774" cy="505493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9E28D06-3E36-4488-B123-B0A69A97DB7E}"/>
              </a:ext>
            </a:extLst>
          </p:cNvPr>
          <p:cNvSpPr txBox="1"/>
          <p:nvPr/>
        </p:nvSpPr>
        <p:spPr>
          <a:xfrm>
            <a:off x="9688070" y="5035536"/>
            <a:ext cx="16802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Plot updated on 8/20/19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ED742A-203F-4893-A6C1-3D191DA8A369}"/>
              </a:ext>
            </a:extLst>
          </p:cNvPr>
          <p:cNvCxnSpPr>
            <a:cxnSpLocks/>
          </p:cNvCxnSpPr>
          <p:nvPr/>
        </p:nvCxnSpPr>
        <p:spPr>
          <a:xfrm flipV="1">
            <a:off x="7650463" y="3115316"/>
            <a:ext cx="0" cy="236470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4EAB750-D198-4FAF-B135-D85F40DA04D9}"/>
              </a:ext>
            </a:extLst>
          </p:cNvPr>
          <p:cNvSpPr txBox="1"/>
          <p:nvPr/>
        </p:nvSpPr>
        <p:spPr>
          <a:xfrm rot="16200000">
            <a:off x="7314474" y="3217765"/>
            <a:ext cx="6719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48087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915C-9165-48B6-944D-7AEBC327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LHe</a:t>
            </a:r>
            <a:r>
              <a:rPr lang="en-US" dirty="0"/>
              <a:t> cap at vendor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27A0F-0A50-4420-A1C0-035BB609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78" y="1240970"/>
            <a:ext cx="5097122" cy="4906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LHe</a:t>
            </a:r>
            <a:r>
              <a:rPr lang="en-US" dirty="0"/>
              <a:t> cap at the vendor could have severely delayed QC and strand deliveries.</a:t>
            </a:r>
          </a:p>
          <a:p>
            <a:r>
              <a:rPr lang="en-US" dirty="0"/>
              <a:t>To avoid schedule slippage, Fermilab has been providing </a:t>
            </a:r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dewars</a:t>
            </a:r>
            <a:r>
              <a:rPr lang="en-US" dirty="0"/>
              <a:t> directly to the vendor</a:t>
            </a:r>
          </a:p>
          <a:p>
            <a:r>
              <a:rPr lang="en-US" dirty="0"/>
              <a:t>This seems to be a viable solution for the rest of the AUP strand procurements.</a:t>
            </a:r>
          </a:p>
          <a:p>
            <a:r>
              <a:rPr lang="en-US" dirty="0"/>
              <a:t>Deliveries are logged and costs associated with </a:t>
            </a:r>
            <a:r>
              <a:rPr lang="en-US" dirty="0" err="1"/>
              <a:t>LHe</a:t>
            </a:r>
            <a:r>
              <a:rPr lang="en-US" dirty="0"/>
              <a:t> procurement is credited back to the project at the end of each PO.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50063-5A76-4F60-8F63-3CA1099E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83B11-F5AA-41F6-88EA-70A0492B9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 Superconductor Perf., Production, QA/QC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496401-8C55-4644-BFAC-986A1D345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951" y="1325903"/>
            <a:ext cx="3453442" cy="441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35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302.2.02 at a glance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F4A4D23B-8D95-4491-869F-FBB646F40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6550800" cy="360000"/>
          </a:xfrm>
        </p:spPr>
        <p:txBody>
          <a:bodyPr/>
          <a:lstStyle/>
          <a:p>
            <a:r>
              <a:rPr lang="en-US" dirty="0"/>
              <a:t>Strand Production Readiness Review - 22 Aug 2019</a:t>
            </a:r>
            <a:endParaRPr lang="en-GB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875919E-87FC-4C24-9DEF-1ED73657C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64" y="1072753"/>
            <a:ext cx="10504730" cy="256029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09F90D4-213B-43EF-9D9A-87801C128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25" y="3869140"/>
            <a:ext cx="10968249" cy="616097"/>
          </a:xfrm>
          <a:prstGeom prst="rect">
            <a:avLst/>
          </a:prstGeom>
        </p:spPr>
      </p:pic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95FADB5A-AF58-4CD5-AEEA-71F3FDB65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875" y="4970979"/>
            <a:ext cx="3816976" cy="1631206"/>
          </a:xfrm>
        </p:spPr>
        <p:txBody>
          <a:bodyPr>
            <a:normAutofit/>
          </a:bodyPr>
          <a:lstStyle/>
          <a:p>
            <a:r>
              <a:rPr lang="en-US" sz="2000" dirty="0"/>
              <a:t>The account is healthy both from a cost and schedule stand-point</a:t>
            </a:r>
          </a:p>
        </p:txBody>
      </p:sp>
      <p:sp>
        <p:nvSpPr>
          <p:cNvPr id="43" name="Arrow: Curved Right 42">
            <a:extLst>
              <a:ext uri="{FF2B5EF4-FFF2-40B4-BE49-F238E27FC236}">
                <a16:creationId xmlns:a16="http://schemas.microsoft.com/office/drawing/2014/main" id="{FBEB0B84-F6BB-44BC-834A-7931366D0C86}"/>
              </a:ext>
            </a:extLst>
          </p:cNvPr>
          <p:cNvSpPr/>
          <p:nvPr/>
        </p:nvSpPr>
        <p:spPr>
          <a:xfrm>
            <a:off x="320945" y="1772170"/>
            <a:ext cx="668060" cy="2469951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4" name="Content Placeholder 5">
            <a:extLst>
              <a:ext uri="{FF2B5EF4-FFF2-40B4-BE49-F238E27FC236}">
                <a16:creationId xmlns:a16="http://schemas.microsoft.com/office/drawing/2014/main" id="{6896D94E-684B-4DD9-B750-3BC442659D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851" y="4721332"/>
            <a:ext cx="5975449" cy="168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0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000" y="59263"/>
            <a:ext cx="7920000" cy="720000"/>
          </a:xfrm>
        </p:spPr>
        <p:txBody>
          <a:bodyPr/>
          <a:lstStyle/>
          <a:p>
            <a:r>
              <a:rPr lang="en-US" sz="3200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100" y="994467"/>
            <a:ext cx="11440096" cy="5194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Cost and Schedule: </a:t>
            </a:r>
            <a:r>
              <a:rPr lang="en-US" i="1" dirty="0"/>
              <a:t>Are the cost and schedule estimates sufficiently well-defined and of adequate maturity to support these activities during series production?</a:t>
            </a:r>
          </a:p>
          <a:p>
            <a:r>
              <a:rPr lang="en-US" sz="1600" dirty="0"/>
              <a:t>Lead time for AUP strands is understood and fully captured in P6.</a:t>
            </a:r>
          </a:p>
          <a:p>
            <a:pPr lvl="1"/>
            <a:r>
              <a:rPr lang="en-US" sz="1600" dirty="0"/>
              <a:t>Vendor is extremely responsive and has demonstrated to be able to meet and sometimes exceed project’s needs.</a:t>
            </a:r>
          </a:p>
          <a:p>
            <a:pPr lvl="1"/>
            <a:r>
              <a:rPr lang="en-US" sz="1600" dirty="0"/>
              <a:t>P6 delivery schedule is actively maintained via BCR every time a procurement is placed.</a:t>
            </a:r>
          </a:p>
          <a:p>
            <a:pPr lvl="1"/>
            <a:r>
              <a:rPr lang="en-US" sz="1600" dirty="0"/>
              <a:t>Fermilab’s RFP logistics and timing are understood.</a:t>
            </a:r>
          </a:p>
          <a:p>
            <a:pPr lvl="1"/>
            <a:r>
              <a:rPr lang="en-US" sz="1600" dirty="0"/>
              <a:t>Current P6 schedule allows comfortable float to all tasks in the account.</a:t>
            </a:r>
          </a:p>
          <a:p>
            <a:r>
              <a:rPr lang="en-US" sz="1600" dirty="0"/>
              <a:t>Only one large procurement left to place (420km out of 1800km). </a:t>
            </a:r>
          </a:p>
          <a:p>
            <a:pPr lvl="1"/>
            <a:r>
              <a:rPr lang="en-US" sz="1600" dirty="0"/>
              <a:t>FY18 and FY19 RFPs came in at budgeted levels (1380km out of 1800km).</a:t>
            </a:r>
          </a:p>
          <a:p>
            <a:pPr lvl="1"/>
            <a:r>
              <a:rPr lang="en-US" sz="1600" dirty="0"/>
              <a:t>Risk of price increase is now pretty low, but still captured in risk register.</a:t>
            </a:r>
          </a:p>
          <a:p>
            <a:r>
              <a:rPr lang="en-US" sz="1600" dirty="0"/>
              <a:t>Budget to execute quality plan is available. People and facilities are assigned to the project.</a:t>
            </a:r>
          </a:p>
          <a:p>
            <a:pPr lvl="1"/>
            <a:r>
              <a:rPr lang="en-US" sz="1600" dirty="0"/>
              <a:t>June BCR fully approved and implemented in P6 to fund the execution of testing recommendations from cable PRR.</a:t>
            </a:r>
          </a:p>
          <a:p>
            <a:r>
              <a:rPr lang="en-US" sz="1600" dirty="0"/>
              <a:t>Adequate contingency is available in the form of risks captured in risk register.</a:t>
            </a:r>
          </a:p>
          <a:p>
            <a:r>
              <a:rPr lang="en-US" sz="1600" dirty="0"/>
              <a:t>This is a very large account. Any deviation from the baseline has meaningful impact to project’s metrics.</a:t>
            </a:r>
          </a:p>
          <a:p>
            <a:endParaRPr lang="en-US" sz="1600" b="1" u="sng" dirty="0"/>
          </a:p>
          <a:p>
            <a:r>
              <a:rPr lang="en-US" sz="1800" b="1" u="sng" dirty="0"/>
              <a:t>EVMS numbers tracked since Jan 2019 show the account has been delivering on its scope on schedule and on budget. We expect to keep this up to completion. </a:t>
            </a:r>
          </a:p>
          <a:p>
            <a:r>
              <a:rPr lang="en-US" sz="1800" b="1" u="sng" dirty="0"/>
              <a:t>The account is ready for series production.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6550800" cy="360000"/>
          </a:xfrm>
        </p:spPr>
        <p:txBody>
          <a:bodyPr/>
          <a:lstStyle/>
          <a:p>
            <a:r>
              <a:rPr lang="en-US" dirty="0"/>
              <a:t>Strand Production Readiness Review - 22 Aug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02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41603</TotalTime>
  <Words>601</Words>
  <Application>Microsoft Office PowerPoint</Application>
  <PresentationFormat>Widescreen</PresentationFormat>
  <Paragraphs>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302.2.02 Strand Procurement Production Readiness Review Cost and Schedule</vt:lpstr>
      <vt:lpstr>Organization</vt:lpstr>
      <vt:lpstr>Dollarized RAM</vt:lpstr>
      <vt:lpstr>Schedule and float at glance</vt:lpstr>
      <vt:lpstr>LHe cap at vendor</vt:lpstr>
      <vt:lpstr>302.2.02 at a glance</vt:lpstr>
      <vt:lpstr>Charge Questions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Vito Lombardo x6319 14553N</cp:lastModifiedBy>
  <cp:revision>1071</cp:revision>
  <cp:lastPrinted>2019-03-16T00:12:34Z</cp:lastPrinted>
  <dcterms:created xsi:type="dcterms:W3CDTF">2016-03-23T12:58:39Z</dcterms:created>
  <dcterms:modified xsi:type="dcterms:W3CDTF">2019-08-21T22:20:46Z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