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1069" r:id="rId3"/>
    <p:sldId id="1070" r:id="rId4"/>
    <p:sldId id="1068" r:id="rId5"/>
    <p:sldId id="1056" r:id="rId6"/>
    <p:sldId id="1057" r:id="rId7"/>
    <p:sldId id="1058" r:id="rId8"/>
    <p:sldId id="1059" r:id="rId9"/>
    <p:sldId id="257" r:id="rId10"/>
    <p:sldId id="258" r:id="rId11"/>
    <p:sldId id="259" r:id="rId12"/>
    <p:sldId id="261" r:id="rId13"/>
    <p:sldId id="262" r:id="rId14"/>
    <p:sldId id="260" r:id="rId15"/>
    <p:sldId id="559" r:id="rId16"/>
    <p:sldId id="561" r:id="rId17"/>
    <p:sldId id="562" r:id="rId18"/>
    <p:sldId id="560" r:id="rId19"/>
    <p:sldId id="563" r:id="rId20"/>
    <p:sldId id="564" r:id="rId21"/>
    <p:sldId id="565" r:id="rId22"/>
    <p:sldId id="566" r:id="rId23"/>
    <p:sldId id="567" r:id="rId24"/>
    <p:sldId id="568" r:id="rId25"/>
    <p:sldId id="569" r:id="rId26"/>
    <p:sldId id="988" r:id="rId27"/>
    <p:sldId id="1014" r:id="rId28"/>
    <p:sldId id="1015" r:id="rId29"/>
    <p:sldId id="1016" r:id="rId30"/>
    <p:sldId id="612" r:id="rId31"/>
    <p:sldId id="364" r:id="rId32"/>
    <p:sldId id="317" r:id="rId33"/>
    <p:sldId id="1017" r:id="rId34"/>
    <p:sldId id="1054" r:id="rId35"/>
    <p:sldId id="1035" r:id="rId36"/>
    <p:sldId id="1055" r:id="rId37"/>
    <p:sldId id="286" r:id="rId38"/>
    <p:sldId id="289" r:id="rId39"/>
    <p:sldId id="287" r:id="rId40"/>
    <p:sldId id="991" r:id="rId41"/>
    <p:sldId id="1061" r:id="rId42"/>
    <p:sldId id="1063" r:id="rId43"/>
    <p:sldId id="1064" r:id="rId44"/>
    <p:sldId id="1062" r:id="rId45"/>
    <p:sldId id="1065" r:id="rId46"/>
    <p:sldId id="1066" r:id="rId47"/>
    <p:sldId id="1072" r:id="rId48"/>
    <p:sldId id="1067" r:id="rId49"/>
    <p:sldId id="107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5" autoAdjust="0"/>
    <p:restoredTop sz="94660"/>
  </p:normalViewPr>
  <p:slideViewPr>
    <p:cSldViewPr snapToGrid="0">
      <p:cViewPr varScale="1">
        <p:scale>
          <a:sx n="79" d="100"/>
          <a:sy n="79" d="100"/>
        </p:scale>
        <p:origin x="57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90B724-8A72-4C1F-B307-B5878BBA677B}" type="datetimeFigureOut">
              <a:rPr lang="en-US" smtClean="0"/>
              <a:t>11/13/2019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A5A346-771F-4E52-B191-09B05C89782E}" type="slidenum">
              <a:rPr lang="en-US" smtClean="0"/>
              <a:t>‹#›</a:t>
            </a:fld>
            <a:endParaRPr lang="en-US"/>
          </a:p>
        </p:txBody>
      </p:sp>
    </p:spTree>
    <p:extLst>
      <p:ext uri="{BB962C8B-B14F-4D97-AF65-F5344CB8AC3E}">
        <p14:creationId xmlns:p14="http://schemas.microsoft.com/office/powerpoint/2010/main" val="158192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F12F45-4376-7E41-A278-9A324EDCF5D9}" type="slidenum">
              <a:rPr lang="en-US" smtClean="0"/>
              <a:t>31</a:t>
            </a:fld>
            <a:endParaRPr lang="en-US"/>
          </a:p>
        </p:txBody>
      </p:sp>
    </p:spTree>
    <p:extLst>
      <p:ext uri="{BB962C8B-B14F-4D97-AF65-F5344CB8AC3E}">
        <p14:creationId xmlns:p14="http://schemas.microsoft.com/office/powerpoint/2010/main" val="2717491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12F45-4376-7E41-A278-9A324EDCF5D9}" type="slidenum">
              <a:rPr lang="en-US" smtClean="0"/>
              <a:t>32</a:t>
            </a:fld>
            <a:endParaRPr lang="en-US"/>
          </a:p>
        </p:txBody>
      </p:sp>
    </p:spTree>
    <p:extLst>
      <p:ext uri="{BB962C8B-B14F-4D97-AF65-F5344CB8AC3E}">
        <p14:creationId xmlns:p14="http://schemas.microsoft.com/office/powerpoint/2010/main" val="2563551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68B9-B664-419A-91B3-1EAAD62728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515C5C-59FB-4982-A550-7FDE2E42BF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240539-4F53-479A-87B5-41C9D4ABC76A}"/>
              </a:ext>
            </a:extLst>
          </p:cNvPr>
          <p:cNvSpPr>
            <a:spLocks noGrp="1"/>
          </p:cNvSpPr>
          <p:nvPr>
            <p:ph type="dt" sz="half" idx="10"/>
          </p:nvPr>
        </p:nvSpPr>
        <p:spPr/>
        <p:txBody>
          <a:bodyPr/>
          <a:lstStyle/>
          <a:p>
            <a:fld id="{357EB005-4FDE-48C4-B753-49D74AAA7B98}" type="datetimeFigureOut">
              <a:rPr lang="en-US" smtClean="0"/>
              <a:t>11/13/2019</a:t>
            </a:fld>
            <a:endParaRPr lang="en-US"/>
          </a:p>
        </p:txBody>
      </p:sp>
      <p:sp>
        <p:nvSpPr>
          <p:cNvPr id="5" name="Footer Placeholder 4">
            <a:extLst>
              <a:ext uri="{FF2B5EF4-FFF2-40B4-BE49-F238E27FC236}">
                <a16:creationId xmlns:a16="http://schemas.microsoft.com/office/drawing/2014/main" id="{EB02831C-9098-46AE-850E-58DB6DDB77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DBC222-7C2B-4CEC-94E6-EE9AD1ED4673}"/>
              </a:ext>
            </a:extLst>
          </p:cNvPr>
          <p:cNvSpPr>
            <a:spLocks noGrp="1"/>
          </p:cNvSpPr>
          <p:nvPr>
            <p:ph type="sldNum" sz="quarter" idx="12"/>
          </p:nvPr>
        </p:nvSpPr>
        <p:spPr/>
        <p:txBody>
          <a:bodyPr/>
          <a:lstStyle/>
          <a:p>
            <a:fld id="{2AE14390-A420-41AF-B035-EDD8D5D064EE}" type="slidenum">
              <a:rPr lang="en-US" smtClean="0"/>
              <a:t>‹#›</a:t>
            </a:fld>
            <a:endParaRPr lang="en-US"/>
          </a:p>
        </p:txBody>
      </p:sp>
    </p:spTree>
    <p:extLst>
      <p:ext uri="{BB962C8B-B14F-4D97-AF65-F5344CB8AC3E}">
        <p14:creationId xmlns:p14="http://schemas.microsoft.com/office/powerpoint/2010/main" val="3358804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86908-70FB-4ACA-9FD1-9E3D85CF75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DECE93-DCA9-4FD9-A9ED-A5A78945ED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DBCCA3-D6B0-4CD5-A005-5E96CC831B7F}"/>
              </a:ext>
            </a:extLst>
          </p:cNvPr>
          <p:cNvSpPr>
            <a:spLocks noGrp="1"/>
          </p:cNvSpPr>
          <p:nvPr>
            <p:ph type="dt" sz="half" idx="10"/>
          </p:nvPr>
        </p:nvSpPr>
        <p:spPr/>
        <p:txBody>
          <a:bodyPr/>
          <a:lstStyle/>
          <a:p>
            <a:fld id="{357EB005-4FDE-48C4-B753-49D74AAA7B98}" type="datetimeFigureOut">
              <a:rPr lang="en-US" smtClean="0"/>
              <a:t>11/13/2019</a:t>
            </a:fld>
            <a:endParaRPr lang="en-US"/>
          </a:p>
        </p:txBody>
      </p:sp>
      <p:sp>
        <p:nvSpPr>
          <p:cNvPr id="5" name="Footer Placeholder 4">
            <a:extLst>
              <a:ext uri="{FF2B5EF4-FFF2-40B4-BE49-F238E27FC236}">
                <a16:creationId xmlns:a16="http://schemas.microsoft.com/office/drawing/2014/main" id="{C4A9EDD4-D339-4C8C-83DD-6A1893DFA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58B47-7F66-4023-A439-F811F93E8ED5}"/>
              </a:ext>
            </a:extLst>
          </p:cNvPr>
          <p:cNvSpPr>
            <a:spLocks noGrp="1"/>
          </p:cNvSpPr>
          <p:nvPr>
            <p:ph type="sldNum" sz="quarter" idx="12"/>
          </p:nvPr>
        </p:nvSpPr>
        <p:spPr/>
        <p:txBody>
          <a:bodyPr/>
          <a:lstStyle/>
          <a:p>
            <a:fld id="{2AE14390-A420-41AF-B035-EDD8D5D064EE}" type="slidenum">
              <a:rPr lang="en-US" smtClean="0"/>
              <a:t>‹#›</a:t>
            </a:fld>
            <a:endParaRPr lang="en-US"/>
          </a:p>
        </p:txBody>
      </p:sp>
    </p:spTree>
    <p:extLst>
      <p:ext uri="{BB962C8B-B14F-4D97-AF65-F5344CB8AC3E}">
        <p14:creationId xmlns:p14="http://schemas.microsoft.com/office/powerpoint/2010/main" val="584475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EF4BBF-2265-4DCB-98C6-0EDEA9FF21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4C3501-838F-4921-ADE9-3F2AF15971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1EA91-7E22-4447-BAEE-060A57E07D86}"/>
              </a:ext>
            </a:extLst>
          </p:cNvPr>
          <p:cNvSpPr>
            <a:spLocks noGrp="1"/>
          </p:cNvSpPr>
          <p:nvPr>
            <p:ph type="dt" sz="half" idx="10"/>
          </p:nvPr>
        </p:nvSpPr>
        <p:spPr/>
        <p:txBody>
          <a:bodyPr/>
          <a:lstStyle/>
          <a:p>
            <a:fld id="{357EB005-4FDE-48C4-B753-49D74AAA7B98}" type="datetimeFigureOut">
              <a:rPr lang="en-US" smtClean="0"/>
              <a:t>11/13/2019</a:t>
            </a:fld>
            <a:endParaRPr lang="en-US"/>
          </a:p>
        </p:txBody>
      </p:sp>
      <p:sp>
        <p:nvSpPr>
          <p:cNvPr id="5" name="Footer Placeholder 4">
            <a:extLst>
              <a:ext uri="{FF2B5EF4-FFF2-40B4-BE49-F238E27FC236}">
                <a16:creationId xmlns:a16="http://schemas.microsoft.com/office/drawing/2014/main" id="{717BE9DE-360E-4ADD-90A4-8FB00F536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72ECD-F5DE-47DF-AEC0-FFA30BBDDDEC}"/>
              </a:ext>
            </a:extLst>
          </p:cNvPr>
          <p:cNvSpPr>
            <a:spLocks noGrp="1"/>
          </p:cNvSpPr>
          <p:nvPr>
            <p:ph type="sldNum" sz="quarter" idx="12"/>
          </p:nvPr>
        </p:nvSpPr>
        <p:spPr/>
        <p:txBody>
          <a:bodyPr/>
          <a:lstStyle/>
          <a:p>
            <a:fld id="{2AE14390-A420-41AF-B035-EDD8D5D064EE}" type="slidenum">
              <a:rPr lang="en-US" smtClean="0"/>
              <a:t>‹#›</a:t>
            </a:fld>
            <a:endParaRPr lang="en-US"/>
          </a:p>
        </p:txBody>
      </p:sp>
    </p:spTree>
    <p:extLst>
      <p:ext uri="{BB962C8B-B14F-4D97-AF65-F5344CB8AC3E}">
        <p14:creationId xmlns:p14="http://schemas.microsoft.com/office/powerpoint/2010/main" val="871992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FF5400"/>
                </a:solidFill>
                <a:latin typeface="Helvetica"/>
              </a:defRPr>
            </a:lvl1pPr>
          </a:lstStyle>
          <a:p>
            <a:r>
              <a:rPr lang="en-US" dirty="0"/>
              <a:t>Click to edit Master title style</a:t>
            </a:r>
          </a:p>
        </p:txBody>
      </p:sp>
      <p:sp>
        <p:nvSpPr>
          <p:cNvPr id="12" name="Content Placeholder 2"/>
          <p:cNvSpPr>
            <a:spLocks noGrp="1"/>
          </p:cNvSpPr>
          <p:nvPr>
            <p:ph idx="11"/>
          </p:nvPr>
        </p:nvSpPr>
        <p:spPr>
          <a:xfrm>
            <a:off x="605368" y="1207770"/>
            <a:ext cx="10716115"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2"/>
          </p:nvPr>
        </p:nvSpPr>
        <p:spPr>
          <a:xfrm>
            <a:off x="1172293" y="6593562"/>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FF5300"/>
                </a:solidFill>
                <a:latin typeface="+mn-lt"/>
                <a:ea typeface="+mn-ea"/>
                <a:cs typeface="+mn-cs"/>
              </a:defRPr>
            </a:lvl1pPr>
          </a:lstStyle>
          <a:p>
            <a:pPr>
              <a:defRPr/>
            </a:pPr>
            <a:r>
              <a:rPr lang="en-US">
                <a:latin typeface="Helvetica"/>
                <a:cs typeface="Helvetica"/>
              </a:rPr>
              <a:t>Nov. 13, 2019</a:t>
            </a:r>
            <a:endParaRPr lang="en-US" dirty="0">
              <a:latin typeface="Helvetica"/>
              <a:cs typeface="Helvetica"/>
            </a:endParaRPr>
          </a:p>
        </p:txBody>
      </p:sp>
      <p:sp>
        <p:nvSpPr>
          <p:cNvPr id="13" name="Footer Placeholder 4"/>
          <p:cNvSpPr>
            <a:spLocks noGrp="1"/>
          </p:cNvSpPr>
          <p:nvPr>
            <p:ph type="ftr" sz="quarter" idx="3"/>
          </p:nvPr>
        </p:nvSpPr>
        <p:spPr>
          <a:xfrm>
            <a:off x="2503713" y="6593561"/>
            <a:ext cx="6523352" cy="170720"/>
          </a:xfrm>
          <a:prstGeom prst="rect">
            <a:avLst/>
          </a:prstGeom>
        </p:spPr>
        <p:txBody>
          <a:bodyPr lIns="0" tIns="0" rIns="0" bIns="0" anchor="b" anchorCtr="0"/>
          <a:lstStyle>
            <a:lvl1pPr fontAlgn="auto">
              <a:spcBef>
                <a:spcPts val="0"/>
              </a:spcBef>
              <a:spcAft>
                <a:spcPts val="0"/>
              </a:spcAft>
              <a:defRPr sz="1200" b="0" i="0" baseline="0" dirty="0">
                <a:solidFill>
                  <a:srgbClr val="FF5300"/>
                </a:solidFill>
                <a:latin typeface="Helvetica"/>
                <a:ea typeface="+mn-ea"/>
                <a:cs typeface="Helvetica"/>
              </a:defRPr>
            </a:lvl1pPr>
          </a:lstStyle>
          <a:p>
            <a:pPr>
              <a:defRPr/>
            </a:pPr>
            <a:r>
              <a:rPr lang="en-GB"/>
              <a:t>Module of opportunity for DUNE Workshop</a:t>
            </a:r>
            <a:endParaRPr lang="en-GB" dirty="0"/>
          </a:p>
        </p:txBody>
      </p:sp>
      <p:sp>
        <p:nvSpPr>
          <p:cNvPr id="15" name="Slide Number Placeholder 5"/>
          <p:cNvSpPr>
            <a:spLocks noGrp="1"/>
          </p:cNvSpPr>
          <p:nvPr>
            <p:ph type="sldNum" sz="quarter" idx="4"/>
          </p:nvPr>
        </p:nvSpPr>
        <p:spPr>
          <a:xfrm>
            <a:off x="605368" y="6593562"/>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FF5300"/>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613162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564607"/>
            <a:ext cx="2743200" cy="365125"/>
          </a:xfrm>
        </p:spPr>
        <p:txBody>
          <a:bodyPr/>
          <a:lstStyle/>
          <a:p>
            <a:fld id="{6BD29ACA-C378-6D4B-8B32-B134FCBF0392}" type="datetime1">
              <a:rPr lang="en-GB" smtClean="0"/>
              <a:t>13/11/2019</a:t>
            </a:fld>
            <a:endParaRPr lang="en-US"/>
          </a:p>
        </p:txBody>
      </p:sp>
      <p:sp>
        <p:nvSpPr>
          <p:cNvPr id="5" name="Footer Placeholder 4"/>
          <p:cNvSpPr>
            <a:spLocks noGrp="1"/>
          </p:cNvSpPr>
          <p:nvPr>
            <p:ph type="ftr" sz="quarter" idx="11"/>
          </p:nvPr>
        </p:nvSpPr>
        <p:spPr>
          <a:xfrm>
            <a:off x="4038600" y="6564607"/>
            <a:ext cx="4114800" cy="365125"/>
          </a:xfrm>
        </p:spPr>
        <p:txBody>
          <a:bodyPr/>
          <a:lstStyle/>
          <a:p>
            <a:r>
              <a:rPr lang="en-US"/>
              <a:t>K Mavrokoridis | ARIADNE | BNL Nov19</a:t>
            </a:r>
          </a:p>
        </p:txBody>
      </p:sp>
      <p:sp>
        <p:nvSpPr>
          <p:cNvPr id="6" name="Slide Number Placeholder 5"/>
          <p:cNvSpPr>
            <a:spLocks noGrp="1"/>
          </p:cNvSpPr>
          <p:nvPr>
            <p:ph type="sldNum" sz="quarter" idx="12"/>
          </p:nvPr>
        </p:nvSpPr>
        <p:spPr>
          <a:xfrm>
            <a:off x="8610600" y="6564607"/>
            <a:ext cx="2743200" cy="365125"/>
          </a:xfrm>
        </p:spPr>
        <p:txBody>
          <a:bodyPr/>
          <a:lstStyle/>
          <a:p>
            <a:fld id="{ED90BBA1-2710-EA41-863C-D78E88CFA3D6}" type="slidenum">
              <a:rPr lang="en-US" smtClean="0"/>
              <a:t>‹#›</a:t>
            </a:fld>
            <a:endParaRPr lang="en-US"/>
          </a:p>
        </p:txBody>
      </p:sp>
      <p:cxnSp>
        <p:nvCxnSpPr>
          <p:cNvPr id="7" name="Straight Connector 6"/>
          <p:cNvCxnSpPr/>
          <p:nvPr userDrawn="1"/>
        </p:nvCxnSpPr>
        <p:spPr>
          <a:xfrm flipV="1">
            <a:off x="0" y="876300"/>
            <a:ext cx="12192000" cy="12700"/>
          </a:xfrm>
          <a:prstGeom prst="line">
            <a:avLst/>
          </a:prstGeom>
          <a:ln w="38100">
            <a:solidFill>
              <a:srgbClr val="489098"/>
            </a:solidFill>
          </a:ln>
          <a:effectLst/>
        </p:spPr>
        <p:style>
          <a:lnRef idx="2">
            <a:schemeClr val="accent1"/>
          </a:lnRef>
          <a:fillRef idx="0">
            <a:schemeClr val="accent1"/>
          </a:fillRef>
          <a:effectRef idx="1">
            <a:schemeClr val="accent1"/>
          </a:effectRef>
          <a:fontRef idx="minor">
            <a:schemeClr val="tx1"/>
          </a:fontRef>
        </p:style>
      </p:cxnSp>
      <p:pic>
        <p:nvPicPr>
          <p:cNvPr id="8" name="NEW-Logo-ERC-OUTLINE.ai" descr="NEW-Logo-ERC-OUTLINE.ai"/>
          <p:cNvPicPr>
            <a:picLocks noChangeAspect="1"/>
          </p:cNvPicPr>
          <p:nvPr userDrawn="1"/>
        </p:nvPicPr>
        <p:blipFill>
          <a:blip r:embed="rId2">
            <a:extLst/>
          </a:blip>
          <a:srcRect l="7508" r="7508" b="21077"/>
          <a:stretch>
            <a:fillRect/>
          </a:stretch>
        </p:blipFill>
        <p:spPr>
          <a:xfrm>
            <a:off x="8965157" y="195378"/>
            <a:ext cx="956887" cy="643514"/>
          </a:xfrm>
          <a:prstGeom prst="rect">
            <a:avLst/>
          </a:prstGeom>
          <a:ln w="12700" cap="flat">
            <a:noFill/>
            <a:miter lim="400000"/>
          </a:ln>
          <a:effectLst/>
        </p:spPr>
      </p:pic>
      <p:pic>
        <p:nvPicPr>
          <p:cNvPr id="9" name="UoL - Logo - CMYK.pdf" descr="UoL - Logo - CMYK.pdf"/>
          <p:cNvPicPr>
            <a:picLocks noChangeAspect="1"/>
          </p:cNvPicPr>
          <p:nvPr userDrawn="1"/>
        </p:nvPicPr>
        <p:blipFill>
          <a:blip r:embed="rId3">
            <a:extLst/>
          </a:blip>
          <a:stretch>
            <a:fillRect/>
          </a:stretch>
        </p:blipFill>
        <p:spPr>
          <a:xfrm>
            <a:off x="6799828" y="299382"/>
            <a:ext cx="2165329" cy="415309"/>
          </a:xfrm>
          <a:prstGeom prst="rect">
            <a:avLst/>
          </a:prstGeom>
          <a:ln w="12700" cap="flat">
            <a:noFill/>
            <a:miter lim="400000"/>
          </a:ln>
          <a:effectLst/>
        </p:spPr>
      </p:pic>
      <p:pic>
        <p:nvPicPr>
          <p:cNvPr id="10" name="Black &amp; White Version.pdf" descr="Black &amp; White Version.pdf"/>
          <p:cNvPicPr>
            <a:picLocks noChangeAspect="1"/>
          </p:cNvPicPr>
          <p:nvPr userDrawn="1"/>
        </p:nvPicPr>
        <p:blipFill>
          <a:blip r:embed="rId4">
            <a:extLst/>
          </a:blip>
          <a:stretch>
            <a:fillRect/>
          </a:stretch>
        </p:blipFill>
        <p:spPr>
          <a:xfrm>
            <a:off x="9996641" y="152909"/>
            <a:ext cx="2105527" cy="688167"/>
          </a:xfrm>
          <a:prstGeom prst="rect">
            <a:avLst/>
          </a:prstGeom>
          <a:ln w="12700">
            <a:miter lim="400000"/>
          </a:ln>
        </p:spPr>
      </p:pic>
    </p:spTree>
    <p:extLst>
      <p:ext uri="{BB962C8B-B14F-4D97-AF65-F5344CB8AC3E}">
        <p14:creationId xmlns:p14="http://schemas.microsoft.com/office/powerpoint/2010/main" val="3175157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60" name="Line"/>
          <p:cNvSpPr/>
          <p:nvPr/>
        </p:nvSpPr>
        <p:spPr>
          <a:xfrm>
            <a:off x="535781" y="946547"/>
            <a:ext cx="11126349" cy="91"/>
          </a:xfrm>
          <a:prstGeom prst="line">
            <a:avLst/>
          </a:prstGeom>
          <a:ln w="12700">
            <a:solidFill>
              <a:srgbClr val="9A9A9A"/>
            </a:solidFill>
            <a:miter lim="400000"/>
          </a:ln>
        </p:spPr>
        <p:txBody>
          <a:bodyPr lIns="35719" tIns="35719" rIns="35719" bIns="35719" anchor="ctr"/>
          <a:lstStyle/>
          <a:p>
            <a:pPr algn="l" defTabSz="321457">
              <a:defRPr sz="1200">
                <a:latin typeface="Helvetica"/>
                <a:ea typeface="Helvetica"/>
                <a:cs typeface="Helvetica"/>
                <a:sym typeface="Helvetica"/>
              </a:defRPr>
            </a:pPr>
            <a:endParaRPr sz="844"/>
          </a:p>
        </p:txBody>
      </p:sp>
      <p:sp>
        <p:nvSpPr>
          <p:cNvPr id="61" name="Title Text"/>
          <p:cNvSpPr txBox="1">
            <a:spLocks noGrp="1"/>
          </p:cNvSpPr>
          <p:nvPr>
            <p:ph type="title"/>
          </p:nvPr>
        </p:nvSpPr>
        <p:spPr>
          <a:xfrm>
            <a:off x="535781" y="232172"/>
            <a:ext cx="11120438" cy="608858"/>
          </a:xfrm>
          <a:prstGeom prst="rect">
            <a:avLst/>
          </a:prstGeom>
        </p:spPr>
        <p:txBody>
          <a:bodyPr/>
          <a:lstStyle/>
          <a:p>
            <a:r>
              <a:t>Title Text</a:t>
            </a:r>
          </a:p>
        </p:txBody>
      </p:sp>
      <p:sp>
        <p:nvSpPr>
          <p:cNvPr id="62" name="Body Level One…"/>
          <p:cNvSpPr txBox="1">
            <a:spLocks noGrp="1"/>
          </p:cNvSpPr>
          <p:nvPr>
            <p:ph type="body" idx="1"/>
          </p:nvPr>
        </p:nvSpPr>
        <p:spPr>
          <a:xfrm>
            <a:off x="535781" y="1168009"/>
            <a:ext cx="11120438" cy="508277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5783375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lang="en-US" sz="4400" dirty="0">
              <a:solidFill>
                <a:prstClr val="black"/>
              </a:solidFill>
            </a:endParaRPr>
          </a:p>
        </p:txBody>
      </p:sp>
      <p:sp>
        <p:nvSpPr>
          <p:cNvPr id="14" name="Title 1"/>
          <p:cNvSpPr>
            <a:spLocks noGrp="1"/>
          </p:cNvSpPr>
          <p:nvPr>
            <p:ph type="title"/>
          </p:nvPr>
        </p:nvSpPr>
        <p:spPr>
          <a:xfrm>
            <a:off x="605368" y="462518"/>
            <a:ext cx="10972800" cy="647102"/>
          </a:xfrm>
          <a:prstGeom prst="rect">
            <a:avLst/>
          </a:prstGeom>
        </p:spPr>
        <p:txBody>
          <a:bodyPr vert="horz" lIns="0" tIns="0" rIns="0" bIns="0">
            <a:normAutofit/>
          </a:bodyPr>
          <a:lstStyle>
            <a:lvl1pPr algn="l">
              <a:defRPr sz="3200" b="1" i="0" baseline="0">
                <a:solidFill>
                  <a:srgbClr val="E95125"/>
                </a:solidFill>
                <a:latin typeface="Helvetica"/>
              </a:defRPr>
            </a:lvl1pPr>
          </a:lstStyle>
          <a:p>
            <a:r>
              <a:rPr lang="en-US"/>
              <a:t>Click to edit Master title style</a:t>
            </a:r>
            <a:endParaRPr lang="en-US" dirty="0"/>
          </a:p>
        </p:txBody>
      </p:sp>
      <p:sp>
        <p:nvSpPr>
          <p:cNvPr id="15" name="Content Placeholder 2"/>
          <p:cNvSpPr>
            <a:spLocks noGrp="1"/>
          </p:cNvSpPr>
          <p:nvPr>
            <p:ph idx="11"/>
          </p:nvPr>
        </p:nvSpPr>
        <p:spPr>
          <a:xfrm>
            <a:off x="605373" y="1207770"/>
            <a:ext cx="10977028"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fld id="{BB7DC554-77BD-4A75-8B6D-130DDD93C3DE}" type="datetime1">
              <a:rPr lang="en-US">
                <a:latin typeface="Helvetica"/>
                <a:cs typeface="Helvetica"/>
              </a:rPr>
              <a:pPr>
                <a:defRPr/>
              </a:pPr>
              <a:t>11/13/2019</a:t>
            </a:fld>
            <a:endParaRPr lang="en-US" dirty="0">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First HV System Consortium Meeting</a:t>
            </a:r>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2849559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lang="en-US" sz="4400" dirty="0">
              <a:solidFill>
                <a:prstClr val="black"/>
              </a:solidFill>
            </a:endParaRPr>
          </a:p>
        </p:txBody>
      </p:sp>
      <p:sp>
        <p:nvSpPr>
          <p:cNvPr id="14" name="Title 1"/>
          <p:cNvSpPr>
            <a:spLocks noGrp="1"/>
          </p:cNvSpPr>
          <p:nvPr>
            <p:ph type="title"/>
          </p:nvPr>
        </p:nvSpPr>
        <p:spPr>
          <a:xfrm>
            <a:off x="605368" y="462518"/>
            <a:ext cx="10972800" cy="647102"/>
          </a:xfrm>
          <a:prstGeom prst="rect">
            <a:avLst/>
          </a:prstGeom>
        </p:spPr>
        <p:txBody>
          <a:bodyPr vert="horz" lIns="0" tIns="0" rIns="0" bIns="0">
            <a:normAutofit/>
          </a:bodyPr>
          <a:lstStyle>
            <a:lvl1pPr algn="l">
              <a:defRPr sz="3200" b="1" i="0" baseline="0">
                <a:solidFill>
                  <a:srgbClr val="E95125"/>
                </a:solidFill>
                <a:latin typeface="Helvetica"/>
              </a:defRPr>
            </a:lvl1pPr>
          </a:lstStyle>
          <a:p>
            <a:r>
              <a:rPr lang="en-US"/>
              <a:t>Click to edit Master title style</a:t>
            </a:r>
            <a:endParaRPr lang="en-US" dirty="0"/>
          </a:p>
        </p:txBody>
      </p:sp>
      <p:sp>
        <p:nvSpPr>
          <p:cNvPr id="15" name="Content Placeholder 2"/>
          <p:cNvSpPr>
            <a:spLocks noGrp="1"/>
          </p:cNvSpPr>
          <p:nvPr>
            <p:ph idx="11"/>
          </p:nvPr>
        </p:nvSpPr>
        <p:spPr>
          <a:xfrm>
            <a:off x="605373" y="1207770"/>
            <a:ext cx="10977028"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1172293" y="6549549"/>
            <a:ext cx="133142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fld id="{BB7DC554-77BD-4A75-8B6D-130DDD93C3DE}" type="datetime1">
              <a:rPr lang="en-US">
                <a:latin typeface="Helvetica"/>
                <a:cs typeface="Helvetica"/>
              </a:rPr>
              <a:pPr>
                <a:defRPr/>
              </a:pPr>
              <a:t>11/13/2019</a:t>
            </a:fld>
            <a:endParaRPr lang="en-US" dirty="0">
              <a:latin typeface="Helvetica"/>
              <a:cs typeface="Helvetica"/>
            </a:endParaRPr>
          </a:p>
        </p:txBody>
      </p:sp>
      <p:sp>
        <p:nvSpPr>
          <p:cNvPr id="9" name="Footer Placeholder 4"/>
          <p:cNvSpPr>
            <a:spLocks noGrp="1"/>
          </p:cNvSpPr>
          <p:nvPr>
            <p:ph type="ftr" sz="quarter" idx="3"/>
          </p:nvPr>
        </p:nvSpPr>
        <p:spPr>
          <a:xfrm>
            <a:off x="25037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First HV System Consortium Meeting</a:t>
            </a:r>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2497130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3000" y="1714500"/>
            <a:ext cx="10668000" cy="4572001"/>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11/13/2019</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121635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6BD67-B71C-4656-AE39-7461C78413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BF25EF-14FB-43F4-B3A4-2BD0E04AA6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D49EB-3E12-47B8-9BB9-9159CA4F6A93}"/>
              </a:ext>
            </a:extLst>
          </p:cNvPr>
          <p:cNvSpPr>
            <a:spLocks noGrp="1"/>
          </p:cNvSpPr>
          <p:nvPr>
            <p:ph type="dt" sz="half" idx="10"/>
          </p:nvPr>
        </p:nvSpPr>
        <p:spPr/>
        <p:txBody>
          <a:bodyPr/>
          <a:lstStyle/>
          <a:p>
            <a:fld id="{357EB005-4FDE-48C4-B753-49D74AAA7B98}" type="datetimeFigureOut">
              <a:rPr lang="en-US" smtClean="0"/>
              <a:t>11/13/2019</a:t>
            </a:fld>
            <a:endParaRPr lang="en-US"/>
          </a:p>
        </p:txBody>
      </p:sp>
      <p:sp>
        <p:nvSpPr>
          <p:cNvPr id="5" name="Footer Placeholder 4">
            <a:extLst>
              <a:ext uri="{FF2B5EF4-FFF2-40B4-BE49-F238E27FC236}">
                <a16:creationId xmlns:a16="http://schemas.microsoft.com/office/drawing/2014/main" id="{E66139A3-521B-4988-9F63-D31F0F5310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CA32D-387F-4CC0-8AF4-DE26B6CD4F65}"/>
              </a:ext>
            </a:extLst>
          </p:cNvPr>
          <p:cNvSpPr>
            <a:spLocks noGrp="1"/>
          </p:cNvSpPr>
          <p:nvPr>
            <p:ph type="sldNum" sz="quarter" idx="12"/>
          </p:nvPr>
        </p:nvSpPr>
        <p:spPr/>
        <p:txBody>
          <a:bodyPr/>
          <a:lstStyle/>
          <a:p>
            <a:fld id="{2AE14390-A420-41AF-B035-EDD8D5D064EE}" type="slidenum">
              <a:rPr lang="en-US" smtClean="0"/>
              <a:t>‹#›</a:t>
            </a:fld>
            <a:endParaRPr lang="en-US"/>
          </a:p>
        </p:txBody>
      </p:sp>
    </p:spTree>
    <p:extLst>
      <p:ext uri="{BB962C8B-B14F-4D97-AF65-F5344CB8AC3E}">
        <p14:creationId xmlns:p14="http://schemas.microsoft.com/office/powerpoint/2010/main" val="2795321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2E460-FFB3-4611-A604-862EB474C7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06578B-D1E4-4C41-BE74-B3F0A12094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F06D86-6C09-483E-9337-4544FEAEE321}"/>
              </a:ext>
            </a:extLst>
          </p:cNvPr>
          <p:cNvSpPr>
            <a:spLocks noGrp="1"/>
          </p:cNvSpPr>
          <p:nvPr>
            <p:ph type="dt" sz="half" idx="10"/>
          </p:nvPr>
        </p:nvSpPr>
        <p:spPr/>
        <p:txBody>
          <a:bodyPr/>
          <a:lstStyle/>
          <a:p>
            <a:fld id="{357EB005-4FDE-48C4-B753-49D74AAA7B98}" type="datetimeFigureOut">
              <a:rPr lang="en-US" smtClean="0"/>
              <a:t>11/13/2019</a:t>
            </a:fld>
            <a:endParaRPr lang="en-US"/>
          </a:p>
        </p:txBody>
      </p:sp>
      <p:sp>
        <p:nvSpPr>
          <p:cNvPr id="5" name="Footer Placeholder 4">
            <a:extLst>
              <a:ext uri="{FF2B5EF4-FFF2-40B4-BE49-F238E27FC236}">
                <a16:creationId xmlns:a16="http://schemas.microsoft.com/office/drawing/2014/main" id="{2772D768-08CE-4165-89BA-D1445FCB5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BAD122-2195-400B-991D-D707E14B950C}"/>
              </a:ext>
            </a:extLst>
          </p:cNvPr>
          <p:cNvSpPr>
            <a:spLocks noGrp="1"/>
          </p:cNvSpPr>
          <p:nvPr>
            <p:ph type="sldNum" sz="quarter" idx="12"/>
          </p:nvPr>
        </p:nvSpPr>
        <p:spPr/>
        <p:txBody>
          <a:bodyPr/>
          <a:lstStyle/>
          <a:p>
            <a:fld id="{2AE14390-A420-41AF-B035-EDD8D5D064EE}" type="slidenum">
              <a:rPr lang="en-US" smtClean="0"/>
              <a:t>‹#›</a:t>
            </a:fld>
            <a:endParaRPr lang="en-US"/>
          </a:p>
        </p:txBody>
      </p:sp>
    </p:spTree>
    <p:extLst>
      <p:ext uri="{BB962C8B-B14F-4D97-AF65-F5344CB8AC3E}">
        <p14:creationId xmlns:p14="http://schemas.microsoft.com/office/powerpoint/2010/main" val="1236296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6E6C1-7949-4246-98A9-49CEA7033F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6BD323-0612-4DFA-83BE-E16D9A0451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399F13-78EC-4B2F-906E-16D1D4349C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544F54-C1B8-4376-9443-DE7F989A9008}"/>
              </a:ext>
            </a:extLst>
          </p:cNvPr>
          <p:cNvSpPr>
            <a:spLocks noGrp="1"/>
          </p:cNvSpPr>
          <p:nvPr>
            <p:ph type="dt" sz="half" idx="10"/>
          </p:nvPr>
        </p:nvSpPr>
        <p:spPr/>
        <p:txBody>
          <a:bodyPr/>
          <a:lstStyle/>
          <a:p>
            <a:fld id="{357EB005-4FDE-48C4-B753-49D74AAA7B98}" type="datetimeFigureOut">
              <a:rPr lang="en-US" smtClean="0"/>
              <a:t>11/13/2019</a:t>
            </a:fld>
            <a:endParaRPr lang="en-US"/>
          </a:p>
        </p:txBody>
      </p:sp>
      <p:sp>
        <p:nvSpPr>
          <p:cNvPr id="6" name="Footer Placeholder 5">
            <a:extLst>
              <a:ext uri="{FF2B5EF4-FFF2-40B4-BE49-F238E27FC236}">
                <a16:creationId xmlns:a16="http://schemas.microsoft.com/office/drawing/2014/main" id="{B2994527-CC37-4024-A8D0-EF61B1A11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30332E-620E-468E-BE74-E5F59F82E66B}"/>
              </a:ext>
            </a:extLst>
          </p:cNvPr>
          <p:cNvSpPr>
            <a:spLocks noGrp="1"/>
          </p:cNvSpPr>
          <p:nvPr>
            <p:ph type="sldNum" sz="quarter" idx="12"/>
          </p:nvPr>
        </p:nvSpPr>
        <p:spPr/>
        <p:txBody>
          <a:bodyPr/>
          <a:lstStyle/>
          <a:p>
            <a:fld id="{2AE14390-A420-41AF-B035-EDD8D5D064EE}" type="slidenum">
              <a:rPr lang="en-US" smtClean="0"/>
              <a:t>‹#›</a:t>
            </a:fld>
            <a:endParaRPr lang="en-US"/>
          </a:p>
        </p:txBody>
      </p:sp>
    </p:spTree>
    <p:extLst>
      <p:ext uri="{BB962C8B-B14F-4D97-AF65-F5344CB8AC3E}">
        <p14:creationId xmlns:p14="http://schemas.microsoft.com/office/powerpoint/2010/main" val="1558490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EA7FB-616D-4C0F-9280-0AF6C729E0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B25BD3-5967-44E4-B403-5A7BDB96D3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FCB8FB-EDF4-417C-9A94-7AA8B49BDB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CBBB00-ED92-4BC2-B986-2434E8F266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4435A3-01BE-4AE1-9B37-0A041F5238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8AA7CA-49AA-4EEF-8CB2-6EF27D85553B}"/>
              </a:ext>
            </a:extLst>
          </p:cNvPr>
          <p:cNvSpPr>
            <a:spLocks noGrp="1"/>
          </p:cNvSpPr>
          <p:nvPr>
            <p:ph type="dt" sz="half" idx="10"/>
          </p:nvPr>
        </p:nvSpPr>
        <p:spPr/>
        <p:txBody>
          <a:bodyPr/>
          <a:lstStyle/>
          <a:p>
            <a:fld id="{357EB005-4FDE-48C4-B753-49D74AAA7B98}" type="datetimeFigureOut">
              <a:rPr lang="en-US" smtClean="0"/>
              <a:t>11/13/2019</a:t>
            </a:fld>
            <a:endParaRPr lang="en-US"/>
          </a:p>
        </p:txBody>
      </p:sp>
      <p:sp>
        <p:nvSpPr>
          <p:cNvPr id="8" name="Footer Placeholder 7">
            <a:extLst>
              <a:ext uri="{FF2B5EF4-FFF2-40B4-BE49-F238E27FC236}">
                <a16:creationId xmlns:a16="http://schemas.microsoft.com/office/drawing/2014/main" id="{7BCACF55-86A5-462B-934F-F2216D53F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05E44F-6594-4495-8B66-E954EFC0AFF0}"/>
              </a:ext>
            </a:extLst>
          </p:cNvPr>
          <p:cNvSpPr>
            <a:spLocks noGrp="1"/>
          </p:cNvSpPr>
          <p:nvPr>
            <p:ph type="sldNum" sz="quarter" idx="12"/>
          </p:nvPr>
        </p:nvSpPr>
        <p:spPr/>
        <p:txBody>
          <a:bodyPr/>
          <a:lstStyle/>
          <a:p>
            <a:fld id="{2AE14390-A420-41AF-B035-EDD8D5D064EE}" type="slidenum">
              <a:rPr lang="en-US" smtClean="0"/>
              <a:t>‹#›</a:t>
            </a:fld>
            <a:endParaRPr lang="en-US"/>
          </a:p>
        </p:txBody>
      </p:sp>
    </p:spTree>
    <p:extLst>
      <p:ext uri="{BB962C8B-B14F-4D97-AF65-F5344CB8AC3E}">
        <p14:creationId xmlns:p14="http://schemas.microsoft.com/office/powerpoint/2010/main" val="1707974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80E87-022F-4795-AB1E-42DEAC4FF3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172F9-E53D-4087-AE39-D8CC464A4965}"/>
              </a:ext>
            </a:extLst>
          </p:cNvPr>
          <p:cNvSpPr>
            <a:spLocks noGrp="1"/>
          </p:cNvSpPr>
          <p:nvPr>
            <p:ph type="dt" sz="half" idx="10"/>
          </p:nvPr>
        </p:nvSpPr>
        <p:spPr/>
        <p:txBody>
          <a:bodyPr/>
          <a:lstStyle/>
          <a:p>
            <a:fld id="{357EB005-4FDE-48C4-B753-49D74AAA7B98}" type="datetimeFigureOut">
              <a:rPr lang="en-US" smtClean="0"/>
              <a:t>11/13/2019</a:t>
            </a:fld>
            <a:endParaRPr lang="en-US"/>
          </a:p>
        </p:txBody>
      </p:sp>
      <p:sp>
        <p:nvSpPr>
          <p:cNvPr id="4" name="Footer Placeholder 3">
            <a:extLst>
              <a:ext uri="{FF2B5EF4-FFF2-40B4-BE49-F238E27FC236}">
                <a16:creationId xmlns:a16="http://schemas.microsoft.com/office/drawing/2014/main" id="{7F20C891-3B5D-470A-B187-D30EF53695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36A424-D621-46C0-A276-3F1E7CC0284D}"/>
              </a:ext>
            </a:extLst>
          </p:cNvPr>
          <p:cNvSpPr>
            <a:spLocks noGrp="1"/>
          </p:cNvSpPr>
          <p:nvPr>
            <p:ph type="sldNum" sz="quarter" idx="12"/>
          </p:nvPr>
        </p:nvSpPr>
        <p:spPr/>
        <p:txBody>
          <a:bodyPr/>
          <a:lstStyle/>
          <a:p>
            <a:fld id="{2AE14390-A420-41AF-B035-EDD8D5D064EE}" type="slidenum">
              <a:rPr lang="en-US" smtClean="0"/>
              <a:t>‹#›</a:t>
            </a:fld>
            <a:endParaRPr lang="en-US"/>
          </a:p>
        </p:txBody>
      </p:sp>
    </p:spTree>
    <p:extLst>
      <p:ext uri="{BB962C8B-B14F-4D97-AF65-F5344CB8AC3E}">
        <p14:creationId xmlns:p14="http://schemas.microsoft.com/office/powerpoint/2010/main" val="667584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7DB6BF-631D-49BA-8DD5-1051FFEFD178}"/>
              </a:ext>
            </a:extLst>
          </p:cNvPr>
          <p:cNvSpPr>
            <a:spLocks noGrp="1"/>
          </p:cNvSpPr>
          <p:nvPr>
            <p:ph type="dt" sz="half" idx="10"/>
          </p:nvPr>
        </p:nvSpPr>
        <p:spPr/>
        <p:txBody>
          <a:bodyPr/>
          <a:lstStyle/>
          <a:p>
            <a:fld id="{357EB005-4FDE-48C4-B753-49D74AAA7B98}" type="datetimeFigureOut">
              <a:rPr lang="en-US" smtClean="0"/>
              <a:t>11/13/2019</a:t>
            </a:fld>
            <a:endParaRPr lang="en-US"/>
          </a:p>
        </p:txBody>
      </p:sp>
      <p:sp>
        <p:nvSpPr>
          <p:cNvPr id="3" name="Footer Placeholder 2">
            <a:extLst>
              <a:ext uri="{FF2B5EF4-FFF2-40B4-BE49-F238E27FC236}">
                <a16:creationId xmlns:a16="http://schemas.microsoft.com/office/drawing/2014/main" id="{A8E3A526-F629-4B59-B2FD-16BFFE2FFD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7C973B-6814-41E6-8D1D-7FA9D7D0765D}"/>
              </a:ext>
            </a:extLst>
          </p:cNvPr>
          <p:cNvSpPr>
            <a:spLocks noGrp="1"/>
          </p:cNvSpPr>
          <p:nvPr>
            <p:ph type="sldNum" sz="quarter" idx="12"/>
          </p:nvPr>
        </p:nvSpPr>
        <p:spPr/>
        <p:txBody>
          <a:bodyPr/>
          <a:lstStyle/>
          <a:p>
            <a:fld id="{2AE14390-A420-41AF-B035-EDD8D5D064EE}" type="slidenum">
              <a:rPr lang="en-US" smtClean="0"/>
              <a:t>‹#›</a:t>
            </a:fld>
            <a:endParaRPr lang="en-US"/>
          </a:p>
        </p:txBody>
      </p:sp>
    </p:spTree>
    <p:extLst>
      <p:ext uri="{BB962C8B-B14F-4D97-AF65-F5344CB8AC3E}">
        <p14:creationId xmlns:p14="http://schemas.microsoft.com/office/powerpoint/2010/main" val="1383599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91152-A0F5-4C41-8A0E-6F2C8D6EB0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4969C0-3DC3-47CE-B37B-7C6669998C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8FC714-D853-4131-B20B-F1F62F356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E8E2D5-967D-4EF7-B51F-11772724EE95}"/>
              </a:ext>
            </a:extLst>
          </p:cNvPr>
          <p:cNvSpPr>
            <a:spLocks noGrp="1"/>
          </p:cNvSpPr>
          <p:nvPr>
            <p:ph type="dt" sz="half" idx="10"/>
          </p:nvPr>
        </p:nvSpPr>
        <p:spPr/>
        <p:txBody>
          <a:bodyPr/>
          <a:lstStyle/>
          <a:p>
            <a:fld id="{357EB005-4FDE-48C4-B753-49D74AAA7B98}" type="datetimeFigureOut">
              <a:rPr lang="en-US" smtClean="0"/>
              <a:t>11/13/2019</a:t>
            </a:fld>
            <a:endParaRPr lang="en-US"/>
          </a:p>
        </p:txBody>
      </p:sp>
      <p:sp>
        <p:nvSpPr>
          <p:cNvPr id="6" name="Footer Placeholder 5">
            <a:extLst>
              <a:ext uri="{FF2B5EF4-FFF2-40B4-BE49-F238E27FC236}">
                <a16:creationId xmlns:a16="http://schemas.microsoft.com/office/drawing/2014/main" id="{5A10A82D-936E-4586-8C42-D0305D0C41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027534-9FAC-4C60-AC36-DCF71085135B}"/>
              </a:ext>
            </a:extLst>
          </p:cNvPr>
          <p:cNvSpPr>
            <a:spLocks noGrp="1"/>
          </p:cNvSpPr>
          <p:nvPr>
            <p:ph type="sldNum" sz="quarter" idx="12"/>
          </p:nvPr>
        </p:nvSpPr>
        <p:spPr/>
        <p:txBody>
          <a:bodyPr/>
          <a:lstStyle/>
          <a:p>
            <a:fld id="{2AE14390-A420-41AF-B035-EDD8D5D064EE}" type="slidenum">
              <a:rPr lang="en-US" smtClean="0"/>
              <a:t>‹#›</a:t>
            </a:fld>
            <a:endParaRPr lang="en-US"/>
          </a:p>
        </p:txBody>
      </p:sp>
    </p:spTree>
    <p:extLst>
      <p:ext uri="{BB962C8B-B14F-4D97-AF65-F5344CB8AC3E}">
        <p14:creationId xmlns:p14="http://schemas.microsoft.com/office/powerpoint/2010/main" val="2999997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7A112-54B0-434E-9E01-9277116CEF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552032-0ABC-4743-8D6A-1C94EF4546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D546F9-43F7-4D31-8EC2-BEF32AC985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71BDF1-CC04-4A01-90AC-5E8E62F878FB}"/>
              </a:ext>
            </a:extLst>
          </p:cNvPr>
          <p:cNvSpPr>
            <a:spLocks noGrp="1"/>
          </p:cNvSpPr>
          <p:nvPr>
            <p:ph type="dt" sz="half" idx="10"/>
          </p:nvPr>
        </p:nvSpPr>
        <p:spPr/>
        <p:txBody>
          <a:bodyPr/>
          <a:lstStyle/>
          <a:p>
            <a:fld id="{357EB005-4FDE-48C4-B753-49D74AAA7B98}" type="datetimeFigureOut">
              <a:rPr lang="en-US" smtClean="0"/>
              <a:t>11/13/2019</a:t>
            </a:fld>
            <a:endParaRPr lang="en-US"/>
          </a:p>
        </p:txBody>
      </p:sp>
      <p:sp>
        <p:nvSpPr>
          <p:cNvPr id="6" name="Footer Placeholder 5">
            <a:extLst>
              <a:ext uri="{FF2B5EF4-FFF2-40B4-BE49-F238E27FC236}">
                <a16:creationId xmlns:a16="http://schemas.microsoft.com/office/drawing/2014/main" id="{06C2B796-3F46-4672-B32A-73D97D58B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0A8D7-6594-4043-ABA9-5B4C5040FF6E}"/>
              </a:ext>
            </a:extLst>
          </p:cNvPr>
          <p:cNvSpPr>
            <a:spLocks noGrp="1"/>
          </p:cNvSpPr>
          <p:nvPr>
            <p:ph type="sldNum" sz="quarter" idx="12"/>
          </p:nvPr>
        </p:nvSpPr>
        <p:spPr/>
        <p:txBody>
          <a:bodyPr/>
          <a:lstStyle/>
          <a:p>
            <a:fld id="{2AE14390-A420-41AF-B035-EDD8D5D064EE}" type="slidenum">
              <a:rPr lang="en-US" smtClean="0"/>
              <a:t>‹#›</a:t>
            </a:fld>
            <a:endParaRPr lang="en-US"/>
          </a:p>
        </p:txBody>
      </p:sp>
    </p:spTree>
    <p:extLst>
      <p:ext uri="{BB962C8B-B14F-4D97-AF65-F5344CB8AC3E}">
        <p14:creationId xmlns:p14="http://schemas.microsoft.com/office/powerpoint/2010/main" val="471823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8D273A-488E-4B6F-B122-80CB227783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71FDF5-4305-41EC-ACCC-11F1DCFE20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4B653-5A83-4670-BBF2-31E7976FD6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7EB005-4FDE-48C4-B753-49D74AAA7B98}" type="datetimeFigureOut">
              <a:rPr lang="en-US" smtClean="0"/>
              <a:t>11/13/2019</a:t>
            </a:fld>
            <a:endParaRPr lang="en-US"/>
          </a:p>
        </p:txBody>
      </p:sp>
      <p:sp>
        <p:nvSpPr>
          <p:cNvPr id="5" name="Footer Placeholder 4">
            <a:extLst>
              <a:ext uri="{FF2B5EF4-FFF2-40B4-BE49-F238E27FC236}">
                <a16:creationId xmlns:a16="http://schemas.microsoft.com/office/drawing/2014/main" id="{C780624C-F0B2-4629-ADAF-5C9D879777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E92F66-E2D1-4726-8B52-2B8C614C7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14390-A420-41AF-B035-EDD8D5D064EE}" type="slidenum">
              <a:rPr lang="en-US" smtClean="0"/>
              <a:t>‹#›</a:t>
            </a:fld>
            <a:endParaRPr lang="en-US"/>
          </a:p>
        </p:txBody>
      </p:sp>
    </p:spTree>
    <p:extLst>
      <p:ext uri="{BB962C8B-B14F-4D97-AF65-F5344CB8AC3E}">
        <p14:creationId xmlns:p14="http://schemas.microsoft.com/office/powerpoint/2010/main" val="3038859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6.xml"/><Relationship Id="rId5" Type="http://schemas.openxmlformats.org/officeDocument/2006/relationships/image" Target="../media/image40.emf"/><Relationship Id="rId4" Type="http://schemas.openxmlformats.org/officeDocument/2006/relationships/image" Target="../media/image39.emf"/></Relationships>
</file>

<file path=ppt/slides/_rels/slide2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 Id="rId5" Type="http://schemas.openxmlformats.org/officeDocument/2006/relationships/image" Target="../media/image44.emf"/><Relationship Id="rId4" Type="http://schemas.openxmlformats.org/officeDocument/2006/relationships/image" Target="../media/image4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indico.fnal.gov/event/21522/contribution/0/material/slides/0.pdf" TargetMode="Externa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gif"/><Relationship Id="rId1" Type="http://schemas.openxmlformats.org/officeDocument/2006/relationships/slideLayout" Target="../slideLayouts/slideLayout2.xml"/><Relationship Id="rId4" Type="http://schemas.openxmlformats.org/officeDocument/2006/relationships/image" Target="../media/image60.gif"/></Relationships>
</file>

<file path=ppt/slides/_rels/slide3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6.xml"/><Relationship Id="rId4" Type="http://schemas.openxmlformats.org/officeDocument/2006/relationships/image" Target="../media/image63.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jp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p.physics.wisc.edu/cpad2019/"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6.xml"/><Relationship Id="rId4" Type="http://schemas.openxmlformats.org/officeDocument/2006/relationships/image" Target="../media/image73.emf"/></Relationships>
</file>

<file path=ppt/slides/_rels/slide4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6.xml"/><Relationship Id="rId4" Type="http://schemas.openxmlformats.org/officeDocument/2006/relationships/image" Target="../media/image76.emf"/></Relationships>
</file>

<file path=ppt/slides/_rels/slide4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6.xml"/><Relationship Id="rId4" Type="http://schemas.openxmlformats.org/officeDocument/2006/relationships/image" Target="../media/image79.emf"/></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6.xml"/><Relationship Id="rId4" Type="http://schemas.openxmlformats.org/officeDocument/2006/relationships/image" Target="../media/image84.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tif"/><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3146F-2B39-4CB6-9619-ED2CE17958A1}"/>
              </a:ext>
            </a:extLst>
          </p:cNvPr>
          <p:cNvSpPr>
            <a:spLocks noGrp="1"/>
          </p:cNvSpPr>
          <p:nvPr>
            <p:ph type="ctrTitle"/>
          </p:nvPr>
        </p:nvSpPr>
        <p:spPr>
          <a:xfrm>
            <a:off x="390144" y="476187"/>
            <a:ext cx="5425440" cy="1655762"/>
          </a:xfrm>
        </p:spPr>
        <p:txBody>
          <a:bodyPr/>
          <a:lstStyle/>
          <a:p>
            <a:r>
              <a:rPr lang="en-US" dirty="0" err="1"/>
              <a:t>MooD</a:t>
            </a:r>
            <a:r>
              <a:rPr lang="en-US" dirty="0"/>
              <a:t> Summary</a:t>
            </a:r>
          </a:p>
        </p:txBody>
      </p:sp>
      <p:pic>
        <p:nvPicPr>
          <p:cNvPr id="5" name="Picture 4">
            <a:extLst>
              <a:ext uri="{FF2B5EF4-FFF2-40B4-BE49-F238E27FC236}">
                <a16:creationId xmlns:a16="http://schemas.microsoft.com/office/drawing/2014/main" id="{ED6FDFD2-73EF-49DC-BD7E-0EB576F39C79}"/>
              </a:ext>
            </a:extLst>
          </p:cNvPr>
          <p:cNvPicPr>
            <a:picLocks noChangeAspect="1"/>
          </p:cNvPicPr>
          <p:nvPr/>
        </p:nvPicPr>
        <p:blipFill>
          <a:blip r:embed="rId2"/>
          <a:stretch>
            <a:fillRect/>
          </a:stretch>
        </p:blipFill>
        <p:spPr>
          <a:xfrm>
            <a:off x="6729949" y="0"/>
            <a:ext cx="5462052" cy="6858000"/>
          </a:xfrm>
          <a:prstGeom prst="rect">
            <a:avLst/>
          </a:prstGeom>
        </p:spPr>
      </p:pic>
      <p:sp>
        <p:nvSpPr>
          <p:cNvPr id="3" name="Subtitle 2">
            <a:extLst>
              <a:ext uri="{FF2B5EF4-FFF2-40B4-BE49-F238E27FC236}">
                <a16:creationId xmlns:a16="http://schemas.microsoft.com/office/drawing/2014/main" id="{DA44EB2E-9F8F-406A-AB3C-22D2EB3E1589}"/>
              </a:ext>
            </a:extLst>
          </p:cNvPr>
          <p:cNvSpPr>
            <a:spLocks noGrp="1"/>
          </p:cNvSpPr>
          <p:nvPr>
            <p:ph type="subTitle" idx="1"/>
          </p:nvPr>
        </p:nvSpPr>
        <p:spPr>
          <a:xfrm>
            <a:off x="390144" y="3260662"/>
            <a:ext cx="6339805" cy="2811526"/>
          </a:xfrm>
        </p:spPr>
        <p:txBody>
          <a:bodyPr/>
          <a:lstStyle/>
          <a:p>
            <a:r>
              <a:rPr lang="en-US" dirty="0"/>
              <a:t>Attempt at a brief summary</a:t>
            </a:r>
          </a:p>
          <a:p>
            <a:r>
              <a:rPr lang="en-US" dirty="0"/>
              <a:t>Necessarily biased and incomplete</a:t>
            </a:r>
          </a:p>
          <a:p>
            <a:r>
              <a:rPr lang="en-US" dirty="0"/>
              <a:t>No vetting yet for political correctness (Criticisms accepted)</a:t>
            </a:r>
          </a:p>
          <a:p>
            <a:r>
              <a:rPr lang="en-US" dirty="0"/>
              <a:t>Nevertheless…</a:t>
            </a:r>
          </a:p>
        </p:txBody>
      </p:sp>
    </p:spTree>
    <p:extLst>
      <p:ext uri="{BB962C8B-B14F-4D97-AF65-F5344CB8AC3E}">
        <p14:creationId xmlns:p14="http://schemas.microsoft.com/office/powerpoint/2010/main" val="431665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23546-DD17-4906-8A62-23295CEAD7C5}"/>
              </a:ext>
            </a:extLst>
          </p:cNvPr>
          <p:cNvSpPr>
            <a:spLocks noGrp="1"/>
          </p:cNvSpPr>
          <p:nvPr>
            <p:ph type="title"/>
          </p:nvPr>
        </p:nvSpPr>
        <p:spPr>
          <a:xfrm>
            <a:off x="421252" y="0"/>
            <a:ext cx="9759068" cy="1304543"/>
          </a:xfrm>
        </p:spPr>
        <p:txBody>
          <a:bodyPr/>
          <a:lstStyle/>
          <a:p>
            <a:r>
              <a:rPr lang="en-US" dirty="0"/>
              <a:t>Module of Opportunity</a:t>
            </a:r>
          </a:p>
        </p:txBody>
      </p:sp>
      <p:pic>
        <p:nvPicPr>
          <p:cNvPr id="3" name="Picture 2">
            <a:extLst>
              <a:ext uri="{FF2B5EF4-FFF2-40B4-BE49-F238E27FC236}">
                <a16:creationId xmlns:a16="http://schemas.microsoft.com/office/drawing/2014/main" id="{D43E82A4-7286-497C-AC32-361A01A61524}"/>
              </a:ext>
            </a:extLst>
          </p:cNvPr>
          <p:cNvPicPr>
            <a:picLocks noChangeAspect="1"/>
          </p:cNvPicPr>
          <p:nvPr/>
        </p:nvPicPr>
        <p:blipFill>
          <a:blip r:embed="rId2"/>
          <a:stretch>
            <a:fillRect/>
          </a:stretch>
        </p:blipFill>
        <p:spPr>
          <a:xfrm>
            <a:off x="0" y="1490195"/>
            <a:ext cx="6803278" cy="4882896"/>
          </a:xfrm>
          <a:prstGeom prst="rect">
            <a:avLst/>
          </a:prstGeom>
        </p:spPr>
      </p:pic>
      <p:pic>
        <p:nvPicPr>
          <p:cNvPr id="5" name="Picture 4">
            <a:extLst>
              <a:ext uri="{FF2B5EF4-FFF2-40B4-BE49-F238E27FC236}">
                <a16:creationId xmlns:a16="http://schemas.microsoft.com/office/drawing/2014/main" id="{1BD9BA6D-F0E5-4933-80F5-50624AF1DFD4}"/>
              </a:ext>
            </a:extLst>
          </p:cNvPr>
          <p:cNvPicPr>
            <a:picLocks noChangeAspect="1"/>
          </p:cNvPicPr>
          <p:nvPr/>
        </p:nvPicPr>
        <p:blipFill>
          <a:blip r:embed="rId3"/>
          <a:stretch>
            <a:fillRect/>
          </a:stretch>
        </p:blipFill>
        <p:spPr>
          <a:xfrm>
            <a:off x="5860473" y="2186172"/>
            <a:ext cx="6331526" cy="4671828"/>
          </a:xfrm>
          <a:prstGeom prst="rect">
            <a:avLst/>
          </a:prstGeom>
        </p:spPr>
      </p:pic>
      <p:sp>
        <p:nvSpPr>
          <p:cNvPr id="6" name="TextBox 5">
            <a:extLst>
              <a:ext uri="{FF2B5EF4-FFF2-40B4-BE49-F238E27FC236}">
                <a16:creationId xmlns:a16="http://schemas.microsoft.com/office/drawing/2014/main" id="{21017E75-E417-43B8-8C2F-6A4F3A8A42B0}"/>
              </a:ext>
            </a:extLst>
          </p:cNvPr>
          <p:cNvSpPr txBox="1"/>
          <p:nvPr/>
        </p:nvSpPr>
        <p:spPr>
          <a:xfrm>
            <a:off x="560832" y="6364703"/>
            <a:ext cx="776751" cy="369332"/>
          </a:xfrm>
          <a:prstGeom prst="rect">
            <a:avLst/>
          </a:prstGeom>
          <a:noFill/>
        </p:spPr>
        <p:txBody>
          <a:bodyPr wrap="none" rtlCol="0">
            <a:spAutoFit/>
          </a:bodyPr>
          <a:lstStyle/>
          <a:p>
            <a:r>
              <a:rPr lang="en-US" dirty="0"/>
              <a:t>Stefan</a:t>
            </a:r>
          </a:p>
        </p:txBody>
      </p:sp>
      <p:sp>
        <p:nvSpPr>
          <p:cNvPr id="7" name="TextBox 6">
            <a:extLst>
              <a:ext uri="{FF2B5EF4-FFF2-40B4-BE49-F238E27FC236}">
                <a16:creationId xmlns:a16="http://schemas.microsoft.com/office/drawing/2014/main" id="{A57412DC-6AA2-4640-9C14-940B647CEF6A}"/>
              </a:ext>
            </a:extLst>
          </p:cNvPr>
          <p:cNvSpPr txBox="1"/>
          <p:nvPr/>
        </p:nvSpPr>
        <p:spPr>
          <a:xfrm>
            <a:off x="10771632" y="1816840"/>
            <a:ext cx="1035605" cy="369332"/>
          </a:xfrm>
          <a:prstGeom prst="rect">
            <a:avLst/>
          </a:prstGeom>
          <a:noFill/>
        </p:spPr>
        <p:txBody>
          <a:bodyPr wrap="none" rtlCol="0">
            <a:spAutoFit/>
          </a:bodyPr>
          <a:lstStyle/>
          <a:p>
            <a:r>
              <a:rPr lang="en-US" dirty="0"/>
              <a:t>Elizabeth</a:t>
            </a:r>
          </a:p>
        </p:txBody>
      </p:sp>
    </p:spTree>
    <p:extLst>
      <p:ext uri="{BB962C8B-B14F-4D97-AF65-F5344CB8AC3E}">
        <p14:creationId xmlns:p14="http://schemas.microsoft.com/office/powerpoint/2010/main" val="485986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AC8F4-18F9-4AE4-A352-A0B957E680CC}"/>
              </a:ext>
            </a:extLst>
          </p:cNvPr>
          <p:cNvSpPr>
            <a:spLocks noGrp="1"/>
          </p:cNvSpPr>
          <p:nvPr>
            <p:ph type="title"/>
          </p:nvPr>
        </p:nvSpPr>
        <p:spPr>
          <a:xfrm>
            <a:off x="0" y="0"/>
            <a:ext cx="10515600" cy="1325563"/>
          </a:xfrm>
        </p:spPr>
        <p:txBody>
          <a:bodyPr/>
          <a:lstStyle/>
          <a:p>
            <a:r>
              <a:rPr lang="en-US" dirty="0"/>
              <a:t>Phenomenology perspective</a:t>
            </a:r>
          </a:p>
        </p:txBody>
      </p:sp>
      <p:pic>
        <p:nvPicPr>
          <p:cNvPr id="3" name="Picture 2">
            <a:extLst>
              <a:ext uri="{FF2B5EF4-FFF2-40B4-BE49-F238E27FC236}">
                <a16:creationId xmlns:a16="http://schemas.microsoft.com/office/drawing/2014/main" id="{E4BDDC86-8DBF-44CA-A603-4456BD651172}"/>
              </a:ext>
            </a:extLst>
          </p:cNvPr>
          <p:cNvPicPr>
            <a:picLocks noChangeAspect="1"/>
          </p:cNvPicPr>
          <p:nvPr/>
        </p:nvPicPr>
        <p:blipFill>
          <a:blip r:embed="rId2"/>
          <a:stretch>
            <a:fillRect/>
          </a:stretch>
        </p:blipFill>
        <p:spPr>
          <a:xfrm>
            <a:off x="0" y="2114111"/>
            <a:ext cx="6096000" cy="4743890"/>
          </a:xfrm>
          <a:prstGeom prst="rect">
            <a:avLst/>
          </a:prstGeom>
        </p:spPr>
      </p:pic>
      <p:pic>
        <p:nvPicPr>
          <p:cNvPr id="4" name="Picture 3">
            <a:extLst>
              <a:ext uri="{FF2B5EF4-FFF2-40B4-BE49-F238E27FC236}">
                <a16:creationId xmlns:a16="http://schemas.microsoft.com/office/drawing/2014/main" id="{0A0E7B08-F278-4E7B-88CF-D53A836A73AE}"/>
              </a:ext>
            </a:extLst>
          </p:cNvPr>
          <p:cNvPicPr>
            <a:picLocks noChangeAspect="1"/>
          </p:cNvPicPr>
          <p:nvPr/>
        </p:nvPicPr>
        <p:blipFill>
          <a:blip r:embed="rId3"/>
          <a:stretch>
            <a:fillRect/>
          </a:stretch>
        </p:blipFill>
        <p:spPr>
          <a:xfrm>
            <a:off x="5832764" y="2108161"/>
            <a:ext cx="6359237" cy="4749840"/>
          </a:xfrm>
          <a:prstGeom prst="rect">
            <a:avLst/>
          </a:prstGeom>
        </p:spPr>
      </p:pic>
      <p:pic>
        <p:nvPicPr>
          <p:cNvPr id="5" name="Picture 4">
            <a:extLst>
              <a:ext uri="{FF2B5EF4-FFF2-40B4-BE49-F238E27FC236}">
                <a16:creationId xmlns:a16="http://schemas.microsoft.com/office/drawing/2014/main" id="{DC85313D-44FB-4284-A229-A72B23B30E22}"/>
              </a:ext>
            </a:extLst>
          </p:cNvPr>
          <p:cNvPicPr>
            <a:picLocks noChangeAspect="1"/>
          </p:cNvPicPr>
          <p:nvPr/>
        </p:nvPicPr>
        <p:blipFill>
          <a:blip r:embed="rId4"/>
          <a:stretch>
            <a:fillRect/>
          </a:stretch>
        </p:blipFill>
        <p:spPr>
          <a:xfrm>
            <a:off x="7368436" y="207273"/>
            <a:ext cx="4687201" cy="1705200"/>
          </a:xfrm>
          <a:prstGeom prst="rect">
            <a:avLst/>
          </a:prstGeom>
        </p:spPr>
      </p:pic>
      <p:sp>
        <p:nvSpPr>
          <p:cNvPr id="6" name="TextBox 5">
            <a:extLst>
              <a:ext uri="{FF2B5EF4-FFF2-40B4-BE49-F238E27FC236}">
                <a16:creationId xmlns:a16="http://schemas.microsoft.com/office/drawing/2014/main" id="{7421C5F6-59E3-4ACC-B9D2-64EF51F7631B}"/>
              </a:ext>
            </a:extLst>
          </p:cNvPr>
          <p:cNvSpPr txBox="1"/>
          <p:nvPr/>
        </p:nvSpPr>
        <p:spPr>
          <a:xfrm>
            <a:off x="560832" y="6364703"/>
            <a:ext cx="682879" cy="369332"/>
          </a:xfrm>
          <a:prstGeom prst="rect">
            <a:avLst/>
          </a:prstGeom>
          <a:noFill/>
        </p:spPr>
        <p:txBody>
          <a:bodyPr wrap="none" rtlCol="0">
            <a:spAutoFit/>
          </a:bodyPr>
          <a:lstStyle/>
          <a:p>
            <a:r>
              <a:rPr lang="en-US" dirty="0"/>
              <a:t>Peter</a:t>
            </a:r>
          </a:p>
        </p:txBody>
      </p:sp>
    </p:spTree>
    <p:extLst>
      <p:ext uri="{BB962C8B-B14F-4D97-AF65-F5344CB8AC3E}">
        <p14:creationId xmlns:p14="http://schemas.microsoft.com/office/powerpoint/2010/main" val="4268177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EF9CE-BB58-4F7F-AC9A-61235E8EFDC8}"/>
              </a:ext>
            </a:extLst>
          </p:cNvPr>
          <p:cNvSpPr>
            <a:spLocks noGrp="1"/>
          </p:cNvSpPr>
          <p:nvPr>
            <p:ph type="title"/>
          </p:nvPr>
        </p:nvSpPr>
        <p:spPr>
          <a:xfrm>
            <a:off x="0" y="0"/>
            <a:ext cx="10515600" cy="1325563"/>
          </a:xfrm>
        </p:spPr>
        <p:txBody>
          <a:bodyPr/>
          <a:lstStyle/>
          <a:p>
            <a:r>
              <a:rPr lang="en-US" dirty="0"/>
              <a:t>Gd-water</a:t>
            </a:r>
          </a:p>
        </p:txBody>
      </p:sp>
      <p:pic>
        <p:nvPicPr>
          <p:cNvPr id="3" name="Picture 2">
            <a:extLst>
              <a:ext uri="{FF2B5EF4-FFF2-40B4-BE49-F238E27FC236}">
                <a16:creationId xmlns:a16="http://schemas.microsoft.com/office/drawing/2014/main" id="{D25B1BCC-2A44-4531-B19E-68382CDCCE88}"/>
              </a:ext>
            </a:extLst>
          </p:cNvPr>
          <p:cNvPicPr>
            <a:picLocks noChangeAspect="1"/>
          </p:cNvPicPr>
          <p:nvPr/>
        </p:nvPicPr>
        <p:blipFill>
          <a:blip r:embed="rId2"/>
          <a:stretch>
            <a:fillRect/>
          </a:stretch>
        </p:blipFill>
        <p:spPr>
          <a:xfrm>
            <a:off x="6096000" y="2313723"/>
            <a:ext cx="6096001" cy="4544278"/>
          </a:xfrm>
          <a:prstGeom prst="rect">
            <a:avLst/>
          </a:prstGeom>
        </p:spPr>
      </p:pic>
      <p:pic>
        <p:nvPicPr>
          <p:cNvPr id="4" name="Picture 3">
            <a:extLst>
              <a:ext uri="{FF2B5EF4-FFF2-40B4-BE49-F238E27FC236}">
                <a16:creationId xmlns:a16="http://schemas.microsoft.com/office/drawing/2014/main" id="{5B832872-912D-4989-9BEC-238852608606}"/>
              </a:ext>
            </a:extLst>
          </p:cNvPr>
          <p:cNvPicPr>
            <a:picLocks noChangeAspect="1"/>
          </p:cNvPicPr>
          <p:nvPr/>
        </p:nvPicPr>
        <p:blipFill>
          <a:blip r:embed="rId3"/>
          <a:stretch>
            <a:fillRect/>
          </a:stretch>
        </p:blipFill>
        <p:spPr>
          <a:xfrm>
            <a:off x="-1" y="2313723"/>
            <a:ext cx="6096001" cy="4544278"/>
          </a:xfrm>
          <a:prstGeom prst="rect">
            <a:avLst/>
          </a:prstGeom>
        </p:spPr>
      </p:pic>
      <p:sp>
        <p:nvSpPr>
          <p:cNvPr id="5" name="TextBox 4">
            <a:extLst>
              <a:ext uri="{FF2B5EF4-FFF2-40B4-BE49-F238E27FC236}">
                <a16:creationId xmlns:a16="http://schemas.microsoft.com/office/drawing/2014/main" id="{2D49D1B4-D528-487D-A3F0-4B338FCDBC18}"/>
              </a:ext>
            </a:extLst>
          </p:cNvPr>
          <p:cNvSpPr txBox="1"/>
          <p:nvPr/>
        </p:nvSpPr>
        <p:spPr>
          <a:xfrm>
            <a:off x="11119104" y="1944391"/>
            <a:ext cx="705514" cy="369332"/>
          </a:xfrm>
          <a:prstGeom prst="rect">
            <a:avLst/>
          </a:prstGeom>
          <a:noFill/>
        </p:spPr>
        <p:txBody>
          <a:bodyPr wrap="none" rtlCol="0">
            <a:spAutoFit/>
          </a:bodyPr>
          <a:lstStyle/>
          <a:p>
            <a:r>
              <a:rPr lang="en-US" dirty="0"/>
              <a:t>Pablo</a:t>
            </a:r>
          </a:p>
        </p:txBody>
      </p:sp>
    </p:spTree>
    <p:extLst>
      <p:ext uri="{BB962C8B-B14F-4D97-AF65-F5344CB8AC3E}">
        <p14:creationId xmlns:p14="http://schemas.microsoft.com/office/powerpoint/2010/main" val="4142966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63012-9927-4D8D-ACC1-A68587A6572E}"/>
              </a:ext>
            </a:extLst>
          </p:cNvPr>
          <p:cNvSpPr>
            <a:spLocks noGrp="1"/>
          </p:cNvSpPr>
          <p:nvPr>
            <p:ph type="title"/>
          </p:nvPr>
        </p:nvSpPr>
        <p:spPr>
          <a:xfrm>
            <a:off x="0" y="0"/>
            <a:ext cx="10515600" cy="1325563"/>
          </a:xfrm>
        </p:spPr>
        <p:txBody>
          <a:bodyPr/>
          <a:lstStyle/>
          <a:p>
            <a:r>
              <a:rPr lang="en-US" dirty="0"/>
              <a:t>Theia: Wb-LS</a:t>
            </a:r>
          </a:p>
        </p:txBody>
      </p:sp>
      <p:pic>
        <p:nvPicPr>
          <p:cNvPr id="3" name="Picture 2">
            <a:extLst>
              <a:ext uri="{FF2B5EF4-FFF2-40B4-BE49-F238E27FC236}">
                <a16:creationId xmlns:a16="http://schemas.microsoft.com/office/drawing/2014/main" id="{ADA0941F-743D-42A0-B2B0-C13E63751C9A}"/>
              </a:ext>
            </a:extLst>
          </p:cNvPr>
          <p:cNvPicPr>
            <a:picLocks noChangeAspect="1"/>
          </p:cNvPicPr>
          <p:nvPr/>
        </p:nvPicPr>
        <p:blipFill>
          <a:blip r:embed="rId2"/>
          <a:stretch>
            <a:fillRect/>
          </a:stretch>
        </p:blipFill>
        <p:spPr>
          <a:xfrm>
            <a:off x="1" y="2304237"/>
            <a:ext cx="6095999" cy="4553764"/>
          </a:xfrm>
          <a:prstGeom prst="rect">
            <a:avLst/>
          </a:prstGeom>
        </p:spPr>
      </p:pic>
      <p:pic>
        <p:nvPicPr>
          <p:cNvPr id="4" name="Picture 3">
            <a:extLst>
              <a:ext uri="{FF2B5EF4-FFF2-40B4-BE49-F238E27FC236}">
                <a16:creationId xmlns:a16="http://schemas.microsoft.com/office/drawing/2014/main" id="{D76D83ED-4BE0-46DF-B2F5-4C05C2E20BF2}"/>
              </a:ext>
            </a:extLst>
          </p:cNvPr>
          <p:cNvPicPr>
            <a:picLocks noChangeAspect="1"/>
          </p:cNvPicPr>
          <p:nvPr/>
        </p:nvPicPr>
        <p:blipFill>
          <a:blip r:embed="rId3"/>
          <a:stretch>
            <a:fillRect/>
          </a:stretch>
        </p:blipFill>
        <p:spPr>
          <a:xfrm>
            <a:off x="6095275" y="2304237"/>
            <a:ext cx="6096726" cy="4553764"/>
          </a:xfrm>
          <a:prstGeom prst="rect">
            <a:avLst/>
          </a:prstGeom>
        </p:spPr>
      </p:pic>
      <p:sp>
        <p:nvSpPr>
          <p:cNvPr id="5" name="TextBox 4">
            <a:extLst>
              <a:ext uri="{FF2B5EF4-FFF2-40B4-BE49-F238E27FC236}">
                <a16:creationId xmlns:a16="http://schemas.microsoft.com/office/drawing/2014/main" id="{E45A6ECB-EB05-40B0-833C-7C004A40E4C0}"/>
              </a:ext>
            </a:extLst>
          </p:cNvPr>
          <p:cNvSpPr txBox="1"/>
          <p:nvPr/>
        </p:nvSpPr>
        <p:spPr>
          <a:xfrm>
            <a:off x="11106912" y="1780511"/>
            <a:ext cx="933269" cy="369332"/>
          </a:xfrm>
          <a:prstGeom prst="rect">
            <a:avLst/>
          </a:prstGeom>
          <a:noFill/>
        </p:spPr>
        <p:txBody>
          <a:bodyPr wrap="none" rtlCol="0">
            <a:spAutoFit/>
          </a:bodyPr>
          <a:lstStyle/>
          <a:p>
            <a:r>
              <a:rPr lang="en-US" dirty="0"/>
              <a:t>Michael</a:t>
            </a:r>
          </a:p>
        </p:txBody>
      </p:sp>
    </p:spTree>
    <p:extLst>
      <p:ext uri="{BB962C8B-B14F-4D97-AF65-F5344CB8AC3E}">
        <p14:creationId xmlns:p14="http://schemas.microsoft.com/office/powerpoint/2010/main" val="2810122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63012-9927-4D8D-ACC1-A68587A6572E}"/>
              </a:ext>
            </a:extLst>
          </p:cNvPr>
          <p:cNvSpPr>
            <a:spLocks noGrp="1"/>
          </p:cNvSpPr>
          <p:nvPr>
            <p:ph type="title"/>
          </p:nvPr>
        </p:nvSpPr>
        <p:spPr>
          <a:xfrm>
            <a:off x="0" y="0"/>
            <a:ext cx="10515600" cy="1325563"/>
          </a:xfrm>
        </p:spPr>
        <p:txBody>
          <a:bodyPr/>
          <a:lstStyle/>
          <a:p>
            <a:r>
              <a:rPr lang="en-US" dirty="0"/>
              <a:t>Theia: Wb-LS</a:t>
            </a:r>
          </a:p>
        </p:txBody>
      </p:sp>
      <p:pic>
        <p:nvPicPr>
          <p:cNvPr id="5" name="Picture 4">
            <a:extLst>
              <a:ext uri="{FF2B5EF4-FFF2-40B4-BE49-F238E27FC236}">
                <a16:creationId xmlns:a16="http://schemas.microsoft.com/office/drawing/2014/main" id="{F2819D9D-FF73-4816-BE13-7211FF9DF7AA}"/>
              </a:ext>
            </a:extLst>
          </p:cNvPr>
          <p:cNvPicPr>
            <a:picLocks noChangeAspect="1"/>
          </p:cNvPicPr>
          <p:nvPr/>
        </p:nvPicPr>
        <p:blipFill>
          <a:blip r:embed="rId2"/>
          <a:stretch>
            <a:fillRect/>
          </a:stretch>
        </p:blipFill>
        <p:spPr>
          <a:xfrm>
            <a:off x="6096001" y="2295833"/>
            <a:ext cx="6096000" cy="4562168"/>
          </a:xfrm>
          <a:prstGeom prst="rect">
            <a:avLst/>
          </a:prstGeom>
        </p:spPr>
      </p:pic>
      <p:pic>
        <p:nvPicPr>
          <p:cNvPr id="6" name="Picture 5">
            <a:extLst>
              <a:ext uri="{FF2B5EF4-FFF2-40B4-BE49-F238E27FC236}">
                <a16:creationId xmlns:a16="http://schemas.microsoft.com/office/drawing/2014/main" id="{2814DF2B-2CE1-46C6-8E59-A0B5CACEC967}"/>
              </a:ext>
            </a:extLst>
          </p:cNvPr>
          <p:cNvPicPr>
            <a:picLocks noChangeAspect="1"/>
          </p:cNvPicPr>
          <p:nvPr/>
        </p:nvPicPr>
        <p:blipFill>
          <a:blip r:embed="rId3"/>
          <a:stretch>
            <a:fillRect/>
          </a:stretch>
        </p:blipFill>
        <p:spPr>
          <a:xfrm>
            <a:off x="0" y="2295833"/>
            <a:ext cx="6096000" cy="4562168"/>
          </a:xfrm>
          <a:prstGeom prst="rect">
            <a:avLst/>
          </a:prstGeom>
        </p:spPr>
      </p:pic>
      <p:sp>
        <p:nvSpPr>
          <p:cNvPr id="7" name="TextBox 6">
            <a:extLst>
              <a:ext uri="{FF2B5EF4-FFF2-40B4-BE49-F238E27FC236}">
                <a16:creationId xmlns:a16="http://schemas.microsoft.com/office/drawing/2014/main" id="{710D68FF-EBF4-4D5E-ADDA-E2BB18BEDED8}"/>
              </a:ext>
            </a:extLst>
          </p:cNvPr>
          <p:cNvSpPr txBox="1"/>
          <p:nvPr/>
        </p:nvSpPr>
        <p:spPr>
          <a:xfrm>
            <a:off x="11058144" y="1780511"/>
            <a:ext cx="646908" cy="369332"/>
          </a:xfrm>
          <a:prstGeom prst="rect">
            <a:avLst/>
          </a:prstGeom>
          <a:noFill/>
        </p:spPr>
        <p:txBody>
          <a:bodyPr wrap="none" rtlCol="0">
            <a:spAutoFit/>
          </a:bodyPr>
          <a:lstStyle/>
          <a:p>
            <a:r>
              <a:rPr lang="en-US" dirty="0"/>
              <a:t>Mike</a:t>
            </a:r>
          </a:p>
        </p:txBody>
      </p:sp>
    </p:spTree>
    <p:extLst>
      <p:ext uri="{BB962C8B-B14F-4D97-AF65-F5344CB8AC3E}">
        <p14:creationId xmlns:p14="http://schemas.microsoft.com/office/powerpoint/2010/main" val="1585092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506" y="625666"/>
            <a:ext cx="8157767" cy="359475"/>
          </a:xfrm>
        </p:spPr>
        <p:txBody>
          <a:bodyPr>
            <a:noAutofit/>
          </a:bodyPr>
          <a:lstStyle/>
          <a:p>
            <a:pPr algn="ctr"/>
            <a:r>
              <a:rPr lang="en-US" sz="2000" dirty="0"/>
              <a:t>The Advanced Instrumentation Testbed AIT will enable real-world, at-scale testing of  antineutrino-based monitoring technologies for nuclear reactors  </a:t>
            </a:r>
            <a:br>
              <a:rPr lang="en-US" sz="2000" dirty="0"/>
            </a:br>
            <a:endParaRPr lang="en-US" sz="2000" dirty="0"/>
          </a:p>
        </p:txBody>
      </p:sp>
      <p:sp>
        <p:nvSpPr>
          <p:cNvPr id="3" name="Content Placeholder 2"/>
          <p:cNvSpPr>
            <a:spLocks noGrp="1"/>
          </p:cNvSpPr>
          <p:nvPr>
            <p:ph idx="1"/>
          </p:nvPr>
        </p:nvSpPr>
        <p:spPr>
          <a:xfrm>
            <a:off x="1739359" y="1361871"/>
            <a:ext cx="5524905" cy="4339637"/>
          </a:xfrm>
        </p:spPr>
        <p:txBody>
          <a:bodyPr>
            <a:noAutofit/>
          </a:bodyPr>
          <a:lstStyle/>
          <a:p>
            <a:pPr>
              <a:buClr>
                <a:schemeClr val="tx1"/>
              </a:buClr>
            </a:pPr>
            <a:r>
              <a:rPr lang="en-GB" sz="1800" dirty="0">
                <a:solidFill>
                  <a:prstClr val="black"/>
                </a:solidFill>
              </a:rPr>
              <a:t>UK’s Underground Science Facility at </a:t>
            </a:r>
            <a:r>
              <a:rPr lang="en-GB" sz="1800" dirty="0" err="1">
                <a:solidFill>
                  <a:prstClr val="black"/>
                </a:solidFill>
              </a:rPr>
              <a:t>Boulby</a:t>
            </a:r>
            <a:r>
              <a:rPr lang="en-GB" sz="1800" dirty="0">
                <a:solidFill>
                  <a:prstClr val="black"/>
                </a:solidFill>
              </a:rPr>
              <a:t> has agreed to host AIT</a:t>
            </a:r>
          </a:p>
          <a:p>
            <a:pPr>
              <a:buClr>
                <a:schemeClr val="tx1"/>
              </a:buClr>
            </a:pPr>
            <a:endParaRPr lang="en-GB" sz="1800" dirty="0">
              <a:solidFill>
                <a:prstClr val="black"/>
              </a:solidFill>
            </a:endParaRPr>
          </a:p>
          <a:p>
            <a:pPr>
              <a:buClr>
                <a:schemeClr val="tx1"/>
              </a:buClr>
            </a:pPr>
            <a:r>
              <a:rPr lang="en-US" sz="1800" dirty="0"/>
              <a:t>(AIT) will house the world’s first experiment dedicated to exploring the viability of remote reactor monitoring  </a:t>
            </a:r>
          </a:p>
          <a:p>
            <a:pPr>
              <a:buClr>
                <a:schemeClr val="tx1"/>
              </a:buClr>
            </a:pPr>
            <a:endParaRPr lang="en-GB" sz="1800" dirty="0">
              <a:solidFill>
                <a:prstClr val="black"/>
              </a:solidFill>
            </a:endParaRPr>
          </a:p>
          <a:p>
            <a:pPr marL="221451" indent="-214307" defTabSz="257169">
              <a:spcBef>
                <a:spcPct val="20000"/>
              </a:spcBef>
              <a:spcAft>
                <a:spcPts val="675"/>
              </a:spcAft>
              <a:buFont typeface="Wingdings" pitchFamily="2" charset="2"/>
              <a:buChar char=""/>
            </a:pPr>
            <a:r>
              <a:rPr lang="en-GB" sz="1800" dirty="0">
                <a:solidFill>
                  <a:prstClr val="black"/>
                </a:solidFill>
              </a:rPr>
              <a:t> Depth is </a:t>
            </a:r>
            <a:r>
              <a:rPr lang="en-GB" sz="1800" dirty="0"/>
              <a:t>~3600 feet (2850 </a:t>
            </a:r>
            <a:r>
              <a:rPr lang="en-GB" sz="1800" dirty="0" err="1"/>
              <a:t>mwe</a:t>
            </a:r>
            <a:r>
              <a:rPr lang="en-GB" sz="1800" dirty="0"/>
              <a:t>)  compared to ~4850 ft Homestake depth</a:t>
            </a:r>
            <a:br>
              <a:rPr lang="en-US" sz="1800" dirty="0"/>
            </a:br>
            <a:endParaRPr lang="en-US" sz="1800" dirty="0"/>
          </a:p>
          <a:p>
            <a:pPr>
              <a:buClr>
                <a:schemeClr val="tx1"/>
              </a:buClr>
            </a:pPr>
            <a:r>
              <a:rPr lang="en-US" sz="1800" dirty="0"/>
              <a:t>AIT will accommodate follow-on experiments  for nonproliferation and/or physics  </a:t>
            </a:r>
          </a:p>
          <a:p>
            <a:pPr marL="42862" indent="0">
              <a:buClr>
                <a:schemeClr val="tx1"/>
              </a:buClr>
              <a:buNone/>
            </a:pPr>
            <a:endParaRPr lang="en-US" sz="1800" dirty="0"/>
          </a:p>
        </p:txBody>
      </p:sp>
      <p:pic>
        <p:nvPicPr>
          <p:cNvPr id="4" name="Picture 3">
            <a:extLst>
              <a:ext uri="{FF2B5EF4-FFF2-40B4-BE49-F238E27FC236}">
                <a16:creationId xmlns:a16="http://schemas.microsoft.com/office/drawing/2014/main" id="{13560963-38C5-4248-A1A0-C8348268520B}"/>
              </a:ext>
            </a:extLst>
          </p:cNvPr>
          <p:cNvPicPr>
            <a:picLocks noChangeAspect="1"/>
          </p:cNvPicPr>
          <p:nvPr/>
        </p:nvPicPr>
        <p:blipFill rotWithShape="1">
          <a:blip r:embed="rId2"/>
          <a:srcRect b="49040"/>
          <a:stretch/>
        </p:blipFill>
        <p:spPr>
          <a:xfrm>
            <a:off x="7880576" y="4185996"/>
            <a:ext cx="2634457" cy="2107695"/>
          </a:xfrm>
          <a:prstGeom prst="rect">
            <a:avLst/>
          </a:prstGeom>
        </p:spPr>
      </p:pic>
      <p:sp>
        <p:nvSpPr>
          <p:cNvPr id="5" name="TextBox 4">
            <a:extLst>
              <a:ext uri="{FF2B5EF4-FFF2-40B4-BE49-F238E27FC236}">
                <a16:creationId xmlns:a16="http://schemas.microsoft.com/office/drawing/2014/main" id="{8FF164E1-4134-7E42-858D-31880E3E7FC4}"/>
              </a:ext>
            </a:extLst>
          </p:cNvPr>
          <p:cNvSpPr txBox="1"/>
          <p:nvPr/>
        </p:nvSpPr>
        <p:spPr>
          <a:xfrm>
            <a:off x="1938505" y="5309005"/>
            <a:ext cx="5325758"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b="1" dirty="0"/>
              <a:t>With advance planning, follow-on experiments could develop technologies for DUNE and other fundamental physics experiments </a:t>
            </a:r>
          </a:p>
        </p:txBody>
      </p:sp>
      <p:pic>
        <p:nvPicPr>
          <p:cNvPr id="9" name="Picture 8">
            <a:extLst>
              <a:ext uri="{FF2B5EF4-FFF2-40B4-BE49-F238E27FC236}">
                <a16:creationId xmlns:a16="http://schemas.microsoft.com/office/drawing/2014/main" id="{FBEF6E9F-8F23-7F4C-B6EB-5EE3B282BFCD}"/>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7264264" y="1479384"/>
            <a:ext cx="3061965" cy="2312626"/>
          </a:xfrm>
          <a:prstGeom prst="roundRect">
            <a:avLst>
              <a:gd name="adj" fmla="val 8594"/>
            </a:avLst>
          </a:prstGeom>
          <a:solidFill>
            <a:srgbClr val="FFFFFF">
              <a:shade val="85000"/>
            </a:srgbClr>
          </a:solidFill>
          <a:ln>
            <a:solidFill>
              <a:srgbClr val="BFBFBF"/>
            </a:solidFill>
          </a:ln>
          <a:effectLst/>
        </p:spPr>
      </p:pic>
      <p:sp>
        <p:nvSpPr>
          <p:cNvPr id="7" name="TextBox 6">
            <a:extLst>
              <a:ext uri="{FF2B5EF4-FFF2-40B4-BE49-F238E27FC236}">
                <a16:creationId xmlns:a16="http://schemas.microsoft.com/office/drawing/2014/main" id="{C2CB10EC-F12B-4E52-8E1C-2044AE087980}"/>
              </a:ext>
            </a:extLst>
          </p:cNvPr>
          <p:cNvSpPr txBox="1"/>
          <p:nvPr/>
        </p:nvSpPr>
        <p:spPr>
          <a:xfrm>
            <a:off x="11058144" y="1780511"/>
            <a:ext cx="734496" cy="369332"/>
          </a:xfrm>
          <a:prstGeom prst="rect">
            <a:avLst/>
          </a:prstGeom>
          <a:noFill/>
        </p:spPr>
        <p:txBody>
          <a:bodyPr wrap="none" rtlCol="0">
            <a:spAutoFit/>
          </a:bodyPr>
          <a:lstStyle/>
          <a:p>
            <a:r>
              <a:rPr lang="en-US" dirty="0"/>
              <a:t>Adam</a:t>
            </a:r>
          </a:p>
        </p:txBody>
      </p:sp>
    </p:spTree>
    <p:extLst>
      <p:ext uri="{BB962C8B-B14F-4D97-AF65-F5344CB8AC3E}">
        <p14:creationId xmlns:p14="http://schemas.microsoft.com/office/powerpoint/2010/main" val="125036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8C688-7CC1-4C81-807E-7044548318E5}"/>
              </a:ext>
            </a:extLst>
          </p:cNvPr>
          <p:cNvSpPr>
            <a:spLocks noGrp="1"/>
          </p:cNvSpPr>
          <p:nvPr>
            <p:ph type="title"/>
          </p:nvPr>
        </p:nvSpPr>
        <p:spPr/>
        <p:txBody>
          <a:bodyPr/>
          <a:lstStyle/>
          <a:p>
            <a:r>
              <a:rPr lang="fr-FR" dirty="0" err="1"/>
              <a:t>Coherent</a:t>
            </a:r>
            <a:r>
              <a:rPr lang="fr-FR" dirty="0"/>
              <a:t> </a:t>
            </a:r>
            <a:r>
              <a:rPr lang="fr-FR" dirty="0" err="1"/>
              <a:t>Captain</a:t>
            </a:r>
            <a:r>
              <a:rPr lang="fr-FR" dirty="0"/>
              <a:t>-Mills (CCM) Experiment </a:t>
            </a:r>
            <a:br>
              <a:rPr lang="fr-FR" dirty="0"/>
            </a:br>
            <a:r>
              <a:rPr lang="en-US" dirty="0"/>
              <a:t>Maximizing Scintillation Light Detection</a:t>
            </a:r>
          </a:p>
        </p:txBody>
      </p:sp>
      <p:pic>
        <p:nvPicPr>
          <p:cNvPr id="3" name="Picture 2">
            <a:extLst>
              <a:ext uri="{FF2B5EF4-FFF2-40B4-BE49-F238E27FC236}">
                <a16:creationId xmlns:a16="http://schemas.microsoft.com/office/drawing/2014/main" id="{D6FCD2F4-539F-45B7-89CC-A0F2F3894158}"/>
              </a:ext>
            </a:extLst>
          </p:cNvPr>
          <p:cNvPicPr>
            <a:picLocks noChangeAspect="1"/>
          </p:cNvPicPr>
          <p:nvPr/>
        </p:nvPicPr>
        <p:blipFill>
          <a:blip r:embed="rId2"/>
          <a:stretch>
            <a:fillRect/>
          </a:stretch>
        </p:blipFill>
        <p:spPr>
          <a:xfrm>
            <a:off x="5859407" y="2729345"/>
            <a:ext cx="6332594" cy="4128656"/>
          </a:xfrm>
          <a:prstGeom prst="rect">
            <a:avLst/>
          </a:prstGeom>
        </p:spPr>
      </p:pic>
      <p:pic>
        <p:nvPicPr>
          <p:cNvPr id="4" name="Picture 3">
            <a:extLst>
              <a:ext uri="{FF2B5EF4-FFF2-40B4-BE49-F238E27FC236}">
                <a16:creationId xmlns:a16="http://schemas.microsoft.com/office/drawing/2014/main" id="{139486F7-642B-4C8B-BA55-B90EA0C96C7B}"/>
              </a:ext>
            </a:extLst>
          </p:cNvPr>
          <p:cNvPicPr>
            <a:picLocks noChangeAspect="1"/>
          </p:cNvPicPr>
          <p:nvPr/>
        </p:nvPicPr>
        <p:blipFill>
          <a:blip r:embed="rId3"/>
          <a:stretch>
            <a:fillRect/>
          </a:stretch>
        </p:blipFill>
        <p:spPr>
          <a:xfrm>
            <a:off x="0" y="2729345"/>
            <a:ext cx="5955155" cy="4128656"/>
          </a:xfrm>
          <a:prstGeom prst="rect">
            <a:avLst/>
          </a:prstGeom>
        </p:spPr>
      </p:pic>
      <p:sp>
        <p:nvSpPr>
          <p:cNvPr id="5" name="TextBox 4">
            <a:extLst>
              <a:ext uri="{FF2B5EF4-FFF2-40B4-BE49-F238E27FC236}">
                <a16:creationId xmlns:a16="http://schemas.microsoft.com/office/drawing/2014/main" id="{DEC95ACA-A8B2-4CFB-98E1-C4ECA28ACDD4}"/>
              </a:ext>
            </a:extLst>
          </p:cNvPr>
          <p:cNvSpPr txBox="1"/>
          <p:nvPr/>
        </p:nvSpPr>
        <p:spPr>
          <a:xfrm>
            <a:off x="11058144" y="1780511"/>
            <a:ext cx="891654" cy="369332"/>
          </a:xfrm>
          <a:prstGeom prst="rect">
            <a:avLst/>
          </a:prstGeom>
          <a:noFill/>
        </p:spPr>
        <p:txBody>
          <a:bodyPr wrap="none" rtlCol="0">
            <a:spAutoFit/>
          </a:bodyPr>
          <a:lstStyle/>
          <a:p>
            <a:r>
              <a:rPr lang="en-US" dirty="0"/>
              <a:t>Richard</a:t>
            </a:r>
          </a:p>
        </p:txBody>
      </p:sp>
    </p:spTree>
    <p:extLst>
      <p:ext uri="{BB962C8B-B14F-4D97-AF65-F5344CB8AC3E}">
        <p14:creationId xmlns:p14="http://schemas.microsoft.com/office/powerpoint/2010/main" val="2176250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0322-A215-4B1F-B55E-C93E42243562}"/>
              </a:ext>
            </a:extLst>
          </p:cNvPr>
          <p:cNvSpPr>
            <a:spLocks noGrp="1"/>
          </p:cNvSpPr>
          <p:nvPr>
            <p:ph type="title"/>
          </p:nvPr>
        </p:nvSpPr>
        <p:spPr/>
        <p:txBody>
          <a:bodyPr/>
          <a:lstStyle/>
          <a:p>
            <a:r>
              <a:rPr lang="en-US" dirty="0"/>
              <a:t>JUNO</a:t>
            </a:r>
          </a:p>
        </p:txBody>
      </p:sp>
      <p:sp>
        <p:nvSpPr>
          <p:cNvPr id="3" name="TextBox 2">
            <a:extLst>
              <a:ext uri="{FF2B5EF4-FFF2-40B4-BE49-F238E27FC236}">
                <a16:creationId xmlns:a16="http://schemas.microsoft.com/office/drawing/2014/main" id="{4F41D717-57BA-4EF4-9B6D-D79D118A13F6}"/>
              </a:ext>
            </a:extLst>
          </p:cNvPr>
          <p:cNvSpPr txBox="1"/>
          <p:nvPr/>
        </p:nvSpPr>
        <p:spPr>
          <a:xfrm>
            <a:off x="3039586" y="843240"/>
            <a:ext cx="644728" cy="369332"/>
          </a:xfrm>
          <a:prstGeom prst="rect">
            <a:avLst/>
          </a:prstGeom>
          <a:noFill/>
        </p:spPr>
        <p:txBody>
          <a:bodyPr wrap="none" rtlCol="0">
            <a:spAutoFit/>
          </a:bodyPr>
          <a:lstStyle/>
          <a:p>
            <a:r>
              <a:rPr lang="en-US" dirty="0"/>
              <a:t>Jiajie</a:t>
            </a:r>
          </a:p>
        </p:txBody>
      </p:sp>
      <p:pic>
        <p:nvPicPr>
          <p:cNvPr id="5" name="Picture 4">
            <a:extLst>
              <a:ext uri="{FF2B5EF4-FFF2-40B4-BE49-F238E27FC236}">
                <a16:creationId xmlns:a16="http://schemas.microsoft.com/office/drawing/2014/main" id="{A011E844-DF12-4187-9553-42B8C31D518F}"/>
              </a:ext>
            </a:extLst>
          </p:cNvPr>
          <p:cNvPicPr>
            <a:picLocks noChangeAspect="1"/>
          </p:cNvPicPr>
          <p:nvPr/>
        </p:nvPicPr>
        <p:blipFill>
          <a:blip r:embed="rId2"/>
          <a:stretch>
            <a:fillRect/>
          </a:stretch>
        </p:blipFill>
        <p:spPr>
          <a:xfrm>
            <a:off x="1" y="2036064"/>
            <a:ext cx="6460975" cy="4821936"/>
          </a:xfrm>
          <a:prstGeom prst="rect">
            <a:avLst/>
          </a:prstGeom>
        </p:spPr>
      </p:pic>
      <p:pic>
        <p:nvPicPr>
          <p:cNvPr id="6" name="Picture 5">
            <a:extLst>
              <a:ext uri="{FF2B5EF4-FFF2-40B4-BE49-F238E27FC236}">
                <a16:creationId xmlns:a16="http://schemas.microsoft.com/office/drawing/2014/main" id="{78BF86A6-979F-4A59-94FA-5CC1A590A83D}"/>
              </a:ext>
            </a:extLst>
          </p:cNvPr>
          <p:cNvPicPr>
            <a:picLocks noChangeAspect="1"/>
          </p:cNvPicPr>
          <p:nvPr/>
        </p:nvPicPr>
        <p:blipFill>
          <a:blip r:embed="rId3"/>
          <a:stretch>
            <a:fillRect/>
          </a:stretch>
        </p:blipFill>
        <p:spPr>
          <a:xfrm>
            <a:off x="5731025" y="2036064"/>
            <a:ext cx="6460975" cy="4821935"/>
          </a:xfrm>
          <a:prstGeom prst="rect">
            <a:avLst/>
          </a:prstGeom>
        </p:spPr>
      </p:pic>
    </p:spTree>
    <p:extLst>
      <p:ext uri="{BB962C8B-B14F-4D97-AF65-F5344CB8AC3E}">
        <p14:creationId xmlns:p14="http://schemas.microsoft.com/office/powerpoint/2010/main" val="731375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44B97-FA6D-42AE-8E55-C1B373345E45}"/>
              </a:ext>
            </a:extLst>
          </p:cNvPr>
          <p:cNvSpPr>
            <a:spLocks noGrp="1"/>
          </p:cNvSpPr>
          <p:nvPr>
            <p:ph type="title"/>
          </p:nvPr>
        </p:nvSpPr>
        <p:spPr/>
        <p:txBody>
          <a:bodyPr/>
          <a:lstStyle/>
          <a:p>
            <a:r>
              <a:rPr lang="en-US" dirty="0"/>
              <a:t>Liquid0 (opaque scintillator)</a:t>
            </a:r>
          </a:p>
        </p:txBody>
      </p:sp>
      <p:pic>
        <p:nvPicPr>
          <p:cNvPr id="3" name="Picture 2">
            <a:extLst>
              <a:ext uri="{FF2B5EF4-FFF2-40B4-BE49-F238E27FC236}">
                <a16:creationId xmlns:a16="http://schemas.microsoft.com/office/drawing/2014/main" id="{AEF70AC9-AF20-4008-8E6F-773B680C2714}"/>
              </a:ext>
            </a:extLst>
          </p:cNvPr>
          <p:cNvPicPr>
            <a:picLocks noChangeAspect="1"/>
          </p:cNvPicPr>
          <p:nvPr/>
        </p:nvPicPr>
        <p:blipFill>
          <a:blip r:embed="rId2"/>
          <a:stretch>
            <a:fillRect/>
          </a:stretch>
        </p:blipFill>
        <p:spPr>
          <a:xfrm>
            <a:off x="6096001" y="2087639"/>
            <a:ext cx="6096000" cy="4770362"/>
          </a:xfrm>
          <a:prstGeom prst="rect">
            <a:avLst/>
          </a:prstGeom>
        </p:spPr>
      </p:pic>
      <p:pic>
        <p:nvPicPr>
          <p:cNvPr id="4" name="Picture 3">
            <a:extLst>
              <a:ext uri="{FF2B5EF4-FFF2-40B4-BE49-F238E27FC236}">
                <a16:creationId xmlns:a16="http://schemas.microsoft.com/office/drawing/2014/main" id="{61AA4416-F678-4A23-B336-DB2E3A333DEE}"/>
              </a:ext>
            </a:extLst>
          </p:cNvPr>
          <p:cNvPicPr>
            <a:picLocks noChangeAspect="1"/>
          </p:cNvPicPr>
          <p:nvPr/>
        </p:nvPicPr>
        <p:blipFill>
          <a:blip r:embed="rId3"/>
          <a:stretch>
            <a:fillRect/>
          </a:stretch>
        </p:blipFill>
        <p:spPr>
          <a:xfrm>
            <a:off x="0" y="2312919"/>
            <a:ext cx="6096000" cy="4545081"/>
          </a:xfrm>
          <a:prstGeom prst="rect">
            <a:avLst/>
          </a:prstGeom>
        </p:spPr>
      </p:pic>
      <p:sp>
        <p:nvSpPr>
          <p:cNvPr id="5" name="TextBox 4">
            <a:extLst>
              <a:ext uri="{FF2B5EF4-FFF2-40B4-BE49-F238E27FC236}">
                <a16:creationId xmlns:a16="http://schemas.microsoft.com/office/drawing/2014/main" id="{3D13BF57-6032-4CF7-AAF7-041DDE03582A}"/>
              </a:ext>
            </a:extLst>
          </p:cNvPr>
          <p:cNvSpPr txBox="1"/>
          <p:nvPr/>
        </p:nvSpPr>
        <p:spPr>
          <a:xfrm>
            <a:off x="11058144" y="1780511"/>
            <a:ext cx="734175" cy="369332"/>
          </a:xfrm>
          <a:prstGeom prst="rect">
            <a:avLst/>
          </a:prstGeom>
          <a:noFill/>
        </p:spPr>
        <p:txBody>
          <a:bodyPr wrap="none" rtlCol="0">
            <a:spAutoFit/>
          </a:bodyPr>
          <a:lstStyle/>
          <a:p>
            <a:r>
              <a:rPr lang="en-US" dirty="0"/>
              <a:t>Pedro</a:t>
            </a:r>
          </a:p>
        </p:txBody>
      </p:sp>
    </p:spTree>
    <p:extLst>
      <p:ext uri="{BB962C8B-B14F-4D97-AF65-F5344CB8AC3E}">
        <p14:creationId xmlns:p14="http://schemas.microsoft.com/office/powerpoint/2010/main" val="3715964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5248-AA48-4A30-A694-8F6E4B2975E1}"/>
              </a:ext>
            </a:extLst>
          </p:cNvPr>
          <p:cNvSpPr>
            <a:spLocks noGrp="1"/>
          </p:cNvSpPr>
          <p:nvPr>
            <p:ph type="title"/>
          </p:nvPr>
        </p:nvSpPr>
        <p:spPr>
          <a:xfrm>
            <a:off x="582168" y="1281347"/>
            <a:ext cx="10515600" cy="1325563"/>
          </a:xfrm>
        </p:spPr>
        <p:txBody>
          <a:bodyPr/>
          <a:lstStyle/>
          <a:p>
            <a:r>
              <a:rPr lang="en-US" dirty="0"/>
              <a:t>ARAPUCA Light Detection</a:t>
            </a:r>
          </a:p>
        </p:txBody>
      </p:sp>
      <p:pic>
        <p:nvPicPr>
          <p:cNvPr id="3" name="Picture 2">
            <a:extLst>
              <a:ext uri="{FF2B5EF4-FFF2-40B4-BE49-F238E27FC236}">
                <a16:creationId xmlns:a16="http://schemas.microsoft.com/office/drawing/2014/main" id="{659932A4-7BBC-4964-AA0E-5C5E3AC22EAD}"/>
              </a:ext>
            </a:extLst>
          </p:cNvPr>
          <p:cNvPicPr>
            <a:picLocks noChangeAspect="1"/>
          </p:cNvPicPr>
          <p:nvPr/>
        </p:nvPicPr>
        <p:blipFill>
          <a:blip r:embed="rId2"/>
          <a:stretch>
            <a:fillRect/>
          </a:stretch>
        </p:blipFill>
        <p:spPr>
          <a:xfrm>
            <a:off x="5599089" y="2646218"/>
            <a:ext cx="6592911" cy="4211782"/>
          </a:xfrm>
          <a:prstGeom prst="rect">
            <a:avLst/>
          </a:prstGeom>
        </p:spPr>
      </p:pic>
      <p:pic>
        <p:nvPicPr>
          <p:cNvPr id="4" name="Picture 3">
            <a:extLst>
              <a:ext uri="{FF2B5EF4-FFF2-40B4-BE49-F238E27FC236}">
                <a16:creationId xmlns:a16="http://schemas.microsoft.com/office/drawing/2014/main" id="{AD5BCB84-4A91-409E-940F-B805DFBDBCA2}"/>
              </a:ext>
            </a:extLst>
          </p:cNvPr>
          <p:cNvPicPr>
            <a:picLocks noChangeAspect="1"/>
          </p:cNvPicPr>
          <p:nvPr/>
        </p:nvPicPr>
        <p:blipFill>
          <a:blip r:embed="rId3"/>
          <a:stretch>
            <a:fillRect/>
          </a:stretch>
        </p:blipFill>
        <p:spPr>
          <a:xfrm>
            <a:off x="0" y="2646219"/>
            <a:ext cx="5656821" cy="4211782"/>
          </a:xfrm>
          <a:prstGeom prst="rect">
            <a:avLst/>
          </a:prstGeom>
        </p:spPr>
      </p:pic>
      <p:sp>
        <p:nvSpPr>
          <p:cNvPr id="5" name="Title 1">
            <a:extLst>
              <a:ext uri="{FF2B5EF4-FFF2-40B4-BE49-F238E27FC236}">
                <a16:creationId xmlns:a16="http://schemas.microsoft.com/office/drawing/2014/main" id="{A6F0225A-EBDD-4B17-8430-7C63B2C31347}"/>
              </a:ext>
            </a:extLst>
          </p:cNvPr>
          <p:cNvSpPr txBox="1">
            <a:spLocks/>
          </p:cNvSpPr>
          <p:nvPr/>
        </p:nvSpPr>
        <p:spPr>
          <a:xfrm>
            <a:off x="316905" y="0"/>
            <a:ext cx="9192855" cy="65290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Light Readout</a:t>
            </a:r>
            <a:endParaRPr lang="en-US" dirty="0"/>
          </a:p>
        </p:txBody>
      </p:sp>
      <p:sp>
        <p:nvSpPr>
          <p:cNvPr id="7" name="TextBox 6">
            <a:extLst>
              <a:ext uri="{FF2B5EF4-FFF2-40B4-BE49-F238E27FC236}">
                <a16:creationId xmlns:a16="http://schemas.microsoft.com/office/drawing/2014/main" id="{E424F69C-915C-431D-BB07-B007503BACA0}"/>
              </a:ext>
            </a:extLst>
          </p:cNvPr>
          <p:cNvSpPr txBox="1"/>
          <p:nvPr/>
        </p:nvSpPr>
        <p:spPr>
          <a:xfrm>
            <a:off x="11058144" y="1780511"/>
            <a:ext cx="729046" cy="369332"/>
          </a:xfrm>
          <a:prstGeom prst="rect">
            <a:avLst/>
          </a:prstGeom>
          <a:noFill/>
        </p:spPr>
        <p:txBody>
          <a:bodyPr wrap="none" rtlCol="0">
            <a:spAutoFit/>
          </a:bodyPr>
          <a:lstStyle/>
          <a:p>
            <a:r>
              <a:rPr lang="en-US" dirty="0"/>
              <a:t>Flavio</a:t>
            </a:r>
          </a:p>
        </p:txBody>
      </p:sp>
    </p:spTree>
    <p:extLst>
      <p:ext uri="{BB962C8B-B14F-4D97-AF65-F5344CB8AC3E}">
        <p14:creationId xmlns:p14="http://schemas.microsoft.com/office/powerpoint/2010/main" val="895715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FE350-D7C2-4A74-B219-3894E541246D}"/>
              </a:ext>
            </a:extLst>
          </p:cNvPr>
          <p:cNvSpPr>
            <a:spLocks noGrp="1"/>
          </p:cNvSpPr>
          <p:nvPr>
            <p:ph type="title"/>
          </p:nvPr>
        </p:nvSpPr>
        <p:spPr/>
        <p:txBody>
          <a:bodyPr>
            <a:normAutofit fontScale="90000"/>
          </a:bodyPr>
          <a:lstStyle/>
          <a:p>
            <a:r>
              <a:rPr lang="en-US" dirty="0"/>
              <a:t>My impression of this workshop…</a:t>
            </a:r>
          </a:p>
        </p:txBody>
      </p:sp>
      <p:sp>
        <p:nvSpPr>
          <p:cNvPr id="3" name="Text Placeholder 2">
            <a:extLst>
              <a:ext uri="{FF2B5EF4-FFF2-40B4-BE49-F238E27FC236}">
                <a16:creationId xmlns:a16="http://schemas.microsoft.com/office/drawing/2014/main" id="{6586A4A8-2854-43B1-91F1-AD08F03A9F02}"/>
              </a:ext>
            </a:extLst>
          </p:cNvPr>
          <p:cNvSpPr>
            <a:spLocks noGrp="1"/>
          </p:cNvSpPr>
          <p:nvPr>
            <p:ph type="body" idx="1"/>
          </p:nvPr>
        </p:nvSpPr>
        <p:spPr/>
        <p:txBody>
          <a:bodyPr/>
          <a:lstStyle/>
          <a:p>
            <a:r>
              <a:rPr lang="en-US" dirty="0"/>
              <a:t>Many very interesting and exciting ideas</a:t>
            </a:r>
          </a:p>
          <a:p>
            <a:r>
              <a:rPr lang="en-US" dirty="0"/>
              <a:t>Good discussion and good company</a:t>
            </a:r>
          </a:p>
          <a:p>
            <a:r>
              <a:rPr lang="en-US" dirty="0"/>
              <a:t>I believe that we can make a compelling case for further development of noble liquid TPCs</a:t>
            </a:r>
          </a:p>
          <a:p>
            <a:r>
              <a:rPr lang="en-US" dirty="0"/>
              <a:t>A good start to generating enthusiasm and planning for the Module of Opportunity for DUNE</a:t>
            </a:r>
          </a:p>
          <a:p>
            <a:r>
              <a:rPr lang="en-US" dirty="0"/>
              <a:t>…to borrow a phrase</a:t>
            </a:r>
          </a:p>
          <a:p>
            <a:pPr marL="0" indent="0">
              <a:buNone/>
            </a:pPr>
            <a:r>
              <a:rPr lang="en-US" dirty="0"/>
              <a:t>Faster, Better, Cheaper</a:t>
            </a:r>
          </a:p>
        </p:txBody>
      </p:sp>
      <p:pic>
        <p:nvPicPr>
          <p:cNvPr id="4" name="Picture 3">
            <a:extLst>
              <a:ext uri="{FF2B5EF4-FFF2-40B4-BE49-F238E27FC236}">
                <a16:creationId xmlns:a16="http://schemas.microsoft.com/office/drawing/2014/main" id="{670A7E65-6B61-4D1D-834B-8E6D31E94C01}"/>
              </a:ext>
            </a:extLst>
          </p:cNvPr>
          <p:cNvPicPr>
            <a:picLocks noChangeAspect="1"/>
          </p:cNvPicPr>
          <p:nvPr/>
        </p:nvPicPr>
        <p:blipFill>
          <a:blip r:embed="rId2"/>
          <a:stretch>
            <a:fillRect/>
          </a:stretch>
        </p:blipFill>
        <p:spPr>
          <a:xfrm>
            <a:off x="7500938" y="3491097"/>
            <a:ext cx="4691062" cy="3366902"/>
          </a:xfrm>
          <a:prstGeom prst="rect">
            <a:avLst/>
          </a:prstGeom>
        </p:spPr>
      </p:pic>
      <p:sp>
        <p:nvSpPr>
          <p:cNvPr id="5" name="TextBox 4">
            <a:extLst>
              <a:ext uri="{FF2B5EF4-FFF2-40B4-BE49-F238E27FC236}">
                <a16:creationId xmlns:a16="http://schemas.microsoft.com/office/drawing/2014/main" id="{22E8AB59-A48E-4186-9729-E37D4C7AA5F7}"/>
              </a:ext>
            </a:extLst>
          </p:cNvPr>
          <p:cNvSpPr txBox="1"/>
          <p:nvPr/>
        </p:nvSpPr>
        <p:spPr>
          <a:xfrm>
            <a:off x="6538913" y="4251218"/>
            <a:ext cx="2300287" cy="923330"/>
          </a:xfrm>
          <a:prstGeom prst="rect">
            <a:avLst/>
          </a:prstGeom>
          <a:noFill/>
        </p:spPr>
        <p:txBody>
          <a:bodyPr wrap="square" rtlCol="0">
            <a:spAutoFit/>
          </a:bodyPr>
          <a:lstStyle/>
          <a:p>
            <a:r>
              <a:rPr lang="en-US" dirty="0"/>
              <a:t>Stefan’s introduction of the Module of Opportunity</a:t>
            </a:r>
          </a:p>
        </p:txBody>
      </p:sp>
    </p:spTree>
    <p:extLst>
      <p:ext uri="{BB962C8B-B14F-4D97-AF65-F5344CB8AC3E}">
        <p14:creationId xmlns:p14="http://schemas.microsoft.com/office/powerpoint/2010/main" val="97527186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EF7B-0D25-410B-9676-EA745E865F2A}"/>
              </a:ext>
            </a:extLst>
          </p:cNvPr>
          <p:cNvSpPr>
            <a:spLocks noGrp="1"/>
          </p:cNvSpPr>
          <p:nvPr>
            <p:ph type="title"/>
          </p:nvPr>
        </p:nvSpPr>
        <p:spPr>
          <a:xfrm>
            <a:off x="0" y="365125"/>
            <a:ext cx="12192000" cy="1325563"/>
          </a:xfrm>
        </p:spPr>
        <p:txBody>
          <a:bodyPr/>
          <a:lstStyle/>
          <a:p>
            <a:r>
              <a:rPr lang="en-US" dirty="0"/>
              <a:t>Dichroic filters for Cherenkov/scintillation separation</a:t>
            </a:r>
          </a:p>
        </p:txBody>
      </p:sp>
      <p:pic>
        <p:nvPicPr>
          <p:cNvPr id="3" name="Picture 2">
            <a:extLst>
              <a:ext uri="{FF2B5EF4-FFF2-40B4-BE49-F238E27FC236}">
                <a16:creationId xmlns:a16="http://schemas.microsoft.com/office/drawing/2014/main" id="{60384DE5-A37C-4A0B-B6D0-B4D971F1D208}"/>
              </a:ext>
            </a:extLst>
          </p:cNvPr>
          <p:cNvPicPr>
            <a:picLocks noChangeAspect="1"/>
          </p:cNvPicPr>
          <p:nvPr/>
        </p:nvPicPr>
        <p:blipFill>
          <a:blip r:embed="rId2"/>
          <a:stretch>
            <a:fillRect/>
          </a:stretch>
        </p:blipFill>
        <p:spPr>
          <a:xfrm>
            <a:off x="0" y="2254509"/>
            <a:ext cx="6175435" cy="4603492"/>
          </a:xfrm>
          <a:prstGeom prst="rect">
            <a:avLst/>
          </a:prstGeom>
        </p:spPr>
      </p:pic>
      <p:pic>
        <p:nvPicPr>
          <p:cNvPr id="4" name="Picture 3">
            <a:extLst>
              <a:ext uri="{FF2B5EF4-FFF2-40B4-BE49-F238E27FC236}">
                <a16:creationId xmlns:a16="http://schemas.microsoft.com/office/drawing/2014/main" id="{515AA92B-68BE-4061-9C40-4A6501ECE168}"/>
              </a:ext>
            </a:extLst>
          </p:cNvPr>
          <p:cNvPicPr>
            <a:picLocks noChangeAspect="1"/>
          </p:cNvPicPr>
          <p:nvPr/>
        </p:nvPicPr>
        <p:blipFill>
          <a:blip r:embed="rId3"/>
          <a:stretch>
            <a:fillRect/>
          </a:stretch>
        </p:blipFill>
        <p:spPr>
          <a:xfrm>
            <a:off x="6096001" y="2254509"/>
            <a:ext cx="6096000" cy="4603492"/>
          </a:xfrm>
          <a:prstGeom prst="rect">
            <a:avLst/>
          </a:prstGeom>
        </p:spPr>
      </p:pic>
      <p:sp>
        <p:nvSpPr>
          <p:cNvPr id="5" name="TextBox 4">
            <a:extLst>
              <a:ext uri="{FF2B5EF4-FFF2-40B4-BE49-F238E27FC236}">
                <a16:creationId xmlns:a16="http://schemas.microsoft.com/office/drawing/2014/main" id="{EA761AC7-21D9-423C-824D-DA07EF8B41F8}"/>
              </a:ext>
            </a:extLst>
          </p:cNvPr>
          <p:cNvSpPr txBox="1"/>
          <p:nvPr/>
        </p:nvSpPr>
        <p:spPr>
          <a:xfrm>
            <a:off x="11058144" y="1780511"/>
            <a:ext cx="828688" cy="369332"/>
          </a:xfrm>
          <a:prstGeom prst="rect">
            <a:avLst/>
          </a:prstGeom>
          <a:noFill/>
        </p:spPr>
        <p:txBody>
          <a:bodyPr wrap="none" rtlCol="0">
            <a:spAutoFit/>
          </a:bodyPr>
          <a:lstStyle/>
          <a:p>
            <a:r>
              <a:rPr lang="en-US" dirty="0"/>
              <a:t>Tanner</a:t>
            </a:r>
          </a:p>
        </p:txBody>
      </p:sp>
    </p:spTree>
    <p:extLst>
      <p:ext uri="{BB962C8B-B14F-4D97-AF65-F5344CB8AC3E}">
        <p14:creationId xmlns:p14="http://schemas.microsoft.com/office/powerpoint/2010/main" val="1978347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BBCA4-0E52-4317-93E8-322EEA1018D9}"/>
              </a:ext>
            </a:extLst>
          </p:cNvPr>
          <p:cNvSpPr>
            <a:spLocks noGrp="1"/>
          </p:cNvSpPr>
          <p:nvPr>
            <p:ph type="title"/>
          </p:nvPr>
        </p:nvSpPr>
        <p:spPr>
          <a:xfrm>
            <a:off x="411480" y="121285"/>
            <a:ext cx="10515600" cy="1325563"/>
          </a:xfrm>
        </p:spPr>
        <p:txBody>
          <a:bodyPr/>
          <a:lstStyle/>
          <a:p>
            <a:r>
              <a:rPr lang="en-US" dirty="0"/>
              <a:t>Active ganging in LAr ARAPUCA</a:t>
            </a:r>
          </a:p>
        </p:txBody>
      </p:sp>
      <p:pic>
        <p:nvPicPr>
          <p:cNvPr id="3" name="Picture 2">
            <a:extLst>
              <a:ext uri="{FF2B5EF4-FFF2-40B4-BE49-F238E27FC236}">
                <a16:creationId xmlns:a16="http://schemas.microsoft.com/office/drawing/2014/main" id="{96EF65EF-E083-4687-A57C-693B41DAC7BB}"/>
              </a:ext>
            </a:extLst>
          </p:cNvPr>
          <p:cNvPicPr>
            <a:picLocks noChangeAspect="1"/>
          </p:cNvPicPr>
          <p:nvPr/>
        </p:nvPicPr>
        <p:blipFill>
          <a:blip r:embed="rId2"/>
          <a:stretch>
            <a:fillRect/>
          </a:stretch>
        </p:blipFill>
        <p:spPr>
          <a:xfrm>
            <a:off x="0" y="2951057"/>
            <a:ext cx="6546703" cy="3906943"/>
          </a:xfrm>
          <a:prstGeom prst="rect">
            <a:avLst/>
          </a:prstGeom>
        </p:spPr>
      </p:pic>
      <p:pic>
        <p:nvPicPr>
          <p:cNvPr id="4" name="Picture 3">
            <a:extLst>
              <a:ext uri="{FF2B5EF4-FFF2-40B4-BE49-F238E27FC236}">
                <a16:creationId xmlns:a16="http://schemas.microsoft.com/office/drawing/2014/main" id="{11F55ED3-CCDC-4CB4-8D2B-7F6E6C5BCC1E}"/>
              </a:ext>
            </a:extLst>
          </p:cNvPr>
          <p:cNvPicPr>
            <a:picLocks noChangeAspect="1"/>
          </p:cNvPicPr>
          <p:nvPr/>
        </p:nvPicPr>
        <p:blipFill>
          <a:blip r:embed="rId3"/>
          <a:stretch>
            <a:fillRect/>
          </a:stretch>
        </p:blipFill>
        <p:spPr>
          <a:xfrm>
            <a:off x="6359237" y="2951057"/>
            <a:ext cx="5832764" cy="3906944"/>
          </a:xfrm>
          <a:prstGeom prst="rect">
            <a:avLst/>
          </a:prstGeom>
        </p:spPr>
      </p:pic>
      <p:sp>
        <p:nvSpPr>
          <p:cNvPr id="5" name="TextBox 4">
            <a:extLst>
              <a:ext uri="{FF2B5EF4-FFF2-40B4-BE49-F238E27FC236}">
                <a16:creationId xmlns:a16="http://schemas.microsoft.com/office/drawing/2014/main" id="{8A641A63-ECDE-4E4B-931E-D6DF0CAAD002}"/>
              </a:ext>
            </a:extLst>
          </p:cNvPr>
          <p:cNvSpPr txBox="1"/>
          <p:nvPr/>
        </p:nvSpPr>
        <p:spPr>
          <a:xfrm>
            <a:off x="11058144" y="1780511"/>
            <a:ext cx="944361" cy="369332"/>
          </a:xfrm>
          <a:prstGeom prst="rect">
            <a:avLst/>
          </a:prstGeom>
          <a:noFill/>
        </p:spPr>
        <p:txBody>
          <a:bodyPr wrap="none" rtlCol="0">
            <a:spAutoFit/>
          </a:bodyPr>
          <a:lstStyle/>
          <a:p>
            <a:r>
              <a:rPr lang="en-US" dirty="0"/>
              <a:t>Gustavo</a:t>
            </a:r>
          </a:p>
        </p:txBody>
      </p:sp>
    </p:spTree>
    <p:extLst>
      <p:ext uri="{BB962C8B-B14F-4D97-AF65-F5344CB8AC3E}">
        <p14:creationId xmlns:p14="http://schemas.microsoft.com/office/powerpoint/2010/main" val="3545012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0FAD7-9D1C-485F-B7B2-8331FD7D5FB6}"/>
              </a:ext>
            </a:extLst>
          </p:cNvPr>
          <p:cNvSpPr>
            <a:spLocks noGrp="1"/>
          </p:cNvSpPr>
          <p:nvPr>
            <p:ph type="title"/>
          </p:nvPr>
        </p:nvSpPr>
        <p:spPr/>
        <p:txBody>
          <a:bodyPr/>
          <a:lstStyle/>
          <a:p>
            <a:r>
              <a:rPr lang="en-US" dirty="0"/>
              <a:t>nEXO</a:t>
            </a:r>
          </a:p>
        </p:txBody>
      </p:sp>
      <p:pic>
        <p:nvPicPr>
          <p:cNvPr id="3" name="Picture 2">
            <a:extLst>
              <a:ext uri="{FF2B5EF4-FFF2-40B4-BE49-F238E27FC236}">
                <a16:creationId xmlns:a16="http://schemas.microsoft.com/office/drawing/2014/main" id="{39F486CA-7144-4664-9528-8FD5FDF2227F}"/>
              </a:ext>
            </a:extLst>
          </p:cNvPr>
          <p:cNvPicPr>
            <a:picLocks noChangeAspect="1"/>
          </p:cNvPicPr>
          <p:nvPr/>
        </p:nvPicPr>
        <p:blipFill>
          <a:blip r:embed="rId2"/>
          <a:stretch>
            <a:fillRect/>
          </a:stretch>
        </p:blipFill>
        <p:spPr>
          <a:xfrm>
            <a:off x="6192983" y="2391437"/>
            <a:ext cx="5999018" cy="4466564"/>
          </a:xfrm>
          <a:prstGeom prst="rect">
            <a:avLst/>
          </a:prstGeom>
        </p:spPr>
      </p:pic>
      <p:pic>
        <p:nvPicPr>
          <p:cNvPr id="4" name="Picture 3">
            <a:extLst>
              <a:ext uri="{FF2B5EF4-FFF2-40B4-BE49-F238E27FC236}">
                <a16:creationId xmlns:a16="http://schemas.microsoft.com/office/drawing/2014/main" id="{12CA626B-3DD3-4491-9CF8-F969A024BACE}"/>
              </a:ext>
            </a:extLst>
          </p:cNvPr>
          <p:cNvPicPr>
            <a:picLocks noChangeAspect="1"/>
          </p:cNvPicPr>
          <p:nvPr/>
        </p:nvPicPr>
        <p:blipFill>
          <a:blip r:embed="rId3"/>
          <a:stretch>
            <a:fillRect/>
          </a:stretch>
        </p:blipFill>
        <p:spPr>
          <a:xfrm>
            <a:off x="0" y="2391437"/>
            <a:ext cx="6013042" cy="4466563"/>
          </a:xfrm>
          <a:prstGeom prst="rect">
            <a:avLst/>
          </a:prstGeom>
        </p:spPr>
      </p:pic>
      <p:sp>
        <p:nvSpPr>
          <p:cNvPr id="5" name="TextBox 4">
            <a:extLst>
              <a:ext uri="{FF2B5EF4-FFF2-40B4-BE49-F238E27FC236}">
                <a16:creationId xmlns:a16="http://schemas.microsoft.com/office/drawing/2014/main" id="{B8BC7FFD-15F0-4758-9BBC-4D652A5A4024}"/>
              </a:ext>
            </a:extLst>
          </p:cNvPr>
          <p:cNvSpPr txBox="1"/>
          <p:nvPr/>
        </p:nvSpPr>
        <p:spPr>
          <a:xfrm>
            <a:off x="11058144" y="1780511"/>
            <a:ext cx="676788" cy="369332"/>
          </a:xfrm>
          <a:prstGeom prst="rect">
            <a:avLst/>
          </a:prstGeom>
          <a:noFill/>
        </p:spPr>
        <p:txBody>
          <a:bodyPr wrap="none" rtlCol="0">
            <a:spAutoFit/>
          </a:bodyPr>
          <a:lstStyle/>
          <a:p>
            <a:r>
              <a:rPr lang="en-US" dirty="0"/>
              <a:t>Liang</a:t>
            </a:r>
          </a:p>
        </p:txBody>
      </p:sp>
    </p:spTree>
    <p:extLst>
      <p:ext uri="{BB962C8B-B14F-4D97-AF65-F5344CB8AC3E}">
        <p14:creationId xmlns:p14="http://schemas.microsoft.com/office/powerpoint/2010/main" val="461310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C2B87-5506-4C2E-99E0-05C2958A5717}"/>
              </a:ext>
            </a:extLst>
          </p:cNvPr>
          <p:cNvSpPr>
            <a:spLocks noGrp="1"/>
          </p:cNvSpPr>
          <p:nvPr>
            <p:ph type="title"/>
          </p:nvPr>
        </p:nvSpPr>
        <p:spPr/>
        <p:txBody>
          <a:bodyPr/>
          <a:lstStyle/>
          <a:p>
            <a:r>
              <a:rPr lang="en-US" dirty="0"/>
              <a:t>Xe doping</a:t>
            </a:r>
          </a:p>
        </p:txBody>
      </p:sp>
      <p:pic>
        <p:nvPicPr>
          <p:cNvPr id="3" name="Picture 2">
            <a:extLst>
              <a:ext uri="{FF2B5EF4-FFF2-40B4-BE49-F238E27FC236}">
                <a16:creationId xmlns:a16="http://schemas.microsoft.com/office/drawing/2014/main" id="{16026B98-D555-4398-A0B8-956F86CF680F}"/>
              </a:ext>
            </a:extLst>
          </p:cNvPr>
          <p:cNvPicPr>
            <a:picLocks noChangeAspect="1"/>
          </p:cNvPicPr>
          <p:nvPr/>
        </p:nvPicPr>
        <p:blipFill>
          <a:blip r:embed="rId2"/>
          <a:stretch>
            <a:fillRect/>
          </a:stretch>
        </p:blipFill>
        <p:spPr>
          <a:xfrm>
            <a:off x="0" y="2529979"/>
            <a:ext cx="5902036" cy="4328021"/>
          </a:xfrm>
          <a:prstGeom prst="rect">
            <a:avLst/>
          </a:prstGeom>
        </p:spPr>
      </p:pic>
      <p:pic>
        <p:nvPicPr>
          <p:cNvPr id="4" name="Picture 3">
            <a:extLst>
              <a:ext uri="{FF2B5EF4-FFF2-40B4-BE49-F238E27FC236}">
                <a16:creationId xmlns:a16="http://schemas.microsoft.com/office/drawing/2014/main" id="{10CB0BD3-6F6A-41B2-8CF2-6209FD303159}"/>
              </a:ext>
            </a:extLst>
          </p:cNvPr>
          <p:cNvPicPr>
            <a:picLocks noChangeAspect="1"/>
          </p:cNvPicPr>
          <p:nvPr/>
        </p:nvPicPr>
        <p:blipFill>
          <a:blip r:embed="rId3"/>
          <a:stretch>
            <a:fillRect/>
          </a:stretch>
        </p:blipFill>
        <p:spPr>
          <a:xfrm>
            <a:off x="6192983" y="2499551"/>
            <a:ext cx="5999018" cy="4358449"/>
          </a:xfrm>
          <a:prstGeom prst="rect">
            <a:avLst/>
          </a:prstGeom>
        </p:spPr>
      </p:pic>
      <p:pic>
        <p:nvPicPr>
          <p:cNvPr id="5" name="Picture 4">
            <a:extLst>
              <a:ext uri="{FF2B5EF4-FFF2-40B4-BE49-F238E27FC236}">
                <a16:creationId xmlns:a16="http://schemas.microsoft.com/office/drawing/2014/main" id="{014DF7FA-1939-4E4A-A890-456890A8BA06}"/>
              </a:ext>
            </a:extLst>
          </p:cNvPr>
          <p:cNvPicPr>
            <a:picLocks noChangeAspect="1"/>
          </p:cNvPicPr>
          <p:nvPr/>
        </p:nvPicPr>
        <p:blipFill>
          <a:blip r:embed="rId4"/>
          <a:stretch>
            <a:fillRect/>
          </a:stretch>
        </p:blipFill>
        <p:spPr>
          <a:xfrm>
            <a:off x="8977744" y="1"/>
            <a:ext cx="3214255" cy="2389887"/>
          </a:xfrm>
          <a:prstGeom prst="rect">
            <a:avLst/>
          </a:prstGeom>
        </p:spPr>
      </p:pic>
      <p:pic>
        <p:nvPicPr>
          <p:cNvPr id="6" name="Picture 5">
            <a:extLst>
              <a:ext uri="{FF2B5EF4-FFF2-40B4-BE49-F238E27FC236}">
                <a16:creationId xmlns:a16="http://schemas.microsoft.com/office/drawing/2014/main" id="{3AA85325-0A2B-4984-8F5E-0ED84F4EA0F3}"/>
              </a:ext>
            </a:extLst>
          </p:cNvPr>
          <p:cNvPicPr>
            <a:picLocks noChangeAspect="1"/>
          </p:cNvPicPr>
          <p:nvPr/>
        </p:nvPicPr>
        <p:blipFill>
          <a:blip r:embed="rId5"/>
          <a:stretch>
            <a:fillRect/>
          </a:stretch>
        </p:blipFill>
        <p:spPr>
          <a:xfrm>
            <a:off x="4738255" y="1"/>
            <a:ext cx="3326031" cy="2451688"/>
          </a:xfrm>
          <a:prstGeom prst="rect">
            <a:avLst/>
          </a:prstGeom>
        </p:spPr>
      </p:pic>
      <p:sp>
        <p:nvSpPr>
          <p:cNvPr id="7" name="TextBox 6">
            <a:extLst>
              <a:ext uri="{FF2B5EF4-FFF2-40B4-BE49-F238E27FC236}">
                <a16:creationId xmlns:a16="http://schemas.microsoft.com/office/drawing/2014/main" id="{97F0CF6B-7F6F-40CA-8E43-388EDC06A7C1}"/>
              </a:ext>
            </a:extLst>
          </p:cNvPr>
          <p:cNvSpPr txBox="1"/>
          <p:nvPr/>
        </p:nvSpPr>
        <p:spPr>
          <a:xfrm>
            <a:off x="10986712" y="2554822"/>
            <a:ext cx="858248" cy="369332"/>
          </a:xfrm>
          <a:prstGeom prst="rect">
            <a:avLst/>
          </a:prstGeom>
          <a:noFill/>
        </p:spPr>
        <p:txBody>
          <a:bodyPr wrap="none" rtlCol="0">
            <a:spAutoFit/>
          </a:bodyPr>
          <a:lstStyle/>
          <a:p>
            <a:r>
              <a:rPr lang="en-US" dirty="0"/>
              <a:t>Denver</a:t>
            </a:r>
          </a:p>
        </p:txBody>
      </p:sp>
    </p:spTree>
    <p:extLst>
      <p:ext uri="{BB962C8B-B14F-4D97-AF65-F5344CB8AC3E}">
        <p14:creationId xmlns:p14="http://schemas.microsoft.com/office/powerpoint/2010/main" val="1555523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CF7E6-7526-4D4C-A4C1-20D00CED26FE}"/>
              </a:ext>
            </a:extLst>
          </p:cNvPr>
          <p:cNvSpPr>
            <a:spLocks noGrp="1"/>
          </p:cNvSpPr>
          <p:nvPr>
            <p:ph type="title"/>
          </p:nvPr>
        </p:nvSpPr>
        <p:spPr>
          <a:xfrm>
            <a:off x="0" y="1"/>
            <a:ext cx="10515600" cy="816864"/>
          </a:xfrm>
        </p:spPr>
        <p:txBody>
          <a:bodyPr/>
          <a:lstStyle/>
          <a:p>
            <a:r>
              <a:rPr lang="en-US" dirty="0"/>
              <a:t>Reflective Foils</a:t>
            </a:r>
          </a:p>
        </p:txBody>
      </p:sp>
      <p:pic>
        <p:nvPicPr>
          <p:cNvPr id="3" name="Picture 2">
            <a:extLst>
              <a:ext uri="{FF2B5EF4-FFF2-40B4-BE49-F238E27FC236}">
                <a16:creationId xmlns:a16="http://schemas.microsoft.com/office/drawing/2014/main" id="{888A40B1-D9E5-423E-AD02-C181A9D509BC}"/>
              </a:ext>
            </a:extLst>
          </p:cNvPr>
          <p:cNvPicPr>
            <a:picLocks noChangeAspect="1"/>
          </p:cNvPicPr>
          <p:nvPr/>
        </p:nvPicPr>
        <p:blipFill>
          <a:blip r:embed="rId2"/>
          <a:stretch>
            <a:fillRect/>
          </a:stretch>
        </p:blipFill>
        <p:spPr>
          <a:xfrm>
            <a:off x="0" y="2807279"/>
            <a:ext cx="5440501" cy="4050721"/>
          </a:xfrm>
          <a:prstGeom prst="rect">
            <a:avLst/>
          </a:prstGeom>
        </p:spPr>
      </p:pic>
      <p:pic>
        <p:nvPicPr>
          <p:cNvPr id="4" name="Picture 3">
            <a:extLst>
              <a:ext uri="{FF2B5EF4-FFF2-40B4-BE49-F238E27FC236}">
                <a16:creationId xmlns:a16="http://schemas.microsoft.com/office/drawing/2014/main" id="{89A10F05-2980-4D33-935B-8C80889972A7}"/>
              </a:ext>
            </a:extLst>
          </p:cNvPr>
          <p:cNvPicPr>
            <a:picLocks noChangeAspect="1"/>
          </p:cNvPicPr>
          <p:nvPr/>
        </p:nvPicPr>
        <p:blipFill>
          <a:blip r:embed="rId3"/>
          <a:stretch>
            <a:fillRect/>
          </a:stretch>
        </p:blipFill>
        <p:spPr>
          <a:xfrm>
            <a:off x="6751501" y="2807278"/>
            <a:ext cx="5440501" cy="4050721"/>
          </a:xfrm>
          <a:prstGeom prst="rect">
            <a:avLst/>
          </a:prstGeom>
        </p:spPr>
      </p:pic>
      <p:pic>
        <p:nvPicPr>
          <p:cNvPr id="5" name="Picture 4">
            <a:extLst>
              <a:ext uri="{FF2B5EF4-FFF2-40B4-BE49-F238E27FC236}">
                <a16:creationId xmlns:a16="http://schemas.microsoft.com/office/drawing/2014/main" id="{83E717F9-E928-47A1-9BC4-11718C98754B}"/>
              </a:ext>
            </a:extLst>
          </p:cNvPr>
          <p:cNvPicPr>
            <a:picLocks noChangeAspect="1"/>
          </p:cNvPicPr>
          <p:nvPr/>
        </p:nvPicPr>
        <p:blipFill>
          <a:blip r:embed="rId4"/>
          <a:stretch>
            <a:fillRect/>
          </a:stretch>
        </p:blipFill>
        <p:spPr>
          <a:xfrm>
            <a:off x="8151223" y="1"/>
            <a:ext cx="4040779" cy="3008559"/>
          </a:xfrm>
          <a:prstGeom prst="rect">
            <a:avLst/>
          </a:prstGeom>
        </p:spPr>
      </p:pic>
      <p:pic>
        <p:nvPicPr>
          <p:cNvPr id="6" name="Picture 5">
            <a:extLst>
              <a:ext uri="{FF2B5EF4-FFF2-40B4-BE49-F238E27FC236}">
                <a16:creationId xmlns:a16="http://schemas.microsoft.com/office/drawing/2014/main" id="{6857436D-819D-47B5-BEF5-C26AFE08479C}"/>
              </a:ext>
            </a:extLst>
          </p:cNvPr>
          <p:cNvPicPr>
            <a:picLocks noChangeAspect="1"/>
          </p:cNvPicPr>
          <p:nvPr/>
        </p:nvPicPr>
        <p:blipFill>
          <a:blip r:embed="rId5"/>
          <a:stretch>
            <a:fillRect/>
          </a:stretch>
        </p:blipFill>
        <p:spPr>
          <a:xfrm>
            <a:off x="3650070" y="0"/>
            <a:ext cx="3782696" cy="2821243"/>
          </a:xfrm>
          <a:prstGeom prst="rect">
            <a:avLst/>
          </a:prstGeom>
        </p:spPr>
      </p:pic>
      <p:sp>
        <p:nvSpPr>
          <p:cNvPr id="7" name="TextBox 6">
            <a:extLst>
              <a:ext uri="{FF2B5EF4-FFF2-40B4-BE49-F238E27FC236}">
                <a16:creationId xmlns:a16="http://schemas.microsoft.com/office/drawing/2014/main" id="{34777C93-EDBB-47DC-B6F5-9E3A742718AE}"/>
              </a:ext>
            </a:extLst>
          </p:cNvPr>
          <p:cNvSpPr txBox="1"/>
          <p:nvPr/>
        </p:nvSpPr>
        <p:spPr>
          <a:xfrm>
            <a:off x="1072896" y="809564"/>
            <a:ext cx="1024128" cy="646331"/>
          </a:xfrm>
          <a:prstGeom prst="rect">
            <a:avLst/>
          </a:prstGeom>
          <a:noFill/>
        </p:spPr>
        <p:txBody>
          <a:bodyPr wrap="square" rtlCol="0">
            <a:spAutoFit/>
          </a:bodyPr>
          <a:lstStyle/>
          <a:p>
            <a:r>
              <a:rPr lang="en-US" dirty="0"/>
              <a:t>Andrzej, Marcin</a:t>
            </a:r>
          </a:p>
        </p:txBody>
      </p:sp>
    </p:spTree>
    <p:extLst>
      <p:ext uri="{BB962C8B-B14F-4D97-AF65-F5344CB8AC3E}">
        <p14:creationId xmlns:p14="http://schemas.microsoft.com/office/powerpoint/2010/main" val="3593186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F15AE-9BAE-4B9A-8146-10CC44AA886E}"/>
              </a:ext>
            </a:extLst>
          </p:cNvPr>
          <p:cNvSpPr>
            <a:spLocks noGrp="1"/>
          </p:cNvSpPr>
          <p:nvPr>
            <p:ph type="title"/>
          </p:nvPr>
        </p:nvSpPr>
        <p:spPr/>
        <p:txBody>
          <a:bodyPr/>
          <a:lstStyle/>
          <a:p>
            <a:r>
              <a:rPr lang="en-US" dirty="0"/>
              <a:t>Discussion of LArTPC light readout</a:t>
            </a:r>
          </a:p>
        </p:txBody>
      </p:sp>
      <p:sp>
        <p:nvSpPr>
          <p:cNvPr id="3" name="TextBox 2">
            <a:extLst>
              <a:ext uri="{FF2B5EF4-FFF2-40B4-BE49-F238E27FC236}">
                <a16:creationId xmlns:a16="http://schemas.microsoft.com/office/drawing/2014/main" id="{B92FDD60-2ABF-4A1D-9F6D-0A3B5F7281FD}"/>
              </a:ext>
            </a:extLst>
          </p:cNvPr>
          <p:cNvSpPr txBox="1"/>
          <p:nvPr/>
        </p:nvSpPr>
        <p:spPr>
          <a:xfrm>
            <a:off x="975360" y="2718816"/>
            <a:ext cx="4800738" cy="923330"/>
          </a:xfrm>
          <a:prstGeom prst="rect">
            <a:avLst/>
          </a:prstGeom>
          <a:noFill/>
        </p:spPr>
        <p:txBody>
          <a:bodyPr wrap="none" rtlCol="0">
            <a:spAutoFit/>
          </a:bodyPr>
          <a:lstStyle/>
          <a:p>
            <a:r>
              <a:rPr lang="en-US" dirty="0"/>
              <a:t>Should </a:t>
            </a:r>
            <a:r>
              <a:rPr lang="en-US" dirty="0" err="1"/>
              <a:t>MooD</a:t>
            </a:r>
            <a:r>
              <a:rPr lang="en-US" dirty="0"/>
              <a:t> have a different light/charge ratio?</a:t>
            </a:r>
          </a:p>
          <a:p>
            <a:r>
              <a:rPr lang="en-US" dirty="0"/>
              <a:t>How much light can we get at 500 V/cm?</a:t>
            </a:r>
          </a:p>
          <a:p>
            <a:endParaRPr lang="en-US" dirty="0"/>
          </a:p>
        </p:txBody>
      </p:sp>
      <p:sp>
        <p:nvSpPr>
          <p:cNvPr id="4" name="TextBox 3">
            <a:extLst>
              <a:ext uri="{FF2B5EF4-FFF2-40B4-BE49-F238E27FC236}">
                <a16:creationId xmlns:a16="http://schemas.microsoft.com/office/drawing/2014/main" id="{D73EAFB1-AF9B-4482-93DE-6D83751ABB57}"/>
              </a:ext>
            </a:extLst>
          </p:cNvPr>
          <p:cNvSpPr txBox="1"/>
          <p:nvPr/>
        </p:nvSpPr>
        <p:spPr>
          <a:xfrm>
            <a:off x="10850880" y="2807278"/>
            <a:ext cx="729046" cy="369332"/>
          </a:xfrm>
          <a:prstGeom prst="rect">
            <a:avLst/>
          </a:prstGeom>
          <a:noFill/>
        </p:spPr>
        <p:txBody>
          <a:bodyPr wrap="none" rtlCol="0">
            <a:spAutoFit/>
          </a:bodyPr>
          <a:lstStyle/>
          <a:p>
            <a:r>
              <a:rPr lang="en-US" dirty="0"/>
              <a:t>Flavio</a:t>
            </a:r>
          </a:p>
        </p:txBody>
      </p:sp>
    </p:spTree>
    <p:extLst>
      <p:ext uri="{BB962C8B-B14F-4D97-AF65-F5344CB8AC3E}">
        <p14:creationId xmlns:p14="http://schemas.microsoft.com/office/powerpoint/2010/main" val="2012618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690672"/>
            <a:ext cx="8229600" cy="647102"/>
          </a:xfrm>
        </p:spPr>
        <p:txBody>
          <a:bodyPr/>
          <a:lstStyle/>
          <a:p>
            <a:r>
              <a:rPr lang="en-US" sz="3600" dirty="0"/>
              <a:t>Vertical Drift SP TPC</a:t>
            </a:r>
          </a:p>
        </p:txBody>
      </p:sp>
      <p:sp>
        <p:nvSpPr>
          <p:cNvPr id="4" name="Date Placeholder 3"/>
          <p:cNvSpPr>
            <a:spLocks noGrp="1"/>
          </p:cNvSpPr>
          <p:nvPr>
            <p:ph type="dt" sz="half" idx="2"/>
          </p:nvPr>
        </p:nvSpPr>
        <p:spPr/>
        <p:txBody>
          <a:bodyPr/>
          <a:lstStyle/>
          <a:p>
            <a:pPr>
              <a:defRPr/>
            </a:pPr>
            <a:r>
              <a:rPr lang="en-US">
                <a:latin typeface="Helvetica"/>
                <a:cs typeface="Helvetica"/>
              </a:rPr>
              <a:t>Nov. 13, 2019</a:t>
            </a:r>
            <a:endParaRPr lang="en-US" dirty="0">
              <a:latin typeface="Helvetica"/>
              <a:cs typeface="Helvetica"/>
            </a:endParaRPr>
          </a:p>
        </p:txBody>
      </p:sp>
      <p:sp>
        <p:nvSpPr>
          <p:cNvPr id="5" name="Footer Placeholder 4"/>
          <p:cNvSpPr>
            <a:spLocks noGrp="1"/>
          </p:cNvSpPr>
          <p:nvPr>
            <p:ph type="ftr" sz="quarter" idx="3"/>
          </p:nvPr>
        </p:nvSpPr>
        <p:spPr/>
        <p:txBody>
          <a:bodyPr/>
          <a:lstStyle/>
          <a:p>
            <a:pPr>
              <a:defRPr/>
            </a:pPr>
            <a:r>
              <a:rPr lang="en-GB"/>
              <a:t>Module of opportunity for DUNE Workshop</a:t>
            </a:r>
            <a:endParaRPr lang="en-GB"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26</a:t>
            </a:fld>
            <a:endParaRPr lang="en-US" dirty="0"/>
          </a:p>
        </p:txBody>
      </p:sp>
      <p:pic>
        <p:nvPicPr>
          <p:cNvPr id="7" name="Picture 6">
            <a:extLst>
              <a:ext uri="{FF2B5EF4-FFF2-40B4-BE49-F238E27FC236}">
                <a16:creationId xmlns:a16="http://schemas.microsoft.com/office/drawing/2014/main" id="{A046C8BD-1C0E-E949-897F-3AABD2E9E598}"/>
              </a:ext>
            </a:extLst>
          </p:cNvPr>
          <p:cNvPicPr>
            <a:picLocks noChangeAspect="1"/>
          </p:cNvPicPr>
          <p:nvPr/>
        </p:nvPicPr>
        <p:blipFill>
          <a:blip r:embed="rId2"/>
          <a:stretch>
            <a:fillRect/>
          </a:stretch>
        </p:blipFill>
        <p:spPr>
          <a:xfrm>
            <a:off x="6553200" y="762000"/>
            <a:ext cx="3845604" cy="2565624"/>
          </a:xfrm>
          <a:prstGeom prst="rect">
            <a:avLst/>
          </a:prstGeom>
        </p:spPr>
      </p:pic>
      <p:sp>
        <p:nvSpPr>
          <p:cNvPr id="9" name="TextBox 8">
            <a:extLst>
              <a:ext uri="{FF2B5EF4-FFF2-40B4-BE49-F238E27FC236}">
                <a16:creationId xmlns:a16="http://schemas.microsoft.com/office/drawing/2014/main" id="{B1506DCC-EA3E-0443-A5EB-5A736F15DF43}"/>
              </a:ext>
            </a:extLst>
          </p:cNvPr>
          <p:cNvSpPr txBox="1"/>
          <p:nvPr/>
        </p:nvSpPr>
        <p:spPr>
          <a:xfrm>
            <a:off x="5943600" y="3538478"/>
            <a:ext cx="46482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Cathode, similar to the DP one, transparent, made of small tubes</a:t>
            </a:r>
          </a:p>
          <a:p>
            <a:pPr marL="285750" indent="-285750">
              <a:buFont typeface="Arial" panose="020B0604020202020204" pitchFamily="34" charset="0"/>
              <a:buChar char="•"/>
            </a:pPr>
            <a:r>
              <a:rPr lang="en-US" dirty="0"/>
              <a:t>Anode structure can be supported in the same way as done for DP,  but must be more rigid then a standard wire APA</a:t>
            </a:r>
          </a:p>
          <a:p>
            <a:pPr marL="285750" indent="-285750">
              <a:buFont typeface="Arial" panose="020B0604020202020204" pitchFamily="34" charset="0"/>
              <a:buChar char="•"/>
            </a:pPr>
            <a:r>
              <a:rPr lang="en-US" dirty="0"/>
              <a:t>SP cold electronics similar to the one already planned (top anode cables short, bottom anode cables long, not very different then SP baseline)</a:t>
            </a:r>
          </a:p>
          <a:p>
            <a:pPr marL="285750" indent="-285750">
              <a:buFont typeface="Arial" panose="020B0604020202020204" pitchFamily="34" charset="0"/>
              <a:buChar char="•"/>
            </a:pPr>
            <a:r>
              <a:rPr lang="en-US" dirty="0"/>
              <a:t>Embedded in the same FC concept as the DP</a:t>
            </a:r>
          </a:p>
        </p:txBody>
      </p:sp>
      <p:sp>
        <p:nvSpPr>
          <p:cNvPr id="10" name="TextBox 9">
            <a:extLst>
              <a:ext uri="{FF2B5EF4-FFF2-40B4-BE49-F238E27FC236}">
                <a16:creationId xmlns:a16="http://schemas.microsoft.com/office/drawing/2014/main" id="{AF2F1FC7-70A5-D249-967F-B2265DADA6A2}"/>
              </a:ext>
            </a:extLst>
          </p:cNvPr>
          <p:cNvSpPr txBox="1"/>
          <p:nvPr/>
        </p:nvSpPr>
        <p:spPr>
          <a:xfrm>
            <a:off x="1676400" y="1359343"/>
            <a:ext cx="4800600" cy="2862322"/>
          </a:xfrm>
          <a:prstGeom prst="rect">
            <a:avLst/>
          </a:prstGeom>
          <a:noFill/>
        </p:spPr>
        <p:txBody>
          <a:bodyPr wrap="square" rtlCol="0">
            <a:spAutoFit/>
          </a:bodyPr>
          <a:lstStyle/>
          <a:p>
            <a:pPr marL="285750" indent="-285750">
              <a:buFont typeface="Arial" panose="020B0604020202020204" pitchFamily="34" charset="0"/>
              <a:buChar char="•"/>
            </a:pPr>
            <a:r>
              <a:rPr lang="en-US" i="1" dirty="0"/>
              <a:t>First introduced at the CERN mini workshop in June 2019</a:t>
            </a:r>
          </a:p>
          <a:p>
            <a:pPr marL="285750" indent="-285750">
              <a:buFont typeface="Arial" panose="020B0604020202020204" pitchFamily="34" charset="0"/>
              <a:buChar char="•"/>
            </a:pPr>
            <a:r>
              <a:rPr lang="en-US" dirty="0"/>
              <a:t>Based on the easier assembly  concept of the DP field cage</a:t>
            </a:r>
          </a:p>
          <a:p>
            <a:pPr marL="285750" indent="-285750">
              <a:buFont typeface="Arial" panose="020B0604020202020204" pitchFamily="34" charset="0"/>
              <a:buChar char="•"/>
            </a:pPr>
            <a:r>
              <a:rPr lang="en-US" dirty="0"/>
              <a:t>6m drift, 300KV technology almost acquired. Could be tested in the NP02 layout</a:t>
            </a:r>
          </a:p>
          <a:p>
            <a:pPr marL="285750" indent="-285750">
              <a:buFont typeface="Arial" panose="020B0604020202020204" pitchFamily="34" charset="0"/>
              <a:buChar char="•"/>
            </a:pPr>
            <a:r>
              <a:rPr lang="en-US" dirty="0"/>
              <a:t>Less requirements on purity as for the case of a DP 12m drift</a:t>
            </a:r>
          </a:p>
          <a:p>
            <a:pPr marL="285750" indent="-285750">
              <a:buFont typeface="Arial" panose="020B0604020202020204" pitchFamily="34" charset="0"/>
              <a:buChar char="•"/>
            </a:pPr>
            <a:r>
              <a:rPr lang="en-US" dirty="0"/>
              <a:t>Easy to install, because very modular</a:t>
            </a:r>
          </a:p>
          <a:p>
            <a:pPr marL="285750" indent="-285750">
              <a:buFont typeface="Arial" panose="020B0604020202020204" pitchFamily="34" charset="0"/>
              <a:buChar char="•"/>
            </a:pPr>
            <a:endParaRPr lang="en-US" dirty="0"/>
          </a:p>
        </p:txBody>
      </p:sp>
      <p:grpSp>
        <p:nvGrpSpPr>
          <p:cNvPr id="3" name="Group 2">
            <a:extLst>
              <a:ext uri="{FF2B5EF4-FFF2-40B4-BE49-F238E27FC236}">
                <a16:creationId xmlns:a16="http://schemas.microsoft.com/office/drawing/2014/main" id="{9D760F88-26EE-FF42-BB77-FDD362631424}"/>
              </a:ext>
            </a:extLst>
          </p:cNvPr>
          <p:cNvGrpSpPr/>
          <p:nvPr/>
        </p:nvGrpSpPr>
        <p:grpSpPr>
          <a:xfrm>
            <a:off x="1981200" y="3909653"/>
            <a:ext cx="3810000" cy="2639199"/>
            <a:chOff x="-566882" y="-116159"/>
            <a:chExt cx="9731661" cy="5906422"/>
          </a:xfrm>
        </p:grpSpPr>
        <p:sp>
          <p:nvSpPr>
            <p:cNvPr id="11" name="Rectangle 10">
              <a:extLst>
                <a:ext uri="{FF2B5EF4-FFF2-40B4-BE49-F238E27FC236}">
                  <a16:creationId xmlns:a16="http://schemas.microsoft.com/office/drawing/2014/main" id="{9FC9E30D-FA87-2543-8E78-45666773263B}"/>
                </a:ext>
              </a:extLst>
            </p:cNvPr>
            <p:cNvSpPr/>
            <p:nvPr/>
          </p:nvSpPr>
          <p:spPr>
            <a:xfrm>
              <a:off x="1865178" y="965776"/>
              <a:ext cx="3968463" cy="1058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2" name="Rectangle 11">
              <a:extLst>
                <a:ext uri="{FF2B5EF4-FFF2-40B4-BE49-F238E27FC236}">
                  <a16:creationId xmlns:a16="http://schemas.microsoft.com/office/drawing/2014/main" id="{EDE807DF-01D3-3641-BF1D-1C083E04BEC8}"/>
                </a:ext>
              </a:extLst>
            </p:cNvPr>
            <p:cNvSpPr/>
            <p:nvPr/>
          </p:nvSpPr>
          <p:spPr>
            <a:xfrm>
              <a:off x="1865178" y="3261406"/>
              <a:ext cx="3968463" cy="0"/>
            </a:xfrm>
            <a:prstGeom prst="rect">
              <a:avLst/>
            </a:prstGeom>
            <a:solidFill>
              <a:srgbClr val="FF0000"/>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E563F0F8-BEF9-B94A-89A8-E1E020FAE514}"/>
                </a:ext>
              </a:extLst>
            </p:cNvPr>
            <p:cNvSpPr/>
            <p:nvPr/>
          </p:nvSpPr>
          <p:spPr>
            <a:xfrm>
              <a:off x="1865178" y="5557033"/>
              <a:ext cx="3968463" cy="1058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 name="TextBox 13">
              <a:extLst>
                <a:ext uri="{FF2B5EF4-FFF2-40B4-BE49-F238E27FC236}">
                  <a16:creationId xmlns:a16="http://schemas.microsoft.com/office/drawing/2014/main" id="{E48427E2-8A4E-CA4C-B02C-D1AA2695A492}"/>
                </a:ext>
              </a:extLst>
            </p:cNvPr>
            <p:cNvSpPr txBox="1"/>
            <p:nvPr/>
          </p:nvSpPr>
          <p:spPr>
            <a:xfrm>
              <a:off x="5856014" y="736504"/>
              <a:ext cx="1877968" cy="619913"/>
            </a:xfrm>
            <a:prstGeom prst="rect">
              <a:avLst/>
            </a:prstGeom>
            <a:noFill/>
          </p:spPr>
          <p:txBody>
            <a:bodyPr wrap="square" rtlCol="0">
              <a:spAutoFit/>
            </a:bodyPr>
            <a:lstStyle/>
            <a:p>
              <a:r>
                <a:rPr lang="en-US" sz="1200" dirty="0"/>
                <a:t>anode</a:t>
              </a:r>
            </a:p>
          </p:txBody>
        </p:sp>
        <p:sp>
          <p:nvSpPr>
            <p:cNvPr id="15" name="TextBox 14">
              <a:extLst>
                <a:ext uri="{FF2B5EF4-FFF2-40B4-BE49-F238E27FC236}">
                  <a16:creationId xmlns:a16="http://schemas.microsoft.com/office/drawing/2014/main" id="{8DEA8A61-31CC-3D42-9307-54C5DE5F47BE}"/>
                </a:ext>
              </a:extLst>
            </p:cNvPr>
            <p:cNvSpPr txBox="1"/>
            <p:nvPr/>
          </p:nvSpPr>
          <p:spPr>
            <a:xfrm>
              <a:off x="6245281" y="5170350"/>
              <a:ext cx="1946332" cy="619913"/>
            </a:xfrm>
            <a:prstGeom prst="rect">
              <a:avLst/>
            </a:prstGeom>
            <a:noFill/>
          </p:spPr>
          <p:txBody>
            <a:bodyPr wrap="square" rtlCol="0">
              <a:spAutoFit/>
            </a:bodyPr>
            <a:lstStyle/>
            <a:p>
              <a:r>
                <a:rPr lang="en-US" sz="1200" dirty="0"/>
                <a:t>anode</a:t>
              </a:r>
            </a:p>
          </p:txBody>
        </p:sp>
        <p:sp>
          <p:nvSpPr>
            <p:cNvPr id="16" name="TextBox 15">
              <a:extLst>
                <a:ext uri="{FF2B5EF4-FFF2-40B4-BE49-F238E27FC236}">
                  <a16:creationId xmlns:a16="http://schemas.microsoft.com/office/drawing/2014/main" id="{E555B7DC-C1A5-A545-ACBF-2E99766CB284}"/>
                </a:ext>
              </a:extLst>
            </p:cNvPr>
            <p:cNvSpPr txBox="1"/>
            <p:nvPr/>
          </p:nvSpPr>
          <p:spPr>
            <a:xfrm>
              <a:off x="5856014" y="2782895"/>
              <a:ext cx="2771766" cy="1033188"/>
            </a:xfrm>
            <a:prstGeom prst="rect">
              <a:avLst/>
            </a:prstGeom>
            <a:noFill/>
          </p:spPr>
          <p:txBody>
            <a:bodyPr wrap="square" rtlCol="0">
              <a:spAutoFit/>
            </a:bodyPr>
            <a:lstStyle/>
            <a:p>
              <a:r>
                <a:rPr lang="en-US" sz="1200" dirty="0"/>
                <a:t>Cathode (300KV)</a:t>
              </a:r>
            </a:p>
          </p:txBody>
        </p:sp>
        <p:cxnSp>
          <p:nvCxnSpPr>
            <p:cNvPr id="17" name="Straight Arrow Connector 16">
              <a:extLst>
                <a:ext uri="{FF2B5EF4-FFF2-40B4-BE49-F238E27FC236}">
                  <a16:creationId xmlns:a16="http://schemas.microsoft.com/office/drawing/2014/main" id="{A5FDAF20-0C60-F34E-BBC3-D351164B92AA}"/>
                </a:ext>
              </a:extLst>
            </p:cNvPr>
            <p:cNvCxnSpPr/>
            <p:nvPr/>
          </p:nvCxnSpPr>
          <p:spPr>
            <a:xfrm>
              <a:off x="1230224" y="1071614"/>
              <a:ext cx="0" cy="218979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039E376-0494-9148-8FF6-A12AFDAB4373}"/>
                </a:ext>
              </a:extLst>
            </p:cNvPr>
            <p:cNvCxnSpPr/>
            <p:nvPr/>
          </p:nvCxnSpPr>
          <p:spPr>
            <a:xfrm>
              <a:off x="1216995" y="3261406"/>
              <a:ext cx="13229" cy="229562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D31BFE26-83C2-6B45-9A73-1C87B80B2A2D}"/>
                </a:ext>
              </a:extLst>
            </p:cNvPr>
            <p:cNvSpPr txBox="1"/>
            <p:nvPr/>
          </p:nvSpPr>
          <p:spPr>
            <a:xfrm>
              <a:off x="-566882" y="1759699"/>
              <a:ext cx="2205248" cy="619913"/>
            </a:xfrm>
            <a:prstGeom prst="rect">
              <a:avLst/>
            </a:prstGeom>
            <a:noFill/>
          </p:spPr>
          <p:txBody>
            <a:bodyPr wrap="square" rtlCol="0">
              <a:spAutoFit/>
            </a:bodyPr>
            <a:lstStyle/>
            <a:p>
              <a:r>
                <a:rPr lang="en-US" sz="1200" dirty="0"/>
                <a:t>6m drift</a:t>
              </a:r>
            </a:p>
          </p:txBody>
        </p:sp>
        <p:sp>
          <p:nvSpPr>
            <p:cNvPr id="20" name="TextBox 19">
              <a:extLst>
                <a:ext uri="{FF2B5EF4-FFF2-40B4-BE49-F238E27FC236}">
                  <a16:creationId xmlns:a16="http://schemas.microsoft.com/office/drawing/2014/main" id="{6827F732-A14D-B245-9B55-2F238E123103}"/>
                </a:ext>
              </a:extLst>
            </p:cNvPr>
            <p:cNvSpPr txBox="1"/>
            <p:nvPr/>
          </p:nvSpPr>
          <p:spPr>
            <a:xfrm>
              <a:off x="-566882" y="3976622"/>
              <a:ext cx="1928698" cy="619913"/>
            </a:xfrm>
            <a:prstGeom prst="rect">
              <a:avLst/>
            </a:prstGeom>
            <a:noFill/>
          </p:spPr>
          <p:txBody>
            <a:bodyPr wrap="square" rtlCol="0">
              <a:spAutoFit/>
            </a:bodyPr>
            <a:lstStyle/>
            <a:p>
              <a:r>
                <a:rPr lang="en-US" sz="1200" dirty="0"/>
                <a:t>6m drift</a:t>
              </a:r>
            </a:p>
          </p:txBody>
        </p:sp>
        <p:sp>
          <p:nvSpPr>
            <p:cNvPr id="21" name="TextBox 20">
              <a:extLst>
                <a:ext uri="{FF2B5EF4-FFF2-40B4-BE49-F238E27FC236}">
                  <a16:creationId xmlns:a16="http://schemas.microsoft.com/office/drawing/2014/main" id="{31459771-6DC9-CA49-966E-1DB8CE662F4D}"/>
                </a:ext>
              </a:extLst>
            </p:cNvPr>
            <p:cNvSpPr txBox="1"/>
            <p:nvPr/>
          </p:nvSpPr>
          <p:spPr>
            <a:xfrm>
              <a:off x="2352616" y="907037"/>
              <a:ext cx="3021387" cy="619913"/>
            </a:xfrm>
            <a:prstGeom prst="rect">
              <a:avLst/>
            </a:prstGeom>
            <a:noFill/>
          </p:spPr>
          <p:txBody>
            <a:bodyPr wrap="square" rtlCol="0">
              <a:spAutoFit/>
            </a:bodyPr>
            <a:lstStyle/>
            <a:p>
              <a:r>
                <a:rPr lang="en-US" sz="1200" dirty="0"/>
                <a:t>Unit = 3m x 3m</a:t>
              </a:r>
            </a:p>
          </p:txBody>
        </p:sp>
        <p:cxnSp>
          <p:nvCxnSpPr>
            <p:cNvPr id="22" name="Straight Connector 21">
              <a:extLst>
                <a:ext uri="{FF2B5EF4-FFF2-40B4-BE49-F238E27FC236}">
                  <a16:creationId xmlns:a16="http://schemas.microsoft.com/office/drawing/2014/main" id="{232E5F93-E090-0040-942E-2DF61C3448F9}"/>
                </a:ext>
              </a:extLst>
            </p:cNvPr>
            <p:cNvCxnSpPr>
              <a:endCxn id="13" idx="1"/>
            </p:cNvCxnSpPr>
            <p:nvPr/>
          </p:nvCxnSpPr>
          <p:spPr>
            <a:xfrm>
              <a:off x="1865178" y="224907"/>
              <a:ext cx="0" cy="538504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D993519-3D4D-5F4B-80AB-E526483D0A60}"/>
                </a:ext>
              </a:extLst>
            </p:cNvPr>
            <p:cNvCxnSpPr/>
            <p:nvPr/>
          </p:nvCxnSpPr>
          <p:spPr>
            <a:xfrm>
              <a:off x="5814075" y="224907"/>
              <a:ext cx="0" cy="543796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A5EEA73D-CC4E-1249-857B-CADC9C6B3479}"/>
                </a:ext>
              </a:extLst>
            </p:cNvPr>
            <p:cNvCxnSpPr/>
            <p:nvPr/>
          </p:nvCxnSpPr>
          <p:spPr>
            <a:xfrm>
              <a:off x="489444" y="582111"/>
              <a:ext cx="7592992" cy="0"/>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FC8EC6A6-6325-8442-861D-6DD0028C7C15}"/>
                </a:ext>
              </a:extLst>
            </p:cNvPr>
            <p:cNvSpPr txBox="1"/>
            <p:nvPr/>
          </p:nvSpPr>
          <p:spPr>
            <a:xfrm>
              <a:off x="17018" y="-116159"/>
              <a:ext cx="2612149" cy="619913"/>
            </a:xfrm>
            <a:prstGeom prst="rect">
              <a:avLst/>
            </a:prstGeom>
            <a:noFill/>
          </p:spPr>
          <p:txBody>
            <a:bodyPr wrap="square" rtlCol="0">
              <a:spAutoFit/>
            </a:bodyPr>
            <a:lstStyle/>
            <a:p>
              <a:r>
                <a:rPr lang="en-US" sz="1200" dirty="0"/>
                <a:t>cryostat</a:t>
              </a:r>
            </a:p>
          </p:txBody>
        </p:sp>
        <p:sp>
          <p:nvSpPr>
            <p:cNvPr id="26" name="TextBox 25">
              <a:extLst>
                <a:ext uri="{FF2B5EF4-FFF2-40B4-BE49-F238E27FC236}">
                  <a16:creationId xmlns:a16="http://schemas.microsoft.com/office/drawing/2014/main" id="{7CFBC7E7-17CF-1540-88DA-7F291A7D8EE6}"/>
                </a:ext>
              </a:extLst>
            </p:cNvPr>
            <p:cNvSpPr txBox="1"/>
            <p:nvPr/>
          </p:nvSpPr>
          <p:spPr>
            <a:xfrm>
              <a:off x="7023814" y="1418634"/>
              <a:ext cx="2140965" cy="1033188"/>
            </a:xfrm>
            <a:prstGeom prst="rect">
              <a:avLst/>
            </a:prstGeom>
            <a:noFill/>
          </p:spPr>
          <p:txBody>
            <a:bodyPr wrap="square" rtlCol="0">
              <a:spAutoFit/>
            </a:bodyPr>
            <a:lstStyle/>
            <a:p>
              <a:r>
                <a:rPr lang="en-US" sz="1200" dirty="0"/>
                <a:t>Support wires</a:t>
              </a:r>
            </a:p>
          </p:txBody>
        </p:sp>
        <p:cxnSp>
          <p:nvCxnSpPr>
            <p:cNvPr id="27" name="Straight Arrow Connector 26">
              <a:extLst>
                <a:ext uri="{FF2B5EF4-FFF2-40B4-BE49-F238E27FC236}">
                  <a16:creationId xmlns:a16="http://schemas.microsoft.com/office/drawing/2014/main" id="{3089E97F-BC06-C44B-B885-4994CD0F6F6A}"/>
                </a:ext>
              </a:extLst>
            </p:cNvPr>
            <p:cNvCxnSpPr/>
            <p:nvPr/>
          </p:nvCxnSpPr>
          <p:spPr>
            <a:xfrm flipH="1">
              <a:off x="5856014" y="2100764"/>
              <a:ext cx="1150854" cy="17005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28" name="Title 1">
            <a:extLst>
              <a:ext uri="{FF2B5EF4-FFF2-40B4-BE49-F238E27FC236}">
                <a16:creationId xmlns:a16="http://schemas.microsoft.com/office/drawing/2014/main" id="{E962D4B4-E2AE-437A-AD16-0A9C3650D68F}"/>
              </a:ext>
            </a:extLst>
          </p:cNvPr>
          <p:cNvSpPr txBox="1">
            <a:spLocks/>
          </p:cNvSpPr>
          <p:nvPr/>
        </p:nvSpPr>
        <p:spPr>
          <a:xfrm>
            <a:off x="38100" y="-12895"/>
            <a:ext cx="9372600" cy="660489"/>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1" i="0" kern="1200" baseline="0">
                <a:solidFill>
                  <a:srgbClr val="FF5400"/>
                </a:solidFill>
                <a:latin typeface="Helvetica"/>
                <a:ea typeface="+mj-ea"/>
                <a:cs typeface="+mj-cs"/>
              </a:defRPr>
            </a:lvl1pPr>
          </a:lstStyle>
          <a:p>
            <a:r>
              <a:rPr lang="en-US"/>
              <a:t>Projective Charge Readout</a:t>
            </a:r>
            <a:endParaRPr lang="en-US" dirty="0"/>
          </a:p>
        </p:txBody>
      </p:sp>
      <p:sp>
        <p:nvSpPr>
          <p:cNvPr id="29" name="TextBox 28">
            <a:extLst>
              <a:ext uri="{FF2B5EF4-FFF2-40B4-BE49-F238E27FC236}">
                <a16:creationId xmlns:a16="http://schemas.microsoft.com/office/drawing/2014/main" id="{81DDE823-51A3-42D6-AA51-D05CC0089F7B}"/>
              </a:ext>
            </a:extLst>
          </p:cNvPr>
          <p:cNvSpPr txBox="1"/>
          <p:nvPr/>
        </p:nvSpPr>
        <p:spPr>
          <a:xfrm>
            <a:off x="10850880" y="2807278"/>
            <a:ext cx="1118961" cy="369332"/>
          </a:xfrm>
          <a:prstGeom prst="rect">
            <a:avLst/>
          </a:prstGeom>
          <a:noFill/>
        </p:spPr>
        <p:txBody>
          <a:bodyPr wrap="none" rtlCol="0">
            <a:spAutoFit/>
          </a:bodyPr>
          <a:lstStyle/>
          <a:p>
            <a:r>
              <a:rPr lang="en-US" dirty="0"/>
              <a:t>Francesco</a:t>
            </a:r>
          </a:p>
        </p:txBody>
      </p:sp>
    </p:spTree>
    <p:extLst>
      <p:ext uri="{BB962C8B-B14F-4D97-AF65-F5344CB8AC3E}">
        <p14:creationId xmlns:p14="http://schemas.microsoft.com/office/powerpoint/2010/main" val="2817377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1098"/>
            <a:ext cx="8229600" cy="647102"/>
          </a:xfrm>
        </p:spPr>
        <p:txBody>
          <a:bodyPr/>
          <a:lstStyle/>
          <a:p>
            <a:r>
              <a:rPr lang="en-US" sz="3600" dirty="0"/>
              <a:t>Summary</a:t>
            </a:r>
          </a:p>
        </p:txBody>
      </p:sp>
      <p:sp>
        <p:nvSpPr>
          <p:cNvPr id="4" name="Date Placeholder 3"/>
          <p:cNvSpPr>
            <a:spLocks noGrp="1"/>
          </p:cNvSpPr>
          <p:nvPr>
            <p:ph type="dt" sz="half" idx="2"/>
          </p:nvPr>
        </p:nvSpPr>
        <p:spPr/>
        <p:txBody>
          <a:bodyPr/>
          <a:lstStyle/>
          <a:p>
            <a:pPr>
              <a:defRPr/>
            </a:pPr>
            <a:r>
              <a:rPr lang="en-US">
                <a:latin typeface="Helvetica"/>
                <a:cs typeface="Helvetica"/>
              </a:rPr>
              <a:t>Nov. 13, 2019</a:t>
            </a:r>
            <a:endParaRPr lang="en-US" dirty="0">
              <a:latin typeface="Helvetica"/>
              <a:cs typeface="Helvetica"/>
            </a:endParaRPr>
          </a:p>
        </p:txBody>
      </p:sp>
      <p:sp>
        <p:nvSpPr>
          <p:cNvPr id="5" name="Footer Placeholder 4"/>
          <p:cNvSpPr>
            <a:spLocks noGrp="1"/>
          </p:cNvSpPr>
          <p:nvPr>
            <p:ph type="ftr" sz="quarter" idx="3"/>
          </p:nvPr>
        </p:nvSpPr>
        <p:spPr/>
        <p:txBody>
          <a:bodyPr/>
          <a:lstStyle/>
          <a:p>
            <a:pPr>
              <a:defRPr/>
            </a:pPr>
            <a:r>
              <a:rPr lang="en-GB"/>
              <a:t>Module of opportunity for DUNE Workshop</a:t>
            </a:r>
            <a:endParaRPr lang="en-GB"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27</a:t>
            </a:fld>
            <a:endParaRPr lang="en-US" dirty="0"/>
          </a:p>
        </p:txBody>
      </p:sp>
      <p:sp>
        <p:nvSpPr>
          <p:cNvPr id="7" name="TextBox 6">
            <a:extLst>
              <a:ext uri="{FF2B5EF4-FFF2-40B4-BE49-F238E27FC236}">
                <a16:creationId xmlns:a16="http://schemas.microsoft.com/office/drawing/2014/main" id="{300A5AA8-AFA7-B14A-96C9-9AAB3E6DA165}"/>
              </a:ext>
            </a:extLst>
          </p:cNvPr>
          <p:cNvSpPr txBox="1"/>
          <p:nvPr/>
        </p:nvSpPr>
        <p:spPr>
          <a:xfrm>
            <a:off x="2057400" y="1066801"/>
            <a:ext cx="8153400" cy="5262979"/>
          </a:xfrm>
          <a:prstGeom prst="rect">
            <a:avLst/>
          </a:prstGeom>
          <a:noFill/>
        </p:spPr>
        <p:txBody>
          <a:bodyPr wrap="square" rtlCol="0">
            <a:spAutoFit/>
          </a:bodyPr>
          <a:lstStyle/>
          <a:p>
            <a:pPr marL="285750" indent="-285750">
              <a:buFont typeface="Arial" panose="020B0604020202020204" pitchFamily="34" charset="0"/>
              <a:buChar char="•"/>
            </a:pPr>
            <a:r>
              <a:rPr lang="en-US" sz="2400" i="1" dirty="0"/>
              <a:t>The proposed Single Phase Vertical drift concept is largely based on the more flexible DP design for the FC and Anode supports</a:t>
            </a:r>
          </a:p>
          <a:p>
            <a:pPr marL="285750" indent="-285750">
              <a:buFont typeface="Arial" panose="020B0604020202020204" pitchFamily="34" charset="0"/>
              <a:buChar char="•"/>
            </a:pPr>
            <a:endParaRPr lang="en-US" sz="2400" i="1" dirty="0"/>
          </a:p>
          <a:p>
            <a:pPr marL="285750" indent="-285750">
              <a:buFont typeface="Arial" panose="020B0604020202020204" pitchFamily="34" charset="0"/>
              <a:buChar char="•"/>
            </a:pPr>
            <a:r>
              <a:rPr lang="en-US" sz="2400" i="1" dirty="0"/>
              <a:t>Several Anode Plane choice could be studied: optimization campaign could start soon in existing facilities</a:t>
            </a:r>
          </a:p>
          <a:p>
            <a:pPr marL="285750" indent="-285750">
              <a:buFont typeface="Arial" panose="020B0604020202020204" pitchFamily="34" charset="0"/>
              <a:buChar char="•"/>
            </a:pPr>
            <a:endParaRPr lang="en-US" sz="2400" i="1" dirty="0"/>
          </a:p>
          <a:p>
            <a:pPr marL="285750" indent="-285750">
              <a:buFont typeface="Arial" panose="020B0604020202020204" pitchFamily="34" charset="0"/>
              <a:buChar char="•"/>
            </a:pPr>
            <a:r>
              <a:rPr lang="en-US" sz="2400" i="1" dirty="0"/>
              <a:t>Newly proposed concepts for photon detectors could also be implemented </a:t>
            </a:r>
          </a:p>
          <a:p>
            <a:pPr marL="285750" indent="-285750">
              <a:buFont typeface="Arial" panose="020B0604020202020204" pitchFamily="34" charset="0"/>
              <a:buChar char="•"/>
            </a:pPr>
            <a:endParaRPr lang="en-US" sz="2400" i="1" dirty="0"/>
          </a:p>
          <a:p>
            <a:pPr marL="285750" indent="-285750">
              <a:buFont typeface="Arial" panose="020B0604020202020204" pitchFamily="34" charset="0"/>
              <a:buChar char="•"/>
            </a:pPr>
            <a:r>
              <a:rPr lang="en-US" sz="2400" i="1" dirty="0"/>
              <a:t>Mechanical design, assembly and installation sequence to be detailed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 dedicated R&amp;D program could  start immediately</a:t>
            </a:r>
          </a:p>
        </p:txBody>
      </p:sp>
      <p:sp>
        <p:nvSpPr>
          <p:cNvPr id="8" name="TextBox 7">
            <a:extLst>
              <a:ext uri="{FF2B5EF4-FFF2-40B4-BE49-F238E27FC236}">
                <a16:creationId xmlns:a16="http://schemas.microsoft.com/office/drawing/2014/main" id="{2FD9C864-2248-47DD-A81A-25A200F1459D}"/>
              </a:ext>
            </a:extLst>
          </p:cNvPr>
          <p:cNvSpPr txBox="1"/>
          <p:nvPr/>
        </p:nvSpPr>
        <p:spPr>
          <a:xfrm>
            <a:off x="10850880" y="2807278"/>
            <a:ext cx="1118961" cy="369332"/>
          </a:xfrm>
          <a:prstGeom prst="rect">
            <a:avLst/>
          </a:prstGeom>
          <a:noFill/>
        </p:spPr>
        <p:txBody>
          <a:bodyPr wrap="none" rtlCol="0">
            <a:spAutoFit/>
          </a:bodyPr>
          <a:lstStyle/>
          <a:p>
            <a:r>
              <a:rPr lang="en-US" dirty="0"/>
              <a:t>Francesco</a:t>
            </a:r>
          </a:p>
        </p:txBody>
      </p:sp>
    </p:spTree>
    <p:extLst>
      <p:ext uri="{BB962C8B-B14F-4D97-AF65-F5344CB8AC3E}">
        <p14:creationId xmlns:p14="http://schemas.microsoft.com/office/powerpoint/2010/main" val="3208875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E65F8B-DA56-4611-B877-E75CE1392F74}"/>
              </a:ext>
            </a:extLst>
          </p:cNvPr>
          <p:cNvPicPr>
            <a:picLocks noChangeAspect="1"/>
          </p:cNvPicPr>
          <p:nvPr/>
        </p:nvPicPr>
        <p:blipFill>
          <a:blip r:embed="rId2"/>
          <a:stretch>
            <a:fillRect/>
          </a:stretch>
        </p:blipFill>
        <p:spPr>
          <a:xfrm>
            <a:off x="185597" y="1409372"/>
            <a:ext cx="5639991" cy="3541992"/>
          </a:xfrm>
          <a:prstGeom prst="rect">
            <a:avLst/>
          </a:prstGeom>
          <a:ln w="31750">
            <a:solidFill>
              <a:schemeClr val="tx1"/>
            </a:solidFill>
          </a:ln>
        </p:spPr>
      </p:pic>
      <p:sp>
        <p:nvSpPr>
          <p:cNvPr id="6" name="TextBox 5">
            <a:extLst>
              <a:ext uri="{FF2B5EF4-FFF2-40B4-BE49-F238E27FC236}">
                <a16:creationId xmlns:a16="http://schemas.microsoft.com/office/drawing/2014/main" id="{C08EF8DC-26A9-411D-BAD6-535D7D4113AC}"/>
              </a:ext>
            </a:extLst>
          </p:cNvPr>
          <p:cNvSpPr txBox="1"/>
          <p:nvPr/>
        </p:nvSpPr>
        <p:spPr>
          <a:xfrm>
            <a:off x="71562" y="5271715"/>
            <a:ext cx="5868063" cy="1323439"/>
          </a:xfrm>
          <a:prstGeom prst="rect">
            <a:avLst/>
          </a:prstGeom>
          <a:solidFill>
            <a:srgbClr val="FFFF00"/>
          </a:solidFill>
          <a:ln w="31750">
            <a:solidFill>
              <a:schemeClr val="tx1"/>
            </a:solidFill>
          </a:ln>
        </p:spPr>
        <p:txBody>
          <a:bodyPr wrap="square" rtlCol="0">
            <a:spAutoFit/>
          </a:bodyPr>
          <a:lstStyle/>
          <a:p>
            <a:pPr marL="285750" indent="-285750">
              <a:buFont typeface="Arial" panose="020B0604020202020204" pitchFamily="34" charset="0"/>
              <a:buChar char="•"/>
            </a:pPr>
            <a:r>
              <a:rPr lang="en-US" sz="2000" dirty="0"/>
              <a:t>Use multiple 2D projective views to reconstruct 3D images of interaction events</a:t>
            </a:r>
          </a:p>
          <a:p>
            <a:pPr marL="285750" indent="-285750">
              <a:buFont typeface="Arial" panose="020B0604020202020204" pitchFamily="34" charset="0"/>
              <a:buChar char="•"/>
            </a:pPr>
            <a:r>
              <a:rPr lang="en-US" sz="2000" dirty="0"/>
              <a:t>Non-destructive induction view is commonly used to ensure intact clone of the original 3D image</a:t>
            </a:r>
          </a:p>
        </p:txBody>
      </p:sp>
      <p:sp>
        <p:nvSpPr>
          <p:cNvPr id="2" name="Title 1">
            <a:extLst>
              <a:ext uri="{FF2B5EF4-FFF2-40B4-BE49-F238E27FC236}">
                <a16:creationId xmlns:a16="http://schemas.microsoft.com/office/drawing/2014/main" id="{3A2FCB27-6EDF-490C-8FDC-ABCCA1D5A91E}"/>
              </a:ext>
            </a:extLst>
          </p:cNvPr>
          <p:cNvSpPr>
            <a:spLocks noGrp="1"/>
          </p:cNvSpPr>
          <p:nvPr>
            <p:ph type="title"/>
          </p:nvPr>
        </p:nvSpPr>
        <p:spPr>
          <a:xfrm>
            <a:off x="609600" y="-53979"/>
            <a:ext cx="10972800" cy="1143000"/>
          </a:xfrm>
        </p:spPr>
        <p:txBody>
          <a:bodyPr/>
          <a:lstStyle/>
          <a:p>
            <a:r>
              <a:rPr lang="en-US" dirty="0"/>
              <a:t>Axial Projective Charge Readout</a:t>
            </a:r>
          </a:p>
        </p:txBody>
      </p:sp>
      <p:sp>
        <p:nvSpPr>
          <p:cNvPr id="3" name="Content Placeholder 2">
            <a:extLst>
              <a:ext uri="{FF2B5EF4-FFF2-40B4-BE49-F238E27FC236}">
                <a16:creationId xmlns:a16="http://schemas.microsoft.com/office/drawing/2014/main" id="{EA8589B7-AC2D-4E0E-90D0-FE48D40AB4A6}"/>
              </a:ext>
            </a:extLst>
          </p:cNvPr>
          <p:cNvSpPr>
            <a:spLocks noGrp="1"/>
          </p:cNvSpPr>
          <p:nvPr>
            <p:ph idx="1"/>
          </p:nvPr>
        </p:nvSpPr>
        <p:spPr>
          <a:xfrm>
            <a:off x="6003236" y="1307670"/>
            <a:ext cx="6117202" cy="5413808"/>
          </a:xfrm>
        </p:spPr>
        <p:txBody>
          <a:bodyPr>
            <a:normAutofit/>
          </a:bodyPr>
          <a:lstStyle/>
          <a:p>
            <a:r>
              <a:rPr lang="en-US" sz="2800" dirty="0"/>
              <a:t>Advantage:</a:t>
            </a:r>
          </a:p>
          <a:p>
            <a:pPr lvl="1"/>
            <a:r>
              <a:rPr lang="en-US" sz="2400" dirty="0">
                <a:solidFill>
                  <a:srgbClr val="0070C0"/>
                </a:solidFill>
              </a:rPr>
              <a:t>Reduce number of electronics readouts </a:t>
            </a:r>
            <a:r>
              <a:rPr lang="en-US" sz="2400" dirty="0">
                <a:solidFill>
                  <a:srgbClr val="0070C0"/>
                </a:solidFill>
                <a:sym typeface="Wingdings" panose="05000000000000000000" pitchFamily="2" charset="2"/>
              </a:rPr>
              <a:t> Ensuring fully active tracking calorimeter (homogeneous </a:t>
            </a:r>
            <a:r>
              <a:rPr lang="en-US" sz="2400" dirty="0" err="1">
                <a:solidFill>
                  <a:srgbClr val="0070C0"/>
                </a:solidFill>
                <a:sym typeface="Wingdings" panose="05000000000000000000" pitchFamily="2" charset="2"/>
              </a:rPr>
              <a:t>LAr</a:t>
            </a:r>
            <a:r>
              <a:rPr lang="en-US" sz="2400" dirty="0">
                <a:solidFill>
                  <a:srgbClr val="0070C0"/>
                </a:solidFill>
                <a:sym typeface="Wingdings" panose="05000000000000000000" pitchFamily="2" charset="2"/>
              </a:rPr>
              <a:t> volume </a:t>
            </a:r>
            <a:br>
              <a:rPr lang="en-US" sz="2400" dirty="0">
                <a:solidFill>
                  <a:srgbClr val="0070C0"/>
                </a:solidFill>
                <a:sym typeface="Wingdings" panose="05000000000000000000" pitchFamily="2" charset="2"/>
              </a:rPr>
            </a:br>
            <a:r>
              <a:rPr lang="en-US" sz="2400" dirty="0">
                <a:solidFill>
                  <a:srgbClr val="0070C0"/>
                </a:solidFill>
                <a:sym typeface="Wingdings" panose="05000000000000000000" pitchFamily="2" charset="2"/>
              </a:rPr>
              <a:t>+ continuous readout satisfying Nyquist sampling theorem)</a:t>
            </a:r>
            <a:endParaRPr lang="en-US" sz="2400" dirty="0">
              <a:solidFill>
                <a:srgbClr val="0070C0"/>
              </a:solidFill>
            </a:endParaRPr>
          </a:p>
          <a:p>
            <a:r>
              <a:rPr lang="en-US" sz="2800" dirty="0"/>
              <a:t>Disadvantage:</a:t>
            </a:r>
          </a:p>
          <a:p>
            <a:pPr lvl="1"/>
            <a:r>
              <a:rPr lang="en-US" sz="2400" dirty="0">
                <a:solidFill>
                  <a:srgbClr val="FF0000"/>
                </a:solidFill>
              </a:rPr>
              <a:t>Ambiguities inside readout-plane directions</a:t>
            </a:r>
            <a:endParaRPr lang="en-US" sz="2000" dirty="0">
              <a:solidFill>
                <a:srgbClr val="FF0000"/>
              </a:solidFill>
            </a:endParaRPr>
          </a:p>
          <a:p>
            <a:r>
              <a:rPr lang="en-US" sz="2800" dirty="0"/>
              <a:t>How many projective views are necessary?</a:t>
            </a:r>
          </a:p>
          <a:p>
            <a:r>
              <a:rPr lang="en-US" sz="2800" dirty="0"/>
              <a:t>What is the best detector orientation?</a:t>
            </a:r>
          </a:p>
          <a:p>
            <a:endParaRPr lang="en-US" sz="2400" dirty="0"/>
          </a:p>
        </p:txBody>
      </p:sp>
      <p:sp>
        <p:nvSpPr>
          <p:cNvPr id="4" name="Slide Number Placeholder 3">
            <a:extLst>
              <a:ext uri="{FF2B5EF4-FFF2-40B4-BE49-F238E27FC236}">
                <a16:creationId xmlns:a16="http://schemas.microsoft.com/office/drawing/2014/main" id="{C6E202C2-1725-4BE2-BDBE-2B6D52C9BCCB}"/>
              </a:ext>
            </a:extLst>
          </p:cNvPr>
          <p:cNvSpPr>
            <a:spLocks noGrp="1"/>
          </p:cNvSpPr>
          <p:nvPr>
            <p:ph type="sldNum" sz="quarter" idx="12"/>
          </p:nvPr>
        </p:nvSpPr>
        <p:spPr/>
        <p:txBody>
          <a:bodyPr/>
          <a:lstStyle/>
          <a:p>
            <a:fld id="{3D7B86D8-A933-4379-A4D0-28869672C96F}" type="slidenum">
              <a:rPr lang="en-US" smtClean="0"/>
              <a:t>28</a:t>
            </a:fld>
            <a:endParaRPr lang="en-US"/>
          </a:p>
        </p:txBody>
      </p:sp>
      <p:sp>
        <p:nvSpPr>
          <p:cNvPr id="7" name="TextBox 6">
            <a:extLst>
              <a:ext uri="{FF2B5EF4-FFF2-40B4-BE49-F238E27FC236}">
                <a16:creationId xmlns:a16="http://schemas.microsoft.com/office/drawing/2014/main" id="{743E14FA-9957-4485-9012-97B686DDD1B4}"/>
              </a:ext>
            </a:extLst>
          </p:cNvPr>
          <p:cNvSpPr txBox="1"/>
          <p:nvPr/>
        </p:nvSpPr>
        <p:spPr>
          <a:xfrm>
            <a:off x="4483510" y="1409372"/>
            <a:ext cx="1342078" cy="923330"/>
          </a:xfrm>
          <a:prstGeom prst="rect">
            <a:avLst/>
          </a:prstGeom>
          <a:noFill/>
        </p:spPr>
        <p:txBody>
          <a:bodyPr wrap="square" rtlCol="0">
            <a:spAutoFit/>
          </a:bodyPr>
          <a:lstStyle/>
          <a:p>
            <a:r>
              <a:rPr lang="en-US" dirty="0"/>
              <a:t>Made by Georgia </a:t>
            </a:r>
            <a:r>
              <a:rPr lang="en-US" dirty="0" err="1"/>
              <a:t>Karagiogi</a:t>
            </a:r>
            <a:endParaRPr lang="en-US" dirty="0"/>
          </a:p>
        </p:txBody>
      </p:sp>
      <p:sp>
        <p:nvSpPr>
          <p:cNvPr id="8" name="TextBox 7">
            <a:extLst>
              <a:ext uri="{FF2B5EF4-FFF2-40B4-BE49-F238E27FC236}">
                <a16:creationId xmlns:a16="http://schemas.microsoft.com/office/drawing/2014/main" id="{813FD8F8-745E-4867-937B-F765E51597EB}"/>
              </a:ext>
            </a:extLst>
          </p:cNvPr>
          <p:cNvSpPr txBox="1"/>
          <p:nvPr/>
        </p:nvSpPr>
        <p:spPr>
          <a:xfrm>
            <a:off x="10463439" y="938335"/>
            <a:ext cx="479618" cy="369332"/>
          </a:xfrm>
          <a:prstGeom prst="rect">
            <a:avLst/>
          </a:prstGeom>
          <a:noFill/>
        </p:spPr>
        <p:txBody>
          <a:bodyPr wrap="none" rtlCol="0">
            <a:spAutoFit/>
          </a:bodyPr>
          <a:lstStyle/>
          <a:p>
            <a:r>
              <a:rPr lang="en-US" dirty="0"/>
              <a:t>Xin</a:t>
            </a:r>
          </a:p>
        </p:txBody>
      </p:sp>
    </p:spTree>
    <p:extLst>
      <p:ext uri="{BB962C8B-B14F-4D97-AF65-F5344CB8AC3E}">
        <p14:creationId xmlns:p14="http://schemas.microsoft.com/office/powerpoint/2010/main" val="307089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D241A0-0A38-4D34-94A4-1F225707574E}"/>
              </a:ext>
            </a:extLst>
          </p:cNvPr>
          <p:cNvSpPr>
            <a:spLocks noGrp="1"/>
          </p:cNvSpPr>
          <p:nvPr>
            <p:ph type="title"/>
          </p:nvPr>
        </p:nvSpPr>
        <p:spPr>
          <a:xfrm>
            <a:off x="609600" y="-29530"/>
            <a:ext cx="10972800" cy="1143000"/>
          </a:xfrm>
        </p:spPr>
        <p:txBody>
          <a:bodyPr/>
          <a:lstStyle/>
          <a:p>
            <a:r>
              <a:rPr lang="en-US" dirty="0"/>
              <a:t>How many projective views are necessary (I)?</a:t>
            </a:r>
          </a:p>
        </p:txBody>
      </p:sp>
      <p:sp>
        <p:nvSpPr>
          <p:cNvPr id="5" name="Content Placeholder 4">
            <a:extLst>
              <a:ext uri="{FF2B5EF4-FFF2-40B4-BE49-F238E27FC236}">
                <a16:creationId xmlns:a16="http://schemas.microsoft.com/office/drawing/2014/main" id="{C62305B3-9F3E-4BB5-A210-4261DEAB8DC3}"/>
              </a:ext>
            </a:extLst>
          </p:cNvPr>
          <p:cNvSpPr>
            <a:spLocks noGrp="1"/>
          </p:cNvSpPr>
          <p:nvPr>
            <p:ph idx="1"/>
          </p:nvPr>
        </p:nvSpPr>
        <p:spPr>
          <a:xfrm>
            <a:off x="472009" y="922506"/>
            <a:ext cx="10972800" cy="5867255"/>
          </a:xfrm>
        </p:spPr>
        <p:txBody>
          <a:bodyPr>
            <a:normAutofit/>
          </a:bodyPr>
          <a:lstStyle/>
          <a:p>
            <a:r>
              <a:rPr lang="en-US" dirty="0">
                <a:solidFill>
                  <a:srgbClr val="FF0000"/>
                </a:solidFill>
              </a:rPr>
              <a:t>Not an easy question to answer</a:t>
            </a:r>
          </a:p>
          <a:p>
            <a:pPr lvl="1"/>
            <a:r>
              <a:rPr lang="en-US" dirty="0"/>
              <a:t>Particle detectors typically have at least two </a:t>
            </a:r>
            <a:br>
              <a:rPr lang="en-US" dirty="0"/>
            </a:br>
            <a:r>
              <a:rPr lang="en-US" dirty="0"/>
              <a:t>views, as 3D reconstruction requires </a:t>
            </a:r>
            <a:br>
              <a:rPr lang="en-US" dirty="0"/>
            </a:br>
            <a:r>
              <a:rPr lang="en-US" dirty="0"/>
              <a:t>minimally two views</a:t>
            </a:r>
          </a:p>
          <a:p>
            <a:r>
              <a:rPr lang="en-US" dirty="0">
                <a:solidFill>
                  <a:srgbClr val="0070C0"/>
                </a:solidFill>
              </a:rPr>
              <a:t>Answer depends on the complexity of </a:t>
            </a:r>
            <a:br>
              <a:rPr lang="en-US" dirty="0">
                <a:solidFill>
                  <a:srgbClr val="0070C0"/>
                </a:solidFill>
              </a:rPr>
            </a:br>
            <a:r>
              <a:rPr lang="en-US" dirty="0">
                <a:solidFill>
                  <a:srgbClr val="0070C0"/>
                </a:solidFill>
              </a:rPr>
              <a:t>object, bounds are available</a:t>
            </a:r>
          </a:p>
          <a:p>
            <a:pPr lvl="1"/>
            <a:r>
              <a:rPr lang="en-US" dirty="0"/>
              <a:t>For non-isochronous simple track(s), two </a:t>
            </a:r>
            <a:br>
              <a:rPr lang="en-US" dirty="0"/>
            </a:br>
            <a:r>
              <a:rPr lang="en-US" dirty="0"/>
              <a:t>views are generally sufficient (see </a:t>
            </a:r>
            <a:br>
              <a:rPr lang="en-US" dirty="0"/>
            </a:br>
            <a:r>
              <a:rPr lang="en-US" dirty="0">
                <a:hlinkClick r:id="rId2"/>
              </a:rPr>
              <a:t>Pandora’s cosmic muon reconstruction</a:t>
            </a:r>
            <a:r>
              <a:rPr lang="en-US" dirty="0"/>
              <a:t>)</a:t>
            </a:r>
          </a:p>
          <a:p>
            <a:pPr lvl="1"/>
            <a:r>
              <a:rPr lang="en-US" dirty="0"/>
              <a:t>In a CAT scan in hospital, typically </a:t>
            </a:r>
            <a:br>
              <a:rPr lang="en-US" dirty="0"/>
            </a:br>
            <a:r>
              <a:rPr lang="en-US" dirty="0"/>
              <a:t>more than </a:t>
            </a:r>
            <a:r>
              <a:rPr lang="en-US" b="1" dirty="0"/>
              <a:t>1000</a:t>
            </a:r>
            <a:r>
              <a:rPr lang="en-US" dirty="0"/>
              <a:t> </a:t>
            </a:r>
            <a:r>
              <a:rPr lang="en-US" b="1" dirty="0"/>
              <a:t>views</a:t>
            </a:r>
            <a:r>
              <a:rPr lang="en-US" dirty="0"/>
              <a:t> with 2</a:t>
            </a:r>
            <a:r>
              <a:rPr lang="el-GR" dirty="0"/>
              <a:t>π</a:t>
            </a:r>
            <a:r>
              <a:rPr lang="en-US" dirty="0"/>
              <a:t> coverage</a:t>
            </a:r>
            <a:br>
              <a:rPr lang="en-US" dirty="0"/>
            </a:br>
            <a:r>
              <a:rPr lang="en-US" dirty="0"/>
              <a:t>(</a:t>
            </a:r>
            <a:r>
              <a:rPr lang="en-US" i="1" dirty="0"/>
              <a:t>human body is complex</a:t>
            </a:r>
            <a:r>
              <a:rPr lang="en-US" dirty="0"/>
              <a:t>)</a:t>
            </a:r>
          </a:p>
          <a:p>
            <a:pPr lvl="1"/>
            <a:endParaRPr lang="en-US" dirty="0"/>
          </a:p>
          <a:p>
            <a:pPr marL="457200" lvl="1" indent="0">
              <a:buNone/>
            </a:pPr>
            <a:endParaRPr lang="en-US" dirty="0"/>
          </a:p>
          <a:p>
            <a:pPr lvl="1"/>
            <a:endParaRPr lang="en-US" dirty="0"/>
          </a:p>
          <a:p>
            <a:pPr marL="457200" lvl="1" indent="0">
              <a:buNone/>
            </a:pPr>
            <a:endParaRPr lang="en-US" dirty="0"/>
          </a:p>
        </p:txBody>
      </p:sp>
      <p:pic>
        <p:nvPicPr>
          <p:cNvPr id="6" name="Picture 5">
            <a:extLst>
              <a:ext uri="{FF2B5EF4-FFF2-40B4-BE49-F238E27FC236}">
                <a16:creationId xmlns:a16="http://schemas.microsoft.com/office/drawing/2014/main" id="{81A6C2B8-95B0-4B80-977F-E7C0E9A233FA}"/>
              </a:ext>
            </a:extLst>
          </p:cNvPr>
          <p:cNvPicPr>
            <a:picLocks noChangeAspect="1"/>
          </p:cNvPicPr>
          <p:nvPr/>
        </p:nvPicPr>
        <p:blipFill>
          <a:blip r:embed="rId3"/>
          <a:stretch>
            <a:fillRect/>
          </a:stretch>
        </p:blipFill>
        <p:spPr>
          <a:xfrm>
            <a:off x="7881450" y="1113470"/>
            <a:ext cx="4060139" cy="2249932"/>
          </a:xfrm>
          <a:prstGeom prst="rect">
            <a:avLst/>
          </a:prstGeom>
          <a:ln w="19050">
            <a:solidFill>
              <a:schemeClr val="tx1"/>
            </a:solidFill>
          </a:ln>
        </p:spPr>
      </p:pic>
      <p:sp>
        <p:nvSpPr>
          <p:cNvPr id="7" name="TextBox 6">
            <a:extLst>
              <a:ext uri="{FF2B5EF4-FFF2-40B4-BE49-F238E27FC236}">
                <a16:creationId xmlns:a16="http://schemas.microsoft.com/office/drawing/2014/main" id="{4B7601E2-D89E-4406-A2AC-60459DA0939A}"/>
              </a:ext>
            </a:extLst>
          </p:cNvPr>
          <p:cNvSpPr txBox="1"/>
          <p:nvPr/>
        </p:nvSpPr>
        <p:spPr>
          <a:xfrm>
            <a:off x="9683156" y="2439116"/>
            <a:ext cx="1622718" cy="369332"/>
          </a:xfrm>
          <a:prstGeom prst="rect">
            <a:avLst/>
          </a:prstGeom>
          <a:solidFill>
            <a:schemeClr val="bg1"/>
          </a:solidFill>
        </p:spPr>
        <p:txBody>
          <a:bodyPr wrap="square" rtlCol="0">
            <a:spAutoFit/>
          </a:bodyPr>
          <a:lstStyle/>
          <a:p>
            <a:r>
              <a:rPr lang="en-US" dirty="0"/>
              <a:t>ProtoDUNE-DP</a:t>
            </a:r>
          </a:p>
        </p:txBody>
      </p:sp>
      <p:pic>
        <p:nvPicPr>
          <p:cNvPr id="9" name="Picture 8">
            <a:extLst>
              <a:ext uri="{FF2B5EF4-FFF2-40B4-BE49-F238E27FC236}">
                <a16:creationId xmlns:a16="http://schemas.microsoft.com/office/drawing/2014/main" id="{E4477EF9-38EB-4C9D-AC1E-48941D56A8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1450" y="3951798"/>
            <a:ext cx="4084626" cy="2723084"/>
          </a:xfrm>
          <a:prstGeom prst="rect">
            <a:avLst/>
          </a:prstGeom>
          <a:ln w="19050">
            <a:solidFill>
              <a:schemeClr val="tx1"/>
            </a:solidFill>
          </a:ln>
        </p:spPr>
      </p:pic>
      <p:sp>
        <p:nvSpPr>
          <p:cNvPr id="12" name="TextBox 11">
            <a:extLst>
              <a:ext uri="{FF2B5EF4-FFF2-40B4-BE49-F238E27FC236}">
                <a16:creationId xmlns:a16="http://schemas.microsoft.com/office/drawing/2014/main" id="{15B67CA3-2C5E-4154-8D9C-835F2EF083D0}"/>
              </a:ext>
            </a:extLst>
          </p:cNvPr>
          <p:cNvSpPr txBox="1"/>
          <p:nvPr/>
        </p:nvSpPr>
        <p:spPr>
          <a:xfrm>
            <a:off x="10568607" y="4321736"/>
            <a:ext cx="1136835" cy="369332"/>
          </a:xfrm>
          <a:prstGeom prst="rect">
            <a:avLst/>
          </a:prstGeom>
          <a:solidFill>
            <a:schemeClr val="bg1"/>
          </a:solidFill>
        </p:spPr>
        <p:txBody>
          <a:bodyPr wrap="square" rtlCol="0">
            <a:spAutoFit/>
          </a:bodyPr>
          <a:lstStyle/>
          <a:p>
            <a:r>
              <a:rPr lang="en-US" dirty="0"/>
              <a:t>Wikipedia</a:t>
            </a:r>
          </a:p>
        </p:txBody>
      </p:sp>
      <p:sp>
        <p:nvSpPr>
          <p:cNvPr id="2" name="Slide Number Placeholder 1">
            <a:extLst>
              <a:ext uri="{FF2B5EF4-FFF2-40B4-BE49-F238E27FC236}">
                <a16:creationId xmlns:a16="http://schemas.microsoft.com/office/drawing/2014/main" id="{D411C18D-E2C0-446D-84B7-81C1A02411AC}"/>
              </a:ext>
            </a:extLst>
          </p:cNvPr>
          <p:cNvSpPr>
            <a:spLocks noGrp="1"/>
          </p:cNvSpPr>
          <p:nvPr>
            <p:ph type="sldNum" sz="quarter" idx="12"/>
          </p:nvPr>
        </p:nvSpPr>
        <p:spPr/>
        <p:txBody>
          <a:bodyPr/>
          <a:lstStyle/>
          <a:p>
            <a:fld id="{3D7B86D8-A933-4379-A4D0-28869672C96F}" type="slidenum">
              <a:rPr lang="en-US" smtClean="0"/>
              <a:t>29</a:t>
            </a:fld>
            <a:endParaRPr lang="en-US"/>
          </a:p>
        </p:txBody>
      </p:sp>
      <p:sp>
        <p:nvSpPr>
          <p:cNvPr id="10" name="TextBox 9">
            <a:extLst>
              <a:ext uri="{FF2B5EF4-FFF2-40B4-BE49-F238E27FC236}">
                <a16:creationId xmlns:a16="http://schemas.microsoft.com/office/drawing/2014/main" id="{5E199233-E8C3-456C-8C52-E82C65DA5F36}"/>
              </a:ext>
            </a:extLst>
          </p:cNvPr>
          <p:cNvSpPr txBox="1"/>
          <p:nvPr/>
        </p:nvSpPr>
        <p:spPr>
          <a:xfrm>
            <a:off x="11225824" y="525074"/>
            <a:ext cx="479618" cy="369332"/>
          </a:xfrm>
          <a:prstGeom prst="rect">
            <a:avLst/>
          </a:prstGeom>
          <a:noFill/>
        </p:spPr>
        <p:txBody>
          <a:bodyPr wrap="none" rtlCol="0">
            <a:spAutoFit/>
          </a:bodyPr>
          <a:lstStyle/>
          <a:p>
            <a:r>
              <a:rPr lang="en-US" dirty="0"/>
              <a:t>Xin</a:t>
            </a:r>
          </a:p>
        </p:txBody>
      </p:sp>
    </p:spTree>
    <p:extLst>
      <p:ext uri="{BB962C8B-B14F-4D97-AF65-F5344CB8AC3E}">
        <p14:creationId xmlns:p14="http://schemas.microsoft.com/office/powerpoint/2010/main" val="407268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FE350-D7C2-4A74-B219-3894E541246D}"/>
              </a:ext>
            </a:extLst>
          </p:cNvPr>
          <p:cNvSpPr>
            <a:spLocks noGrp="1"/>
          </p:cNvSpPr>
          <p:nvPr>
            <p:ph type="title"/>
          </p:nvPr>
        </p:nvSpPr>
        <p:spPr/>
        <p:txBody>
          <a:bodyPr>
            <a:normAutofit fontScale="90000"/>
          </a:bodyPr>
          <a:lstStyle/>
          <a:p>
            <a:r>
              <a:rPr lang="en-US" dirty="0"/>
              <a:t>My comments towards the Module of Opportunity</a:t>
            </a:r>
          </a:p>
        </p:txBody>
      </p:sp>
      <p:sp>
        <p:nvSpPr>
          <p:cNvPr id="3" name="Text Placeholder 2">
            <a:extLst>
              <a:ext uri="{FF2B5EF4-FFF2-40B4-BE49-F238E27FC236}">
                <a16:creationId xmlns:a16="http://schemas.microsoft.com/office/drawing/2014/main" id="{6586A4A8-2854-43B1-91F1-AD08F03A9F02}"/>
              </a:ext>
            </a:extLst>
          </p:cNvPr>
          <p:cNvSpPr>
            <a:spLocks noGrp="1"/>
          </p:cNvSpPr>
          <p:nvPr>
            <p:ph type="body" idx="1"/>
          </p:nvPr>
        </p:nvSpPr>
        <p:spPr>
          <a:xfrm>
            <a:off x="535781" y="1168009"/>
            <a:ext cx="11120438" cy="5457819"/>
          </a:xfrm>
        </p:spPr>
        <p:txBody>
          <a:bodyPr>
            <a:normAutofit/>
          </a:bodyPr>
          <a:lstStyle/>
          <a:p>
            <a:r>
              <a:rPr lang="en-US" dirty="0"/>
              <a:t>DUNE needs to keep its eye on the ball building the first two modules and the LBNF infrastructure (this is in the US CD-2 plan).</a:t>
            </a:r>
          </a:p>
          <a:p>
            <a:r>
              <a:rPr lang="en-US" dirty="0"/>
              <a:t>The LBNF project will have built an outstanding underground facility in a powerful beam…</a:t>
            </a:r>
          </a:p>
          <a:p>
            <a:r>
              <a:rPr lang="en-US" dirty="0"/>
              <a:t>…there is space for additional detectors: A compelling case can be made (It is obvious) to develop the collaborations/teams to advance detector development towards the Module of Opportunity</a:t>
            </a:r>
          </a:p>
          <a:p>
            <a:r>
              <a:rPr lang="en-US" dirty="0"/>
              <a:t>We have opportunities to push within the US system to invest in Basic Research Needs for LArTPCs</a:t>
            </a:r>
          </a:p>
          <a:p>
            <a:r>
              <a:rPr lang="en-US" dirty="0"/>
              <a:t>Let us make sure this R&amp;D advances in parallel with the Project.</a:t>
            </a:r>
          </a:p>
          <a:p>
            <a:r>
              <a:rPr lang="en-US" dirty="0"/>
              <a:t>My crystal ball is cloudy, but I think we want to be ready to build or deploy this in ~a decade.</a:t>
            </a:r>
          </a:p>
        </p:txBody>
      </p:sp>
    </p:spTree>
    <p:extLst>
      <p:ext uri="{BB962C8B-B14F-4D97-AF65-F5344CB8AC3E}">
        <p14:creationId xmlns:p14="http://schemas.microsoft.com/office/powerpoint/2010/main" val="22755622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8BA4B0-F81B-4EA5-9D33-6257C670E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0780" y="5728976"/>
            <a:ext cx="4495381" cy="1129024"/>
          </a:xfrm>
          <a:prstGeom prst="rect">
            <a:avLst/>
          </a:prstGeom>
        </p:spPr>
      </p:pic>
      <p:sp>
        <p:nvSpPr>
          <p:cNvPr id="2" name="Title 1">
            <a:extLst>
              <a:ext uri="{FF2B5EF4-FFF2-40B4-BE49-F238E27FC236}">
                <a16:creationId xmlns:a16="http://schemas.microsoft.com/office/drawing/2014/main" id="{FD354D68-9DF3-4454-A5BA-7C5FD5A697A0}"/>
              </a:ext>
            </a:extLst>
          </p:cNvPr>
          <p:cNvSpPr>
            <a:spLocks noGrp="1"/>
          </p:cNvSpPr>
          <p:nvPr>
            <p:ph type="title"/>
          </p:nvPr>
        </p:nvSpPr>
        <p:spPr>
          <a:xfrm>
            <a:off x="609600" y="136522"/>
            <a:ext cx="10972800" cy="1143000"/>
          </a:xfrm>
        </p:spPr>
        <p:txBody>
          <a:bodyPr/>
          <a:lstStyle/>
          <a:p>
            <a:r>
              <a:rPr lang="en-US" dirty="0"/>
              <a:t>Summary for the “Module of Opportunity” </a:t>
            </a:r>
          </a:p>
        </p:txBody>
      </p:sp>
      <p:sp>
        <p:nvSpPr>
          <p:cNvPr id="3" name="Content Placeholder 2">
            <a:extLst>
              <a:ext uri="{FF2B5EF4-FFF2-40B4-BE49-F238E27FC236}">
                <a16:creationId xmlns:a16="http://schemas.microsoft.com/office/drawing/2014/main" id="{E04B67B5-33FE-4153-8AB8-736B7674ABC8}"/>
              </a:ext>
            </a:extLst>
          </p:cNvPr>
          <p:cNvSpPr>
            <a:spLocks noGrp="1"/>
          </p:cNvSpPr>
          <p:nvPr>
            <p:ph idx="1"/>
          </p:nvPr>
        </p:nvSpPr>
        <p:spPr>
          <a:xfrm>
            <a:off x="609600" y="1279522"/>
            <a:ext cx="10972800" cy="5076831"/>
          </a:xfrm>
        </p:spPr>
        <p:txBody>
          <a:bodyPr>
            <a:normAutofit/>
          </a:bodyPr>
          <a:lstStyle/>
          <a:p>
            <a:r>
              <a:rPr lang="en-US" dirty="0">
                <a:sym typeface="Wingdings" panose="05000000000000000000" pitchFamily="2" charset="2"/>
              </a:rPr>
              <a:t>Three views are essential for the generic 3D automated event reconstruction on LArTPCs with projective charge readout</a:t>
            </a:r>
          </a:p>
          <a:p>
            <a:pPr lvl="1"/>
            <a:r>
              <a:rPr lang="en-US" dirty="0">
                <a:solidFill>
                  <a:srgbClr val="0070C0"/>
                </a:solidFill>
                <a:sym typeface="Wingdings" panose="05000000000000000000" pitchFamily="2" charset="2"/>
              </a:rPr>
              <a:t>More views are even better for reconstruction</a:t>
            </a:r>
          </a:p>
          <a:p>
            <a:endParaRPr lang="en-US" sz="2000" dirty="0">
              <a:sym typeface="Wingdings" panose="05000000000000000000" pitchFamily="2" charset="2"/>
            </a:endParaRPr>
          </a:p>
          <a:p>
            <a:r>
              <a:rPr lang="en-US" dirty="0">
                <a:sym typeface="Wingdings" panose="05000000000000000000" pitchFamily="2" charset="2"/>
              </a:rPr>
              <a:t>Perpendicular TPC orientation (</a:t>
            </a:r>
            <a:r>
              <a:rPr lang="en-US" dirty="0" err="1">
                <a:sym typeface="Wingdings" panose="05000000000000000000" pitchFamily="2" charset="2"/>
              </a:rPr>
              <a:t>w.r.t.</a:t>
            </a:r>
            <a:r>
              <a:rPr lang="en-US" dirty="0">
                <a:sym typeface="Wingdings" panose="05000000000000000000" pitchFamily="2" charset="2"/>
              </a:rPr>
              <a:t> beam) would significantly reduce ambiguities with projective charge readout for beam interaction events</a:t>
            </a:r>
          </a:p>
          <a:p>
            <a:pPr lvl="1"/>
            <a:r>
              <a:rPr lang="en-US" dirty="0">
                <a:solidFill>
                  <a:srgbClr val="0070C0"/>
                </a:solidFill>
                <a:sym typeface="Wingdings" panose="05000000000000000000" pitchFamily="2" charset="2"/>
              </a:rPr>
              <a:t>New ideas and progress (DL-SP and MP-SP in development) may conquer the challenges in TPC signal processing for the perpendicular TPC orientation option</a:t>
            </a:r>
            <a:endParaRPr lang="en-US" dirty="0">
              <a:solidFill>
                <a:srgbClr val="0070C0"/>
              </a:solidFill>
            </a:endParaRPr>
          </a:p>
        </p:txBody>
      </p:sp>
      <p:sp>
        <p:nvSpPr>
          <p:cNvPr id="4" name="Slide Number Placeholder 3">
            <a:extLst>
              <a:ext uri="{FF2B5EF4-FFF2-40B4-BE49-F238E27FC236}">
                <a16:creationId xmlns:a16="http://schemas.microsoft.com/office/drawing/2014/main" id="{74DD1898-42F9-44D6-9803-DB807D76DEC0}"/>
              </a:ext>
            </a:extLst>
          </p:cNvPr>
          <p:cNvSpPr>
            <a:spLocks noGrp="1"/>
          </p:cNvSpPr>
          <p:nvPr>
            <p:ph type="sldNum" sz="quarter" idx="12"/>
          </p:nvPr>
        </p:nvSpPr>
        <p:spPr/>
        <p:txBody>
          <a:bodyPr/>
          <a:lstStyle/>
          <a:p>
            <a:fld id="{3D7B86D8-A933-4379-A4D0-28869672C96F}" type="slidenum">
              <a:rPr lang="en-US" smtClean="0"/>
              <a:t>30</a:t>
            </a:fld>
            <a:endParaRPr lang="en-US"/>
          </a:p>
        </p:txBody>
      </p:sp>
      <p:sp>
        <p:nvSpPr>
          <p:cNvPr id="7" name="TextBox 6">
            <a:extLst>
              <a:ext uri="{FF2B5EF4-FFF2-40B4-BE49-F238E27FC236}">
                <a16:creationId xmlns:a16="http://schemas.microsoft.com/office/drawing/2014/main" id="{83B99FFC-97C9-41F8-A204-43757CD378E1}"/>
              </a:ext>
            </a:extLst>
          </p:cNvPr>
          <p:cNvSpPr txBox="1"/>
          <p:nvPr/>
        </p:nvSpPr>
        <p:spPr>
          <a:xfrm>
            <a:off x="10463439" y="938335"/>
            <a:ext cx="479618" cy="369332"/>
          </a:xfrm>
          <a:prstGeom prst="rect">
            <a:avLst/>
          </a:prstGeom>
          <a:noFill/>
        </p:spPr>
        <p:txBody>
          <a:bodyPr wrap="none" rtlCol="0">
            <a:spAutoFit/>
          </a:bodyPr>
          <a:lstStyle/>
          <a:p>
            <a:r>
              <a:rPr lang="en-US" dirty="0"/>
              <a:t>Xin</a:t>
            </a:r>
          </a:p>
        </p:txBody>
      </p:sp>
    </p:spTree>
    <p:extLst>
      <p:ext uri="{BB962C8B-B14F-4D97-AF65-F5344CB8AC3E}">
        <p14:creationId xmlns:p14="http://schemas.microsoft.com/office/powerpoint/2010/main" val="3490203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BBAB84-1413-934C-890B-F4B618EA49AE}" type="datetime1">
              <a:rPr lang="en-GB" smtClean="0"/>
              <a:t>13/11/2019</a:t>
            </a:fld>
            <a:endParaRPr lang="en-US" dirty="0"/>
          </a:p>
        </p:txBody>
      </p:sp>
      <p:sp>
        <p:nvSpPr>
          <p:cNvPr id="3" name="Footer Placeholder 2"/>
          <p:cNvSpPr>
            <a:spLocks noGrp="1"/>
          </p:cNvSpPr>
          <p:nvPr>
            <p:ph type="ftr" sz="quarter" idx="11"/>
          </p:nvPr>
        </p:nvSpPr>
        <p:spPr/>
        <p:txBody>
          <a:bodyPr/>
          <a:lstStyle/>
          <a:p>
            <a:r>
              <a:rPr lang="en-US"/>
              <a:t>K Mavrokoridis | ARIADNE | BNL Nov19</a:t>
            </a:r>
          </a:p>
        </p:txBody>
      </p:sp>
      <p:sp>
        <p:nvSpPr>
          <p:cNvPr id="4" name="Slide Number Placeholder 3"/>
          <p:cNvSpPr>
            <a:spLocks noGrp="1"/>
          </p:cNvSpPr>
          <p:nvPr>
            <p:ph type="sldNum" sz="quarter" idx="12"/>
          </p:nvPr>
        </p:nvSpPr>
        <p:spPr/>
        <p:txBody>
          <a:bodyPr/>
          <a:lstStyle/>
          <a:p>
            <a:fld id="{ED90BBA1-2710-EA41-863C-D78E88CFA3D6}" type="slidenum">
              <a:rPr lang="en-US" smtClean="0"/>
              <a:t>31</a:t>
            </a:fld>
            <a:endParaRPr lang="en-US" dirty="0"/>
          </a:p>
        </p:txBody>
      </p:sp>
      <p:sp>
        <p:nvSpPr>
          <p:cNvPr id="7" name="Two-phase LArTPC design.…"/>
          <p:cNvSpPr txBox="1">
            <a:spLocks/>
          </p:cNvSpPr>
          <p:nvPr/>
        </p:nvSpPr>
        <p:spPr>
          <a:xfrm>
            <a:off x="5426044" y="1633019"/>
            <a:ext cx="5241956" cy="46708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8934" indent="-368934" defTabSz="484886">
              <a:lnSpc>
                <a:spcPct val="130000"/>
              </a:lnSpc>
              <a:spcBef>
                <a:spcPts val="600"/>
              </a:spcBef>
              <a:buFont typeface="Arial" panose="020B0604020202020204" pitchFamily="34" charset="0"/>
              <a:buChar char="-"/>
              <a:defRPr sz="2324">
                <a:latin typeface="Myriad Pro"/>
                <a:ea typeface="Myriad Pro"/>
                <a:cs typeface="Myriad Pro"/>
                <a:sym typeface="Myriad Pro"/>
              </a:defRPr>
            </a:pPr>
            <a:endParaRPr lang="en-US" sz="1600" dirty="0">
              <a:latin typeface="Myriad Pro"/>
              <a:ea typeface="Myriad Pro"/>
              <a:cs typeface="Myriad Pro"/>
              <a:sym typeface="Myriad Pro"/>
            </a:endParaRPr>
          </a:p>
          <a:p>
            <a:pPr marL="0" indent="0" defTabSz="484886">
              <a:lnSpc>
                <a:spcPct val="130000"/>
              </a:lnSpc>
              <a:spcBef>
                <a:spcPts val="600"/>
              </a:spcBef>
              <a:buNone/>
              <a:defRPr sz="2324" u="sng">
                <a:latin typeface="Myriad Pro"/>
                <a:ea typeface="Myriad Pro"/>
                <a:cs typeface="Myriad Pro"/>
                <a:sym typeface="Myriad Pro"/>
              </a:defRPr>
            </a:pPr>
            <a:r>
              <a:rPr lang="en-US" sz="1600" b="1" u="sng" dirty="0">
                <a:latin typeface="Myriad Pro"/>
                <a:ea typeface="Myriad Pro"/>
                <a:cs typeface="Myriad Pro"/>
                <a:sym typeface="Myriad Pro"/>
              </a:rPr>
              <a:t>Benefits over previous charge readout techniques:</a:t>
            </a:r>
          </a:p>
          <a:p>
            <a:pPr defTabSz="379475">
              <a:lnSpc>
                <a:spcPct val="100000"/>
              </a:lnSpc>
              <a:spcBef>
                <a:spcPts val="600"/>
              </a:spcBef>
              <a:buSzPct val="120000"/>
              <a:defRPr sz="2324">
                <a:latin typeface="Myriad Pro"/>
                <a:ea typeface="Myriad Pro"/>
                <a:cs typeface="Myriad Pro"/>
                <a:sym typeface="Myriad Pro"/>
              </a:defRPr>
            </a:pPr>
            <a:r>
              <a:rPr lang="en-US" sz="1600" b="1" dirty="0">
                <a:latin typeface="Myriad Pro"/>
                <a:ea typeface="Myriad Pro"/>
                <a:cs typeface="Myriad Pro"/>
                <a:sym typeface="Myriad Pro"/>
              </a:rPr>
              <a:t>High resolution</a:t>
            </a:r>
            <a:r>
              <a:rPr lang="en-US" sz="1600" dirty="0">
                <a:latin typeface="Myriad Pro"/>
                <a:ea typeface="Myriad Pro"/>
                <a:cs typeface="Myriad Pro"/>
                <a:sym typeface="Myriad Pro"/>
              </a:rPr>
              <a:t> </a:t>
            </a:r>
            <a:r>
              <a:rPr lang="en-GB" sz="1600" dirty="0">
                <a:latin typeface="Myriad Pro"/>
                <a:ea typeface="Myriad Pro"/>
                <a:cs typeface="Myriad Pro"/>
                <a:sym typeface="Myriad Pro"/>
              </a:rPr>
              <a:t>— For e.g. an EMCCD sensor is 1024x1024 pixels (run with 4x4 binning ≈ 1mm resolution).</a:t>
            </a:r>
            <a:endParaRPr lang="en-US" sz="1600" dirty="0">
              <a:latin typeface="Myriad Pro"/>
              <a:ea typeface="Myriad Pro"/>
              <a:cs typeface="Myriad Pro"/>
              <a:sym typeface="Myriad Pro"/>
            </a:endParaRPr>
          </a:p>
          <a:p>
            <a:pPr defTabSz="379475">
              <a:lnSpc>
                <a:spcPct val="100000"/>
              </a:lnSpc>
              <a:spcBef>
                <a:spcPts val="600"/>
              </a:spcBef>
              <a:buSzPct val="120000"/>
              <a:defRPr sz="2324">
                <a:latin typeface="Myriad Pro"/>
                <a:ea typeface="Myriad Pro"/>
                <a:cs typeface="Myriad Pro"/>
                <a:sym typeface="Myriad Pro"/>
              </a:defRPr>
            </a:pPr>
            <a:r>
              <a:rPr lang="en-US" sz="1600" b="1" dirty="0">
                <a:latin typeface="Myriad Pro"/>
                <a:ea typeface="Myriad Pro"/>
                <a:cs typeface="Myriad Pro"/>
                <a:sym typeface="Myriad Pro"/>
              </a:rPr>
              <a:t>Sensitivity to low energies</a:t>
            </a:r>
            <a:r>
              <a:rPr lang="en-US" sz="1600" dirty="0">
                <a:latin typeface="Myriad Pro"/>
                <a:ea typeface="Myriad Pro"/>
                <a:cs typeface="Myriad Pro"/>
                <a:sym typeface="Myriad Pro"/>
              </a:rPr>
              <a:t> — </a:t>
            </a:r>
            <a:r>
              <a:rPr lang="en-GB" sz="1600" dirty="0">
                <a:latin typeface="Myriad Pro"/>
                <a:ea typeface="Myriad Pro"/>
                <a:cs typeface="Myriad Pro"/>
                <a:sym typeface="Myriad Pro"/>
              </a:rPr>
              <a:t>gain is generated in the THGEM (~100s of photons per accelerated e</a:t>
            </a:r>
            <a:r>
              <a:rPr lang="en-GB" sz="1600" baseline="30000" dirty="0">
                <a:latin typeface="Myriad Pro"/>
                <a:ea typeface="Myriad Pro"/>
                <a:cs typeface="Myriad Pro"/>
                <a:sym typeface="Myriad Pro"/>
              </a:rPr>
              <a:t>-</a:t>
            </a:r>
            <a:r>
              <a:rPr lang="en-GB" sz="1600" dirty="0">
                <a:latin typeface="Myriad Pro"/>
                <a:ea typeface="Myriad Pro"/>
                <a:cs typeface="Myriad Pro"/>
                <a:sym typeface="Myriad Pro"/>
              </a:rPr>
              <a:t>); cameras can be sensitive to single photons.</a:t>
            </a:r>
          </a:p>
          <a:p>
            <a:pPr defTabSz="379475">
              <a:lnSpc>
                <a:spcPct val="100000"/>
              </a:lnSpc>
              <a:spcBef>
                <a:spcPts val="600"/>
              </a:spcBef>
              <a:buSzPct val="120000"/>
              <a:defRPr sz="2324">
                <a:latin typeface="Myriad Pro"/>
                <a:ea typeface="Myriad Pro"/>
                <a:cs typeface="Myriad Pro"/>
                <a:sym typeface="Myriad Pro"/>
              </a:defRPr>
            </a:pPr>
            <a:r>
              <a:rPr lang="en-US" sz="1600" b="1" dirty="0">
                <a:latin typeface="Myriad Pro"/>
                <a:ea typeface="Myriad Pro"/>
                <a:cs typeface="Myriad Pro"/>
                <a:sym typeface="Myriad Pro"/>
              </a:rPr>
              <a:t>Very low noise</a:t>
            </a:r>
            <a:r>
              <a:rPr lang="en-US" sz="1600" dirty="0">
                <a:latin typeface="Myriad Pro"/>
                <a:ea typeface="Myriad Pro"/>
                <a:cs typeface="Myriad Pro"/>
                <a:sym typeface="Myriad Pro"/>
              </a:rPr>
              <a:t> — </a:t>
            </a:r>
            <a:r>
              <a:rPr lang="en-GB" sz="1600" dirty="0">
                <a:latin typeface="Myriad Pro"/>
                <a:ea typeface="Myriad Pro"/>
                <a:cs typeface="Myriad Pro"/>
                <a:sym typeface="Myriad Pro"/>
              </a:rPr>
              <a:t>Externally mounted cameras are decoupled from TPC electronic noise sources.</a:t>
            </a:r>
            <a:endParaRPr lang="en-US" sz="1600" dirty="0">
              <a:latin typeface="Myriad Pro"/>
              <a:ea typeface="Myriad Pro"/>
              <a:cs typeface="Myriad Pro"/>
              <a:sym typeface="Myriad Pro"/>
            </a:endParaRPr>
          </a:p>
          <a:p>
            <a:pPr defTabSz="379475">
              <a:lnSpc>
                <a:spcPct val="100000"/>
              </a:lnSpc>
              <a:spcBef>
                <a:spcPts val="600"/>
              </a:spcBef>
              <a:buSzPct val="120000"/>
              <a:defRPr sz="2324">
                <a:latin typeface="Myriad Pro"/>
                <a:ea typeface="Myriad Pro"/>
                <a:cs typeface="Myriad Pro"/>
                <a:sym typeface="Myriad Pro"/>
              </a:defRPr>
            </a:pPr>
            <a:r>
              <a:rPr lang="en-US" sz="1600" b="1" dirty="0">
                <a:latin typeface="Myriad Pro"/>
                <a:ea typeface="Myriad Pro"/>
                <a:cs typeface="Myriad Pro"/>
                <a:sym typeface="Myriad Pro"/>
              </a:rPr>
              <a:t>Ease of access</a:t>
            </a:r>
            <a:r>
              <a:rPr lang="en-US" sz="1600" dirty="0">
                <a:latin typeface="Myriad Pro"/>
                <a:ea typeface="Myriad Pro"/>
                <a:cs typeface="Myriad Pro"/>
                <a:sym typeface="Myriad Pro"/>
              </a:rPr>
              <a:t> — </a:t>
            </a:r>
            <a:r>
              <a:rPr lang="en-GB" sz="1600" dirty="0">
                <a:latin typeface="Myriad Pro"/>
                <a:ea typeface="Myriad Pro"/>
                <a:cs typeface="Myriad Pro"/>
                <a:sym typeface="Myriad Pro"/>
              </a:rPr>
              <a:t>Cameras can easily be replaced or upgraded - particularly useful during long-term cryogenic running.</a:t>
            </a:r>
          </a:p>
          <a:p>
            <a:pPr defTabSz="379475">
              <a:lnSpc>
                <a:spcPct val="100000"/>
              </a:lnSpc>
              <a:spcBef>
                <a:spcPts val="600"/>
              </a:spcBef>
              <a:buSzPct val="120000"/>
              <a:defRPr sz="2324">
                <a:latin typeface="Myriad Pro"/>
                <a:ea typeface="Myriad Pro"/>
                <a:cs typeface="Myriad Pro"/>
                <a:sym typeface="Myriad Pro"/>
              </a:defRPr>
            </a:pPr>
            <a:r>
              <a:rPr lang="en-US" sz="1600" b="1" dirty="0">
                <a:latin typeface="Myriad Pro"/>
                <a:ea typeface="Myriad Pro"/>
                <a:cs typeface="Myriad Pro"/>
                <a:sym typeface="Myriad Pro"/>
              </a:rPr>
              <a:t>Cost efficient </a:t>
            </a:r>
            <a:r>
              <a:rPr lang="en-US" sz="1600" dirty="0">
                <a:latin typeface="Myriad Pro"/>
                <a:ea typeface="Myriad Pro"/>
                <a:cs typeface="Myriad Pro"/>
                <a:sym typeface="Myriad Pro"/>
              </a:rPr>
              <a:t>(No need for thousands charge channels used in previous charge readout technology)</a:t>
            </a:r>
          </a:p>
        </p:txBody>
      </p:sp>
      <p:pic>
        <p:nvPicPr>
          <p:cNvPr id="10" name="Picture 9">
            <a:extLst>
              <a:ext uri="{FF2B5EF4-FFF2-40B4-BE49-F238E27FC236}">
                <a16:creationId xmlns:a16="http://schemas.microsoft.com/office/drawing/2014/main" id="{4EBB5C17-CE95-FC4B-825E-D2A1CF686DCB}"/>
              </a:ext>
            </a:extLst>
          </p:cNvPr>
          <p:cNvPicPr>
            <a:picLocks noChangeAspect="1"/>
          </p:cNvPicPr>
          <p:nvPr/>
        </p:nvPicPr>
        <p:blipFill>
          <a:blip r:embed="rId3"/>
          <a:stretch>
            <a:fillRect/>
          </a:stretch>
        </p:blipFill>
        <p:spPr>
          <a:xfrm>
            <a:off x="1485901" y="1021576"/>
            <a:ext cx="3837873" cy="5404711"/>
          </a:xfrm>
          <a:prstGeom prst="rect">
            <a:avLst/>
          </a:prstGeom>
        </p:spPr>
      </p:pic>
      <p:sp>
        <p:nvSpPr>
          <p:cNvPr id="11" name="TextBox 10">
            <a:extLst>
              <a:ext uri="{FF2B5EF4-FFF2-40B4-BE49-F238E27FC236}">
                <a16:creationId xmlns:a16="http://schemas.microsoft.com/office/drawing/2014/main" id="{FEDF2E20-709D-8742-BF0C-52067601AE76}"/>
              </a:ext>
            </a:extLst>
          </p:cNvPr>
          <p:cNvSpPr txBox="1"/>
          <p:nvPr/>
        </p:nvSpPr>
        <p:spPr>
          <a:xfrm>
            <a:off x="5311073" y="1084127"/>
            <a:ext cx="5077528" cy="830997"/>
          </a:xfrm>
          <a:prstGeom prst="rect">
            <a:avLst/>
          </a:prstGeom>
          <a:noFill/>
        </p:spPr>
        <p:txBody>
          <a:bodyPr wrap="square" rtlCol="0">
            <a:spAutoFit/>
          </a:bodyPr>
          <a:lstStyle/>
          <a:p>
            <a:r>
              <a:rPr lang="en-US" sz="2400" b="1" i="1" dirty="0"/>
              <a:t>ARIADNE - developing optical readout, as an alternative to charge. </a:t>
            </a:r>
          </a:p>
        </p:txBody>
      </p:sp>
      <p:sp>
        <p:nvSpPr>
          <p:cNvPr id="9" name="TextBox 8">
            <a:extLst>
              <a:ext uri="{FF2B5EF4-FFF2-40B4-BE49-F238E27FC236}">
                <a16:creationId xmlns:a16="http://schemas.microsoft.com/office/drawing/2014/main" id="{DCA5233D-F5CB-5C4E-830F-285D26A3CC31}"/>
              </a:ext>
            </a:extLst>
          </p:cNvPr>
          <p:cNvSpPr txBox="1"/>
          <p:nvPr/>
        </p:nvSpPr>
        <p:spPr>
          <a:xfrm>
            <a:off x="1524000" y="-104841"/>
            <a:ext cx="4351384" cy="1138773"/>
          </a:xfrm>
          <a:prstGeom prst="rect">
            <a:avLst/>
          </a:prstGeom>
          <a:noFill/>
        </p:spPr>
        <p:txBody>
          <a:bodyPr wrap="none" rtlCol="0">
            <a:spAutoFit/>
          </a:bodyPr>
          <a:lstStyle/>
          <a:p>
            <a:r>
              <a:rPr lang="en-US" sz="3300" b="1" dirty="0"/>
              <a:t>Dual Phase Optical TPC</a:t>
            </a:r>
          </a:p>
          <a:p>
            <a:r>
              <a:rPr lang="en-US" sz="3300" b="1" dirty="0"/>
              <a:t>Operation &amp; Benefits </a:t>
            </a:r>
          </a:p>
        </p:txBody>
      </p:sp>
      <p:sp>
        <p:nvSpPr>
          <p:cNvPr id="12" name="TextBox 11">
            <a:extLst>
              <a:ext uri="{FF2B5EF4-FFF2-40B4-BE49-F238E27FC236}">
                <a16:creationId xmlns:a16="http://schemas.microsoft.com/office/drawing/2014/main" id="{1CEC0DCD-1351-4299-BA03-0D0583C97461}"/>
              </a:ext>
            </a:extLst>
          </p:cNvPr>
          <p:cNvSpPr txBox="1"/>
          <p:nvPr/>
        </p:nvSpPr>
        <p:spPr>
          <a:xfrm>
            <a:off x="10999887" y="1033932"/>
            <a:ext cx="784254" cy="369332"/>
          </a:xfrm>
          <a:prstGeom prst="rect">
            <a:avLst/>
          </a:prstGeom>
          <a:noFill/>
        </p:spPr>
        <p:txBody>
          <a:bodyPr wrap="none" rtlCol="0">
            <a:spAutoFit/>
          </a:bodyPr>
          <a:lstStyle/>
          <a:p>
            <a:r>
              <a:rPr lang="en-US" dirty="0"/>
              <a:t>Kostas</a:t>
            </a:r>
          </a:p>
        </p:txBody>
      </p:sp>
    </p:spTree>
    <p:extLst>
      <p:ext uri="{BB962C8B-B14F-4D97-AF65-F5344CB8AC3E}">
        <p14:creationId xmlns:p14="http://schemas.microsoft.com/office/powerpoint/2010/main" val="309115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a:extLst>
              <a:ext uri="{FF2B5EF4-FFF2-40B4-BE49-F238E27FC236}">
                <a16:creationId xmlns:a16="http://schemas.microsoft.com/office/drawing/2014/main" id="{816C4421-A7F4-704C-BF72-1EE0E5E7F7DD}"/>
              </a:ext>
            </a:extLst>
          </p:cNvPr>
          <p:cNvSpPr/>
          <p:nvPr/>
        </p:nvSpPr>
        <p:spPr>
          <a:xfrm>
            <a:off x="633985" y="82365"/>
            <a:ext cx="8644128" cy="6775635"/>
          </a:xfrm>
          <a:prstGeom prst="rect">
            <a:avLst/>
          </a:prstGeom>
          <a:solidFill>
            <a:srgbClr val="000000"/>
          </a:solidFill>
          <a:ln w="12700">
            <a:miter lim="400000"/>
          </a:ln>
        </p:spPr>
        <p:txBody>
          <a:bodyPr lIns="50800" tIns="50800" rIns="50800" bIns="50800" anchor="ctr"/>
          <a:lstStyle/>
          <a:p>
            <a:pPr algn="ctr" defTabSz="584200" hangingPunct="0">
              <a:defRPr sz="2200" b="0">
                <a:solidFill>
                  <a:srgbClr val="FFFFFF"/>
                </a:solidFill>
                <a:latin typeface="+mn-lt"/>
                <a:ea typeface="+mn-ea"/>
                <a:cs typeface="+mn-cs"/>
                <a:sym typeface="Helvetica Neue Medium"/>
              </a:defRPr>
            </a:pPr>
            <a:endParaRPr sz="2200" kern="0" dirty="0">
              <a:solidFill>
                <a:srgbClr val="FFFFFF"/>
              </a:solidFill>
              <a:latin typeface="Helvetica Neue Medium"/>
              <a:ea typeface="Helvetica Neue Medium"/>
              <a:cs typeface="Helvetica Neue Medium"/>
              <a:sym typeface="Helvetica Neue Medium"/>
            </a:endParaRPr>
          </a:p>
        </p:txBody>
      </p:sp>
      <p:sp>
        <p:nvSpPr>
          <p:cNvPr id="2" name="Date Placeholder 1"/>
          <p:cNvSpPr>
            <a:spLocks noGrp="1"/>
          </p:cNvSpPr>
          <p:nvPr>
            <p:ph type="dt" sz="half" idx="10"/>
          </p:nvPr>
        </p:nvSpPr>
        <p:spPr>
          <a:xfrm>
            <a:off x="2152650" y="6772432"/>
            <a:ext cx="2057400" cy="365125"/>
          </a:xfrm>
        </p:spPr>
        <p:txBody>
          <a:bodyPr/>
          <a:lstStyle/>
          <a:p>
            <a:fld id="{662126FF-6E14-414A-9A87-27D6D09E0662}" type="datetime1">
              <a:rPr lang="en-GB" smtClean="0"/>
              <a:t>13/11/2019</a:t>
            </a:fld>
            <a:endParaRPr lang="en-US" dirty="0"/>
          </a:p>
        </p:txBody>
      </p:sp>
      <p:sp>
        <p:nvSpPr>
          <p:cNvPr id="3" name="Footer Placeholder 2"/>
          <p:cNvSpPr>
            <a:spLocks noGrp="1"/>
          </p:cNvSpPr>
          <p:nvPr>
            <p:ph type="ftr" sz="quarter" idx="11"/>
          </p:nvPr>
        </p:nvSpPr>
        <p:spPr>
          <a:xfrm>
            <a:off x="4552950" y="6772432"/>
            <a:ext cx="3086100" cy="365125"/>
          </a:xfrm>
        </p:spPr>
        <p:txBody>
          <a:bodyPr/>
          <a:lstStyle/>
          <a:p>
            <a:r>
              <a:rPr lang="en-US"/>
              <a:t>K Mavrokoridis | ARIADNE | BNL Nov19</a:t>
            </a:r>
          </a:p>
        </p:txBody>
      </p:sp>
      <p:sp>
        <p:nvSpPr>
          <p:cNvPr id="4" name="Slide Number Placeholder 3"/>
          <p:cNvSpPr>
            <a:spLocks noGrp="1"/>
          </p:cNvSpPr>
          <p:nvPr>
            <p:ph type="sldNum" sz="quarter" idx="12"/>
          </p:nvPr>
        </p:nvSpPr>
        <p:spPr>
          <a:xfrm>
            <a:off x="7981950" y="6772432"/>
            <a:ext cx="2057400" cy="365125"/>
          </a:xfrm>
        </p:spPr>
        <p:txBody>
          <a:bodyPr/>
          <a:lstStyle/>
          <a:p>
            <a:fld id="{ED90BBA1-2710-EA41-863C-D78E88CFA3D6}" type="slidenum">
              <a:rPr lang="en-US" smtClean="0"/>
              <a:t>32</a:t>
            </a:fld>
            <a:endParaRPr lang="en-US" dirty="0"/>
          </a:p>
        </p:txBody>
      </p:sp>
      <p:sp>
        <p:nvSpPr>
          <p:cNvPr id="31" name="Beamline Events">
            <a:extLst>
              <a:ext uri="{FF2B5EF4-FFF2-40B4-BE49-F238E27FC236}">
                <a16:creationId xmlns:a16="http://schemas.microsoft.com/office/drawing/2014/main" id="{60560B94-C450-D247-9877-088CD272B23F}"/>
              </a:ext>
            </a:extLst>
          </p:cNvPr>
          <p:cNvSpPr txBox="1">
            <a:spLocks/>
          </p:cNvSpPr>
          <p:nvPr/>
        </p:nvSpPr>
        <p:spPr>
          <a:xfrm>
            <a:off x="1772685" y="215901"/>
            <a:ext cx="5348552" cy="9429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fontScale="97500"/>
          </a:bodyPr>
          <a:lstStyle>
            <a:lvl1pPr marL="0" marR="0" indent="0" algn="l"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uFillTx/>
                <a:latin typeface="Myriad Pro"/>
                <a:ea typeface="Myriad Pro"/>
                <a:cs typeface="Myriad Pro"/>
                <a:sym typeface="Myriad Pro"/>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a:defRPr/>
            </a:pPr>
            <a:r>
              <a:rPr lang="en-GB" sz="3600" kern="0" dirty="0"/>
              <a:t>Beamline Events</a:t>
            </a:r>
          </a:p>
        </p:txBody>
      </p:sp>
      <p:pic>
        <p:nvPicPr>
          <p:cNvPr id="32" name="Run062_4090_0.5GeV.png" descr="Run062_4090_0.5GeV.png">
            <a:extLst>
              <a:ext uri="{FF2B5EF4-FFF2-40B4-BE49-F238E27FC236}">
                <a16:creationId xmlns:a16="http://schemas.microsoft.com/office/drawing/2014/main" id="{18E8983C-6B7F-834F-A187-6DE8DC8DD024}"/>
              </a:ext>
            </a:extLst>
          </p:cNvPr>
          <p:cNvPicPr>
            <a:picLocks noChangeAspect="1"/>
          </p:cNvPicPr>
          <p:nvPr/>
        </p:nvPicPr>
        <p:blipFill>
          <a:blip r:embed="rId3">
            <a:extLst/>
          </a:blip>
          <a:srcRect t="58060"/>
          <a:stretch>
            <a:fillRect/>
          </a:stretch>
        </p:blipFill>
        <p:spPr>
          <a:xfrm>
            <a:off x="5478949" y="4011802"/>
            <a:ext cx="4718465" cy="1978884"/>
          </a:xfrm>
          <a:prstGeom prst="rect">
            <a:avLst/>
          </a:prstGeom>
          <a:ln w="12700">
            <a:miter lim="400000"/>
          </a:ln>
        </p:spPr>
      </p:pic>
      <p:pic>
        <p:nvPicPr>
          <p:cNvPr id="33" name="Run054_23_5.0GeV.png" descr="Run054_23_5.0GeV.png">
            <a:extLst>
              <a:ext uri="{FF2B5EF4-FFF2-40B4-BE49-F238E27FC236}">
                <a16:creationId xmlns:a16="http://schemas.microsoft.com/office/drawing/2014/main" id="{696A1AD6-BD16-F444-9F3B-A72B746F49C9}"/>
              </a:ext>
            </a:extLst>
          </p:cNvPr>
          <p:cNvPicPr>
            <a:picLocks noChangeAspect="1"/>
          </p:cNvPicPr>
          <p:nvPr/>
        </p:nvPicPr>
        <p:blipFill>
          <a:blip r:embed="rId4">
            <a:extLst/>
          </a:blip>
          <a:srcRect t="56769" b="1204"/>
          <a:stretch>
            <a:fillRect/>
          </a:stretch>
        </p:blipFill>
        <p:spPr>
          <a:xfrm>
            <a:off x="5478949" y="1930700"/>
            <a:ext cx="4718464" cy="1982954"/>
          </a:xfrm>
          <a:prstGeom prst="rect">
            <a:avLst/>
          </a:prstGeom>
          <a:ln w="12700">
            <a:miter lim="400000"/>
          </a:ln>
        </p:spPr>
      </p:pic>
      <p:pic>
        <p:nvPicPr>
          <p:cNvPr id="34" name="Run020_676_3.0GeV.png" descr="Run020_676_3.0GeV.png">
            <a:extLst>
              <a:ext uri="{FF2B5EF4-FFF2-40B4-BE49-F238E27FC236}">
                <a16:creationId xmlns:a16="http://schemas.microsoft.com/office/drawing/2014/main" id="{2F072118-B012-8D43-B9BC-0D399BF7982C}"/>
              </a:ext>
            </a:extLst>
          </p:cNvPr>
          <p:cNvPicPr>
            <a:picLocks noChangeAspect="1"/>
          </p:cNvPicPr>
          <p:nvPr/>
        </p:nvPicPr>
        <p:blipFill>
          <a:blip r:embed="rId5">
            <a:extLst/>
          </a:blip>
          <a:srcRect t="58238"/>
          <a:stretch>
            <a:fillRect/>
          </a:stretch>
        </p:blipFill>
        <p:spPr>
          <a:xfrm>
            <a:off x="557092" y="3981580"/>
            <a:ext cx="4713589" cy="1968446"/>
          </a:xfrm>
          <a:prstGeom prst="rect">
            <a:avLst/>
          </a:prstGeom>
          <a:ln w="12700">
            <a:miter lim="400000"/>
          </a:ln>
        </p:spPr>
      </p:pic>
      <p:pic>
        <p:nvPicPr>
          <p:cNvPr id="35" name="Run112_235_0.7GeV.png" descr="Run112_235_0.7GeV.png">
            <a:extLst>
              <a:ext uri="{FF2B5EF4-FFF2-40B4-BE49-F238E27FC236}">
                <a16:creationId xmlns:a16="http://schemas.microsoft.com/office/drawing/2014/main" id="{4D63E7AB-A510-F240-9AEF-F217E8C3E05E}"/>
              </a:ext>
            </a:extLst>
          </p:cNvPr>
          <p:cNvPicPr>
            <a:picLocks noChangeAspect="1"/>
          </p:cNvPicPr>
          <p:nvPr/>
        </p:nvPicPr>
        <p:blipFill>
          <a:blip r:embed="rId6">
            <a:extLst/>
          </a:blip>
          <a:srcRect t="53538" b="4632"/>
          <a:stretch>
            <a:fillRect/>
          </a:stretch>
        </p:blipFill>
        <p:spPr>
          <a:xfrm>
            <a:off x="633985" y="1899858"/>
            <a:ext cx="4713589" cy="1971624"/>
          </a:xfrm>
          <a:prstGeom prst="rect">
            <a:avLst/>
          </a:prstGeom>
          <a:ln w="12700">
            <a:miter lim="400000"/>
          </a:ln>
        </p:spPr>
      </p:pic>
      <p:pic>
        <p:nvPicPr>
          <p:cNvPr id="36" name="Black &amp; White Version.pdf" descr="Black &amp; White Version.pdf">
            <a:extLst>
              <a:ext uri="{FF2B5EF4-FFF2-40B4-BE49-F238E27FC236}">
                <a16:creationId xmlns:a16="http://schemas.microsoft.com/office/drawing/2014/main" id="{FF357F57-A719-2E44-AFE4-5F1856AA30FB}"/>
              </a:ext>
            </a:extLst>
          </p:cNvPr>
          <p:cNvPicPr>
            <a:picLocks noChangeAspect="1"/>
          </p:cNvPicPr>
          <p:nvPr/>
        </p:nvPicPr>
        <p:blipFill>
          <a:blip r:embed="rId7">
            <a:extLst/>
          </a:blip>
          <a:stretch>
            <a:fillRect/>
          </a:stretch>
        </p:blipFill>
        <p:spPr>
          <a:xfrm>
            <a:off x="8304805" y="82365"/>
            <a:ext cx="2412593" cy="1216367"/>
          </a:xfrm>
          <a:prstGeom prst="rect">
            <a:avLst/>
          </a:prstGeom>
          <a:ln w="12700">
            <a:miter lim="400000"/>
          </a:ln>
        </p:spPr>
      </p:pic>
      <p:sp>
        <p:nvSpPr>
          <p:cNvPr id="37" name="0.4m">
            <a:extLst>
              <a:ext uri="{FF2B5EF4-FFF2-40B4-BE49-F238E27FC236}">
                <a16:creationId xmlns:a16="http://schemas.microsoft.com/office/drawing/2014/main" id="{711D03FD-54DD-5C43-B094-DEFB0E29CB16}"/>
              </a:ext>
            </a:extLst>
          </p:cNvPr>
          <p:cNvSpPr txBox="1"/>
          <p:nvPr/>
        </p:nvSpPr>
        <p:spPr>
          <a:xfrm>
            <a:off x="7629399" y="8269929"/>
            <a:ext cx="794005"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FFFFFF"/>
                </a:solidFill>
                <a:latin typeface="Myriad Pro"/>
                <a:ea typeface="Myriad Pro"/>
                <a:cs typeface="Myriad Pro"/>
                <a:sym typeface="Myriad Pro"/>
              </a:defRPr>
            </a:lvl1pPr>
          </a:lstStyle>
          <a:p>
            <a:pPr algn="ctr" defTabSz="584200" hangingPunct="0">
              <a:defRPr/>
            </a:pPr>
            <a:r>
              <a:rPr sz="2400" b="1" kern="0"/>
              <a:t>0.4m</a:t>
            </a:r>
          </a:p>
        </p:txBody>
      </p:sp>
      <p:sp>
        <p:nvSpPr>
          <p:cNvPr id="38" name="Line">
            <a:extLst>
              <a:ext uri="{FF2B5EF4-FFF2-40B4-BE49-F238E27FC236}">
                <a16:creationId xmlns:a16="http://schemas.microsoft.com/office/drawing/2014/main" id="{3D3F619A-6F1F-B44A-8B4D-8A537A982BBA}"/>
              </a:ext>
            </a:extLst>
          </p:cNvPr>
          <p:cNvSpPr/>
          <p:nvPr/>
        </p:nvSpPr>
        <p:spPr>
          <a:xfrm>
            <a:off x="5685927" y="8358913"/>
            <a:ext cx="4770410" cy="1"/>
          </a:xfrm>
          <a:prstGeom prst="line">
            <a:avLst/>
          </a:prstGeom>
          <a:ln w="63500">
            <a:solidFill>
              <a:srgbClr val="FFFFFF"/>
            </a:solidFill>
            <a:miter lim="400000"/>
            <a:headEnd type="arrow"/>
            <a:tailEnd type="arrow"/>
          </a:ln>
        </p:spPr>
        <p:txBody>
          <a:bodyPr lIns="50800" tIns="50800" rIns="50800" bIns="50800" anchor="ctr"/>
          <a:lstStyle/>
          <a:p>
            <a:pPr algn="ctr" defTabSz="584200" hangingPunct="0">
              <a:defRPr sz="2200" b="0">
                <a:solidFill>
                  <a:srgbClr val="FFFFFF"/>
                </a:solidFill>
                <a:latin typeface="+mn-lt"/>
                <a:ea typeface="+mn-ea"/>
                <a:cs typeface="+mn-cs"/>
                <a:sym typeface="Helvetica Neue Medium"/>
              </a:defRPr>
            </a:pPr>
            <a:endParaRPr sz="2200" kern="0">
              <a:solidFill>
                <a:srgbClr val="FFFFFF"/>
              </a:solidFill>
              <a:latin typeface="Helvetica Neue Medium"/>
              <a:ea typeface="Helvetica Neue Medium"/>
              <a:cs typeface="Helvetica Neue Medium"/>
              <a:sym typeface="Helvetica Neue Medium"/>
            </a:endParaRPr>
          </a:p>
        </p:txBody>
      </p:sp>
      <p:sp>
        <p:nvSpPr>
          <p:cNvPr id="39" name="1.1mm / pixel resolution">
            <a:extLst>
              <a:ext uri="{FF2B5EF4-FFF2-40B4-BE49-F238E27FC236}">
                <a16:creationId xmlns:a16="http://schemas.microsoft.com/office/drawing/2014/main" id="{C5B9848F-16A5-9743-B4BA-CA7A4175623C}"/>
              </a:ext>
            </a:extLst>
          </p:cNvPr>
          <p:cNvSpPr txBox="1"/>
          <p:nvPr/>
        </p:nvSpPr>
        <p:spPr>
          <a:xfrm>
            <a:off x="1474001" y="814347"/>
            <a:ext cx="5647236"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FFFFFF"/>
                </a:solidFill>
                <a:latin typeface="Myriad Pro"/>
                <a:ea typeface="Myriad Pro"/>
                <a:cs typeface="Myriad Pro"/>
                <a:sym typeface="Myriad Pro"/>
              </a:defRPr>
            </a:lvl1pPr>
          </a:lstStyle>
          <a:p>
            <a:pPr defTabSz="584200" hangingPunct="0">
              <a:defRPr/>
            </a:pPr>
            <a:r>
              <a:rPr sz="2400" b="1" kern="0" dirty="0"/>
              <a:t>1.1mm / pixel resolution</a:t>
            </a:r>
            <a:r>
              <a:rPr lang="en-US" sz="2400" b="1" kern="0" dirty="0"/>
              <a:t> (4x4 bin)</a:t>
            </a:r>
          </a:p>
          <a:p>
            <a:pPr defTabSz="584200" hangingPunct="0">
              <a:defRPr/>
            </a:pPr>
            <a:r>
              <a:rPr lang="en-US" sz="2400" b="1" kern="0" dirty="0"/>
              <a:t>(@Low THGEM gain 27 kV/cm)</a:t>
            </a:r>
            <a:endParaRPr sz="2400" b="1" kern="0" dirty="0"/>
          </a:p>
        </p:txBody>
      </p:sp>
      <p:cxnSp>
        <p:nvCxnSpPr>
          <p:cNvPr id="13" name="Straight Arrow Connector 12">
            <a:extLst>
              <a:ext uri="{FF2B5EF4-FFF2-40B4-BE49-F238E27FC236}">
                <a16:creationId xmlns:a16="http://schemas.microsoft.com/office/drawing/2014/main" id="{42F04FF0-64D6-3647-9201-9C2D8CBF4A94}"/>
              </a:ext>
            </a:extLst>
          </p:cNvPr>
          <p:cNvCxnSpPr>
            <a:cxnSpLocks/>
          </p:cNvCxnSpPr>
          <p:nvPr/>
        </p:nvCxnSpPr>
        <p:spPr>
          <a:xfrm>
            <a:off x="3907924" y="6276047"/>
            <a:ext cx="4325607" cy="0"/>
          </a:xfrm>
          <a:prstGeom prst="straightConnector1">
            <a:avLst/>
          </a:prstGeom>
          <a:ln w="47625">
            <a:solidFill>
              <a:schemeClr val="bg1">
                <a:lumMod val="9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B49DAEE-7B32-F945-850B-B919BE939DAC}"/>
              </a:ext>
            </a:extLst>
          </p:cNvPr>
          <p:cNvSpPr txBox="1"/>
          <p:nvPr/>
        </p:nvSpPr>
        <p:spPr>
          <a:xfrm>
            <a:off x="5723034" y="6262224"/>
            <a:ext cx="721672" cy="400110"/>
          </a:xfrm>
          <a:prstGeom prst="rect">
            <a:avLst/>
          </a:prstGeom>
          <a:noFill/>
        </p:spPr>
        <p:txBody>
          <a:bodyPr wrap="none" rtlCol="0">
            <a:spAutoFit/>
          </a:bodyPr>
          <a:lstStyle/>
          <a:p>
            <a:r>
              <a:rPr lang="en-US" sz="2000" b="1" dirty="0">
                <a:solidFill>
                  <a:schemeClr val="bg1">
                    <a:lumMod val="95000"/>
                  </a:schemeClr>
                </a:solidFill>
              </a:rPr>
              <a:t>0.4m</a:t>
            </a:r>
          </a:p>
        </p:txBody>
      </p:sp>
      <p:sp>
        <p:nvSpPr>
          <p:cNvPr id="17" name="TextBox 16">
            <a:extLst>
              <a:ext uri="{FF2B5EF4-FFF2-40B4-BE49-F238E27FC236}">
                <a16:creationId xmlns:a16="http://schemas.microsoft.com/office/drawing/2014/main" id="{8341376F-9AF4-4BFE-86AE-EC3A4B80DDB0}"/>
              </a:ext>
            </a:extLst>
          </p:cNvPr>
          <p:cNvSpPr txBox="1"/>
          <p:nvPr/>
        </p:nvSpPr>
        <p:spPr>
          <a:xfrm>
            <a:off x="11116712" y="1050309"/>
            <a:ext cx="784254" cy="369332"/>
          </a:xfrm>
          <a:prstGeom prst="rect">
            <a:avLst/>
          </a:prstGeom>
          <a:noFill/>
        </p:spPr>
        <p:txBody>
          <a:bodyPr wrap="none" rtlCol="0">
            <a:spAutoFit/>
          </a:bodyPr>
          <a:lstStyle/>
          <a:p>
            <a:r>
              <a:rPr lang="en-US" dirty="0"/>
              <a:t>Kostas</a:t>
            </a:r>
          </a:p>
        </p:txBody>
      </p:sp>
    </p:spTree>
    <p:extLst>
      <p:ext uri="{BB962C8B-B14F-4D97-AF65-F5344CB8AC3E}">
        <p14:creationId xmlns:p14="http://schemas.microsoft.com/office/powerpoint/2010/main" val="3539428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18EF54-B3C7-3841-842E-98623C49E571}"/>
              </a:ext>
            </a:extLst>
          </p:cNvPr>
          <p:cNvSpPr>
            <a:spLocks noGrp="1"/>
          </p:cNvSpPr>
          <p:nvPr>
            <p:ph type="dt" sz="half" idx="10"/>
          </p:nvPr>
        </p:nvSpPr>
        <p:spPr/>
        <p:txBody>
          <a:bodyPr/>
          <a:lstStyle/>
          <a:p>
            <a:fld id="{F4DD3BD3-4E0E-F044-84EE-BEFBC2F0534E}" type="datetime1">
              <a:rPr lang="en-GB" smtClean="0"/>
              <a:t>13/11/2019</a:t>
            </a:fld>
            <a:endParaRPr lang="en-US"/>
          </a:p>
        </p:txBody>
      </p:sp>
      <p:sp>
        <p:nvSpPr>
          <p:cNvPr id="3" name="Footer Placeholder 2">
            <a:extLst>
              <a:ext uri="{FF2B5EF4-FFF2-40B4-BE49-F238E27FC236}">
                <a16:creationId xmlns:a16="http://schemas.microsoft.com/office/drawing/2014/main" id="{7488991C-8EBA-4748-811A-40FB453BA997}"/>
              </a:ext>
            </a:extLst>
          </p:cNvPr>
          <p:cNvSpPr>
            <a:spLocks noGrp="1"/>
          </p:cNvSpPr>
          <p:nvPr>
            <p:ph type="ftr" sz="quarter" idx="11"/>
          </p:nvPr>
        </p:nvSpPr>
        <p:spPr/>
        <p:txBody>
          <a:bodyPr/>
          <a:lstStyle/>
          <a:p>
            <a:r>
              <a:rPr lang="en-US"/>
              <a:t>K Mavrokoridis | ARIADNE | BNL Nov19</a:t>
            </a:r>
          </a:p>
        </p:txBody>
      </p:sp>
      <p:sp>
        <p:nvSpPr>
          <p:cNvPr id="4" name="Slide Number Placeholder 3">
            <a:extLst>
              <a:ext uri="{FF2B5EF4-FFF2-40B4-BE49-F238E27FC236}">
                <a16:creationId xmlns:a16="http://schemas.microsoft.com/office/drawing/2014/main" id="{BDF48A1E-4EBE-4848-B133-1D064D8BD786}"/>
              </a:ext>
            </a:extLst>
          </p:cNvPr>
          <p:cNvSpPr>
            <a:spLocks noGrp="1"/>
          </p:cNvSpPr>
          <p:nvPr>
            <p:ph type="sldNum" sz="quarter" idx="12"/>
          </p:nvPr>
        </p:nvSpPr>
        <p:spPr/>
        <p:txBody>
          <a:bodyPr/>
          <a:lstStyle/>
          <a:p>
            <a:fld id="{ED90BBA1-2710-EA41-863C-D78E88CFA3D6}" type="slidenum">
              <a:rPr lang="en-US" smtClean="0"/>
              <a:t>33</a:t>
            </a:fld>
            <a:endParaRPr lang="en-US"/>
          </a:p>
        </p:txBody>
      </p:sp>
      <p:sp>
        <p:nvSpPr>
          <p:cNvPr id="5" name="TextBox 4">
            <a:extLst>
              <a:ext uri="{FF2B5EF4-FFF2-40B4-BE49-F238E27FC236}">
                <a16:creationId xmlns:a16="http://schemas.microsoft.com/office/drawing/2014/main" id="{235311E3-ECE8-2342-A754-E765B981C91E}"/>
              </a:ext>
            </a:extLst>
          </p:cNvPr>
          <p:cNvSpPr txBox="1"/>
          <p:nvPr/>
        </p:nvSpPr>
        <p:spPr>
          <a:xfrm>
            <a:off x="1675445" y="246478"/>
            <a:ext cx="5069210" cy="584775"/>
          </a:xfrm>
          <a:prstGeom prst="rect">
            <a:avLst/>
          </a:prstGeom>
          <a:noFill/>
        </p:spPr>
        <p:txBody>
          <a:bodyPr wrap="square" rtlCol="0">
            <a:spAutoFit/>
          </a:bodyPr>
          <a:lstStyle/>
          <a:p>
            <a:r>
              <a:rPr lang="en-US" sz="3200" b="1" dirty="0"/>
              <a:t>Conclusions –Next steps</a:t>
            </a:r>
          </a:p>
        </p:txBody>
      </p:sp>
      <p:sp>
        <p:nvSpPr>
          <p:cNvPr id="7" name="TextBox 6">
            <a:extLst>
              <a:ext uri="{FF2B5EF4-FFF2-40B4-BE49-F238E27FC236}">
                <a16:creationId xmlns:a16="http://schemas.microsoft.com/office/drawing/2014/main" id="{983C42DF-7C1E-214C-AE39-CDB4135D5B90}"/>
              </a:ext>
            </a:extLst>
          </p:cNvPr>
          <p:cNvSpPr txBox="1"/>
          <p:nvPr/>
        </p:nvSpPr>
        <p:spPr>
          <a:xfrm>
            <a:off x="1764983" y="440449"/>
            <a:ext cx="8662035" cy="5632311"/>
          </a:xfrm>
          <a:prstGeom prst="rect">
            <a:avLst/>
          </a:prstGeom>
          <a:noFill/>
        </p:spPr>
        <p:txBody>
          <a:bodyPr wrap="square" rtlCol="0">
            <a:spAutoFit/>
          </a:bodyPr>
          <a:lstStyle/>
          <a:p>
            <a:endParaRPr lang="en-US" sz="2400" dirty="0"/>
          </a:p>
          <a:p>
            <a:pPr lvl="1"/>
            <a:endParaRPr lang="en-US" sz="2400" dirty="0"/>
          </a:p>
          <a:p>
            <a:pPr marL="342900" indent="-342900">
              <a:buFont typeface="Wingdings" pitchFamily="2" charset="2"/>
              <a:buChar char="Ø"/>
            </a:pPr>
            <a:r>
              <a:rPr lang="en-US" sz="2400" dirty="0"/>
              <a:t>Technology is mature and ready to go now. From here on is all about improvements and dedicated optimization for the specific detector</a:t>
            </a:r>
          </a:p>
          <a:p>
            <a:pPr marL="742950" lvl="1" indent="-285750">
              <a:buFont typeface="Wingdings" pitchFamily="2" charset="2"/>
              <a:buChar char="Ø"/>
            </a:pPr>
            <a:r>
              <a:rPr lang="en-US" sz="2400" dirty="0"/>
              <a:t>Plans to test a VUV sensitive intensifier to remove the need of TPB</a:t>
            </a:r>
          </a:p>
          <a:p>
            <a:pPr marL="742950" lvl="1" indent="-285750">
              <a:buFont typeface="Wingdings" pitchFamily="2" charset="2"/>
              <a:buChar char="Ø"/>
            </a:pPr>
            <a:r>
              <a:rPr lang="en-US" sz="2400" dirty="0"/>
              <a:t>Further in the future bring the cost even lower by alternatives to intensifiers</a:t>
            </a:r>
          </a:p>
          <a:p>
            <a:pPr marL="742950" lvl="1" indent="-285750">
              <a:buFont typeface="Wingdings" pitchFamily="2" charset="2"/>
              <a:buChar char="Ø"/>
            </a:pPr>
            <a:r>
              <a:rPr lang="en-US" sz="2400" dirty="0"/>
              <a:t>TPX4 is coming soon</a:t>
            </a:r>
          </a:p>
          <a:p>
            <a:pPr marL="285750" indent="-285750">
              <a:buFont typeface="Wingdings" pitchFamily="2" charset="2"/>
              <a:buChar char="Ø"/>
            </a:pPr>
            <a:r>
              <a:rPr lang="en-US" sz="2400" dirty="0"/>
              <a:t>Plan to start commissioning the large scale detector at CERN in spring 2020. </a:t>
            </a:r>
          </a:p>
          <a:p>
            <a:pPr marL="742950" lvl="1" indent="-285750">
              <a:buFont typeface="Wingdings" pitchFamily="2" charset="2"/>
              <a:buChar char="Ø"/>
            </a:pPr>
            <a:r>
              <a:rPr lang="en-US" sz="2400" dirty="0"/>
              <a:t>Please let us know if you would like to get involved (maybe we need to create a working group).</a:t>
            </a:r>
          </a:p>
          <a:p>
            <a:pPr marL="800100" lvl="1" indent="-342900">
              <a:buFont typeface="Wingdings" pitchFamily="2" charset="2"/>
              <a:buChar char="Ø"/>
            </a:pPr>
            <a:endParaRPr lang="en-US" sz="2400" dirty="0"/>
          </a:p>
        </p:txBody>
      </p:sp>
      <p:sp>
        <p:nvSpPr>
          <p:cNvPr id="6" name="TextBox 5">
            <a:extLst>
              <a:ext uri="{FF2B5EF4-FFF2-40B4-BE49-F238E27FC236}">
                <a16:creationId xmlns:a16="http://schemas.microsoft.com/office/drawing/2014/main" id="{B8F2C75B-1B0D-5E40-9703-B872A925C4FE}"/>
              </a:ext>
            </a:extLst>
          </p:cNvPr>
          <p:cNvSpPr txBox="1"/>
          <p:nvPr/>
        </p:nvSpPr>
        <p:spPr>
          <a:xfrm>
            <a:off x="8208386" y="5976734"/>
            <a:ext cx="1949957" cy="584775"/>
          </a:xfrm>
          <a:prstGeom prst="rect">
            <a:avLst/>
          </a:prstGeom>
          <a:noFill/>
        </p:spPr>
        <p:txBody>
          <a:bodyPr wrap="none" rtlCol="0">
            <a:spAutoFit/>
          </a:bodyPr>
          <a:lstStyle/>
          <a:p>
            <a:r>
              <a:rPr lang="en-US" sz="3200" b="1" dirty="0"/>
              <a:t>Thank you</a:t>
            </a:r>
          </a:p>
        </p:txBody>
      </p:sp>
      <p:sp>
        <p:nvSpPr>
          <p:cNvPr id="8" name="TextBox 7">
            <a:extLst>
              <a:ext uri="{FF2B5EF4-FFF2-40B4-BE49-F238E27FC236}">
                <a16:creationId xmlns:a16="http://schemas.microsoft.com/office/drawing/2014/main" id="{905D546D-8EC3-46FB-9A4D-79571E8CFE40}"/>
              </a:ext>
            </a:extLst>
          </p:cNvPr>
          <p:cNvSpPr txBox="1"/>
          <p:nvPr/>
        </p:nvSpPr>
        <p:spPr>
          <a:xfrm>
            <a:off x="11116712" y="1050309"/>
            <a:ext cx="784254" cy="369332"/>
          </a:xfrm>
          <a:prstGeom prst="rect">
            <a:avLst/>
          </a:prstGeom>
          <a:noFill/>
        </p:spPr>
        <p:txBody>
          <a:bodyPr wrap="none" rtlCol="0">
            <a:spAutoFit/>
          </a:bodyPr>
          <a:lstStyle/>
          <a:p>
            <a:r>
              <a:rPr lang="en-US" dirty="0"/>
              <a:t>Kostas</a:t>
            </a:r>
          </a:p>
        </p:txBody>
      </p:sp>
    </p:spTree>
    <p:extLst>
      <p:ext uri="{BB962C8B-B14F-4D97-AF65-F5344CB8AC3E}">
        <p14:creationId xmlns:p14="http://schemas.microsoft.com/office/powerpoint/2010/main" val="1310754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524001" y="-181194"/>
            <a:ext cx="8964613" cy="1143000"/>
          </a:xfrm>
        </p:spPr>
        <p:txBody>
          <a:bodyPr/>
          <a:lstStyle/>
          <a:p>
            <a:pPr eaLnBrk="1" hangingPunct="1"/>
            <a:r>
              <a:rPr lang="en-GB" dirty="0"/>
              <a:t>Timepix3</a:t>
            </a:r>
          </a:p>
        </p:txBody>
      </p:sp>
      <p:sp>
        <p:nvSpPr>
          <p:cNvPr id="40963" name="Content Placeholder 2"/>
          <p:cNvSpPr>
            <a:spLocks noGrp="1"/>
          </p:cNvSpPr>
          <p:nvPr>
            <p:ph idx="1"/>
          </p:nvPr>
        </p:nvSpPr>
        <p:spPr>
          <a:xfrm>
            <a:off x="47175" y="751368"/>
            <a:ext cx="4305369" cy="3198840"/>
          </a:xfrm>
        </p:spPr>
        <p:txBody>
          <a:bodyPr>
            <a:noAutofit/>
          </a:bodyPr>
          <a:lstStyle/>
          <a:p>
            <a:pPr eaLnBrk="1" hangingPunct="1"/>
            <a:r>
              <a:rPr lang="en-GB" sz="1600" dirty="0"/>
              <a:t>Timepix3 ASIC: spin-out of R&amp;D for LHC, commercialized by CERN </a:t>
            </a:r>
          </a:p>
          <a:p>
            <a:pPr eaLnBrk="1" hangingPunct="1"/>
            <a:r>
              <a:rPr lang="en-GB" sz="1600" dirty="0"/>
              <a:t>256 x 256 array, 55 x 55 micron pixel</a:t>
            </a:r>
          </a:p>
          <a:p>
            <a:pPr lvl="1" eaLnBrk="1" hangingPunct="1"/>
            <a:r>
              <a:rPr lang="en-GB" sz="1600" dirty="0"/>
              <a:t>14 mm x 14 mm active area</a:t>
            </a:r>
          </a:p>
          <a:p>
            <a:r>
              <a:rPr lang="en-US" sz="1600" dirty="0"/>
              <a:t>1.5 ns timing resolution</a:t>
            </a:r>
          </a:p>
          <a:p>
            <a:r>
              <a:rPr lang="en-US" sz="1600" dirty="0"/>
              <a:t>Data-driven readout,                       80 </a:t>
            </a:r>
            <a:r>
              <a:rPr lang="en-US" sz="1600" dirty="0" err="1"/>
              <a:t>Mpix</a:t>
            </a:r>
            <a:r>
              <a:rPr lang="en-US" sz="1600" dirty="0"/>
              <a:t>/sec, no deadtime</a:t>
            </a:r>
          </a:p>
          <a:p>
            <a:r>
              <a:rPr lang="en-US" sz="1600" dirty="0"/>
              <a:t>each pixel measures time and flux, ~1us pixel deadtime when hit</a:t>
            </a:r>
          </a:p>
          <a:p>
            <a:r>
              <a:rPr lang="en-US" sz="1600" dirty="0"/>
              <a:t>Threshold ~ 700 photons so not single photon sensitive</a:t>
            </a:r>
          </a:p>
          <a:p>
            <a:pPr marL="0" indent="0">
              <a:buNone/>
            </a:pPr>
            <a:endParaRPr lang="en-GB" sz="1600" dirty="0"/>
          </a:p>
          <a:p>
            <a:pPr marL="457200" lvl="1" indent="0">
              <a:buNone/>
            </a:pPr>
            <a:r>
              <a:rPr lang="en-GB" sz="1600" dirty="0" err="1"/>
              <a:t>arxiv</a:t>
            </a:r>
            <a:r>
              <a:rPr lang="en-GB" sz="1600" dirty="0"/>
              <a:t>: 1707.06253, 1902.01357</a:t>
            </a:r>
          </a:p>
        </p:txBody>
      </p:sp>
      <p:pic>
        <p:nvPicPr>
          <p:cNvPr id="4" name="Picture 3">
            <a:extLst>
              <a:ext uri="{FF2B5EF4-FFF2-40B4-BE49-F238E27FC236}">
                <a16:creationId xmlns:a16="http://schemas.microsoft.com/office/drawing/2014/main" id="{711AE2D3-AF3A-DB4F-A1FF-90BEF4185592}"/>
              </a:ext>
            </a:extLst>
          </p:cNvPr>
          <p:cNvPicPr>
            <a:picLocks noChangeAspect="1"/>
          </p:cNvPicPr>
          <p:nvPr/>
        </p:nvPicPr>
        <p:blipFill>
          <a:blip r:embed="rId2"/>
          <a:stretch>
            <a:fillRect/>
          </a:stretch>
        </p:blipFill>
        <p:spPr>
          <a:xfrm>
            <a:off x="47175" y="3803030"/>
            <a:ext cx="4115860" cy="3054970"/>
          </a:xfrm>
          <a:prstGeom prst="rect">
            <a:avLst/>
          </a:prstGeom>
        </p:spPr>
      </p:pic>
      <p:sp>
        <p:nvSpPr>
          <p:cNvPr id="7" name="TextBox 6">
            <a:extLst>
              <a:ext uri="{FF2B5EF4-FFF2-40B4-BE49-F238E27FC236}">
                <a16:creationId xmlns:a16="http://schemas.microsoft.com/office/drawing/2014/main" id="{B4F91B3D-C3E4-9748-A807-D94144383A56}"/>
              </a:ext>
            </a:extLst>
          </p:cNvPr>
          <p:cNvSpPr txBox="1"/>
          <p:nvPr/>
        </p:nvSpPr>
        <p:spPr>
          <a:xfrm>
            <a:off x="6514652" y="4581129"/>
            <a:ext cx="3469781" cy="646331"/>
          </a:xfrm>
          <a:prstGeom prst="rect">
            <a:avLst/>
          </a:prstGeom>
          <a:noFill/>
        </p:spPr>
        <p:txBody>
          <a:bodyPr wrap="square" rtlCol="0">
            <a:spAutoFit/>
          </a:bodyPr>
          <a:lstStyle/>
          <a:p>
            <a:pPr algn="ctr"/>
            <a:r>
              <a:rPr lang="en-US" dirty="0"/>
              <a:t>Sensor is bump-bonded to chip</a:t>
            </a:r>
          </a:p>
          <a:p>
            <a:pPr algn="ctr"/>
            <a:endParaRPr lang="en-US" dirty="0"/>
          </a:p>
        </p:txBody>
      </p:sp>
      <p:grpSp>
        <p:nvGrpSpPr>
          <p:cNvPr id="2" name="Group 1">
            <a:extLst>
              <a:ext uri="{FF2B5EF4-FFF2-40B4-BE49-F238E27FC236}">
                <a16:creationId xmlns:a16="http://schemas.microsoft.com/office/drawing/2014/main" id="{0590F08E-7E44-47C6-A93D-9F90940E1B76}"/>
              </a:ext>
            </a:extLst>
          </p:cNvPr>
          <p:cNvGrpSpPr/>
          <p:nvPr/>
        </p:nvGrpSpPr>
        <p:grpSpPr>
          <a:xfrm>
            <a:off x="5880185" y="1432203"/>
            <a:ext cx="6199133" cy="5233924"/>
            <a:chOff x="24056" y="1434473"/>
            <a:chExt cx="6199133" cy="5233924"/>
          </a:xfrm>
        </p:grpSpPr>
        <p:pic>
          <p:nvPicPr>
            <p:cNvPr id="6" name="Picture 2" descr="C:\Users\gpelegrini\Documents\pc\Pixel_detectors\run_7343(BNL)\foto_finali\run7827-etp24\run7827-ob3-etp24-dors.JPG">
              <a:extLst>
                <a:ext uri="{FF2B5EF4-FFF2-40B4-BE49-F238E27FC236}">
                  <a16:creationId xmlns:a16="http://schemas.microsoft.com/office/drawing/2014/main" id="{96E52DA7-61CE-4BE1-80F4-68978FA1241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065" y="1434473"/>
              <a:ext cx="5960107" cy="446982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id="{29903484-BB38-4B5B-A681-00F32948AC31}"/>
                </a:ext>
              </a:extLst>
            </p:cNvPr>
            <p:cNvSpPr txBox="1"/>
            <p:nvPr/>
          </p:nvSpPr>
          <p:spPr>
            <a:xfrm>
              <a:off x="24056" y="6022066"/>
              <a:ext cx="6199133" cy="646331"/>
            </a:xfrm>
            <a:prstGeom prst="rect">
              <a:avLst/>
            </a:prstGeom>
            <a:noFill/>
          </p:spPr>
          <p:txBody>
            <a:bodyPr wrap="none" rtlCol="0">
              <a:spAutoFit/>
            </a:bodyPr>
            <a:lstStyle/>
            <a:p>
              <a:r>
                <a:rPr lang="en-US" dirty="0"/>
                <a:t>Developed at BNL, produced at CNM (Barcelona, Spain)</a:t>
              </a:r>
            </a:p>
            <a:p>
              <a:pPr algn="ctr"/>
              <a:r>
                <a:rPr lang="en-US" dirty="0"/>
                <a:t>Surface preparation inspired by astronomical CCDs (LSST)</a:t>
              </a:r>
            </a:p>
          </p:txBody>
        </p:sp>
      </p:grpSp>
      <p:sp>
        <p:nvSpPr>
          <p:cNvPr id="9" name="Title 1">
            <a:extLst>
              <a:ext uri="{FF2B5EF4-FFF2-40B4-BE49-F238E27FC236}">
                <a16:creationId xmlns:a16="http://schemas.microsoft.com/office/drawing/2014/main" id="{F4C38010-6B2A-41E1-B1EB-84B0D6716F87}"/>
              </a:ext>
            </a:extLst>
          </p:cNvPr>
          <p:cNvSpPr txBox="1">
            <a:spLocks/>
          </p:cNvSpPr>
          <p:nvPr/>
        </p:nvSpPr>
        <p:spPr>
          <a:xfrm>
            <a:off x="5273040" y="191873"/>
            <a:ext cx="6871785"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Thin window optical sensors</a:t>
            </a:r>
            <a:endParaRPr lang="en-US" dirty="0"/>
          </a:p>
        </p:txBody>
      </p:sp>
      <p:sp>
        <p:nvSpPr>
          <p:cNvPr id="10" name="TextBox 9">
            <a:extLst>
              <a:ext uri="{FF2B5EF4-FFF2-40B4-BE49-F238E27FC236}">
                <a16:creationId xmlns:a16="http://schemas.microsoft.com/office/drawing/2014/main" id="{3ABECD5C-9EFC-4E1D-818E-21D571E16779}"/>
              </a:ext>
            </a:extLst>
          </p:cNvPr>
          <p:cNvSpPr txBox="1"/>
          <p:nvPr/>
        </p:nvSpPr>
        <p:spPr>
          <a:xfrm>
            <a:off x="10924592" y="74105"/>
            <a:ext cx="806824" cy="369332"/>
          </a:xfrm>
          <a:prstGeom prst="rect">
            <a:avLst/>
          </a:prstGeom>
          <a:noFill/>
        </p:spPr>
        <p:txBody>
          <a:bodyPr wrap="none" rtlCol="0">
            <a:spAutoFit/>
          </a:bodyPr>
          <a:lstStyle/>
          <a:p>
            <a:r>
              <a:rPr lang="en-US" dirty="0"/>
              <a:t>Andrei</a:t>
            </a:r>
          </a:p>
        </p:txBody>
      </p:sp>
    </p:spTree>
    <p:extLst>
      <p:ext uri="{BB962C8B-B14F-4D97-AF65-F5344CB8AC3E}">
        <p14:creationId xmlns:p14="http://schemas.microsoft.com/office/powerpoint/2010/main" val="3063983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4E194-169E-3241-BB30-F7B81122BAE2}"/>
              </a:ext>
            </a:extLst>
          </p:cNvPr>
          <p:cNvSpPr>
            <a:spLocks noGrp="1"/>
          </p:cNvSpPr>
          <p:nvPr>
            <p:ph type="title"/>
          </p:nvPr>
        </p:nvSpPr>
        <p:spPr>
          <a:xfrm>
            <a:off x="1343472" y="-243408"/>
            <a:ext cx="8229600" cy="1143000"/>
          </a:xfrm>
        </p:spPr>
        <p:txBody>
          <a:bodyPr/>
          <a:lstStyle/>
          <a:p>
            <a:r>
              <a:rPr lang="en-US" dirty="0"/>
              <a:t>Single Photons in Tpx3Cam</a:t>
            </a:r>
          </a:p>
        </p:txBody>
      </p:sp>
      <p:pic>
        <p:nvPicPr>
          <p:cNvPr id="5" name="Picture 4">
            <a:extLst>
              <a:ext uri="{FF2B5EF4-FFF2-40B4-BE49-F238E27FC236}">
                <a16:creationId xmlns:a16="http://schemas.microsoft.com/office/drawing/2014/main" id="{3E45B56D-A9B4-3D42-B043-D0854B673A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5119" y="691238"/>
            <a:ext cx="3466650" cy="3199731"/>
          </a:xfrm>
          <a:prstGeom prst="rect">
            <a:avLst/>
          </a:prstGeom>
        </p:spPr>
      </p:pic>
      <p:pic>
        <p:nvPicPr>
          <p:cNvPr id="7" name="Picture 6">
            <a:extLst>
              <a:ext uri="{FF2B5EF4-FFF2-40B4-BE49-F238E27FC236}">
                <a16:creationId xmlns:a16="http://schemas.microsoft.com/office/drawing/2014/main" id="{29F6D148-BA18-6A47-AF4C-B9E370EA38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82389"/>
            <a:ext cx="4105119" cy="3789040"/>
          </a:xfrm>
          <a:prstGeom prst="rect">
            <a:avLst/>
          </a:prstGeom>
        </p:spPr>
      </p:pic>
      <p:pic>
        <p:nvPicPr>
          <p:cNvPr id="9" name="Picture 8">
            <a:extLst>
              <a:ext uri="{FF2B5EF4-FFF2-40B4-BE49-F238E27FC236}">
                <a16:creationId xmlns:a16="http://schemas.microsoft.com/office/drawing/2014/main" id="{5AD2414A-3D63-5E40-869A-53C67DDFCB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9216" y="3678628"/>
            <a:ext cx="3444593" cy="3179372"/>
          </a:xfrm>
          <a:prstGeom prst="rect">
            <a:avLst/>
          </a:prstGeom>
        </p:spPr>
      </p:pic>
      <p:sp>
        <p:nvSpPr>
          <p:cNvPr id="10" name="TextBox 9">
            <a:extLst>
              <a:ext uri="{FF2B5EF4-FFF2-40B4-BE49-F238E27FC236}">
                <a16:creationId xmlns:a16="http://schemas.microsoft.com/office/drawing/2014/main" id="{61679819-6F9A-C645-8F85-ADCBCE41FD9A}"/>
              </a:ext>
            </a:extLst>
          </p:cNvPr>
          <p:cNvSpPr txBox="1"/>
          <p:nvPr/>
        </p:nvSpPr>
        <p:spPr>
          <a:xfrm>
            <a:off x="643595" y="5471429"/>
            <a:ext cx="3461524" cy="646331"/>
          </a:xfrm>
          <a:prstGeom prst="rect">
            <a:avLst/>
          </a:prstGeom>
          <a:noFill/>
        </p:spPr>
        <p:txBody>
          <a:bodyPr wrap="none" rtlCol="0">
            <a:spAutoFit/>
          </a:bodyPr>
          <a:lstStyle/>
          <a:p>
            <a:pPr algn="ctr"/>
            <a:r>
              <a:rPr lang="en-US" dirty="0"/>
              <a:t>Tpx3Cam + intensifier by </a:t>
            </a:r>
            <a:r>
              <a:rPr lang="en-US" dirty="0" err="1"/>
              <a:t>Photonis</a:t>
            </a:r>
            <a:r>
              <a:rPr lang="en-US" dirty="0"/>
              <a:t>  </a:t>
            </a:r>
          </a:p>
          <a:p>
            <a:pPr algn="ctr"/>
            <a:r>
              <a:rPr lang="en-US" dirty="0"/>
              <a:t>data taken by J. Long (ASI)</a:t>
            </a:r>
          </a:p>
        </p:txBody>
      </p:sp>
      <p:sp>
        <p:nvSpPr>
          <p:cNvPr id="11" name="TextBox 10">
            <a:extLst>
              <a:ext uri="{FF2B5EF4-FFF2-40B4-BE49-F238E27FC236}">
                <a16:creationId xmlns:a16="http://schemas.microsoft.com/office/drawing/2014/main" id="{226CB81A-F96C-714D-916E-10A70C8E28EE}"/>
              </a:ext>
            </a:extLst>
          </p:cNvPr>
          <p:cNvSpPr txBox="1"/>
          <p:nvPr/>
        </p:nvSpPr>
        <p:spPr>
          <a:xfrm>
            <a:off x="808529" y="1100086"/>
            <a:ext cx="2102883" cy="646331"/>
          </a:xfrm>
          <a:prstGeom prst="rect">
            <a:avLst/>
          </a:prstGeom>
          <a:noFill/>
        </p:spPr>
        <p:txBody>
          <a:bodyPr wrap="none" rtlCol="0">
            <a:spAutoFit/>
          </a:bodyPr>
          <a:lstStyle/>
          <a:p>
            <a:r>
              <a:rPr lang="en-US" dirty="0"/>
              <a:t>1 </a:t>
            </a:r>
            <a:r>
              <a:rPr lang="en-US" dirty="0" err="1"/>
              <a:t>ms</a:t>
            </a:r>
            <a:r>
              <a:rPr lang="en-US" dirty="0"/>
              <a:t> slice of data</a:t>
            </a:r>
          </a:p>
          <a:p>
            <a:r>
              <a:rPr lang="en-US" dirty="0"/>
              <a:t>1.5ns time-stamping</a:t>
            </a:r>
          </a:p>
        </p:txBody>
      </p:sp>
      <p:sp>
        <p:nvSpPr>
          <p:cNvPr id="12" name="TextBox 11">
            <a:extLst>
              <a:ext uri="{FF2B5EF4-FFF2-40B4-BE49-F238E27FC236}">
                <a16:creationId xmlns:a16="http://schemas.microsoft.com/office/drawing/2014/main" id="{B9894996-CFF2-E64F-B33B-181A7C3EDAF1}"/>
              </a:ext>
            </a:extLst>
          </p:cNvPr>
          <p:cNvSpPr txBox="1"/>
          <p:nvPr/>
        </p:nvSpPr>
        <p:spPr>
          <a:xfrm>
            <a:off x="4048690" y="4806279"/>
            <a:ext cx="573106" cy="369332"/>
          </a:xfrm>
          <a:prstGeom prst="rect">
            <a:avLst/>
          </a:prstGeom>
          <a:solidFill>
            <a:schemeClr val="bg1">
              <a:lumMod val="85000"/>
            </a:schemeClr>
          </a:solidFill>
        </p:spPr>
        <p:txBody>
          <a:bodyPr wrap="none" rtlCol="0">
            <a:spAutoFit/>
          </a:bodyPr>
          <a:lstStyle/>
          <a:p>
            <a:r>
              <a:rPr lang="en-US" dirty="0"/>
              <a:t>TOA</a:t>
            </a:r>
          </a:p>
        </p:txBody>
      </p:sp>
      <p:sp>
        <p:nvSpPr>
          <p:cNvPr id="14" name="TextBox 13">
            <a:extLst>
              <a:ext uri="{FF2B5EF4-FFF2-40B4-BE49-F238E27FC236}">
                <a16:creationId xmlns:a16="http://schemas.microsoft.com/office/drawing/2014/main" id="{94AA2EAA-AD67-5E44-BF36-CD3651491E3D}"/>
              </a:ext>
            </a:extLst>
          </p:cNvPr>
          <p:cNvSpPr txBox="1"/>
          <p:nvPr/>
        </p:nvSpPr>
        <p:spPr>
          <a:xfrm>
            <a:off x="6866766" y="3244334"/>
            <a:ext cx="548612" cy="369332"/>
          </a:xfrm>
          <a:prstGeom prst="rect">
            <a:avLst/>
          </a:prstGeom>
          <a:solidFill>
            <a:schemeClr val="bg1">
              <a:lumMod val="85000"/>
            </a:schemeClr>
          </a:solidFill>
        </p:spPr>
        <p:txBody>
          <a:bodyPr wrap="none" rtlCol="0">
            <a:spAutoFit/>
          </a:bodyPr>
          <a:lstStyle/>
          <a:p>
            <a:r>
              <a:rPr lang="en-US" dirty="0"/>
              <a:t>TOT</a:t>
            </a:r>
          </a:p>
        </p:txBody>
      </p:sp>
      <p:sp>
        <p:nvSpPr>
          <p:cNvPr id="15" name="TextBox 14">
            <a:extLst>
              <a:ext uri="{FF2B5EF4-FFF2-40B4-BE49-F238E27FC236}">
                <a16:creationId xmlns:a16="http://schemas.microsoft.com/office/drawing/2014/main" id="{D17DED6B-27A2-49A7-9510-F6694FBF4EF0}"/>
              </a:ext>
            </a:extLst>
          </p:cNvPr>
          <p:cNvSpPr txBox="1"/>
          <p:nvPr/>
        </p:nvSpPr>
        <p:spPr>
          <a:xfrm>
            <a:off x="7415378" y="6300673"/>
            <a:ext cx="548612" cy="369332"/>
          </a:xfrm>
          <a:prstGeom prst="rect">
            <a:avLst/>
          </a:prstGeom>
          <a:solidFill>
            <a:schemeClr val="bg1">
              <a:lumMod val="85000"/>
            </a:schemeClr>
          </a:solidFill>
        </p:spPr>
        <p:txBody>
          <a:bodyPr wrap="none" rtlCol="0">
            <a:spAutoFit/>
          </a:bodyPr>
          <a:lstStyle/>
          <a:p>
            <a:r>
              <a:rPr lang="en-US" dirty="0"/>
              <a:t>TOT</a:t>
            </a:r>
          </a:p>
        </p:txBody>
      </p:sp>
      <p:sp>
        <p:nvSpPr>
          <p:cNvPr id="16" name="Content Placeholder 2">
            <a:extLst>
              <a:ext uri="{FF2B5EF4-FFF2-40B4-BE49-F238E27FC236}">
                <a16:creationId xmlns:a16="http://schemas.microsoft.com/office/drawing/2014/main" id="{950A4ED5-1700-4199-B4AB-A891F032BA61}"/>
              </a:ext>
            </a:extLst>
          </p:cNvPr>
          <p:cNvSpPr>
            <a:spLocks noGrp="1"/>
          </p:cNvSpPr>
          <p:nvPr>
            <p:ph idx="1"/>
          </p:nvPr>
        </p:nvSpPr>
        <p:spPr>
          <a:xfrm>
            <a:off x="8175866" y="187995"/>
            <a:ext cx="4016134" cy="6670005"/>
          </a:xfrm>
        </p:spPr>
        <p:txBody>
          <a:bodyPr>
            <a:normAutofit/>
          </a:bodyPr>
          <a:lstStyle/>
          <a:p>
            <a:pPr marL="342900" lvl="1" indent="-342900">
              <a:buFont typeface="Arial"/>
              <a:buChar char="•"/>
            </a:pPr>
            <a:r>
              <a:rPr lang="en-US" dirty="0">
                <a:sym typeface="Wingdings"/>
              </a:rPr>
              <a:t>Time stamping of optical photons with data-driven readout is attractive alternative to frame readout</a:t>
            </a:r>
          </a:p>
          <a:p>
            <a:pPr marL="342900" lvl="1" indent="-342900">
              <a:buFont typeface="Arial"/>
              <a:buChar char="•"/>
            </a:pPr>
            <a:endParaRPr lang="en-US" dirty="0">
              <a:sym typeface="Wingdings"/>
            </a:endParaRPr>
          </a:p>
          <a:p>
            <a:pPr marL="0" lvl="1" indent="0">
              <a:buNone/>
            </a:pPr>
            <a:r>
              <a:rPr lang="en-US" dirty="0">
                <a:solidFill>
                  <a:srgbClr val="00B0F0"/>
                </a:solidFill>
                <a:sym typeface="Wingdings"/>
              </a:rPr>
              <a:t>Works well for sparse data</a:t>
            </a:r>
          </a:p>
          <a:p>
            <a:pPr marL="0" lvl="1" indent="0">
              <a:buNone/>
            </a:pPr>
            <a:r>
              <a:rPr lang="en-US" dirty="0">
                <a:solidFill>
                  <a:srgbClr val="00B0F0"/>
                </a:solidFill>
                <a:sym typeface="Wingdings"/>
              </a:rPr>
              <a:t>Needs intelligent pixels with complex functionality</a:t>
            </a:r>
          </a:p>
          <a:p>
            <a:pPr marL="0" lvl="1" indent="0">
              <a:buNone/>
            </a:pPr>
            <a:endParaRPr lang="en-US" dirty="0">
              <a:sym typeface="Wingdings"/>
            </a:endParaRPr>
          </a:p>
          <a:p>
            <a:pPr marL="342900" lvl="1" indent="-342900">
              <a:buFont typeface="Arial"/>
              <a:buChar char="•"/>
            </a:pPr>
            <a:r>
              <a:rPr lang="en-US" dirty="0">
                <a:sym typeface="Wingdings"/>
              </a:rPr>
              <a:t>Timing resolution: 10 </a:t>
            </a:r>
            <a:r>
              <a:rPr lang="en-US" dirty="0" err="1">
                <a:sym typeface="Wingdings"/>
              </a:rPr>
              <a:t>nsec</a:t>
            </a:r>
            <a:r>
              <a:rPr lang="en-US" dirty="0">
                <a:sym typeface="Wingdings"/>
              </a:rPr>
              <a:t>  0.1 </a:t>
            </a:r>
            <a:r>
              <a:rPr lang="en-US" dirty="0" err="1">
                <a:sym typeface="Wingdings"/>
              </a:rPr>
              <a:t>nsec</a:t>
            </a:r>
            <a:endParaRPr lang="en-US" dirty="0">
              <a:sym typeface="Wingdings"/>
            </a:endParaRPr>
          </a:p>
          <a:p>
            <a:pPr marL="342900" lvl="1" indent="-342900">
              <a:buFont typeface="Arial"/>
              <a:buChar char="•"/>
            </a:pPr>
            <a:r>
              <a:rPr lang="en-US" dirty="0">
                <a:sym typeface="Wingdings"/>
              </a:rPr>
              <a:t>Photon sensitivity: 1000 photons  single photon</a:t>
            </a:r>
          </a:p>
          <a:p>
            <a:pPr marL="342900" lvl="1" indent="-342900">
              <a:buFont typeface="Arial"/>
              <a:buChar char="•"/>
            </a:pPr>
            <a:endParaRPr lang="en-US" dirty="0">
              <a:sym typeface="Wingdings"/>
            </a:endParaRPr>
          </a:p>
          <a:p>
            <a:pPr marL="342900" lvl="1" indent="-342900">
              <a:buFont typeface="Arial"/>
              <a:buChar char="•"/>
            </a:pPr>
            <a:r>
              <a:rPr lang="en-US" dirty="0">
                <a:sym typeface="Wingdings"/>
              </a:rPr>
              <a:t>Mature technology for DUNE dual-phase </a:t>
            </a:r>
            <a:r>
              <a:rPr lang="en-US" dirty="0" err="1">
                <a:sym typeface="Wingdings"/>
              </a:rPr>
              <a:t>LAr</a:t>
            </a:r>
            <a:r>
              <a:rPr lang="en-US" dirty="0">
                <a:sym typeface="Wingdings"/>
              </a:rPr>
              <a:t> TPC</a:t>
            </a:r>
          </a:p>
          <a:p>
            <a:pPr marL="342900" lvl="1" indent="-342900">
              <a:buFont typeface="Arial"/>
              <a:buChar char="•"/>
            </a:pPr>
            <a:endParaRPr lang="en-US" dirty="0"/>
          </a:p>
          <a:p>
            <a:pPr marL="0" lvl="1" indent="0">
              <a:buNone/>
            </a:pPr>
            <a:endParaRPr lang="en-US" dirty="0"/>
          </a:p>
        </p:txBody>
      </p:sp>
      <p:sp>
        <p:nvSpPr>
          <p:cNvPr id="13" name="TextBox 12">
            <a:extLst>
              <a:ext uri="{FF2B5EF4-FFF2-40B4-BE49-F238E27FC236}">
                <a16:creationId xmlns:a16="http://schemas.microsoft.com/office/drawing/2014/main" id="{0B479CED-9900-4001-9AAE-8285330A786F}"/>
              </a:ext>
            </a:extLst>
          </p:cNvPr>
          <p:cNvSpPr txBox="1"/>
          <p:nvPr/>
        </p:nvSpPr>
        <p:spPr>
          <a:xfrm>
            <a:off x="11273476" y="1746417"/>
            <a:ext cx="806824" cy="369332"/>
          </a:xfrm>
          <a:prstGeom prst="rect">
            <a:avLst/>
          </a:prstGeom>
          <a:noFill/>
        </p:spPr>
        <p:txBody>
          <a:bodyPr wrap="none" rtlCol="0">
            <a:spAutoFit/>
          </a:bodyPr>
          <a:lstStyle/>
          <a:p>
            <a:r>
              <a:rPr lang="en-US" dirty="0"/>
              <a:t>Andrei</a:t>
            </a:r>
          </a:p>
        </p:txBody>
      </p:sp>
    </p:spTree>
    <p:extLst>
      <p:ext uri="{BB962C8B-B14F-4D97-AF65-F5344CB8AC3E}">
        <p14:creationId xmlns:p14="http://schemas.microsoft.com/office/powerpoint/2010/main" val="2882056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22580-A8AE-49A5-BF21-CCF81CD56F98}"/>
              </a:ext>
            </a:extLst>
          </p:cNvPr>
          <p:cNvSpPr>
            <a:spLocks noGrp="1"/>
          </p:cNvSpPr>
          <p:nvPr>
            <p:ph type="title"/>
          </p:nvPr>
        </p:nvSpPr>
        <p:spPr>
          <a:xfrm>
            <a:off x="118872" y="365125"/>
            <a:ext cx="10515600" cy="1325563"/>
          </a:xfrm>
        </p:spPr>
        <p:txBody>
          <a:bodyPr/>
          <a:lstStyle/>
          <a:p>
            <a:r>
              <a:rPr lang="en-US" dirty="0"/>
              <a:t>New ideas for gain</a:t>
            </a:r>
          </a:p>
        </p:txBody>
      </p:sp>
      <p:pic>
        <p:nvPicPr>
          <p:cNvPr id="3" name="Picture 2">
            <a:extLst>
              <a:ext uri="{FF2B5EF4-FFF2-40B4-BE49-F238E27FC236}">
                <a16:creationId xmlns:a16="http://schemas.microsoft.com/office/drawing/2014/main" id="{995512C4-BD47-4CF6-9AA2-3383DD4EE290}"/>
              </a:ext>
            </a:extLst>
          </p:cNvPr>
          <p:cNvPicPr>
            <a:picLocks noChangeAspect="1"/>
          </p:cNvPicPr>
          <p:nvPr/>
        </p:nvPicPr>
        <p:blipFill>
          <a:blip r:embed="rId2"/>
          <a:stretch>
            <a:fillRect/>
          </a:stretch>
        </p:blipFill>
        <p:spPr>
          <a:xfrm>
            <a:off x="0" y="2319229"/>
            <a:ext cx="6096000" cy="4538772"/>
          </a:xfrm>
          <a:prstGeom prst="rect">
            <a:avLst/>
          </a:prstGeom>
        </p:spPr>
      </p:pic>
      <p:pic>
        <p:nvPicPr>
          <p:cNvPr id="4" name="Picture 3">
            <a:extLst>
              <a:ext uri="{FF2B5EF4-FFF2-40B4-BE49-F238E27FC236}">
                <a16:creationId xmlns:a16="http://schemas.microsoft.com/office/drawing/2014/main" id="{E5BDE9EC-25A9-49BC-AEC7-155284E315CD}"/>
              </a:ext>
            </a:extLst>
          </p:cNvPr>
          <p:cNvPicPr>
            <a:picLocks noChangeAspect="1"/>
          </p:cNvPicPr>
          <p:nvPr/>
        </p:nvPicPr>
        <p:blipFill>
          <a:blip r:embed="rId3"/>
          <a:stretch>
            <a:fillRect/>
          </a:stretch>
        </p:blipFill>
        <p:spPr>
          <a:xfrm>
            <a:off x="7445829" y="18643"/>
            <a:ext cx="4746171" cy="3533758"/>
          </a:xfrm>
          <a:prstGeom prst="rect">
            <a:avLst/>
          </a:prstGeom>
        </p:spPr>
      </p:pic>
      <p:pic>
        <p:nvPicPr>
          <p:cNvPr id="5" name="Picture 4">
            <a:extLst>
              <a:ext uri="{FF2B5EF4-FFF2-40B4-BE49-F238E27FC236}">
                <a16:creationId xmlns:a16="http://schemas.microsoft.com/office/drawing/2014/main" id="{79032505-73ED-4255-9BA8-CEB7E365A938}"/>
              </a:ext>
            </a:extLst>
          </p:cNvPr>
          <p:cNvPicPr>
            <a:picLocks noChangeAspect="1"/>
          </p:cNvPicPr>
          <p:nvPr/>
        </p:nvPicPr>
        <p:blipFill>
          <a:blip r:embed="rId4"/>
          <a:stretch>
            <a:fillRect/>
          </a:stretch>
        </p:blipFill>
        <p:spPr>
          <a:xfrm>
            <a:off x="7667897" y="3489582"/>
            <a:ext cx="4524103" cy="3368417"/>
          </a:xfrm>
          <a:prstGeom prst="rect">
            <a:avLst/>
          </a:prstGeom>
        </p:spPr>
      </p:pic>
      <p:sp>
        <p:nvSpPr>
          <p:cNvPr id="6" name="Rectangle 5">
            <a:extLst>
              <a:ext uri="{FF2B5EF4-FFF2-40B4-BE49-F238E27FC236}">
                <a16:creationId xmlns:a16="http://schemas.microsoft.com/office/drawing/2014/main" id="{76ED455D-CB18-4ABD-88A1-0C34C1643D67}"/>
              </a:ext>
            </a:extLst>
          </p:cNvPr>
          <p:cNvSpPr/>
          <p:nvPr/>
        </p:nvSpPr>
        <p:spPr>
          <a:xfrm>
            <a:off x="6096000" y="1690688"/>
            <a:ext cx="864339" cy="369332"/>
          </a:xfrm>
          <a:prstGeom prst="rect">
            <a:avLst/>
          </a:prstGeom>
        </p:spPr>
        <p:txBody>
          <a:bodyPr wrap="none">
            <a:spAutoFit/>
          </a:bodyPr>
          <a:lstStyle/>
          <a:p>
            <a:r>
              <a:rPr lang="en-US" dirty="0" err="1"/>
              <a:t>Shikma</a:t>
            </a:r>
            <a:endParaRPr lang="en-US" dirty="0"/>
          </a:p>
        </p:txBody>
      </p:sp>
    </p:spTree>
    <p:extLst>
      <p:ext uri="{BB962C8B-B14F-4D97-AF65-F5344CB8AC3E}">
        <p14:creationId xmlns:p14="http://schemas.microsoft.com/office/powerpoint/2010/main" val="1182550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46B34-AC86-4EE6-B7E2-4C239DE35BF4}"/>
              </a:ext>
            </a:extLst>
          </p:cNvPr>
          <p:cNvSpPr>
            <a:spLocks noGrp="1"/>
          </p:cNvSpPr>
          <p:nvPr>
            <p:ph type="title"/>
          </p:nvPr>
        </p:nvSpPr>
        <p:spPr>
          <a:xfrm>
            <a:off x="605368" y="691638"/>
            <a:ext cx="10972800" cy="647102"/>
          </a:xfrm>
        </p:spPr>
        <p:txBody>
          <a:bodyPr>
            <a:noAutofit/>
          </a:bodyPr>
          <a:lstStyle/>
          <a:p>
            <a:r>
              <a:rPr lang="en-US" dirty="0"/>
              <a:t>Introduction</a:t>
            </a:r>
          </a:p>
        </p:txBody>
      </p:sp>
      <p:sp>
        <p:nvSpPr>
          <p:cNvPr id="3" name="Content Placeholder 2">
            <a:extLst>
              <a:ext uri="{FF2B5EF4-FFF2-40B4-BE49-F238E27FC236}">
                <a16:creationId xmlns:a16="http://schemas.microsoft.com/office/drawing/2014/main" id="{14358D5F-962A-44A9-B76E-491B5A0563AB}"/>
              </a:ext>
            </a:extLst>
          </p:cNvPr>
          <p:cNvSpPr>
            <a:spLocks noGrp="1"/>
          </p:cNvSpPr>
          <p:nvPr>
            <p:ph idx="11"/>
          </p:nvPr>
        </p:nvSpPr>
        <p:spPr>
          <a:xfrm>
            <a:off x="1978030" y="1109620"/>
            <a:ext cx="8232771" cy="5168452"/>
          </a:xfrm>
        </p:spPr>
        <p:txBody>
          <a:bodyPr>
            <a:normAutofit fontScale="85000" lnSpcReduction="20000"/>
          </a:bodyPr>
          <a:lstStyle/>
          <a:p>
            <a:pPr marL="0" indent="0">
              <a:lnSpc>
                <a:spcPct val="120000"/>
              </a:lnSpc>
              <a:spcBef>
                <a:spcPts val="600"/>
              </a:spcBef>
              <a:buNone/>
            </a:pPr>
            <a:r>
              <a:rPr lang="en-US" dirty="0"/>
              <a:t>In the past years a dedicated R&amp;D program was carried out at CERN aiming at replacing the </a:t>
            </a:r>
            <a:r>
              <a:rPr lang="en-US" dirty="0" err="1"/>
              <a:t>LAr</a:t>
            </a:r>
            <a:r>
              <a:rPr lang="en-US" dirty="0"/>
              <a:t>-TPC wire chamber with perforated multilayer printed circuit board (PCB), where fragile wires are replaced by robust copper strips:</a:t>
            </a:r>
          </a:p>
          <a:p>
            <a:pPr>
              <a:lnSpc>
                <a:spcPct val="120000"/>
              </a:lnSpc>
              <a:spcBef>
                <a:spcPts val="600"/>
              </a:spcBef>
            </a:pPr>
            <a:r>
              <a:rPr lang="en-US" dirty="0"/>
              <a:t>Electrons are 2D focused in the PCB holes</a:t>
            </a:r>
          </a:p>
          <a:p>
            <a:pPr>
              <a:lnSpc>
                <a:spcPct val="120000"/>
              </a:lnSpc>
              <a:spcBef>
                <a:spcPts val="600"/>
              </a:spcBef>
            </a:pPr>
            <a:r>
              <a:rPr lang="en-US" dirty="0"/>
              <a:t>Strips in the front and intermediate layers sense induction signal</a:t>
            </a:r>
          </a:p>
          <a:p>
            <a:pPr>
              <a:lnSpc>
                <a:spcPct val="120000"/>
              </a:lnSpc>
              <a:spcBef>
                <a:spcPts val="600"/>
              </a:spcBef>
            </a:pPr>
            <a:r>
              <a:rPr lang="en-US" dirty="0"/>
              <a:t>Strips on last plane collect the ionization electrons.</a:t>
            </a:r>
          </a:p>
          <a:p>
            <a:pPr marL="0" indent="0">
              <a:lnSpc>
                <a:spcPct val="120000"/>
              </a:lnSpc>
              <a:spcBef>
                <a:spcPts val="600"/>
              </a:spcBef>
              <a:buNone/>
            </a:pPr>
            <a:r>
              <a:rPr lang="en-US" dirty="0"/>
              <a:t>The idea was driven by several possible improvements </a:t>
            </a:r>
            <a:r>
              <a:rPr lang="en-US" dirty="0" err="1"/>
              <a:t>wrt</a:t>
            </a:r>
            <a:r>
              <a:rPr lang="en-US" dirty="0"/>
              <a:t> wire chambers:</a:t>
            </a:r>
          </a:p>
          <a:p>
            <a:pPr>
              <a:lnSpc>
                <a:spcPct val="120000"/>
              </a:lnSpc>
              <a:spcBef>
                <a:spcPts val="600"/>
              </a:spcBef>
            </a:pPr>
            <a:r>
              <a:rPr lang="en-US" dirty="0"/>
              <a:t>Most components can be mass produced commercially</a:t>
            </a:r>
          </a:p>
          <a:p>
            <a:pPr>
              <a:lnSpc>
                <a:spcPct val="120000"/>
              </a:lnSpc>
              <a:spcBef>
                <a:spcPts val="600"/>
              </a:spcBef>
            </a:pPr>
            <a:r>
              <a:rPr lang="en-US" dirty="0"/>
              <a:t>The anode plane is robust, without risk of broken wires, has simpler support structure </a:t>
            </a:r>
          </a:p>
          <a:p>
            <a:pPr>
              <a:lnSpc>
                <a:spcPct val="120000"/>
              </a:lnSpc>
              <a:spcBef>
                <a:spcPts val="600"/>
              </a:spcBef>
            </a:pPr>
            <a:r>
              <a:rPr lang="en-US" dirty="0"/>
              <a:t>Possibility of integrating the FE electronics on the PCB</a:t>
            </a:r>
          </a:p>
          <a:p>
            <a:pPr>
              <a:lnSpc>
                <a:spcPct val="120000"/>
              </a:lnSpc>
              <a:spcBef>
                <a:spcPts val="600"/>
              </a:spcBef>
            </a:pPr>
            <a:r>
              <a:rPr lang="en-US" dirty="0"/>
              <a:t>Better segmentation / modularity, the possibility to test the full readout before installation</a:t>
            </a:r>
          </a:p>
          <a:p>
            <a:pPr>
              <a:lnSpc>
                <a:spcPct val="120000"/>
              </a:lnSpc>
              <a:spcBef>
                <a:spcPts val="600"/>
              </a:spcBef>
            </a:pPr>
            <a:r>
              <a:rPr lang="en-US" dirty="0"/>
              <a:t>The design took advantage of the technological development of wide area Thick-Gems at CERN.</a:t>
            </a:r>
            <a:endParaRPr lang="en-US" sz="2000" dirty="0"/>
          </a:p>
          <a:p>
            <a:endParaRPr lang="en-US" sz="2400" dirty="0"/>
          </a:p>
        </p:txBody>
      </p:sp>
      <p:sp>
        <p:nvSpPr>
          <p:cNvPr id="5" name="Footer Placeholder 4">
            <a:extLst>
              <a:ext uri="{FF2B5EF4-FFF2-40B4-BE49-F238E27FC236}">
                <a16:creationId xmlns:a16="http://schemas.microsoft.com/office/drawing/2014/main" id="{E6720025-ED54-44A4-B356-4909CDBFA442}"/>
              </a:ext>
            </a:extLst>
          </p:cNvPr>
          <p:cNvSpPr>
            <a:spLocks noGrp="1"/>
          </p:cNvSpPr>
          <p:nvPr>
            <p:ph type="ftr" sz="quarter" idx="3"/>
          </p:nvPr>
        </p:nvSpPr>
        <p:spPr/>
        <p:txBody>
          <a:bodyPr/>
          <a:lstStyle/>
          <a:p>
            <a:pPr>
              <a:defRPr/>
            </a:pPr>
            <a:r>
              <a:rPr lang="en-US" dirty="0"/>
              <a:t>DUNE Module of Opportunity Workshop, Nov 12-13, 2019</a:t>
            </a:r>
          </a:p>
        </p:txBody>
      </p:sp>
      <p:sp>
        <p:nvSpPr>
          <p:cNvPr id="4" name="Slide Number Placeholder 3">
            <a:extLst>
              <a:ext uri="{FF2B5EF4-FFF2-40B4-BE49-F238E27FC236}">
                <a16:creationId xmlns:a16="http://schemas.microsoft.com/office/drawing/2014/main" id="{75DEE9A6-E8BF-44F6-B733-61EDC62B3E39}"/>
              </a:ext>
            </a:extLst>
          </p:cNvPr>
          <p:cNvSpPr>
            <a:spLocks noGrp="1"/>
          </p:cNvSpPr>
          <p:nvPr>
            <p:ph type="sldNum" sz="quarter" idx="4"/>
          </p:nvPr>
        </p:nvSpPr>
        <p:spPr/>
        <p:txBody>
          <a:bodyPr/>
          <a:lstStyle/>
          <a:p>
            <a:fld id="{BABBFECB-54FD-49F8-A377-AB58D7027113}" type="slidenum">
              <a:rPr lang="en-US" smtClean="0"/>
              <a:t>37</a:t>
            </a:fld>
            <a:endParaRPr lang="en-US"/>
          </a:p>
        </p:txBody>
      </p:sp>
      <p:sp>
        <p:nvSpPr>
          <p:cNvPr id="6" name="Title 1">
            <a:extLst>
              <a:ext uri="{FF2B5EF4-FFF2-40B4-BE49-F238E27FC236}">
                <a16:creationId xmlns:a16="http://schemas.microsoft.com/office/drawing/2014/main" id="{061C7083-5ECD-4616-8D44-FC563CE67341}"/>
              </a:ext>
            </a:extLst>
          </p:cNvPr>
          <p:cNvSpPr txBox="1">
            <a:spLocks/>
          </p:cNvSpPr>
          <p:nvPr/>
        </p:nvSpPr>
        <p:spPr>
          <a:xfrm>
            <a:off x="0" y="1"/>
            <a:ext cx="12192000" cy="743711"/>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b="1" i="0" kern="1200" baseline="0">
                <a:solidFill>
                  <a:srgbClr val="E95125"/>
                </a:solidFill>
                <a:latin typeface="Helvetica"/>
                <a:ea typeface="+mj-ea"/>
                <a:cs typeface="+mj-cs"/>
              </a:defRPr>
            </a:lvl1pPr>
          </a:lstStyle>
          <a:p>
            <a:r>
              <a:rPr lang="en-US" sz="4400"/>
              <a:t>Design Concepts for PCB Based APAs</a:t>
            </a:r>
            <a:endParaRPr lang="en-US" sz="4400" dirty="0"/>
          </a:p>
        </p:txBody>
      </p:sp>
      <p:sp>
        <p:nvSpPr>
          <p:cNvPr id="7" name="Rectangle 6">
            <a:extLst>
              <a:ext uri="{FF2B5EF4-FFF2-40B4-BE49-F238E27FC236}">
                <a16:creationId xmlns:a16="http://schemas.microsoft.com/office/drawing/2014/main" id="{A0A04B59-34F8-43A8-A792-76EF0DE72F0C}"/>
              </a:ext>
            </a:extLst>
          </p:cNvPr>
          <p:cNvSpPr/>
          <p:nvPr/>
        </p:nvSpPr>
        <p:spPr>
          <a:xfrm>
            <a:off x="10722293" y="856560"/>
            <a:ext cx="431528" cy="369332"/>
          </a:xfrm>
          <a:prstGeom prst="rect">
            <a:avLst/>
          </a:prstGeom>
        </p:spPr>
        <p:txBody>
          <a:bodyPr wrap="none">
            <a:spAutoFit/>
          </a:bodyPr>
          <a:lstStyle/>
          <a:p>
            <a:r>
              <a:rPr lang="en-US" dirty="0"/>
              <a:t>Bo</a:t>
            </a:r>
          </a:p>
        </p:txBody>
      </p:sp>
    </p:spTree>
    <p:extLst>
      <p:ext uri="{BB962C8B-B14F-4D97-AF65-F5344CB8AC3E}">
        <p14:creationId xmlns:p14="http://schemas.microsoft.com/office/powerpoint/2010/main" val="1258560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46B34-AC86-4EE6-B7E2-4C239DE35BF4}"/>
              </a:ext>
            </a:extLst>
          </p:cNvPr>
          <p:cNvSpPr>
            <a:spLocks noGrp="1"/>
          </p:cNvSpPr>
          <p:nvPr>
            <p:ph type="title"/>
          </p:nvPr>
        </p:nvSpPr>
        <p:spPr>
          <a:xfrm>
            <a:off x="1978026" y="462518"/>
            <a:ext cx="8229600" cy="524670"/>
          </a:xfrm>
        </p:spPr>
        <p:txBody>
          <a:bodyPr>
            <a:noAutofit/>
          </a:bodyPr>
          <a:lstStyle/>
          <a:p>
            <a:r>
              <a:rPr lang="en-US" dirty="0"/>
              <a:t>Summary</a:t>
            </a:r>
          </a:p>
        </p:txBody>
      </p:sp>
      <p:sp>
        <p:nvSpPr>
          <p:cNvPr id="3" name="Content Placeholder 2">
            <a:extLst>
              <a:ext uri="{FF2B5EF4-FFF2-40B4-BE49-F238E27FC236}">
                <a16:creationId xmlns:a16="http://schemas.microsoft.com/office/drawing/2014/main" id="{14358D5F-962A-44A9-B76E-491B5A0563AB}"/>
              </a:ext>
            </a:extLst>
          </p:cNvPr>
          <p:cNvSpPr>
            <a:spLocks noGrp="1"/>
          </p:cNvSpPr>
          <p:nvPr>
            <p:ph idx="11"/>
          </p:nvPr>
        </p:nvSpPr>
        <p:spPr>
          <a:xfrm>
            <a:off x="3177" y="987188"/>
            <a:ext cx="8232771" cy="5290884"/>
          </a:xfrm>
        </p:spPr>
        <p:txBody>
          <a:bodyPr>
            <a:normAutofit/>
          </a:bodyPr>
          <a:lstStyle/>
          <a:p>
            <a:pPr>
              <a:spcBef>
                <a:spcPts val="600"/>
              </a:spcBef>
            </a:pPr>
            <a:r>
              <a:rPr lang="en-US" sz="1600" dirty="0"/>
              <a:t>APAs constructed from PCB anode modules are interesting alternative to the current wire based APAs. They can be mass produced by industry, robust, better uniformity and modularity.</a:t>
            </a:r>
          </a:p>
          <a:p>
            <a:pPr>
              <a:spcBef>
                <a:spcPts val="600"/>
              </a:spcBef>
            </a:pPr>
            <a:r>
              <a:rPr lang="en-US" sz="1600" dirty="0"/>
              <a:t>Despite of the large number of holes on the anode PCBs, cost estimate from a PCB vendor projected the cost of the 2 view PCB at ~ $200 /m</a:t>
            </a:r>
            <a:r>
              <a:rPr lang="en-US" sz="1600" baseline="30000" dirty="0"/>
              <a:t>2</a:t>
            </a:r>
            <a:r>
              <a:rPr lang="en-US" sz="1600" dirty="0"/>
              <a:t>.  The material cost for building a 3mx3m module is about $30k without the readout electronics.  The assembly labor is expected to be substantially less than that of the current APAs.</a:t>
            </a:r>
          </a:p>
          <a:p>
            <a:pPr>
              <a:spcBef>
                <a:spcPts val="600"/>
              </a:spcBef>
            </a:pPr>
            <a:r>
              <a:rPr lang="en-US" sz="1600" dirty="0"/>
              <a:t>Due to the larger dielectric constant of G10 (x3 from </a:t>
            </a:r>
            <a:r>
              <a:rPr lang="en-US" sz="1600" dirty="0" err="1"/>
              <a:t>LAr</a:t>
            </a:r>
            <a:r>
              <a:rPr lang="en-US" sz="1600" dirty="0"/>
              <a:t>), to have comparable SNR to the wire based APAs, we need at least 3x channel count per unit area.  A longer drift and fewer APA arrays will help reduce the CE channel count.</a:t>
            </a:r>
          </a:p>
          <a:p>
            <a:pPr>
              <a:spcBef>
                <a:spcPts val="600"/>
              </a:spcBef>
            </a:pPr>
            <a:r>
              <a:rPr lang="en-US" sz="1600" dirty="0"/>
              <a:t>A 2-view demonstrator is under development, which can be scaled to a 3mx3m module taking advantage of the NP02 support frame design.</a:t>
            </a:r>
          </a:p>
          <a:p>
            <a:pPr>
              <a:spcBef>
                <a:spcPts val="600"/>
              </a:spcBef>
            </a:pPr>
            <a:r>
              <a:rPr lang="en-US" sz="1600" dirty="0"/>
              <a:t>Due to the high field necessary inside the holes of the PCB, internal induction planes are far less effective due to charge cancellation. Therefore to build a 3-view PCB anode, we plan to use one induction view, and two shared collection views.  Small scale samples will be designed and tested to select the best electrode configuration. </a:t>
            </a:r>
          </a:p>
          <a:p>
            <a:pPr>
              <a:spcBef>
                <a:spcPts val="600"/>
              </a:spcBef>
            </a:pPr>
            <a:r>
              <a:rPr lang="en-US" sz="1600" dirty="0"/>
              <a:t>For horizontally placed large anode PCBs, perforation is needed to allow liquid argon flow. This may not be a requirement for vertical APA walls.</a:t>
            </a:r>
          </a:p>
        </p:txBody>
      </p:sp>
      <p:sp>
        <p:nvSpPr>
          <p:cNvPr id="6" name="Footer Placeholder 5">
            <a:extLst>
              <a:ext uri="{FF2B5EF4-FFF2-40B4-BE49-F238E27FC236}">
                <a16:creationId xmlns:a16="http://schemas.microsoft.com/office/drawing/2014/main" id="{43A2BE67-4BA7-412C-B7F9-4A771966A801}"/>
              </a:ext>
            </a:extLst>
          </p:cNvPr>
          <p:cNvSpPr>
            <a:spLocks noGrp="1"/>
          </p:cNvSpPr>
          <p:nvPr>
            <p:ph type="ftr" sz="quarter" idx="3"/>
          </p:nvPr>
        </p:nvSpPr>
        <p:spPr/>
        <p:txBody>
          <a:bodyPr/>
          <a:lstStyle/>
          <a:p>
            <a:pPr>
              <a:defRPr/>
            </a:pPr>
            <a:r>
              <a:rPr lang="en-US"/>
              <a:t>DUNE Module of Opportunity Workshop, Nov 12-13, 2019</a:t>
            </a:r>
            <a:endParaRPr lang="en-US" dirty="0"/>
          </a:p>
        </p:txBody>
      </p:sp>
      <p:sp>
        <p:nvSpPr>
          <p:cNvPr id="4" name="Slide Number Placeholder 3">
            <a:extLst>
              <a:ext uri="{FF2B5EF4-FFF2-40B4-BE49-F238E27FC236}">
                <a16:creationId xmlns:a16="http://schemas.microsoft.com/office/drawing/2014/main" id="{F5DB235F-B6EC-49AD-A026-9EA66E591009}"/>
              </a:ext>
            </a:extLst>
          </p:cNvPr>
          <p:cNvSpPr>
            <a:spLocks noGrp="1"/>
          </p:cNvSpPr>
          <p:nvPr>
            <p:ph type="sldNum" sz="quarter" idx="4"/>
          </p:nvPr>
        </p:nvSpPr>
        <p:spPr/>
        <p:txBody>
          <a:bodyPr/>
          <a:lstStyle/>
          <a:p>
            <a:fld id="{BABBFECB-54FD-49F8-A377-AB58D7027113}" type="slidenum">
              <a:rPr lang="en-US" smtClean="0"/>
              <a:t>38</a:t>
            </a:fld>
            <a:endParaRPr lang="en-US"/>
          </a:p>
        </p:txBody>
      </p:sp>
      <p:pic>
        <p:nvPicPr>
          <p:cNvPr id="7" name="Content Placeholder 7">
            <a:extLst>
              <a:ext uri="{FF2B5EF4-FFF2-40B4-BE49-F238E27FC236}">
                <a16:creationId xmlns:a16="http://schemas.microsoft.com/office/drawing/2014/main" id="{1D851A4D-CD87-4F74-A0C3-C25970C89FE2}"/>
              </a:ext>
            </a:extLst>
          </p:cNvPr>
          <p:cNvPicPr>
            <a:picLocks noChangeAspect="1"/>
          </p:cNvPicPr>
          <p:nvPr/>
        </p:nvPicPr>
        <p:blipFill rotWithShape="1">
          <a:blip r:embed="rId2">
            <a:extLst>
              <a:ext uri="{28A0092B-C50C-407E-A947-70E740481C1C}">
                <a14:useLocalDpi xmlns:a14="http://schemas.microsoft.com/office/drawing/2010/main" val="0"/>
              </a:ext>
            </a:extLst>
          </a:blip>
          <a:srcRect t="8940" b="7890"/>
          <a:stretch/>
        </p:blipFill>
        <p:spPr>
          <a:xfrm rot="16200000">
            <a:off x="8575528" y="-187472"/>
            <a:ext cx="3429000" cy="3803944"/>
          </a:xfrm>
          <a:prstGeom prst="rect">
            <a:avLst/>
          </a:prstGeom>
        </p:spPr>
      </p:pic>
      <p:pic>
        <p:nvPicPr>
          <p:cNvPr id="8" name="Picture 7">
            <a:extLst>
              <a:ext uri="{FF2B5EF4-FFF2-40B4-BE49-F238E27FC236}">
                <a16:creationId xmlns:a16="http://schemas.microsoft.com/office/drawing/2014/main" id="{06D213B7-4CBE-4787-BEB5-B6237901F0EE}"/>
              </a:ext>
            </a:extLst>
          </p:cNvPr>
          <p:cNvPicPr>
            <a:picLocks noChangeAspect="1"/>
          </p:cNvPicPr>
          <p:nvPr/>
        </p:nvPicPr>
        <p:blipFill>
          <a:blip r:embed="rId3"/>
          <a:stretch>
            <a:fillRect/>
          </a:stretch>
        </p:blipFill>
        <p:spPr>
          <a:xfrm>
            <a:off x="7907106" y="4957763"/>
            <a:ext cx="4284893" cy="1900236"/>
          </a:xfrm>
          <a:prstGeom prst="rect">
            <a:avLst/>
          </a:prstGeom>
        </p:spPr>
      </p:pic>
      <p:sp>
        <p:nvSpPr>
          <p:cNvPr id="9" name="Rectangle 8">
            <a:extLst>
              <a:ext uri="{FF2B5EF4-FFF2-40B4-BE49-F238E27FC236}">
                <a16:creationId xmlns:a16="http://schemas.microsoft.com/office/drawing/2014/main" id="{D16AF107-19B7-49D4-AF5A-C75F19C6A306}"/>
              </a:ext>
            </a:extLst>
          </p:cNvPr>
          <p:cNvSpPr/>
          <p:nvPr/>
        </p:nvSpPr>
        <p:spPr>
          <a:xfrm>
            <a:off x="11295317" y="3824049"/>
            <a:ext cx="431528" cy="369332"/>
          </a:xfrm>
          <a:prstGeom prst="rect">
            <a:avLst/>
          </a:prstGeom>
        </p:spPr>
        <p:txBody>
          <a:bodyPr wrap="none">
            <a:spAutoFit/>
          </a:bodyPr>
          <a:lstStyle/>
          <a:p>
            <a:r>
              <a:rPr lang="en-US" dirty="0"/>
              <a:t>Bo</a:t>
            </a:r>
          </a:p>
        </p:txBody>
      </p:sp>
    </p:spTree>
    <p:extLst>
      <p:ext uri="{BB962C8B-B14F-4D97-AF65-F5344CB8AC3E}">
        <p14:creationId xmlns:p14="http://schemas.microsoft.com/office/powerpoint/2010/main" val="2628378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33BB6-ACB2-4953-9ADC-C0F78F3BD058}"/>
              </a:ext>
            </a:extLst>
          </p:cNvPr>
          <p:cNvSpPr>
            <a:spLocks noGrp="1"/>
          </p:cNvSpPr>
          <p:nvPr>
            <p:ph type="sldNum" sz="quarter" idx="12"/>
          </p:nvPr>
        </p:nvSpPr>
        <p:spPr/>
        <p:txBody>
          <a:bodyPr/>
          <a:lstStyle/>
          <a:p>
            <a:fld id="{FE7A4BB3-E848-5A44-82DF-322201952CD8}" type="slidenum">
              <a:rPr lang="en-US" smtClean="0"/>
              <a:pPr/>
              <a:t>39</a:t>
            </a:fld>
            <a:endParaRPr lang="en-US" dirty="0"/>
          </a:p>
        </p:txBody>
      </p:sp>
      <p:sp>
        <p:nvSpPr>
          <p:cNvPr id="3" name="Title 2">
            <a:extLst>
              <a:ext uri="{FF2B5EF4-FFF2-40B4-BE49-F238E27FC236}">
                <a16:creationId xmlns:a16="http://schemas.microsoft.com/office/drawing/2014/main" id="{CB34DE82-0F47-2E48-8D19-C855CCE17105}"/>
              </a:ext>
            </a:extLst>
          </p:cNvPr>
          <p:cNvSpPr>
            <a:spLocks noGrp="1"/>
          </p:cNvSpPr>
          <p:nvPr>
            <p:ph type="title"/>
          </p:nvPr>
        </p:nvSpPr>
        <p:spPr>
          <a:xfrm>
            <a:off x="6790944" y="701266"/>
            <a:ext cx="5015484" cy="1092483"/>
          </a:xfrm>
        </p:spPr>
        <p:txBody>
          <a:bodyPr/>
          <a:lstStyle/>
          <a:p>
            <a:r>
              <a:rPr lang="en-US" dirty="0"/>
              <a:t>Sourcing LRUA for DUNE could be a reality</a:t>
            </a:r>
          </a:p>
        </p:txBody>
      </p:sp>
      <p:sp>
        <p:nvSpPr>
          <p:cNvPr id="4" name="Content Placeholder 3">
            <a:extLst>
              <a:ext uri="{FF2B5EF4-FFF2-40B4-BE49-F238E27FC236}">
                <a16:creationId xmlns:a16="http://schemas.microsoft.com/office/drawing/2014/main" id="{3DA7A576-D2FB-474C-B4D5-F29C4A515225}"/>
              </a:ext>
            </a:extLst>
          </p:cNvPr>
          <p:cNvSpPr>
            <a:spLocks noGrp="1"/>
          </p:cNvSpPr>
          <p:nvPr>
            <p:ph sz="quarter" idx="20"/>
          </p:nvPr>
        </p:nvSpPr>
        <p:spPr>
          <a:xfrm>
            <a:off x="6790944" y="1975104"/>
            <a:ext cx="5401056" cy="4882896"/>
          </a:xfrm>
        </p:spPr>
        <p:txBody>
          <a:bodyPr>
            <a:normAutofit fontScale="85000" lnSpcReduction="20000"/>
          </a:bodyPr>
          <a:lstStyle/>
          <a:p>
            <a:r>
              <a:rPr lang="en-US" dirty="0"/>
              <a:t>Argon is not generally looked for in underground gas fields</a:t>
            </a:r>
          </a:p>
          <a:p>
            <a:r>
              <a:rPr lang="en-US" dirty="0"/>
              <a:t>PNNL working with to explore large scale underground argon sources</a:t>
            </a:r>
          </a:p>
          <a:p>
            <a:pPr lvl="1"/>
            <a:r>
              <a:rPr lang="en-US" b="1" dirty="0"/>
              <a:t>Supplier:</a:t>
            </a:r>
            <a:r>
              <a:rPr lang="en-US" dirty="0"/>
              <a:t> Major U.S. gas producer/supplier </a:t>
            </a:r>
            <a:r>
              <a:rPr lang="en-US" i="1" dirty="0"/>
              <a:t>(not disclosed at company request)</a:t>
            </a:r>
          </a:p>
          <a:p>
            <a:pPr lvl="1"/>
            <a:r>
              <a:rPr lang="en-US" b="1" dirty="0"/>
              <a:t>Production rate:</a:t>
            </a:r>
            <a:r>
              <a:rPr lang="en-US" dirty="0"/>
              <a:t> ~5,000 </a:t>
            </a:r>
            <a:r>
              <a:rPr lang="en-US" dirty="0" err="1"/>
              <a:t>tonnes</a:t>
            </a:r>
            <a:r>
              <a:rPr lang="en-US" dirty="0"/>
              <a:t>/year</a:t>
            </a:r>
          </a:p>
          <a:p>
            <a:pPr lvl="2"/>
            <a:r>
              <a:rPr lang="en-US" dirty="0"/>
              <a:t>Can start in about 2 years</a:t>
            </a:r>
          </a:p>
          <a:p>
            <a:pPr lvl="1"/>
            <a:r>
              <a:rPr lang="en-US" b="1" dirty="0"/>
              <a:t>Ballpark cost:</a:t>
            </a:r>
            <a:r>
              <a:rPr lang="en-US" dirty="0"/>
              <a:t> x3 regular argon</a:t>
            </a:r>
          </a:p>
          <a:p>
            <a:pPr marL="457182" lvl="1" indent="0">
              <a:buNone/>
            </a:pPr>
            <a:r>
              <a:rPr lang="en-US" i="1" dirty="0"/>
              <a:t>NOTE: These are very rough estimates.</a:t>
            </a:r>
          </a:p>
          <a:p>
            <a:pPr marL="457182" lvl="1" indent="0">
              <a:buNone/>
            </a:pPr>
            <a:r>
              <a:rPr lang="en-US" b="1" i="1" dirty="0"/>
              <a:t>Further refinement require expression of true interest from DUNE</a:t>
            </a:r>
          </a:p>
          <a:p>
            <a:endParaRPr lang="en-US" dirty="0"/>
          </a:p>
          <a:p>
            <a:r>
              <a:rPr lang="en-US" dirty="0"/>
              <a:t>Next steps for physics:</a:t>
            </a:r>
          </a:p>
          <a:p>
            <a:pPr lvl="1"/>
            <a:r>
              <a:rPr lang="en-US" dirty="0"/>
              <a:t>Reminder: </a:t>
            </a:r>
            <a:r>
              <a:rPr lang="en-US" dirty="0" err="1"/>
              <a:t>DarkSide</a:t>
            </a:r>
            <a:r>
              <a:rPr lang="en-US" dirty="0"/>
              <a:t> source is the only proven source (i.e., extremely low </a:t>
            </a:r>
            <a:r>
              <a:rPr lang="en-US" baseline="30000" dirty="0"/>
              <a:t>39</a:t>
            </a:r>
            <a:r>
              <a:rPr lang="en-US" dirty="0"/>
              <a:t>Ar)</a:t>
            </a:r>
          </a:p>
          <a:p>
            <a:pPr lvl="1"/>
            <a:r>
              <a:rPr lang="en-US" dirty="0"/>
              <a:t>Measure </a:t>
            </a:r>
            <a:r>
              <a:rPr lang="en-US" baseline="30000" dirty="0"/>
              <a:t>39</a:t>
            </a:r>
            <a:r>
              <a:rPr lang="en-US" dirty="0"/>
              <a:t>Ar levels from new potential source</a:t>
            </a:r>
          </a:p>
          <a:p>
            <a:pPr lvl="1"/>
            <a:r>
              <a:rPr lang="en-US" dirty="0"/>
              <a:t>For </a:t>
            </a:r>
            <a:r>
              <a:rPr lang="en-US" baseline="30000" dirty="0"/>
              <a:t>42</a:t>
            </a:r>
            <a:r>
              <a:rPr lang="en-US" dirty="0"/>
              <a:t>Ar level, new assay method required – expected to be VERY low</a:t>
            </a:r>
          </a:p>
          <a:p>
            <a:pPr lvl="1"/>
            <a:endParaRPr lang="en-US" dirty="0"/>
          </a:p>
        </p:txBody>
      </p:sp>
      <p:pic>
        <p:nvPicPr>
          <p:cNvPr id="5" name="Picture 4">
            <a:extLst>
              <a:ext uri="{FF2B5EF4-FFF2-40B4-BE49-F238E27FC236}">
                <a16:creationId xmlns:a16="http://schemas.microsoft.com/office/drawing/2014/main" id="{8F89ADDD-FB0B-40D4-8112-D8688E089CA8}"/>
              </a:ext>
            </a:extLst>
          </p:cNvPr>
          <p:cNvPicPr>
            <a:picLocks noChangeAspect="1"/>
          </p:cNvPicPr>
          <p:nvPr/>
        </p:nvPicPr>
        <p:blipFill>
          <a:blip r:embed="rId2"/>
          <a:stretch>
            <a:fillRect/>
          </a:stretch>
        </p:blipFill>
        <p:spPr>
          <a:xfrm>
            <a:off x="0" y="2889505"/>
            <a:ext cx="6941153" cy="3968496"/>
          </a:xfrm>
          <a:prstGeom prst="rect">
            <a:avLst/>
          </a:prstGeom>
        </p:spPr>
      </p:pic>
      <p:sp>
        <p:nvSpPr>
          <p:cNvPr id="6" name="Title 1">
            <a:extLst>
              <a:ext uri="{FF2B5EF4-FFF2-40B4-BE49-F238E27FC236}">
                <a16:creationId xmlns:a16="http://schemas.microsoft.com/office/drawing/2014/main" id="{DBC5655B-4071-4947-877C-DA1C4E70014E}"/>
              </a:ext>
            </a:extLst>
          </p:cNvPr>
          <p:cNvSpPr txBox="1">
            <a:spLocks/>
          </p:cNvSpPr>
          <p:nvPr/>
        </p:nvSpPr>
        <p:spPr>
          <a:xfrm>
            <a:off x="0" y="116050"/>
            <a:ext cx="6096000" cy="750521"/>
          </a:xfrm>
          <a:prstGeom prst="rect">
            <a:avLst/>
          </a:prstGeom>
        </p:spPr>
        <p:txBody>
          <a:bodyPr vert="horz" lIns="0" tIns="45720" rIns="91440" bIns="45720" rtlCol="0" anchor="b">
            <a:noAutofit/>
          </a:bodyPr>
          <a:lstStyle>
            <a:lvl1pPr algn="l" defTabSz="914400" rtl="0" eaLnBrk="1" latinLnBrk="0" hangingPunct="1">
              <a:lnSpc>
                <a:spcPct val="90000"/>
              </a:lnSpc>
              <a:spcBef>
                <a:spcPct val="0"/>
              </a:spcBef>
              <a:buNone/>
              <a:defRPr lang="en-US" sz="3000" b="1" kern="1200" dirty="0">
                <a:solidFill>
                  <a:srgbClr val="C8722E"/>
                </a:solidFill>
                <a:latin typeface="Arial" panose="020B0604020202020204" pitchFamily="34" charset="0"/>
                <a:ea typeface="+mn-ea"/>
                <a:cs typeface="Arial" panose="020B0604020202020204" pitchFamily="34" charset="0"/>
              </a:defRPr>
            </a:lvl1pPr>
          </a:lstStyle>
          <a:p>
            <a:r>
              <a:rPr lang="en-US" sz="3600" dirty="0">
                <a:solidFill>
                  <a:schemeClr val="tx1"/>
                </a:solidFill>
              </a:rPr>
              <a:t>DarkSide/Underground Ar</a:t>
            </a:r>
          </a:p>
        </p:txBody>
      </p:sp>
      <p:sp>
        <p:nvSpPr>
          <p:cNvPr id="7" name="Rectangle 6">
            <a:extLst>
              <a:ext uri="{FF2B5EF4-FFF2-40B4-BE49-F238E27FC236}">
                <a16:creationId xmlns:a16="http://schemas.microsoft.com/office/drawing/2014/main" id="{7C967508-B2C7-4647-B3FA-4F239A15B774}"/>
              </a:ext>
            </a:extLst>
          </p:cNvPr>
          <p:cNvSpPr/>
          <p:nvPr/>
        </p:nvSpPr>
        <p:spPr>
          <a:xfrm>
            <a:off x="10692345" y="220240"/>
            <a:ext cx="1114083" cy="646331"/>
          </a:xfrm>
          <a:prstGeom prst="rect">
            <a:avLst/>
          </a:prstGeom>
        </p:spPr>
        <p:txBody>
          <a:bodyPr wrap="square">
            <a:spAutoFit/>
          </a:bodyPr>
          <a:lstStyle/>
          <a:p>
            <a:r>
              <a:rPr lang="en-US" dirty="0"/>
              <a:t>Cristiano, Eric</a:t>
            </a:r>
          </a:p>
        </p:txBody>
      </p:sp>
    </p:spTree>
    <p:extLst>
      <p:ext uri="{BB962C8B-B14F-4D97-AF65-F5344CB8AC3E}">
        <p14:creationId xmlns:p14="http://schemas.microsoft.com/office/powerpoint/2010/main" val="17733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F197-21E9-4E1B-B2EC-3C71D8109E5F}"/>
              </a:ext>
            </a:extLst>
          </p:cNvPr>
          <p:cNvSpPr>
            <a:spLocks noGrp="1"/>
          </p:cNvSpPr>
          <p:nvPr>
            <p:ph type="title"/>
          </p:nvPr>
        </p:nvSpPr>
        <p:spPr>
          <a:xfrm>
            <a:off x="838200" y="947397"/>
            <a:ext cx="10463784" cy="1125244"/>
          </a:xfrm>
        </p:spPr>
        <p:txBody>
          <a:bodyPr>
            <a:normAutofit fontScale="90000"/>
          </a:bodyPr>
          <a:lstStyle/>
          <a:p>
            <a:r>
              <a:rPr lang="en-US" dirty="0"/>
              <a:t>CPAD (</a:t>
            </a:r>
            <a:r>
              <a:rPr lang="en-US" b="1" dirty="0"/>
              <a:t>Coordinating Panel for Advanced Detectors)</a:t>
            </a:r>
            <a:endParaRPr lang="en-US" dirty="0"/>
          </a:p>
        </p:txBody>
      </p:sp>
      <p:sp>
        <p:nvSpPr>
          <p:cNvPr id="3" name="Rectangle 2">
            <a:extLst>
              <a:ext uri="{FF2B5EF4-FFF2-40B4-BE49-F238E27FC236}">
                <a16:creationId xmlns:a16="http://schemas.microsoft.com/office/drawing/2014/main" id="{29A87B80-70BD-4007-88B6-47D6A8F121C0}"/>
              </a:ext>
            </a:extLst>
          </p:cNvPr>
          <p:cNvSpPr/>
          <p:nvPr/>
        </p:nvSpPr>
        <p:spPr>
          <a:xfrm>
            <a:off x="3699074" y="365125"/>
            <a:ext cx="3891643" cy="369332"/>
          </a:xfrm>
          <a:prstGeom prst="rect">
            <a:avLst/>
          </a:prstGeom>
        </p:spPr>
        <p:txBody>
          <a:bodyPr wrap="none">
            <a:spAutoFit/>
          </a:bodyPr>
          <a:lstStyle/>
          <a:p>
            <a:r>
              <a:rPr lang="en-US" dirty="0">
                <a:hlinkClick r:id="rId2"/>
              </a:rPr>
              <a:t>https://wp.physics.wisc.edu/cpad2019/</a:t>
            </a:r>
            <a:endParaRPr lang="en-US" dirty="0"/>
          </a:p>
        </p:txBody>
      </p:sp>
      <p:pic>
        <p:nvPicPr>
          <p:cNvPr id="4" name="Picture 3">
            <a:extLst>
              <a:ext uri="{FF2B5EF4-FFF2-40B4-BE49-F238E27FC236}">
                <a16:creationId xmlns:a16="http://schemas.microsoft.com/office/drawing/2014/main" id="{D7543818-78DB-48C8-AA70-33BCD3B29D30}"/>
              </a:ext>
            </a:extLst>
          </p:cNvPr>
          <p:cNvPicPr>
            <a:picLocks noChangeAspect="1"/>
          </p:cNvPicPr>
          <p:nvPr/>
        </p:nvPicPr>
        <p:blipFill rotWithShape="1">
          <a:blip r:embed="rId3"/>
          <a:srcRect l="9000" t="8001" r="10750" b="23997"/>
          <a:stretch/>
        </p:blipFill>
        <p:spPr>
          <a:xfrm>
            <a:off x="341376" y="2389632"/>
            <a:ext cx="9784080" cy="4663440"/>
          </a:xfrm>
          <a:prstGeom prst="rect">
            <a:avLst/>
          </a:prstGeom>
        </p:spPr>
      </p:pic>
    </p:spTree>
    <p:extLst>
      <p:ext uri="{BB962C8B-B14F-4D97-AF65-F5344CB8AC3E}">
        <p14:creationId xmlns:p14="http://schemas.microsoft.com/office/powerpoint/2010/main" val="28067463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1DC5-DEAC-454B-9AD3-1CD8BCEADE0A}"/>
              </a:ext>
            </a:extLst>
          </p:cNvPr>
          <p:cNvSpPr>
            <a:spLocks noGrp="1"/>
          </p:cNvSpPr>
          <p:nvPr>
            <p:ph type="title"/>
          </p:nvPr>
        </p:nvSpPr>
        <p:spPr/>
        <p:txBody>
          <a:bodyPr/>
          <a:lstStyle/>
          <a:p>
            <a:r>
              <a:rPr lang="en-US" dirty="0"/>
              <a:t>Pixelated Charge Readout</a:t>
            </a:r>
          </a:p>
        </p:txBody>
      </p:sp>
      <p:pic>
        <p:nvPicPr>
          <p:cNvPr id="4" name="Picture 3">
            <a:extLst>
              <a:ext uri="{FF2B5EF4-FFF2-40B4-BE49-F238E27FC236}">
                <a16:creationId xmlns:a16="http://schemas.microsoft.com/office/drawing/2014/main" id="{9D41406C-B97B-43F6-9DC1-6DA721492596}"/>
              </a:ext>
            </a:extLst>
          </p:cNvPr>
          <p:cNvPicPr>
            <a:picLocks noChangeAspect="1"/>
          </p:cNvPicPr>
          <p:nvPr/>
        </p:nvPicPr>
        <p:blipFill>
          <a:blip r:embed="rId2"/>
          <a:stretch>
            <a:fillRect/>
          </a:stretch>
        </p:blipFill>
        <p:spPr>
          <a:xfrm>
            <a:off x="0" y="2281017"/>
            <a:ext cx="6147322" cy="4576984"/>
          </a:xfrm>
          <a:prstGeom prst="rect">
            <a:avLst/>
          </a:prstGeom>
        </p:spPr>
      </p:pic>
      <p:pic>
        <p:nvPicPr>
          <p:cNvPr id="5" name="Picture 4">
            <a:extLst>
              <a:ext uri="{FF2B5EF4-FFF2-40B4-BE49-F238E27FC236}">
                <a16:creationId xmlns:a16="http://schemas.microsoft.com/office/drawing/2014/main" id="{8C688D5C-ED50-49B5-AF0D-B6C296D88D25}"/>
              </a:ext>
            </a:extLst>
          </p:cNvPr>
          <p:cNvPicPr>
            <a:picLocks noChangeAspect="1"/>
          </p:cNvPicPr>
          <p:nvPr/>
        </p:nvPicPr>
        <p:blipFill>
          <a:blip r:embed="rId3"/>
          <a:stretch>
            <a:fillRect/>
          </a:stretch>
        </p:blipFill>
        <p:spPr>
          <a:xfrm>
            <a:off x="6044679" y="2281017"/>
            <a:ext cx="6249964" cy="4653406"/>
          </a:xfrm>
          <a:prstGeom prst="rect">
            <a:avLst/>
          </a:prstGeom>
        </p:spPr>
      </p:pic>
      <p:sp>
        <p:nvSpPr>
          <p:cNvPr id="6" name="Rectangle 5">
            <a:extLst>
              <a:ext uri="{FF2B5EF4-FFF2-40B4-BE49-F238E27FC236}">
                <a16:creationId xmlns:a16="http://schemas.microsoft.com/office/drawing/2014/main" id="{89D98C58-FF5C-457F-AAF5-96C699E7DB0B}"/>
              </a:ext>
            </a:extLst>
          </p:cNvPr>
          <p:cNvSpPr/>
          <p:nvPr/>
        </p:nvSpPr>
        <p:spPr>
          <a:xfrm>
            <a:off x="11051477" y="357256"/>
            <a:ext cx="987193" cy="369332"/>
          </a:xfrm>
          <a:prstGeom prst="rect">
            <a:avLst/>
          </a:prstGeom>
        </p:spPr>
        <p:txBody>
          <a:bodyPr wrap="none">
            <a:spAutoFit/>
          </a:bodyPr>
          <a:lstStyle/>
          <a:p>
            <a:r>
              <a:rPr lang="en-US" dirty="0"/>
              <a:t>Roxanne</a:t>
            </a:r>
          </a:p>
        </p:txBody>
      </p:sp>
    </p:spTree>
    <p:extLst>
      <p:ext uri="{BB962C8B-B14F-4D97-AF65-F5344CB8AC3E}">
        <p14:creationId xmlns:p14="http://schemas.microsoft.com/office/powerpoint/2010/main" val="1174431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56877-88C6-40CB-AFFA-44F1AE808DB4}"/>
              </a:ext>
            </a:extLst>
          </p:cNvPr>
          <p:cNvSpPr>
            <a:spLocks noGrp="1"/>
          </p:cNvSpPr>
          <p:nvPr>
            <p:ph type="title"/>
          </p:nvPr>
        </p:nvSpPr>
        <p:spPr/>
        <p:txBody>
          <a:bodyPr/>
          <a:lstStyle/>
          <a:p>
            <a:r>
              <a:rPr lang="en-US" dirty="0"/>
              <a:t>LArPix</a:t>
            </a:r>
          </a:p>
        </p:txBody>
      </p:sp>
      <p:pic>
        <p:nvPicPr>
          <p:cNvPr id="3" name="Picture 2">
            <a:extLst>
              <a:ext uri="{FF2B5EF4-FFF2-40B4-BE49-F238E27FC236}">
                <a16:creationId xmlns:a16="http://schemas.microsoft.com/office/drawing/2014/main" id="{5C051AA2-239D-4F3A-BD60-8EABDDE2D384}"/>
              </a:ext>
            </a:extLst>
          </p:cNvPr>
          <p:cNvPicPr>
            <a:picLocks noChangeAspect="1"/>
          </p:cNvPicPr>
          <p:nvPr/>
        </p:nvPicPr>
        <p:blipFill>
          <a:blip r:embed="rId2"/>
          <a:stretch>
            <a:fillRect/>
          </a:stretch>
        </p:blipFill>
        <p:spPr>
          <a:xfrm>
            <a:off x="-1" y="2114550"/>
            <a:ext cx="6156815" cy="4743451"/>
          </a:xfrm>
          <a:prstGeom prst="rect">
            <a:avLst/>
          </a:prstGeom>
        </p:spPr>
      </p:pic>
      <p:pic>
        <p:nvPicPr>
          <p:cNvPr id="4" name="Picture 3">
            <a:extLst>
              <a:ext uri="{FF2B5EF4-FFF2-40B4-BE49-F238E27FC236}">
                <a16:creationId xmlns:a16="http://schemas.microsoft.com/office/drawing/2014/main" id="{0BBACC16-DEC5-4A6C-9EB5-F5BE05D13588}"/>
              </a:ext>
            </a:extLst>
          </p:cNvPr>
          <p:cNvPicPr>
            <a:picLocks noChangeAspect="1"/>
          </p:cNvPicPr>
          <p:nvPr/>
        </p:nvPicPr>
        <p:blipFill>
          <a:blip r:embed="rId3"/>
          <a:stretch>
            <a:fillRect/>
          </a:stretch>
        </p:blipFill>
        <p:spPr>
          <a:xfrm>
            <a:off x="6164997" y="2214563"/>
            <a:ext cx="6027003" cy="4643438"/>
          </a:xfrm>
          <a:prstGeom prst="rect">
            <a:avLst/>
          </a:prstGeom>
        </p:spPr>
      </p:pic>
      <p:sp>
        <p:nvSpPr>
          <p:cNvPr id="5" name="Rectangle 4">
            <a:extLst>
              <a:ext uri="{FF2B5EF4-FFF2-40B4-BE49-F238E27FC236}">
                <a16:creationId xmlns:a16="http://schemas.microsoft.com/office/drawing/2014/main" id="{6724B7CB-7BC6-4333-BC4C-0377C56ADFDA}"/>
              </a:ext>
            </a:extLst>
          </p:cNvPr>
          <p:cNvSpPr/>
          <p:nvPr/>
        </p:nvSpPr>
        <p:spPr>
          <a:xfrm>
            <a:off x="11051477" y="357256"/>
            <a:ext cx="559769" cy="369332"/>
          </a:xfrm>
          <a:prstGeom prst="rect">
            <a:avLst/>
          </a:prstGeom>
        </p:spPr>
        <p:txBody>
          <a:bodyPr wrap="none">
            <a:spAutoFit/>
          </a:bodyPr>
          <a:lstStyle/>
          <a:p>
            <a:r>
              <a:rPr lang="en-US" dirty="0"/>
              <a:t>Dan</a:t>
            </a:r>
          </a:p>
        </p:txBody>
      </p:sp>
    </p:spTree>
    <p:extLst>
      <p:ext uri="{BB962C8B-B14F-4D97-AF65-F5344CB8AC3E}">
        <p14:creationId xmlns:p14="http://schemas.microsoft.com/office/powerpoint/2010/main" val="11960349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DB96-2A2D-428A-8A1F-B2039A4E845D}"/>
              </a:ext>
            </a:extLst>
          </p:cNvPr>
          <p:cNvSpPr>
            <a:spLocks noGrp="1"/>
          </p:cNvSpPr>
          <p:nvPr>
            <p:ph type="title"/>
          </p:nvPr>
        </p:nvSpPr>
        <p:spPr/>
        <p:txBody>
          <a:bodyPr/>
          <a:lstStyle/>
          <a:p>
            <a:r>
              <a:rPr lang="en-US" dirty="0"/>
              <a:t>LArPix (2)</a:t>
            </a:r>
          </a:p>
        </p:txBody>
      </p:sp>
      <p:pic>
        <p:nvPicPr>
          <p:cNvPr id="3" name="Picture 2">
            <a:extLst>
              <a:ext uri="{FF2B5EF4-FFF2-40B4-BE49-F238E27FC236}">
                <a16:creationId xmlns:a16="http://schemas.microsoft.com/office/drawing/2014/main" id="{A4E786C7-01A1-4D31-95CC-12079FBF172D}"/>
              </a:ext>
            </a:extLst>
          </p:cNvPr>
          <p:cNvPicPr>
            <a:picLocks noChangeAspect="1"/>
          </p:cNvPicPr>
          <p:nvPr/>
        </p:nvPicPr>
        <p:blipFill>
          <a:blip r:embed="rId2"/>
          <a:stretch>
            <a:fillRect/>
          </a:stretch>
        </p:blipFill>
        <p:spPr>
          <a:xfrm>
            <a:off x="0" y="3449793"/>
            <a:ext cx="6096000" cy="3408207"/>
          </a:xfrm>
          <a:prstGeom prst="rect">
            <a:avLst/>
          </a:prstGeom>
        </p:spPr>
      </p:pic>
      <p:pic>
        <p:nvPicPr>
          <p:cNvPr id="4" name="Picture 3">
            <a:extLst>
              <a:ext uri="{FF2B5EF4-FFF2-40B4-BE49-F238E27FC236}">
                <a16:creationId xmlns:a16="http://schemas.microsoft.com/office/drawing/2014/main" id="{80DD5D06-D922-4E55-AA85-FFF9FBB0D652}"/>
              </a:ext>
            </a:extLst>
          </p:cNvPr>
          <p:cNvPicPr>
            <a:picLocks noChangeAspect="1"/>
          </p:cNvPicPr>
          <p:nvPr/>
        </p:nvPicPr>
        <p:blipFill>
          <a:blip r:embed="rId3"/>
          <a:stretch>
            <a:fillRect/>
          </a:stretch>
        </p:blipFill>
        <p:spPr>
          <a:xfrm>
            <a:off x="6400801" y="3620203"/>
            <a:ext cx="5791200" cy="3237797"/>
          </a:xfrm>
          <a:prstGeom prst="rect">
            <a:avLst/>
          </a:prstGeom>
        </p:spPr>
      </p:pic>
      <p:pic>
        <p:nvPicPr>
          <p:cNvPr id="5" name="Picture 4">
            <a:extLst>
              <a:ext uri="{FF2B5EF4-FFF2-40B4-BE49-F238E27FC236}">
                <a16:creationId xmlns:a16="http://schemas.microsoft.com/office/drawing/2014/main" id="{F3D5F702-83C8-405A-A717-4E3F1D319D9A}"/>
              </a:ext>
            </a:extLst>
          </p:cNvPr>
          <p:cNvPicPr>
            <a:picLocks noChangeAspect="1"/>
          </p:cNvPicPr>
          <p:nvPr/>
        </p:nvPicPr>
        <p:blipFill>
          <a:blip r:embed="rId4"/>
          <a:stretch>
            <a:fillRect/>
          </a:stretch>
        </p:blipFill>
        <p:spPr>
          <a:xfrm>
            <a:off x="5577851" y="-1"/>
            <a:ext cx="6614149" cy="2957513"/>
          </a:xfrm>
          <a:prstGeom prst="rect">
            <a:avLst/>
          </a:prstGeom>
        </p:spPr>
      </p:pic>
      <p:sp>
        <p:nvSpPr>
          <p:cNvPr id="6" name="Rectangle 5">
            <a:extLst>
              <a:ext uri="{FF2B5EF4-FFF2-40B4-BE49-F238E27FC236}">
                <a16:creationId xmlns:a16="http://schemas.microsoft.com/office/drawing/2014/main" id="{14A7103F-B0AE-4AF2-BAC5-018D42F7FBBA}"/>
              </a:ext>
            </a:extLst>
          </p:cNvPr>
          <p:cNvSpPr/>
          <p:nvPr/>
        </p:nvSpPr>
        <p:spPr>
          <a:xfrm>
            <a:off x="10624757" y="3140132"/>
            <a:ext cx="758541" cy="369332"/>
          </a:xfrm>
          <a:prstGeom prst="rect">
            <a:avLst/>
          </a:prstGeom>
        </p:spPr>
        <p:txBody>
          <a:bodyPr wrap="none">
            <a:spAutoFit/>
          </a:bodyPr>
          <a:lstStyle/>
          <a:p>
            <a:r>
              <a:rPr lang="en-US" dirty="0"/>
              <a:t>James</a:t>
            </a:r>
          </a:p>
        </p:txBody>
      </p:sp>
    </p:spTree>
    <p:extLst>
      <p:ext uri="{BB962C8B-B14F-4D97-AF65-F5344CB8AC3E}">
        <p14:creationId xmlns:p14="http://schemas.microsoft.com/office/powerpoint/2010/main" val="3867797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DB96-2A2D-428A-8A1F-B2039A4E845D}"/>
              </a:ext>
            </a:extLst>
          </p:cNvPr>
          <p:cNvSpPr>
            <a:spLocks noGrp="1"/>
          </p:cNvSpPr>
          <p:nvPr>
            <p:ph type="title"/>
          </p:nvPr>
        </p:nvSpPr>
        <p:spPr/>
        <p:txBody>
          <a:bodyPr/>
          <a:lstStyle/>
          <a:p>
            <a:r>
              <a:rPr lang="en-US" dirty="0"/>
              <a:t>LArPix (3)</a:t>
            </a:r>
          </a:p>
        </p:txBody>
      </p:sp>
      <p:pic>
        <p:nvPicPr>
          <p:cNvPr id="6" name="Picture 5">
            <a:extLst>
              <a:ext uri="{FF2B5EF4-FFF2-40B4-BE49-F238E27FC236}">
                <a16:creationId xmlns:a16="http://schemas.microsoft.com/office/drawing/2014/main" id="{7EECDD20-66AD-4F9A-A300-40FE249998FE}"/>
              </a:ext>
            </a:extLst>
          </p:cNvPr>
          <p:cNvPicPr>
            <a:picLocks noChangeAspect="1"/>
          </p:cNvPicPr>
          <p:nvPr/>
        </p:nvPicPr>
        <p:blipFill>
          <a:blip r:embed="rId2"/>
          <a:stretch>
            <a:fillRect/>
          </a:stretch>
        </p:blipFill>
        <p:spPr>
          <a:xfrm>
            <a:off x="5755166" y="4071306"/>
            <a:ext cx="6436833" cy="2786694"/>
          </a:xfrm>
          <a:prstGeom prst="rect">
            <a:avLst/>
          </a:prstGeom>
        </p:spPr>
      </p:pic>
      <p:pic>
        <p:nvPicPr>
          <p:cNvPr id="7" name="Picture 6">
            <a:extLst>
              <a:ext uri="{FF2B5EF4-FFF2-40B4-BE49-F238E27FC236}">
                <a16:creationId xmlns:a16="http://schemas.microsoft.com/office/drawing/2014/main" id="{84DE2860-483B-443E-A496-F2E5F981F1CE}"/>
              </a:ext>
            </a:extLst>
          </p:cNvPr>
          <p:cNvPicPr>
            <a:picLocks noChangeAspect="1"/>
          </p:cNvPicPr>
          <p:nvPr/>
        </p:nvPicPr>
        <p:blipFill>
          <a:blip r:embed="rId3"/>
          <a:stretch>
            <a:fillRect/>
          </a:stretch>
        </p:blipFill>
        <p:spPr>
          <a:xfrm>
            <a:off x="6667799" y="0"/>
            <a:ext cx="5524201" cy="4085521"/>
          </a:xfrm>
          <a:prstGeom prst="rect">
            <a:avLst/>
          </a:prstGeom>
        </p:spPr>
      </p:pic>
      <p:pic>
        <p:nvPicPr>
          <p:cNvPr id="8" name="Picture 7">
            <a:extLst>
              <a:ext uri="{FF2B5EF4-FFF2-40B4-BE49-F238E27FC236}">
                <a16:creationId xmlns:a16="http://schemas.microsoft.com/office/drawing/2014/main" id="{568D9A81-6422-48E6-AF22-AC750EF077AE}"/>
              </a:ext>
            </a:extLst>
          </p:cNvPr>
          <p:cNvPicPr>
            <a:picLocks noChangeAspect="1"/>
          </p:cNvPicPr>
          <p:nvPr/>
        </p:nvPicPr>
        <p:blipFill>
          <a:blip r:embed="rId4"/>
          <a:stretch>
            <a:fillRect/>
          </a:stretch>
        </p:blipFill>
        <p:spPr>
          <a:xfrm>
            <a:off x="0" y="2557463"/>
            <a:ext cx="5755167" cy="4300537"/>
          </a:xfrm>
          <a:prstGeom prst="rect">
            <a:avLst/>
          </a:prstGeom>
        </p:spPr>
      </p:pic>
      <p:sp>
        <p:nvSpPr>
          <p:cNvPr id="9" name="Rectangle 8">
            <a:extLst>
              <a:ext uri="{FF2B5EF4-FFF2-40B4-BE49-F238E27FC236}">
                <a16:creationId xmlns:a16="http://schemas.microsoft.com/office/drawing/2014/main" id="{DD76B77A-BF19-400F-9801-078673E9FC28}"/>
              </a:ext>
            </a:extLst>
          </p:cNvPr>
          <p:cNvSpPr/>
          <p:nvPr/>
        </p:nvSpPr>
        <p:spPr>
          <a:xfrm>
            <a:off x="5824121" y="3244334"/>
            <a:ext cx="551754" cy="369332"/>
          </a:xfrm>
          <a:prstGeom prst="rect">
            <a:avLst/>
          </a:prstGeom>
        </p:spPr>
        <p:txBody>
          <a:bodyPr wrap="none">
            <a:spAutoFit/>
          </a:bodyPr>
          <a:lstStyle/>
          <a:p>
            <a:r>
              <a:rPr lang="en-US" dirty="0"/>
              <a:t>Igor</a:t>
            </a:r>
          </a:p>
        </p:txBody>
      </p:sp>
    </p:spTree>
    <p:extLst>
      <p:ext uri="{BB962C8B-B14F-4D97-AF65-F5344CB8AC3E}">
        <p14:creationId xmlns:p14="http://schemas.microsoft.com/office/powerpoint/2010/main" val="8866269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8D5E9-3DB8-4647-B1C8-FD098E85A40D}"/>
              </a:ext>
            </a:extLst>
          </p:cNvPr>
          <p:cNvSpPr>
            <a:spLocks noGrp="1"/>
          </p:cNvSpPr>
          <p:nvPr>
            <p:ph type="title"/>
          </p:nvPr>
        </p:nvSpPr>
        <p:spPr/>
        <p:txBody>
          <a:bodyPr/>
          <a:lstStyle/>
          <a:p>
            <a:r>
              <a:rPr lang="en-US" dirty="0" err="1"/>
              <a:t>QPix</a:t>
            </a:r>
            <a:endParaRPr lang="en-US" dirty="0"/>
          </a:p>
        </p:txBody>
      </p:sp>
      <p:pic>
        <p:nvPicPr>
          <p:cNvPr id="3" name="Picture 2">
            <a:extLst>
              <a:ext uri="{FF2B5EF4-FFF2-40B4-BE49-F238E27FC236}">
                <a16:creationId xmlns:a16="http://schemas.microsoft.com/office/drawing/2014/main" id="{02733933-39E0-41A4-B9E0-8C02C690380F}"/>
              </a:ext>
            </a:extLst>
          </p:cNvPr>
          <p:cNvPicPr>
            <a:picLocks noChangeAspect="1"/>
          </p:cNvPicPr>
          <p:nvPr/>
        </p:nvPicPr>
        <p:blipFill>
          <a:blip r:embed="rId2"/>
          <a:stretch>
            <a:fillRect/>
          </a:stretch>
        </p:blipFill>
        <p:spPr>
          <a:xfrm>
            <a:off x="-1" y="3449793"/>
            <a:ext cx="6096001" cy="3408207"/>
          </a:xfrm>
          <a:prstGeom prst="rect">
            <a:avLst/>
          </a:prstGeom>
        </p:spPr>
      </p:pic>
      <p:pic>
        <p:nvPicPr>
          <p:cNvPr id="4" name="Picture 3">
            <a:extLst>
              <a:ext uri="{FF2B5EF4-FFF2-40B4-BE49-F238E27FC236}">
                <a16:creationId xmlns:a16="http://schemas.microsoft.com/office/drawing/2014/main" id="{32257CB4-A36F-47AE-8D76-046FC2CC45B4}"/>
              </a:ext>
            </a:extLst>
          </p:cNvPr>
          <p:cNvPicPr>
            <a:picLocks noChangeAspect="1"/>
          </p:cNvPicPr>
          <p:nvPr/>
        </p:nvPicPr>
        <p:blipFill>
          <a:blip r:embed="rId3"/>
          <a:stretch>
            <a:fillRect/>
          </a:stretch>
        </p:blipFill>
        <p:spPr>
          <a:xfrm>
            <a:off x="6096001" y="3449793"/>
            <a:ext cx="6096000" cy="3408207"/>
          </a:xfrm>
          <a:prstGeom prst="rect">
            <a:avLst/>
          </a:prstGeom>
        </p:spPr>
      </p:pic>
      <p:pic>
        <p:nvPicPr>
          <p:cNvPr id="5" name="Picture 4">
            <a:extLst>
              <a:ext uri="{FF2B5EF4-FFF2-40B4-BE49-F238E27FC236}">
                <a16:creationId xmlns:a16="http://schemas.microsoft.com/office/drawing/2014/main" id="{F1C7FE4F-84CF-4ACD-9CD4-9825327B5A63}"/>
              </a:ext>
            </a:extLst>
          </p:cNvPr>
          <p:cNvPicPr>
            <a:picLocks noChangeAspect="1"/>
          </p:cNvPicPr>
          <p:nvPr/>
        </p:nvPicPr>
        <p:blipFill>
          <a:blip r:embed="rId4"/>
          <a:stretch>
            <a:fillRect/>
          </a:stretch>
        </p:blipFill>
        <p:spPr>
          <a:xfrm>
            <a:off x="6096003" y="0"/>
            <a:ext cx="6095998" cy="3408206"/>
          </a:xfrm>
          <a:prstGeom prst="rect">
            <a:avLst/>
          </a:prstGeom>
        </p:spPr>
      </p:pic>
      <p:sp>
        <p:nvSpPr>
          <p:cNvPr id="6" name="Rectangle 5">
            <a:extLst>
              <a:ext uri="{FF2B5EF4-FFF2-40B4-BE49-F238E27FC236}">
                <a16:creationId xmlns:a16="http://schemas.microsoft.com/office/drawing/2014/main" id="{A7A9DFA1-D242-498C-BAC8-D1E85C93B023}"/>
              </a:ext>
            </a:extLst>
          </p:cNvPr>
          <p:cNvSpPr/>
          <p:nvPr/>
        </p:nvSpPr>
        <p:spPr>
          <a:xfrm>
            <a:off x="4460953" y="2875002"/>
            <a:ext cx="728469" cy="369332"/>
          </a:xfrm>
          <a:prstGeom prst="rect">
            <a:avLst/>
          </a:prstGeom>
        </p:spPr>
        <p:txBody>
          <a:bodyPr wrap="none">
            <a:spAutoFit/>
          </a:bodyPr>
          <a:lstStyle/>
          <a:p>
            <a:r>
              <a:rPr lang="en-US" dirty="0"/>
              <a:t>Mitch</a:t>
            </a:r>
          </a:p>
        </p:txBody>
      </p:sp>
    </p:spTree>
    <p:extLst>
      <p:ext uri="{BB962C8B-B14F-4D97-AF65-F5344CB8AC3E}">
        <p14:creationId xmlns:p14="http://schemas.microsoft.com/office/powerpoint/2010/main" val="5635666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8D5E9-3DB8-4647-B1C8-FD098E85A40D}"/>
              </a:ext>
            </a:extLst>
          </p:cNvPr>
          <p:cNvSpPr>
            <a:spLocks noGrp="1"/>
          </p:cNvSpPr>
          <p:nvPr>
            <p:ph type="title"/>
          </p:nvPr>
        </p:nvSpPr>
        <p:spPr/>
        <p:txBody>
          <a:bodyPr/>
          <a:lstStyle/>
          <a:p>
            <a:r>
              <a:rPr lang="en-US" dirty="0" err="1"/>
              <a:t>Qpix</a:t>
            </a:r>
            <a:r>
              <a:rPr lang="en-US" dirty="0"/>
              <a:t> (2)</a:t>
            </a:r>
          </a:p>
        </p:txBody>
      </p:sp>
      <p:pic>
        <p:nvPicPr>
          <p:cNvPr id="10" name="Picture 9">
            <a:extLst>
              <a:ext uri="{FF2B5EF4-FFF2-40B4-BE49-F238E27FC236}">
                <a16:creationId xmlns:a16="http://schemas.microsoft.com/office/drawing/2014/main" id="{2AD34F0E-B43B-4D68-B7BB-D24D73559ECE}"/>
              </a:ext>
            </a:extLst>
          </p:cNvPr>
          <p:cNvPicPr>
            <a:picLocks noChangeAspect="1"/>
          </p:cNvPicPr>
          <p:nvPr/>
        </p:nvPicPr>
        <p:blipFill>
          <a:blip r:embed="rId2"/>
          <a:stretch>
            <a:fillRect/>
          </a:stretch>
        </p:blipFill>
        <p:spPr>
          <a:xfrm>
            <a:off x="5614988" y="3615496"/>
            <a:ext cx="6577011" cy="3242503"/>
          </a:xfrm>
          <a:prstGeom prst="rect">
            <a:avLst/>
          </a:prstGeom>
        </p:spPr>
      </p:pic>
      <p:pic>
        <p:nvPicPr>
          <p:cNvPr id="19" name="Picture 18">
            <a:extLst>
              <a:ext uri="{FF2B5EF4-FFF2-40B4-BE49-F238E27FC236}">
                <a16:creationId xmlns:a16="http://schemas.microsoft.com/office/drawing/2014/main" id="{74BFF934-4640-4CC3-B8D2-F149B0340E3C}"/>
              </a:ext>
            </a:extLst>
          </p:cNvPr>
          <p:cNvPicPr>
            <a:picLocks noChangeAspect="1"/>
          </p:cNvPicPr>
          <p:nvPr/>
        </p:nvPicPr>
        <p:blipFill>
          <a:blip r:embed="rId3"/>
          <a:stretch>
            <a:fillRect/>
          </a:stretch>
        </p:blipFill>
        <p:spPr>
          <a:xfrm>
            <a:off x="2828924" y="-178477"/>
            <a:ext cx="5809205" cy="3778928"/>
          </a:xfrm>
          <a:prstGeom prst="rect">
            <a:avLst/>
          </a:prstGeom>
        </p:spPr>
      </p:pic>
      <p:sp>
        <p:nvSpPr>
          <p:cNvPr id="20" name="Rectangle 19">
            <a:extLst>
              <a:ext uri="{FF2B5EF4-FFF2-40B4-BE49-F238E27FC236}">
                <a16:creationId xmlns:a16="http://schemas.microsoft.com/office/drawing/2014/main" id="{3056D874-9A0C-44A7-918E-76FCC224A43E}"/>
              </a:ext>
            </a:extLst>
          </p:cNvPr>
          <p:cNvSpPr/>
          <p:nvPr/>
        </p:nvSpPr>
        <p:spPr>
          <a:xfrm>
            <a:off x="10878933" y="1027906"/>
            <a:ext cx="626646" cy="369332"/>
          </a:xfrm>
          <a:prstGeom prst="rect">
            <a:avLst/>
          </a:prstGeom>
        </p:spPr>
        <p:txBody>
          <a:bodyPr wrap="none">
            <a:spAutoFit/>
          </a:bodyPr>
          <a:lstStyle/>
          <a:p>
            <a:r>
              <a:rPr lang="en-US" dirty="0"/>
              <a:t>Gary</a:t>
            </a:r>
          </a:p>
        </p:txBody>
      </p:sp>
    </p:spTree>
    <p:extLst>
      <p:ext uri="{BB962C8B-B14F-4D97-AF65-F5344CB8AC3E}">
        <p14:creationId xmlns:p14="http://schemas.microsoft.com/office/powerpoint/2010/main" val="4059125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8D5E9-3DB8-4647-B1C8-FD098E85A40D}"/>
              </a:ext>
            </a:extLst>
          </p:cNvPr>
          <p:cNvSpPr>
            <a:spLocks noGrp="1"/>
          </p:cNvSpPr>
          <p:nvPr>
            <p:ph type="title"/>
          </p:nvPr>
        </p:nvSpPr>
        <p:spPr/>
        <p:txBody>
          <a:bodyPr/>
          <a:lstStyle/>
          <a:p>
            <a:r>
              <a:rPr lang="en-US" dirty="0" err="1"/>
              <a:t>Qpix</a:t>
            </a:r>
            <a:r>
              <a:rPr lang="en-US" dirty="0"/>
              <a:t> (3)</a:t>
            </a:r>
          </a:p>
        </p:txBody>
      </p:sp>
      <p:pic>
        <p:nvPicPr>
          <p:cNvPr id="3" name="Picture 2">
            <a:extLst>
              <a:ext uri="{FF2B5EF4-FFF2-40B4-BE49-F238E27FC236}">
                <a16:creationId xmlns:a16="http://schemas.microsoft.com/office/drawing/2014/main" id="{F7763613-D358-4A5B-8CCA-A52E448BE52E}"/>
              </a:ext>
            </a:extLst>
          </p:cNvPr>
          <p:cNvPicPr>
            <a:picLocks noChangeAspect="1"/>
          </p:cNvPicPr>
          <p:nvPr/>
        </p:nvPicPr>
        <p:blipFill>
          <a:blip r:embed="rId2"/>
          <a:stretch>
            <a:fillRect/>
          </a:stretch>
        </p:blipFill>
        <p:spPr>
          <a:xfrm>
            <a:off x="6109799" y="0"/>
            <a:ext cx="6082201" cy="3410401"/>
          </a:xfrm>
          <a:prstGeom prst="rect">
            <a:avLst/>
          </a:prstGeom>
        </p:spPr>
      </p:pic>
      <p:pic>
        <p:nvPicPr>
          <p:cNvPr id="4" name="Picture 3">
            <a:extLst>
              <a:ext uri="{FF2B5EF4-FFF2-40B4-BE49-F238E27FC236}">
                <a16:creationId xmlns:a16="http://schemas.microsoft.com/office/drawing/2014/main" id="{E5CEB40B-8DB3-420B-BA7A-6752DE32E28C}"/>
              </a:ext>
            </a:extLst>
          </p:cNvPr>
          <p:cNvPicPr>
            <a:picLocks noChangeAspect="1"/>
          </p:cNvPicPr>
          <p:nvPr/>
        </p:nvPicPr>
        <p:blipFill>
          <a:blip r:embed="rId3"/>
          <a:stretch>
            <a:fillRect/>
          </a:stretch>
        </p:blipFill>
        <p:spPr>
          <a:xfrm>
            <a:off x="0" y="1705200"/>
            <a:ext cx="5970601" cy="3215521"/>
          </a:xfrm>
          <a:prstGeom prst="rect">
            <a:avLst/>
          </a:prstGeom>
        </p:spPr>
      </p:pic>
      <p:pic>
        <p:nvPicPr>
          <p:cNvPr id="5" name="Picture 4">
            <a:extLst>
              <a:ext uri="{FF2B5EF4-FFF2-40B4-BE49-F238E27FC236}">
                <a16:creationId xmlns:a16="http://schemas.microsoft.com/office/drawing/2014/main" id="{E030AEED-D04A-463D-9022-C76D62219137}"/>
              </a:ext>
            </a:extLst>
          </p:cNvPr>
          <p:cNvPicPr>
            <a:picLocks noChangeAspect="1"/>
          </p:cNvPicPr>
          <p:nvPr/>
        </p:nvPicPr>
        <p:blipFill>
          <a:blip r:embed="rId4"/>
          <a:stretch>
            <a:fillRect/>
          </a:stretch>
        </p:blipFill>
        <p:spPr>
          <a:xfrm>
            <a:off x="5944659" y="3886200"/>
            <a:ext cx="6247341" cy="2971800"/>
          </a:xfrm>
          <a:prstGeom prst="rect">
            <a:avLst/>
          </a:prstGeom>
        </p:spPr>
      </p:pic>
      <p:sp>
        <p:nvSpPr>
          <p:cNvPr id="6" name="Rectangle 5">
            <a:extLst>
              <a:ext uri="{FF2B5EF4-FFF2-40B4-BE49-F238E27FC236}">
                <a16:creationId xmlns:a16="http://schemas.microsoft.com/office/drawing/2014/main" id="{39D201A9-F29F-4E4A-ACDB-525416518634}"/>
              </a:ext>
            </a:extLst>
          </p:cNvPr>
          <p:cNvSpPr/>
          <p:nvPr/>
        </p:nvSpPr>
        <p:spPr>
          <a:xfrm>
            <a:off x="4771826" y="843240"/>
            <a:ext cx="697627" cy="369332"/>
          </a:xfrm>
          <a:prstGeom prst="rect">
            <a:avLst/>
          </a:prstGeom>
        </p:spPr>
        <p:txBody>
          <a:bodyPr wrap="none">
            <a:spAutoFit/>
          </a:bodyPr>
          <a:lstStyle/>
          <a:p>
            <a:r>
              <a:rPr lang="en-US" dirty="0"/>
              <a:t>Elena</a:t>
            </a:r>
          </a:p>
        </p:txBody>
      </p:sp>
    </p:spTree>
    <p:extLst>
      <p:ext uri="{BB962C8B-B14F-4D97-AF65-F5344CB8AC3E}">
        <p14:creationId xmlns:p14="http://schemas.microsoft.com/office/powerpoint/2010/main" val="16457357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BCC6-3E63-480B-B129-C9E779F49767}"/>
              </a:ext>
            </a:extLst>
          </p:cNvPr>
          <p:cNvSpPr>
            <a:spLocks noGrp="1"/>
          </p:cNvSpPr>
          <p:nvPr>
            <p:ph type="title"/>
          </p:nvPr>
        </p:nvSpPr>
        <p:spPr/>
        <p:txBody>
          <a:bodyPr>
            <a:normAutofit fontScale="90000"/>
          </a:bodyPr>
          <a:lstStyle/>
          <a:p>
            <a:r>
              <a:rPr lang="en-US" dirty="0"/>
              <a:t>Discussion of LArTPC charge readout</a:t>
            </a:r>
          </a:p>
        </p:txBody>
      </p:sp>
      <p:sp>
        <p:nvSpPr>
          <p:cNvPr id="3" name="Text Placeholder 2">
            <a:extLst>
              <a:ext uri="{FF2B5EF4-FFF2-40B4-BE49-F238E27FC236}">
                <a16:creationId xmlns:a16="http://schemas.microsoft.com/office/drawing/2014/main" id="{AE7AECA6-1106-4D43-B95D-896E89CBFA4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2176723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FDD65-CEC5-47A6-979E-B140BD80AD36}"/>
              </a:ext>
            </a:extLst>
          </p:cNvPr>
          <p:cNvSpPr>
            <a:spLocks noGrp="1"/>
          </p:cNvSpPr>
          <p:nvPr>
            <p:ph type="title"/>
          </p:nvPr>
        </p:nvSpPr>
        <p:spPr/>
        <p:txBody>
          <a:bodyPr/>
          <a:lstStyle/>
          <a:p>
            <a:r>
              <a:rPr lang="en-US" dirty="0"/>
              <a:t>Other ideas?</a:t>
            </a:r>
          </a:p>
        </p:txBody>
      </p:sp>
      <p:pic>
        <p:nvPicPr>
          <p:cNvPr id="11" name="Picture 10">
            <a:extLst>
              <a:ext uri="{FF2B5EF4-FFF2-40B4-BE49-F238E27FC236}">
                <a16:creationId xmlns:a16="http://schemas.microsoft.com/office/drawing/2014/main" id="{E9659420-B500-4386-B342-93E080918F76}"/>
              </a:ext>
            </a:extLst>
          </p:cNvPr>
          <p:cNvPicPr>
            <a:picLocks noChangeAspect="1"/>
          </p:cNvPicPr>
          <p:nvPr/>
        </p:nvPicPr>
        <p:blipFill>
          <a:blip r:embed="rId2"/>
          <a:stretch>
            <a:fillRect/>
          </a:stretch>
        </p:blipFill>
        <p:spPr>
          <a:xfrm>
            <a:off x="0" y="1278149"/>
            <a:ext cx="9499582" cy="5579851"/>
          </a:xfrm>
          <a:prstGeom prst="rect">
            <a:avLst/>
          </a:prstGeom>
        </p:spPr>
      </p:pic>
      <p:sp>
        <p:nvSpPr>
          <p:cNvPr id="12" name="Rectangle 11">
            <a:extLst>
              <a:ext uri="{FF2B5EF4-FFF2-40B4-BE49-F238E27FC236}">
                <a16:creationId xmlns:a16="http://schemas.microsoft.com/office/drawing/2014/main" id="{88C0C426-C0BF-4C96-84B5-9ECEEF7F8B22}"/>
              </a:ext>
            </a:extLst>
          </p:cNvPr>
          <p:cNvSpPr/>
          <p:nvPr/>
        </p:nvSpPr>
        <p:spPr>
          <a:xfrm>
            <a:off x="10538642" y="180459"/>
            <a:ext cx="889987" cy="369332"/>
          </a:xfrm>
          <a:prstGeom prst="rect">
            <a:avLst/>
          </a:prstGeom>
        </p:spPr>
        <p:txBody>
          <a:bodyPr wrap="none">
            <a:spAutoFit/>
          </a:bodyPr>
          <a:lstStyle/>
          <a:p>
            <a:r>
              <a:rPr lang="en-US" dirty="0"/>
              <a:t>Claudio</a:t>
            </a:r>
          </a:p>
        </p:txBody>
      </p:sp>
    </p:spTree>
    <p:extLst>
      <p:ext uri="{BB962C8B-B14F-4D97-AF65-F5344CB8AC3E}">
        <p14:creationId xmlns:p14="http://schemas.microsoft.com/office/powerpoint/2010/main" val="2331043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BB4FB-C19F-4A7A-B01D-7A9961DAB0C8}"/>
              </a:ext>
            </a:extLst>
          </p:cNvPr>
          <p:cNvSpPr>
            <a:spLocks noGrp="1"/>
          </p:cNvSpPr>
          <p:nvPr>
            <p:ph type="title"/>
          </p:nvPr>
        </p:nvSpPr>
        <p:spPr/>
        <p:txBody>
          <a:bodyPr>
            <a:normAutofit fontScale="90000"/>
          </a:bodyPr>
          <a:lstStyle/>
          <a:p>
            <a:r>
              <a:rPr lang="en-US" dirty="0"/>
              <a:t>…and now a word from our sponsors</a:t>
            </a:r>
          </a:p>
        </p:txBody>
      </p:sp>
      <p:sp>
        <p:nvSpPr>
          <p:cNvPr id="3" name="Text Placeholder 2">
            <a:extLst>
              <a:ext uri="{FF2B5EF4-FFF2-40B4-BE49-F238E27FC236}">
                <a16:creationId xmlns:a16="http://schemas.microsoft.com/office/drawing/2014/main" id="{2D7AFF32-95CE-4FCE-B675-F723065D147A}"/>
              </a:ext>
            </a:extLst>
          </p:cNvPr>
          <p:cNvSpPr>
            <a:spLocks noGrp="1"/>
          </p:cNvSpPr>
          <p:nvPr>
            <p:ph type="body" idx="1"/>
          </p:nvPr>
        </p:nvSpPr>
        <p:spPr/>
        <p:txBody>
          <a:bodyPr/>
          <a:lstStyle/>
          <a:p>
            <a:r>
              <a:rPr lang="en-US" dirty="0"/>
              <a:t>Ed and Stefan will lead the discussion on what the next steps are for DUNE</a:t>
            </a:r>
          </a:p>
          <a:p>
            <a:r>
              <a:rPr lang="en-US" dirty="0"/>
              <a:t>(and in the US, I hope that we can agree and push the case for LArTPC development as part of BRN)</a:t>
            </a:r>
          </a:p>
          <a:p>
            <a:r>
              <a:rPr lang="en-US" dirty="0"/>
              <a:t>…</a:t>
            </a:r>
          </a:p>
          <a:p>
            <a:endParaRPr lang="en-US" dirty="0"/>
          </a:p>
          <a:p>
            <a:r>
              <a:rPr lang="en-US" dirty="0"/>
              <a:t>Many thanks to Debbie and Carlene and the local organizing committee</a:t>
            </a:r>
          </a:p>
          <a:p>
            <a:r>
              <a:rPr lang="en-US" dirty="0"/>
              <a:t>Special thanks to Hanyu Wei and Xiangpan Ji for heroic efforts on </a:t>
            </a:r>
            <a:r>
              <a:rPr lang="en-US"/>
              <a:t>the audio/video</a:t>
            </a:r>
            <a:endParaRPr lang="en-US" dirty="0"/>
          </a:p>
        </p:txBody>
      </p:sp>
    </p:spTree>
    <p:extLst>
      <p:ext uri="{BB962C8B-B14F-4D97-AF65-F5344CB8AC3E}">
        <p14:creationId xmlns:p14="http://schemas.microsoft.com/office/powerpoint/2010/main" val="286514588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Basic Research Needs (BRN) Study on HEP Detector Research and Development (R&amp;D)"/>
          <p:cNvSpPr txBox="1">
            <a:spLocks noGrp="1"/>
          </p:cNvSpPr>
          <p:nvPr>
            <p:ph type="title"/>
          </p:nvPr>
        </p:nvSpPr>
        <p:spPr>
          <a:xfrm>
            <a:off x="0" y="85041"/>
            <a:ext cx="12192000" cy="861995"/>
          </a:xfrm>
          <a:prstGeom prst="rect">
            <a:avLst/>
          </a:prstGeom>
        </p:spPr>
        <p:txBody>
          <a:bodyPr>
            <a:normAutofit fontScale="90000"/>
          </a:bodyPr>
          <a:lstStyle>
            <a:lvl1pPr defTabSz="297941">
              <a:defRPr sz="3723"/>
            </a:lvl1pPr>
          </a:lstStyle>
          <a:p>
            <a:r>
              <a:rPr dirty="0"/>
              <a:t>Basic Research Needs (BRN) Study on HEP Detector Research and Development (R&amp;D)</a:t>
            </a:r>
          </a:p>
        </p:txBody>
      </p:sp>
      <p:sp>
        <p:nvSpPr>
          <p:cNvPr id="129" name="DOE has launched a BRN study to inform future directions of instrumentation…"/>
          <p:cNvSpPr txBox="1">
            <a:spLocks noGrp="1"/>
          </p:cNvSpPr>
          <p:nvPr>
            <p:ph type="body" idx="1"/>
          </p:nvPr>
        </p:nvSpPr>
        <p:spPr>
          <a:xfrm>
            <a:off x="0" y="1034065"/>
            <a:ext cx="12192000" cy="2038320"/>
          </a:xfrm>
          <a:prstGeom prst="rect">
            <a:avLst/>
          </a:prstGeom>
        </p:spPr>
        <p:txBody>
          <a:bodyPr/>
          <a:lstStyle/>
          <a:p>
            <a:pPr>
              <a:spcBef>
                <a:spcPts val="1266"/>
              </a:spcBef>
              <a:defRPr sz="2800"/>
            </a:pPr>
            <a:r>
              <a:rPr dirty="0"/>
              <a:t>DOE has launched a BRN study to inform future directions of instrumentation</a:t>
            </a:r>
          </a:p>
          <a:p>
            <a:pPr>
              <a:spcBef>
                <a:spcPts val="1266"/>
              </a:spcBef>
              <a:defRPr sz="2800"/>
            </a:pPr>
            <a:r>
              <a:rPr dirty="0"/>
              <a:t>Website: http://doe-brn-hep-detectorrandd.physics.ox.ac.uk</a:t>
            </a:r>
          </a:p>
        </p:txBody>
      </p:sp>
      <p:pic>
        <p:nvPicPr>
          <p:cNvPr id="130" name="Image" descr="Image"/>
          <p:cNvPicPr>
            <a:picLocks noChangeAspect="1"/>
          </p:cNvPicPr>
          <p:nvPr/>
        </p:nvPicPr>
        <p:blipFill>
          <a:blip r:embed="rId2">
            <a:extLst/>
          </a:blip>
          <a:stretch>
            <a:fillRect/>
          </a:stretch>
        </p:blipFill>
        <p:spPr>
          <a:xfrm>
            <a:off x="289682" y="2659179"/>
            <a:ext cx="4735123" cy="3914821"/>
          </a:xfrm>
          <a:prstGeom prst="rect">
            <a:avLst/>
          </a:prstGeom>
          <a:ln w="12700">
            <a:miter lim="400000"/>
          </a:ln>
        </p:spPr>
      </p:pic>
      <p:pic>
        <p:nvPicPr>
          <p:cNvPr id="131" name="Image" descr="Image"/>
          <p:cNvPicPr>
            <a:picLocks noChangeAspect="1"/>
          </p:cNvPicPr>
          <p:nvPr/>
        </p:nvPicPr>
        <p:blipFill>
          <a:blip r:embed="rId3">
            <a:extLst/>
          </a:blip>
          <a:stretch>
            <a:fillRect/>
          </a:stretch>
        </p:blipFill>
        <p:spPr>
          <a:xfrm>
            <a:off x="8437564" y="2230438"/>
            <a:ext cx="3754436" cy="4627562"/>
          </a:xfrm>
          <a:prstGeom prst="rect">
            <a:avLst/>
          </a:prstGeom>
          <a:ln w="12700">
            <a:miter lim="400000"/>
          </a:ln>
        </p:spPr>
      </p:pic>
      <p:sp>
        <p:nvSpPr>
          <p:cNvPr id="132" name="Slide Number"/>
          <p:cNvSpPr txBox="1">
            <a:spLocks noGrp="1"/>
          </p:cNvSpPr>
          <p:nvPr>
            <p:ph type="sldNum" sz="quarter" idx="2"/>
          </p:nvPr>
        </p:nvSpPr>
        <p:spPr>
          <a:xfrm>
            <a:off x="10219586" y="6468594"/>
            <a:ext cx="149877" cy="2108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Goals"/>
          <p:cNvSpPr txBox="1">
            <a:spLocks noGrp="1"/>
          </p:cNvSpPr>
          <p:nvPr>
            <p:ph type="title"/>
          </p:nvPr>
        </p:nvSpPr>
        <p:spPr>
          <a:prstGeom prst="rect">
            <a:avLst/>
          </a:prstGeom>
        </p:spPr>
        <p:txBody>
          <a:bodyPr>
            <a:normAutofit fontScale="90000"/>
          </a:bodyPr>
          <a:lstStyle/>
          <a:p>
            <a:r>
              <a:t>Goals</a:t>
            </a:r>
          </a:p>
        </p:txBody>
      </p:sp>
      <p:sp>
        <p:nvSpPr>
          <p:cNvPr id="135" name="The Detector R&amp;D BRN Study will:…"/>
          <p:cNvSpPr txBox="1">
            <a:spLocks noGrp="1"/>
          </p:cNvSpPr>
          <p:nvPr>
            <p:ph type="body" idx="1"/>
          </p:nvPr>
        </p:nvSpPr>
        <p:spPr>
          <a:xfrm>
            <a:off x="535781" y="1139441"/>
            <a:ext cx="10972800" cy="5486387"/>
          </a:xfrm>
          <a:prstGeom prst="rect">
            <a:avLst/>
          </a:prstGeom>
        </p:spPr>
        <p:txBody>
          <a:bodyPr>
            <a:normAutofit fontScale="92500"/>
          </a:bodyPr>
          <a:lstStyle/>
          <a:p>
            <a:pPr>
              <a:defRPr sz="3200"/>
            </a:pPr>
            <a:r>
              <a:rPr dirty="0"/>
              <a:t>The Detector R&amp;D BRN Study will:</a:t>
            </a:r>
          </a:p>
          <a:p>
            <a:pPr lvl="1">
              <a:spcBef>
                <a:spcPts val="1125"/>
              </a:spcBef>
              <a:buChar char="✓"/>
              <a:defRPr sz="2800"/>
            </a:pPr>
            <a:r>
              <a:rPr dirty="0"/>
              <a:t>Survey the present state of the HEP technology landscape.</a:t>
            </a:r>
          </a:p>
          <a:p>
            <a:pPr lvl="1">
              <a:spcBef>
                <a:spcPts val="1125"/>
              </a:spcBef>
              <a:buChar char="✓"/>
              <a:defRPr sz="2800"/>
            </a:pPr>
            <a:r>
              <a:rPr dirty="0"/>
              <a:t> Identify key capabilities and associated performance requirements to enable HEP science drivers.</a:t>
            </a:r>
          </a:p>
          <a:p>
            <a:pPr lvl="1">
              <a:spcBef>
                <a:spcPts val="1125"/>
              </a:spcBef>
              <a:buChar char="✓"/>
              <a:defRPr sz="2800"/>
            </a:pPr>
            <a:r>
              <a:rPr dirty="0"/>
              <a:t>Identify technologies to provide or enhance such capabilities.</a:t>
            </a:r>
          </a:p>
          <a:p>
            <a:pPr lvl="1">
              <a:spcBef>
                <a:spcPts val="1125"/>
              </a:spcBef>
              <a:buChar char="✓"/>
              <a:defRPr sz="2800"/>
            </a:pPr>
            <a:r>
              <a:rPr dirty="0"/>
              <a:t>Articulate long-term Priority Research Directions to push well beyond the current state of the art, potentially leading to transformative technological advances with broad-ranging applicability; flesh out the required R&amp;D efforts with deliverables with notional timelines and key technical milestones along the way; and elucidate the technical infrastructure required to support these efforts.</a:t>
            </a:r>
          </a:p>
          <a:p>
            <a:pPr lvl="1">
              <a:spcBef>
                <a:spcPts val="1125"/>
              </a:spcBef>
              <a:buChar char="✓"/>
              <a:defRPr sz="2800"/>
            </a:pPr>
            <a:r>
              <a:rPr dirty="0"/>
              <a:t>Formulate a small set of instrumentation Key Challenges that could, if addressed successfully, result in game-changing experimental capabilities.</a:t>
            </a:r>
          </a:p>
        </p:txBody>
      </p:sp>
      <p:sp>
        <p:nvSpPr>
          <p:cNvPr id="136" name="Slide Number"/>
          <p:cNvSpPr txBox="1">
            <a:spLocks noGrp="1"/>
          </p:cNvSpPr>
          <p:nvPr>
            <p:ph type="sldNum" sz="quarter" idx="2"/>
          </p:nvPr>
        </p:nvSpPr>
        <p:spPr>
          <a:xfrm>
            <a:off x="10219586" y="6468594"/>
            <a:ext cx="149877" cy="2108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Input is requested from the community!"/>
          <p:cNvSpPr txBox="1">
            <a:spLocks noGrp="1"/>
          </p:cNvSpPr>
          <p:nvPr>
            <p:ph type="title"/>
          </p:nvPr>
        </p:nvSpPr>
        <p:spPr>
          <a:prstGeom prst="rect">
            <a:avLst/>
          </a:prstGeom>
        </p:spPr>
        <p:txBody>
          <a:bodyPr>
            <a:normAutofit fontScale="90000"/>
          </a:bodyPr>
          <a:lstStyle/>
          <a:p>
            <a:r>
              <a:t>Input is requested from the community!</a:t>
            </a:r>
          </a:p>
        </p:txBody>
      </p:sp>
      <p:sp>
        <p:nvSpPr>
          <p:cNvPr id="139" name="Several emails have been sent by different groups to provide inputs (e.g. Noble Liquids, Neutrino Physics, …). The website also has links for confidential input forms. Email the conveners directly. CPAD workshop will also be a good place for inputs.…"/>
          <p:cNvSpPr txBox="1">
            <a:spLocks noGrp="1"/>
          </p:cNvSpPr>
          <p:nvPr>
            <p:ph type="body" idx="1"/>
          </p:nvPr>
        </p:nvSpPr>
        <p:spPr>
          <a:xfrm>
            <a:off x="353568" y="1168010"/>
            <a:ext cx="11436096" cy="5082772"/>
          </a:xfrm>
          <a:prstGeom prst="rect">
            <a:avLst/>
          </a:prstGeom>
        </p:spPr>
        <p:txBody>
          <a:bodyPr/>
          <a:lstStyle/>
          <a:p>
            <a:pPr>
              <a:defRPr sz="3200"/>
            </a:pPr>
            <a:r>
              <a:rPr dirty="0"/>
              <a:t>Several emails have been sent by different groups to provide inputs (</a:t>
            </a:r>
            <a:r>
              <a:rPr sz="1758" dirty="0"/>
              <a:t>e.g. Noble Liquids, Neutrino Physics, …</a:t>
            </a:r>
            <a:r>
              <a:rPr dirty="0"/>
              <a:t>). The website also has links for confidential input forms. Email the conveners directly. CPAD workshop will also be a good place for inputs.</a:t>
            </a:r>
          </a:p>
          <a:p>
            <a:pPr>
              <a:defRPr sz="3200"/>
            </a:pPr>
            <a:r>
              <a:rPr dirty="0"/>
              <a:t>It’s important that the community’s view points are well represented. You have until </a:t>
            </a:r>
            <a:r>
              <a:rPr b="1" dirty="0">
                <a:latin typeface="Helvetica Neue"/>
                <a:ea typeface="Helvetica Neue"/>
                <a:cs typeface="Helvetica Neue"/>
                <a:sym typeface="Helvetica Neue"/>
              </a:rPr>
              <a:t>10 December 2019</a:t>
            </a:r>
            <a:r>
              <a:rPr dirty="0"/>
              <a:t> to provide input!</a:t>
            </a:r>
          </a:p>
          <a:p>
            <a:pPr>
              <a:defRPr sz="3200"/>
            </a:pPr>
            <a:r>
              <a:rPr dirty="0"/>
              <a:t>This workshop is a great opportunity to provide input and conveners will be expecting inputs.</a:t>
            </a:r>
          </a:p>
        </p:txBody>
      </p:sp>
      <p:sp>
        <p:nvSpPr>
          <p:cNvPr id="140" name="Slide Number"/>
          <p:cNvSpPr txBox="1">
            <a:spLocks noGrp="1"/>
          </p:cNvSpPr>
          <p:nvPr>
            <p:ph type="sldNum" sz="quarter" idx="2"/>
          </p:nvPr>
        </p:nvSpPr>
        <p:spPr>
          <a:xfrm>
            <a:off x="10219586" y="6468594"/>
            <a:ext cx="149877" cy="2108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Info on conveners"/>
          <p:cNvSpPr txBox="1">
            <a:spLocks noGrp="1"/>
          </p:cNvSpPr>
          <p:nvPr>
            <p:ph type="title"/>
          </p:nvPr>
        </p:nvSpPr>
        <p:spPr>
          <a:prstGeom prst="rect">
            <a:avLst/>
          </a:prstGeom>
        </p:spPr>
        <p:txBody>
          <a:bodyPr>
            <a:normAutofit fontScale="90000"/>
          </a:bodyPr>
          <a:lstStyle/>
          <a:p>
            <a:r>
              <a:t>Info on conveners</a:t>
            </a:r>
          </a:p>
        </p:txBody>
      </p:sp>
      <p:sp>
        <p:nvSpPr>
          <p:cNvPr id="143" name="The Conveners of the BRN Study are:…"/>
          <p:cNvSpPr txBox="1">
            <a:spLocks noGrp="1"/>
          </p:cNvSpPr>
          <p:nvPr>
            <p:ph type="body" idx="1"/>
          </p:nvPr>
        </p:nvSpPr>
        <p:spPr>
          <a:xfrm>
            <a:off x="146304" y="1168010"/>
            <a:ext cx="10223159" cy="5615030"/>
          </a:xfrm>
          <a:prstGeom prst="rect">
            <a:avLst/>
          </a:prstGeom>
        </p:spPr>
        <p:txBody>
          <a:bodyPr>
            <a:normAutofit fontScale="70000" lnSpcReduction="20000"/>
          </a:bodyPr>
          <a:lstStyle/>
          <a:p>
            <a:pPr marL="0" indent="0" defTabSz="260380">
              <a:spcBef>
                <a:spcPts val="0"/>
              </a:spcBef>
              <a:buNone/>
              <a:defRPr sz="2106" b="1" u="sng">
                <a:solidFill>
                  <a:srgbClr val="222222"/>
                </a:solidFill>
                <a:latin typeface="Arial"/>
                <a:ea typeface="Arial"/>
                <a:cs typeface="Arial"/>
                <a:sym typeface="Arial"/>
              </a:defRPr>
            </a:pPr>
            <a:r>
              <a:rPr dirty="0"/>
              <a:t>The Conveners of the BRN Study are:</a:t>
            </a:r>
          </a:p>
          <a:p>
            <a:pPr marL="0" indent="0" defTabSz="260380">
              <a:spcBef>
                <a:spcPts val="0"/>
              </a:spcBef>
              <a:buNone/>
              <a:defRPr sz="2106">
                <a:solidFill>
                  <a:srgbClr val="222222"/>
                </a:solidFill>
                <a:latin typeface="Arial"/>
                <a:ea typeface="Arial"/>
                <a:cs typeface="Arial"/>
                <a:sym typeface="Arial"/>
              </a:defRPr>
            </a:pPr>
            <a:endParaRPr dirty="0"/>
          </a:p>
          <a:p>
            <a:pPr marL="130190" indent="-130190" defTabSz="260380">
              <a:lnSpc>
                <a:spcPct val="120000"/>
              </a:lnSpc>
              <a:spcBef>
                <a:spcPts val="0"/>
              </a:spcBef>
              <a:buSzPct val="100000"/>
              <a:buFontTx/>
              <a:defRPr sz="2106">
                <a:solidFill>
                  <a:srgbClr val="222222"/>
                </a:solidFill>
                <a:latin typeface="Arial"/>
                <a:ea typeface="Arial"/>
                <a:cs typeface="Arial"/>
                <a:sym typeface="Arial"/>
              </a:defRPr>
            </a:pPr>
            <a:r>
              <a:rPr b="1" dirty="0"/>
              <a:t>The Higgs as a tool for discovery</a:t>
            </a:r>
            <a:r>
              <a:rPr dirty="0"/>
              <a:t>:  Jim </a:t>
            </a:r>
            <a:r>
              <a:rPr dirty="0" err="1"/>
              <a:t>Hirschauer</a:t>
            </a:r>
            <a:r>
              <a:rPr dirty="0"/>
              <a:t> (FNAL) Gabriella </a:t>
            </a:r>
            <a:r>
              <a:rPr dirty="0" err="1"/>
              <a:t>Sciolla</a:t>
            </a:r>
            <a:r>
              <a:rPr dirty="0"/>
              <a:t> (Brandeis)</a:t>
            </a:r>
          </a:p>
          <a:p>
            <a:pPr marL="130190" indent="-130190" defTabSz="260380">
              <a:lnSpc>
                <a:spcPct val="120000"/>
              </a:lnSpc>
              <a:spcBef>
                <a:spcPts val="0"/>
              </a:spcBef>
              <a:buSzPct val="100000"/>
              <a:buFontTx/>
              <a:defRPr sz="2106">
                <a:solidFill>
                  <a:srgbClr val="222222"/>
                </a:solidFill>
                <a:latin typeface="Arial"/>
                <a:ea typeface="Arial"/>
                <a:cs typeface="Arial"/>
                <a:sym typeface="Arial"/>
              </a:defRPr>
            </a:pPr>
            <a:r>
              <a:rPr b="1" dirty="0"/>
              <a:t>The physics of neutrino mass</a:t>
            </a:r>
            <a:r>
              <a:rPr dirty="0"/>
              <a:t>: Ornella </a:t>
            </a:r>
            <a:r>
              <a:rPr dirty="0" err="1"/>
              <a:t>Palamara</a:t>
            </a:r>
            <a:r>
              <a:rPr dirty="0"/>
              <a:t> (FNAL) Kate Scholberg (Duke)</a:t>
            </a:r>
          </a:p>
          <a:p>
            <a:pPr marL="130190" indent="-130190" defTabSz="260380">
              <a:lnSpc>
                <a:spcPct val="120000"/>
              </a:lnSpc>
              <a:spcBef>
                <a:spcPts val="0"/>
              </a:spcBef>
              <a:buSzPct val="100000"/>
              <a:buFontTx/>
              <a:defRPr sz="2106">
                <a:solidFill>
                  <a:srgbClr val="222222"/>
                </a:solidFill>
                <a:latin typeface="Arial"/>
                <a:ea typeface="Arial"/>
                <a:cs typeface="Arial"/>
                <a:sym typeface="Arial"/>
              </a:defRPr>
            </a:pPr>
            <a:r>
              <a:rPr b="1" dirty="0"/>
              <a:t>The new physics of dark matter</a:t>
            </a:r>
            <a:r>
              <a:rPr dirty="0"/>
              <a:t>: Jodi Cooley (SMU) Dan McKinsey (Berkeley)</a:t>
            </a:r>
          </a:p>
          <a:p>
            <a:pPr marL="130190" indent="-130190" defTabSz="260380">
              <a:lnSpc>
                <a:spcPct val="120000"/>
              </a:lnSpc>
              <a:spcBef>
                <a:spcPts val="0"/>
              </a:spcBef>
              <a:buSzPct val="100000"/>
              <a:buFontTx/>
              <a:defRPr sz="2106">
                <a:solidFill>
                  <a:srgbClr val="222222"/>
                </a:solidFill>
                <a:latin typeface="Arial"/>
                <a:ea typeface="Arial"/>
                <a:cs typeface="Arial"/>
                <a:sym typeface="Arial"/>
              </a:defRPr>
            </a:pPr>
            <a:r>
              <a:rPr b="1" dirty="0"/>
              <a:t>Cosmic Acceleration: inflation and dark energy</a:t>
            </a:r>
            <a:r>
              <a:rPr dirty="0"/>
              <a:t>:  Clarence Chang (ANL) Brenna </a:t>
            </a:r>
            <a:r>
              <a:rPr dirty="0" err="1"/>
              <a:t>Flaugher</a:t>
            </a:r>
            <a:r>
              <a:rPr dirty="0"/>
              <a:t> (FNAL)</a:t>
            </a:r>
          </a:p>
          <a:p>
            <a:pPr marL="130190" indent="-130190" defTabSz="260380">
              <a:lnSpc>
                <a:spcPct val="120000"/>
              </a:lnSpc>
              <a:spcBef>
                <a:spcPts val="0"/>
              </a:spcBef>
              <a:buSzPct val="100000"/>
              <a:buFontTx/>
              <a:defRPr sz="2106">
                <a:solidFill>
                  <a:srgbClr val="222222"/>
                </a:solidFill>
                <a:latin typeface="Arial"/>
                <a:ea typeface="Arial"/>
                <a:cs typeface="Arial"/>
                <a:sym typeface="Arial"/>
              </a:defRPr>
            </a:pPr>
            <a:r>
              <a:rPr b="1" dirty="0"/>
              <a:t>Exploring  the unknown: new particles, new interactions and physical principles</a:t>
            </a:r>
            <a:r>
              <a:rPr dirty="0"/>
              <a:t>:  </a:t>
            </a:r>
            <a:endParaRPr lang="en-US" dirty="0"/>
          </a:p>
          <a:p>
            <a:pPr marL="0" indent="0" defTabSz="260380">
              <a:lnSpc>
                <a:spcPct val="120000"/>
              </a:lnSpc>
              <a:spcBef>
                <a:spcPts val="0"/>
              </a:spcBef>
              <a:buSzPct val="100000"/>
              <a:buNone/>
              <a:defRPr sz="2106">
                <a:solidFill>
                  <a:srgbClr val="222222"/>
                </a:solidFill>
                <a:latin typeface="Arial"/>
                <a:ea typeface="Arial"/>
                <a:cs typeface="Arial"/>
                <a:sym typeface="Arial"/>
              </a:defRPr>
            </a:pPr>
            <a:r>
              <a:rPr lang="en-US" dirty="0"/>
              <a:t>	</a:t>
            </a:r>
            <a:r>
              <a:rPr dirty="0"/>
              <a:t>Sarah Demers (Yale) Monica Pepe </a:t>
            </a:r>
            <a:r>
              <a:rPr dirty="0" err="1"/>
              <a:t>Altarelli</a:t>
            </a:r>
            <a:r>
              <a:rPr dirty="0"/>
              <a:t> (CERN)</a:t>
            </a:r>
          </a:p>
          <a:p>
            <a:pPr marL="130190" indent="-130190" defTabSz="260380">
              <a:lnSpc>
                <a:spcPct val="120000"/>
              </a:lnSpc>
              <a:spcBef>
                <a:spcPts val="0"/>
              </a:spcBef>
              <a:buSzPct val="100000"/>
              <a:buFontTx/>
              <a:defRPr sz="2106">
                <a:solidFill>
                  <a:srgbClr val="222222"/>
                </a:solidFill>
                <a:latin typeface="Arial"/>
                <a:ea typeface="Arial"/>
                <a:cs typeface="Arial"/>
                <a:sym typeface="Arial"/>
              </a:defRPr>
            </a:pPr>
            <a:endParaRPr dirty="0"/>
          </a:p>
          <a:p>
            <a:pPr marL="130190" indent="-130190" defTabSz="260380">
              <a:lnSpc>
                <a:spcPct val="120000"/>
              </a:lnSpc>
              <a:spcBef>
                <a:spcPts val="0"/>
              </a:spcBef>
              <a:buSzPct val="100000"/>
              <a:buFontTx/>
              <a:defRPr sz="2106">
                <a:solidFill>
                  <a:srgbClr val="222222"/>
                </a:solidFill>
                <a:latin typeface="Arial"/>
                <a:ea typeface="Arial"/>
                <a:cs typeface="Arial"/>
                <a:sym typeface="Arial"/>
              </a:defRPr>
            </a:pPr>
            <a:r>
              <a:rPr b="1" dirty="0"/>
              <a:t>Quantum Sensors</a:t>
            </a:r>
            <a:r>
              <a:rPr dirty="0"/>
              <a:t>: Andy </a:t>
            </a:r>
            <a:r>
              <a:rPr dirty="0" err="1"/>
              <a:t>Gercai</a:t>
            </a:r>
            <a:r>
              <a:rPr dirty="0"/>
              <a:t> (Northwestern) Kent Irwin (Stanford)</a:t>
            </a:r>
          </a:p>
          <a:p>
            <a:pPr marL="130190" indent="-130190" defTabSz="260380">
              <a:lnSpc>
                <a:spcPct val="120000"/>
              </a:lnSpc>
              <a:spcBef>
                <a:spcPts val="0"/>
              </a:spcBef>
              <a:buSzPct val="100000"/>
              <a:buFontTx/>
              <a:defRPr sz="2106">
                <a:solidFill>
                  <a:srgbClr val="222222"/>
                </a:solidFill>
                <a:latin typeface="Arial"/>
                <a:ea typeface="Arial"/>
                <a:cs typeface="Arial"/>
                <a:sym typeface="Arial"/>
              </a:defRPr>
            </a:pPr>
            <a:r>
              <a:rPr b="1" dirty="0"/>
              <a:t>Noble Liquids</a:t>
            </a:r>
            <a:r>
              <a:rPr dirty="0"/>
              <a:t>: Roxanne Guenette (Harvard) Jocelyn Monroe (RHUL)</a:t>
            </a:r>
          </a:p>
          <a:p>
            <a:pPr marL="130190" indent="-130190" defTabSz="260380">
              <a:lnSpc>
                <a:spcPct val="120000"/>
              </a:lnSpc>
              <a:spcBef>
                <a:spcPts val="0"/>
              </a:spcBef>
              <a:buSzPct val="100000"/>
              <a:buFontTx/>
              <a:defRPr sz="2106">
                <a:solidFill>
                  <a:srgbClr val="222222"/>
                </a:solidFill>
                <a:latin typeface="Arial"/>
                <a:ea typeface="Arial"/>
                <a:cs typeface="Arial"/>
                <a:sym typeface="Arial"/>
              </a:defRPr>
            </a:pPr>
            <a:r>
              <a:rPr b="1" dirty="0"/>
              <a:t>Calorimetry</a:t>
            </a:r>
            <a:r>
              <a:rPr dirty="0"/>
              <a:t>: Francesco </a:t>
            </a:r>
            <a:r>
              <a:rPr dirty="0" err="1"/>
              <a:t>Lanni</a:t>
            </a:r>
            <a:r>
              <a:rPr dirty="0"/>
              <a:t> (FNAL) Roger </a:t>
            </a:r>
            <a:r>
              <a:rPr dirty="0" err="1"/>
              <a:t>Rusack</a:t>
            </a:r>
            <a:r>
              <a:rPr dirty="0"/>
              <a:t> (Minnesota)</a:t>
            </a:r>
          </a:p>
          <a:p>
            <a:pPr marL="130190" indent="-130190" defTabSz="260380">
              <a:lnSpc>
                <a:spcPct val="120000"/>
              </a:lnSpc>
              <a:spcBef>
                <a:spcPts val="0"/>
              </a:spcBef>
              <a:buSzPct val="100000"/>
              <a:buFontTx/>
              <a:defRPr sz="2106">
                <a:solidFill>
                  <a:srgbClr val="222222"/>
                </a:solidFill>
                <a:latin typeface="Arial"/>
                <a:ea typeface="Arial"/>
                <a:cs typeface="Arial"/>
                <a:sym typeface="Arial"/>
              </a:defRPr>
            </a:pPr>
            <a:r>
              <a:rPr b="1" dirty="0"/>
              <a:t>Solid State (tracking and vertexing)</a:t>
            </a:r>
            <a:r>
              <a:rPr dirty="0"/>
              <a:t>: Marina </a:t>
            </a:r>
            <a:r>
              <a:rPr dirty="0" err="1"/>
              <a:t>Artuso</a:t>
            </a:r>
            <a:r>
              <a:rPr dirty="0"/>
              <a:t> (Syracuse) Carl Haber (LBNL)</a:t>
            </a:r>
          </a:p>
          <a:p>
            <a:pPr marL="130190" indent="-130190" defTabSz="260380">
              <a:lnSpc>
                <a:spcPct val="120000"/>
              </a:lnSpc>
              <a:spcBef>
                <a:spcPts val="0"/>
              </a:spcBef>
              <a:buSzPct val="100000"/>
              <a:buFontTx/>
              <a:defRPr sz="2106">
                <a:solidFill>
                  <a:srgbClr val="222222"/>
                </a:solidFill>
                <a:latin typeface="Arial"/>
                <a:ea typeface="Arial"/>
                <a:cs typeface="Arial"/>
                <a:sym typeface="Arial"/>
              </a:defRPr>
            </a:pPr>
            <a:r>
              <a:rPr b="1" dirty="0"/>
              <a:t>Photodetectors</a:t>
            </a:r>
            <a:r>
              <a:rPr dirty="0"/>
              <a:t>: Lindley Winslow (MIT) Peter </a:t>
            </a:r>
            <a:r>
              <a:rPr dirty="0" err="1"/>
              <a:t>Krizan</a:t>
            </a:r>
            <a:r>
              <a:rPr dirty="0"/>
              <a:t> (</a:t>
            </a:r>
            <a:r>
              <a:rPr dirty="0" err="1"/>
              <a:t>Jožef</a:t>
            </a:r>
            <a:r>
              <a:rPr dirty="0"/>
              <a:t> Stefan Institute)</a:t>
            </a:r>
          </a:p>
          <a:p>
            <a:pPr marL="130190" indent="-130190" defTabSz="260380">
              <a:lnSpc>
                <a:spcPct val="120000"/>
              </a:lnSpc>
              <a:spcBef>
                <a:spcPts val="0"/>
              </a:spcBef>
              <a:buSzPct val="100000"/>
              <a:buFontTx/>
              <a:defRPr sz="2106">
                <a:solidFill>
                  <a:srgbClr val="222222"/>
                </a:solidFill>
                <a:latin typeface="Arial"/>
                <a:ea typeface="Arial"/>
                <a:cs typeface="Arial"/>
                <a:sym typeface="Arial"/>
              </a:defRPr>
            </a:pPr>
            <a:r>
              <a:rPr b="1" dirty="0"/>
              <a:t>TDAQ</a:t>
            </a:r>
            <a:r>
              <a:rPr dirty="0"/>
              <a:t>: Darin Acosta (Florida) </a:t>
            </a:r>
            <a:r>
              <a:rPr dirty="0" err="1"/>
              <a:t>Tulika</a:t>
            </a:r>
            <a:r>
              <a:rPr dirty="0"/>
              <a:t> Bose (Wisconsin)</a:t>
            </a:r>
          </a:p>
          <a:p>
            <a:pPr marL="130190" indent="-130190" defTabSz="260380">
              <a:lnSpc>
                <a:spcPct val="120000"/>
              </a:lnSpc>
              <a:spcBef>
                <a:spcPts val="0"/>
              </a:spcBef>
              <a:buSzPct val="100000"/>
              <a:buFontTx/>
              <a:defRPr sz="2106">
                <a:solidFill>
                  <a:srgbClr val="222222"/>
                </a:solidFill>
                <a:latin typeface="Arial"/>
                <a:ea typeface="Arial"/>
                <a:cs typeface="Arial"/>
                <a:sym typeface="Arial"/>
              </a:defRPr>
            </a:pPr>
            <a:r>
              <a:rPr b="1" dirty="0"/>
              <a:t>Readout and ASICs</a:t>
            </a:r>
            <a:r>
              <a:rPr dirty="0"/>
              <a:t>: Gabriella Carini (BNL) Mitch Newcomer (Penn)</a:t>
            </a:r>
          </a:p>
          <a:p>
            <a:pPr marL="130190" indent="-130190" defTabSz="260380">
              <a:lnSpc>
                <a:spcPct val="120000"/>
              </a:lnSpc>
              <a:spcBef>
                <a:spcPts val="0"/>
              </a:spcBef>
              <a:buSzPct val="100000"/>
              <a:buFontTx/>
              <a:defRPr sz="2106">
                <a:solidFill>
                  <a:srgbClr val="222222"/>
                </a:solidFill>
                <a:latin typeface="Arial"/>
                <a:ea typeface="Arial"/>
                <a:cs typeface="Arial"/>
                <a:sym typeface="Arial"/>
              </a:defRPr>
            </a:pPr>
            <a:r>
              <a:rPr b="1" dirty="0"/>
              <a:t>Cross Cut</a:t>
            </a:r>
            <a:r>
              <a:rPr dirty="0"/>
              <a:t>: Marcel </a:t>
            </a:r>
            <a:r>
              <a:rPr dirty="0" err="1"/>
              <a:t>Demarteau</a:t>
            </a:r>
            <a:r>
              <a:rPr dirty="0"/>
              <a:t> (ORNL) Abe </a:t>
            </a:r>
            <a:r>
              <a:rPr dirty="0" err="1"/>
              <a:t>Seiden</a:t>
            </a:r>
            <a:r>
              <a:rPr dirty="0"/>
              <a:t> (UCSC)</a:t>
            </a:r>
          </a:p>
          <a:p>
            <a:pPr marL="0" indent="0" defTabSz="260380">
              <a:lnSpc>
                <a:spcPct val="120000"/>
              </a:lnSpc>
              <a:spcBef>
                <a:spcPts val="0"/>
              </a:spcBef>
              <a:buNone/>
              <a:defRPr sz="2106">
                <a:solidFill>
                  <a:srgbClr val="222222"/>
                </a:solidFill>
                <a:latin typeface="Arial"/>
                <a:ea typeface="Arial"/>
                <a:cs typeface="Arial"/>
                <a:sym typeface="Arial"/>
              </a:defRPr>
            </a:pPr>
            <a:endParaRPr dirty="0"/>
          </a:p>
          <a:p>
            <a:pPr marL="0" indent="0" defTabSz="260380">
              <a:lnSpc>
                <a:spcPct val="120000"/>
              </a:lnSpc>
              <a:spcBef>
                <a:spcPts val="0"/>
              </a:spcBef>
              <a:buNone/>
              <a:defRPr sz="2106">
                <a:solidFill>
                  <a:srgbClr val="222222"/>
                </a:solidFill>
                <a:latin typeface="Arial"/>
                <a:ea typeface="Arial"/>
                <a:cs typeface="Arial"/>
                <a:sym typeface="Arial"/>
              </a:defRPr>
            </a:pPr>
            <a:endParaRPr dirty="0"/>
          </a:p>
          <a:p>
            <a:pPr marL="0" indent="0" defTabSz="260380">
              <a:lnSpc>
                <a:spcPct val="120000"/>
              </a:lnSpc>
              <a:spcBef>
                <a:spcPts val="0"/>
              </a:spcBef>
              <a:buNone/>
              <a:defRPr sz="2106">
                <a:solidFill>
                  <a:srgbClr val="222222"/>
                </a:solidFill>
                <a:latin typeface="Arial"/>
                <a:ea typeface="Arial"/>
                <a:cs typeface="Arial"/>
                <a:sym typeface="Arial"/>
              </a:defRPr>
            </a:pPr>
            <a:r>
              <a:rPr b="1" u="sng" dirty="0"/>
              <a:t>The Chairs of the BRN Study are</a:t>
            </a:r>
            <a:r>
              <a:rPr dirty="0"/>
              <a:t>:</a:t>
            </a:r>
          </a:p>
          <a:p>
            <a:pPr marL="0" indent="0" defTabSz="260380">
              <a:lnSpc>
                <a:spcPct val="120000"/>
              </a:lnSpc>
              <a:spcBef>
                <a:spcPts val="0"/>
              </a:spcBef>
              <a:buNone/>
              <a:defRPr sz="2106">
                <a:solidFill>
                  <a:srgbClr val="222222"/>
                </a:solidFill>
                <a:latin typeface="Arial"/>
                <a:ea typeface="Arial"/>
                <a:cs typeface="Arial"/>
                <a:sym typeface="Arial"/>
              </a:defRPr>
            </a:pPr>
            <a:r>
              <a:rPr dirty="0"/>
              <a:t>Bonnie Fleming (Yale)  Ian </a:t>
            </a:r>
            <a:r>
              <a:rPr dirty="0" err="1"/>
              <a:t>Shipsey</a:t>
            </a:r>
            <a:r>
              <a:rPr dirty="0"/>
              <a:t> (Oxford)</a:t>
            </a:r>
          </a:p>
          <a:p>
            <a:pPr marL="0" indent="0" defTabSz="260380">
              <a:lnSpc>
                <a:spcPct val="120000"/>
              </a:lnSpc>
              <a:spcBef>
                <a:spcPts val="0"/>
              </a:spcBef>
              <a:buNone/>
              <a:defRPr sz="2106">
                <a:solidFill>
                  <a:srgbClr val="222222"/>
                </a:solidFill>
                <a:latin typeface="Arial"/>
                <a:ea typeface="Arial"/>
                <a:cs typeface="Arial"/>
                <a:sym typeface="Arial"/>
              </a:defRPr>
            </a:pPr>
            <a:endParaRPr dirty="0"/>
          </a:p>
          <a:p>
            <a:pPr marL="0" indent="0" defTabSz="260380">
              <a:lnSpc>
                <a:spcPct val="120000"/>
              </a:lnSpc>
              <a:spcBef>
                <a:spcPts val="0"/>
              </a:spcBef>
              <a:buNone/>
              <a:defRPr sz="2106">
                <a:solidFill>
                  <a:srgbClr val="222222"/>
                </a:solidFill>
                <a:latin typeface="Arial"/>
                <a:ea typeface="Arial"/>
                <a:cs typeface="Arial"/>
                <a:sym typeface="Arial"/>
              </a:defRPr>
            </a:pPr>
            <a:r>
              <a:rPr b="1" u="sng" dirty="0"/>
              <a:t>The DOE BRN Study liaisons are</a:t>
            </a:r>
            <a:r>
              <a:rPr dirty="0"/>
              <a:t>:</a:t>
            </a:r>
          </a:p>
          <a:p>
            <a:pPr marL="0" indent="0" defTabSz="260380">
              <a:lnSpc>
                <a:spcPct val="120000"/>
              </a:lnSpc>
              <a:spcBef>
                <a:spcPts val="0"/>
              </a:spcBef>
              <a:buNone/>
              <a:defRPr sz="2106">
                <a:solidFill>
                  <a:srgbClr val="222222"/>
                </a:solidFill>
                <a:latin typeface="Arial"/>
                <a:ea typeface="Arial"/>
                <a:cs typeface="Arial"/>
                <a:sym typeface="Arial"/>
              </a:defRPr>
            </a:pPr>
            <a:r>
              <a:rPr dirty="0"/>
              <a:t>Glen Crawford (DOE) and Helmut </a:t>
            </a:r>
            <a:r>
              <a:rPr dirty="0" err="1"/>
              <a:t>Marsiske</a:t>
            </a:r>
            <a:r>
              <a:rPr dirty="0"/>
              <a:t> (DOE) </a:t>
            </a:r>
          </a:p>
        </p:txBody>
      </p:sp>
      <p:sp>
        <p:nvSpPr>
          <p:cNvPr id="144" name="Slide Number"/>
          <p:cNvSpPr txBox="1">
            <a:spLocks noGrp="1"/>
          </p:cNvSpPr>
          <p:nvPr>
            <p:ph type="sldNum" sz="quarter" idx="2"/>
          </p:nvPr>
        </p:nvSpPr>
        <p:spPr>
          <a:xfrm>
            <a:off x="10219586" y="6468594"/>
            <a:ext cx="149877" cy="2108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95C63-29D4-4A62-8E3F-8B1CF9C372C4}"/>
              </a:ext>
            </a:extLst>
          </p:cNvPr>
          <p:cNvSpPr>
            <a:spLocks noGrp="1"/>
          </p:cNvSpPr>
          <p:nvPr>
            <p:ph type="title"/>
          </p:nvPr>
        </p:nvSpPr>
        <p:spPr>
          <a:xfrm>
            <a:off x="789432" y="94126"/>
            <a:ext cx="9744456" cy="1125073"/>
          </a:xfrm>
        </p:spPr>
        <p:txBody>
          <a:bodyPr>
            <a:normAutofit/>
          </a:bodyPr>
          <a:lstStyle/>
          <a:p>
            <a:r>
              <a:rPr lang="en-US" dirty="0"/>
              <a:t>Intro to DUNE</a:t>
            </a:r>
          </a:p>
        </p:txBody>
      </p:sp>
      <p:pic>
        <p:nvPicPr>
          <p:cNvPr id="4" name="Picture 3">
            <a:extLst>
              <a:ext uri="{FF2B5EF4-FFF2-40B4-BE49-F238E27FC236}">
                <a16:creationId xmlns:a16="http://schemas.microsoft.com/office/drawing/2014/main" id="{571B5497-41C1-4E7E-A7C6-FE53EFBC1020}"/>
              </a:ext>
            </a:extLst>
          </p:cNvPr>
          <p:cNvPicPr>
            <a:picLocks noChangeAspect="1"/>
          </p:cNvPicPr>
          <p:nvPr/>
        </p:nvPicPr>
        <p:blipFill>
          <a:blip r:embed="rId2"/>
          <a:stretch>
            <a:fillRect/>
          </a:stretch>
        </p:blipFill>
        <p:spPr>
          <a:xfrm>
            <a:off x="0" y="2316481"/>
            <a:ext cx="6090122" cy="4541520"/>
          </a:xfrm>
          <a:prstGeom prst="rect">
            <a:avLst/>
          </a:prstGeom>
        </p:spPr>
      </p:pic>
      <p:pic>
        <p:nvPicPr>
          <p:cNvPr id="3" name="Picture 2">
            <a:extLst>
              <a:ext uri="{FF2B5EF4-FFF2-40B4-BE49-F238E27FC236}">
                <a16:creationId xmlns:a16="http://schemas.microsoft.com/office/drawing/2014/main" id="{B73676EC-29AF-43D8-AF1A-578324523246}"/>
              </a:ext>
            </a:extLst>
          </p:cNvPr>
          <p:cNvPicPr>
            <a:picLocks noChangeAspect="1"/>
          </p:cNvPicPr>
          <p:nvPr/>
        </p:nvPicPr>
        <p:blipFill>
          <a:blip r:embed="rId3"/>
          <a:stretch>
            <a:fillRect/>
          </a:stretch>
        </p:blipFill>
        <p:spPr>
          <a:xfrm>
            <a:off x="5737068" y="2222353"/>
            <a:ext cx="6454932" cy="4447392"/>
          </a:xfrm>
          <a:prstGeom prst="rect">
            <a:avLst/>
          </a:prstGeom>
        </p:spPr>
      </p:pic>
      <p:sp>
        <p:nvSpPr>
          <p:cNvPr id="5" name="TextBox 4">
            <a:extLst>
              <a:ext uri="{FF2B5EF4-FFF2-40B4-BE49-F238E27FC236}">
                <a16:creationId xmlns:a16="http://schemas.microsoft.com/office/drawing/2014/main" id="{DB96D134-46A3-43F4-ABA0-04ADF9BEA0F7}"/>
              </a:ext>
            </a:extLst>
          </p:cNvPr>
          <p:cNvSpPr txBox="1"/>
          <p:nvPr/>
        </p:nvSpPr>
        <p:spPr>
          <a:xfrm>
            <a:off x="11301984" y="2222353"/>
            <a:ext cx="776751" cy="369332"/>
          </a:xfrm>
          <a:prstGeom prst="rect">
            <a:avLst/>
          </a:prstGeom>
          <a:noFill/>
        </p:spPr>
        <p:txBody>
          <a:bodyPr wrap="none" rtlCol="0">
            <a:spAutoFit/>
          </a:bodyPr>
          <a:lstStyle/>
          <a:p>
            <a:r>
              <a:rPr lang="en-US" dirty="0"/>
              <a:t>Stefan</a:t>
            </a:r>
          </a:p>
        </p:txBody>
      </p:sp>
    </p:spTree>
    <p:extLst>
      <p:ext uri="{BB962C8B-B14F-4D97-AF65-F5344CB8AC3E}">
        <p14:creationId xmlns:p14="http://schemas.microsoft.com/office/powerpoint/2010/main" val="40659038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1697</TotalTime>
  <Words>2152</Words>
  <Application>Microsoft Office PowerPoint</Application>
  <PresentationFormat>Widescreen</PresentationFormat>
  <Paragraphs>319</Paragraphs>
  <Slides>49</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Arial</vt:lpstr>
      <vt:lpstr>Calibri</vt:lpstr>
      <vt:lpstr>Calibri Light</vt:lpstr>
      <vt:lpstr>Helvetica</vt:lpstr>
      <vt:lpstr>Helvetica Neue</vt:lpstr>
      <vt:lpstr>Helvetica Neue Medium</vt:lpstr>
      <vt:lpstr>Lucida Grande</vt:lpstr>
      <vt:lpstr>Myriad Pro</vt:lpstr>
      <vt:lpstr>Wingdings</vt:lpstr>
      <vt:lpstr>Office Theme</vt:lpstr>
      <vt:lpstr>MooD Summary</vt:lpstr>
      <vt:lpstr>My impression of this workshop…</vt:lpstr>
      <vt:lpstr>My comments towards the Module of Opportunity</vt:lpstr>
      <vt:lpstr>CPAD (Coordinating Panel for Advanced Detectors)</vt:lpstr>
      <vt:lpstr>Basic Research Needs (BRN) Study on HEP Detector Research and Development (R&amp;D)</vt:lpstr>
      <vt:lpstr>Goals</vt:lpstr>
      <vt:lpstr>Input is requested from the community!</vt:lpstr>
      <vt:lpstr>Info on conveners</vt:lpstr>
      <vt:lpstr>Intro to DUNE</vt:lpstr>
      <vt:lpstr>Module of Opportunity</vt:lpstr>
      <vt:lpstr>Phenomenology perspective</vt:lpstr>
      <vt:lpstr>Gd-water</vt:lpstr>
      <vt:lpstr>Theia: Wb-LS</vt:lpstr>
      <vt:lpstr>Theia: Wb-LS</vt:lpstr>
      <vt:lpstr>The Advanced Instrumentation Testbed AIT will enable real-world, at-scale testing of  antineutrino-based monitoring technologies for nuclear reactors   </vt:lpstr>
      <vt:lpstr>Coherent Captain-Mills (CCM) Experiment  Maximizing Scintillation Light Detection</vt:lpstr>
      <vt:lpstr>JUNO</vt:lpstr>
      <vt:lpstr>Liquid0 (opaque scintillator)</vt:lpstr>
      <vt:lpstr>ARAPUCA Light Detection</vt:lpstr>
      <vt:lpstr>Dichroic filters for Cherenkov/scintillation separation</vt:lpstr>
      <vt:lpstr>Active ganging in LAr ARAPUCA</vt:lpstr>
      <vt:lpstr>nEXO</vt:lpstr>
      <vt:lpstr>Xe doping</vt:lpstr>
      <vt:lpstr>Reflective Foils</vt:lpstr>
      <vt:lpstr>Discussion of LArTPC light readout</vt:lpstr>
      <vt:lpstr>Vertical Drift SP TPC</vt:lpstr>
      <vt:lpstr>Summary</vt:lpstr>
      <vt:lpstr>Axial Projective Charge Readout</vt:lpstr>
      <vt:lpstr>How many projective views are necessary (I)?</vt:lpstr>
      <vt:lpstr>Summary for the “Module of Opportunity” </vt:lpstr>
      <vt:lpstr>PowerPoint Presentation</vt:lpstr>
      <vt:lpstr>PowerPoint Presentation</vt:lpstr>
      <vt:lpstr>PowerPoint Presentation</vt:lpstr>
      <vt:lpstr>Timepix3</vt:lpstr>
      <vt:lpstr>Single Photons in Tpx3Cam</vt:lpstr>
      <vt:lpstr>New ideas for gain</vt:lpstr>
      <vt:lpstr>Introduction</vt:lpstr>
      <vt:lpstr>Summary</vt:lpstr>
      <vt:lpstr>Sourcing LRUA for DUNE could be a reality</vt:lpstr>
      <vt:lpstr>Pixelated Charge Readout</vt:lpstr>
      <vt:lpstr>LArPix</vt:lpstr>
      <vt:lpstr>LArPix (2)</vt:lpstr>
      <vt:lpstr>LArPix (3)</vt:lpstr>
      <vt:lpstr>QPix</vt:lpstr>
      <vt:lpstr>Qpix (2)</vt:lpstr>
      <vt:lpstr>Qpix (3)</vt:lpstr>
      <vt:lpstr>Discussion of LArTPC charge readout</vt:lpstr>
      <vt:lpstr>Other ideas?</vt:lpstr>
      <vt:lpstr>…and now a word from our sponsors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MooD Summary</dc:title>
  <dc:creator>Kettell, Steven</dc:creator>
  <cp:lastModifiedBy>Kettell, Steven</cp:lastModifiedBy>
  <cp:revision>41</cp:revision>
  <dcterms:created xsi:type="dcterms:W3CDTF">2019-11-12T13:23:57Z</dcterms:created>
  <dcterms:modified xsi:type="dcterms:W3CDTF">2019-11-13T20:06:39Z</dcterms:modified>
</cp:coreProperties>
</file>