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87" r:id="rId3"/>
    <p:sldMasterId id="2147483698" r:id="rId4"/>
  </p:sldMasterIdLst>
  <p:notesMasterIdLst>
    <p:notesMasterId r:id="rId6"/>
  </p:notesMasterIdLst>
  <p:sldIdLst>
    <p:sldId id="291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5125"/>
    <a:srgbClr val="E9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6" autoAdjust="0"/>
    <p:restoredTop sz="94660"/>
  </p:normalViewPr>
  <p:slideViewPr>
    <p:cSldViewPr snapToGrid="0">
      <p:cViewPr>
        <p:scale>
          <a:sx n="105" d="100"/>
          <a:sy n="105" d="100"/>
        </p:scale>
        <p:origin x="55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80D5F-C976-4E2C-B898-49D92B91BF95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E7140-2692-48F5-9CC4-C4F32A3C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4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55915"/>
            <a:ext cx="1821072" cy="67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835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DUNE Module of Opportunity Workshop, Nov 12-13,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0" y="6477000"/>
            <a:ext cx="9144000" cy="1588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0" y="946150"/>
            <a:ext cx="9144000" cy="0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82831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31 Oct.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 Module of Opportunity Workshop, Nov 12-13, 2019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78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8037086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56032" marR="0" lvl="1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56032" marR="0" lvl="2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56032" marR="0" lvl="3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56032" marR="0" lvl="4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93561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3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31 Oct.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93561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3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 Module of Opportunity Workshop, Nov 12-13, 2019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93561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3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462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June 4,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Preliminary Design Review of DUNE SP HV System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397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June 4,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Preliminary Design Review of DUNE SP HV System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56032" marR="0" lvl="1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56032" marR="0" lvl="2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56032" marR="0" lvl="3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56032" marR="0" lvl="4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85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June 4,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Preliminary Design Review of DUNE SP HV System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038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June 4,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Preliminary Design Review of DUNE SP HV System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6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June 4,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Preliminary Design Review of DUNE SP HV System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57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June 4,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Preliminary Design Review of DUNE SP HV System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54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June 4,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Preliminary Design Review of DUNE SP HV System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30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31 Oct.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DUNE Module of Opportunity Workshop, Nov 12-13,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BBFECB-54FD-49F8-A377-AB58D7027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35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June 4,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Preliminary Design Review of DUNE SP HV System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441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Preliminary Design Review of DUNE SP HV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F1582-773C-453C-817C-EFDB8377A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27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June 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Preliminary Design Review of DUNE SP HV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BF1582-773C-453C-817C-EFDB8377A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09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7DC554-77BD-4A75-8B6D-130DDD93C3DE}" type="datetime1">
              <a:rPr lang="en-US">
                <a:latin typeface="Helvetica"/>
                <a:cs typeface="Helvetica"/>
              </a:rPr>
              <a:pPr>
                <a:defRPr/>
              </a:pPr>
              <a:t>11/12/2019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First HV System Consortium Meeting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75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70C6687-5616-4327-9BDC-F55BBDB7796E}" type="datetime1">
              <a:rPr lang="en-US">
                <a:latin typeface="Helvetica"/>
                <a:cs typeface="Helvetica"/>
              </a:rPr>
              <a:pPr>
                <a:defRPr/>
              </a:pPr>
              <a:t>11/12/2019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First HV System Consortium Meeting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56032" marR="0" lvl="1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56032" marR="0" lvl="2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56032" marR="0" lvl="3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56032" marR="0" lvl="4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263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A8DBA8A-340C-4451-A03F-FC9D321B645F}" type="datetime1">
              <a:rPr lang="en-US">
                <a:latin typeface="Helvetica"/>
                <a:cs typeface="Helvetica"/>
              </a:rPr>
              <a:pPr>
                <a:defRPr/>
              </a:pPr>
              <a:t>11/12/2019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First HV System Consortium Meeting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7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1C3AA17-417F-4892-98A3-90D8CE802F90}" type="datetime1">
              <a:rPr lang="en-US">
                <a:latin typeface="Helvetica"/>
                <a:cs typeface="Helvetica"/>
              </a:rPr>
              <a:pPr>
                <a:defRPr/>
              </a:pPr>
              <a:t>11/12/2019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First HV System Consortium Meeting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46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E8B3FE-23FE-4EF1-A3F0-AA41157C5B75}" type="datetime1">
              <a:rPr lang="en-US">
                <a:latin typeface="Helvetica"/>
                <a:cs typeface="Helvetica"/>
              </a:rPr>
              <a:pPr>
                <a:defRPr/>
              </a:pPr>
              <a:t>11/12/2019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First HV System Consortium Meeting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44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6020A7-E249-45FB-B8A8-E85594E01FB0}" type="datetime1">
              <a:rPr lang="en-US">
                <a:latin typeface="Helvetica"/>
                <a:cs typeface="Helvetica"/>
              </a:rPr>
              <a:pPr>
                <a:defRPr/>
              </a:pPr>
              <a:t>11/12/2019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First HV System Consortium Meeting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81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62093A-19A7-4263-9536-12C6651C2606}" type="datetime1">
              <a:rPr lang="en-US">
                <a:latin typeface="Helvetica"/>
                <a:cs typeface="Helvetica"/>
              </a:rPr>
              <a:pPr>
                <a:defRPr/>
              </a:pPr>
              <a:t>11/12/2019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First HV System Consortium Meeting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8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31 Oct.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 Module of Opportunity Workshop, Nov 12-13, 2019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94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First HV System Consortium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273050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309AD161-AFAC-41AC-83AA-4053A52B9B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0" y="6477000"/>
            <a:ext cx="9144000" cy="1588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8" name="Straight Connector 7"/>
          <p:cNvCxnSpPr>
            <a:cxnSpLocks noChangeShapeType="1"/>
          </p:cNvCxnSpPr>
          <p:nvPr userDrawn="1"/>
        </p:nvCxnSpPr>
        <p:spPr bwMode="auto">
          <a:xfrm>
            <a:off x="0" y="946150"/>
            <a:ext cx="9144000" cy="0"/>
          </a:xfrm>
          <a:prstGeom prst="line">
            <a:avLst/>
          </a:prstGeom>
          <a:noFill/>
          <a:ln w="101600" cmpd="tri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157563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DBEA31B-C124-4B3B-8C96-C3F13518997A}" type="datetime1">
              <a:rPr lang="en-US">
                <a:latin typeface="Helvetica"/>
                <a:cs typeface="Helvetica"/>
              </a:rPr>
              <a:pPr>
                <a:defRPr/>
              </a:pPr>
              <a:t>11/12/2019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First HV System Consortium Meeting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0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31 Oct.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 Module of Opportunity Workshop, Nov 12-13, 2019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56032" marR="0" lvl="1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56032" marR="0" lvl="2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56032" marR="0" lvl="3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56032" marR="0" lvl="4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89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31 Oct.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 Module of Opportunity Workshop, Nov 12-13, 2019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1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31 Oct.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 Module of Opportunity Workshop, Nov 12-13, 2019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0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31 Oct.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 Module of Opportunity Workshop, Nov 12-13, 2019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0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31 Oct.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 Module of Opportunity Workshop, Nov 12-13, 2019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7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31 Oct.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 Module of Opportunity Workshop, Nov 12-13, 2019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0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358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31 Oct.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DUNE Module of Opportunity Workshop, Nov 12-13, 2019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93" y="6442210"/>
            <a:ext cx="1031640" cy="38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63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June 4,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/>
              <a:t>Preliminary Design Review of DUNE SP HV System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93" y="6442210"/>
            <a:ext cx="1031640" cy="38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3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4613CA36-F6AF-4836-B4EC-D69B82366439}" type="datetime1">
              <a:rPr lang="en-US">
                <a:latin typeface="Helvetica"/>
                <a:cs typeface="Helvetica"/>
              </a:rPr>
              <a:pPr defTabSz="457200">
                <a:defRPr/>
              </a:pPr>
              <a:t>11/12/2019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457200">
              <a:defRPr/>
            </a:pPr>
            <a:r>
              <a:rPr lang="en-US"/>
              <a:t>First HV System Consortium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457200">
              <a:defRPr/>
            </a:pPr>
            <a:fld id="{0C39C72E-2A13-EB4D-AD45-6D4E6ACAED8D}" type="slidenum">
              <a:rPr lang="en-US"/>
              <a:pPr defTabSz="457200"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0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microsoft.com/office/2007/relationships/media" Target="../media/media4.avi"/><Relationship Id="rId12" Type="http://schemas.openxmlformats.org/officeDocument/2006/relationships/image" Target="../media/image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8.png"/><Relationship Id="rId5" Type="http://schemas.microsoft.com/office/2007/relationships/media" Target="../media/media3.avi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2D287-25B0-437A-838A-B66B626C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298745"/>
            <a:ext cx="8229600" cy="647102"/>
          </a:xfrm>
        </p:spPr>
        <p:txBody>
          <a:bodyPr>
            <a:normAutofit/>
          </a:bodyPr>
          <a:lstStyle/>
          <a:p>
            <a:r>
              <a:rPr lang="en-US" sz="3200" dirty="0"/>
              <a:t>Boiling </a:t>
            </a:r>
            <a:r>
              <a:rPr lang="en-US" dirty="0"/>
              <a:t>in </a:t>
            </a:r>
            <a:r>
              <a:rPr lang="en-US" dirty="0" err="1"/>
              <a:t>LAr</a:t>
            </a:r>
            <a:r>
              <a:rPr lang="en-US" dirty="0"/>
              <a:t> at Various Depths </a:t>
            </a:r>
            <a:endParaRPr lang="en-US" sz="32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ADB017-FD68-479F-B7C2-EC0AADBE0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404" y="6628896"/>
            <a:ext cx="4349311" cy="158697"/>
          </a:xfrm>
        </p:spPr>
        <p:txBody>
          <a:bodyPr/>
          <a:lstStyle/>
          <a:p>
            <a:pPr>
              <a:defRPr/>
            </a:pPr>
            <a:r>
              <a:rPr lang="en-US"/>
              <a:t>DUNE Module of Opportunity Workshop, Nov 12-13,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8A55C-9CB9-4070-B028-74AF5EE48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BBFECB-54FD-49F8-A377-AB58D7027113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1EA72-B01E-4960-A253-2A7C4A8AF5B1}"/>
              </a:ext>
            </a:extLst>
          </p:cNvPr>
          <p:cNvSpPr txBox="1"/>
          <p:nvPr/>
        </p:nvSpPr>
        <p:spPr>
          <a:xfrm>
            <a:off x="33146" y="1519446"/>
            <a:ext cx="2226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5psi (2.5m depth)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D7C7B0-8D34-4653-92ED-04E71FA587BE}"/>
              </a:ext>
            </a:extLst>
          </p:cNvPr>
          <p:cNvSpPr txBox="1"/>
          <p:nvPr/>
        </p:nvSpPr>
        <p:spPr>
          <a:xfrm>
            <a:off x="2321861" y="1519446"/>
            <a:ext cx="2226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7psi (3.5m depth)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B8DE0-7609-4B78-A6AF-874E53D0F1B9}"/>
              </a:ext>
            </a:extLst>
          </p:cNvPr>
          <p:cNvSpPr txBox="1"/>
          <p:nvPr/>
        </p:nvSpPr>
        <p:spPr>
          <a:xfrm>
            <a:off x="4619862" y="1519446"/>
            <a:ext cx="2226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15psi (7.3m depth)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A77A23-31A3-4858-B414-4F87BFC48D98}"/>
              </a:ext>
            </a:extLst>
          </p:cNvPr>
          <p:cNvSpPr txBox="1"/>
          <p:nvPr/>
        </p:nvSpPr>
        <p:spPr>
          <a:xfrm>
            <a:off x="6917484" y="1519446"/>
            <a:ext cx="2226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30psi (14.5m depth)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EB2A6-3841-4D5B-95D0-DB744696CA44}"/>
              </a:ext>
            </a:extLst>
          </p:cNvPr>
          <p:cNvSpPr txBox="1"/>
          <p:nvPr/>
        </p:nvSpPr>
        <p:spPr>
          <a:xfrm>
            <a:off x="213718" y="879997"/>
            <a:ext cx="881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boiling behaviors at various depth of </a:t>
            </a:r>
            <a:r>
              <a:rPr lang="en-US" dirty="0" err="1"/>
              <a:t>LAr</a:t>
            </a:r>
            <a:r>
              <a:rPr lang="en-US" dirty="0"/>
              <a:t> at 87K. The heaters were powered at 120W each (40kW/m</a:t>
            </a:r>
            <a:r>
              <a:rPr lang="en-US" baseline="30000" dirty="0"/>
              <a:t>2 </a:t>
            </a:r>
            <a:r>
              <a:rPr lang="en-US" dirty="0"/>
              <a:t>power density)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39B2F1-6E3F-4B45-8D18-02AC528F20E2}"/>
              </a:ext>
            </a:extLst>
          </p:cNvPr>
          <p:cNvSpPr txBox="1"/>
          <p:nvPr/>
        </p:nvSpPr>
        <p:spPr>
          <a:xfrm>
            <a:off x="454026" y="5912924"/>
            <a:ext cx="881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DUNE </a:t>
            </a:r>
            <a:r>
              <a:rPr lang="en-US" dirty="0" err="1"/>
              <a:t>docdb</a:t>
            </a:r>
            <a:r>
              <a:rPr lang="en-US" dirty="0"/>
              <a:t> 16670 for more details.</a:t>
            </a:r>
          </a:p>
        </p:txBody>
      </p:sp>
      <p:pic>
        <p:nvPicPr>
          <p:cNvPr id="21" name="15psi_240W2">
            <a:hlinkClick r:id="" action="ppaction://media"/>
            <a:extLst>
              <a:ext uri="{FF2B5EF4-FFF2-40B4-BE49-F238E27FC236}">
                <a16:creationId xmlns:a16="http://schemas.microsoft.com/office/drawing/2014/main" id="{0671DBB9-1A7A-4536-B707-1CE3D6A11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5400000">
            <a:off x="3729941" y="2775092"/>
            <a:ext cx="3849835" cy="2165718"/>
          </a:xfrm>
          <a:prstGeom prst="rect">
            <a:avLst/>
          </a:prstGeom>
        </p:spPr>
      </p:pic>
      <p:pic>
        <p:nvPicPr>
          <p:cNvPr id="22" name="30psi_120W_on_off">
            <a:hlinkClick r:id="" action="ppaction://media"/>
            <a:extLst>
              <a:ext uri="{FF2B5EF4-FFF2-40B4-BE49-F238E27FC236}">
                <a16:creationId xmlns:a16="http://schemas.microsoft.com/office/drawing/2014/main" id="{EC77C27F-0CDB-476D-B1A9-0B64489986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5961045" y="2773121"/>
            <a:ext cx="3840403" cy="2160227"/>
          </a:xfrm>
          <a:prstGeom prst="rect">
            <a:avLst/>
          </a:prstGeom>
        </p:spPr>
      </p:pic>
      <p:pic>
        <p:nvPicPr>
          <p:cNvPr id="23" name="7psi_240W">
            <a:hlinkClick r:id="" action="ppaction://media"/>
            <a:extLst>
              <a:ext uri="{FF2B5EF4-FFF2-40B4-BE49-F238E27FC236}">
                <a16:creationId xmlns:a16="http://schemas.microsoft.com/office/drawing/2014/main" id="{2F60662E-0DFA-486D-B60F-B7F9715B83E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5400000">
            <a:off x="1508268" y="2773121"/>
            <a:ext cx="3840403" cy="2160227"/>
          </a:xfrm>
          <a:prstGeom prst="rect">
            <a:avLst/>
          </a:prstGeom>
        </p:spPr>
      </p:pic>
      <p:pic>
        <p:nvPicPr>
          <p:cNvPr id="24" name="5psi_240W">
            <a:hlinkClick r:id="" action="ppaction://media"/>
            <a:extLst>
              <a:ext uri="{FF2B5EF4-FFF2-40B4-BE49-F238E27FC236}">
                <a16:creationId xmlns:a16="http://schemas.microsoft.com/office/drawing/2014/main" id="{B6ECC076-5A6F-4EEC-A9E5-2302A87E65B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5400000">
            <a:off x="-716590" y="2772807"/>
            <a:ext cx="3840403" cy="216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2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Yu-High_Voltage_System-DOEIPR_Oct_2019-Detectorbreakout</Template>
  <TotalTime>6043</TotalTime>
  <Words>70</Words>
  <Application>Microsoft Office PowerPoint</Application>
  <PresentationFormat>On-screen Show (4:3)</PresentationFormat>
  <Paragraphs>9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Lucida Grande</vt:lpstr>
      <vt:lpstr>Arial</vt:lpstr>
      <vt:lpstr>Calibri</vt:lpstr>
      <vt:lpstr>Helvetica</vt:lpstr>
      <vt:lpstr>Dune Template_051215</vt:lpstr>
      <vt:lpstr>LBNF Content-Footer Theme</vt:lpstr>
      <vt:lpstr>1_LBNF Content-Footer Theme</vt:lpstr>
      <vt:lpstr>2_LBNF Content-Footer Theme</vt:lpstr>
      <vt:lpstr>Boiling in LAr at Various Depths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Few Design Concepts for PCB Based APA</dc:title>
  <dc:creator>Bo Yu</dc:creator>
  <cp:lastModifiedBy>Bo Yu</cp:lastModifiedBy>
  <cp:revision>111</cp:revision>
  <dcterms:created xsi:type="dcterms:W3CDTF">2019-09-21T14:14:05Z</dcterms:created>
  <dcterms:modified xsi:type="dcterms:W3CDTF">2019-11-13T13:05:57Z</dcterms:modified>
</cp:coreProperties>
</file>