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20"/>
  </p:notesMasterIdLst>
  <p:sldIdLst>
    <p:sldId id="911" r:id="rId2"/>
    <p:sldId id="301" r:id="rId3"/>
    <p:sldId id="302" r:id="rId4"/>
    <p:sldId id="930" r:id="rId5"/>
    <p:sldId id="928" r:id="rId6"/>
    <p:sldId id="916" r:id="rId7"/>
    <p:sldId id="925" r:id="rId8"/>
    <p:sldId id="926" r:id="rId9"/>
    <p:sldId id="927" r:id="rId10"/>
    <p:sldId id="917" r:id="rId11"/>
    <p:sldId id="933" r:id="rId12"/>
    <p:sldId id="941" r:id="rId13"/>
    <p:sldId id="942" r:id="rId14"/>
    <p:sldId id="944" r:id="rId15"/>
    <p:sldId id="945" r:id="rId16"/>
    <p:sldId id="934" r:id="rId17"/>
    <p:sldId id="946" r:id="rId18"/>
    <p:sldId id="937"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
          <p15:clr>
            <a:srgbClr val="A4A3A4"/>
          </p15:clr>
        </p15:guide>
        <p15:guide id="2" orient="horz" pos="3092">
          <p15:clr>
            <a:srgbClr val="A4A3A4"/>
          </p15:clr>
        </p15:guide>
        <p15:guide id="3" orient="horz" pos="517">
          <p15:clr>
            <a:srgbClr val="A4A3A4"/>
          </p15:clr>
        </p15:guide>
        <p15:guide id="4" orient="horz" pos="895">
          <p15:clr>
            <a:srgbClr val="A4A3A4"/>
          </p15:clr>
        </p15:guide>
        <p15:guide id="5" orient="horz" pos="2387">
          <p15:clr>
            <a:srgbClr val="A4A3A4"/>
          </p15:clr>
        </p15:guide>
        <p15:guide id="6" pos="5565">
          <p15:clr>
            <a:srgbClr val="A4A3A4"/>
          </p15:clr>
        </p15:guide>
        <p15:guide id="7" pos="317">
          <p15:clr>
            <a:srgbClr val="A4A3A4"/>
          </p15:clr>
        </p15:guide>
        <p15:guide id="8" pos="15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77B"/>
    <a:srgbClr val="00609C"/>
    <a:srgbClr val="000000"/>
    <a:srgbClr val="ECAC00"/>
    <a:srgbClr val="007836"/>
    <a:srgbClr val="F5FF76"/>
    <a:srgbClr val="ECAA00"/>
    <a:srgbClr val="FFFC00"/>
    <a:srgbClr val="0B1F8F"/>
    <a:srgbClr val="A12B2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64" autoAdjust="0"/>
    <p:restoredTop sz="71453" autoAdjust="0"/>
  </p:normalViewPr>
  <p:slideViewPr>
    <p:cSldViewPr snapToGrid="0" showGuides="1">
      <p:cViewPr varScale="1">
        <p:scale>
          <a:sx n="87" d="100"/>
          <a:sy n="87" d="100"/>
        </p:scale>
        <p:origin x="1456" y="192"/>
      </p:cViewPr>
      <p:guideLst>
        <p:guide orient="horz" pos="271"/>
        <p:guide orient="horz" pos="3092"/>
        <p:guide orient="horz" pos="517"/>
        <p:guide orient="horz" pos="895"/>
        <p:guide orient="horz" pos="2387"/>
        <p:guide pos="5565"/>
        <p:guide pos="317"/>
        <p:guide pos="1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9/23/19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 will talk about an architecture that combines the power of quantum computing and traditional supercomputing with the goal to solve practically-sized computational problems.</a:t>
            </a:r>
          </a:p>
        </p:txBody>
      </p:sp>
      <p:sp>
        <p:nvSpPr>
          <p:cNvPr id="4" name="Slide Number Placeholder 3"/>
          <p:cNvSpPr>
            <a:spLocks noGrp="1"/>
          </p:cNvSpPr>
          <p:nvPr>
            <p:ph type="sldNum" sz="quarter" idx="5"/>
          </p:nvPr>
        </p:nvSpPr>
        <p:spPr/>
        <p:txBody>
          <a:bodyPr/>
          <a:lstStyle/>
          <a:p>
            <a:fld id="{3EAA7A1A-8011-3A42-91B8-EE1BD44E4455}" type="slidenum">
              <a:rPr lang="en-US" smtClean="0"/>
              <a:t>1</a:t>
            </a:fld>
            <a:endParaRPr lang="en-US"/>
          </a:p>
        </p:txBody>
      </p:sp>
    </p:spTree>
    <p:extLst>
      <p:ext uri="{BB962C8B-B14F-4D97-AF65-F5344CB8AC3E}">
        <p14:creationId xmlns:p14="http://schemas.microsoft.com/office/powerpoint/2010/main" val="1696082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the Aer simulator in </a:t>
            </a:r>
            <a:r>
              <a:rPr lang="en-US" dirty="0" err="1"/>
              <a:t>Qiskit</a:t>
            </a:r>
            <a:r>
              <a:rPr lang="en-US" dirty="0"/>
              <a:t> to evaluate these sub-circuits by performing 5,000 repetitions, and the measurement outcomes are as you would expect.</a:t>
            </a:r>
          </a:p>
        </p:txBody>
      </p:sp>
      <p:sp>
        <p:nvSpPr>
          <p:cNvPr id="4" name="Slide Number Placeholder 3"/>
          <p:cNvSpPr>
            <a:spLocks noGrp="1"/>
          </p:cNvSpPr>
          <p:nvPr>
            <p:ph type="sldNum" sz="quarter" idx="5"/>
          </p:nvPr>
        </p:nvSpPr>
        <p:spPr/>
        <p:txBody>
          <a:bodyPr/>
          <a:lstStyle/>
          <a:p>
            <a:fld id="{3EAA7A1A-8011-3A42-91B8-EE1BD44E4455}" type="slidenum">
              <a:rPr lang="en-US" smtClean="0"/>
              <a:t>10</a:t>
            </a:fld>
            <a:endParaRPr lang="en-US"/>
          </a:p>
        </p:txBody>
      </p:sp>
    </p:spTree>
    <p:extLst>
      <p:ext uri="{BB962C8B-B14F-4D97-AF65-F5344CB8AC3E}">
        <p14:creationId xmlns:p14="http://schemas.microsoft.com/office/powerpoint/2010/main" val="1765452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last step the output of the original circuit is obtained by combining the probability distributions from the sub-circuits. As you can see the estimated outcome for the original circuit matches what you would expect.</a:t>
            </a:r>
          </a:p>
        </p:txBody>
      </p:sp>
      <p:sp>
        <p:nvSpPr>
          <p:cNvPr id="4" name="Slide Number Placeholder 3"/>
          <p:cNvSpPr>
            <a:spLocks noGrp="1"/>
          </p:cNvSpPr>
          <p:nvPr>
            <p:ph type="sldNum" sz="quarter" idx="5"/>
          </p:nvPr>
        </p:nvSpPr>
        <p:spPr/>
        <p:txBody>
          <a:bodyPr/>
          <a:lstStyle/>
          <a:p>
            <a:fld id="{3EAA7A1A-8011-3A42-91B8-EE1BD44E4455}" type="slidenum">
              <a:rPr lang="en-US" smtClean="0"/>
              <a:t>11</a:t>
            </a:fld>
            <a:endParaRPr lang="en-US"/>
          </a:p>
        </p:txBody>
      </p:sp>
    </p:spTree>
    <p:extLst>
      <p:ext uri="{BB962C8B-B14F-4D97-AF65-F5344CB8AC3E}">
        <p14:creationId xmlns:p14="http://schemas.microsoft.com/office/powerpoint/2010/main" val="1155760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12</a:t>
            </a:fld>
            <a:endParaRPr lang="en-US"/>
          </a:p>
        </p:txBody>
      </p:sp>
    </p:spTree>
    <p:extLst>
      <p:ext uri="{BB962C8B-B14F-4D97-AF65-F5344CB8AC3E}">
        <p14:creationId xmlns:p14="http://schemas.microsoft.com/office/powerpoint/2010/main" val="134553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13</a:t>
            </a:fld>
            <a:endParaRPr lang="en-US"/>
          </a:p>
        </p:txBody>
      </p:sp>
    </p:spTree>
    <p:extLst>
      <p:ext uri="{BB962C8B-B14F-4D97-AF65-F5344CB8AC3E}">
        <p14:creationId xmlns:p14="http://schemas.microsoft.com/office/powerpoint/2010/main" val="21674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14</a:t>
            </a:fld>
            <a:endParaRPr lang="en-US"/>
          </a:p>
        </p:txBody>
      </p:sp>
    </p:spTree>
    <p:extLst>
      <p:ext uri="{BB962C8B-B14F-4D97-AF65-F5344CB8AC3E}">
        <p14:creationId xmlns:p14="http://schemas.microsoft.com/office/powerpoint/2010/main" val="2120064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15</a:t>
            </a:fld>
            <a:endParaRPr lang="en-US"/>
          </a:p>
        </p:txBody>
      </p:sp>
    </p:spTree>
    <p:extLst>
      <p:ext uri="{BB962C8B-B14F-4D97-AF65-F5344CB8AC3E}">
        <p14:creationId xmlns:p14="http://schemas.microsoft.com/office/powerpoint/2010/main" val="3473508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some specific cases circuit cutting allows us to evaluate circuits larger than before</a:t>
            </a:r>
          </a:p>
          <a:p>
            <a:pPr marL="171450" indent="-171450">
              <a:buFontTx/>
              <a:buChar char="-"/>
            </a:pPr>
            <a:r>
              <a:rPr lang="en-US" dirty="0"/>
              <a:t>The same technique can be applied to quantum circuit simulations</a:t>
            </a:r>
          </a:p>
          <a:p>
            <a:pPr marL="171450" indent="-171450">
              <a:buFontTx/>
              <a:buChar char="-"/>
            </a:pPr>
            <a:r>
              <a:rPr lang="en-US" dirty="0"/>
              <a:t>Future work: scalability of the classical post-processing step that is very expensive – two approaches, sampling or parallelization</a:t>
            </a:r>
          </a:p>
          <a:p>
            <a:pPr marL="171450" indent="-171450">
              <a:buFontTx/>
              <a:buChar char="-"/>
            </a:pPr>
            <a:r>
              <a:rPr lang="en-US" dirty="0"/>
              <a:t>In this talk I presented a vision of an architecture that integrates classical and quantum computing, and uses circuit cutting as a technique to allow solving larger problems more reliably</a:t>
            </a:r>
          </a:p>
          <a:p>
            <a:pPr marL="171450" indent="-171450">
              <a:buFontTx/>
              <a:buChar char="-"/>
            </a:pPr>
            <a:r>
              <a:rPr lang="en-US" dirty="0"/>
              <a:t>Knowing which circuits cannot be cut is just as important as knowing which circuits can be cut; if quantum computing provides any advantage then general quantum circuits cannot be cut; however, circuit cutting can optimize suboptimal quantum circuits as well as identify inefficient circuits that do not solve interesting problems</a:t>
            </a:r>
          </a:p>
        </p:txBody>
      </p:sp>
      <p:sp>
        <p:nvSpPr>
          <p:cNvPr id="4" name="Slide Number Placeholder 3"/>
          <p:cNvSpPr>
            <a:spLocks noGrp="1"/>
          </p:cNvSpPr>
          <p:nvPr>
            <p:ph type="sldNum" sz="quarter" idx="5"/>
          </p:nvPr>
        </p:nvSpPr>
        <p:spPr/>
        <p:txBody>
          <a:bodyPr/>
          <a:lstStyle/>
          <a:p>
            <a:fld id="{3EAA7A1A-8011-3A42-91B8-EE1BD44E4455}" type="slidenum">
              <a:rPr lang="en-US" smtClean="0"/>
              <a:t>16</a:t>
            </a:fld>
            <a:endParaRPr lang="en-US"/>
          </a:p>
        </p:txBody>
      </p:sp>
    </p:spTree>
    <p:extLst>
      <p:ext uri="{BB962C8B-B14F-4D97-AF65-F5344CB8AC3E}">
        <p14:creationId xmlns:p14="http://schemas.microsoft.com/office/powerpoint/2010/main" val="1756223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17</a:t>
            </a:fld>
            <a:endParaRPr lang="en-US"/>
          </a:p>
        </p:txBody>
      </p:sp>
    </p:spTree>
    <p:extLst>
      <p:ext uri="{BB962C8B-B14F-4D97-AF65-F5344CB8AC3E}">
        <p14:creationId xmlns:p14="http://schemas.microsoft.com/office/powerpoint/2010/main" val="3362149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18</a:t>
            </a:fld>
            <a:endParaRPr lang="en-US"/>
          </a:p>
        </p:txBody>
      </p:sp>
    </p:spTree>
    <p:extLst>
      <p:ext uri="{BB962C8B-B14F-4D97-AF65-F5344CB8AC3E}">
        <p14:creationId xmlns:p14="http://schemas.microsoft.com/office/powerpoint/2010/main" val="2440656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Remarkable progress in the past few years, systems with 50 qubits or more are available</a:t>
            </a:r>
          </a:p>
          <a:p>
            <a:pPr marL="171450" indent="-171450">
              <a:buFontTx/>
              <a:buChar char="-"/>
            </a:pPr>
            <a:r>
              <a:rPr lang="en-US" dirty="0"/>
              <a:t>However, building quantum computers is really hard and quantum chips are likely to have limited number of qubits and be prone to noise</a:t>
            </a:r>
          </a:p>
          <a:p>
            <a:pPr marL="171450" indent="-171450">
              <a:buFontTx/>
              <a:buChar char="-"/>
            </a:pPr>
            <a:r>
              <a:rPr lang="en-US" dirty="0"/>
              <a:t>Fundamental engineering limitations, such as radiation leakage in the Josephson junction in superconducting computers or laser frequency fluctuations for ion traps, and the fragile nature of quantum information make the presence of errors inevitable</a:t>
            </a:r>
          </a:p>
          <a:p>
            <a:pPr marL="171450" indent="-171450">
              <a:buFontTx/>
              <a:buChar char="-"/>
            </a:pPr>
            <a:r>
              <a:rPr lang="en-US" dirty="0"/>
              <a:t>This talk will try to answer the question how can we use these noisy intermediate scale quantum processors to solve interesting problems.</a:t>
            </a:r>
          </a:p>
        </p:txBody>
      </p:sp>
      <p:sp>
        <p:nvSpPr>
          <p:cNvPr id="4" name="Slide Number Placeholder 3"/>
          <p:cNvSpPr>
            <a:spLocks noGrp="1"/>
          </p:cNvSpPr>
          <p:nvPr>
            <p:ph type="sldNum" sz="quarter" idx="5"/>
          </p:nvPr>
        </p:nvSpPr>
        <p:spPr/>
        <p:txBody>
          <a:bodyPr/>
          <a:lstStyle/>
          <a:p>
            <a:fld id="{3EAA7A1A-8011-3A42-91B8-EE1BD44E4455}" type="slidenum">
              <a:rPr lang="en-US" smtClean="0"/>
              <a:t>2</a:t>
            </a:fld>
            <a:endParaRPr lang="en-US"/>
          </a:p>
        </p:txBody>
      </p:sp>
    </p:spTree>
    <p:extLst>
      <p:ext uri="{BB962C8B-B14F-4D97-AF65-F5344CB8AC3E}">
        <p14:creationId xmlns:p14="http://schemas.microsoft.com/office/powerpoint/2010/main" val="681135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picture shows an architecture that combines a traditional supercomputer and quantum computers accessible in the cloud</a:t>
            </a:r>
          </a:p>
          <a:p>
            <a:pPr marL="171450" indent="-171450">
              <a:buFontTx/>
              <a:buChar char="-"/>
            </a:pPr>
            <a:r>
              <a:rPr lang="en-US" dirty="0"/>
              <a:t>Step 1: Compile quantum algorithm into circuit – e.g. Scaffold programming language + </a:t>
            </a:r>
            <a:r>
              <a:rPr lang="en-US" dirty="0" err="1"/>
              <a:t>ScaffCC</a:t>
            </a:r>
            <a:r>
              <a:rPr lang="en-US" dirty="0"/>
              <a:t> compiler; circuit not yet fault tolerant</a:t>
            </a:r>
          </a:p>
          <a:p>
            <a:pPr marL="171450" indent="-171450">
              <a:buFontTx/>
              <a:buChar char="-"/>
            </a:pPr>
            <a:r>
              <a:rPr lang="en-US" dirty="0"/>
              <a:t>Step 2: Partitioning of circuit into sub-circuit: difficult task – minimize number of cuts while producing small enough sub-circuits; identify which sub-circuits should be mapped to what hardware</a:t>
            </a:r>
          </a:p>
          <a:p>
            <a:pPr marL="171450" indent="-171450">
              <a:buFontTx/>
              <a:buChar char="-"/>
            </a:pPr>
            <a:r>
              <a:rPr lang="en-US" dirty="0"/>
              <a:t>Step 3: Copying circuit descriptions and inputs – classical</a:t>
            </a:r>
          </a:p>
          <a:p>
            <a:pPr marL="171450" indent="-171450">
              <a:buFontTx/>
              <a:buChar char="-"/>
            </a:pPr>
            <a:r>
              <a:rPr lang="en-US" dirty="0"/>
              <a:t>Step 4A: Computing on quantum processors – must be compiled and made fault tolerant</a:t>
            </a:r>
          </a:p>
          <a:p>
            <a:pPr marL="171450" indent="-171450">
              <a:buFontTx/>
              <a:buChar char="-"/>
            </a:pPr>
            <a:r>
              <a:rPr lang="en-US" dirty="0"/>
              <a:t>Step 4B: Classical computing – use e.g. Intel-QS or Atos simulator</a:t>
            </a:r>
          </a:p>
          <a:p>
            <a:pPr marL="171450" indent="-171450">
              <a:buFontTx/>
              <a:buChar char="-"/>
            </a:pPr>
            <a:r>
              <a:rPr lang="en-US" dirty="0"/>
              <a:t>Step 5: Combine the results</a:t>
            </a:r>
          </a:p>
          <a:p>
            <a:pPr marL="171450" indent="-171450">
              <a:buFontTx/>
              <a:buChar char="-"/>
            </a:pPr>
            <a:r>
              <a:rPr lang="en-US" dirty="0"/>
              <a:t>Benefits: Classical computers are efficient at evaluating certain sub-circuits, e.g. consisting of Clifford or mostly Clifford gates. Classical simulations are also noise free, but due to exponential scaling quantum chips are believed to soon surpass the ability of classical simulators for some problems.</a:t>
            </a:r>
          </a:p>
          <a:p>
            <a:pPr marL="0" indent="0">
              <a:buFontTx/>
              <a:buNone/>
            </a:pPr>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a:t>
            </a:fld>
            <a:endParaRPr lang="en-US"/>
          </a:p>
        </p:txBody>
      </p:sp>
    </p:spTree>
    <p:extLst>
      <p:ext uri="{BB962C8B-B14F-4D97-AF65-F5344CB8AC3E}">
        <p14:creationId xmlns:p14="http://schemas.microsoft.com/office/powerpoint/2010/main" val="633836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 we want to do is obtain the probability distribution of the measurement outcomes for the quantum circuit on the left. This can be in fact done even if our chip has fewer qubits than the circuit.</a:t>
            </a:r>
          </a:p>
        </p:txBody>
      </p:sp>
      <p:sp>
        <p:nvSpPr>
          <p:cNvPr id="4" name="Slide Number Placeholder 3"/>
          <p:cNvSpPr>
            <a:spLocks noGrp="1"/>
          </p:cNvSpPr>
          <p:nvPr>
            <p:ph type="sldNum" sz="quarter" idx="5"/>
          </p:nvPr>
        </p:nvSpPr>
        <p:spPr/>
        <p:txBody>
          <a:bodyPr/>
          <a:lstStyle/>
          <a:p>
            <a:fld id="{3EAA7A1A-8011-3A42-91B8-EE1BD44E4455}" type="slidenum">
              <a:rPr lang="en-US" smtClean="0"/>
              <a:t>4</a:t>
            </a:fld>
            <a:endParaRPr lang="en-US"/>
          </a:p>
        </p:txBody>
      </p:sp>
    </p:spTree>
    <p:extLst>
      <p:ext uri="{BB962C8B-B14F-4D97-AF65-F5344CB8AC3E}">
        <p14:creationId xmlns:p14="http://schemas.microsoft.com/office/powerpoint/2010/main" val="5569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main idea is to cut the circuit into multiple sub-circuits that are small enough to fit onto the quantum processors</a:t>
            </a:r>
          </a:p>
          <a:p>
            <a:pPr marL="171450" indent="-171450">
              <a:buFontTx/>
              <a:buChar char="-"/>
            </a:pPr>
            <a:r>
              <a:rPr lang="en-US" dirty="0"/>
              <a:t>This idea was first introduced in papers by Sergey </a:t>
            </a:r>
            <a:r>
              <a:rPr lang="en-US" dirty="0" err="1"/>
              <a:t>Bravyi</a:t>
            </a:r>
            <a:r>
              <a:rPr lang="en-US" dirty="0"/>
              <a:t> and Aram Harrow</a:t>
            </a:r>
          </a:p>
          <a:p>
            <a:pPr marL="171450" indent="-171450">
              <a:buFontTx/>
              <a:buChar char="-"/>
            </a:pPr>
            <a:r>
              <a:rPr lang="en-US" dirty="0"/>
              <a:t>Using this approach we perform many repeated evaluations of the sub-circuits and measure the qubits in different bases to obtain probability distributions for the sub-circuits; these sub-circuit probability distributions will be later used to reconstruct the probability distribution for the whole circuit</a:t>
            </a:r>
          </a:p>
          <a:p>
            <a:pPr marL="171450" indent="-171450">
              <a:buFontTx/>
              <a:buChar char="-"/>
            </a:pPr>
            <a:r>
              <a:rPr lang="en-US" dirty="0"/>
              <a:t>Superconducting chips are well suited for repeated evaluation of sub-circuits due to their fast clock cycle</a:t>
            </a:r>
          </a:p>
        </p:txBody>
      </p:sp>
      <p:sp>
        <p:nvSpPr>
          <p:cNvPr id="4" name="Slide Number Placeholder 3"/>
          <p:cNvSpPr>
            <a:spLocks noGrp="1"/>
          </p:cNvSpPr>
          <p:nvPr>
            <p:ph type="sldNum" sz="quarter" idx="5"/>
          </p:nvPr>
        </p:nvSpPr>
        <p:spPr/>
        <p:txBody>
          <a:bodyPr/>
          <a:lstStyle/>
          <a:p>
            <a:fld id="{3EAA7A1A-8011-3A42-91B8-EE1BD44E4455}" type="slidenum">
              <a:rPr lang="en-US" smtClean="0"/>
              <a:t>5</a:t>
            </a:fld>
            <a:endParaRPr lang="en-US"/>
          </a:p>
        </p:txBody>
      </p:sp>
    </p:spTree>
    <p:extLst>
      <p:ext uri="{BB962C8B-B14F-4D97-AF65-F5344CB8AC3E}">
        <p14:creationId xmlns:p14="http://schemas.microsoft.com/office/powerpoint/2010/main" val="194307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cutting a circuit is deciding where we want to cut it.</a:t>
            </a:r>
          </a:p>
        </p:txBody>
      </p:sp>
      <p:sp>
        <p:nvSpPr>
          <p:cNvPr id="4" name="Slide Number Placeholder 3"/>
          <p:cNvSpPr>
            <a:spLocks noGrp="1"/>
          </p:cNvSpPr>
          <p:nvPr>
            <p:ph type="sldNum" sz="quarter" idx="5"/>
          </p:nvPr>
        </p:nvSpPr>
        <p:spPr/>
        <p:txBody>
          <a:bodyPr/>
          <a:lstStyle/>
          <a:p>
            <a:fld id="{3EAA7A1A-8011-3A42-91B8-EE1BD44E4455}" type="slidenum">
              <a:rPr lang="en-US" smtClean="0"/>
              <a:t>6</a:t>
            </a:fld>
            <a:endParaRPr lang="en-US"/>
          </a:p>
        </p:txBody>
      </p:sp>
    </p:spTree>
    <p:extLst>
      <p:ext uri="{BB962C8B-B14F-4D97-AF65-F5344CB8AC3E}">
        <p14:creationId xmlns:p14="http://schemas.microsoft.com/office/powerpoint/2010/main" val="978040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represent the circuit by a tensor network—graph with vertices carrying small-order tensors of quantum gates and edges referring to qubit wires.</a:t>
            </a:r>
          </a:p>
        </p:txBody>
      </p:sp>
      <p:sp>
        <p:nvSpPr>
          <p:cNvPr id="4" name="Slide Number Placeholder 3"/>
          <p:cNvSpPr>
            <a:spLocks noGrp="1"/>
          </p:cNvSpPr>
          <p:nvPr>
            <p:ph type="sldNum" sz="quarter" idx="5"/>
          </p:nvPr>
        </p:nvSpPr>
        <p:spPr/>
        <p:txBody>
          <a:bodyPr/>
          <a:lstStyle/>
          <a:p>
            <a:fld id="{3EAA7A1A-8011-3A42-91B8-EE1BD44E4455}" type="slidenum">
              <a:rPr lang="en-US" smtClean="0"/>
              <a:t>7</a:t>
            </a:fld>
            <a:endParaRPr lang="en-US"/>
          </a:p>
        </p:txBody>
      </p:sp>
    </p:spTree>
    <p:extLst>
      <p:ext uri="{BB962C8B-B14F-4D97-AF65-F5344CB8AC3E}">
        <p14:creationId xmlns:p14="http://schemas.microsoft.com/office/powerpoint/2010/main" val="234388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Tensor contraction generalizes matrix multiplication. </a:t>
            </a:r>
            <a:r>
              <a:rPr lang="en-US" dirty="0"/>
              <a:t>Tensor network is evaluated by contracting indices, and this can be done in many different ways. Our goal is to perform certain manipulations that transform the tensor network into two equivalent smaller tensor networks whose contraction represents the original tensor network. Here are a few of the rules we can use in this process.</a:t>
            </a:r>
          </a:p>
        </p:txBody>
      </p:sp>
      <p:sp>
        <p:nvSpPr>
          <p:cNvPr id="4" name="Slide Number Placeholder 3"/>
          <p:cNvSpPr>
            <a:spLocks noGrp="1"/>
          </p:cNvSpPr>
          <p:nvPr>
            <p:ph type="sldNum" sz="quarter" idx="5"/>
          </p:nvPr>
        </p:nvSpPr>
        <p:spPr/>
        <p:txBody>
          <a:bodyPr/>
          <a:lstStyle/>
          <a:p>
            <a:fld id="{3EAA7A1A-8011-3A42-91B8-EE1BD44E4455}" type="slidenum">
              <a:rPr lang="en-US" smtClean="0"/>
              <a:t>8</a:t>
            </a:fld>
            <a:endParaRPr lang="en-US"/>
          </a:p>
        </p:txBody>
      </p:sp>
    </p:spTree>
    <p:extLst>
      <p:ext uri="{BB962C8B-B14F-4D97-AF65-F5344CB8AC3E}">
        <p14:creationId xmlns:p14="http://schemas.microsoft.com/office/powerpoint/2010/main" val="3992637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tensor network can be cut, resulting in creation of two smaller tensor networks that can be represented as circuits.</a:t>
            </a:r>
          </a:p>
        </p:txBody>
      </p:sp>
      <p:sp>
        <p:nvSpPr>
          <p:cNvPr id="4" name="Slide Number Placeholder 3"/>
          <p:cNvSpPr>
            <a:spLocks noGrp="1"/>
          </p:cNvSpPr>
          <p:nvPr>
            <p:ph type="sldNum" sz="quarter" idx="5"/>
          </p:nvPr>
        </p:nvSpPr>
        <p:spPr/>
        <p:txBody>
          <a:bodyPr/>
          <a:lstStyle/>
          <a:p>
            <a:fld id="{3EAA7A1A-8011-3A42-91B8-EE1BD44E4455}" type="slidenum">
              <a:rPr lang="en-US" smtClean="0"/>
              <a:t>9</a:t>
            </a:fld>
            <a:endParaRPr lang="en-US"/>
          </a:p>
        </p:txBody>
      </p:sp>
    </p:spTree>
    <p:extLst>
      <p:ext uri="{BB962C8B-B14F-4D97-AF65-F5344CB8AC3E}">
        <p14:creationId xmlns:p14="http://schemas.microsoft.com/office/powerpoint/2010/main" val="982850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3"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1"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346047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127171"/>
            <a:ext cx="2238469" cy="358378"/>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1" y="1019437"/>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1" y="1019437"/>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43573" y="4457863"/>
            <a:ext cx="3711039" cy="240746"/>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8"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
        <p:nvSpPr>
          <p:cNvPr id="9" name="TextBox 8"/>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closing statement (optional): </a:t>
            </a:r>
          </a:p>
          <a:p>
            <a:endParaRPr lang="en-US" sz="1400" b="1" baseline="0" dirty="0">
              <a:solidFill>
                <a:schemeClr val="bg1"/>
              </a:solidFill>
            </a:endParaRPr>
          </a:p>
          <a:p>
            <a:pPr lvl="0"/>
            <a:r>
              <a:rPr lang="en-US" sz="1400" b="1" dirty="0">
                <a:solidFill>
                  <a:schemeClr val="bg1"/>
                </a:solidFill>
              </a:rPr>
              <a:t>WE START WITH YES.</a:t>
            </a:r>
          </a:p>
          <a:p>
            <a:pPr lvl="0">
              <a:spcAft>
                <a:spcPts val="1200"/>
              </a:spcAft>
            </a:pPr>
            <a:r>
              <a:rPr lang="en-US" sz="1400" b="1" dirty="0">
                <a:solidFill>
                  <a:schemeClr val="bg1"/>
                </a:solidFill>
              </a:rPr>
              <a:t>AND END WITH THANK YOU.</a:t>
            </a:r>
          </a:p>
          <a:p>
            <a:pPr lvl="0"/>
            <a:r>
              <a:rPr lang="en-US" sz="1400" b="1" dirty="0">
                <a:solidFill>
                  <a:schemeClr val="bg1"/>
                </a:solidFill>
              </a:rPr>
              <a:t>DO YOU HAVE ANY BIG QUESTIONS?</a:t>
            </a:r>
            <a:endParaRPr lang="en-US" sz="1400" dirty="0">
              <a:solidFill>
                <a:schemeClr val="bg1"/>
              </a:solidFill>
            </a:endParaRPr>
          </a:p>
          <a:p>
            <a:endParaRPr lang="en-US" dirty="0">
              <a:solidFill>
                <a:schemeClr val="bg1"/>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7314" y="408441"/>
            <a:ext cx="1786846" cy="64370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6" name="TextBox 15"/>
          <p:cNvSpPr txBox="1"/>
          <p:nvPr userDrawn="1"/>
        </p:nvSpPr>
        <p:spPr>
          <a:xfrm>
            <a:off x="-1018914" y="-1479541"/>
            <a:ext cx="3502900" cy="1015663"/>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line of text (optional): </a:t>
            </a:r>
          </a:p>
          <a:p>
            <a:endParaRPr lang="en-US" sz="1400" b="1" baseline="0" dirty="0">
              <a:solidFill>
                <a:schemeClr val="bg1"/>
              </a:solidFill>
            </a:endParaRPr>
          </a:p>
          <a:p>
            <a:r>
              <a:rPr lang="en-US" sz="1400" b="1" baseline="0" dirty="0">
                <a:solidFill>
                  <a:schemeClr val="bg1"/>
                </a:solidFill>
              </a:rPr>
              <a:t>WE START WITH YES.</a:t>
            </a:r>
            <a:endParaRPr lang="en-US" sz="1400" dirty="0">
              <a:solidFill>
                <a:schemeClr val="bg1"/>
              </a:solidFill>
            </a:endParaRPr>
          </a:p>
          <a:p>
            <a:endParaRPr lang="en-US" dirty="0">
              <a:solidFill>
                <a:schemeClr val="bg1"/>
              </a:solidFill>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4545002"/>
            <a:ext cx="1557337" cy="561027"/>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0265"/>
            <a:ext cx="9144000" cy="4508954"/>
          </a:xfrm>
          <a:prstGeom prst="rect">
            <a:avLst/>
          </a:prstGeom>
        </p:spPr>
      </p:pic>
      <p:sp>
        <p:nvSpPr>
          <p:cNvPr id="84" name="Text Placeholder 1"/>
          <p:cNvSpPr>
            <a:spLocks noGrp="1"/>
          </p:cNvSpPr>
          <p:nvPr>
            <p:ph type="body" sz="quarter" idx="10" hasCustomPrompt="1"/>
          </p:nvPr>
        </p:nvSpPr>
        <p:spPr>
          <a:xfrm>
            <a:off x="0" y="-20265"/>
            <a:ext cx="9144000" cy="4508954"/>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82331"/>
            <a:ext cx="1557337" cy="561027"/>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
        <p:nvSpPr>
          <p:cNvPr id="17" name="Text Placeholder 45"/>
          <p:cNvSpPr>
            <a:spLocks noGrp="1"/>
          </p:cNvSpPr>
          <p:nvPr>
            <p:ph type="body" sz="quarter" idx="27"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170633"/>
            <a:ext cx="1557337" cy="561027"/>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6"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790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3028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28723"/>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418007"/>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2896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689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111490" y="4799992"/>
            <a:ext cx="775768" cy="27946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8" name="Picture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57201" y="4827084"/>
            <a:ext cx="1418753" cy="180440"/>
          </a:xfrm>
          <a:prstGeom prst="rect">
            <a:avLst/>
          </a:prstGeom>
        </p:spPr>
      </p:pic>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76" r:id="rId10"/>
    <p:sldLayoutId id="2147483709" r:id="rId11"/>
    <p:sldLayoutId id="2147483695" r:id="rId12"/>
    <p:sldLayoutId id="2147483739" r:id="rId13"/>
    <p:sldLayoutId id="2147483696" r:id="rId14"/>
    <p:sldLayoutId id="2147483689" r:id="rId15"/>
    <p:sldLayoutId id="2147483710" r:id="rId16"/>
    <p:sldLayoutId id="2147483706" r:id="rId17"/>
    <p:sldLayoutId id="2147483704" r:id="rId18"/>
    <p:sldLayoutId id="2147483769" r:id="rId19"/>
    <p:sldLayoutId id="2147483770" r:id="rId20"/>
    <p:sldLayoutId id="2147483771" r:id="rId21"/>
    <p:sldLayoutId id="2147483772" r:id="rId22"/>
    <p:sldLayoutId id="2147483761" r:id="rId23"/>
    <p:sldLayoutId id="2147483762" r:id="rId24"/>
    <p:sldLayoutId id="2147483763" r:id="rId25"/>
    <p:sldLayoutId id="2147483765" r:id="rId26"/>
    <p:sldLayoutId id="2147483766" r:id="rId2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8" Type="http://schemas.openxmlformats.org/officeDocument/2006/relationships/image" Target="../media/image30.tiff"/><Relationship Id="rId13" Type="http://schemas.openxmlformats.org/officeDocument/2006/relationships/image" Target="../media/image35.tiff"/><Relationship Id="rId18" Type="http://schemas.openxmlformats.org/officeDocument/2006/relationships/image" Target="../media/image40.tiff"/><Relationship Id="rId3" Type="http://schemas.openxmlformats.org/officeDocument/2006/relationships/image" Target="../media/image25.tiff"/><Relationship Id="rId7" Type="http://schemas.openxmlformats.org/officeDocument/2006/relationships/image" Target="../media/image29.tiff"/><Relationship Id="rId12" Type="http://schemas.openxmlformats.org/officeDocument/2006/relationships/image" Target="../media/image34.tiff"/><Relationship Id="rId17" Type="http://schemas.openxmlformats.org/officeDocument/2006/relationships/image" Target="../media/image39.tiff"/><Relationship Id="rId2" Type="http://schemas.openxmlformats.org/officeDocument/2006/relationships/notesSlide" Target="../notesSlides/notesSlide17.xml"/><Relationship Id="rId16" Type="http://schemas.openxmlformats.org/officeDocument/2006/relationships/image" Target="../media/image38.tiff"/><Relationship Id="rId1" Type="http://schemas.openxmlformats.org/officeDocument/2006/relationships/slideLayout" Target="../slideLayouts/slideLayout2.xml"/><Relationship Id="rId6" Type="http://schemas.openxmlformats.org/officeDocument/2006/relationships/image" Target="../media/image28.tiff"/><Relationship Id="rId11" Type="http://schemas.openxmlformats.org/officeDocument/2006/relationships/image" Target="../media/image33.tiff"/><Relationship Id="rId5" Type="http://schemas.openxmlformats.org/officeDocument/2006/relationships/image" Target="../media/image27.tiff"/><Relationship Id="rId15" Type="http://schemas.openxmlformats.org/officeDocument/2006/relationships/image" Target="../media/image37.tiff"/><Relationship Id="rId10" Type="http://schemas.openxmlformats.org/officeDocument/2006/relationships/image" Target="../media/image32.tiff"/><Relationship Id="rId4" Type="http://schemas.openxmlformats.org/officeDocument/2006/relationships/image" Target="../media/image26.tiff"/><Relationship Id="rId9" Type="http://schemas.openxmlformats.org/officeDocument/2006/relationships/image" Target="../media/image31.tiff"/><Relationship Id="rId14" Type="http://schemas.openxmlformats.org/officeDocument/2006/relationships/image" Target="../media/image36.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10.png"/><Relationship Id="rId7"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6825"/>
            <a:ext cx="5094513" cy="2029968"/>
          </a:xfrm>
        </p:spPr>
        <p:txBody>
          <a:bodyPr/>
          <a:lstStyle/>
          <a:p>
            <a:r>
              <a:rPr lang="en-US" dirty="0"/>
              <a:t>Hybrid Quantum-Classical Computing Architectures</a:t>
            </a:r>
          </a:p>
        </p:txBody>
      </p:sp>
      <p:sp>
        <p:nvSpPr>
          <p:cNvPr id="13" name="Text Placeholder 12"/>
          <p:cNvSpPr>
            <a:spLocks noGrp="1"/>
          </p:cNvSpPr>
          <p:nvPr>
            <p:ph type="body" sz="quarter" idx="12"/>
          </p:nvPr>
        </p:nvSpPr>
        <p:spPr/>
        <p:txBody>
          <a:bodyPr/>
          <a:lstStyle/>
          <a:p>
            <a:r>
              <a:rPr lang="en-US" dirty="0" err="1"/>
              <a:t>erhtjhtyhy</a:t>
            </a:r>
            <a:endParaRPr lang="en-US" dirty="0"/>
          </a:p>
        </p:txBody>
      </p:sp>
      <p:sp>
        <p:nvSpPr>
          <p:cNvPr id="4" name="Text Placeholder 3"/>
          <p:cNvSpPr>
            <a:spLocks noGrp="1"/>
          </p:cNvSpPr>
          <p:nvPr>
            <p:ph type="body" sz="quarter" idx="17"/>
          </p:nvPr>
        </p:nvSpPr>
        <p:spPr>
          <a:xfrm>
            <a:off x="469901" y="3437210"/>
            <a:ext cx="2692871" cy="295275"/>
          </a:xfrm>
        </p:spPr>
        <p:txBody>
          <a:bodyPr>
            <a:normAutofit/>
          </a:bodyPr>
          <a:lstStyle/>
          <a:p>
            <a:r>
              <a:rPr lang="en-US" sz="1800" dirty="0"/>
              <a:t>Martin </a:t>
            </a:r>
            <a:r>
              <a:rPr lang="en-US" sz="1800" dirty="0" err="1"/>
              <a:t>Suchara</a:t>
            </a:r>
            <a:endParaRPr lang="en-US" sz="1800" dirty="0"/>
          </a:p>
        </p:txBody>
      </p:sp>
      <p:sp>
        <p:nvSpPr>
          <p:cNvPr id="14" name="Text Placeholder 48">
            <a:extLst>
              <a:ext uri="{FF2B5EF4-FFF2-40B4-BE49-F238E27FC236}">
                <a16:creationId xmlns:a16="http://schemas.microsoft.com/office/drawing/2014/main" id="{EA0BEFFE-7EF1-D340-9BC3-DC76C80846E0}"/>
              </a:ext>
            </a:extLst>
          </p:cNvPr>
          <p:cNvSpPr>
            <a:spLocks noGrp="1"/>
          </p:cNvSpPr>
          <p:nvPr>
            <p:ph type="body" sz="quarter" idx="18"/>
          </p:nvPr>
        </p:nvSpPr>
        <p:spPr>
          <a:xfrm>
            <a:off x="468796" y="3961397"/>
            <a:ext cx="2692871" cy="444691"/>
          </a:xfrm>
        </p:spPr>
        <p:txBody>
          <a:bodyPr>
            <a:normAutofit lnSpcReduction="10000"/>
          </a:bodyPr>
          <a:lstStyle/>
          <a:p>
            <a:r>
              <a:rPr lang="en-US" dirty="0"/>
              <a:t>Argonne National Laboratory</a:t>
            </a:r>
          </a:p>
          <a:p>
            <a:r>
              <a:rPr lang="en-US" u="sng" dirty="0" err="1">
                <a:solidFill>
                  <a:schemeClr val="tx2"/>
                </a:solidFill>
              </a:rPr>
              <a:t>msuchara@anl.gov</a:t>
            </a:r>
            <a:endParaRPr lang="en-US" u="sng" dirty="0">
              <a:solidFill>
                <a:schemeClr val="tx2"/>
              </a:solidFill>
            </a:endParaRPr>
          </a:p>
        </p:txBody>
      </p:sp>
      <p:sp>
        <p:nvSpPr>
          <p:cNvPr id="12" name="Text Placeholder 54">
            <a:extLst>
              <a:ext uri="{FF2B5EF4-FFF2-40B4-BE49-F238E27FC236}">
                <a16:creationId xmlns:a16="http://schemas.microsoft.com/office/drawing/2014/main" id="{1940EF3D-26F9-ED4C-978F-C67265654A64}"/>
              </a:ext>
            </a:extLst>
          </p:cNvPr>
          <p:cNvSpPr>
            <a:spLocks noGrp="1"/>
          </p:cNvSpPr>
          <p:nvPr>
            <p:ph type="body" sz="quarter" idx="27"/>
          </p:nvPr>
        </p:nvSpPr>
        <p:spPr>
          <a:xfrm>
            <a:off x="468796" y="440870"/>
            <a:ext cx="5685350" cy="438479"/>
          </a:xfrm>
        </p:spPr>
        <p:txBody>
          <a:bodyPr>
            <a:noAutofit/>
          </a:bodyPr>
          <a:lstStyle/>
          <a:p>
            <a:pPr>
              <a:spcBef>
                <a:spcPts val="0"/>
              </a:spcBef>
            </a:pPr>
            <a:r>
              <a:rPr lang="en-US" sz="1400" b="0" cap="none" dirty="0"/>
              <a:t>QIS Workshop, Argonne, IL</a:t>
            </a:r>
          </a:p>
          <a:p>
            <a:pPr>
              <a:spcBef>
                <a:spcPts val="0"/>
              </a:spcBef>
            </a:pPr>
            <a:r>
              <a:rPr lang="en-US" sz="1400" b="0" cap="none" dirty="0"/>
              <a:t>September 23, 2019</a:t>
            </a:r>
          </a:p>
        </p:txBody>
      </p:sp>
      <p:pic>
        <p:nvPicPr>
          <p:cNvPr id="17" name="Picture Placeholder 10">
            <a:extLst>
              <a:ext uri="{FF2B5EF4-FFF2-40B4-BE49-F238E27FC236}">
                <a16:creationId xmlns:a16="http://schemas.microsoft.com/office/drawing/2014/main" id="{D8A68D87-7D89-2742-946F-4C13E65C9424}"/>
              </a:ext>
            </a:extLst>
          </p:cNvPr>
          <p:cNvPicPr>
            <a:picLocks noGrp="1" noChangeAspect="1"/>
          </p:cNvPicPr>
          <p:nvPr>
            <p:ph type="pic" sz="quarter" idx="16"/>
          </p:nvPr>
        </p:nvPicPr>
        <p:blipFill>
          <a:blip r:embed="rId3"/>
          <a:srcRect l="5555" r="5555"/>
          <a:stretch>
            <a:fillRect/>
          </a:stretch>
        </p:blipFill>
        <p:spPr>
          <a:xfrm>
            <a:off x="5094514" y="1266825"/>
            <a:ext cx="4049486" cy="2014826"/>
          </a:xfrm>
        </p:spPr>
      </p:pic>
      <p:sp>
        <p:nvSpPr>
          <p:cNvPr id="22" name="Text Placeholder 50">
            <a:extLst>
              <a:ext uri="{FF2B5EF4-FFF2-40B4-BE49-F238E27FC236}">
                <a16:creationId xmlns:a16="http://schemas.microsoft.com/office/drawing/2014/main" id="{4C0CD7A1-BFA7-EE49-8705-E7A17D101A5C}"/>
              </a:ext>
            </a:extLst>
          </p:cNvPr>
          <p:cNvSpPr>
            <a:spLocks noGrp="1"/>
          </p:cNvSpPr>
          <p:nvPr>
            <p:ph type="body" sz="quarter" idx="21"/>
          </p:nvPr>
        </p:nvSpPr>
        <p:spPr>
          <a:xfrm>
            <a:off x="3991414" y="3423618"/>
            <a:ext cx="4141669" cy="574777"/>
          </a:xfrm>
        </p:spPr>
        <p:txBody>
          <a:bodyPr>
            <a:normAutofit fontScale="92500"/>
          </a:bodyPr>
          <a:lstStyle/>
          <a:p>
            <a:r>
              <a:rPr lang="en-US" dirty="0"/>
              <a:t>Yuri Alexeev*, Jeffrey Larson*, François-Marie Le-</a:t>
            </a:r>
            <a:r>
              <a:rPr lang="en-US" dirty="0" err="1"/>
              <a:t>Régent</a:t>
            </a:r>
            <a:r>
              <a:rPr lang="en-US" baseline="30000" dirty="0"/>
              <a:t>†</a:t>
            </a:r>
            <a:r>
              <a:rPr lang="en-US" dirty="0"/>
              <a:t>, James Osborn*</a:t>
            </a:r>
          </a:p>
        </p:txBody>
      </p:sp>
      <p:sp>
        <p:nvSpPr>
          <p:cNvPr id="23" name="Text Placeholder 51">
            <a:extLst>
              <a:ext uri="{FF2B5EF4-FFF2-40B4-BE49-F238E27FC236}">
                <a16:creationId xmlns:a16="http://schemas.microsoft.com/office/drawing/2014/main" id="{8A4520D4-352D-744A-A3D8-906F47A3E03E}"/>
              </a:ext>
            </a:extLst>
          </p:cNvPr>
          <p:cNvSpPr>
            <a:spLocks noGrp="1"/>
          </p:cNvSpPr>
          <p:nvPr>
            <p:ph type="body" sz="quarter" idx="22"/>
          </p:nvPr>
        </p:nvSpPr>
        <p:spPr>
          <a:xfrm>
            <a:off x="3991414" y="4179074"/>
            <a:ext cx="2692871" cy="710914"/>
          </a:xfrm>
        </p:spPr>
        <p:txBody>
          <a:bodyPr>
            <a:normAutofit/>
          </a:bodyPr>
          <a:lstStyle/>
          <a:p>
            <a:r>
              <a:rPr lang="en-US" dirty="0"/>
              <a:t>* Argonne National Laboratory</a:t>
            </a:r>
          </a:p>
          <a:p>
            <a:r>
              <a:rPr lang="en-US" baseline="30000" dirty="0"/>
              <a:t>†</a:t>
            </a:r>
            <a:r>
              <a:rPr lang="en-US" dirty="0"/>
              <a:t> École </a:t>
            </a:r>
            <a:r>
              <a:rPr lang="en-US" dirty="0" err="1"/>
              <a:t>Polytechnique</a:t>
            </a:r>
            <a:endParaRPr lang="en-US" dirty="0"/>
          </a:p>
        </p:txBody>
      </p:sp>
    </p:spTree>
    <p:extLst>
      <p:ext uri="{BB962C8B-B14F-4D97-AF65-F5344CB8AC3E}">
        <p14:creationId xmlns:p14="http://schemas.microsoft.com/office/powerpoint/2010/main" val="2026551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Evaluating the Sub-Circuits on a Quantum Simulator</a:t>
            </a:r>
          </a:p>
        </p:txBody>
      </p:sp>
      <p:sp>
        <p:nvSpPr>
          <p:cNvPr id="37" name="Content Placeholder 5">
            <a:extLst>
              <a:ext uri="{FF2B5EF4-FFF2-40B4-BE49-F238E27FC236}">
                <a16:creationId xmlns:a16="http://schemas.microsoft.com/office/drawing/2014/main" id="{C6981EE4-9822-3D42-A1CB-48B2B4EC454F}"/>
              </a:ext>
            </a:extLst>
          </p:cNvPr>
          <p:cNvSpPr txBox="1">
            <a:spLocks/>
          </p:cNvSpPr>
          <p:nvPr/>
        </p:nvSpPr>
        <p:spPr>
          <a:xfrm>
            <a:off x="458902" y="1113646"/>
            <a:ext cx="8371199" cy="597167"/>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Repeatedly evaluate each sub-circuit, perform measurements in the X, Y and Z bases, and record the outcomes</a:t>
            </a:r>
          </a:p>
          <a:p>
            <a:pPr lvl="1">
              <a:spcAft>
                <a:spcPts val="1200"/>
              </a:spcAft>
            </a:pPr>
            <a:endParaRPr lang="en-US" dirty="0"/>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10</a:t>
            </a:fld>
            <a:endParaRPr lang="en-US" dirty="0"/>
          </a:p>
        </p:txBody>
      </p:sp>
      <p:graphicFrame>
        <p:nvGraphicFramePr>
          <p:cNvPr id="57" name="Table 56">
            <a:extLst>
              <a:ext uri="{FF2B5EF4-FFF2-40B4-BE49-F238E27FC236}">
                <a16:creationId xmlns:a16="http://schemas.microsoft.com/office/drawing/2014/main" id="{2D923D91-FA3F-6E4A-B37B-CDC1CAFAD208}"/>
              </a:ext>
            </a:extLst>
          </p:cNvPr>
          <p:cNvGraphicFramePr>
            <a:graphicFrameLocks noGrp="1"/>
          </p:cNvGraphicFramePr>
          <p:nvPr>
            <p:extLst>
              <p:ext uri="{D42A27DB-BD31-4B8C-83A1-F6EECF244321}">
                <p14:modId xmlns:p14="http://schemas.microsoft.com/office/powerpoint/2010/main" val="3389970960"/>
              </p:ext>
            </p:extLst>
          </p:nvPr>
        </p:nvGraphicFramePr>
        <p:xfrm>
          <a:off x="614155" y="3476932"/>
          <a:ext cx="3181510" cy="1005840"/>
        </p:xfrm>
        <a:graphic>
          <a:graphicData uri="http://schemas.openxmlformats.org/drawingml/2006/table">
            <a:tbl>
              <a:tblPr firstRow="1" bandRow="1">
                <a:tableStyleId>{21E4AEA4-8DFA-4A89-87EB-49C32662AFE0}</a:tableStyleId>
              </a:tblPr>
              <a:tblGrid>
                <a:gridCol w="1289598">
                  <a:extLst>
                    <a:ext uri="{9D8B030D-6E8A-4147-A177-3AD203B41FA5}">
                      <a16:colId xmlns:a16="http://schemas.microsoft.com/office/drawing/2014/main" val="3962153448"/>
                    </a:ext>
                  </a:extLst>
                </a:gridCol>
                <a:gridCol w="630526">
                  <a:extLst>
                    <a:ext uri="{9D8B030D-6E8A-4147-A177-3AD203B41FA5}">
                      <a16:colId xmlns:a16="http://schemas.microsoft.com/office/drawing/2014/main" val="1613367227"/>
                    </a:ext>
                  </a:extLst>
                </a:gridCol>
                <a:gridCol w="631341">
                  <a:extLst>
                    <a:ext uri="{9D8B030D-6E8A-4147-A177-3AD203B41FA5}">
                      <a16:colId xmlns:a16="http://schemas.microsoft.com/office/drawing/2014/main" val="3774084056"/>
                    </a:ext>
                  </a:extLst>
                </a:gridCol>
                <a:gridCol w="630045">
                  <a:extLst>
                    <a:ext uri="{9D8B030D-6E8A-4147-A177-3AD203B41FA5}">
                      <a16:colId xmlns:a16="http://schemas.microsoft.com/office/drawing/2014/main" val="1478040535"/>
                    </a:ext>
                  </a:extLst>
                </a:gridCol>
              </a:tblGrid>
              <a:tr h="296444">
                <a:tc>
                  <a:txBody>
                    <a:bodyPr/>
                    <a:lstStyle/>
                    <a:p>
                      <a:r>
                        <a:rPr lang="en-US" sz="1600" dirty="0"/>
                        <a:t>Outcome</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2128232475"/>
                  </a:ext>
                </a:extLst>
              </a:tr>
              <a:tr h="0">
                <a:tc>
                  <a:txBody>
                    <a:bodyPr/>
                    <a:lstStyle/>
                    <a:p>
                      <a:pPr algn="ctr"/>
                      <a:r>
                        <a:rPr lang="en-US" sz="1600" b="1" dirty="0">
                          <a:solidFill>
                            <a:schemeClr val="bg2"/>
                          </a:solidFill>
                        </a:rPr>
                        <a:t>0</a:t>
                      </a:r>
                    </a:p>
                  </a:txBody>
                  <a:tcPr/>
                </a:tc>
                <a:tc>
                  <a:txBody>
                    <a:bodyPr/>
                    <a:lstStyle/>
                    <a:p>
                      <a:pPr algn="ctr"/>
                      <a:r>
                        <a:rPr lang="en-US" sz="1600" dirty="0"/>
                        <a:t>0.49</a:t>
                      </a:r>
                    </a:p>
                  </a:txBody>
                  <a:tcPr/>
                </a:tc>
                <a:tc>
                  <a:txBody>
                    <a:bodyPr/>
                    <a:lstStyle/>
                    <a:p>
                      <a:pPr algn="ctr"/>
                      <a:r>
                        <a:rPr lang="en-US" sz="1600" dirty="0"/>
                        <a:t>0.49</a:t>
                      </a:r>
                    </a:p>
                  </a:txBody>
                  <a:tcPr/>
                </a:tc>
                <a:tc>
                  <a:txBody>
                    <a:bodyPr/>
                    <a:lstStyle/>
                    <a:p>
                      <a:pPr algn="ctr"/>
                      <a:r>
                        <a:rPr lang="en-US" sz="1600" dirty="0"/>
                        <a:t>0</a:t>
                      </a:r>
                    </a:p>
                  </a:txBody>
                  <a:tcPr/>
                </a:tc>
                <a:extLst>
                  <a:ext uri="{0D108BD9-81ED-4DB2-BD59-A6C34878D82A}">
                    <a16:rowId xmlns:a16="http://schemas.microsoft.com/office/drawing/2014/main" val="2076351621"/>
                  </a:ext>
                </a:extLst>
              </a:tr>
              <a:tr h="0">
                <a:tc>
                  <a:txBody>
                    <a:bodyPr/>
                    <a:lstStyle/>
                    <a:p>
                      <a:pPr algn="ctr"/>
                      <a:r>
                        <a:rPr lang="en-US" sz="1600" b="1" dirty="0">
                          <a:solidFill>
                            <a:schemeClr val="bg2"/>
                          </a:solidFill>
                        </a:rPr>
                        <a:t>1</a:t>
                      </a:r>
                    </a:p>
                  </a:txBody>
                  <a:tcPr/>
                </a:tc>
                <a:tc>
                  <a:txBody>
                    <a:bodyPr/>
                    <a:lstStyle/>
                    <a:p>
                      <a:pPr algn="ctr"/>
                      <a:r>
                        <a:rPr lang="en-US" sz="1600" dirty="0"/>
                        <a:t>0.51</a:t>
                      </a:r>
                    </a:p>
                  </a:txBody>
                  <a:tcPr/>
                </a:tc>
                <a:tc>
                  <a:txBody>
                    <a:bodyPr/>
                    <a:lstStyle/>
                    <a:p>
                      <a:pPr algn="ctr"/>
                      <a:r>
                        <a:rPr lang="en-US" sz="1600" dirty="0"/>
                        <a:t>0.51</a:t>
                      </a:r>
                    </a:p>
                  </a:txBody>
                  <a:tcPr/>
                </a:tc>
                <a:tc>
                  <a:txBody>
                    <a:bodyPr/>
                    <a:lstStyle/>
                    <a:p>
                      <a:pPr algn="ctr"/>
                      <a:r>
                        <a:rPr lang="en-US" sz="1600" dirty="0"/>
                        <a:t>1</a:t>
                      </a:r>
                    </a:p>
                  </a:txBody>
                  <a:tcPr/>
                </a:tc>
                <a:extLst>
                  <a:ext uri="{0D108BD9-81ED-4DB2-BD59-A6C34878D82A}">
                    <a16:rowId xmlns:a16="http://schemas.microsoft.com/office/drawing/2014/main" val="2630519188"/>
                  </a:ext>
                </a:extLst>
              </a:tr>
            </a:tbl>
          </a:graphicData>
        </a:graphic>
      </p:graphicFrame>
      <p:grpSp>
        <p:nvGrpSpPr>
          <p:cNvPr id="58" name="Group 57">
            <a:extLst>
              <a:ext uri="{FF2B5EF4-FFF2-40B4-BE49-F238E27FC236}">
                <a16:creationId xmlns:a16="http://schemas.microsoft.com/office/drawing/2014/main" id="{601515C6-82A6-4B4B-9F47-BD89FABC0772}"/>
              </a:ext>
            </a:extLst>
          </p:cNvPr>
          <p:cNvGrpSpPr/>
          <p:nvPr/>
        </p:nvGrpSpPr>
        <p:grpSpPr>
          <a:xfrm>
            <a:off x="1965245" y="3432067"/>
            <a:ext cx="587412" cy="391621"/>
            <a:chOff x="2999627" y="2362026"/>
            <a:chExt cx="587412" cy="391621"/>
          </a:xfrm>
        </p:grpSpPr>
        <p:grpSp>
          <p:nvGrpSpPr>
            <p:cNvPr id="59" name="Group 58">
              <a:extLst>
                <a:ext uri="{FF2B5EF4-FFF2-40B4-BE49-F238E27FC236}">
                  <a16:creationId xmlns:a16="http://schemas.microsoft.com/office/drawing/2014/main" id="{219C6EDE-B592-0841-9828-AA550FFF82B0}"/>
                </a:ext>
              </a:extLst>
            </p:cNvPr>
            <p:cNvGrpSpPr/>
            <p:nvPr/>
          </p:nvGrpSpPr>
          <p:grpSpPr>
            <a:xfrm>
              <a:off x="2999627" y="2416771"/>
              <a:ext cx="497717" cy="336876"/>
              <a:chOff x="3397459" y="2613714"/>
              <a:chExt cx="497717" cy="336876"/>
            </a:xfrm>
          </p:grpSpPr>
          <p:sp>
            <p:nvSpPr>
              <p:cNvPr id="61" name="Rectangle 60">
                <a:extLst>
                  <a:ext uri="{FF2B5EF4-FFF2-40B4-BE49-F238E27FC236}">
                    <a16:creationId xmlns:a16="http://schemas.microsoft.com/office/drawing/2014/main" id="{5F239BC1-EC27-7B4C-9785-CFBAD0BC5A77}"/>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Arc 61">
                <a:extLst>
                  <a:ext uri="{FF2B5EF4-FFF2-40B4-BE49-F238E27FC236}">
                    <a16:creationId xmlns:a16="http://schemas.microsoft.com/office/drawing/2014/main" id="{A6F8EA38-73C4-C744-9843-D99989C3D66C}"/>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DE6BC380-8E02-0141-97F0-56F5A0837648}"/>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60" name="TextBox 59">
              <a:extLst>
                <a:ext uri="{FF2B5EF4-FFF2-40B4-BE49-F238E27FC236}">
                  <a16:creationId xmlns:a16="http://schemas.microsoft.com/office/drawing/2014/main" id="{CBC623BB-135D-B244-9865-8E99C3AAD281}"/>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X</a:t>
              </a:r>
            </a:p>
          </p:txBody>
        </p:sp>
      </p:grpSp>
      <p:grpSp>
        <p:nvGrpSpPr>
          <p:cNvPr id="64" name="Group 63">
            <a:extLst>
              <a:ext uri="{FF2B5EF4-FFF2-40B4-BE49-F238E27FC236}">
                <a16:creationId xmlns:a16="http://schemas.microsoft.com/office/drawing/2014/main" id="{308DD497-8241-3947-BDCB-58833DB34A7D}"/>
              </a:ext>
            </a:extLst>
          </p:cNvPr>
          <p:cNvGrpSpPr/>
          <p:nvPr/>
        </p:nvGrpSpPr>
        <p:grpSpPr>
          <a:xfrm>
            <a:off x="2603631" y="3432067"/>
            <a:ext cx="587412" cy="391621"/>
            <a:chOff x="2999627" y="2362026"/>
            <a:chExt cx="587412" cy="391621"/>
          </a:xfrm>
        </p:grpSpPr>
        <p:grpSp>
          <p:nvGrpSpPr>
            <p:cNvPr id="65" name="Group 64">
              <a:extLst>
                <a:ext uri="{FF2B5EF4-FFF2-40B4-BE49-F238E27FC236}">
                  <a16:creationId xmlns:a16="http://schemas.microsoft.com/office/drawing/2014/main" id="{142E4A2D-653C-CE48-A198-FE03E65B12CB}"/>
                </a:ext>
              </a:extLst>
            </p:cNvPr>
            <p:cNvGrpSpPr/>
            <p:nvPr/>
          </p:nvGrpSpPr>
          <p:grpSpPr>
            <a:xfrm>
              <a:off x="2999627" y="2416771"/>
              <a:ext cx="497717" cy="336876"/>
              <a:chOff x="3397459" y="2613714"/>
              <a:chExt cx="497717" cy="336876"/>
            </a:xfrm>
          </p:grpSpPr>
          <p:sp>
            <p:nvSpPr>
              <p:cNvPr id="67" name="Rectangle 66">
                <a:extLst>
                  <a:ext uri="{FF2B5EF4-FFF2-40B4-BE49-F238E27FC236}">
                    <a16:creationId xmlns:a16="http://schemas.microsoft.com/office/drawing/2014/main" id="{90D279C7-8DD9-DD43-A3CC-FADE335208A1}"/>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Arc 67">
                <a:extLst>
                  <a:ext uri="{FF2B5EF4-FFF2-40B4-BE49-F238E27FC236}">
                    <a16:creationId xmlns:a16="http://schemas.microsoft.com/office/drawing/2014/main" id="{AE9B7193-D38F-3644-B966-27BBD150AE4D}"/>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5F6D5BF2-59F8-3F47-A539-81B73F085177}"/>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66" name="TextBox 65">
              <a:extLst>
                <a:ext uri="{FF2B5EF4-FFF2-40B4-BE49-F238E27FC236}">
                  <a16:creationId xmlns:a16="http://schemas.microsoft.com/office/drawing/2014/main" id="{CBA1A430-E820-E444-BB5D-1216406C81F2}"/>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Y</a:t>
              </a:r>
            </a:p>
          </p:txBody>
        </p:sp>
      </p:grpSp>
      <p:grpSp>
        <p:nvGrpSpPr>
          <p:cNvPr id="70" name="Group 69">
            <a:extLst>
              <a:ext uri="{FF2B5EF4-FFF2-40B4-BE49-F238E27FC236}">
                <a16:creationId xmlns:a16="http://schemas.microsoft.com/office/drawing/2014/main" id="{6F2ACF8E-1C75-8240-AEE0-091F1E274375}"/>
              </a:ext>
            </a:extLst>
          </p:cNvPr>
          <p:cNvGrpSpPr/>
          <p:nvPr/>
        </p:nvGrpSpPr>
        <p:grpSpPr>
          <a:xfrm>
            <a:off x="3229478" y="3440586"/>
            <a:ext cx="587412" cy="391621"/>
            <a:chOff x="2999627" y="2362026"/>
            <a:chExt cx="587412" cy="391621"/>
          </a:xfrm>
        </p:grpSpPr>
        <p:grpSp>
          <p:nvGrpSpPr>
            <p:cNvPr id="71" name="Group 70">
              <a:extLst>
                <a:ext uri="{FF2B5EF4-FFF2-40B4-BE49-F238E27FC236}">
                  <a16:creationId xmlns:a16="http://schemas.microsoft.com/office/drawing/2014/main" id="{AD35167F-3E9F-FB49-87CD-6F70253F84B4}"/>
                </a:ext>
              </a:extLst>
            </p:cNvPr>
            <p:cNvGrpSpPr/>
            <p:nvPr/>
          </p:nvGrpSpPr>
          <p:grpSpPr>
            <a:xfrm>
              <a:off x="2999627" y="2416771"/>
              <a:ext cx="497717" cy="336876"/>
              <a:chOff x="3397459" y="2613714"/>
              <a:chExt cx="497717" cy="336876"/>
            </a:xfrm>
          </p:grpSpPr>
          <p:sp>
            <p:nvSpPr>
              <p:cNvPr id="73" name="Rectangle 72">
                <a:extLst>
                  <a:ext uri="{FF2B5EF4-FFF2-40B4-BE49-F238E27FC236}">
                    <a16:creationId xmlns:a16="http://schemas.microsoft.com/office/drawing/2014/main" id="{068CBE50-D721-D44D-8AAC-431ADB5059DA}"/>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Arc 73">
                <a:extLst>
                  <a:ext uri="{FF2B5EF4-FFF2-40B4-BE49-F238E27FC236}">
                    <a16:creationId xmlns:a16="http://schemas.microsoft.com/office/drawing/2014/main" id="{C8799FE8-D0DB-7446-941D-161B2765B88E}"/>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87935850-4DBB-9C42-AD4B-04CFD156A02E}"/>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72" name="TextBox 71">
              <a:extLst>
                <a:ext uri="{FF2B5EF4-FFF2-40B4-BE49-F238E27FC236}">
                  <a16:creationId xmlns:a16="http://schemas.microsoft.com/office/drawing/2014/main" id="{AE43C914-7BAB-9D42-8CBD-6B88CAE7C719}"/>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Z</a:t>
              </a:r>
            </a:p>
          </p:txBody>
        </p:sp>
      </p:grpSp>
      <p:graphicFrame>
        <p:nvGraphicFramePr>
          <p:cNvPr id="76" name="Table 75">
            <a:extLst>
              <a:ext uri="{FF2B5EF4-FFF2-40B4-BE49-F238E27FC236}">
                <a16:creationId xmlns:a16="http://schemas.microsoft.com/office/drawing/2014/main" id="{39355F3A-4963-9F49-8025-5782B80FB050}"/>
              </a:ext>
            </a:extLst>
          </p:cNvPr>
          <p:cNvGraphicFramePr>
            <a:graphicFrameLocks noGrp="1"/>
          </p:cNvGraphicFramePr>
          <p:nvPr>
            <p:extLst>
              <p:ext uri="{D42A27DB-BD31-4B8C-83A1-F6EECF244321}">
                <p14:modId xmlns:p14="http://schemas.microsoft.com/office/powerpoint/2010/main" val="2567368621"/>
              </p:ext>
            </p:extLst>
          </p:nvPr>
        </p:nvGraphicFramePr>
        <p:xfrm>
          <a:off x="4721698" y="3072367"/>
          <a:ext cx="3156183" cy="1676400"/>
        </p:xfrm>
        <a:graphic>
          <a:graphicData uri="http://schemas.openxmlformats.org/drawingml/2006/table">
            <a:tbl>
              <a:tblPr firstRow="1" bandRow="1">
                <a:tableStyleId>{21E4AEA4-8DFA-4A89-87EB-49C32662AFE0}</a:tableStyleId>
              </a:tblPr>
              <a:tblGrid>
                <a:gridCol w="1219305">
                  <a:extLst>
                    <a:ext uri="{9D8B030D-6E8A-4147-A177-3AD203B41FA5}">
                      <a16:colId xmlns:a16="http://schemas.microsoft.com/office/drawing/2014/main" val="3962153448"/>
                    </a:ext>
                  </a:extLst>
                </a:gridCol>
                <a:gridCol w="631595">
                  <a:extLst>
                    <a:ext uri="{9D8B030D-6E8A-4147-A177-3AD203B41FA5}">
                      <a16:colId xmlns:a16="http://schemas.microsoft.com/office/drawing/2014/main" val="1613367227"/>
                    </a:ext>
                  </a:extLst>
                </a:gridCol>
                <a:gridCol w="654833">
                  <a:extLst>
                    <a:ext uri="{9D8B030D-6E8A-4147-A177-3AD203B41FA5}">
                      <a16:colId xmlns:a16="http://schemas.microsoft.com/office/drawing/2014/main" val="3774084056"/>
                    </a:ext>
                  </a:extLst>
                </a:gridCol>
                <a:gridCol w="650450">
                  <a:extLst>
                    <a:ext uri="{9D8B030D-6E8A-4147-A177-3AD203B41FA5}">
                      <a16:colId xmlns:a16="http://schemas.microsoft.com/office/drawing/2014/main" val="1478040535"/>
                    </a:ext>
                  </a:extLst>
                </a:gridCol>
              </a:tblGrid>
              <a:tr h="158262">
                <a:tc>
                  <a:txBody>
                    <a:bodyPr/>
                    <a:lstStyle/>
                    <a:p>
                      <a:r>
                        <a:rPr lang="en-US" sz="1600" dirty="0"/>
                        <a:t>Outcome</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2128232475"/>
                  </a:ext>
                </a:extLst>
              </a:tr>
              <a:tr h="117950">
                <a:tc>
                  <a:txBody>
                    <a:bodyPr/>
                    <a:lstStyle/>
                    <a:p>
                      <a:pPr algn="ctr"/>
                      <a:r>
                        <a:rPr lang="en-US" sz="1600" b="1" dirty="0"/>
                        <a:t>0 </a:t>
                      </a:r>
                      <a:r>
                        <a:rPr lang="en-US" sz="1600" b="1" dirty="0">
                          <a:solidFill>
                            <a:schemeClr val="bg2"/>
                          </a:solidFill>
                        </a:rPr>
                        <a:t>0</a:t>
                      </a:r>
                      <a:r>
                        <a:rPr lang="en-US" sz="1600" b="1" dirty="0"/>
                        <a:t> 0</a:t>
                      </a:r>
                    </a:p>
                  </a:txBody>
                  <a:tcPr/>
                </a:tc>
                <a:tc>
                  <a:txBody>
                    <a:bodyPr/>
                    <a:lstStyle/>
                    <a:p>
                      <a:pPr algn="ctr"/>
                      <a:r>
                        <a:rPr lang="en-US" sz="1600" dirty="0"/>
                        <a:t>0.25</a:t>
                      </a:r>
                    </a:p>
                  </a:txBody>
                  <a:tcPr/>
                </a:tc>
                <a:tc>
                  <a:txBody>
                    <a:bodyPr/>
                    <a:lstStyle/>
                    <a:p>
                      <a:pPr algn="ctr"/>
                      <a:r>
                        <a:rPr lang="en-US" sz="1600" dirty="0"/>
                        <a:t>0.27</a:t>
                      </a:r>
                    </a:p>
                  </a:txBody>
                  <a:tcPr/>
                </a:tc>
                <a:tc>
                  <a:txBody>
                    <a:bodyPr/>
                    <a:lstStyle/>
                    <a:p>
                      <a:pPr algn="ctr"/>
                      <a:r>
                        <a:rPr lang="en-US" sz="1600" dirty="0"/>
                        <a:t>0.5</a:t>
                      </a:r>
                    </a:p>
                  </a:txBody>
                  <a:tcPr/>
                </a:tc>
                <a:extLst>
                  <a:ext uri="{0D108BD9-81ED-4DB2-BD59-A6C34878D82A}">
                    <a16:rowId xmlns:a16="http://schemas.microsoft.com/office/drawing/2014/main" val="2076351621"/>
                  </a:ext>
                </a:extLst>
              </a:tr>
              <a:tr h="116967">
                <a:tc>
                  <a:txBody>
                    <a:bodyPr/>
                    <a:lstStyle/>
                    <a:p>
                      <a:pPr algn="ctr"/>
                      <a:r>
                        <a:rPr lang="en-US" sz="1600" b="1" dirty="0"/>
                        <a:t>0 </a:t>
                      </a:r>
                      <a:r>
                        <a:rPr lang="en-US" sz="1600" b="1" dirty="0">
                          <a:solidFill>
                            <a:schemeClr val="bg2"/>
                          </a:solidFill>
                        </a:rPr>
                        <a:t>1</a:t>
                      </a:r>
                      <a:r>
                        <a:rPr lang="en-US" sz="1600" b="1" dirty="0"/>
                        <a:t> 0</a:t>
                      </a:r>
                    </a:p>
                  </a:txBody>
                  <a:tcPr/>
                </a:tc>
                <a:tc>
                  <a:txBody>
                    <a:bodyPr/>
                    <a:lstStyle/>
                    <a:p>
                      <a:pPr algn="ctr"/>
                      <a:r>
                        <a:rPr lang="en-US" sz="1600" dirty="0"/>
                        <a:t>0.26</a:t>
                      </a:r>
                    </a:p>
                  </a:txBody>
                  <a:tcPr/>
                </a:tc>
                <a:tc>
                  <a:txBody>
                    <a:bodyPr/>
                    <a:lstStyle/>
                    <a:p>
                      <a:pPr algn="ctr"/>
                      <a:r>
                        <a:rPr lang="en-US" sz="1600" dirty="0"/>
                        <a:t>0.25</a:t>
                      </a:r>
                    </a:p>
                  </a:txBody>
                  <a:tcPr/>
                </a:tc>
                <a:tc>
                  <a:txBody>
                    <a:bodyPr/>
                    <a:lstStyle/>
                    <a:p>
                      <a:pPr algn="ctr"/>
                      <a:r>
                        <a:rPr lang="en-US" sz="1600" dirty="0"/>
                        <a:t>0</a:t>
                      </a:r>
                    </a:p>
                  </a:txBody>
                  <a:tcPr/>
                </a:tc>
                <a:extLst>
                  <a:ext uri="{0D108BD9-81ED-4DB2-BD59-A6C34878D82A}">
                    <a16:rowId xmlns:a16="http://schemas.microsoft.com/office/drawing/2014/main" val="2630519188"/>
                  </a:ext>
                </a:extLst>
              </a:tr>
              <a:tr h="0">
                <a:tc>
                  <a:txBody>
                    <a:bodyPr/>
                    <a:lstStyle/>
                    <a:p>
                      <a:pPr algn="ctr"/>
                      <a:r>
                        <a:rPr lang="en-US" sz="1600" b="1" dirty="0"/>
                        <a:t>1 </a:t>
                      </a:r>
                      <a:r>
                        <a:rPr lang="en-US" sz="1600" b="1" dirty="0">
                          <a:solidFill>
                            <a:schemeClr val="bg2"/>
                          </a:solidFill>
                        </a:rPr>
                        <a:t>0</a:t>
                      </a:r>
                      <a:r>
                        <a:rPr lang="en-US" sz="1600" b="1" dirty="0"/>
                        <a:t> 1</a:t>
                      </a:r>
                    </a:p>
                  </a:txBody>
                  <a:tcPr/>
                </a:tc>
                <a:tc>
                  <a:txBody>
                    <a:bodyPr/>
                    <a:lstStyle/>
                    <a:p>
                      <a:pPr algn="ctr"/>
                      <a:r>
                        <a:rPr lang="en-US" sz="1600" dirty="0"/>
                        <a:t>0.24</a:t>
                      </a:r>
                    </a:p>
                  </a:txBody>
                  <a:tcPr/>
                </a:tc>
                <a:tc>
                  <a:txBody>
                    <a:bodyPr/>
                    <a:lstStyle/>
                    <a:p>
                      <a:pPr algn="ctr"/>
                      <a:r>
                        <a:rPr lang="en-US" sz="1600" dirty="0"/>
                        <a:t>0.25</a:t>
                      </a:r>
                    </a:p>
                  </a:txBody>
                  <a:tcPr/>
                </a:tc>
                <a:tc>
                  <a:txBody>
                    <a:bodyPr/>
                    <a:lstStyle/>
                    <a:p>
                      <a:pPr algn="ctr"/>
                      <a:r>
                        <a:rPr lang="en-US" sz="1600" dirty="0"/>
                        <a:t>0</a:t>
                      </a:r>
                    </a:p>
                  </a:txBody>
                  <a:tcPr/>
                </a:tc>
                <a:extLst>
                  <a:ext uri="{0D108BD9-81ED-4DB2-BD59-A6C34878D82A}">
                    <a16:rowId xmlns:a16="http://schemas.microsoft.com/office/drawing/2014/main" val="2162444497"/>
                  </a:ext>
                </a:extLst>
              </a:tr>
              <a:tr h="0">
                <a:tc>
                  <a:txBody>
                    <a:bodyPr/>
                    <a:lstStyle/>
                    <a:p>
                      <a:pPr algn="ctr"/>
                      <a:r>
                        <a:rPr lang="en-US" sz="1600" b="1" dirty="0"/>
                        <a:t>1 </a:t>
                      </a:r>
                      <a:r>
                        <a:rPr lang="en-US" sz="1600" b="1" dirty="0">
                          <a:solidFill>
                            <a:schemeClr val="bg2"/>
                          </a:solidFill>
                        </a:rPr>
                        <a:t>1</a:t>
                      </a:r>
                      <a:r>
                        <a:rPr lang="en-US" sz="1600" b="1" dirty="0"/>
                        <a:t> 1</a:t>
                      </a:r>
                    </a:p>
                  </a:txBody>
                  <a:tcPr/>
                </a:tc>
                <a:tc>
                  <a:txBody>
                    <a:bodyPr/>
                    <a:lstStyle/>
                    <a:p>
                      <a:pPr algn="ctr"/>
                      <a:r>
                        <a:rPr lang="en-US" sz="1600" dirty="0"/>
                        <a:t>0.25</a:t>
                      </a:r>
                    </a:p>
                  </a:txBody>
                  <a:tcPr/>
                </a:tc>
                <a:tc>
                  <a:txBody>
                    <a:bodyPr/>
                    <a:lstStyle/>
                    <a:p>
                      <a:pPr algn="ctr"/>
                      <a:r>
                        <a:rPr lang="en-US" sz="1600" dirty="0"/>
                        <a:t>0.23</a:t>
                      </a:r>
                    </a:p>
                  </a:txBody>
                  <a:tcPr/>
                </a:tc>
                <a:tc>
                  <a:txBody>
                    <a:bodyPr/>
                    <a:lstStyle/>
                    <a:p>
                      <a:pPr algn="ctr"/>
                      <a:r>
                        <a:rPr lang="en-US" sz="1600" dirty="0"/>
                        <a:t>0.5</a:t>
                      </a:r>
                    </a:p>
                  </a:txBody>
                  <a:tcPr/>
                </a:tc>
                <a:extLst>
                  <a:ext uri="{0D108BD9-81ED-4DB2-BD59-A6C34878D82A}">
                    <a16:rowId xmlns:a16="http://schemas.microsoft.com/office/drawing/2014/main" val="390429168"/>
                  </a:ext>
                </a:extLst>
              </a:tr>
            </a:tbl>
          </a:graphicData>
        </a:graphic>
      </p:graphicFrame>
      <p:grpSp>
        <p:nvGrpSpPr>
          <p:cNvPr id="77" name="Group 76">
            <a:extLst>
              <a:ext uri="{FF2B5EF4-FFF2-40B4-BE49-F238E27FC236}">
                <a16:creationId xmlns:a16="http://schemas.microsoft.com/office/drawing/2014/main" id="{27DA335C-280F-3548-8FFF-1587375CD2AA}"/>
              </a:ext>
            </a:extLst>
          </p:cNvPr>
          <p:cNvGrpSpPr/>
          <p:nvPr/>
        </p:nvGrpSpPr>
        <p:grpSpPr>
          <a:xfrm>
            <a:off x="6015005" y="3032944"/>
            <a:ext cx="587412" cy="391621"/>
            <a:chOff x="2999627" y="2362026"/>
            <a:chExt cx="587412" cy="391621"/>
          </a:xfrm>
        </p:grpSpPr>
        <p:grpSp>
          <p:nvGrpSpPr>
            <p:cNvPr id="78" name="Group 77">
              <a:extLst>
                <a:ext uri="{FF2B5EF4-FFF2-40B4-BE49-F238E27FC236}">
                  <a16:creationId xmlns:a16="http://schemas.microsoft.com/office/drawing/2014/main" id="{3639E386-0A14-5A4A-A28F-2ECD09254097}"/>
                </a:ext>
              </a:extLst>
            </p:cNvPr>
            <p:cNvGrpSpPr/>
            <p:nvPr/>
          </p:nvGrpSpPr>
          <p:grpSpPr>
            <a:xfrm>
              <a:off x="2999627" y="2416771"/>
              <a:ext cx="497717" cy="336876"/>
              <a:chOff x="3397459" y="2613714"/>
              <a:chExt cx="497717" cy="336876"/>
            </a:xfrm>
          </p:grpSpPr>
          <p:sp>
            <p:nvSpPr>
              <p:cNvPr id="80" name="Rectangle 79">
                <a:extLst>
                  <a:ext uri="{FF2B5EF4-FFF2-40B4-BE49-F238E27FC236}">
                    <a16:creationId xmlns:a16="http://schemas.microsoft.com/office/drawing/2014/main" id="{83BFDB8B-D2AF-FB44-B993-8556B5EA3162}"/>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Arc 80">
                <a:extLst>
                  <a:ext uri="{FF2B5EF4-FFF2-40B4-BE49-F238E27FC236}">
                    <a16:creationId xmlns:a16="http://schemas.microsoft.com/office/drawing/2014/main" id="{9E825103-5450-6443-AC1F-83F5A951B7F3}"/>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AE9E56F5-E235-B849-915F-70310D6CCDC6}"/>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79" name="TextBox 78">
              <a:extLst>
                <a:ext uri="{FF2B5EF4-FFF2-40B4-BE49-F238E27FC236}">
                  <a16:creationId xmlns:a16="http://schemas.microsoft.com/office/drawing/2014/main" id="{AF943879-E0AF-AF45-923C-A000FAE11142}"/>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X</a:t>
              </a:r>
            </a:p>
          </p:txBody>
        </p:sp>
      </p:grpSp>
      <p:grpSp>
        <p:nvGrpSpPr>
          <p:cNvPr id="83" name="Group 82">
            <a:extLst>
              <a:ext uri="{FF2B5EF4-FFF2-40B4-BE49-F238E27FC236}">
                <a16:creationId xmlns:a16="http://schemas.microsoft.com/office/drawing/2014/main" id="{16B078E5-3475-4C49-80E0-475111D094D1}"/>
              </a:ext>
            </a:extLst>
          </p:cNvPr>
          <p:cNvGrpSpPr/>
          <p:nvPr/>
        </p:nvGrpSpPr>
        <p:grpSpPr>
          <a:xfrm>
            <a:off x="6646747" y="3032944"/>
            <a:ext cx="587412" cy="391621"/>
            <a:chOff x="2999627" y="2362026"/>
            <a:chExt cx="587412" cy="391621"/>
          </a:xfrm>
        </p:grpSpPr>
        <p:grpSp>
          <p:nvGrpSpPr>
            <p:cNvPr id="84" name="Group 83">
              <a:extLst>
                <a:ext uri="{FF2B5EF4-FFF2-40B4-BE49-F238E27FC236}">
                  <a16:creationId xmlns:a16="http://schemas.microsoft.com/office/drawing/2014/main" id="{D2797075-C576-B744-AA83-EF7DB21B8D3B}"/>
                </a:ext>
              </a:extLst>
            </p:cNvPr>
            <p:cNvGrpSpPr/>
            <p:nvPr/>
          </p:nvGrpSpPr>
          <p:grpSpPr>
            <a:xfrm>
              <a:off x="2999627" y="2416771"/>
              <a:ext cx="497717" cy="336876"/>
              <a:chOff x="3397459" y="2613714"/>
              <a:chExt cx="497717" cy="336876"/>
            </a:xfrm>
          </p:grpSpPr>
          <p:sp>
            <p:nvSpPr>
              <p:cNvPr id="86" name="Rectangle 85">
                <a:extLst>
                  <a:ext uri="{FF2B5EF4-FFF2-40B4-BE49-F238E27FC236}">
                    <a16:creationId xmlns:a16="http://schemas.microsoft.com/office/drawing/2014/main" id="{53764855-743C-9645-BF6E-C4A6A5F9F528}"/>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Arc 86">
                <a:extLst>
                  <a:ext uri="{FF2B5EF4-FFF2-40B4-BE49-F238E27FC236}">
                    <a16:creationId xmlns:a16="http://schemas.microsoft.com/office/drawing/2014/main" id="{3D65895A-8C89-424B-9547-5FD52224C603}"/>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9AAB6A27-012E-FB4F-B7DB-60F774CC1086}"/>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85" name="TextBox 84">
              <a:extLst>
                <a:ext uri="{FF2B5EF4-FFF2-40B4-BE49-F238E27FC236}">
                  <a16:creationId xmlns:a16="http://schemas.microsoft.com/office/drawing/2014/main" id="{CE0A3409-CFC9-BB4D-BDEE-04640E2758C5}"/>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Y</a:t>
              </a:r>
            </a:p>
          </p:txBody>
        </p:sp>
      </p:grpSp>
      <p:grpSp>
        <p:nvGrpSpPr>
          <p:cNvPr id="89" name="Group 88">
            <a:extLst>
              <a:ext uri="{FF2B5EF4-FFF2-40B4-BE49-F238E27FC236}">
                <a16:creationId xmlns:a16="http://schemas.microsoft.com/office/drawing/2014/main" id="{77CEB3E6-C6C4-A24B-AA0C-85B11A8802BE}"/>
              </a:ext>
            </a:extLst>
          </p:cNvPr>
          <p:cNvGrpSpPr/>
          <p:nvPr/>
        </p:nvGrpSpPr>
        <p:grpSpPr>
          <a:xfrm>
            <a:off x="7310106" y="3031631"/>
            <a:ext cx="587412" cy="391621"/>
            <a:chOff x="2999627" y="2362026"/>
            <a:chExt cx="587412" cy="391621"/>
          </a:xfrm>
        </p:grpSpPr>
        <p:grpSp>
          <p:nvGrpSpPr>
            <p:cNvPr id="90" name="Group 89">
              <a:extLst>
                <a:ext uri="{FF2B5EF4-FFF2-40B4-BE49-F238E27FC236}">
                  <a16:creationId xmlns:a16="http://schemas.microsoft.com/office/drawing/2014/main" id="{0F098C3F-2194-304F-B841-D2836596860A}"/>
                </a:ext>
              </a:extLst>
            </p:cNvPr>
            <p:cNvGrpSpPr/>
            <p:nvPr/>
          </p:nvGrpSpPr>
          <p:grpSpPr>
            <a:xfrm>
              <a:off x="2999627" y="2416771"/>
              <a:ext cx="497717" cy="336876"/>
              <a:chOff x="3397459" y="2613714"/>
              <a:chExt cx="497717" cy="336876"/>
            </a:xfrm>
          </p:grpSpPr>
          <p:sp>
            <p:nvSpPr>
              <p:cNvPr id="92" name="Rectangle 91">
                <a:extLst>
                  <a:ext uri="{FF2B5EF4-FFF2-40B4-BE49-F238E27FC236}">
                    <a16:creationId xmlns:a16="http://schemas.microsoft.com/office/drawing/2014/main" id="{F2299DBE-6613-5C45-9FBE-816B5EF4EE48}"/>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Arc 92">
                <a:extLst>
                  <a:ext uri="{FF2B5EF4-FFF2-40B4-BE49-F238E27FC236}">
                    <a16:creationId xmlns:a16="http://schemas.microsoft.com/office/drawing/2014/main" id="{9D0928A8-166D-3140-948E-732A0DB7C5C2}"/>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6094E088-2165-F446-AB4B-9B2BC9991B3D}"/>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91" name="TextBox 90">
              <a:extLst>
                <a:ext uri="{FF2B5EF4-FFF2-40B4-BE49-F238E27FC236}">
                  <a16:creationId xmlns:a16="http://schemas.microsoft.com/office/drawing/2014/main" id="{350CDDE1-24C9-FD40-AA2F-48E70657472C}"/>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Z</a:t>
              </a:r>
            </a:p>
          </p:txBody>
        </p:sp>
      </p:grpSp>
      <p:sp>
        <p:nvSpPr>
          <p:cNvPr id="95" name="Content Placeholder 5">
            <a:extLst>
              <a:ext uri="{FF2B5EF4-FFF2-40B4-BE49-F238E27FC236}">
                <a16:creationId xmlns:a16="http://schemas.microsoft.com/office/drawing/2014/main" id="{0B2A2B19-ACF4-ED45-A196-3A738558D5EE}"/>
              </a:ext>
            </a:extLst>
          </p:cNvPr>
          <p:cNvSpPr txBox="1">
            <a:spLocks/>
          </p:cNvSpPr>
          <p:nvPr/>
        </p:nvSpPr>
        <p:spPr>
          <a:xfrm>
            <a:off x="617070" y="3083505"/>
            <a:ext cx="3604910" cy="263047"/>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0070C0"/>
                </a:solidFill>
              </a:rPr>
              <a:t>Results with a quantum simulator:</a:t>
            </a:r>
          </a:p>
        </p:txBody>
      </p:sp>
      <p:grpSp>
        <p:nvGrpSpPr>
          <p:cNvPr id="148" name="Group 147">
            <a:extLst>
              <a:ext uri="{FF2B5EF4-FFF2-40B4-BE49-F238E27FC236}">
                <a16:creationId xmlns:a16="http://schemas.microsoft.com/office/drawing/2014/main" id="{D246E577-CFB8-E742-B322-DEF243CFCA6A}"/>
              </a:ext>
            </a:extLst>
          </p:cNvPr>
          <p:cNvGrpSpPr/>
          <p:nvPr/>
        </p:nvGrpSpPr>
        <p:grpSpPr>
          <a:xfrm>
            <a:off x="482922" y="1963846"/>
            <a:ext cx="2651587" cy="894815"/>
            <a:chOff x="5019253" y="1358290"/>
            <a:chExt cx="2651587" cy="894815"/>
          </a:xfrm>
        </p:grpSpPr>
        <p:sp>
          <p:nvSpPr>
            <p:cNvPr id="149" name="Content Placeholder 5">
              <a:extLst>
                <a:ext uri="{FF2B5EF4-FFF2-40B4-BE49-F238E27FC236}">
                  <a16:creationId xmlns:a16="http://schemas.microsoft.com/office/drawing/2014/main" id="{78496CCA-8AF5-864E-9A92-629FC0A3F7CF}"/>
                </a:ext>
              </a:extLst>
            </p:cNvPr>
            <p:cNvSpPr txBox="1">
              <a:spLocks/>
            </p:cNvSpPr>
            <p:nvPr/>
          </p:nvSpPr>
          <p:spPr>
            <a:xfrm>
              <a:off x="5147575" y="1358290"/>
              <a:ext cx="1511145" cy="301401"/>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0070C0"/>
                  </a:solidFill>
                </a:rPr>
                <a:t>Fragment A</a:t>
              </a:r>
            </a:p>
          </p:txBody>
        </p:sp>
        <p:pic>
          <p:nvPicPr>
            <p:cNvPr id="150" name="Picture 149">
              <a:extLst>
                <a:ext uri="{FF2B5EF4-FFF2-40B4-BE49-F238E27FC236}">
                  <a16:creationId xmlns:a16="http://schemas.microsoft.com/office/drawing/2014/main" id="{2EC77C83-67CC-6042-B98F-53C0B0EDD4AF}"/>
                </a:ext>
              </a:extLst>
            </p:cNvPr>
            <p:cNvPicPr>
              <a:picLocks noChangeAspect="1"/>
            </p:cNvPicPr>
            <p:nvPr/>
          </p:nvPicPr>
          <p:blipFill>
            <a:blip r:embed="rId3"/>
            <a:stretch>
              <a:fillRect/>
            </a:stretch>
          </p:blipFill>
          <p:spPr>
            <a:xfrm>
              <a:off x="5019253" y="1732937"/>
              <a:ext cx="2651587" cy="520168"/>
            </a:xfrm>
            <a:prstGeom prst="rect">
              <a:avLst/>
            </a:prstGeom>
          </p:spPr>
        </p:pic>
      </p:grpSp>
      <p:grpSp>
        <p:nvGrpSpPr>
          <p:cNvPr id="151" name="Group 150">
            <a:extLst>
              <a:ext uri="{FF2B5EF4-FFF2-40B4-BE49-F238E27FC236}">
                <a16:creationId xmlns:a16="http://schemas.microsoft.com/office/drawing/2014/main" id="{DD1FD591-96C6-5F44-A30D-0335EFD603DD}"/>
              </a:ext>
            </a:extLst>
          </p:cNvPr>
          <p:cNvGrpSpPr/>
          <p:nvPr/>
        </p:nvGrpSpPr>
        <p:grpSpPr>
          <a:xfrm>
            <a:off x="4572000" y="1571044"/>
            <a:ext cx="3899246" cy="1429656"/>
            <a:chOff x="4940300" y="2699892"/>
            <a:chExt cx="3899246" cy="1429656"/>
          </a:xfrm>
        </p:grpSpPr>
        <p:sp>
          <p:nvSpPr>
            <p:cNvPr id="152" name="Content Placeholder 5">
              <a:extLst>
                <a:ext uri="{FF2B5EF4-FFF2-40B4-BE49-F238E27FC236}">
                  <a16:creationId xmlns:a16="http://schemas.microsoft.com/office/drawing/2014/main" id="{CE4815D7-F881-0B42-B891-5D148EB260B3}"/>
                </a:ext>
              </a:extLst>
            </p:cNvPr>
            <p:cNvSpPr txBox="1">
              <a:spLocks/>
            </p:cNvSpPr>
            <p:nvPr/>
          </p:nvSpPr>
          <p:spPr>
            <a:xfrm>
              <a:off x="5067310" y="2699892"/>
              <a:ext cx="1484065" cy="296000"/>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0070C0"/>
                  </a:solidFill>
                </a:rPr>
                <a:t>Fragment B</a:t>
              </a:r>
            </a:p>
          </p:txBody>
        </p:sp>
        <p:pic>
          <p:nvPicPr>
            <p:cNvPr id="153" name="Picture 152">
              <a:extLst>
                <a:ext uri="{FF2B5EF4-FFF2-40B4-BE49-F238E27FC236}">
                  <a16:creationId xmlns:a16="http://schemas.microsoft.com/office/drawing/2014/main" id="{4B08A800-3404-D740-BAF8-3BB7D8BFFAFC}"/>
                </a:ext>
              </a:extLst>
            </p:cNvPr>
            <p:cNvPicPr>
              <a:picLocks noChangeAspect="1"/>
            </p:cNvPicPr>
            <p:nvPr/>
          </p:nvPicPr>
          <p:blipFill>
            <a:blip r:embed="rId4"/>
            <a:stretch>
              <a:fillRect/>
            </a:stretch>
          </p:blipFill>
          <p:spPr>
            <a:xfrm>
              <a:off x="4940300" y="3045770"/>
              <a:ext cx="3899246" cy="1083778"/>
            </a:xfrm>
            <a:prstGeom prst="rect">
              <a:avLst/>
            </a:prstGeom>
          </p:spPr>
        </p:pic>
      </p:grpSp>
    </p:spTree>
    <p:extLst>
      <p:ext uri="{BB962C8B-B14F-4D97-AF65-F5344CB8AC3E}">
        <p14:creationId xmlns:p14="http://schemas.microsoft.com/office/powerpoint/2010/main" val="3027670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Combining the Outputs with Classical Postprocessing</a:t>
            </a:r>
          </a:p>
        </p:txBody>
      </p:sp>
      <p:sp>
        <p:nvSpPr>
          <p:cNvPr id="37" name="Content Placeholder 5">
            <a:extLst>
              <a:ext uri="{FF2B5EF4-FFF2-40B4-BE49-F238E27FC236}">
                <a16:creationId xmlns:a16="http://schemas.microsoft.com/office/drawing/2014/main" id="{C6981EE4-9822-3D42-A1CB-48B2B4EC454F}"/>
              </a:ext>
            </a:extLst>
          </p:cNvPr>
          <p:cNvSpPr txBox="1">
            <a:spLocks/>
          </p:cNvSpPr>
          <p:nvPr/>
        </p:nvSpPr>
        <p:spPr>
          <a:xfrm>
            <a:off x="458902" y="1113647"/>
            <a:ext cx="8371199" cy="327018"/>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Finally we combine the results using multiplicative factors from Peng et al.:</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11</a:t>
            </a:fld>
            <a:endParaRPr lang="en-US" dirty="0"/>
          </a:p>
        </p:txBody>
      </p:sp>
      <p:sp>
        <p:nvSpPr>
          <p:cNvPr id="50" name="Slide Number Placeholder 4">
            <a:extLst>
              <a:ext uri="{FF2B5EF4-FFF2-40B4-BE49-F238E27FC236}">
                <a16:creationId xmlns:a16="http://schemas.microsoft.com/office/drawing/2014/main" id="{344C9FF2-1D72-0E48-8913-3B1DD33B8B96}"/>
              </a:ext>
            </a:extLst>
          </p:cNvPr>
          <p:cNvSpPr>
            <a:spLocks noGrp="1"/>
          </p:cNvSpPr>
          <p:nvPr>
            <p:ph type="sldNum" sz="quarter" idx="13"/>
          </p:nvPr>
        </p:nvSpPr>
        <p:spPr>
          <a:xfrm>
            <a:off x="3519171" y="6040578"/>
            <a:ext cx="457200" cy="182880"/>
          </a:xfrm>
        </p:spPr>
        <p:txBody>
          <a:bodyPr/>
          <a:lstStyle/>
          <a:p>
            <a:fld id="{AEFAAC5A-9C4F-4278-920D-DF2BAB595749}" type="slidenum">
              <a:rPr lang="en-US" smtClean="0"/>
              <a:pPr/>
              <a:t>11</a:t>
            </a:fld>
            <a:endParaRPr lang="en-US" dirty="0"/>
          </a:p>
        </p:txBody>
      </p:sp>
      <p:graphicFrame>
        <p:nvGraphicFramePr>
          <p:cNvPr id="51" name="Table 50">
            <a:extLst>
              <a:ext uri="{FF2B5EF4-FFF2-40B4-BE49-F238E27FC236}">
                <a16:creationId xmlns:a16="http://schemas.microsoft.com/office/drawing/2014/main" id="{927C4E28-83EC-2C40-8AE8-EFC782E8BCB4}"/>
              </a:ext>
            </a:extLst>
          </p:cNvPr>
          <p:cNvGraphicFramePr>
            <a:graphicFrameLocks noGrp="1"/>
          </p:cNvGraphicFramePr>
          <p:nvPr>
            <p:extLst>
              <p:ext uri="{D42A27DB-BD31-4B8C-83A1-F6EECF244321}">
                <p14:modId xmlns:p14="http://schemas.microsoft.com/office/powerpoint/2010/main" val="2350912502"/>
              </p:ext>
            </p:extLst>
          </p:nvPr>
        </p:nvGraphicFramePr>
        <p:xfrm>
          <a:off x="2712410" y="1532001"/>
          <a:ext cx="2885767" cy="1005840"/>
        </p:xfrm>
        <a:graphic>
          <a:graphicData uri="http://schemas.openxmlformats.org/drawingml/2006/table">
            <a:tbl>
              <a:tblPr firstRow="1" bandRow="1">
                <a:tableStyleId>{21E4AEA4-8DFA-4A89-87EB-49C32662AFE0}</a:tableStyleId>
              </a:tblPr>
              <a:tblGrid>
                <a:gridCol w="1076631">
                  <a:extLst>
                    <a:ext uri="{9D8B030D-6E8A-4147-A177-3AD203B41FA5}">
                      <a16:colId xmlns:a16="http://schemas.microsoft.com/office/drawing/2014/main" val="3962153448"/>
                    </a:ext>
                  </a:extLst>
                </a:gridCol>
                <a:gridCol w="609600">
                  <a:extLst>
                    <a:ext uri="{9D8B030D-6E8A-4147-A177-3AD203B41FA5}">
                      <a16:colId xmlns:a16="http://schemas.microsoft.com/office/drawing/2014/main" val="1613367227"/>
                    </a:ext>
                  </a:extLst>
                </a:gridCol>
                <a:gridCol w="599768">
                  <a:extLst>
                    <a:ext uri="{9D8B030D-6E8A-4147-A177-3AD203B41FA5}">
                      <a16:colId xmlns:a16="http://schemas.microsoft.com/office/drawing/2014/main" val="3774084056"/>
                    </a:ext>
                  </a:extLst>
                </a:gridCol>
                <a:gridCol w="599768">
                  <a:extLst>
                    <a:ext uri="{9D8B030D-6E8A-4147-A177-3AD203B41FA5}">
                      <a16:colId xmlns:a16="http://schemas.microsoft.com/office/drawing/2014/main" val="1478040535"/>
                    </a:ext>
                  </a:extLst>
                </a:gridCol>
              </a:tblGrid>
              <a:tr h="218140">
                <a:tc>
                  <a:txBody>
                    <a:bodyPr/>
                    <a:lstStyle/>
                    <a:p>
                      <a:r>
                        <a:rPr lang="en-US" sz="1600" dirty="0"/>
                        <a:t>Outcome</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2128232475"/>
                  </a:ext>
                </a:extLst>
              </a:tr>
              <a:tr h="187660">
                <a:tc>
                  <a:txBody>
                    <a:bodyPr/>
                    <a:lstStyle/>
                    <a:p>
                      <a:pPr algn="ctr"/>
                      <a:r>
                        <a:rPr lang="en-US" sz="1600" b="1" dirty="0">
                          <a:solidFill>
                            <a:schemeClr val="bg2"/>
                          </a:solidFill>
                        </a:rPr>
                        <a:t>0</a:t>
                      </a:r>
                    </a:p>
                  </a:txBody>
                  <a:tcPr/>
                </a:tc>
                <a:tc>
                  <a:txBody>
                    <a:bodyPr/>
                    <a:lstStyle/>
                    <a:p>
                      <a:pPr algn="ctr"/>
                      <a:r>
                        <a:rPr lang="en-US" sz="1600" dirty="0"/>
                        <a:t>0.49</a:t>
                      </a:r>
                    </a:p>
                  </a:txBody>
                  <a:tcPr/>
                </a:tc>
                <a:tc>
                  <a:txBody>
                    <a:bodyPr/>
                    <a:lstStyle/>
                    <a:p>
                      <a:pPr algn="ctr"/>
                      <a:r>
                        <a:rPr lang="en-US" sz="1600" dirty="0"/>
                        <a:t>0.49</a:t>
                      </a:r>
                    </a:p>
                  </a:txBody>
                  <a:tcPr/>
                </a:tc>
                <a:tc>
                  <a:txBody>
                    <a:bodyPr/>
                    <a:lstStyle/>
                    <a:p>
                      <a:pPr algn="ctr"/>
                      <a:r>
                        <a:rPr lang="en-US" sz="1600" dirty="0"/>
                        <a:t>0</a:t>
                      </a:r>
                    </a:p>
                  </a:txBody>
                  <a:tcPr/>
                </a:tc>
                <a:extLst>
                  <a:ext uri="{0D108BD9-81ED-4DB2-BD59-A6C34878D82A}">
                    <a16:rowId xmlns:a16="http://schemas.microsoft.com/office/drawing/2014/main" val="2076351621"/>
                  </a:ext>
                </a:extLst>
              </a:tr>
              <a:tr h="137516">
                <a:tc>
                  <a:txBody>
                    <a:bodyPr/>
                    <a:lstStyle/>
                    <a:p>
                      <a:pPr algn="ctr"/>
                      <a:r>
                        <a:rPr lang="en-US" sz="1600" b="1" dirty="0">
                          <a:solidFill>
                            <a:schemeClr val="bg2"/>
                          </a:solidFill>
                        </a:rPr>
                        <a:t>1</a:t>
                      </a:r>
                    </a:p>
                  </a:txBody>
                  <a:tcPr/>
                </a:tc>
                <a:tc>
                  <a:txBody>
                    <a:bodyPr/>
                    <a:lstStyle/>
                    <a:p>
                      <a:pPr algn="ctr"/>
                      <a:r>
                        <a:rPr lang="en-US" sz="1600" dirty="0"/>
                        <a:t>0.51</a:t>
                      </a:r>
                    </a:p>
                  </a:txBody>
                  <a:tcPr/>
                </a:tc>
                <a:tc>
                  <a:txBody>
                    <a:bodyPr/>
                    <a:lstStyle/>
                    <a:p>
                      <a:pPr algn="ctr"/>
                      <a:r>
                        <a:rPr lang="en-US" sz="1600" dirty="0"/>
                        <a:t>0.51</a:t>
                      </a:r>
                    </a:p>
                  </a:txBody>
                  <a:tcPr/>
                </a:tc>
                <a:tc>
                  <a:txBody>
                    <a:bodyPr/>
                    <a:lstStyle/>
                    <a:p>
                      <a:pPr algn="ctr"/>
                      <a:r>
                        <a:rPr lang="en-US" sz="1600" dirty="0"/>
                        <a:t>1</a:t>
                      </a:r>
                    </a:p>
                  </a:txBody>
                  <a:tcPr/>
                </a:tc>
                <a:extLst>
                  <a:ext uri="{0D108BD9-81ED-4DB2-BD59-A6C34878D82A}">
                    <a16:rowId xmlns:a16="http://schemas.microsoft.com/office/drawing/2014/main" val="2630519188"/>
                  </a:ext>
                </a:extLst>
              </a:tr>
            </a:tbl>
          </a:graphicData>
        </a:graphic>
      </p:graphicFrame>
      <p:grpSp>
        <p:nvGrpSpPr>
          <p:cNvPr id="52" name="Group 51">
            <a:extLst>
              <a:ext uri="{FF2B5EF4-FFF2-40B4-BE49-F238E27FC236}">
                <a16:creationId xmlns:a16="http://schemas.microsoft.com/office/drawing/2014/main" id="{9BE0921A-42FD-9549-ACF5-68810B1B391E}"/>
              </a:ext>
            </a:extLst>
          </p:cNvPr>
          <p:cNvGrpSpPr/>
          <p:nvPr/>
        </p:nvGrpSpPr>
        <p:grpSpPr>
          <a:xfrm>
            <a:off x="3842377" y="1487136"/>
            <a:ext cx="587412" cy="391621"/>
            <a:chOff x="2999627" y="2362026"/>
            <a:chExt cx="587412" cy="391621"/>
          </a:xfrm>
        </p:grpSpPr>
        <p:grpSp>
          <p:nvGrpSpPr>
            <p:cNvPr id="53" name="Group 52">
              <a:extLst>
                <a:ext uri="{FF2B5EF4-FFF2-40B4-BE49-F238E27FC236}">
                  <a16:creationId xmlns:a16="http://schemas.microsoft.com/office/drawing/2014/main" id="{D1051D30-7D55-F44E-8FB2-0D6DD71C2E5A}"/>
                </a:ext>
              </a:extLst>
            </p:cNvPr>
            <p:cNvGrpSpPr/>
            <p:nvPr/>
          </p:nvGrpSpPr>
          <p:grpSpPr>
            <a:xfrm>
              <a:off x="2999627" y="2416771"/>
              <a:ext cx="497717" cy="336876"/>
              <a:chOff x="3397459" y="2613714"/>
              <a:chExt cx="497717" cy="336876"/>
            </a:xfrm>
          </p:grpSpPr>
          <p:sp>
            <p:nvSpPr>
              <p:cNvPr id="55" name="Rectangle 54">
                <a:extLst>
                  <a:ext uri="{FF2B5EF4-FFF2-40B4-BE49-F238E27FC236}">
                    <a16:creationId xmlns:a16="http://schemas.microsoft.com/office/drawing/2014/main" id="{AAF661F2-9F65-7C4B-855C-A467C739587B}"/>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Arc 55">
                <a:extLst>
                  <a:ext uri="{FF2B5EF4-FFF2-40B4-BE49-F238E27FC236}">
                    <a16:creationId xmlns:a16="http://schemas.microsoft.com/office/drawing/2014/main" id="{8E1C4DF7-378D-794D-AFA1-EE70FF4E0E83}"/>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CE74055D-CFC7-EA41-BAA7-FE3913029F75}"/>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54" name="TextBox 53">
              <a:extLst>
                <a:ext uri="{FF2B5EF4-FFF2-40B4-BE49-F238E27FC236}">
                  <a16:creationId xmlns:a16="http://schemas.microsoft.com/office/drawing/2014/main" id="{F8ED4671-4CC7-0B4E-8793-535B20AE72C5}"/>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X</a:t>
              </a:r>
            </a:p>
          </p:txBody>
        </p:sp>
      </p:grpSp>
      <p:grpSp>
        <p:nvGrpSpPr>
          <p:cNvPr id="97" name="Group 96">
            <a:extLst>
              <a:ext uri="{FF2B5EF4-FFF2-40B4-BE49-F238E27FC236}">
                <a16:creationId xmlns:a16="http://schemas.microsoft.com/office/drawing/2014/main" id="{10A04D35-0AE1-7844-A886-458496C74F81}"/>
              </a:ext>
            </a:extLst>
          </p:cNvPr>
          <p:cNvGrpSpPr/>
          <p:nvPr/>
        </p:nvGrpSpPr>
        <p:grpSpPr>
          <a:xfrm>
            <a:off x="4446452" y="1487136"/>
            <a:ext cx="587412" cy="391621"/>
            <a:chOff x="2999627" y="2362026"/>
            <a:chExt cx="587412" cy="391621"/>
          </a:xfrm>
        </p:grpSpPr>
        <p:grpSp>
          <p:nvGrpSpPr>
            <p:cNvPr id="98" name="Group 97">
              <a:extLst>
                <a:ext uri="{FF2B5EF4-FFF2-40B4-BE49-F238E27FC236}">
                  <a16:creationId xmlns:a16="http://schemas.microsoft.com/office/drawing/2014/main" id="{9557AA15-B0BB-054A-96DE-2AF56BAF77E9}"/>
                </a:ext>
              </a:extLst>
            </p:cNvPr>
            <p:cNvGrpSpPr/>
            <p:nvPr/>
          </p:nvGrpSpPr>
          <p:grpSpPr>
            <a:xfrm>
              <a:off x="2999627" y="2416771"/>
              <a:ext cx="497717" cy="336876"/>
              <a:chOff x="3397459" y="2613714"/>
              <a:chExt cx="497717" cy="336876"/>
            </a:xfrm>
          </p:grpSpPr>
          <p:sp>
            <p:nvSpPr>
              <p:cNvPr id="100" name="Rectangle 99">
                <a:extLst>
                  <a:ext uri="{FF2B5EF4-FFF2-40B4-BE49-F238E27FC236}">
                    <a16:creationId xmlns:a16="http://schemas.microsoft.com/office/drawing/2014/main" id="{624A0A48-37F3-1E47-96FC-0094C1FDAC21}"/>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Arc 100">
                <a:extLst>
                  <a:ext uri="{FF2B5EF4-FFF2-40B4-BE49-F238E27FC236}">
                    <a16:creationId xmlns:a16="http://schemas.microsoft.com/office/drawing/2014/main" id="{1402C587-BE9F-9043-BA0A-0340A111B396}"/>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188C1A95-12C9-3B4D-83BB-AE4D7B345096}"/>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99" name="TextBox 98">
              <a:extLst>
                <a:ext uri="{FF2B5EF4-FFF2-40B4-BE49-F238E27FC236}">
                  <a16:creationId xmlns:a16="http://schemas.microsoft.com/office/drawing/2014/main" id="{D3068BC6-BF11-D647-9434-F001E5DE9896}"/>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Y</a:t>
              </a:r>
            </a:p>
          </p:txBody>
        </p:sp>
      </p:grpSp>
      <p:grpSp>
        <p:nvGrpSpPr>
          <p:cNvPr id="103" name="Group 102">
            <a:extLst>
              <a:ext uri="{FF2B5EF4-FFF2-40B4-BE49-F238E27FC236}">
                <a16:creationId xmlns:a16="http://schemas.microsoft.com/office/drawing/2014/main" id="{46B31548-767C-4649-A9AE-63C507A082B4}"/>
              </a:ext>
            </a:extLst>
          </p:cNvPr>
          <p:cNvGrpSpPr/>
          <p:nvPr/>
        </p:nvGrpSpPr>
        <p:grpSpPr>
          <a:xfrm>
            <a:off x="5053247" y="1485823"/>
            <a:ext cx="587412" cy="391621"/>
            <a:chOff x="2999627" y="2362026"/>
            <a:chExt cx="587412" cy="391621"/>
          </a:xfrm>
        </p:grpSpPr>
        <p:grpSp>
          <p:nvGrpSpPr>
            <p:cNvPr id="104" name="Group 103">
              <a:extLst>
                <a:ext uri="{FF2B5EF4-FFF2-40B4-BE49-F238E27FC236}">
                  <a16:creationId xmlns:a16="http://schemas.microsoft.com/office/drawing/2014/main" id="{1A470E80-B0EE-3049-B609-E17D28601504}"/>
                </a:ext>
              </a:extLst>
            </p:cNvPr>
            <p:cNvGrpSpPr/>
            <p:nvPr/>
          </p:nvGrpSpPr>
          <p:grpSpPr>
            <a:xfrm>
              <a:off x="2999627" y="2416771"/>
              <a:ext cx="497717" cy="336876"/>
              <a:chOff x="3397459" y="2613714"/>
              <a:chExt cx="497717" cy="336876"/>
            </a:xfrm>
          </p:grpSpPr>
          <p:sp>
            <p:nvSpPr>
              <p:cNvPr id="106" name="Rectangle 105">
                <a:extLst>
                  <a:ext uri="{FF2B5EF4-FFF2-40B4-BE49-F238E27FC236}">
                    <a16:creationId xmlns:a16="http://schemas.microsoft.com/office/drawing/2014/main" id="{05697B11-DD9B-4E47-859D-7FCF3BE92415}"/>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Arc 106">
                <a:extLst>
                  <a:ext uri="{FF2B5EF4-FFF2-40B4-BE49-F238E27FC236}">
                    <a16:creationId xmlns:a16="http://schemas.microsoft.com/office/drawing/2014/main" id="{97843EE4-CC2D-A64D-A138-0ABC828C06B0}"/>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5DE2F59C-B166-A646-8936-3BD715144D45}"/>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05" name="TextBox 104">
              <a:extLst>
                <a:ext uri="{FF2B5EF4-FFF2-40B4-BE49-F238E27FC236}">
                  <a16:creationId xmlns:a16="http://schemas.microsoft.com/office/drawing/2014/main" id="{02C39079-A15C-2F49-A2DF-AA45C4DE2B13}"/>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Z</a:t>
              </a:r>
            </a:p>
          </p:txBody>
        </p:sp>
      </p:grpSp>
      <p:graphicFrame>
        <p:nvGraphicFramePr>
          <p:cNvPr id="109" name="Table 108">
            <a:extLst>
              <a:ext uri="{FF2B5EF4-FFF2-40B4-BE49-F238E27FC236}">
                <a16:creationId xmlns:a16="http://schemas.microsoft.com/office/drawing/2014/main" id="{2B9BEDF0-7E91-B04C-ADDC-1D23CC19AB55}"/>
              </a:ext>
            </a:extLst>
          </p:cNvPr>
          <p:cNvGraphicFramePr>
            <a:graphicFrameLocks noGrp="1"/>
          </p:cNvGraphicFramePr>
          <p:nvPr>
            <p:extLst>
              <p:ext uri="{D42A27DB-BD31-4B8C-83A1-F6EECF244321}">
                <p14:modId xmlns:p14="http://schemas.microsoft.com/office/powerpoint/2010/main" val="4109277995"/>
              </p:ext>
            </p:extLst>
          </p:nvPr>
        </p:nvGraphicFramePr>
        <p:xfrm>
          <a:off x="5992405" y="1505248"/>
          <a:ext cx="2948734" cy="1676400"/>
        </p:xfrm>
        <a:graphic>
          <a:graphicData uri="http://schemas.openxmlformats.org/drawingml/2006/table">
            <a:tbl>
              <a:tblPr firstRow="1" bandRow="1">
                <a:tableStyleId>{21E4AEA4-8DFA-4A89-87EB-49C32662AFE0}</a:tableStyleId>
              </a:tblPr>
              <a:tblGrid>
                <a:gridCol w="1129764">
                  <a:extLst>
                    <a:ext uri="{9D8B030D-6E8A-4147-A177-3AD203B41FA5}">
                      <a16:colId xmlns:a16="http://schemas.microsoft.com/office/drawing/2014/main" val="3962153448"/>
                    </a:ext>
                  </a:extLst>
                </a:gridCol>
                <a:gridCol w="599768">
                  <a:extLst>
                    <a:ext uri="{9D8B030D-6E8A-4147-A177-3AD203B41FA5}">
                      <a16:colId xmlns:a16="http://schemas.microsoft.com/office/drawing/2014/main" val="1613367227"/>
                    </a:ext>
                  </a:extLst>
                </a:gridCol>
                <a:gridCol w="609602">
                  <a:extLst>
                    <a:ext uri="{9D8B030D-6E8A-4147-A177-3AD203B41FA5}">
                      <a16:colId xmlns:a16="http://schemas.microsoft.com/office/drawing/2014/main" val="3774084056"/>
                    </a:ext>
                  </a:extLst>
                </a:gridCol>
                <a:gridCol w="609600">
                  <a:extLst>
                    <a:ext uri="{9D8B030D-6E8A-4147-A177-3AD203B41FA5}">
                      <a16:colId xmlns:a16="http://schemas.microsoft.com/office/drawing/2014/main" val="1478040535"/>
                    </a:ext>
                  </a:extLst>
                </a:gridCol>
              </a:tblGrid>
              <a:tr h="235061">
                <a:tc>
                  <a:txBody>
                    <a:bodyPr/>
                    <a:lstStyle/>
                    <a:p>
                      <a:r>
                        <a:rPr lang="en-US" sz="1600" dirty="0"/>
                        <a:t>Outcome</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2128232475"/>
                  </a:ext>
                </a:extLst>
              </a:tr>
              <a:tr h="165252">
                <a:tc>
                  <a:txBody>
                    <a:bodyPr/>
                    <a:lstStyle/>
                    <a:p>
                      <a:pPr algn="ctr"/>
                      <a:r>
                        <a:rPr lang="en-US" sz="1600" b="1" dirty="0"/>
                        <a:t>0 </a:t>
                      </a:r>
                      <a:r>
                        <a:rPr lang="en-US" sz="1600" b="1" dirty="0">
                          <a:solidFill>
                            <a:schemeClr val="bg2"/>
                          </a:solidFill>
                        </a:rPr>
                        <a:t>0</a:t>
                      </a:r>
                      <a:r>
                        <a:rPr lang="en-US" sz="1600" b="1" dirty="0"/>
                        <a:t> 0</a:t>
                      </a:r>
                    </a:p>
                  </a:txBody>
                  <a:tcPr/>
                </a:tc>
                <a:tc>
                  <a:txBody>
                    <a:bodyPr/>
                    <a:lstStyle/>
                    <a:p>
                      <a:pPr algn="ctr"/>
                      <a:r>
                        <a:rPr lang="en-US" sz="1600" dirty="0"/>
                        <a:t>0.25</a:t>
                      </a:r>
                    </a:p>
                  </a:txBody>
                  <a:tcPr/>
                </a:tc>
                <a:tc>
                  <a:txBody>
                    <a:bodyPr/>
                    <a:lstStyle/>
                    <a:p>
                      <a:pPr algn="ctr"/>
                      <a:r>
                        <a:rPr lang="en-US" sz="1600" dirty="0"/>
                        <a:t>0.27</a:t>
                      </a:r>
                    </a:p>
                  </a:txBody>
                  <a:tcPr/>
                </a:tc>
                <a:tc>
                  <a:txBody>
                    <a:bodyPr/>
                    <a:lstStyle/>
                    <a:p>
                      <a:pPr algn="ctr"/>
                      <a:r>
                        <a:rPr lang="en-US" sz="1600" dirty="0"/>
                        <a:t>0.5</a:t>
                      </a:r>
                    </a:p>
                  </a:txBody>
                  <a:tcPr/>
                </a:tc>
                <a:extLst>
                  <a:ext uri="{0D108BD9-81ED-4DB2-BD59-A6C34878D82A}">
                    <a16:rowId xmlns:a16="http://schemas.microsoft.com/office/drawing/2014/main" val="2076351621"/>
                  </a:ext>
                </a:extLst>
              </a:tr>
              <a:tr h="164269">
                <a:tc>
                  <a:txBody>
                    <a:bodyPr/>
                    <a:lstStyle/>
                    <a:p>
                      <a:pPr algn="ctr"/>
                      <a:r>
                        <a:rPr lang="en-US" sz="1600" b="1" dirty="0"/>
                        <a:t>0 </a:t>
                      </a:r>
                      <a:r>
                        <a:rPr lang="en-US" sz="1600" b="1" dirty="0">
                          <a:solidFill>
                            <a:schemeClr val="bg2"/>
                          </a:solidFill>
                        </a:rPr>
                        <a:t>1</a:t>
                      </a:r>
                      <a:r>
                        <a:rPr lang="en-US" sz="1600" b="1" dirty="0"/>
                        <a:t> 0</a:t>
                      </a:r>
                    </a:p>
                  </a:txBody>
                  <a:tcPr/>
                </a:tc>
                <a:tc>
                  <a:txBody>
                    <a:bodyPr/>
                    <a:lstStyle/>
                    <a:p>
                      <a:pPr algn="ctr"/>
                      <a:r>
                        <a:rPr lang="en-US" sz="1600" dirty="0"/>
                        <a:t>0.26</a:t>
                      </a:r>
                    </a:p>
                  </a:txBody>
                  <a:tcPr/>
                </a:tc>
                <a:tc>
                  <a:txBody>
                    <a:bodyPr/>
                    <a:lstStyle/>
                    <a:p>
                      <a:pPr algn="ctr"/>
                      <a:r>
                        <a:rPr lang="en-US" sz="1600" dirty="0"/>
                        <a:t>0.25</a:t>
                      </a:r>
                    </a:p>
                  </a:txBody>
                  <a:tcPr/>
                </a:tc>
                <a:tc>
                  <a:txBody>
                    <a:bodyPr/>
                    <a:lstStyle/>
                    <a:p>
                      <a:pPr algn="ctr"/>
                      <a:r>
                        <a:rPr lang="en-US" sz="1600" dirty="0"/>
                        <a:t>0</a:t>
                      </a:r>
                    </a:p>
                  </a:txBody>
                  <a:tcPr/>
                </a:tc>
                <a:extLst>
                  <a:ext uri="{0D108BD9-81ED-4DB2-BD59-A6C34878D82A}">
                    <a16:rowId xmlns:a16="http://schemas.microsoft.com/office/drawing/2014/main" val="2630519188"/>
                  </a:ext>
                </a:extLst>
              </a:tr>
              <a:tr h="143621">
                <a:tc>
                  <a:txBody>
                    <a:bodyPr/>
                    <a:lstStyle/>
                    <a:p>
                      <a:pPr algn="ctr"/>
                      <a:r>
                        <a:rPr lang="en-US" sz="1600" b="1" dirty="0"/>
                        <a:t>1 </a:t>
                      </a:r>
                      <a:r>
                        <a:rPr lang="en-US" sz="1600" b="1" dirty="0">
                          <a:solidFill>
                            <a:schemeClr val="bg2"/>
                          </a:solidFill>
                        </a:rPr>
                        <a:t>0</a:t>
                      </a:r>
                      <a:r>
                        <a:rPr lang="en-US" sz="1600" b="1" dirty="0"/>
                        <a:t> 1</a:t>
                      </a:r>
                    </a:p>
                  </a:txBody>
                  <a:tcPr/>
                </a:tc>
                <a:tc>
                  <a:txBody>
                    <a:bodyPr/>
                    <a:lstStyle/>
                    <a:p>
                      <a:pPr algn="ctr"/>
                      <a:r>
                        <a:rPr lang="en-US" sz="1600" dirty="0"/>
                        <a:t>0.24</a:t>
                      </a:r>
                    </a:p>
                  </a:txBody>
                  <a:tcPr/>
                </a:tc>
                <a:tc>
                  <a:txBody>
                    <a:bodyPr/>
                    <a:lstStyle/>
                    <a:p>
                      <a:pPr algn="ctr"/>
                      <a:r>
                        <a:rPr lang="en-US" sz="1600" dirty="0"/>
                        <a:t>0.25</a:t>
                      </a:r>
                    </a:p>
                  </a:txBody>
                  <a:tcPr/>
                </a:tc>
                <a:tc>
                  <a:txBody>
                    <a:bodyPr/>
                    <a:lstStyle/>
                    <a:p>
                      <a:pPr algn="ctr"/>
                      <a:r>
                        <a:rPr lang="en-US" sz="1600" dirty="0"/>
                        <a:t>0</a:t>
                      </a:r>
                    </a:p>
                  </a:txBody>
                  <a:tcPr/>
                </a:tc>
                <a:extLst>
                  <a:ext uri="{0D108BD9-81ED-4DB2-BD59-A6C34878D82A}">
                    <a16:rowId xmlns:a16="http://schemas.microsoft.com/office/drawing/2014/main" val="2162444497"/>
                  </a:ext>
                </a:extLst>
              </a:tr>
              <a:tr h="181967">
                <a:tc>
                  <a:txBody>
                    <a:bodyPr/>
                    <a:lstStyle/>
                    <a:p>
                      <a:pPr algn="ctr"/>
                      <a:r>
                        <a:rPr lang="en-US" sz="1600" b="1" dirty="0"/>
                        <a:t>1 </a:t>
                      </a:r>
                      <a:r>
                        <a:rPr lang="en-US" sz="1600" b="1" dirty="0">
                          <a:solidFill>
                            <a:schemeClr val="bg2"/>
                          </a:solidFill>
                        </a:rPr>
                        <a:t>1</a:t>
                      </a:r>
                      <a:r>
                        <a:rPr lang="en-US" sz="1600" b="1" dirty="0"/>
                        <a:t> 1</a:t>
                      </a:r>
                    </a:p>
                  </a:txBody>
                  <a:tcPr/>
                </a:tc>
                <a:tc>
                  <a:txBody>
                    <a:bodyPr/>
                    <a:lstStyle/>
                    <a:p>
                      <a:pPr algn="ctr"/>
                      <a:r>
                        <a:rPr lang="en-US" sz="1600" dirty="0"/>
                        <a:t>0.25</a:t>
                      </a:r>
                    </a:p>
                  </a:txBody>
                  <a:tcPr/>
                </a:tc>
                <a:tc>
                  <a:txBody>
                    <a:bodyPr/>
                    <a:lstStyle/>
                    <a:p>
                      <a:pPr algn="ctr"/>
                      <a:r>
                        <a:rPr lang="en-US" sz="1600" dirty="0"/>
                        <a:t>0.23</a:t>
                      </a:r>
                    </a:p>
                  </a:txBody>
                  <a:tcPr/>
                </a:tc>
                <a:tc>
                  <a:txBody>
                    <a:bodyPr/>
                    <a:lstStyle/>
                    <a:p>
                      <a:pPr algn="ctr"/>
                      <a:r>
                        <a:rPr lang="en-US" sz="1600" dirty="0"/>
                        <a:t>0.5</a:t>
                      </a:r>
                    </a:p>
                  </a:txBody>
                  <a:tcPr/>
                </a:tc>
                <a:extLst>
                  <a:ext uri="{0D108BD9-81ED-4DB2-BD59-A6C34878D82A}">
                    <a16:rowId xmlns:a16="http://schemas.microsoft.com/office/drawing/2014/main" val="390429168"/>
                  </a:ext>
                </a:extLst>
              </a:tr>
            </a:tbl>
          </a:graphicData>
        </a:graphic>
      </p:graphicFrame>
      <p:grpSp>
        <p:nvGrpSpPr>
          <p:cNvPr id="110" name="Group 109">
            <a:extLst>
              <a:ext uri="{FF2B5EF4-FFF2-40B4-BE49-F238E27FC236}">
                <a16:creationId xmlns:a16="http://schemas.microsoft.com/office/drawing/2014/main" id="{66DEDAFB-C711-6548-A6C1-5679D8A04BEC}"/>
              </a:ext>
            </a:extLst>
          </p:cNvPr>
          <p:cNvGrpSpPr/>
          <p:nvPr/>
        </p:nvGrpSpPr>
        <p:grpSpPr>
          <a:xfrm>
            <a:off x="7178574" y="1461642"/>
            <a:ext cx="587412" cy="391621"/>
            <a:chOff x="2999627" y="2362026"/>
            <a:chExt cx="587412" cy="391621"/>
          </a:xfrm>
        </p:grpSpPr>
        <p:grpSp>
          <p:nvGrpSpPr>
            <p:cNvPr id="111" name="Group 110">
              <a:extLst>
                <a:ext uri="{FF2B5EF4-FFF2-40B4-BE49-F238E27FC236}">
                  <a16:creationId xmlns:a16="http://schemas.microsoft.com/office/drawing/2014/main" id="{9D3B6F64-818B-A640-BE98-B357C84F5AA9}"/>
                </a:ext>
              </a:extLst>
            </p:cNvPr>
            <p:cNvGrpSpPr/>
            <p:nvPr/>
          </p:nvGrpSpPr>
          <p:grpSpPr>
            <a:xfrm>
              <a:off x="2999627" y="2416771"/>
              <a:ext cx="497717" cy="336876"/>
              <a:chOff x="3397459" y="2613714"/>
              <a:chExt cx="497717" cy="336876"/>
            </a:xfrm>
          </p:grpSpPr>
          <p:sp>
            <p:nvSpPr>
              <p:cNvPr id="113" name="Rectangle 112">
                <a:extLst>
                  <a:ext uri="{FF2B5EF4-FFF2-40B4-BE49-F238E27FC236}">
                    <a16:creationId xmlns:a16="http://schemas.microsoft.com/office/drawing/2014/main" id="{CE023479-9BF9-4B4E-838A-88ADC5DCE340}"/>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Arc 113">
                <a:extLst>
                  <a:ext uri="{FF2B5EF4-FFF2-40B4-BE49-F238E27FC236}">
                    <a16:creationId xmlns:a16="http://schemas.microsoft.com/office/drawing/2014/main" id="{B2D575AD-D57B-C943-B13D-4EA5613209CB}"/>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5" name="Straight Connector 114">
                <a:extLst>
                  <a:ext uri="{FF2B5EF4-FFF2-40B4-BE49-F238E27FC236}">
                    <a16:creationId xmlns:a16="http://schemas.microsoft.com/office/drawing/2014/main" id="{B93F14EC-D426-394C-8298-A7E180919B98}"/>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12" name="TextBox 111">
              <a:extLst>
                <a:ext uri="{FF2B5EF4-FFF2-40B4-BE49-F238E27FC236}">
                  <a16:creationId xmlns:a16="http://schemas.microsoft.com/office/drawing/2014/main" id="{4516CBE0-5FA3-0E40-B441-99E9F4DC2DA1}"/>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X</a:t>
              </a:r>
            </a:p>
          </p:txBody>
        </p:sp>
      </p:grpSp>
      <p:grpSp>
        <p:nvGrpSpPr>
          <p:cNvPr id="116" name="Group 115">
            <a:extLst>
              <a:ext uri="{FF2B5EF4-FFF2-40B4-BE49-F238E27FC236}">
                <a16:creationId xmlns:a16="http://schemas.microsoft.com/office/drawing/2014/main" id="{4BFABBCA-1BD6-2042-B3ED-657BAE102EE2}"/>
              </a:ext>
            </a:extLst>
          </p:cNvPr>
          <p:cNvGrpSpPr/>
          <p:nvPr/>
        </p:nvGrpSpPr>
        <p:grpSpPr>
          <a:xfrm>
            <a:off x="7771602" y="1461642"/>
            <a:ext cx="587412" cy="391621"/>
            <a:chOff x="2999627" y="2362026"/>
            <a:chExt cx="587412" cy="391621"/>
          </a:xfrm>
        </p:grpSpPr>
        <p:grpSp>
          <p:nvGrpSpPr>
            <p:cNvPr id="117" name="Group 116">
              <a:extLst>
                <a:ext uri="{FF2B5EF4-FFF2-40B4-BE49-F238E27FC236}">
                  <a16:creationId xmlns:a16="http://schemas.microsoft.com/office/drawing/2014/main" id="{0235338B-AD73-B149-AA13-E739DA502435}"/>
                </a:ext>
              </a:extLst>
            </p:cNvPr>
            <p:cNvGrpSpPr/>
            <p:nvPr/>
          </p:nvGrpSpPr>
          <p:grpSpPr>
            <a:xfrm>
              <a:off x="2999627" y="2416771"/>
              <a:ext cx="497717" cy="336876"/>
              <a:chOff x="3397459" y="2613714"/>
              <a:chExt cx="497717" cy="336876"/>
            </a:xfrm>
          </p:grpSpPr>
          <p:sp>
            <p:nvSpPr>
              <p:cNvPr id="119" name="Rectangle 118">
                <a:extLst>
                  <a:ext uri="{FF2B5EF4-FFF2-40B4-BE49-F238E27FC236}">
                    <a16:creationId xmlns:a16="http://schemas.microsoft.com/office/drawing/2014/main" id="{16C9767B-097E-7140-B62A-E15832393225}"/>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Arc 119">
                <a:extLst>
                  <a:ext uri="{FF2B5EF4-FFF2-40B4-BE49-F238E27FC236}">
                    <a16:creationId xmlns:a16="http://schemas.microsoft.com/office/drawing/2014/main" id="{91358AE9-DE49-2846-9D82-F3A8C46EEACB}"/>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3E9FA216-1EBB-1943-A667-A03CFA74A53A}"/>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18" name="TextBox 117">
              <a:extLst>
                <a:ext uri="{FF2B5EF4-FFF2-40B4-BE49-F238E27FC236}">
                  <a16:creationId xmlns:a16="http://schemas.microsoft.com/office/drawing/2014/main" id="{ADB21527-6540-9747-8F7F-9A384B17AF63}"/>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Y</a:t>
              </a:r>
            </a:p>
          </p:txBody>
        </p:sp>
      </p:grpSp>
      <p:grpSp>
        <p:nvGrpSpPr>
          <p:cNvPr id="122" name="Group 121">
            <a:extLst>
              <a:ext uri="{FF2B5EF4-FFF2-40B4-BE49-F238E27FC236}">
                <a16:creationId xmlns:a16="http://schemas.microsoft.com/office/drawing/2014/main" id="{865F1B85-FA95-0A49-8890-9350470DD33F}"/>
              </a:ext>
            </a:extLst>
          </p:cNvPr>
          <p:cNvGrpSpPr/>
          <p:nvPr/>
        </p:nvGrpSpPr>
        <p:grpSpPr>
          <a:xfrm>
            <a:off x="8385801" y="1460329"/>
            <a:ext cx="587412" cy="391621"/>
            <a:chOff x="2999627" y="2362026"/>
            <a:chExt cx="587412" cy="391621"/>
          </a:xfrm>
        </p:grpSpPr>
        <p:grpSp>
          <p:nvGrpSpPr>
            <p:cNvPr id="123" name="Group 122">
              <a:extLst>
                <a:ext uri="{FF2B5EF4-FFF2-40B4-BE49-F238E27FC236}">
                  <a16:creationId xmlns:a16="http://schemas.microsoft.com/office/drawing/2014/main" id="{1F5EF023-99C5-7C42-8E23-0B4FB96FCC17}"/>
                </a:ext>
              </a:extLst>
            </p:cNvPr>
            <p:cNvGrpSpPr/>
            <p:nvPr/>
          </p:nvGrpSpPr>
          <p:grpSpPr>
            <a:xfrm>
              <a:off x="2999627" y="2416771"/>
              <a:ext cx="497717" cy="336876"/>
              <a:chOff x="3397459" y="2613714"/>
              <a:chExt cx="497717" cy="336876"/>
            </a:xfrm>
          </p:grpSpPr>
          <p:sp>
            <p:nvSpPr>
              <p:cNvPr id="125" name="Rectangle 124">
                <a:extLst>
                  <a:ext uri="{FF2B5EF4-FFF2-40B4-BE49-F238E27FC236}">
                    <a16:creationId xmlns:a16="http://schemas.microsoft.com/office/drawing/2014/main" id="{D2EFFF42-DF21-8A48-9BF3-994C41A7729C}"/>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Arc 125">
                <a:extLst>
                  <a:ext uri="{FF2B5EF4-FFF2-40B4-BE49-F238E27FC236}">
                    <a16:creationId xmlns:a16="http://schemas.microsoft.com/office/drawing/2014/main" id="{F1130590-C84A-FC48-B1D0-69E7A679D951}"/>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7" name="Straight Connector 126">
                <a:extLst>
                  <a:ext uri="{FF2B5EF4-FFF2-40B4-BE49-F238E27FC236}">
                    <a16:creationId xmlns:a16="http://schemas.microsoft.com/office/drawing/2014/main" id="{9360D8FE-00E5-714F-AF19-85D2EEC26F6F}"/>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24" name="TextBox 123">
              <a:extLst>
                <a:ext uri="{FF2B5EF4-FFF2-40B4-BE49-F238E27FC236}">
                  <a16:creationId xmlns:a16="http://schemas.microsoft.com/office/drawing/2014/main" id="{5FD514F3-FD56-FA43-B5DB-B710E068DF2D}"/>
                </a:ext>
              </a:extLst>
            </p:cNvPr>
            <p:cNvSpPr txBox="1"/>
            <p:nvPr/>
          </p:nvSpPr>
          <p:spPr>
            <a:xfrm>
              <a:off x="3248485" y="2362026"/>
              <a:ext cx="338554" cy="369332"/>
            </a:xfrm>
            <a:prstGeom prst="rect">
              <a:avLst/>
            </a:prstGeom>
            <a:noFill/>
          </p:spPr>
          <p:txBody>
            <a:bodyPr wrap="none" rtlCol="0">
              <a:spAutoFit/>
            </a:bodyPr>
            <a:lstStyle/>
            <a:p>
              <a:r>
                <a:rPr lang="en-US" dirty="0">
                  <a:solidFill>
                    <a:schemeClr val="bg1"/>
                  </a:solidFill>
                </a:rPr>
                <a:t>Z</a:t>
              </a:r>
            </a:p>
          </p:txBody>
        </p:sp>
      </p:grpSp>
      <p:sp>
        <p:nvSpPr>
          <p:cNvPr id="159" name="TextBox 158">
            <a:extLst>
              <a:ext uri="{FF2B5EF4-FFF2-40B4-BE49-F238E27FC236}">
                <a16:creationId xmlns:a16="http://schemas.microsoft.com/office/drawing/2014/main" id="{93268AF8-86CE-F547-B4ED-3B43E5A524A2}"/>
              </a:ext>
            </a:extLst>
          </p:cNvPr>
          <p:cNvSpPr txBox="1"/>
          <p:nvPr/>
        </p:nvSpPr>
        <p:spPr>
          <a:xfrm>
            <a:off x="363827" y="2301244"/>
            <a:ext cx="1739030" cy="584775"/>
          </a:xfrm>
          <a:prstGeom prst="rect">
            <a:avLst/>
          </a:prstGeom>
          <a:noFill/>
        </p:spPr>
        <p:txBody>
          <a:bodyPr wrap="square" rtlCol="0">
            <a:spAutoFit/>
          </a:bodyPr>
          <a:lstStyle/>
          <a:p>
            <a:r>
              <a:rPr lang="en-US" sz="1600" dirty="0">
                <a:solidFill>
                  <a:schemeClr val="tx1">
                    <a:lumMod val="50000"/>
                  </a:schemeClr>
                </a:solidFill>
              </a:rPr>
              <a:t>Expected circuit output: |11⟩</a:t>
            </a:r>
          </a:p>
        </p:txBody>
      </p:sp>
      <p:cxnSp>
        <p:nvCxnSpPr>
          <p:cNvPr id="160" name="Straight Connector 159">
            <a:extLst>
              <a:ext uri="{FF2B5EF4-FFF2-40B4-BE49-F238E27FC236}">
                <a16:creationId xmlns:a16="http://schemas.microsoft.com/office/drawing/2014/main" id="{C851BA93-B24A-554D-A0B0-ACD098A13AF8}"/>
              </a:ext>
            </a:extLst>
          </p:cNvPr>
          <p:cNvCxnSpPr>
            <a:cxnSpLocks/>
          </p:cNvCxnSpPr>
          <p:nvPr/>
        </p:nvCxnSpPr>
        <p:spPr>
          <a:xfrm flipV="1">
            <a:off x="4071333" y="2615916"/>
            <a:ext cx="0" cy="972954"/>
          </a:xfrm>
          <a:prstGeom prst="line">
            <a:avLst/>
          </a:prstGeom>
          <a:ln w="25400">
            <a:solidFill>
              <a:srgbClr val="7030A0"/>
            </a:solidFill>
            <a:prstDash val="sysDash"/>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C3058CA1-408F-EA4C-A3CF-F7E1AB89701F}"/>
              </a:ext>
            </a:extLst>
          </p:cNvPr>
          <p:cNvCxnSpPr>
            <a:cxnSpLocks/>
          </p:cNvCxnSpPr>
          <p:nvPr/>
        </p:nvCxnSpPr>
        <p:spPr>
          <a:xfrm flipH="1" flipV="1">
            <a:off x="8051368" y="3251294"/>
            <a:ext cx="19361" cy="848195"/>
          </a:xfrm>
          <a:prstGeom prst="line">
            <a:avLst/>
          </a:prstGeom>
          <a:ln w="25400">
            <a:solidFill>
              <a:srgbClr val="FFC000"/>
            </a:solidFill>
            <a:prstDash val="sysDash"/>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EB26A5AC-2525-C44C-888E-10FC57C4AF15}"/>
              </a:ext>
            </a:extLst>
          </p:cNvPr>
          <p:cNvCxnSpPr>
            <a:cxnSpLocks/>
          </p:cNvCxnSpPr>
          <p:nvPr/>
        </p:nvCxnSpPr>
        <p:spPr>
          <a:xfrm flipH="1" flipV="1">
            <a:off x="5268436" y="2625886"/>
            <a:ext cx="28282" cy="2019202"/>
          </a:xfrm>
          <a:prstGeom prst="line">
            <a:avLst/>
          </a:prstGeom>
          <a:ln w="25400">
            <a:solidFill>
              <a:schemeClr val="accent1"/>
            </a:solidFill>
            <a:prstDash val="sysDash"/>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889D3170-B995-1146-ABA2-A860805F1525}"/>
              </a:ext>
            </a:extLst>
          </p:cNvPr>
          <p:cNvCxnSpPr>
            <a:cxnSpLocks/>
          </p:cNvCxnSpPr>
          <p:nvPr/>
        </p:nvCxnSpPr>
        <p:spPr>
          <a:xfrm flipH="1" flipV="1">
            <a:off x="8675048" y="3275236"/>
            <a:ext cx="8374" cy="1369852"/>
          </a:xfrm>
          <a:prstGeom prst="line">
            <a:avLst/>
          </a:prstGeom>
          <a:ln w="25400">
            <a:solidFill>
              <a:schemeClr val="accent1"/>
            </a:solidFill>
            <a:prstDash val="sysDash"/>
            <a:tailEnd type="stealth" w="lg" len="lg"/>
          </a:ln>
          <a:effectLst/>
        </p:spPr>
        <p:style>
          <a:lnRef idx="2">
            <a:schemeClr val="accent1"/>
          </a:lnRef>
          <a:fillRef idx="0">
            <a:schemeClr val="accent1"/>
          </a:fillRef>
          <a:effectRef idx="1">
            <a:schemeClr val="accent1"/>
          </a:effectRef>
          <a:fontRef idx="minor">
            <a:schemeClr val="tx1"/>
          </a:fontRef>
        </p:style>
      </p:cxnSp>
      <p:sp>
        <p:nvSpPr>
          <p:cNvPr id="164" name="Content Placeholder 5">
            <a:extLst>
              <a:ext uri="{FF2B5EF4-FFF2-40B4-BE49-F238E27FC236}">
                <a16:creationId xmlns:a16="http://schemas.microsoft.com/office/drawing/2014/main" id="{BFB856DD-8A33-0648-9ED3-A47FEDF8C8F1}"/>
              </a:ext>
            </a:extLst>
          </p:cNvPr>
          <p:cNvSpPr txBox="1">
            <a:spLocks/>
          </p:cNvSpPr>
          <p:nvPr/>
        </p:nvSpPr>
        <p:spPr>
          <a:xfrm>
            <a:off x="4776070" y="3331083"/>
            <a:ext cx="2670979" cy="264067"/>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7030A0"/>
                </a:solidFill>
              </a:rPr>
              <a:t>*1 if same, *-1 if different</a:t>
            </a:r>
          </a:p>
        </p:txBody>
      </p:sp>
      <p:sp>
        <p:nvSpPr>
          <p:cNvPr id="165" name="Content Placeholder 5">
            <a:extLst>
              <a:ext uri="{FF2B5EF4-FFF2-40B4-BE49-F238E27FC236}">
                <a16:creationId xmlns:a16="http://schemas.microsoft.com/office/drawing/2014/main" id="{7270B27D-2407-1940-B96A-BD188B373076}"/>
              </a:ext>
            </a:extLst>
          </p:cNvPr>
          <p:cNvSpPr txBox="1">
            <a:spLocks/>
          </p:cNvSpPr>
          <p:nvPr/>
        </p:nvSpPr>
        <p:spPr>
          <a:xfrm>
            <a:off x="5464419" y="3802873"/>
            <a:ext cx="2670979" cy="280100"/>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FFC000"/>
                </a:solidFill>
              </a:rPr>
              <a:t>*-1 if same, *1 if different</a:t>
            </a:r>
          </a:p>
        </p:txBody>
      </p:sp>
      <p:sp>
        <p:nvSpPr>
          <p:cNvPr id="166" name="Content Placeholder 5">
            <a:extLst>
              <a:ext uri="{FF2B5EF4-FFF2-40B4-BE49-F238E27FC236}">
                <a16:creationId xmlns:a16="http://schemas.microsoft.com/office/drawing/2014/main" id="{1631D845-3010-F849-9363-2313480B5E67}"/>
              </a:ext>
            </a:extLst>
          </p:cNvPr>
          <p:cNvSpPr txBox="1">
            <a:spLocks/>
          </p:cNvSpPr>
          <p:nvPr/>
        </p:nvSpPr>
        <p:spPr>
          <a:xfrm>
            <a:off x="5803898" y="4357277"/>
            <a:ext cx="2670979" cy="262990"/>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chemeClr val="accent1"/>
                </a:solidFill>
              </a:rPr>
              <a:t>*2 if same, *0 if different</a:t>
            </a:r>
          </a:p>
        </p:txBody>
      </p:sp>
      <p:cxnSp>
        <p:nvCxnSpPr>
          <p:cNvPr id="167" name="Straight Connector 166">
            <a:extLst>
              <a:ext uri="{FF2B5EF4-FFF2-40B4-BE49-F238E27FC236}">
                <a16:creationId xmlns:a16="http://schemas.microsoft.com/office/drawing/2014/main" id="{980D354D-1BF9-1941-956F-18B9C3B1FE82}"/>
              </a:ext>
            </a:extLst>
          </p:cNvPr>
          <p:cNvCxnSpPr>
            <a:cxnSpLocks/>
          </p:cNvCxnSpPr>
          <p:nvPr/>
        </p:nvCxnSpPr>
        <p:spPr>
          <a:xfrm flipH="1" flipV="1">
            <a:off x="4665810" y="2615916"/>
            <a:ext cx="18216" cy="1483574"/>
          </a:xfrm>
          <a:prstGeom prst="line">
            <a:avLst/>
          </a:prstGeom>
          <a:ln w="25400">
            <a:solidFill>
              <a:srgbClr val="FFC000"/>
            </a:solidFill>
            <a:prstDash val="sysDash"/>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E2190834-51F8-4647-8ED4-62E654BCAA1D}"/>
              </a:ext>
            </a:extLst>
          </p:cNvPr>
          <p:cNvCxnSpPr>
            <a:cxnSpLocks/>
          </p:cNvCxnSpPr>
          <p:nvPr/>
        </p:nvCxnSpPr>
        <p:spPr>
          <a:xfrm flipH="1">
            <a:off x="4081400" y="3588870"/>
            <a:ext cx="3376637" cy="1"/>
          </a:xfrm>
          <a:prstGeom prst="line">
            <a:avLst/>
          </a:prstGeom>
          <a:ln w="25400">
            <a:solidFill>
              <a:srgbClr val="7030A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BAC55E45-26DE-9D4A-9F26-62CFBFD91291}"/>
              </a:ext>
            </a:extLst>
          </p:cNvPr>
          <p:cNvCxnSpPr>
            <a:cxnSpLocks/>
          </p:cNvCxnSpPr>
          <p:nvPr/>
        </p:nvCxnSpPr>
        <p:spPr>
          <a:xfrm flipV="1">
            <a:off x="7458037" y="3251294"/>
            <a:ext cx="0" cy="337576"/>
          </a:xfrm>
          <a:prstGeom prst="line">
            <a:avLst/>
          </a:prstGeom>
          <a:ln w="25400">
            <a:solidFill>
              <a:srgbClr val="7030A0"/>
            </a:solidFill>
            <a:prstDash val="sysDash"/>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D21BE304-E9A7-954B-B4B7-E743C1B162B0}"/>
              </a:ext>
            </a:extLst>
          </p:cNvPr>
          <p:cNvCxnSpPr>
            <a:cxnSpLocks/>
          </p:cNvCxnSpPr>
          <p:nvPr/>
        </p:nvCxnSpPr>
        <p:spPr>
          <a:xfrm flipH="1">
            <a:off x="5306784" y="4645088"/>
            <a:ext cx="3376638" cy="0"/>
          </a:xfrm>
          <a:prstGeom prst="line">
            <a:avLst/>
          </a:prstGeom>
          <a:ln w="25400">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448B90B8-115D-E14F-9A1F-EF9990A20186}"/>
              </a:ext>
            </a:extLst>
          </p:cNvPr>
          <p:cNvCxnSpPr>
            <a:cxnSpLocks/>
          </p:cNvCxnSpPr>
          <p:nvPr/>
        </p:nvCxnSpPr>
        <p:spPr>
          <a:xfrm flipH="1">
            <a:off x="4694092" y="4099490"/>
            <a:ext cx="3376637" cy="0"/>
          </a:xfrm>
          <a:prstGeom prst="line">
            <a:avLst/>
          </a:prstGeom>
          <a:ln w="25400">
            <a:solidFill>
              <a:srgbClr val="FFC000"/>
            </a:solidFill>
            <a:prstDash val="sysDash"/>
          </a:ln>
          <a:effectLst/>
        </p:spPr>
        <p:style>
          <a:lnRef idx="2">
            <a:schemeClr val="accent1"/>
          </a:lnRef>
          <a:fillRef idx="0">
            <a:schemeClr val="accent1"/>
          </a:fillRef>
          <a:effectRef idx="1">
            <a:schemeClr val="accent1"/>
          </a:effectRef>
          <a:fontRef idx="minor">
            <a:schemeClr val="tx1"/>
          </a:fontRef>
        </p:style>
      </p:cxnSp>
      <p:graphicFrame>
        <p:nvGraphicFramePr>
          <p:cNvPr id="172" name="Table 171">
            <a:extLst>
              <a:ext uri="{FF2B5EF4-FFF2-40B4-BE49-F238E27FC236}">
                <a16:creationId xmlns:a16="http://schemas.microsoft.com/office/drawing/2014/main" id="{98DE8DBC-99C6-B842-8BBD-7E65FEC312CC}"/>
              </a:ext>
            </a:extLst>
          </p:cNvPr>
          <p:cNvGraphicFramePr>
            <a:graphicFrameLocks noGrp="1"/>
          </p:cNvGraphicFramePr>
          <p:nvPr>
            <p:extLst>
              <p:ext uri="{D42A27DB-BD31-4B8C-83A1-F6EECF244321}">
                <p14:modId xmlns:p14="http://schemas.microsoft.com/office/powerpoint/2010/main" val="423340648"/>
              </p:ext>
            </p:extLst>
          </p:nvPr>
        </p:nvGraphicFramePr>
        <p:xfrm>
          <a:off x="454263" y="2983689"/>
          <a:ext cx="2356801" cy="1676400"/>
        </p:xfrm>
        <a:graphic>
          <a:graphicData uri="http://schemas.openxmlformats.org/drawingml/2006/table">
            <a:tbl>
              <a:tblPr firstRow="1" bandRow="1">
                <a:tableStyleId>{21E4AEA4-8DFA-4A89-87EB-49C32662AFE0}</a:tableStyleId>
              </a:tblPr>
              <a:tblGrid>
                <a:gridCol w="1206731">
                  <a:extLst>
                    <a:ext uri="{9D8B030D-6E8A-4147-A177-3AD203B41FA5}">
                      <a16:colId xmlns:a16="http://schemas.microsoft.com/office/drawing/2014/main" val="3962153448"/>
                    </a:ext>
                  </a:extLst>
                </a:gridCol>
                <a:gridCol w="1150070">
                  <a:extLst>
                    <a:ext uri="{9D8B030D-6E8A-4147-A177-3AD203B41FA5}">
                      <a16:colId xmlns:a16="http://schemas.microsoft.com/office/drawing/2014/main" val="1613367227"/>
                    </a:ext>
                  </a:extLst>
                </a:gridCol>
              </a:tblGrid>
              <a:tr h="270787">
                <a:tc>
                  <a:txBody>
                    <a:bodyPr/>
                    <a:lstStyle/>
                    <a:p>
                      <a:r>
                        <a:rPr lang="en-US" sz="1600" dirty="0"/>
                        <a:t>Outcome</a:t>
                      </a:r>
                    </a:p>
                  </a:txBody>
                  <a:tcPr/>
                </a:tc>
                <a:tc>
                  <a:txBody>
                    <a:bodyPr/>
                    <a:lstStyle/>
                    <a:p>
                      <a:r>
                        <a:rPr lang="en-US" sz="1600" dirty="0"/>
                        <a:t>Estimate</a:t>
                      </a:r>
                    </a:p>
                  </a:txBody>
                  <a:tcPr/>
                </a:tc>
                <a:extLst>
                  <a:ext uri="{0D108BD9-81ED-4DB2-BD59-A6C34878D82A}">
                    <a16:rowId xmlns:a16="http://schemas.microsoft.com/office/drawing/2014/main" val="2128232475"/>
                  </a:ext>
                </a:extLst>
              </a:tr>
              <a:tr h="200978">
                <a:tc>
                  <a:txBody>
                    <a:bodyPr/>
                    <a:lstStyle/>
                    <a:p>
                      <a:pPr algn="ctr"/>
                      <a:r>
                        <a:rPr lang="en-US" sz="1600" b="1" dirty="0"/>
                        <a:t>0 0</a:t>
                      </a:r>
                    </a:p>
                  </a:txBody>
                  <a:tcPr/>
                </a:tc>
                <a:tc>
                  <a:txBody>
                    <a:bodyPr/>
                    <a:lstStyle/>
                    <a:p>
                      <a:pPr algn="ctr"/>
                      <a:r>
                        <a:rPr lang="en-US" sz="1600" dirty="0"/>
                        <a:t>0.001</a:t>
                      </a:r>
                    </a:p>
                  </a:txBody>
                  <a:tcPr/>
                </a:tc>
                <a:extLst>
                  <a:ext uri="{0D108BD9-81ED-4DB2-BD59-A6C34878D82A}">
                    <a16:rowId xmlns:a16="http://schemas.microsoft.com/office/drawing/2014/main" val="2076351621"/>
                  </a:ext>
                </a:extLst>
              </a:tr>
              <a:tr h="0">
                <a:tc>
                  <a:txBody>
                    <a:bodyPr/>
                    <a:lstStyle/>
                    <a:p>
                      <a:pPr algn="ctr"/>
                      <a:r>
                        <a:rPr lang="en-US" sz="1600" b="1" dirty="0"/>
                        <a:t>0 1</a:t>
                      </a:r>
                    </a:p>
                  </a:txBody>
                  <a:tcPr/>
                </a:tc>
                <a:tc>
                  <a:txBody>
                    <a:bodyPr/>
                    <a:lstStyle/>
                    <a:p>
                      <a:pPr algn="ctr"/>
                      <a:r>
                        <a:rPr lang="en-US" sz="1600" dirty="0"/>
                        <a:t>0.000</a:t>
                      </a:r>
                    </a:p>
                  </a:txBody>
                  <a:tcPr/>
                </a:tc>
                <a:extLst>
                  <a:ext uri="{0D108BD9-81ED-4DB2-BD59-A6C34878D82A}">
                    <a16:rowId xmlns:a16="http://schemas.microsoft.com/office/drawing/2014/main" val="2630519188"/>
                  </a:ext>
                </a:extLst>
              </a:tr>
              <a:tr h="248173">
                <a:tc>
                  <a:txBody>
                    <a:bodyPr/>
                    <a:lstStyle/>
                    <a:p>
                      <a:pPr algn="ctr"/>
                      <a:r>
                        <a:rPr lang="en-US" sz="1600" b="1" dirty="0"/>
                        <a:t>1 0</a:t>
                      </a:r>
                    </a:p>
                  </a:txBody>
                  <a:tcPr/>
                </a:tc>
                <a:tc>
                  <a:txBody>
                    <a:bodyPr/>
                    <a:lstStyle/>
                    <a:p>
                      <a:pPr algn="ctr"/>
                      <a:r>
                        <a:rPr lang="en-US" sz="1600" dirty="0"/>
                        <a:t>0.000</a:t>
                      </a:r>
                    </a:p>
                  </a:txBody>
                  <a:tcPr/>
                </a:tc>
                <a:extLst>
                  <a:ext uri="{0D108BD9-81ED-4DB2-BD59-A6C34878D82A}">
                    <a16:rowId xmlns:a16="http://schemas.microsoft.com/office/drawing/2014/main" val="3724330097"/>
                  </a:ext>
                </a:extLst>
              </a:tr>
              <a:tr h="0">
                <a:tc>
                  <a:txBody>
                    <a:bodyPr/>
                    <a:lstStyle/>
                    <a:p>
                      <a:pPr algn="ctr"/>
                      <a:r>
                        <a:rPr lang="en-US" sz="1600" b="1" dirty="0"/>
                        <a:t>1 1</a:t>
                      </a:r>
                    </a:p>
                  </a:txBody>
                  <a:tcPr/>
                </a:tc>
                <a:tc>
                  <a:txBody>
                    <a:bodyPr/>
                    <a:lstStyle/>
                    <a:p>
                      <a:pPr algn="ctr"/>
                      <a:r>
                        <a:rPr lang="en-US" sz="1600" dirty="0"/>
                        <a:t>0.999</a:t>
                      </a:r>
                    </a:p>
                  </a:txBody>
                  <a:tcPr/>
                </a:tc>
                <a:extLst>
                  <a:ext uri="{0D108BD9-81ED-4DB2-BD59-A6C34878D82A}">
                    <a16:rowId xmlns:a16="http://schemas.microsoft.com/office/drawing/2014/main" val="4191487594"/>
                  </a:ext>
                </a:extLst>
              </a:tr>
            </a:tbl>
          </a:graphicData>
        </a:graphic>
      </p:graphicFrame>
      <p:pic>
        <p:nvPicPr>
          <p:cNvPr id="16" name="Picture 15">
            <a:extLst>
              <a:ext uri="{FF2B5EF4-FFF2-40B4-BE49-F238E27FC236}">
                <a16:creationId xmlns:a16="http://schemas.microsoft.com/office/drawing/2014/main" id="{BBF6B8A8-66CE-5E4D-8D1F-12818567EDB3}"/>
              </a:ext>
            </a:extLst>
          </p:cNvPr>
          <p:cNvPicPr>
            <a:picLocks noChangeAspect="1"/>
          </p:cNvPicPr>
          <p:nvPr/>
        </p:nvPicPr>
        <p:blipFill>
          <a:blip r:embed="rId3"/>
          <a:stretch>
            <a:fillRect/>
          </a:stretch>
        </p:blipFill>
        <p:spPr>
          <a:xfrm>
            <a:off x="340177" y="1721263"/>
            <a:ext cx="1978005" cy="659335"/>
          </a:xfrm>
          <a:prstGeom prst="rect">
            <a:avLst/>
          </a:prstGeom>
        </p:spPr>
      </p:pic>
    </p:spTree>
    <p:extLst>
      <p:ext uri="{BB962C8B-B14F-4D97-AF65-F5344CB8AC3E}">
        <p14:creationId xmlns:p14="http://schemas.microsoft.com/office/powerpoint/2010/main" val="2448284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Applications of Circuit Cutting to Variational Quantum Circuits</a:t>
            </a:r>
          </a:p>
        </p:txBody>
      </p:sp>
      <p:sp>
        <p:nvSpPr>
          <p:cNvPr id="37" name="Content Placeholder 5">
            <a:extLst>
              <a:ext uri="{FF2B5EF4-FFF2-40B4-BE49-F238E27FC236}">
                <a16:creationId xmlns:a16="http://schemas.microsoft.com/office/drawing/2014/main" id="{C6981EE4-9822-3D42-A1CB-48B2B4EC454F}"/>
              </a:ext>
            </a:extLst>
          </p:cNvPr>
          <p:cNvSpPr txBox="1">
            <a:spLocks/>
          </p:cNvSpPr>
          <p:nvPr/>
        </p:nvSpPr>
        <p:spPr>
          <a:xfrm>
            <a:off x="458902" y="1113646"/>
            <a:ext cx="8371199" cy="380176"/>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Are there interesting circuits that can be cut into smaller sub-circuits?</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12</a:t>
            </a:fld>
            <a:endParaRPr lang="en-US" dirty="0"/>
          </a:p>
        </p:txBody>
      </p:sp>
      <p:sp>
        <p:nvSpPr>
          <p:cNvPr id="50" name="Slide Number Placeholder 4">
            <a:extLst>
              <a:ext uri="{FF2B5EF4-FFF2-40B4-BE49-F238E27FC236}">
                <a16:creationId xmlns:a16="http://schemas.microsoft.com/office/drawing/2014/main" id="{344C9FF2-1D72-0E48-8913-3B1DD33B8B96}"/>
              </a:ext>
            </a:extLst>
          </p:cNvPr>
          <p:cNvSpPr>
            <a:spLocks noGrp="1"/>
          </p:cNvSpPr>
          <p:nvPr>
            <p:ph type="sldNum" sz="quarter" idx="13"/>
          </p:nvPr>
        </p:nvSpPr>
        <p:spPr>
          <a:xfrm>
            <a:off x="3519171" y="6040578"/>
            <a:ext cx="457200" cy="182880"/>
          </a:xfrm>
        </p:spPr>
        <p:txBody>
          <a:bodyPr/>
          <a:lstStyle/>
          <a:p>
            <a:fld id="{AEFAAC5A-9C4F-4278-920D-DF2BAB595749}" type="slidenum">
              <a:rPr lang="en-US" smtClean="0"/>
              <a:pPr/>
              <a:t>12</a:t>
            </a:fld>
            <a:endParaRPr lang="en-US" dirty="0"/>
          </a:p>
        </p:txBody>
      </p:sp>
      <p:pic>
        <p:nvPicPr>
          <p:cNvPr id="3" name="Picture 2">
            <a:extLst>
              <a:ext uri="{FF2B5EF4-FFF2-40B4-BE49-F238E27FC236}">
                <a16:creationId xmlns:a16="http://schemas.microsoft.com/office/drawing/2014/main" id="{54732A6D-87D3-5D44-AF5B-30B2DC0FD2DC}"/>
              </a:ext>
            </a:extLst>
          </p:cNvPr>
          <p:cNvPicPr>
            <a:picLocks noChangeAspect="1"/>
          </p:cNvPicPr>
          <p:nvPr/>
        </p:nvPicPr>
        <p:blipFill>
          <a:blip r:embed="rId3"/>
          <a:stretch>
            <a:fillRect/>
          </a:stretch>
        </p:blipFill>
        <p:spPr>
          <a:xfrm>
            <a:off x="676383" y="2197022"/>
            <a:ext cx="6599976" cy="1677960"/>
          </a:xfrm>
          <a:prstGeom prst="rect">
            <a:avLst/>
          </a:prstGeom>
        </p:spPr>
      </p:pic>
      <p:sp>
        <p:nvSpPr>
          <p:cNvPr id="156" name="Content Placeholder 5">
            <a:extLst>
              <a:ext uri="{FF2B5EF4-FFF2-40B4-BE49-F238E27FC236}">
                <a16:creationId xmlns:a16="http://schemas.microsoft.com/office/drawing/2014/main" id="{4DCE5A63-0E41-EE46-94EE-D868B2C335FC}"/>
              </a:ext>
            </a:extLst>
          </p:cNvPr>
          <p:cNvSpPr txBox="1">
            <a:spLocks/>
          </p:cNvSpPr>
          <p:nvPr/>
        </p:nvSpPr>
        <p:spPr>
          <a:xfrm>
            <a:off x="457396" y="1510485"/>
            <a:ext cx="8371199" cy="598972"/>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Network community detection problem splits vertices into natural communities</a:t>
            </a:r>
          </a:p>
          <a:p>
            <a:pPr lvl="1"/>
            <a:r>
              <a:rPr lang="en-US" dirty="0"/>
              <a:t>Applications in biological networks, neural networks, social networks, etc.</a:t>
            </a:r>
          </a:p>
        </p:txBody>
      </p:sp>
      <p:sp>
        <p:nvSpPr>
          <p:cNvPr id="157" name="Content Placeholder 5">
            <a:extLst>
              <a:ext uri="{FF2B5EF4-FFF2-40B4-BE49-F238E27FC236}">
                <a16:creationId xmlns:a16="http://schemas.microsoft.com/office/drawing/2014/main" id="{6B141634-A07E-6643-89BF-6D48E05C441F}"/>
              </a:ext>
            </a:extLst>
          </p:cNvPr>
          <p:cNvSpPr txBox="1">
            <a:spLocks/>
          </p:cNvSpPr>
          <p:nvPr/>
        </p:nvSpPr>
        <p:spPr>
          <a:xfrm>
            <a:off x="457396" y="4175044"/>
            <a:ext cx="8371199" cy="380176"/>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Circuit cutting has also deep connections to fault tolerance</a:t>
            </a:r>
          </a:p>
        </p:txBody>
      </p:sp>
    </p:spTree>
    <p:extLst>
      <p:ext uri="{BB962C8B-B14F-4D97-AF65-F5344CB8AC3E}">
        <p14:creationId xmlns:p14="http://schemas.microsoft.com/office/powerpoint/2010/main" val="3396488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Example – Network Community Detection</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13</a:t>
            </a:fld>
            <a:endParaRPr lang="en-US" dirty="0"/>
          </a:p>
        </p:txBody>
      </p:sp>
      <p:sp>
        <p:nvSpPr>
          <p:cNvPr id="50" name="Slide Number Placeholder 4">
            <a:extLst>
              <a:ext uri="{FF2B5EF4-FFF2-40B4-BE49-F238E27FC236}">
                <a16:creationId xmlns:a16="http://schemas.microsoft.com/office/drawing/2014/main" id="{344C9FF2-1D72-0E48-8913-3B1DD33B8B96}"/>
              </a:ext>
            </a:extLst>
          </p:cNvPr>
          <p:cNvSpPr>
            <a:spLocks noGrp="1"/>
          </p:cNvSpPr>
          <p:nvPr>
            <p:ph type="sldNum" sz="quarter" idx="13"/>
          </p:nvPr>
        </p:nvSpPr>
        <p:spPr>
          <a:xfrm>
            <a:off x="3519171" y="6040578"/>
            <a:ext cx="457200" cy="182880"/>
          </a:xfrm>
        </p:spPr>
        <p:txBody>
          <a:bodyPr/>
          <a:lstStyle/>
          <a:p>
            <a:fld id="{AEFAAC5A-9C4F-4278-920D-DF2BAB595749}" type="slidenum">
              <a:rPr lang="en-US" smtClean="0"/>
              <a:pPr/>
              <a:t>13</a:t>
            </a:fld>
            <a:endParaRPr lang="en-US" dirty="0"/>
          </a:p>
        </p:txBody>
      </p:sp>
      <p:pic>
        <p:nvPicPr>
          <p:cNvPr id="5" name="Picture 4">
            <a:extLst>
              <a:ext uri="{FF2B5EF4-FFF2-40B4-BE49-F238E27FC236}">
                <a16:creationId xmlns:a16="http://schemas.microsoft.com/office/drawing/2014/main" id="{315FD9C3-7884-A243-BB07-E09513057262}"/>
              </a:ext>
            </a:extLst>
          </p:cNvPr>
          <p:cNvPicPr>
            <a:picLocks noChangeAspect="1"/>
          </p:cNvPicPr>
          <p:nvPr/>
        </p:nvPicPr>
        <p:blipFill>
          <a:blip r:embed="rId3"/>
          <a:stretch>
            <a:fillRect/>
          </a:stretch>
        </p:blipFill>
        <p:spPr>
          <a:xfrm>
            <a:off x="4698085" y="1333802"/>
            <a:ext cx="4132017" cy="1988830"/>
          </a:xfrm>
          <a:prstGeom prst="rect">
            <a:avLst/>
          </a:prstGeom>
        </p:spPr>
      </p:pic>
      <p:pic>
        <p:nvPicPr>
          <p:cNvPr id="7" name="Picture 6">
            <a:extLst>
              <a:ext uri="{FF2B5EF4-FFF2-40B4-BE49-F238E27FC236}">
                <a16:creationId xmlns:a16="http://schemas.microsoft.com/office/drawing/2014/main" id="{E5152197-41E1-9A4E-BD53-5BF6D4C058CB}"/>
              </a:ext>
            </a:extLst>
          </p:cNvPr>
          <p:cNvPicPr>
            <a:picLocks noChangeAspect="1"/>
          </p:cNvPicPr>
          <p:nvPr/>
        </p:nvPicPr>
        <p:blipFill>
          <a:blip r:embed="rId4"/>
          <a:stretch>
            <a:fillRect/>
          </a:stretch>
        </p:blipFill>
        <p:spPr>
          <a:xfrm>
            <a:off x="280294" y="1021423"/>
            <a:ext cx="4063106" cy="1919169"/>
          </a:xfrm>
          <a:prstGeom prst="rect">
            <a:avLst/>
          </a:prstGeom>
        </p:spPr>
      </p:pic>
      <p:pic>
        <p:nvPicPr>
          <p:cNvPr id="8" name="Picture 7">
            <a:extLst>
              <a:ext uri="{FF2B5EF4-FFF2-40B4-BE49-F238E27FC236}">
                <a16:creationId xmlns:a16="http://schemas.microsoft.com/office/drawing/2014/main" id="{8AF8C540-7EE5-DF4E-8645-FF5FF1E48DF1}"/>
              </a:ext>
            </a:extLst>
          </p:cNvPr>
          <p:cNvPicPr>
            <a:picLocks noChangeAspect="1"/>
          </p:cNvPicPr>
          <p:nvPr/>
        </p:nvPicPr>
        <p:blipFill>
          <a:blip r:embed="rId5"/>
          <a:stretch>
            <a:fillRect/>
          </a:stretch>
        </p:blipFill>
        <p:spPr>
          <a:xfrm>
            <a:off x="1460723" y="3389139"/>
            <a:ext cx="1702247" cy="1272076"/>
          </a:xfrm>
          <a:prstGeom prst="rect">
            <a:avLst/>
          </a:prstGeom>
        </p:spPr>
      </p:pic>
      <p:cxnSp>
        <p:nvCxnSpPr>
          <p:cNvPr id="14" name="Straight Connector 13">
            <a:extLst>
              <a:ext uri="{FF2B5EF4-FFF2-40B4-BE49-F238E27FC236}">
                <a16:creationId xmlns:a16="http://schemas.microsoft.com/office/drawing/2014/main" id="{BBFCFA32-018C-0649-87E6-8DF4CD0B3B5B}"/>
              </a:ext>
            </a:extLst>
          </p:cNvPr>
          <p:cNvCxnSpPr>
            <a:cxnSpLocks/>
          </p:cNvCxnSpPr>
          <p:nvPr/>
        </p:nvCxnSpPr>
        <p:spPr>
          <a:xfrm flipV="1">
            <a:off x="4343400" y="1788473"/>
            <a:ext cx="354685" cy="91059"/>
          </a:xfrm>
          <a:prstGeom prst="line">
            <a:avLst/>
          </a:prstGeom>
          <a:ln w="25400">
            <a:solidFill>
              <a:schemeClr val="tx2"/>
            </a:solidFill>
            <a:prstDash val="soli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03D768F-99E4-0C43-84D5-E88398445761}"/>
              </a:ext>
            </a:extLst>
          </p:cNvPr>
          <p:cNvCxnSpPr>
            <a:cxnSpLocks/>
          </p:cNvCxnSpPr>
          <p:nvPr/>
        </p:nvCxnSpPr>
        <p:spPr>
          <a:xfrm>
            <a:off x="4320436" y="2561614"/>
            <a:ext cx="346585" cy="134935"/>
          </a:xfrm>
          <a:prstGeom prst="line">
            <a:avLst/>
          </a:prstGeom>
          <a:ln w="25400">
            <a:solidFill>
              <a:schemeClr val="tx2"/>
            </a:solidFill>
            <a:prstDash val="soli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FAC8C89-C5E3-FD41-8539-E4BB1701DEE2}"/>
              </a:ext>
            </a:extLst>
          </p:cNvPr>
          <p:cNvCxnSpPr>
            <a:cxnSpLocks/>
          </p:cNvCxnSpPr>
          <p:nvPr/>
        </p:nvCxnSpPr>
        <p:spPr>
          <a:xfrm>
            <a:off x="280294" y="2217686"/>
            <a:ext cx="1810712" cy="1"/>
          </a:xfrm>
          <a:prstGeom prst="line">
            <a:avLst/>
          </a:prstGeom>
          <a:ln w="25400">
            <a:solidFill>
              <a:schemeClr val="tx2"/>
            </a:solidFill>
            <a:prstDash val="sysDot"/>
            <a:tailEnd type="none" w="lg" len="lg"/>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E51B901-165F-184E-A9A4-C072CED0755E}"/>
              </a:ext>
            </a:extLst>
          </p:cNvPr>
          <p:cNvCxnSpPr>
            <a:cxnSpLocks/>
          </p:cNvCxnSpPr>
          <p:nvPr/>
        </p:nvCxnSpPr>
        <p:spPr>
          <a:xfrm flipV="1">
            <a:off x="2053377" y="2019685"/>
            <a:ext cx="2321087" cy="1"/>
          </a:xfrm>
          <a:prstGeom prst="line">
            <a:avLst/>
          </a:prstGeom>
          <a:ln w="25400">
            <a:solidFill>
              <a:schemeClr val="tx2"/>
            </a:solidFill>
            <a:prstDash val="sysDot"/>
            <a:tailEnd type="none" w="lg" len="lg"/>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63655CD-FADF-9744-B7F9-3BD4E8A93890}"/>
              </a:ext>
            </a:extLst>
          </p:cNvPr>
          <p:cNvCxnSpPr>
            <a:cxnSpLocks/>
          </p:cNvCxnSpPr>
          <p:nvPr/>
        </p:nvCxnSpPr>
        <p:spPr>
          <a:xfrm>
            <a:off x="2068021" y="2019686"/>
            <a:ext cx="760" cy="198000"/>
          </a:xfrm>
          <a:prstGeom prst="line">
            <a:avLst/>
          </a:prstGeom>
          <a:ln w="25400">
            <a:solidFill>
              <a:schemeClr val="tx2"/>
            </a:solidFill>
            <a:prstDash val="sysDot"/>
            <a:tailEnd type="none" w="lg" len="lg"/>
          </a:ln>
          <a:effectLst/>
        </p:spPr>
        <p:style>
          <a:lnRef idx="2">
            <a:schemeClr val="accent1"/>
          </a:lnRef>
          <a:fillRef idx="0">
            <a:schemeClr val="accent1"/>
          </a:fillRef>
          <a:effectRef idx="1">
            <a:schemeClr val="accent1"/>
          </a:effectRef>
          <a:fontRef idx="minor">
            <a:schemeClr val="tx1"/>
          </a:fontRef>
        </p:style>
      </p:cxnSp>
      <p:sp>
        <p:nvSpPr>
          <p:cNvPr id="27" name="Content Placeholder 5">
            <a:extLst>
              <a:ext uri="{FF2B5EF4-FFF2-40B4-BE49-F238E27FC236}">
                <a16:creationId xmlns:a16="http://schemas.microsoft.com/office/drawing/2014/main" id="{74A6CC85-8144-B041-A012-895C31F928F9}"/>
              </a:ext>
            </a:extLst>
          </p:cNvPr>
          <p:cNvSpPr txBox="1">
            <a:spLocks/>
          </p:cNvSpPr>
          <p:nvPr/>
        </p:nvSpPr>
        <p:spPr>
          <a:xfrm>
            <a:off x="350675" y="3020869"/>
            <a:ext cx="3850133" cy="591464"/>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Iteratively solve subproblems on 6 vertices:</a:t>
            </a:r>
          </a:p>
        </p:txBody>
      </p:sp>
      <p:sp>
        <p:nvSpPr>
          <p:cNvPr id="28" name="Content Placeholder 5">
            <a:extLst>
              <a:ext uri="{FF2B5EF4-FFF2-40B4-BE49-F238E27FC236}">
                <a16:creationId xmlns:a16="http://schemas.microsoft.com/office/drawing/2014/main" id="{CB89B108-2F58-174F-B5C8-0B85A9A9D026}"/>
              </a:ext>
            </a:extLst>
          </p:cNvPr>
          <p:cNvSpPr txBox="1">
            <a:spLocks/>
          </p:cNvSpPr>
          <p:nvPr/>
        </p:nvSpPr>
        <p:spPr>
          <a:xfrm>
            <a:off x="4698085" y="3521219"/>
            <a:ext cx="3850133" cy="1125837"/>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Circuit cutting allows solving larger subproblems, decreasing number of iterations and improving solution quality</a:t>
            </a:r>
          </a:p>
        </p:txBody>
      </p:sp>
    </p:spTree>
    <p:extLst>
      <p:ext uri="{BB962C8B-B14F-4D97-AF65-F5344CB8AC3E}">
        <p14:creationId xmlns:p14="http://schemas.microsoft.com/office/powerpoint/2010/main" val="1161237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Example – Network Community Detection</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14</a:t>
            </a:fld>
            <a:endParaRPr lang="en-US" dirty="0"/>
          </a:p>
        </p:txBody>
      </p:sp>
      <p:sp>
        <p:nvSpPr>
          <p:cNvPr id="50" name="Slide Number Placeholder 4">
            <a:extLst>
              <a:ext uri="{FF2B5EF4-FFF2-40B4-BE49-F238E27FC236}">
                <a16:creationId xmlns:a16="http://schemas.microsoft.com/office/drawing/2014/main" id="{344C9FF2-1D72-0E48-8913-3B1DD33B8B96}"/>
              </a:ext>
            </a:extLst>
          </p:cNvPr>
          <p:cNvSpPr>
            <a:spLocks noGrp="1"/>
          </p:cNvSpPr>
          <p:nvPr>
            <p:ph type="sldNum" sz="quarter" idx="13"/>
          </p:nvPr>
        </p:nvSpPr>
        <p:spPr>
          <a:xfrm>
            <a:off x="3519171" y="6040578"/>
            <a:ext cx="457200" cy="182880"/>
          </a:xfrm>
        </p:spPr>
        <p:txBody>
          <a:bodyPr/>
          <a:lstStyle/>
          <a:p>
            <a:fld id="{AEFAAC5A-9C4F-4278-920D-DF2BAB595749}" type="slidenum">
              <a:rPr lang="en-US" smtClean="0"/>
              <a:pPr/>
              <a:t>14</a:t>
            </a:fld>
            <a:endParaRPr lang="en-US" dirty="0"/>
          </a:p>
        </p:txBody>
      </p:sp>
      <p:pic>
        <p:nvPicPr>
          <p:cNvPr id="10" name="Picture 9">
            <a:extLst>
              <a:ext uri="{FF2B5EF4-FFF2-40B4-BE49-F238E27FC236}">
                <a16:creationId xmlns:a16="http://schemas.microsoft.com/office/drawing/2014/main" id="{6B786047-4D22-1843-BD4B-89DEE6BF1A31}"/>
              </a:ext>
            </a:extLst>
          </p:cNvPr>
          <p:cNvPicPr>
            <a:picLocks noChangeAspect="1"/>
          </p:cNvPicPr>
          <p:nvPr/>
        </p:nvPicPr>
        <p:blipFill>
          <a:blip r:embed="rId3"/>
          <a:stretch>
            <a:fillRect/>
          </a:stretch>
        </p:blipFill>
        <p:spPr>
          <a:xfrm>
            <a:off x="2409902" y="1862584"/>
            <a:ext cx="4869299" cy="2283903"/>
          </a:xfrm>
          <a:prstGeom prst="rect">
            <a:avLst/>
          </a:prstGeom>
        </p:spPr>
      </p:pic>
      <p:sp>
        <p:nvSpPr>
          <p:cNvPr id="11" name="TextBox 10">
            <a:extLst>
              <a:ext uri="{FF2B5EF4-FFF2-40B4-BE49-F238E27FC236}">
                <a16:creationId xmlns:a16="http://schemas.microsoft.com/office/drawing/2014/main" id="{87B80535-8FBD-5443-981E-008C2BFEE631}"/>
              </a:ext>
            </a:extLst>
          </p:cNvPr>
          <p:cNvSpPr txBox="1"/>
          <p:nvPr/>
        </p:nvSpPr>
        <p:spPr>
          <a:xfrm>
            <a:off x="2771917" y="1672837"/>
            <a:ext cx="891591" cy="307777"/>
          </a:xfrm>
          <a:prstGeom prst="rect">
            <a:avLst/>
          </a:prstGeom>
          <a:noFill/>
        </p:spPr>
        <p:txBody>
          <a:bodyPr wrap="none" rtlCol="0">
            <a:spAutoFit/>
          </a:bodyPr>
          <a:lstStyle/>
          <a:p>
            <a:r>
              <a:rPr lang="en-US" sz="1400" dirty="0">
                <a:solidFill>
                  <a:srgbClr val="FF0000"/>
                </a:solidFill>
              </a:rPr>
              <a:t>No noise</a:t>
            </a:r>
          </a:p>
        </p:txBody>
      </p:sp>
      <p:sp>
        <p:nvSpPr>
          <p:cNvPr id="12" name="TextBox 11">
            <a:extLst>
              <a:ext uri="{FF2B5EF4-FFF2-40B4-BE49-F238E27FC236}">
                <a16:creationId xmlns:a16="http://schemas.microsoft.com/office/drawing/2014/main" id="{3F7E7C1B-1C11-DA4D-818E-C926DC32346B}"/>
              </a:ext>
            </a:extLst>
          </p:cNvPr>
          <p:cNvSpPr txBox="1"/>
          <p:nvPr/>
        </p:nvSpPr>
        <p:spPr>
          <a:xfrm>
            <a:off x="3986886" y="1672837"/>
            <a:ext cx="1459054" cy="307777"/>
          </a:xfrm>
          <a:prstGeom prst="rect">
            <a:avLst/>
          </a:prstGeom>
          <a:noFill/>
        </p:spPr>
        <p:txBody>
          <a:bodyPr wrap="none" rtlCol="0">
            <a:spAutoFit/>
          </a:bodyPr>
          <a:lstStyle/>
          <a:p>
            <a:r>
              <a:rPr lang="en-US" sz="1400" dirty="0">
                <a:solidFill>
                  <a:srgbClr val="FF0000"/>
                </a:solidFill>
              </a:rPr>
              <a:t>5% </a:t>
            </a:r>
            <a:r>
              <a:rPr lang="en-US" sz="1400" dirty="0" err="1">
                <a:solidFill>
                  <a:srgbClr val="FF0000"/>
                </a:solidFill>
              </a:rPr>
              <a:t>depol</a:t>
            </a:r>
            <a:r>
              <a:rPr lang="en-US" sz="1400" dirty="0">
                <a:solidFill>
                  <a:srgbClr val="FF0000"/>
                </a:solidFill>
              </a:rPr>
              <a:t>. noise</a:t>
            </a:r>
          </a:p>
        </p:txBody>
      </p:sp>
      <p:sp>
        <p:nvSpPr>
          <p:cNvPr id="13" name="TextBox 12">
            <a:extLst>
              <a:ext uri="{FF2B5EF4-FFF2-40B4-BE49-F238E27FC236}">
                <a16:creationId xmlns:a16="http://schemas.microsoft.com/office/drawing/2014/main" id="{24E7C338-8EB6-6D48-B405-264303B10A1F}"/>
              </a:ext>
            </a:extLst>
          </p:cNvPr>
          <p:cNvSpPr txBox="1"/>
          <p:nvPr/>
        </p:nvSpPr>
        <p:spPr>
          <a:xfrm>
            <a:off x="5445940" y="1672837"/>
            <a:ext cx="1558440" cy="307777"/>
          </a:xfrm>
          <a:prstGeom prst="rect">
            <a:avLst/>
          </a:prstGeom>
          <a:noFill/>
        </p:spPr>
        <p:txBody>
          <a:bodyPr wrap="none" rtlCol="0">
            <a:spAutoFit/>
          </a:bodyPr>
          <a:lstStyle/>
          <a:p>
            <a:r>
              <a:rPr lang="en-US" sz="1400" dirty="0">
                <a:solidFill>
                  <a:srgbClr val="FF0000"/>
                </a:solidFill>
              </a:rPr>
              <a:t>10% </a:t>
            </a:r>
            <a:r>
              <a:rPr lang="en-US" sz="1400" dirty="0" err="1">
                <a:solidFill>
                  <a:srgbClr val="FF0000"/>
                </a:solidFill>
              </a:rPr>
              <a:t>depol</a:t>
            </a:r>
            <a:r>
              <a:rPr lang="en-US" sz="1400" dirty="0">
                <a:solidFill>
                  <a:srgbClr val="FF0000"/>
                </a:solidFill>
              </a:rPr>
              <a:t>. noise</a:t>
            </a:r>
          </a:p>
        </p:txBody>
      </p:sp>
      <p:sp>
        <p:nvSpPr>
          <p:cNvPr id="14" name="TextBox 13">
            <a:extLst>
              <a:ext uri="{FF2B5EF4-FFF2-40B4-BE49-F238E27FC236}">
                <a16:creationId xmlns:a16="http://schemas.microsoft.com/office/drawing/2014/main" id="{31B45E40-21DC-D84B-8FD5-DA82043FFD06}"/>
              </a:ext>
            </a:extLst>
          </p:cNvPr>
          <p:cNvSpPr txBox="1"/>
          <p:nvPr/>
        </p:nvSpPr>
        <p:spPr>
          <a:xfrm>
            <a:off x="1648502" y="2071288"/>
            <a:ext cx="812914" cy="738664"/>
          </a:xfrm>
          <a:prstGeom prst="rect">
            <a:avLst/>
          </a:prstGeom>
          <a:noFill/>
        </p:spPr>
        <p:txBody>
          <a:bodyPr wrap="square" rtlCol="0">
            <a:spAutoFit/>
          </a:bodyPr>
          <a:lstStyle/>
          <a:p>
            <a:r>
              <a:rPr lang="en-US" sz="1400" dirty="0">
                <a:solidFill>
                  <a:srgbClr val="FF0000"/>
                </a:solidFill>
              </a:rPr>
              <a:t>Original 6-qubit circuit</a:t>
            </a:r>
          </a:p>
        </p:txBody>
      </p:sp>
      <p:sp>
        <p:nvSpPr>
          <p:cNvPr id="15" name="TextBox 14">
            <a:extLst>
              <a:ext uri="{FF2B5EF4-FFF2-40B4-BE49-F238E27FC236}">
                <a16:creationId xmlns:a16="http://schemas.microsoft.com/office/drawing/2014/main" id="{F0362A61-BDAA-C64E-A30D-5828F6193083}"/>
              </a:ext>
            </a:extLst>
          </p:cNvPr>
          <p:cNvSpPr txBox="1"/>
          <p:nvPr/>
        </p:nvSpPr>
        <p:spPr>
          <a:xfrm>
            <a:off x="1525507" y="3332869"/>
            <a:ext cx="1202763" cy="523220"/>
          </a:xfrm>
          <a:prstGeom prst="rect">
            <a:avLst/>
          </a:prstGeom>
          <a:noFill/>
        </p:spPr>
        <p:txBody>
          <a:bodyPr wrap="square" rtlCol="0">
            <a:spAutoFit/>
          </a:bodyPr>
          <a:lstStyle/>
          <a:p>
            <a:r>
              <a:rPr lang="en-US" sz="1400" dirty="0">
                <a:solidFill>
                  <a:srgbClr val="FF0000"/>
                </a:solidFill>
              </a:rPr>
              <a:t>Two smaller </a:t>
            </a:r>
            <a:r>
              <a:rPr lang="en-US" sz="1400" dirty="0" err="1">
                <a:solidFill>
                  <a:srgbClr val="FF0000"/>
                </a:solidFill>
              </a:rPr>
              <a:t>subcircuits</a:t>
            </a:r>
            <a:endParaRPr lang="en-US" sz="1400" dirty="0">
              <a:solidFill>
                <a:srgbClr val="FF0000"/>
              </a:solidFill>
            </a:endParaRPr>
          </a:p>
        </p:txBody>
      </p:sp>
      <p:sp>
        <p:nvSpPr>
          <p:cNvPr id="16" name="Content Placeholder 5">
            <a:extLst>
              <a:ext uri="{FF2B5EF4-FFF2-40B4-BE49-F238E27FC236}">
                <a16:creationId xmlns:a16="http://schemas.microsoft.com/office/drawing/2014/main" id="{F488CF14-1304-754E-AD73-76BAEE50C8BE}"/>
              </a:ext>
            </a:extLst>
          </p:cNvPr>
          <p:cNvSpPr txBox="1">
            <a:spLocks/>
          </p:cNvSpPr>
          <p:nvPr/>
        </p:nvSpPr>
        <p:spPr>
          <a:xfrm>
            <a:off x="458902" y="1113645"/>
            <a:ext cx="8371199" cy="559191"/>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Demonstrated evaluations of circuits with up to 36 qubits on the 20-qubit  IBM processor and the IBM Aer simulator</a:t>
            </a:r>
          </a:p>
        </p:txBody>
      </p:sp>
      <p:sp>
        <p:nvSpPr>
          <p:cNvPr id="17" name="Content Placeholder 5">
            <a:extLst>
              <a:ext uri="{FF2B5EF4-FFF2-40B4-BE49-F238E27FC236}">
                <a16:creationId xmlns:a16="http://schemas.microsoft.com/office/drawing/2014/main" id="{AAACF8CA-7158-3A4F-A445-B375A9FC668A}"/>
              </a:ext>
            </a:extLst>
          </p:cNvPr>
          <p:cNvSpPr txBox="1">
            <a:spLocks/>
          </p:cNvSpPr>
          <p:nvPr/>
        </p:nvSpPr>
        <p:spPr>
          <a:xfrm>
            <a:off x="457201" y="4146487"/>
            <a:ext cx="8371199" cy="559191"/>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IBM Aer simulation with imported noise model from IBM Q Poughkeepsie chip</a:t>
            </a:r>
          </a:p>
          <a:p>
            <a:pPr lvl="1"/>
            <a:r>
              <a:rPr lang="en-US" dirty="0"/>
              <a:t>Successfully solves the problem even in the presence of noise</a:t>
            </a:r>
          </a:p>
        </p:txBody>
      </p:sp>
    </p:spTree>
    <p:extLst>
      <p:ext uri="{BB962C8B-B14F-4D97-AF65-F5344CB8AC3E}">
        <p14:creationId xmlns:p14="http://schemas.microsoft.com/office/powerpoint/2010/main" val="2104405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Improving Circuit Fidelity with Circuit Cutting</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15</a:t>
            </a:fld>
            <a:endParaRPr lang="en-US" dirty="0"/>
          </a:p>
        </p:txBody>
      </p:sp>
      <p:sp>
        <p:nvSpPr>
          <p:cNvPr id="50" name="Slide Number Placeholder 4">
            <a:extLst>
              <a:ext uri="{FF2B5EF4-FFF2-40B4-BE49-F238E27FC236}">
                <a16:creationId xmlns:a16="http://schemas.microsoft.com/office/drawing/2014/main" id="{344C9FF2-1D72-0E48-8913-3B1DD33B8B96}"/>
              </a:ext>
            </a:extLst>
          </p:cNvPr>
          <p:cNvSpPr>
            <a:spLocks noGrp="1"/>
          </p:cNvSpPr>
          <p:nvPr>
            <p:ph type="sldNum" sz="quarter" idx="13"/>
          </p:nvPr>
        </p:nvSpPr>
        <p:spPr>
          <a:xfrm>
            <a:off x="3519171" y="6040578"/>
            <a:ext cx="457200" cy="182880"/>
          </a:xfrm>
        </p:spPr>
        <p:txBody>
          <a:bodyPr/>
          <a:lstStyle/>
          <a:p>
            <a:fld id="{AEFAAC5A-9C4F-4278-920D-DF2BAB595749}" type="slidenum">
              <a:rPr lang="en-US" smtClean="0"/>
              <a:pPr/>
              <a:t>15</a:t>
            </a:fld>
            <a:endParaRPr lang="en-US" dirty="0"/>
          </a:p>
        </p:txBody>
      </p:sp>
      <p:sp>
        <p:nvSpPr>
          <p:cNvPr id="16" name="Content Placeholder 5">
            <a:extLst>
              <a:ext uri="{FF2B5EF4-FFF2-40B4-BE49-F238E27FC236}">
                <a16:creationId xmlns:a16="http://schemas.microsoft.com/office/drawing/2014/main" id="{F488CF14-1304-754E-AD73-76BAEE50C8BE}"/>
              </a:ext>
            </a:extLst>
          </p:cNvPr>
          <p:cNvSpPr txBox="1">
            <a:spLocks/>
          </p:cNvSpPr>
          <p:nvPr/>
        </p:nvSpPr>
        <p:spPr>
          <a:xfrm>
            <a:off x="458902" y="1113646"/>
            <a:ext cx="8371199" cy="325856"/>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i="1" u="sng" dirty="0"/>
              <a:t>Vertical</a:t>
            </a:r>
            <a:r>
              <a:rPr lang="en-US" dirty="0"/>
              <a:t> cutting of circuits that are too deep to be evaluated faithfully </a:t>
            </a:r>
          </a:p>
        </p:txBody>
      </p:sp>
      <p:sp>
        <p:nvSpPr>
          <p:cNvPr id="18" name="Content Placeholder 5">
            <a:extLst>
              <a:ext uri="{FF2B5EF4-FFF2-40B4-BE49-F238E27FC236}">
                <a16:creationId xmlns:a16="http://schemas.microsoft.com/office/drawing/2014/main" id="{92FEDEBF-8C12-D24D-90B3-48464FD8F98A}"/>
              </a:ext>
            </a:extLst>
          </p:cNvPr>
          <p:cNvSpPr txBox="1">
            <a:spLocks/>
          </p:cNvSpPr>
          <p:nvPr/>
        </p:nvSpPr>
        <p:spPr>
          <a:xfrm>
            <a:off x="458902" y="1552707"/>
            <a:ext cx="8371199" cy="565803"/>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i="1" u="sng" dirty="0"/>
              <a:t>Horizontal</a:t>
            </a:r>
            <a:r>
              <a:rPr lang="en-US" dirty="0"/>
              <a:t> cutting into smaller </a:t>
            </a:r>
            <a:r>
              <a:rPr lang="en-US" dirty="0" err="1"/>
              <a:t>subcircuits</a:t>
            </a:r>
            <a:r>
              <a:rPr lang="en-US" dirty="0"/>
              <a:t> allows mapping logical qubits to the most reliable physical qubits</a:t>
            </a:r>
          </a:p>
        </p:txBody>
      </p:sp>
      <p:pic>
        <p:nvPicPr>
          <p:cNvPr id="4" name="Picture 3">
            <a:extLst>
              <a:ext uri="{FF2B5EF4-FFF2-40B4-BE49-F238E27FC236}">
                <a16:creationId xmlns:a16="http://schemas.microsoft.com/office/drawing/2014/main" id="{88F515C2-46F3-F74F-8A6C-7BCE55BEE9CD}"/>
              </a:ext>
            </a:extLst>
          </p:cNvPr>
          <p:cNvPicPr>
            <a:picLocks noChangeAspect="1"/>
          </p:cNvPicPr>
          <p:nvPr/>
        </p:nvPicPr>
        <p:blipFill>
          <a:blip r:embed="rId3"/>
          <a:stretch>
            <a:fillRect/>
          </a:stretch>
        </p:blipFill>
        <p:spPr>
          <a:xfrm>
            <a:off x="707615" y="2468881"/>
            <a:ext cx="3744427" cy="2003838"/>
          </a:xfrm>
          <a:prstGeom prst="rect">
            <a:avLst/>
          </a:prstGeom>
        </p:spPr>
      </p:pic>
      <p:pic>
        <p:nvPicPr>
          <p:cNvPr id="6" name="Picture 5">
            <a:extLst>
              <a:ext uri="{FF2B5EF4-FFF2-40B4-BE49-F238E27FC236}">
                <a16:creationId xmlns:a16="http://schemas.microsoft.com/office/drawing/2014/main" id="{6F970504-0310-064D-B872-92713BC21F42}"/>
              </a:ext>
            </a:extLst>
          </p:cNvPr>
          <p:cNvPicPr>
            <a:picLocks noChangeAspect="1"/>
          </p:cNvPicPr>
          <p:nvPr/>
        </p:nvPicPr>
        <p:blipFill>
          <a:blip r:embed="rId4"/>
          <a:stretch>
            <a:fillRect/>
          </a:stretch>
        </p:blipFill>
        <p:spPr>
          <a:xfrm>
            <a:off x="5178255" y="2468881"/>
            <a:ext cx="3651846" cy="1954293"/>
          </a:xfrm>
          <a:prstGeom prst="rect">
            <a:avLst/>
          </a:prstGeom>
        </p:spPr>
      </p:pic>
      <p:sp>
        <p:nvSpPr>
          <p:cNvPr id="19" name="TextBox 18">
            <a:extLst>
              <a:ext uri="{FF2B5EF4-FFF2-40B4-BE49-F238E27FC236}">
                <a16:creationId xmlns:a16="http://schemas.microsoft.com/office/drawing/2014/main" id="{1CFBC778-2A4E-5C49-AFBA-8FC51C74BDF1}"/>
              </a:ext>
            </a:extLst>
          </p:cNvPr>
          <p:cNvSpPr txBox="1"/>
          <p:nvPr/>
        </p:nvSpPr>
        <p:spPr>
          <a:xfrm>
            <a:off x="716001" y="2212234"/>
            <a:ext cx="3285634" cy="307777"/>
          </a:xfrm>
          <a:prstGeom prst="rect">
            <a:avLst/>
          </a:prstGeom>
          <a:noFill/>
        </p:spPr>
        <p:txBody>
          <a:bodyPr wrap="square" rtlCol="0">
            <a:spAutoFit/>
          </a:bodyPr>
          <a:lstStyle/>
          <a:p>
            <a:r>
              <a:rPr lang="en-US" sz="1400" dirty="0">
                <a:solidFill>
                  <a:schemeClr val="tx2"/>
                </a:solidFill>
              </a:rPr>
              <a:t>IBM Aer simulations with a noise model </a:t>
            </a:r>
          </a:p>
        </p:txBody>
      </p:sp>
      <p:sp>
        <p:nvSpPr>
          <p:cNvPr id="20" name="TextBox 19">
            <a:extLst>
              <a:ext uri="{FF2B5EF4-FFF2-40B4-BE49-F238E27FC236}">
                <a16:creationId xmlns:a16="http://schemas.microsoft.com/office/drawing/2014/main" id="{5D05AB2F-669A-3546-A1D0-CAD9F8BDB522}"/>
              </a:ext>
            </a:extLst>
          </p:cNvPr>
          <p:cNvSpPr txBox="1"/>
          <p:nvPr/>
        </p:nvSpPr>
        <p:spPr>
          <a:xfrm>
            <a:off x="5142043" y="2161104"/>
            <a:ext cx="3494965" cy="307777"/>
          </a:xfrm>
          <a:prstGeom prst="rect">
            <a:avLst/>
          </a:prstGeom>
          <a:noFill/>
        </p:spPr>
        <p:txBody>
          <a:bodyPr wrap="square" rtlCol="0">
            <a:spAutoFit/>
          </a:bodyPr>
          <a:lstStyle/>
          <a:p>
            <a:r>
              <a:rPr lang="en-US" sz="1400" dirty="0">
                <a:solidFill>
                  <a:schemeClr val="tx2"/>
                </a:solidFill>
              </a:rPr>
              <a:t>Evaluations on IBM Q Poughkeepsie chip</a:t>
            </a:r>
          </a:p>
        </p:txBody>
      </p:sp>
      <p:cxnSp>
        <p:nvCxnSpPr>
          <p:cNvPr id="21" name="Straight Connector 20">
            <a:extLst>
              <a:ext uri="{FF2B5EF4-FFF2-40B4-BE49-F238E27FC236}">
                <a16:creationId xmlns:a16="http://schemas.microsoft.com/office/drawing/2014/main" id="{774D1448-8C93-3B4A-97F1-29916DF820E3}"/>
              </a:ext>
            </a:extLst>
          </p:cNvPr>
          <p:cNvCxnSpPr>
            <a:cxnSpLocks/>
          </p:cNvCxnSpPr>
          <p:nvPr/>
        </p:nvCxnSpPr>
        <p:spPr>
          <a:xfrm flipV="1">
            <a:off x="5178255" y="3899954"/>
            <a:ext cx="579749" cy="309908"/>
          </a:xfrm>
          <a:prstGeom prst="line">
            <a:avLst/>
          </a:prstGeom>
          <a:ln w="25400">
            <a:solidFill>
              <a:schemeClr val="tx2"/>
            </a:solidFill>
            <a:prstDash val="solid"/>
            <a:tailEnd type="stealth" w="lg" len="lg"/>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FA65860-AD22-804E-B6D9-9F730AED6855}"/>
              </a:ext>
            </a:extLst>
          </p:cNvPr>
          <p:cNvSpPr txBox="1"/>
          <p:nvPr/>
        </p:nvSpPr>
        <p:spPr>
          <a:xfrm>
            <a:off x="4144654" y="4356223"/>
            <a:ext cx="2518696" cy="523220"/>
          </a:xfrm>
          <a:prstGeom prst="rect">
            <a:avLst/>
          </a:prstGeom>
          <a:noFill/>
        </p:spPr>
        <p:txBody>
          <a:bodyPr wrap="square" rtlCol="0">
            <a:spAutoFit/>
          </a:bodyPr>
          <a:lstStyle/>
          <a:p>
            <a:r>
              <a:rPr lang="en-US" sz="1400" dirty="0">
                <a:solidFill>
                  <a:schemeClr val="tx2"/>
                </a:solidFill>
              </a:rPr>
              <a:t>Cutting and mapping to the best qubits improves fidelity</a:t>
            </a:r>
          </a:p>
        </p:txBody>
      </p:sp>
    </p:spTree>
    <p:extLst>
      <p:ext uri="{BB962C8B-B14F-4D97-AF65-F5344CB8AC3E}">
        <p14:creationId xmlns:p14="http://schemas.microsoft.com/office/powerpoint/2010/main" val="551318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5"/>
            <a:ext cx="8372901" cy="845390"/>
          </a:xfrm>
        </p:spPr>
        <p:txBody>
          <a:bodyPr anchor="ctr"/>
          <a:lstStyle/>
          <a:p>
            <a:r>
              <a:rPr lang="en-US" dirty="0"/>
              <a:t>Summary And Future Directions</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16</a:t>
            </a:fld>
            <a:endParaRPr lang="en-US" dirty="0"/>
          </a:p>
        </p:txBody>
      </p:sp>
      <p:sp>
        <p:nvSpPr>
          <p:cNvPr id="52" name="Content Placeholder 5">
            <a:extLst>
              <a:ext uri="{FF2B5EF4-FFF2-40B4-BE49-F238E27FC236}">
                <a16:creationId xmlns:a16="http://schemas.microsoft.com/office/drawing/2014/main" id="{6F0BF879-DB0C-1C40-876A-56558F9BB582}"/>
              </a:ext>
            </a:extLst>
          </p:cNvPr>
          <p:cNvSpPr txBox="1">
            <a:spLocks/>
          </p:cNvSpPr>
          <p:nvPr/>
        </p:nvSpPr>
        <p:spPr>
          <a:xfrm>
            <a:off x="398209" y="986323"/>
            <a:ext cx="4026310" cy="934660"/>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Evaluations of 36-qubit circuits on 20-qubit  IBM processors</a:t>
            </a:r>
          </a:p>
          <a:p>
            <a:r>
              <a:rPr lang="en-US" dirty="0"/>
              <a:t>Ongoing work with 100+ qubit circuits</a:t>
            </a:r>
          </a:p>
        </p:txBody>
      </p:sp>
      <p:sp>
        <p:nvSpPr>
          <p:cNvPr id="53" name="Content Placeholder 5">
            <a:extLst>
              <a:ext uri="{FF2B5EF4-FFF2-40B4-BE49-F238E27FC236}">
                <a16:creationId xmlns:a16="http://schemas.microsoft.com/office/drawing/2014/main" id="{849CC124-D012-C943-8C60-D659A2D9A97D}"/>
              </a:ext>
            </a:extLst>
          </p:cNvPr>
          <p:cNvSpPr txBox="1">
            <a:spLocks/>
          </p:cNvSpPr>
          <p:nvPr/>
        </p:nvSpPr>
        <p:spPr>
          <a:xfrm>
            <a:off x="4800599" y="989325"/>
            <a:ext cx="4240163" cy="923880"/>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Circuit cutting as a technique for quantum simulations (Intel-QS, ATOS)</a:t>
            </a:r>
          </a:p>
          <a:p>
            <a:r>
              <a:rPr lang="en-US" dirty="0"/>
              <a:t>Ongoing work on parallelization </a:t>
            </a:r>
          </a:p>
        </p:txBody>
      </p:sp>
      <p:cxnSp>
        <p:nvCxnSpPr>
          <p:cNvPr id="54" name="Straight Connector 53">
            <a:extLst>
              <a:ext uri="{FF2B5EF4-FFF2-40B4-BE49-F238E27FC236}">
                <a16:creationId xmlns:a16="http://schemas.microsoft.com/office/drawing/2014/main" id="{FB887C9A-41F8-6B4B-B4B2-F740FBA6EEB6}"/>
              </a:ext>
            </a:extLst>
          </p:cNvPr>
          <p:cNvCxnSpPr>
            <a:cxnSpLocks/>
          </p:cNvCxnSpPr>
          <p:nvPr/>
        </p:nvCxnSpPr>
        <p:spPr>
          <a:xfrm flipV="1">
            <a:off x="4571770" y="1066258"/>
            <a:ext cx="1" cy="2411865"/>
          </a:xfrm>
          <a:prstGeom prst="line">
            <a:avLst/>
          </a:prstGeom>
          <a:ln w="127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BD9353E0-951C-FE4E-BD9E-FD2D243F6E41}"/>
              </a:ext>
            </a:extLst>
          </p:cNvPr>
          <p:cNvPicPr>
            <a:picLocks noChangeAspect="1"/>
          </p:cNvPicPr>
          <p:nvPr/>
        </p:nvPicPr>
        <p:blipFill>
          <a:blip r:embed="rId3"/>
          <a:stretch>
            <a:fillRect/>
          </a:stretch>
        </p:blipFill>
        <p:spPr>
          <a:xfrm>
            <a:off x="1668209" y="2073507"/>
            <a:ext cx="1129193" cy="1394553"/>
          </a:xfrm>
          <a:prstGeom prst="rect">
            <a:avLst/>
          </a:prstGeom>
        </p:spPr>
      </p:pic>
      <p:pic>
        <p:nvPicPr>
          <p:cNvPr id="4" name="Picture 3">
            <a:extLst>
              <a:ext uri="{FF2B5EF4-FFF2-40B4-BE49-F238E27FC236}">
                <a16:creationId xmlns:a16="http://schemas.microsoft.com/office/drawing/2014/main" id="{7AD17C93-FBCC-9749-9B02-907FF979463E}"/>
              </a:ext>
            </a:extLst>
          </p:cNvPr>
          <p:cNvPicPr>
            <a:picLocks noChangeAspect="1"/>
          </p:cNvPicPr>
          <p:nvPr/>
        </p:nvPicPr>
        <p:blipFill>
          <a:blip r:embed="rId4"/>
          <a:stretch>
            <a:fillRect/>
          </a:stretch>
        </p:blipFill>
        <p:spPr>
          <a:xfrm>
            <a:off x="5894571" y="1994724"/>
            <a:ext cx="2064296" cy="1399593"/>
          </a:xfrm>
          <a:prstGeom prst="rect">
            <a:avLst/>
          </a:prstGeom>
        </p:spPr>
      </p:pic>
      <p:sp>
        <p:nvSpPr>
          <p:cNvPr id="13" name="Content Placeholder 5">
            <a:extLst>
              <a:ext uri="{FF2B5EF4-FFF2-40B4-BE49-F238E27FC236}">
                <a16:creationId xmlns:a16="http://schemas.microsoft.com/office/drawing/2014/main" id="{FCEE7F5A-A878-F14B-A38E-3384FF1BA897}"/>
              </a:ext>
            </a:extLst>
          </p:cNvPr>
          <p:cNvSpPr txBox="1">
            <a:spLocks/>
          </p:cNvSpPr>
          <p:nvPr/>
        </p:nvSpPr>
        <p:spPr>
          <a:xfrm>
            <a:off x="471477" y="3699970"/>
            <a:ext cx="8455571" cy="1161355"/>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Vision of a future architecture that integrates classical and quantum computers and uses circuit cutting and compiling to improve scalability and fidelity</a:t>
            </a:r>
          </a:p>
          <a:p>
            <a:r>
              <a:rPr lang="en-US" dirty="0"/>
              <a:t>Knowing which circuits </a:t>
            </a:r>
            <a:r>
              <a:rPr lang="en-US" i="1" u="sng" dirty="0"/>
              <a:t>cannot</a:t>
            </a:r>
            <a:r>
              <a:rPr lang="en-US" dirty="0"/>
              <a:t> be cut is fundamentally important </a:t>
            </a:r>
          </a:p>
        </p:txBody>
      </p:sp>
    </p:spTree>
    <p:extLst>
      <p:ext uri="{BB962C8B-B14F-4D97-AF65-F5344CB8AC3E}">
        <p14:creationId xmlns:p14="http://schemas.microsoft.com/office/powerpoint/2010/main" val="3481588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C96E3FFB-98E6-7B4E-A5D1-6BA1AA8BA6A3}"/>
              </a:ext>
            </a:extLst>
          </p:cNvPr>
          <p:cNvSpPr/>
          <p:nvPr/>
        </p:nvSpPr>
        <p:spPr>
          <a:xfrm>
            <a:off x="520572" y="2577610"/>
            <a:ext cx="3886199" cy="2376357"/>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654D598-60B0-5947-B78A-13A1D4F896D6}"/>
              </a:ext>
            </a:extLst>
          </p:cNvPr>
          <p:cNvSpPr/>
          <p:nvPr/>
        </p:nvSpPr>
        <p:spPr>
          <a:xfrm>
            <a:off x="578945" y="609166"/>
            <a:ext cx="3757661" cy="2631977"/>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138092"/>
            <a:ext cx="8372901" cy="411724"/>
          </a:xfrm>
        </p:spPr>
        <p:txBody>
          <a:bodyPr anchor="ctr"/>
          <a:lstStyle/>
          <a:p>
            <a:pPr algn="ctr"/>
            <a:r>
              <a:rPr lang="en-US" dirty="0"/>
              <a:t>QIS Team at Argonne</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17</a:t>
            </a:fld>
            <a:endParaRPr lang="en-US" dirty="0"/>
          </a:p>
        </p:txBody>
      </p:sp>
      <p:sp>
        <p:nvSpPr>
          <p:cNvPr id="52" name="Content Placeholder 5">
            <a:extLst>
              <a:ext uri="{FF2B5EF4-FFF2-40B4-BE49-F238E27FC236}">
                <a16:creationId xmlns:a16="http://schemas.microsoft.com/office/drawing/2014/main" id="{6F0BF879-DB0C-1C40-876A-56558F9BB582}"/>
              </a:ext>
            </a:extLst>
          </p:cNvPr>
          <p:cNvSpPr txBox="1">
            <a:spLocks/>
          </p:cNvSpPr>
          <p:nvPr/>
        </p:nvSpPr>
        <p:spPr>
          <a:xfrm>
            <a:off x="2070226" y="702827"/>
            <a:ext cx="731653" cy="389804"/>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Co-PIs</a:t>
            </a:r>
          </a:p>
        </p:txBody>
      </p:sp>
      <p:sp>
        <p:nvSpPr>
          <p:cNvPr id="15" name="Content Placeholder 5">
            <a:extLst>
              <a:ext uri="{FF2B5EF4-FFF2-40B4-BE49-F238E27FC236}">
                <a16:creationId xmlns:a16="http://schemas.microsoft.com/office/drawing/2014/main" id="{3687E44B-030F-0242-BCAA-6D846F8BB819}"/>
              </a:ext>
            </a:extLst>
          </p:cNvPr>
          <p:cNvSpPr txBox="1">
            <a:spLocks/>
          </p:cNvSpPr>
          <p:nvPr/>
        </p:nvSpPr>
        <p:spPr>
          <a:xfrm>
            <a:off x="1238309" y="4407312"/>
            <a:ext cx="2554077" cy="389804"/>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PhD students / postdocs</a:t>
            </a:r>
          </a:p>
        </p:txBody>
      </p:sp>
      <p:sp>
        <p:nvSpPr>
          <p:cNvPr id="24" name="Oval 23">
            <a:extLst>
              <a:ext uri="{FF2B5EF4-FFF2-40B4-BE49-F238E27FC236}">
                <a16:creationId xmlns:a16="http://schemas.microsoft.com/office/drawing/2014/main" id="{A40A688A-1E1D-1C4B-A3A2-6D36FC258BCC}"/>
              </a:ext>
            </a:extLst>
          </p:cNvPr>
          <p:cNvSpPr/>
          <p:nvPr/>
        </p:nvSpPr>
        <p:spPr>
          <a:xfrm>
            <a:off x="4136260" y="609166"/>
            <a:ext cx="4211035" cy="2559548"/>
          </a:xfrm>
          <a:prstGeom prst="ellipse">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ontent Placeholder 5">
            <a:extLst>
              <a:ext uri="{FF2B5EF4-FFF2-40B4-BE49-F238E27FC236}">
                <a16:creationId xmlns:a16="http://schemas.microsoft.com/office/drawing/2014/main" id="{82E5147D-9C5F-5E4F-89B8-1EDD60EA329D}"/>
              </a:ext>
            </a:extLst>
          </p:cNvPr>
          <p:cNvSpPr txBox="1">
            <a:spLocks/>
          </p:cNvSpPr>
          <p:nvPr/>
        </p:nvSpPr>
        <p:spPr>
          <a:xfrm>
            <a:off x="5249276" y="725095"/>
            <a:ext cx="2037077" cy="567553"/>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Computing interns Spring, Summer ‘19</a:t>
            </a:r>
          </a:p>
        </p:txBody>
      </p:sp>
      <p:sp>
        <p:nvSpPr>
          <p:cNvPr id="27" name="Oval 26">
            <a:extLst>
              <a:ext uri="{FF2B5EF4-FFF2-40B4-BE49-F238E27FC236}">
                <a16:creationId xmlns:a16="http://schemas.microsoft.com/office/drawing/2014/main" id="{EB9D9E3D-1850-3940-B235-39986F42596C}"/>
              </a:ext>
            </a:extLst>
          </p:cNvPr>
          <p:cNvSpPr/>
          <p:nvPr/>
        </p:nvSpPr>
        <p:spPr>
          <a:xfrm>
            <a:off x="4195588" y="2577610"/>
            <a:ext cx="4211035" cy="2400573"/>
          </a:xfrm>
          <a:prstGeom prst="ellipse">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tent Placeholder 5">
            <a:extLst>
              <a:ext uri="{FF2B5EF4-FFF2-40B4-BE49-F238E27FC236}">
                <a16:creationId xmlns:a16="http://schemas.microsoft.com/office/drawing/2014/main" id="{FD91B46F-3A53-BB40-929B-12B7BB92522D}"/>
              </a:ext>
            </a:extLst>
          </p:cNvPr>
          <p:cNvSpPr txBox="1">
            <a:spLocks/>
          </p:cNvSpPr>
          <p:nvPr/>
        </p:nvSpPr>
        <p:spPr>
          <a:xfrm>
            <a:off x="5340122" y="4279182"/>
            <a:ext cx="1971641" cy="576100"/>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Quantum Network Simulation Team</a:t>
            </a:r>
          </a:p>
        </p:txBody>
      </p:sp>
      <p:pic>
        <p:nvPicPr>
          <p:cNvPr id="30" name="Picture 29">
            <a:extLst>
              <a:ext uri="{FF2B5EF4-FFF2-40B4-BE49-F238E27FC236}">
                <a16:creationId xmlns:a16="http://schemas.microsoft.com/office/drawing/2014/main" id="{BE02CBFB-FC06-F145-885A-3B4233EE6B91}"/>
              </a:ext>
            </a:extLst>
          </p:cNvPr>
          <p:cNvPicPr>
            <a:picLocks noChangeAspect="1"/>
          </p:cNvPicPr>
          <p:nvPr/>
        </p:nvPicPr>
        <p:blipFill>
          <a:blip r:embed="rId3"/>
          <a:stretch>
            <a:fillRect/>
          </a:stretch>
        </p:blipFill>
        <p:spPr>
          <a:xfrm>
            <a:off x="6748352" y="2739583"/>
            <a:ext cx="914777" cy="914777"/>
          </a:xfrm>
          <a:prstGeom prst="rect">
            <a:avLst/>
          </a:prstGeom>
        </p:spPr>
      </p:pic>
      <p:pic>
        <p:nvPicPr>
          <p:cNvPr id="31" name="Picture 30">
            <a:extLst>
              <a:ext uri="{FF2B5EF4-FFF2-40B4-BE49-F238E27FC236}">
                <a16:creationId xmlns:a16="http://schemas.microsoft.com/office/drawing/2014/main" id="{DEF7ED3F-73F5-BD4F-AF8C-98BB20095AB6}"/>
              </a:ext>
            </a:extLst>
          </p:cNvPr>
          <p:cNvPicPr>
            <a:picLocks noChangeAspect="1"/>
          </p:cNvPicPr>
          <p:nvPr/>
        </p:nvPicPr>
        <p:blipFill>
          <a:blip r:embed="rId4"/>
          <a:stretch>
            <a:fillRect/>
          </a:stretch>
        </p:blipFill>
        <p:spPr>
          <a:xfrm>
            <a:off x="6161812" y="3367523"/>
            <a:ext cx="937906" cy="936004"/>
          </a:xfrm>
          <a:prstGeom prst="rect">
            <a:avLst/>
          </a:prstGeom>
        </p:spPr>
      </p:pic>
      <p:pic>
        <p:nvPicPr>
          <p:cNvPr id="32" name="Picture 31">
            <a:extLst>
              <a:ext uri="{FF2B5EF4-FFF2-40B4-BE49-F238E27FC236}">
                <a16:creationId xmlns:a16="http://schemas.microsoft.com/office/drawing/2014/main" id="{9F69BACC-85E2-FD47-8CF7-EC6A0B15B027}"/>
              </a:ext>
            </a:extLst>
          </p:cNvPr>
          <p:cNvPicPr>
            <a:picLocks noChangeAspect="1"/>
          </p:cNvPicPr>
          <p:nvPr/>
        </p:nvPicPr>
        <p:blipFill>
          <a:blip r:embed="rId5"/>
          <a:stretch>
            <a:fillRect/>
          </a:stretch>
        </p:blipFill>
        <p:spPr>
          <a:xfrm>
            <a:off x="5391313" y="2703804"/>
            <a:ext cx="1031855" cy="994333"/>
          </a:xfrm>
          <a:prstGeom prst="rect">
            <a:avLst/>
          </a:prstGeom>
        </p:spPr>
      </p:pic>
      <p:pic>
        <p:nvPicPr>
          <p:cNvPr id="36" name="Picture 35">
            <a:extLst>
              <a:ext uri="{FF2B5EF4-FFF2-40B4-BE49-F238E27FC236}">
                <a16:creationId xmlns:a16="http://schemas.microsoft.com/office/drawing/2014/main" id="{3A9BFC2A-B232-BC4A-9B84-70C95B7C99FF}"/>
              </a:ext>
            </a:extLst>
          </p:cNvPr>
          <p:cNvPicPr>
            <a:picLocks noChangeAspect="1"/>
          </p:cNvPicPr>
          <p:nvPr/>
        </p:nvPicPr>
        <p:blipFill>
          <a:blip r:embed="rId6"/>
          <a:stretch>
            <a:fillRect/>
          </a:stretch>
        </p:blipFill>
        <p:spPr>
          <a:xfrm>
            <a:off x="4809973" y="3350538"/>
            <a:ext cx="858932" cy="876642"/>
          </a:xfrm>
          <a:prstGeom prst="rect">
            <a:avLst/>
          </a:prstGeom>
        </p:spPr>
      </p:pic>
      <p:pic>
        <p:nvPicPr>
          <p:cNvPr id="34" name="Picture 33">
            <a:extLst>
              <a:ext uri="{FF2B5EF4-FFF2-40B4-BE49-F238E27FC236}">
                <a16:creationId xmlns:a16="http://schemas.microsoft.com/office/drawing/2014/main" id="{F1A45BFF-F3E9-EC42-AFD5-C0ADA270DC0A}"/>
              </a:ext>
            </a:extLst>
          </p:cNvPr>
          <p:cNvPicPr>
            <a:picLocks noChangeAspect="1"/>
          </p:cNvPicPr>
          <p:nvPr/>
        </p:nvPicPr>
        <p:blipFill>
          <a:blip r:embed="rId7"/>
          <a:stretch>
            <a:fillRect/>
          </a:stretch>
        </p:blipFill>
        <p:spPr>
          <a:xfrm>
            <a:off x="1454987" y="3341225"/>
            <a:ext cx="932279" cy="979285"/>
          </a:xfrm>
          <a:prstGeom prst="rect">
            <a:avLst/>
          </a:prstGeom>
        </p:spPr>
      </p:pic>
      <p:pic>
        <p:nvPicPr>
          <p:cNvPr id="35" name="Picture 34">
            <a:extLst>
              <a:ext uri="{FF2B5EF4-FFF2-40B4-BE49-F238E27FC236}">
                <a16:creationId xmlns:a16="http://schemas.microsoft.com/office/drawing/2014/main" id="{0D012320-A570-8C40-A8D3-E6D7C72611FF}"/>
              </a:ext>
            </a:extLst>
          </p:cNvPr>
          <p:cNvPicPr>
            <a:picLocks noChangeAspect="1"/>
          </p:cNvPicPr>
          <p:nvPr/>
        </p:nvPicPr>
        <p:blipFill>
          <a:blip r:embed="rId8"/>
          <a:stretch>
            <a:fillRect/>
          </a:stretch>
        </p:blipFill>
        <p:spPr>
          <a:xfrm>
            <a:off x="2562131" y="3313535"/>
            <a:ext cx="981844" cy="1042398"/>
          </a:xfrm>
          <a:prstGeom prst="rect">
            <a:avLst/>
          </a:prstGeom>
        </p:spPr>
      </p:pic>
      <p:pic>
        <p:nvPicPr>
          <p:cNvPr id="37" name="Picture 36">
            <a:extLst>
              <a:ext uri="{FF2B5EF4-FFF2-40B4-BE49-F238E27FC236}">
                <a16:creationId xmlns:a16="http://schemas.microsoft.com/office/drawing/2014/main" id="{86D1C613-3D2A-A043-B1AA-65B5A4AD6A00}"/>
              </a:ext>
            </a:extLst>
          </p:cNvPr>
          <p:cNvPicPr>
            <a:picLocks noChangeAspect="1"/>
          </p:cNvPicPr>
          <p:nvPr/>
        </p:nvPicPr>
        <p:blipFill>
          <a:blip r:embed="rId9"/>
          <a:stretch>
            <a:fillRect/>
          </a:stretch>
        </p:blipFill>
        <p:spPr>
          <a:xfrm>
            <a:off x="1320166" y="2072441"/>
            <a:ext cx="923206" cy="961903"/>
          </a:xfrm>
          <a:prstGeom prst="rect">
            <a:avLst/>
          </a:prstGeom>
        </p:spPr>
      </p:pic>
      <p:pic>
        <p:nvPicPr>
          <p:cNvPr id="38" name="Picture 37">
            <a:extLst>
              <a:ext uri="{FF2B5EF4-FFF2-40B4-BE49-F238E27FC236}">
                <a16:creationId xmlns:a16="http://schemas.microsoft.com/office/drawing/2014/main" id="{9ECBF7CF-C92A-8247-8068-C3FB8E66B21E}"/>
              </a:ext>
            </a:extLst>
          </p:cNvPr>
          <p:cNvPicPr>
            <a:picLocks noChangeAspect="1"/>
          </p:cNvPicPr>
          <p:nvPr/>
        </p:nvPicPr>
        <p:blipFill>
          <a:blip r:embed="rId10"/>
          <a:stretch>
            <a:fillRect/>
          </a:stretch>
        </p:blipFill>
        <p:spPr>
          <a:xfrm>
            <a:off x="2326737" y="2096110"/>
            <a:ext cx="924897" cy="964965"/>
          </a:xfrm>
          <a:prstGeom prst="rect">
            <a:avLst/>
          </a:prstGeom>
        </p:spPr>
      </p:pic>
      <p:pic>
        <p:nvPicPr>
          <p:cNvPr id="40" name="Picture 39">
            <a:extLst>
              <a:ext uri="{FF2B5EF4-FFF2-40B4-BE49-F238E27FC236}">
                <a16:creationId xmlns:a16="http://schemas.microsoft.com/office/drawing/2014/main" id="{1D35D797-A90B-FE43-840E-2301F3F498A6}"/>
              </a:ext>
            </a:extLst>
          </p:cNvPr>
          <p:cNvPicPr>
            <a:picLocks noChangeAspect="1"/>
          </p:cNvPicPr>
          <p:nvPr/>
        </p:nvPicPr>
        <p:blipFill>
          <a:blip r:embed="rId11"/>
          <a:stretch>
            <a:fillRect/>
          </a:stretch>
        </p:blipFill>
        <p:spPr>
          <a:xfrm>
            <a:off x="3049380" y="1137802"/>
            <a:ext cx="941929" cy="988329"/>
          </a:xfrm>
          <a:prstGeom prst="rect">
            <a:avLst/>
          </a:prstGeom>
        </p:spPr>
      </p:pic>
      <p:pic>
        <p:nvPicPr>
          <p:cNvPr id="42" name="Picture 41">
            <a:extLst>
              <a:ext uri="{FF2B5EF4-FFF2-40B4-BE49-F238E27FC236}">
                <a16:creationId xmlns:a16="http://schemas.microsoft.com/office/drawing/2014/main" id="{E6F98415-2AA0-5E4E-AE81-88036E289476}"/>
              </a:ext>
            </a:extLst>
          </p:cNvPr>
          <p:cNvPicPr>
            <a:picLocks noChangeAspect="1"/>
          </p:cNvPicPr>
          <p:nvPr/>
        </p:nvPicPr>
        <p:blipFill>
          <a:blip r:embed="rId12"/>
          <a:stretch>
            <a:fillRect/>
          </a:stretch>
        </p:blipFill>
        <p:spPr>
          <a:xfrm>
            <a:off x="1080931" y="1137802"/>
            <a:ext cx="894652" cy="936458"/>
          </a:xfrm>
          <a:prstGeom prst="rect">
            <a:avLst/>
          </a:prstGeom>
        </p:spPr>
      </p:pic>
      <p:pic>
        <p:nvPicPr>
          <p:cNvPr id="43" name="Picture 42">
            <a:extLst>
              <a:ext uri="{FF2B5EF4-FFF2-40B4-BE49-F238E27FC236}">
                <a16:creationId xmlns:a16="http://schemas.microsoft.com/office/drawing/2014/main" id="{97B4C71D-B289-4242-B9E6-353F6B5D5AEF}"/>
              </a:ext>
            </a:extLst>
          </p:cNvPr>
          <p:cNvPicPr>
            <a:picLocks noChangeAspect="1"/>
          </p:cNvPicPr>
          <p:nvPr/>
        </p:nvPicPr>
        <p:blipFill>
          <a:blip r:embed="rId13"/>
          <a:stretch>
            <a:fillRect/>
          </a:stretch>
        </p:blipFill>
        <p:spPr>
          <a:xfrm>
            <a:off x="2089266" y="1103176"/>
            <a:ext cx="934186" cy="985610"/>
          </a:xfrm>
          <a:prstGeom prst="rect">
            <a:avLst/>
          </a:prstGeom>
        </p:spPr>
      </p:pic>
      <p:pic>
        <p:nvPicPr>
          <p:cNvPr id="48" name="Picture 47">
            <a:extLst>
              <a:ext uri="{FF2B5EF4-FFF2-40B4-BE49-F238E27FC236}">
                <a16:creationId xmlns:a16="http://schemas.microsoft.com/office/drawing/2014/main" id="{F3F95B3C-5D44-BB43-B895-9C162FA249EB}"/>
              </a:ext>
            </a:extLst>
          </p:cNvPr>
          <p:cNvPicPr>
            <a:picLocks noChangeAspect="1"/>
          </p:cNvPicPr>
          <p:nvPr/>
        </p:nvPicPr>
        <p:blipFill>
          <a:blip r:embed="rId14"/>
          <a:stretch>
            <a:fillRect/>
          </a:stretch>
        </p:blipFill>
        <p:spPr>
          <a:xfrm>
            <a:off x="4450289" y="1238059"/>
            <a:ext cx="859073" cy="845104"/>
          </a:xfrm>
          <a:prstGeom prst="rect">
            <a:avLst/>
          </a:prstGeom>
        </p:spPr>
      </p:pic>
      <p:pic>
        <p:nvPicPr>
          <p:cNvPr id="49" name="Picture 48">
            <a:extLst>
              <a:ext uri="{FF2B5EF4-FFF2-40B4-BE49-F238E27FC236}">
                <a16:creationId xmlns:a16="http://schemas.microsoft.com/office/drawing/2014/main" id="{27758BFD-9DDE-F144-8764-75AF89F8E402}"/>
              </a:ext>
            </a:extLst>
          </p:cNvPr>
          <p:cNvPicPr>
            <a:picLocks noChangeAspect="1"/>
          </p:cNvPicPr>
          <p:nvPr/>
        </p:nvPicPr>
        <p:blipFill>
          <a:blip r:embed="rId15"/>
          <a:stretch>
            <a:fillRect/>
          </a:stretch>
        </p:blipFill>
        <p:spPr>
          <a:xfrm>
            <a:off x="5066524" y="1718219"/>
            <a:ext cx="887502" cy="877908"/>
          </a:xfrm>
          <a:prstGeom prst="rect">
            <a:avLst/>
          </a:prstGeom>
        </p:spPr>
      </p:pic>
      <p:pic>
        <p:nvPicPr>
          <p:cNvPr id="50" name="Picture 49">
            <a:extLst>
              <a:ext uri="{FF2B5EF4-FFF2-40B4-BE49-F238E27FC236}">
                <a16:creationId xmlns:a16="http://schemas.microsoft.com/office/drawing/2014/main" id="{CACE88E2-01A9-804C-B861-CD6CAAC05358}"/>
              </a:ext>
            </a:extLst>
          </p:cNvPr>
          <p:cNvPicPr>
            <a:picLocks noChangeAspect="1"/>
          </p:cNvPicPr>
          <p:nvPr/>
        </p:nvPicPr>
        <p:blipFill>
          <a:blip r:embed="rId16"/>
          <a:stretch>
            <a:fillRect/>
          </a:stretch>
        </p:blipFill>
        <p:spPr>
          <a:xfrm>
            <a:off x="5753350" y="1360338"/>
            <a:ext cx="873638" cy="875861"/>
          </a:xfrm>
          <a:prstGeom prst="rect">
            <a:avLst/>
          </a:prstGeom>
        </p:spPr>
      </p:pic>
      <p:pic>
        <p:nvPicPr>
          <p:cNvPr id="55" name="Picture 54">
            <a:extLst>
              <a:ext uri="{FF2B5EF4-FFF2-40B4-BE49-F238E27FC236}">
                <a16:creationId xmlns:a16="http://schemas.microsoft.com/office/drawing/2014/main" id="{D1E38D65-1461-504B-BE70-AA4A97638BA3}"/>
              </a:ext>
            </a:extLst>
          </p:cNvPr>
          <p:cNvPicPr>
            <a:picLocks noChangeAspect="1"/>
          </p:cNvPicPr>
          <p:nvPr/>
        </p:nvPicPr>
        <p:blipFill>
          <a:blip r:embed="rId17"/>
          <a:stretch>
            <a:fillRect/>
          </a:stretch>
        </p:blipFill>
        <p:spPr>
          <a:xfrm>
            <a:off x="6456832" y="1694019"/>
            <a:ext cx="937667" cy="937667"/>
          </a:xfrm>
          <a:prstGeom prst="rect">
            <a:avLst/>
          </a:prstGeom>
        </p:spPr>
      </p:pic>
      <p:pic>
        <p:nvPicPr>
          <p:cNvPr id="56" name="Picture 55">
            <a:extLst>
              <a:ext uri="{FF2B5EF4-FFF2-40B4-BE49-F238E27FC236}">
                <a16:creationId xmlns:a16="http://schemas.microsoft.com/office/drawing/2014/main" id="{E55419AC-E9CE-E04B-87E0-D888A0883BB0}"/>
              </a:ext>
            </a:extLst>
          </p:cNvPr>
          <p:cNvPicPr>
            <a:picLocks noChangeAspect="1"/>
          </p:cNvPicPr>
          <p:nvPr/>
        </p:nvPicPr>
        <p:blipFill>
          <a:blip r:embed="rId18"/>
          <a:stretch>
            <a:fillRect/>
          </a:stretch>
        </p:blipFill>
        <p:spPr>
          <a:xfrm>
            <a:off x="7233798" y="1344650"/>
            <a:ext cx="910717" cy="959506"/>
          </a:xfrm>
          <a:prstGeom prst="rect">
            <a:avLst/>
          </a:prstGeom>
        </p:spPr>
      </p:pic>
    </p:spTree>
    <p:extLst>
      <p:ext uri="{BB962C8B-B14F-4D97-AF65-F5344CB8AC3E}">
        <p14:creationId xmlns:p14="http://schemas.microsoft.com/office/powerpoint/2010/main" val="2052449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0684"/>
            <a:ext cx="9143999" cy="4499372"/>
          </a:xfrm>
        </p:spPr>
        <p:txBody>
          <a:bodyPr/>
          <a:lstStyle/>
          <a:p>
            <a:endParaRPr lang="en-US" dirty="0"/>
          </a:p>
          <a:p>
            <a:endParaRPr lang="en-US" dirty="0"/>
          </a:p>
          <a:p>
            <a:r>
              <a:rPr lang="en-US" dirty="0"/>
              <a:t>Thank You!</a:t>
            </a:r>
          </a:p>
          <a:p>
            <a:endParaRPr lang="en-US" dirty="0"/>
          </a:p>
          <a:p>
            <a:endParaRPr lang="en-US" dirty="0"/>
          </a:p>
          <a:p>
            <a:endParaRPr lang="en-US" dirty="0"/>
          </a:p>
          <a:p>
            <a:endParaRPr lang="en-US" dirty="0"/>
          </a:p>
          <a:p>
            <a:endParaRPr lang="en-US" dirty="0"/>
          </a:p>
        </p:txBody>
      </p:sp>
      <p:sp>
        <p:nvSpPr>
          <p:cNvPr id="3" name="Content Placeholder 5">
            <a:extLst>
              <a:ext uri="{FF2B5EF4-FFF2-40B4-BE49-F238E27FC236}">
                <a16:creationId xmlns:a16="http://schemas.microsoft.com/office/drawing/2014/main" id="{021FA97C-EDD0-264D-BFBE-76839004FC99}"/>
              </a:ext>
            </a:extLst>
          </p:cNvPr>
          <p:cNvSpPr txBox="1">
            <a:spLocks/>
          </p:cNvSpPr>
          <p:nvPr/>
        </p:nvSpPr>
        <p:spPr>
          <a:xfrm>
            <a:off x="376663" y="2761479"/>
            <a:ext cx="8390671" cy="1113398"/>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400" b="1" u="sng" dirty="0">
                <a:solidFill>
                  <a:schemeClr val="bg1"/>
                </a:solidFill>
              </a:rPr>
              <a:t>Acknowledgements:</a:t>
            </a:r>
            <a:r>
              <a:rPr lang="en-US" sz="1400" b="1" dirty="0">
                <a:solidFill>
                  <a:schemeClr val="bg1"/>
                </a:solidFill>
              </a:rPr>
              <a:t> </a:t>
            </a:r>
            <a:r>
              <a:rPr lang="en-US" sz="1400" dirty="0">
                <a:solidFill>
                  <a:schemeClr val="bg1"/>
                </a:solidFill>
              </a:rPr>
              <a:t>This material is based upon work supported by Laboratory Directed Research and Development (LDRD) funding from Argonne National Laboratory, provided by the Director, Office of Science, of the U.S. Department of Energy under contract DE-AC02-06CH11357. This work was also funded in part by ATOS. Access to IBM Q was provided by the Oak Ridge Leadership Computing Facility, which is a DOE Office of Science User Facility supported under Contract DE-AC05-00OR22725.</a:t>
            </a:r>
          </a:p>
        </p:txBody>
      </p:sp>
    </p:spTree>
    <p:extLst>
      <p:ext uri="{BB962C8B-B14F-4D97-AF65-F5344CB8AC3E}">
        <p14:creationId xmlns:p14="http://schemas.microsoft.com/office/powerpoint/2010/main" val="81787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Building Quantum Computers is </a:t>
            </a:r>
            <a:br>
              <a:rPr lang="en-US" dirty="0"/>
            </a:br>
            <a:r>
              <a:rPr lang="en-US" dirty="0"/>
              <a:t>Really Hard!</a:t>
            </a:r>
          </a:p>
        </p:txBody>
      </p:sp>
      <p:sp>
        <p:nvSpPr>
          <p:cNvPr id="33" name="Content Placeholder 5">
            <a:extLst>
              <a:ext uri="{FF2B5EF4-FFF2-40B4-BE49-F238E27FC236}">
                <a16:creationId xmlns:a16="http://schemas.microsoft.com/office/drawing/2014/main" id="{FA306C7E-F324-E145-9810-6C9CE32C03DF}"/>
              </a:ext>
            </a:extLst>
          </p:cNvPr>
          <p:cNvSpPr>
            <a:spLocks noGrp="1"/>
          </p:cNvSpPr>
          <p:nvPr>
            <p:ph idx="1"/>
          </p:nvPr>
        </p:nvSpPr>
        <p:spPr>
          <a:xfrm>
            <a:off x="616770" y="4139110"/>
            <a:ext cx="2570479" cy="599441"/>
          </a:xfrm>
        </p:spPr>
        <p:txBody>
          <a:bodyPr/>
          <a:lstStyle/>
          <a:p>
            <a:pPr marL="0" indent="0" algn="ctr">
              <a:buNone/>
            </a:pPr>
            <a:r>
              <a:rPr lang="en-US" sz="1600" b="1" dirty="0"/>
              <a:t>IBM Q superconducting quantum computer</a:t>
            </a:r>
          </a:p>
        </p:txBody>
      </p:sp>
      <p:pic>
        <p:nvPicPr>
          <p:cNvPr id="34" name="Picture 33">
            <a:extLst>
              <a:ext uri="{FF2B5EF4-FFF2-40B4-BE49-F238E27FC236}">
                <a16:creationId xmlns:a16="http://schemas.microsoft.com/office/drawing/2014/main" id="{0AB0B405-9DD1-3E41-AB20-1ACB70FC3FA5}"/>
              </a:ext>
            </a:extLst>
          </p:cNvPr>
          <p:cNvPicPr>
            <a:picLocks noChangeAspect="1"/>
          </p:cNvPicPr>
          <p:nvPr/>
        </p:nvPicPr>
        <p:blipFill>
          <a:blip r:embed="rId3"/>
          <a:stretch>
            <a:fillRect/>
          </a:stretch>
        </p:blipFill>
        <p:spPr>
          <a:xfrm>
            <a:off x="732788" y="1145186"/>
            <a:ext cx="2338445" cy="2887980"/>
          </a:xfrm>
          <a:prstGeom prst="rect">
            <a:avLst/>
          </a:prstGeom>
        </p:spPr>
      </p:pic>
      <p:sp>
        <p:nvSpPr>
          <p:cNvPr id="35" name="Content Placeholder 5">
            <a:extLst>
              <a:ext uri="{FF2B5EF4-FFF2-40B4-BE49-F238E27FC236}">
                <a16:creationId xmlns:a16="http://schemas.microsoft.com/office/drawing/2014/main" id="{751D2184-5CFA-F949-966A-65468E78A5B2}"/>
              </a:ext>
            </a:extLst>
          </p:cNvPr>
          <p:cNvSpPr txBox="1">
            <a:spLocks/>
          </p:cNvSpPr>
          <p:nvPr/>
        </p:nvSpPr>
        <p:spPr>
          <a:xfrm>
            <a:off x="3682038" y="1145187"/>
            <a:ext cx="5148063" cy="2887980"/>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dirty="0"/>
              <a:t>Remarkable technological advances in qubit manufacturing in the past few years but: </a:t>
            </a:r>
          </a:p>
          <a:p>
            <a:pPr lvl="1">
              <a:spcAft>
                <a:spcPts val="1200"/>
              </a:spcAft>
            </a:pPr>
            <a:r>
              <a:rPr lang="en-US" dirty="0"/>
              <a:t>The cost to build quantum processors is extremely high</a:t>
            </a:r>
          </a:p>
          <a:p>
            <a:pPr lvl="1">
              <a:spcAft>
                <a:spcPts val="1200"/>
              </a:spcAft>
            </a:pPr>
            <a:r>
              <a:rPr lang="en-US" dirty="0"/>
              <a:t>It is difficult to add qubits</a:t>
            </a:r>
          </a:p>
          <a:p>
            <a:pPr lvl="1">
              <a:spcAft>
                <a:spcPts val="1200"/>
              </a:spcAft>
            </a:pPr>
            <a:r>
              <a:rPr lang="en-US" dirty="0"/>
              <a:t>Qubit coherence is improving but will always be a fundamental challenge</a:t>
            </a:r>
          </a:p>
        </p:txBody>
      </p:sp>
      <p:sp>
        <p:nvSpPr>
          <p:cNvPr id="36" name="Content Placeholder 5">
            <a:extLst>
              <a:ext uri="{FF2B5EF4-FFF2-40B4-BE49-F238E27FC236}">
                <a16:creationId xmlns:a16="http://schemas.microsoft.com/office/drawing/2014/main" id="{E3953E18-B927-7147-931F-BDD2B2ECF3EF}"/>
              </a:ext>
            </a:extLst>
          </p:cNvPr>
          <p:cNvSpPr txBox="1">
            <a:spLocks/>
          </p:cNvSpPr>
          <p:nvPr/>
        </p:nvSpPr>
        <p:spPr>
          <a:xfrm>
            <a:off x="3682038" y="3788229"/>
            <a:ext cx="5148064" cy="811417"/>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dirty="0">
                <a:solidFill>
                  <a:srgbClr val="00609C"/>
                </a:solidFill>
              </a:rPr>
              <a:t>How can we use multiple unreliable quantum processors of intermediate size to reliably solve large computational problems? </a:t>
            </a:r>
          </a:p>
        </p:txBody>
      </p:sp>
    </p:spTree>
    <p:extLst>
      <p:ext uri="{BB962C8B-B14F-4D97-AF65-F5344CB8AC3E}">
        <p14:creationId xmlns:p14="http://schemas.microsoft.com/office/powerpoint/2010/main" val="1829587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Combining The Power of Quantum Computers and Supercomputers</a:t>
            </a:r>
          </a:p>
        </p:txBody>
      </p:sp>
      <p:pic>
        <p:nvPicPr>
          <p:cNvPr id="9" name="Picture 8">
            <a:extLst>
              <a:ext uri="{FF2B5EF4-FFF2-40B4-BE49-F238E27FC236}">
                <a16:creationId xmlns:a16="http://schemas.microsoft.com/office/drawing/2014/main" id="{0AF4BB96-8169-2342-9816-1D2568A99EC0}"/>
              </a:ext>
            </a:extLst>
          </p:cNvPr>
          <p:cNvPicPr>
            <a:picLocks noChangeAspect="1"/>
          </p:cNvPicPr>
          <p:nvPr/>
        </p:nvPicPr>
        <p:blipFill>
          <a:blip r:embed="rId3"/>
          <a:stretch>
            <a:fillRect/>
          </a:stretch>
        </p:blipFill>
        <p:spPr>
          <a:xfrm>
            <a:off x="2118800" y="1134070"/>
            <a:ext cx="5049702" cy="3568559"/>
          </a:xfrm>
          <a:prstGeom prst="rect">
            <a:avLst/>
          </a:prstGeom>
        </p:spPr>
      </p:pic>
    </p:spTree>
    <p:extLst>
      <p:ext uri="{BB962C8B-B14F-4D97-AF65-F5344CB8AC3E}">
        <p14:creationId xmlns:p14="http://schemas.microsoft.com/office/powerpoint/2010/main" val="129341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Idea: Cut a Large Quantum Circuit Into Multiple sub-Circuits</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4</a:t>
            </a:fld>
            <a:endParaRPr lang="en-US" dirty="0"/>
          </a:p>
        </p:txBody>
      </p:sp>
      <p:sp>
        <p:nvSpPr>
          <p:cNvPr id="14" name="Content Placeholder 5">
            <a:extLst>
              <a:ext uri="{FF2B5EF4-FFF2-40B4-BE49-F238E27FC236}">
                <a16:creationId xmlns:a16="http://schemas.microsoft.com/office/drawing/2014/main" id="{795526FE-E036-5341-94F4-7CF083D88F84}"/>
              </a:ext>
            </a:extLst>
          </p:cNvPr>
          <p:cNvSpPr txBox="1">
            <a:spLocks/>
          </p:cNvSpPr>
          <p:nvPr/>
        </p:nvSpPr>
        <p:spPr>
          <a:xfrm>
            <a:off x="4651215" y="1308835"/>
            <a:ext cx="3435852" cy="3593365"/>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dirty="0"/>
              <a:t>Evaluate this circuit on a device with 5 qubits?</a:t>
            </a:r>
          </a:p>
        </p:txBody>
      </p:sp>
      <p:sp>
        <p:nvSpPr>
          <p:cNvPr id="17" name="Content Placeholder 5">
            <a:extLst>
              <a:ext uri="{FF2B5EF4-FFF2-40B4-BE49-F238E27FC236}">
                <a16:creationId xmlns:a16="http://schemas.microsoft.com/office/drawing/2014/main" id="{63766851-8884-8440-9C88-660908EA9DCD}"/>
              </a:ext>
            </a:extLst>
          </p:cNvPr>
          <p:cNvSpPr txBox="1">
            <a:spLocks/>
          </p:cNvSpPr>
          <p:nvPr/>
        </p:nvSpPr>
        <p:spPr>
          <a:xfrm>
            <a:off x="445511" y="1308835"/>
            <a:ext cx="2522772" cy="313053"/>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dirty="0"/>
              <a:t>6-qubit quantum circuit:</a:t>
            </a:r>
          </a:p>
        </p:txBody>
      </p:sp>
      <p:pic>
        <p:nvPicPr>
          <p:cNvPr id="5" name="Picture 4">
            <a:extLst>
              <a:ext uri="{FF2B5EF4-FFF2-40B4-BE49-F238E27FC236}">
                <a16:creationId xmlns:a16="http://schemas.microsoft.com/office/drawing/2014/main" id="{02221927-4D8E-C74E-BBFC-6619E071EB10}"/>
              </a:ext>
            </a:extLst>
          </p:cNvPr>
          <p:cNvPicPr>
            <a:picLocks noChangeAspect="1"/>
          </p:cNvPicPr>
          <p:nvPr/>
        </p:nvPicPr>
        <p:blipFill>
          <a:blip r:embed="rId3"/>
          <a:stretch>
            <a:fillRect/>
          </a:stretch>
        </p:blipFill>
        <p:spPr>
          <a:xfrm>
            <a:off x="4825495" y="2000817"/>
            <a:ext cx="2100404" cy="2155316"/>
          </a:xfrm>
          <a:prstGeom prst="rect">
            <a:avLst/>
          </a:prstGeom>
        </p:spPr>
      </p:pic>
      <p:cxnSp>
        <p:nvCxnSpPr>
          <p:cNvPr id="127" name="Straight Connector 126">
            <a:extLst>
              <a:ext uri="{FF2B5EF4-FFF2-40B4-BE49-F238E27FC236}">
                <a16:creationId xmlns:a16="http://schemas.microsoft.com/office/drawing/2014/main" id="{8F5B8A67-9913-8D43-BE72-08637181840D}"/>
              </a:ext>
            </a:extLst>
          </p:cNvPr>
          <p:cNvCxnSpPr>
            <a:cxnSpLocks/>
          </p:cNvCxnSpPr>
          <p:nvPr/>
        </p:nvCxnSpPr>
        <p:spPr>
          <a:xfrm flipV="1">
            <a:off x="847860" y="3038298"/>
            <a:ext cx="3159542" cy="1377"/>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FE2D6FA2-1249-5E4A-9890-D90AE2AA6C22}"/>
              </a:ext>
            </a:extLst>
          </p:cNvPr>
          <p:cNvCxnSpPr>
            <a:cxnSpLocks/>
          </p:cNvCxnSpPr>
          <p:nvPr/>
        </p:nvCxnSpPr>
        <p:spPr>
          <a:xfrm flipV="1">
            <a:off x="847860" y="3384183"/>
            <a:ext cx="3159542" cy="1975"/>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9" name="TextBox 128">
            <a:extLst>
              <a:ext uri="{FF2B5EF4-FFF2-40B4-BE49-F238E27FC236}">
                <a16:creationId xmlns:a16="http://schemas.microsoft.com/office/drawing/2014/main" id="{64D07A01-D0ED-404F-8DE3-A45DA1948C5C}"/>
              </a:ext>
            </a:extLst>
          </p:cNvPr>
          <p:cNvSpPr txBox="1"/>
          <p:nvPr/>
        </p:nvSpPr>
        <p:spPr>
          <a:xfrm>
            <a:off x="371079" y="2858218"/>
            <a:ext cx="455574" cy="369332"/>
          </a:xfrm>
          <a:prstGeom prst="rect">
            <a:avLst/>
          </a:prstGeom>
          <a:noFill/>
        </p:spPr>
        <p:txBody>
          <a:bodyPr wrap="none" rtlCol="0">
            <a:spAutoFit/>
          </a:bodyPr>
          <a:lstStyle/>
          <a:p>
            <a:r>
              <a:rPr lang="en-US" dirty="0">
                <a:solidFill>
                  <a:schemeClr val="tx1">
                    <a:lumMod val="50000"/>
                  </a:schemeClr>
                </a:solidFill>
              </a:rPr>
              <a:t>|0⟩</a:t>
            </a:r>
          </a:p>
        </p:txBody>
      </p:sp>
      <p:sp>
        <p:nvSpPr>
          <p:cNvPr id="130" name="TextBox 129">
            <a:extLst>
              <a:ext uri="{FF2B5EF4-FFF2-40B4-BE49-F238E27FC236}">
                <a16:creationId xmlns:a16="http://schemas.microsoft.com/office/drawing/2014/main" id="{44812862-38B7-6048-B323-7727861E17DF}"/>
              </a:ext>
            </a:extLst>
          </p:cNvPr>
          <p:cNvSpPr txBox="1"/>
          <p:nvPr/>
        </p:nvSpPr>
        <p:spPr>
          <a:xfrm>
            <a:off x="374254" y="3204919"/>
            <a:ext cx="455574" cy="369332"/>
          </a:xfrm>
          <a:prstGeom prst="rect">
            <a:avLst/>
          </a:prstGeom>
          <a:noFill/>
        </p:spPr>
        <p:txBody>
          <a:bodyPr wrap="none" rtlCol="0">
            <a:spAutoFit/>
          </a:bodyPr>
          <a:lstStyle/>
          <a:p>
            <a:r>
              <a:rPr lang="en-US" dirty="0">
                <a:solidFill>
                  <a:schemeClr val="tx1">
                    <a:lumMod val="50000"/>
                  </a:schemeClr>
                </a:solidFill>
              </a:rPr>
              <a:t>|0⟩</a:t>
            </a:r>
          </a:p>
        </p:txBody>
      </p:sp>
      <p:cxnSp>
        <p:nvCxnSpPr>
          <p:cNvPr id="131" name="Straight Connector 130">
            <a:extLst>
              <a:ext uri="{FF2B5EF4-FFF2-40B4-BE49-F238E27FC236}">
                <a16:creationId xmlns:a16="http://schemas.microsoft.com/office/drawing/2014/main" id="{42412CC0-449F-1F40-9C4B-F748AED66C7C}"/>
              </a:ext>
            </a:extLst>
          </p:cNvPr>
          <p:cNvCxnSpPr>
            <a:cxnSpLocks/>
          </p:cNvCxnSpPr>
          <p:nvPr/>
        </p:nvCxnSpPr>
        <p:spPr>
          <a:xfrm>
            <a:off x="847860" y="3739216"/>
            <a:ext cx="3159542"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651CE02A-1173-8747-8702-6295837D0FC6}"/>
              </a:ext>
            </a:extLst>
          </p:cNvPr>
          <p:cNvCxnSpPr>
            <a:cxnSpLocks/>
          </p:cNvCxnSpPr>
          <p:nvPr/>
        </p:nvCxnSpPr>
        <p:spPr>
          <a:xfrm>
            <a:off x="855228" y="2339905"/>
            <a:ext cx="3152174"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57A70653-91AD-E040-AB7A-CE8C580B1AEF}"/>
              </a:ext>
            </a:extLst>
          </p:cNvPr>
          <p:cNvCxnSpPr>
            <a:cxnSpLocks/>
          </p:cNvCxnSpPr>
          <p:nvPr/>
        </p:nvCxnSpPr>
        <p:spPr>
          <a:xfrm>
            <a:off x="855228" y="2691655"/>
            <a:ext cx="3152174"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CAA7FAD4-D5E6-AD41-91AB-ECD8160289C7}"/>
              </a:ext>
            </a:extLst>
          </p:cNvPr>
          <p:cNvCxnSpPr>
            <a:cxnSpLocks/>
          </p:cNvCxnSpPr>
          <p:nvPr/>
        </p:nvCxnSpPr>
        <p:spPr>
          <a:xfrm>
            <a:off x="855228" y="1986845"/>
            <a:ext cx="3152174"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5" name="TextBox 134">
            <a:extLst>
              <a:ext uri="{FF2B5EF4-FFF2-40B4-BE49-F238E27FC236}">
                <a16:creationId xmlns:a16="http://schemas.microsoft.com/office/drawing/2014/main" id="{10FA4683-5545-4149-B99F-9CC9D4EE84CF}"/>
              </a:ext>
            </a:extLst>
          </p:cNvPr>
          <p:cNvSpPr txBox="1"/>
          <p:nvPr/>
        </p:nvSpPr>
        <p:spPr>
          <a:xfrm>
            <a:off x="374254" y="2505793"/>
            <a:ext cx="455574" cy="369332"/>
          </a:xfrm>
          <a:prstGeom prst="rect">
            <a:avLst/>
          </a:prstGeom>
          <a:noFill/>
        </p:spPr>
        <p:txBody>
          <a:bodyPr wrap="none" rtlCol="0">
            <a:spAutoFit/>
          </a:bodyPr>
          <a:lstStyle/>
          <a:p>
            <a:r>
              <a:rPr lang="en-US" dirty="0">
                <a:solidFill>
                  <a:schemeClr val="tx1">
                    <a:lumMod val="50000"/>
                  </a:schemeClr>
                </a:solidFill>
              </a:rPr>
              <a:t>|0⟩</a:t>
            </a:r>
          </a:p>
        </p:txBody>
      </p:sp>
      <p:sp>
        <p:nvSpPr>
          <p:cNvPr id="136" name="TextBox 135">
            <a:extLst>
              <a:ext uri="{FF2B5EF4-FFF2-40B4-BE49-F238E27FC236}">
                <a16:creationId xmlns:a16="http://schemas.microsoft.com/office/drawing/2014/main" id="{9CA186B9-C5D3-A842-8B1F-C9EBB74015C9}"/>
              </a:ext>
            </a:extLst>
          </p:cNvPr>
          <p:cNvSpPr txBox="1"/>
          <p:nvPr/>
        </p:nvSpPr>
        <p:spPr>
          <a:xfrm>
            <a:off x="374254" y="3553543"/>
            <a:ext cx="455574" cy="369332"/>
          </a:xfrm>
          <a:prstGeom prst="rect">
            <a:avLst/>
          </a:prstGeom>
          <a:noFill/>
        </p:spPr>
        <p:txBody>
          <a:bodyPr wrap="none" rtlCol="0">
            <a:spAutoFit/>
          </a:bodyPr>
          <a:lstStyle/>
          <a:p>
            <a:r>
              <a:rPr lang="en-US" dirty="0">
                <a:solidFill>
                  <a:schemeClr val="tx1">
                    <a:lumMod val="50000"/>
                  </a:schemeClr>
                </a:solidFill>
              </a:rPr>
              <a:t>|0⟩</a:t>
            </a:r>
          </a:p>
        </p:txBody>
      </p:sp>
      <p:sp>
        <p:nvSpPr>
          <p:cNvPr id="137" name="TextBox 136">
            <a:extLst>
              <a:ext uri="{FF2B5EF4-FFF2-40B4-BE49-F238E27FC236}">
                <a16:creationId xmlns:a16="http://schemas.microsoft.com/office/drawing/2014/main" id="{E0747FF4-5A7C-AF4C-A92C-7B13889A6B6B}"/>
              </a:ext>
            </a:extLst>
          </p:cNvPr>
          <p:cNvSpPr txBox="1"/>
          <p:nvPr/>
        </p:nvSpPr>
        <p:spPr>
          <a:xfrm>
            <a:off x="371079" y="2152098"/>
            <a:ext cx="455574" cy="369332"/>
          </a:xfrm>
          <a:prstGeom prst="rect">
            <a:avLst/>
          </a:prstGeom>
          <a:noFill/>
        </p:spPr>
        <p:txBody>
          <a:bodyPr wrap="none" rtlCol="0">
            <a:spAutoFit/>
          </a:bodyPr>
          <a:lstStyle/>
          <a:p>
            <a:r>
              <a:rPr lang="en-US" dirty="0">
                <a:solidFill>
                  <a:schemeClr val="tx1">
                    <a:lumMod val="50000"/>
                  </a:schemeClr>
                </a:solidFill>
              </a:rPr>
              <a:t>|0⟩</a:t>
            </a:r>
          </a:p>
        </p:txBody>
      </p:sp>
      <p:sp>
        <p:nvSpPr>
          <p:cNvPr id="138" name="TextBox 137">
            <a:extLst>
              <a:ext uri="{FF2B5EF4-FFF2-40B4-BE49-F238E27FC236}">
                <a16:creationId xmlns:a16="http://schemas.microsoft.com/office/drawing/2014/main" id="{2776B492-55BE-4241-A7A5-8964B078F2D9}"/>
              </a:ext>
            </a:extLst>
          </p:cNvPr>
          <p:cNvSpPr txBox="1"/>
          <p:nvPr/>
        </p:nvSpPr>
        <p:spPr>
          <a:xfrm>
            <a:off x="374254" y="1800059"/>
            <a:ext cx="455574" cy="369332"/>
          </a:xfrm>
          <a:prstGeom prst="rect">
            <a:avLst/>
          </a:prstGeom>
          <a:noFill/>
        </p:spPr>
        <p:txBody>
          <a:bodyPr wrap="none" rtlCol="0">
            <a:spAutoFit/>
          </a:bodyPr>
          <a:lstStyle/>
          <a:p>
            <a:r>
              <a:rPr lang="en-US" dirty="0">
                <a:solidFill>
                  <a:schemeClr val="tx1">
                    <a:lumMod val="50000"/>
                  </a:schemeClr>
                </a:solidFill>
              </a:rPr>
              <a:t>|0⟩</a:t>
            </a:r>
          </a:p>
        </p:txBody>
      </p:sp>
      <p:grpSp>
        <p:nvGrpSpPr>
          <p:cNvPr id="139" name="Group 138">
            <a:extLst>
              <a:ext uri="{FF2B5EF4-FFF2-40B4-BE49-F238E27FC236}">
                <a16:creationId xmlns:a16="http://schemas.microsoft.com/office/drawing/2014/main" id="{8626ED1E-18B3-4440-BD2C-7F47B17E261B}"/>
              </a:ext>
            </a:extLst>
          </p:cNvPr>
          <p:cNvGrpSpPr/>
          <p:nvPr/>
        </p:nvGrpSpPr>
        <p:grpSpPr>
          <a:xfrm>
            <a:off x="3254121" y="2842849"/>
            <a:ext cx="574588" cy="391621"/>
            <a:chOff x="2999627" y="2362026"/>
            <a:chExt cx="574588" cy="391621"/>
          </a:xfrm>
        </p:grpSpPr>
        <p:grpSp>
          <p:nvGrpSpPr>
            <p:cNvPr id="140" name="Group 139">
              <a:extLst>
                <a:ext uri="{FF2B5EF4-FFF2-40B4-BE49-F238E27FC236}">
                  <a16:creationId xmlns:a16="http://schemas.microsoft.com/office/drawing/2014/main" id="{E02F1F2B-FA5C-3648-80B7-4C9A2C2E66CF}"/>
                </a:ext>
              </a:extLst>
            </p:cNvPr>
            <p:cNvGrpSpPr/>
            <p:nvPr/>
          </p:nvGrpSpPr>
          <p:grpSpPr>
            <a:xfrm>
              <a:off x="2999627" y="2416771"/>
              <a:ext cx="497717" cy="336876"/>
              <a:chOff x="3397459" y="2613714"/>
              <a:chExt cx="497717" cy="336876"/>
            </a:xfrm>
          </p:grpSpPr>
          <p:sp>
            <p:nvSpPr>
              <p:cNvPr id="142" name="Rectangle 141">
                <a:extLst>
                  <a:ext uri="{FF2B5EF4-FFF2-40B4-BE49-F238E27FC236}">
                    <a16:creationId xmlns:a16="http://schemas.microsoft.com/office/drawing/2014/main" id="{4C4E5E3E-3B30-D54A-81F3-89E0F432F420}"/>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3" name="Arc 142">
                <a:extLst>
                  <a:ext uri="{FF2B5EF4-FFF2-40B4-BE49-F238E27FC236}">
                    <a16:creationId xmlns:a16="http://schemas.microsoft.com/office/drawing/2014/main" id="{2B261F13-6335-F94F-BF28-FCEF5BF2EE67}"/>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4" name="Straight Connector 143">
                <a:extLst>
                  <a:ext uri="{FF2B5EF4-FFF2-40B4-BE49-F238E27FC236}">
                    <a16:creationId xmlns:a16="http://schemas.microsoft.com/office/drawing/2014/main" id="{EE90E709-C133-4E4F-9D05-78215C355B4E}"/>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41" name="TextBox 140">
              <a:extLst>
                <a:ext uri="{FF2B5EF4-FFF2-40B4-BE49-F238E27FC236}">
                  <a16:creationId xmlns:a16="http://schemas.microsoft.com/office/drawing/2014/main" id="{06C0E702-6028-3348-BAE1-C3743968393A}"/>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grpSp>
        <p:nvGrpSpPr>
          <p:cNvPr id="145" name="Group 144">
            <a:extLst>
              <a:ext uri="{FF2B5EF4-FFF2-40B4-BE49-F238E27FC236}">
                <a16:creationId xmlns:a16="http://schemas.microsoft.com/office/drawing/2014/main" id="{A2E8C46E-37E0-DD4E-8611-338E1D3D4342}"/>
              </a:ext>
            </a:extLst>
          </p:cNvPr>
          <p:cNvGrpSpPr/>
          <p:nvPr/>
        </p:nvGrpSpPr>
        <p:grpSpPr>
          <a:xfrm>
            <a:off x="2505210" y="2972667"/>
            <a:ext cx="171058" cy="496395"/>
            <a:chOff x="1695729" y="3082296"/>
            <a:chExt cx="171058" cy="496395"/>
          </a:xfrm>
        </p:grpSpPr>
        <p:sp>
          <p:nvSpPr>
            <p:cNvPr id="146" name="Oval 145">
              <a:extLst>
                <a:ext uri="{FF2B5EF4-FFF2-40B4-BE49-F238E27FC236}">
                  <a16:creationId xmlns:a16="http://schemas.microsoft.com/office/drawing/2014/main" id="{A63E1ACA-CB19-E74B-9A7B-985510A08612}"/>
                </a:ext>
              </a:extLst>
            </p:cNvPr>
            <p:cNvSpPr/>
            <p:nvPr/>
          </p:nvSpPr>
          <p:spPr>
            <a:xfrm>
              <a:off x="1719721" y="3082296"/>
              <a:ext cx="123074" cy="11616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EE74F65C-A22F-A645-A574-59CFE5EAED7A}"/>
                </a:ext>
              </a:extLst>
            </p:cNvPr>
            <p:cNvSpPr/>
            <p:nvPr/>
          </p:nvSpPr>
          <p:spPr>
            <a:xfrm>
              <a:off x="1695729" y="3406410"/>
              <a:ext cx="171058" cy="17228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8" name="Straight Connector 147">
              <a:extLst>
                <a:ext uri="{FF2B5EF4-FFF2-40B4-BE49-F238E27FC236}">
                  <a16:creationId xmlns:a16="http://schemas.microsoft.com/office/drawing/2014/main" id="{2B75C87C-DFFF-8B41-9A69-2C97E084BC19}"/>
                </a:ext>
              </a:extLst>
            </p:cNvPr>
            <p:cNvCxnSpPr>
              <a:cxnSpLocks/>
              <a:stCxn id="146" idx="0"/>
              <a:endCxn id="147" idx="4"/>
            </p:cNvCxnSpPr>
            <p:nvPr/>
          </p:nvCxnSpPr>
          <p:spPr>
            <a:xfrm>
              <a:off x="1781258" y="3082296"/>
              <a:ext cx="0" cy="496395"/>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6B9059BB-7462-964D-8872-51C37B411BF9}"/>
                </a:ext>
              </a:extLst>
            </p:cNvPr>
            <p:cNvCxnSpPr>
              <a:cxnSpLocks/>
              <a:stCxn id="147" idx="2"/>
              <a:endCxn id="147" idx="6"/>
            </p:cNvCxnSpPr>
            <p:nvPr/>
          </p:nvCxnSpPr>
          <p:spPr>
            <a:xfrm>
              <a:off x="1695729" y="3492551"/>
              <a:ext cx="171058"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50" name="Group 149">
            <a:extLst>
              <a:ext uri="{FF2B5EF4-FFF2-40B4-BE49-F238E27FC236}">
                <a16:creationId xmlns:a16="http://schemas.microsoft.com/office/drawing/2014/main" id="{3BDDE878-AC5C-7B47-A073-5A2D7FCC245A}"/>
              </a:ext>
            </a:extLst>
          </p:cNvPr>
          <p:cNvGrpSpPr/>
          <p:nvPr/>
        </p:nvGrpSpPr>
        <p:grpSpPr>
          <a:xfrm>
            <a:off x="2140626" y="2630860"/>
            <a:ext cx="171058" cy="496395"/>
            <a:chOff x="1695729" y="2958471"/>
            <a:chExt cx="171058" cy="496395"/>
          </a:xfrm>
        </p:grpSpPr>
        <p:sp>
          <p:nvSpPr>
            <p:cNvPr id="151" name="Oval 150">
              <a:extLst>
                <a:ext uri="{FF2B5EF4-FFF2-40B4-BE49-F238E27FC236}">
                  <a16:creationId xmlns:a16="http://schemas.microsoft.com/office/drawing/2014/main" id="{CD2ED3FC-39B6-274F-A6A5-B6BB77E890E0}"/>
                </a:ext>
              </a:extLst>
            </p:cNvPr>
            <p:cNvSpPr/>
            <p:nvPr/>
          </p:nvSpPr>
          <p:spPr>
            <a:xfrm>
              <a:off x="1719721" y="2958471"/>
              <a:ext cx="123074" cy="11616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744D4B1D-B732-D54A-B69A-25D7F3509911}"/>
                </a:ext>
              </a:extLst>
            </p:cNvPr>
            <p:cNvSpPr/>
            <p:nvPr/>
          </p:nvSpPr>
          <p:spPr>
            <a:xfrm>
              <a:off x="1695729" y="3282585"/>
              <a:ext cx="171058" cy="17228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3" name="Straight Connector 152">
              <a:extLst>
                <a:ext uri="{FF2B5EF4-FFF2-40B4-BE49-F238E27FC236}">
                  <a16:creationId xmlns:a16="http://schemas.microsoft.com/office/drawing/2014/main" id="{8F0D8025-7043-0543-81AF-C8BE40A7B87A}"/>
                </a:ext>
              </a:extLst>
            </p:cNvPr>
            <p:cNvCxnSpPr>
              <a:cxnSpLocks/>
              <a:stCxn id="151" idx="0"/>
              <a:endCxn id="152" idx="4"/>
            </p:cNvCxnSpPr>
            <p:nvPr/>
          </p:nvCxnSpPr>
          <p:spPr>
            <a:xfrm>
              <a:off x="1781258" y="2958471"/>
              <a:ext cx="0" cy="496395"/>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45DD4012-DFCA-7A4B-AE07-B5072E7339B9}"/>
                </a:ext>
              </a:extLst>
            </p:cNvPr>
            <p:cNvCxnSpPr>
              <a:cxnSpLocks/>
              <a:stCxn id="152" idx="2"/>
              <a:endCxn id="152" idx="6"/>
            </p:cNvCxnSpPr>
            <p:nvPr/>
          </p:nvCxnSpPr>
          <p:spPr>
            <a:xfrm>
              <a:off x="1695729" y="3368726"/>
              <a:ext cx="171058"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55" name="Rectangle 154">
            <a:extLst>
              <a:ext uri="{FF2B5EF4-FFF2-40B4-BE49-F238E27FC236}">
                <a16:creationId xmlns:a16="http://schemas.microsoft.com/office/drawing/2014/main" id="{27B0B005-ED5F-AC4E-869B-E377906B2CB3}"/>
              </a:ext>
            </a:extLst>
          </p:cNvPr>
          <p:cNvSpPr/>
          <p:nvPr/>
        </p:nvSpPr>
        <p:spPr>
          <a:xfrm>
            <a:off x="1017069" y="2541311"/>
            <a:ext cx="284480" cy="2953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grpSp>
        <p:nvGrpSpPr>
          <p:cNvPr id="156" name="Group 155">
            <a:extLst>
              <a:ext uri="{FF2B5EF4-FFF2-40B4-BE49-F238E27FC236}">
                <a16:creationId xmlns:a16="http://schemas.microsoft.com/office/drawing/2014/main" id="{724B9550-34F3-9840-B99C-7751A16957B4}"/>
              </a:ext>
            </a:extLst>
          </p:cNvPr>
          <p:cNvGrpSpPr/>
          <p:nvPr/>
        </p:nvGrpSpPr>
        <p:grpSpPr>
          <a:xfrm>
            <a:off x="1809216" y="2251319"/>
            <a:ext cx="171058" cy="496904"/>
            <a:chOff x="1695729" y="3031760"/>
            <a:chExt cx="171058" cy="496904"/>
          </a:xfrm>
        </p:grpSpPr>
        <p:sp>
          <p:nvSpPr>
            <p:cNvPr id="157" name="Oval 156">
              <a:extLst>
                <a:ext uri="{FF2B5EF4-FFF2-40B4-BE49-F238E27FC236}">
                  <a16:creationId xmlns:a16="http://schemas.microsoft.com/office/drawing/2014/main" id="{EF8B7A25-1859-444C-813B-B9F236827396}"/>
                </a:ext>
              </a:extLst>
            </p:cNvPr>
            <p:cNvSpPr/>
            <p:nvPr/>
          </p:nvSpPr>
          <p:spPr>
            <a:xfrm>
              <a:off x="1719721" y="3412496"/>
              <a:ext cx="123074" cy="11616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10DDA107-A65F-AE47-9D47-05BEC9CF884B}"/>
                </a:ext>
              </a:extLst>
            </p:cNvPr>
            <p:cNvSpPr/>
            <p:nvPr/>
          </p:nvSpPr>
          <p:spPr>
            <a:xfrm>
              <a:off x="1695729" y="3031760"/>
              <a:ext cx="171058" cy="17228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9" name="Straight Connector 158">
              <a:extLst>
                <a:ext uri="{FF2B5EF4-FFF2-40B4-BE49-F238E27FC236}">
                  <a16:creationId xmlns:a16="http://schemas.microsoft.com/office/drawing/2014/main" id="{5D2336B6-DBA1-184D-A2C1-27598972889B}"/>
                </a:ext>
              </a:extLst>
            </p:cNvPr>
            <p:cNvCxnSpPr>
              <a:cxnSpLocks/>
              <a:stCxn id="157" idx="0"/>
              <a:endCxn id="158" idx="0"/>
            </p:cNvCxnSpPr>
            <p:nvPr/>
          </p:nvCxnSpPr>
          <p:spPr>
            <a:xfrm flipV="1">
              <a:off x="1781258" y="3031760"/>
              <a:ext cx="0" cy="380736"/>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4A61F548-606C-8E45-9306-27D744006204}"/>
                </a:ext>
              </a:extLst>
            </p:cNvPr>
            <p:cNvCxnSpPr>
              <a:cxnSpLocks/>
              <a:stCxn id="158" idx="2"/>
              <a:endCxn id="158" idx="6"/>
            </p:cNvCxnSpPr>
            <p:nvPr/>
          </p:nvCxnSpPr>
          <p:spPr>
            <a:xfrm>
              <a:off x="1695729" y="3117901"/>
              <a:ext cx="171058"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61" name="Group 160">
            <a:extLst>
              <a:ext uri="{FF2B5EF4-FFF2-40B4-BE49-F238E27FC236}">
                <a16:creationId xmlns:a16="http://schemas.microsoft.com/office/drawing/2014/main" id="{672528BE-FB09-0F40-8A96-18A740D8F183}"/>
              </a:ext>
            </a:extLst>
          </p:cNvPr>
          <p:cNvGrpSpPr/>
          <p:nvPr/>
        </p:nvGrpSpPr>
        <p:grpSpPr>
          <a:xfrm>
            <a:off x="3251918" y="3184932"/>
            <a:ext cx="574588" cy="391621"/>
            <a:chOff x="2999627" y="2362026"/>
            <a:chExt cx="574588" cy="391621"/>
          </a:xfrm>
        </p:grpSpPr>
        <p:grpSp>
          <p:nvGrpSpPr>
            <p:cNvPr id="162" name="Group 161">
              <a:extLst>
                <a:ext uri="{FF2B5EF4-FFF2-40B4-BE49-F238E27FC236}">
                  <a16:creationId xmlns:a16="http://schemas.microsoft.com/office/drawing/2014/main" id="{7752718C-DCEA-9E48-A484-E52043708A27}"/>
                </a:ext>
              </a:extLst>
            </p:cNvPr>
            <p:cNvGrpSpPr/>
            <p:nvPr/>
          </p:nvGrpSpPr>
          <p:grpSpPr>
            <a:xfrm>
              <a:off x="2999627" y="2416771"/>
              <a:ext cx="497717" cy="336876"/>
              <a:chOff x="3397459" y="2613714"/>
              <a:chExt cx="497717" cy="336876"/>
            </a:xfrm>
          </p:grpSpPr>
          <p:sp>
            <p:nvSpPr>
              <p:cNvPr id="164" name="Rectangle 163">
                <a:extLst>
                  <a:ext uri="{FF2B5EF4-FFF2-40B4-BE49-F238E27FC236}">
                    <a16:creationId xmlns:a16="http://schemas.microsoft.com/office/drawing/2014/main" id="{A7FF165F-EE98-D644-ADE6-E7186D9D5AA7}"/>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5" name="Arc 164">
                <a:extLst>
                  <a:ext uri="{FF2B5EF4-FFF2-40B4-BE49-F238E27FC236}">
                    <a16:creationId xmlns:a16="http://schemas.microsoft.com/office/drawing/2014/main" id="{F694C261-563E-714E-B74E-7BAE9B6A7CB5}"/>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6" name="Straight Connector 165">
                <a:extLst>
                  <a:ext uri="{FF2B5EF4-FFF2-40B4-BE49-F238E27FC236}">
                    <a16:creationId xmlns:a16="http://schemas.microsoft.com/office/drawing/2014/main" id="{8F22E37D-DD0D-6F41-B2B7-919619A521C3}"/>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63" name="TextBox 162">
              <a:extLst>
                <a:ext uri="{FF2B5EF4-FFF2-40B4-BE49-F238E27FC236}">
                  <a16:creationId xmlns:a16="http://schemas.microsoft.com/office/drawing/2014/main" id="{578A1DBE-0448-0248-812A-D8F431162F60}"/>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grpSp>
        <p:nvGrpSpPr>
          <p:cNvPr id="167" name="Group 166">
            <a:extLst>
              <a:ext uri="{FF2B5EF4-FFF2-40B4-BE49-F238E27FC236}">
                <a16:creationId xmlns:a16="http://schemas.microsoft.com/office/drawing/2014/main" id="{CF71B728-CAEE-804F-9D63-989EE4BAFCE2}"/>
              </a:ext>
            </a:extLst>
          </p:cNvPr>
          <p:cNvGrpSpPr/>
          <p:nvPr/>
        </p:nvGrpSpPr>
        <p:grpSpPr>
          <a:xfrm>
            <a:off x="3254121" y="3546353"/>
            <a:ext cx="574588" cy="391621"/>
            <a:chOff x="2999627" y="2362026"/>
            <a:chExt cx="574588" cy="391621"/>
          </a:xfrm>
        </p:grpSpPr>
        <p:grpSp>
          <p:nvGrpSpPr>
            <p:cNvPr id="168" name="Group 167">
              <a:extLst>
                <a:ext uri="{FF2B5EF4-FFF2-40B4-BE49-F238E27FC236}">
                  <a16:creationId xmlns:a16="http://schemas.microsoft.com/office/drawing/2014/main" id="{DDDA1E64-CCE8-6940-A1BF-DC458E7075D5}"/>
                </a:ext>
              </a:extLst>
            </p:cNvPr>
            <p:cNvGrpSpPr/>
            <p:nvPr/>
          </p:nvGrpSpPr>
          <p:grpSpPr>
            <a:xfrm>
              <a:off x="2999627" y="2416771"/>
              <a:ext cx="497717" cy="336876"/>
              <a:chOff x="3397459" y="2613714"/>
              <a:chExt cx="497717" cy="336876"/>
            </a:xfrm>
          </p:grpSpPr>
          <p:sp>
            <p:nvSpPr>
              <p:cNvPr id="170" name="Rectangle 169">
                <a:extLst>
                  <a:ext uri="{FF2B5EF4-FFF2-40B4-BE49-F238E27FC236}">
                    <a16:creationId xmlns:a16="http://schemas.microsoft.com/office/drawing/2014/main" id="{76FE4A66-8EE9-794D-ACE8-709FE421453E}"/>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Arc 170">
                <a:extLst>
                  <a:ext uri="{FF2B5EF4-FFF2-40B4-BE49-F238E27FC236}">
                    <a16:creationId xmlns:a16="http://schemas.microsoft.com/office/drawing/2014/main" id="{C5281E58-534A-894D-9508-F1D824858B6E}"/>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2" name="Straight Connector 171">
                <a:extLst>
                  <a:ext uri="{FF2B5EF4-FFF2-40B4-BE49-F238E27FC236}">
                    <a16:creationId xmlns:a16="http://schemas.microsoft.com/office/drawing/2014/main" id="{C86A362E-7FAE-E447-BF9E-283ECF05B327}"/>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69" name="TextBox 168">
              <a:extLst>
                <a:ext uri="{FF2B5EF4-FFF2-40B4-BE49-F238E27FC236}">
                  <a16:creationId xmlns:a16="http://schemas.microsoft.com/office/drawing/2014/main" id="{A4D7BC65-D8A2-6049-8A4F-88AC8B7B453A}"/>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grpSp>
        <p:nvGrpSpPr>
          <p:cNvPr id="173" name="Group 172">
            <a:extLst>
              <a:ext uri="{FF2B5EF4-FFF2-40B4-BE49-F238E27FC236}">
                <a16:creationId xmlns:a16="http://schemas.microsoft.com/office/drawing/2014/main" id="{E00B313B-7B54-D142-A934-DC4F01F94065}"/>
              </a:ext>
            </a:extLst>
          </p:cNvPr>
          <p:cNvGrpSpPr/>
          <p:nvPr/>
        </p:nvGrpSpPr>
        <p:grpSpPr>
          <a:xfrm>
            <a:off x="3252444" y="2495718"/>
            <a:ext cx="574588" cy="391621"/>
            <a:chOff x="2999627" y="2362026"/>
            <a:chExt cx="574588" cy="391621"/>
          </a:xfrm>
        </p:grpSpPr>
        <p:grpSp>
          <p:nvGrpSpPr>
            <p:cNvPr id="174" name="Group 173">
              <a:extLst>
                <a:ext uri="{FF2B5EF4-FFF2-40B4-BE49-F238E27FC236}">
                  <a16:creationId xmlns:a16="http://schemas.microsoft.com/office/drawing/2014/main" id="{65E2E8E8-BE5B-5944-A350-5435C1CA4E40}"/>
                </a:ext>
              </a:extLst>
            </p:cNvPr>
            <p:cNvGrpSpPr/>
            <p:nvPr/>
          </p:nvGrpSpPr>
          <p:grpSpPr>
            <a:xfrm>
              <a:off x="2999627" y="2416771"/>
              <a:ext cx="497717" cy="336876"/>
              <a:chOff x="3397459" y="2613714"/>
              <a:chExt cx="497717" cy="336876"/>
            </a:xfrm>
          </p:grpSpPr>
          <p:sp>
            <p:nvSpPr>
              <p:cNvPr id="176" name="Rectangle 175">
                <a:extLst>
                  <a:ext uri="{FF2B5EF4-FFF2-40B4-BE49-F238E27FC236}">
                    <a16:creationId xmlns:a16="http://schemas.microsoft.com/office/drawing/2014/main" id="{8A8E121C-BD14-1442-BFB8-068D623AA54E}"/>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7" name="Arc 176">
                <a:extLst>
                  <a:ext uri="{FF2B5EF4-FFF2-40B4-BE49-F238E27FC236}">
                    <a16:creationId xmlns:a16="http://schemas.microsoft.com/office/drawing/2014/main" id="{B9284EB6-A523-B349-8582-7C6DC99EDCAD}"/>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8" name="Straight Connector 177">
                <a:extLst>
                  <a:ext uri="{FF2B5EF4-FFF2-40B4-BE49-F238E27FC236}">
                    <a16:creationId xmlns:a16="http://schemas.microsoft.com/office/drawing/2014/main" id="{DA1B1573-F1E4-174F-9FCD-C4984C347796}"/>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75" name="TextBox 174">
              <a:extLst>
                <a:ext uri="{FF2B5EF4-FFF2-40B4-BE49-F238E27FC236}">
                  <a16:creationId xmlns:a16="http://schemas.microsoft.com/office/drawing/2014/main" id="{B8A889BC-7699-234E-B0FD-46BCB5E71CE0}"/>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grpSp>
        <p:nvGrpSpPr>
          <p:cNvPr id="179" name="Group 178">
            <a:extLst>
              <a:ext uri="{FF2B5EF4-FFF2-40B4-BE49-F238E27FC236}">
                <a16:creationId xmlns:a16="http://schemas.microsoft.com/office/drawing/2014/main" id="{C3A67908-FB26-BB46-BACB-8C448730D6E2}"/>
              </a:ext>
            </a:extLst>
          </p:cNvPr>
          <p:cNvGrpSpPr/>
          <p:nvPr/>
        </p:nvGrpSpPr>
        <p:grpSpPr>
          <a:xfrm>
            <a:off x="3249359" y="2145495"/>
            <a:ext cx="574588" cy="391621"/>
            <a:chOff x="2999627" y="2362026"/>
            <a:chExt cx="574588" cy="391621"/>
          </a:xfrm>
        </p:grpSpPr>
        <p:grpSp>
          <p:nvGrpSpPr>
            <p:cNvPr id="180" name="Group 179">
              <a:extLst>
                <a:ext uri="{FF2B5EF4-FFF2-40B4-BE49-F238E27FC236}">
                  <a16:creationId xmlns:a16="http://schemas.microsoft.com/office/drawing/2014/main" id="{32A94F01-9054-AE47-BC70-34F7D27B88A6}"/>
                </a:ext>
              </a:extLst>
            </p:cNvPr>
            <p:cNvGrpSpPr/>
            <p:nvPr/>
          </p:nvGrpSpPr>
          <p:grpSpPr>
            <a:xfrm>
              <a:off x="2999627" y="2416771"/>
              <a:ext cx="497717" cy="336876"/>
              <a:chOff x="3397459" y="2613714"/>
              <a:chExt cx="497717" cy="336876"/>
            </a:xfrm>
          </p:grpSpPr>
          <p:sp>
            <p:nvSpPr>
              <p:cNvPr id="182" name="Rectangle 181">
                <a:extLst>
                  <a:ext uri="{FF2B5EF4-FFF2-40B4-BE49-F238E27FC236}">
                    <a16:creationId xmlns:a16="http://schemas.microsoft.com/office/drawing/2014/main" id="{FCCD3DBD-4C31-9640-AD8D-45DE545844A2}"/>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Arc 182">
                <a:extLst>
                  <a:ext uri="{FF2B5EF4-FFF2-40B4-BE49-F238E27FC236}">
                    <a16:creationId xmlns:a16="http://schemas.microsoft.com/office/drawing/2014/main" id="{056FD27C-7F14-4445-988E-B155F4C82829}"/>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673E946E-F48C-AE48-80A9-1767E60BE600}"/>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81" name="TextBox 180">
              <a:extLst>
                <a:ext uri="{FF2B5EF4-FFF2-40B4-BE49-F238E27FC236}">
                  <a16:creationId xmlns:a16="http://schemas.microsoft.com/office/drawing/2014/main" id="{DBC855A2-3E0E-9245-84D6-2D13FD4A3B08}"/>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grpSp>
        <p:nvGrpSpPr>
          <p:cNvPr id="185" name="Group 184">
            <a:extLst>
              <a:ext uri="{FF2B5EF4-FFF2-40B4-BE49-F238E27FC236}">
                <a16:creationId xmlns:a16="http://schemas.microsoft.com/office/drawing/2014/main" id="{43768E69-452D-B644-B2F6-B937E547A620}"/>
              </a:ext>
            </a:extLst>
          </p:cNvPr>
          <p:cNvGrpSpPr/>
          <p:nvPr/>
        </p:nvGrpSpPr>
        <p:grpSpPr>
          <a:xfrm>
            <a:off x="3249359" y="1789261"/>
            <a:ext cx="574588" cy="391621"/>
            <a:chOff x="2999627" y="2362026"/>
            <a:chExt cx="574588" cy="391621"/>
          </a:xfrm>
        </p:grpSpPr>
        <p:grpSp>
          <p:nvGrpSpPr>
            <p:cNvPr id="186" name="Group 185">
              <a:extLst>
                <a:ext uri="{FF2B5EF4-FFF2-40B4-BE49-F238E27FC236}">
                  <a16:creationId xmlns:a16="http://schemas.microsoft.com/office/drawing/2014/main" id="{775C7BEA-F47D-5641-99CA-125185F38FBC}"/>
                </a:ext>
              </a:extLst>
            </p:cNvPr>
            <p:cNvGrpSpPr/>
            <p:nvPr/>
          </p:nvGrpSpPr>
          <p:grpSpPr>
            <a:xfrm>
              <a:off x="2999627" y="2416771"/>
              <a:ext cx="497717" cy="336876"/>
              <a:chOff x="3397459" y="2613714"/>
              <a:chExt cx="497717" cy="336876"/>
            </a:xfrm>
          </p:grpSpPr>
          <p:sp>
            <p:nvSpPr>
              <p:cNvPr id="188" name="Rectangle 187">
                <a:extLst>
                  <a:ext uri="{FF2B5EF4-FFF2-40B4-BE49-F238E27FC236}">
                    <a16:creationId xmlns:a16="http://schemas.microsoft.com/office/drawing/2014/main" id="{318BEE29-9173-C244-8DB1-B67FB1685AD6}"/>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Arc 188">
                <a:extLst>
                  <a:ext uri="{FF2B5EF4-FFF2-40B4-BE49-F238E27FC236}">
                    <a16:creationId xmlns:a16="http://schemas.microsoft.com/office/drawing/2014/main" id="{A4B98834-889B-0B4A-8BD7-1A98B1897160}"/>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0" name="Straight Connector 189">
                <a:extLst>
                  <a:ext uri="{FF2B5EF4-FFF2-40B4-BE49-F238E27FC236}">
                    <a16:creationId xmlns:a16="http://schemas.microsoft.com/office/drawing/2014/main" id="{292549F5-E314-E84E-9EDD-BEFDE4E8335C}"/>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87" name="TextBox 186">
              <a:extLst>
                <a:ext uri="{FF2B5EF4-FFF2-40B4-BE49-F238E27FC236}">
                  <a16:creationId xmlns:a16="http://schemas.microsoft.com/office/drawing/2014/main" id="{C1FF6F38-062A-024A-8D7F-16625B8AF4F0}"/>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cxnSp>
        <p:nvCxnSpPr>
          <p:cNvPr id="191" name="Straight Connector 190">
            <a:extLst>
              <a:ext uri="{FF2B5EF4-FFF2-40B4-BE49-F238E27FC236}">
                <a16:creationId xmlns:a16="http://schemas.microsoft.com/office/drawing/2014/main" id="{D76618FB-C229-C04E-8777-8465123DAB58}"/>
              </a:ext>
            </a:extLst>
          </p:cNvPr>
          <p:cNvCxnSpPr>
            <a:cxnSpLocks/>
          </p:cNvCxnSpPr>
          <p:nvPr/>
        </p:nvCxnSpPr>
        <p:spPr>
          <a:xfrm>
            <a:off x="3747076" y="2024737"/>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0B59C1AE-3BB3-6048-8DD1-D9B62FA66F19}"/>
              </a:ext>
            </a:extLst>
          </p:cNvPr>
          <p:cNvCxnSpPr>
            <a:cxnSpLocks/>
          </p:cNvCxnSpPr>
          <p:nvPr/>
        </p:nvCxnSpPr>
        <p:spPr>
          <a:xfrm>
            <a:off x="3747075" y="2380337"/>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D5F68CB7-DBE4-EB4E-993D-53C89886849C}"/>
              </a:ext>
            </a:extLst>
          </p:cNvPr>
          <p:cNvCxnSpPr>
            <a:cxnSpLocks/>
          </p:cNvCxnSpPr>
          <p:nvPr/>
        </p:nvCxnSpPr>
        <p:spPr>
          <a:xfrm>
            <a:off x="3750251" y="2730504"/>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1B4A1458-478D-6141-AF17-B18A016FE581}"/>
              </a:ext>
            </a:extLst>
          </p:cNvPr>
          <p:cNvCxnSpPr>
            <a:cxnSpLocks/>
          </p:cNvCxnSpPr>
          <p:nvPr/>
        </p:nvCxnSpPr>
        <p:spPr>
          <a:xfrm>
            <a:off x="3750250" y="3079754"/>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B41012D1-498A-E748-9AB8-DA0FA4D0AB04}"/>
              </a:ext>
            </a:extLst>
          </p:cNvPr>
          <p:cNvCxnSpPr>
            <a:cxnSpLocks/>
          </p:cNvCxnSpPr>
          <p:nvPr/>
        </p:nvCxnSpPr>
        <p:spPr>
          <a:xfrm>
            <a:off x="3747074" y="3421957"/>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6AE95EFD-A01B-3E4E-9BA0-05E25ED91914}"/>
              </a:ext>
            </a:extLst>
          </p:cNvPr>
          <p:cNvCxnSpPr>
            <a:cxnSpLocks/>
          </p:cNvCxnSpPr>
          <p:nvPr/>
        </p:nvCxnSpPr>
        <p:spPr>
          <a:xfrm>
            <a:off x="3747073" y="3777557"/>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97" name="Group 196">
            <a:extLst>
              <a:ext uri="{FF2B5EF4-FFF2-40B4-BE49-F238E27FC236}">
                <a16:creationId xmlns:a16="http://schemas.microsoft.com/office/drawing/2014/main" id="{381C8DB1-5F24-6549-AC74-77936773DF79}"/>
              </a:ext>
            </a:extLst>
          </p:cNvPr>
          <p:cNvGrpSpPr/>
          <p:nvPr/>
        </p:nvGrpSpPr>
        <p:grpSpPr>
          <a:xfrm>
            <a:off x="1478717" y="1900618"/>
            <a:ext cx="171058" cy="852504"/>
            <a:chOff x="1695729" y="2695210"/>
            <a:chExt cx="171058" cy="852504"/>
          </a:xfrm>
        </p:grpSpPr>
        <p:sp>
          <p:nvSpPr>
            <p:cNvPr id="198" name="Oval 197">
              <a:extLst>
                <a:ext uri="{FF2B5EF4-FFF2-40B4-BE49-F238E27FC236}">
                  <a16:creationId xmlns:a16="http://schemas.microsoft.com/office/drawing/2014/main" id="{E72C6129-8657-0744-9794-E64D0B1C2849}"/>
                </a:ext>
              </a:extLst>
            </p:cNvPr>
            <p:cNvSpPr/>
            <p:nvPr/>
          </p:nvSpPr>
          <p:spPr>
            <a:xfrm>
              <a:off x="1719721" y="3431546"/>
              <a:ext cx="123074" cy="11616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DD940DE0-4FE3-1540-8F32-1410F84AFCBA}"/>
                </a:ext>
              </a:extLst>
            </p:cNvPr>
            <p:cNvSpPr/>
            <p:nvPr/>
          </p:nvSpPr>
          <p:spPr>
            <a:xfrm>
              <a:off x="1695729" y="2695210"/>
              <a:ext cx="171058" cy="17228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0" name="Straight Connector 199">
              <a:extLst>
                <a:ext uri="{FF2B5EF4-FFF2-40B4-BE49-F238E27FC236}">
                  <a16:creationId xmlns:a16="http://schemas.microsoft.com/office/drawing/2014/main" id="{50BC62B2-1BB4-E54D-B198-628BB9D7ACE5}"/>
                </a:ext>
              </a:extLst>
            </p:cNvPr>
            <p:cNvCxnSpPr>
              <a:cxnSpLocks/>
              <a:stCxn id="198" idx="0"/>
              <a:endCxn id="199" idx="0"/>
            </p:cNvCxnSpPr>
            <p:nvPr/>
          </p:nvCxnSpPr>
          <p:spPr>
            <a:xfrm flipV="1">
              <a:off x="1781258" y="2695210"/>
              <a:ext cx="0" cy="736336"/>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CDD91B92-CE95-B549-8638-0F8598EA5BA9}"/>
                </a:ext>
              </a:extLst>
            </p:cNvPr>
            <p:cNvCxnSpPr>
              <a:cxnSpLocks/>
              <a:stCxn id="199" idx="2"/>
              <a:endCxn id="199" idx="6"/>
            </p:cNvCxnSpPr>
            <p:nvPr/>
          </p:nvCxnSpPr>
          <p:spPr>
            <a:xfrm>
              <a:off x="1695729" y="2781351"/>
              <a:ext cx="171058"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2" name="Group 201">
            <a:extLst>
              <a:ext uri="{FF2B5EF4-FFF2-40B4-BE49-F238E27FC236}">
                <a16:creationId xmlns:a16="http://schemas.microsoft.com/office/drawing/2014/main" id="{A8DF9720-E70B-FE4C-92CA-4062FAA3639B}"/>
              </a:ext>
            </a:extLst>
          </p:cNvPr>
          <p:cNvGrpSpPr/>
          <p:nvPr/>
        </p:nvGrpSpPr>
        <p:grpSpPr>
          <a:xfrm>
            <a:off x="2874888" y="2980214"/>
            <a:ext cx="171058" cy="848820"/>
            <a:chOff x="1695729" y="3082296"/>
            <a:chExt cx="171058" cy="848820"/>
          </a:xfrm>
        </p:grpSpPr>
        <p:sp>
          <p:nvSpPr>
            <p:cNvPr id="203" name="Oval 202">
              <a:extLst>
                <a:ext uri="{FF2B5EF4-FFF2-40B4-BE49-F238E27FC236}">
                  <a16:creationId xmlns:a16="http://schemas.microsoft.com/office/drawing/2014/main" id="{58AAD66E-ECDF-B047-881E-028598ED3420}"/>
                </a:ext>
              </a:extLst>
            </p:cNvPr>
            <p:cNvSpPr/>
            <p:nvPr/>
          </p:nvSpPr>
          <p:spPr>
            <a:xfrm>
              <a:off x="1719721" y="3082296"/>
              <a:ext cx="123074" cy="11616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2501AABC-1B65-EC48-A03D-1509A14C7B63}"/>
                </a:ext>
              </a:extLst>
            </p:cNvPr>
            <p:cNvSpPr/>
            <p:nvPr/>
          </p:nvSpPr>
          <p:spPr>
            <a:xfrm>
              <a:off x="1695729" y="3758835"/>
              <a:ext cx="171058" cy="17228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5" name="Straight Connector 204">
              <a:extLst>
                <a:ext uri="{FF2B5EF4-FFF2-40B4-BE49-F238E27FC236}">
                  <a16:creationId xmlns:a16="http://schemas.microsoft.com/office/drawing/2014/main" id="{16BC8EE2-32B1-F84B-B02E-56966059218E}"/>
                </a:ext>
              </a:extLst>
            </p:cNvPr>
            <p:cNvCxnSpPr>
              <a:cxnSpLocks/>
              <a:stCxn id="203" idx="0"/>
              <a:endCxn id="204" idx="4"/>
            </p:cNvCxnSpPr>
            <p:nvPr/>
          </p:nvCxnSpPr>
          <p:spPr>
            <a:xfrm>
              <a:off x="1781258" y="3082296"/>
              <a:ext cx="0" cy="84882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D9F51F90-B5E0-D04B-B66C-0B73C3CDFFC0}"/>
                </a:ext>
              </a:extLst>
            </p:cNvPr>
            <p:cNvCxnSpPr>
              <a:cxnSpLocks/>
              <a:stCxn id="204" idx="2"/>
              <a:endCxn id="204" idx="6"/>
            </p:cNvCxnSpPr>
            <p:nvPr/>
          </p:nvCxnSpPr>
          <p:spPr>
            <a:xfrm>
              <a:off x="1695729" y="3844976"/>
              <a:ext cx="171058"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6023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Idea: Cut a Large Quantum Circuit Into Multiple sub-Circuits</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5</a:t>
            </a:fld>
            <a:endParaRPr lang="en-US" dirty="0"/>
          </a:p>
        </p:txBody>
      </p:sp>
      <p:cxnSp>
        <p:nvCxnSpPr>
          <p:cNvPr id="128" name="Straight Connector 127">
            <a:extLst>
              <a:ext uri="{FF2B5EF4-FFF2-40B4-BE49-F238E27FC236}">
                <a16:creationId xmlns:a16="http://schemas.microsoft.com/office/drawing/2014/main" id="{AA1C3D1B-1FB8-0941-B827-3F567FE4DAAA}"/>
              </a:ext>
            </a:extLst>
          </p:cNvPr>
          <p:cNvCxnSpPr>
            <a:cxnSpLocks/>
          </p:cNvCxnSpPr>
          <p:nvPr/>
        </p:nvCxnSpPr>
        <p:spPr>
          <a:xfrm flipV="1">
            <a:off x="3952610" y="2351317"/>
            <a:ext cx="352662" cy="165117"/>
          </a:xfrm>
          <a:prstGeom prst="line">
            <a:avLst/>
          </a:prstGeom>
          <a:ln w="25400">
            <a:solidFill>
              <a:schemeClr val="tx2"/>
            </a:solidFill>
            <a:prstDash val="soli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5399C66C-EBBC-B448-B475-499A268E5509}"/>
              </a:ext>
            </a:extLst>
          </p:cNvPr>
          <p:cNvCxnSpPr>
            <a:cxnSpLocks/>
          </p:cNvCxnSpPr>
          <p:nvPr/>
        </p:nvCxnSpPr>
        <p:spPr>
          <a:xfrm>
            <a:off x="3971534" y="3309829"/>
            <a:ext cx="346585" cy="134935"/>
          </a:xfrm>
          <a:prstGeom prst="line">
            <a:avLst/>
          </a:prstGeom>
          <a:ln w="25400">
            <a:solidFill>
              <a:schemeClr val="tx2"/>
            </a:solidFill>
            <a:prstDash val="solid"/>
            <a:tailEnd type="stealth" w="lg" len="lg"/>
          </a:ln>
          <a:effectLst/>
        </p:spPr>
        <p:style>
          <a:lnRef idx="2">
            <a:schemeClr val="accent1"/>
          </a:lnRef>
          <a:fillRef idx="0">
            <a:schemeClr val="accent1"/>
          </a:fillRef>
          <a:effectRef idx="1">
            <a:schemeClr val="accent1"/>
          </a:effectRef>
          <a:fontRef idx="minor">
            <a:schemeClr val="tx1"/>
          </a:fontRef>
        </p:style>
      </p:cxnSp>
      <p:sp>
        <p:nvSpPr>
          <p:cNvPr id="136" name="Content Placeholder 5">
            <a:extLst>
              <a:ext uri="{FF2B5EF4-FFF2-40B4-BE49-F238E27FC236}">
                <a16:creationId xmlns:a16="http://schemas.microsoft.com/office/drawing/2014/main" id="{603D1EB0-64F8-134C-8B41-DCBE4ECC1A41}"/>
              </a:ext>
            </a:extLst>
          </p:cNvPr>
          <p:cNvSpPr txBox="1">
            <a:spLocks/>
          </p:cNvSpPr>
          <p:nvPr/>
        </p:nvSpPr>
        <p:spPr>
          <a:xfrm>
            <a:off x="5461111" y="2916448"/>
            <a:ext cx="3094413" cy="1163937"/>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buFont typeface="Wingdings" pitchFamily="2" charset="2"/>
              <a:buChar char="Ø"/>
            </a:pPr>
            <a:r>
              <a:rPr lang="en-US" sz="1400" i="1" dirty="0" err="1"/>
              <a:t>Bravyi</a:t>
            </a:r>
            <a:r>
              <a:rPr lang="en-US" sz="1400" i="1" dirty="0"/>
              <a:t>, Smith, Smolin, Phys. Rev. X, June 2016</a:t>
            </a:r>
          </a:p>
          <a:p>
            <a:pPr>
              <a:spcBef>
                <a:spcPts val="0"/>
              </a:spcBef>
              <a:spcAft>
                <a:spcPts val="1200"/>
              </a:spcAft>
              <a:buFont typeface="Wingdings" pitchFamily="2" charset="2"/>
              <a:buChar char="Ø"/>
            </a:pPr>
            <a:r>
              <a:rPr lang="en-US" sz="1400" i="1" dirty="0"/>
              <a:t>Peng, Harrow, </a:t>
            </a:r>
            <a:r>
              <a:rPr lang="en-US" sz="1400" i="1" dirty="0" err="1"/>
              <a:t>Ozols</a:t>
            </a:r>
            <a:r>
              <a:rPr lang="en-US" sz="1400" i="1" dirty="0"/>
              <a:t>, Wu, </a:t>
            </a:r>
            <a:r>
              <a:rPr lang="en-US" sz="1400" i="1" dirty="0" err="1"/>
              <a:t>arXiv</a:t>
            </a:r>
            <a:r>
              <a:rPr lang="en-US" sz="1400" i="1" dirty="0"/>
              <a:t>, April 2019</a:t>
            </a:r>
          </a:p>
        </p:txBody>
      </p:sp>
      <p:sp>
        <p:nvSpPr>
          <p:cNvPr id="11" name="Content Placeholder 5">
            <a:extLst>
              <a:ext uri="{FF2B5EF4-FFF2-40B4-BE49-F238E27FC236}">
                <a16:creationId xmlns:a16="http://schemas.microsoft.com/office/drawing/2014/main" id="{BE1161BD-DBCC-D74A-AB06-DEDA67F97F9A}"/>
              </a:ext>
            </a:extLst>
          </p:cNvPr>
          <p:cNvSpPr txBox="1">
            <a:spLocks/>
          </p:cNvSpPr>
          <p:nvPr/>
        </p:nvSpPr>
        <p:spPr>
          <a:xfrm>
            <a:off x="457199" y="1347980"/>
            <a:ext cx="1384241" cy="313053"/>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0070C0"/>
                </a:solidFill>
              </a:rPr>
              <a:t>Processor A</a:t>
            </a:r>
          </a:p>
        </p:txBody>
      </p:sp>
      <p:sp>
        <p:nvSpPr>
          <p:cNvPr id="12" name="Content Placeholder 5">
            <a:extLst>
              <a:ext uri="{FF2B5EF4-FFF2-40B4-BE49-F238E27FC236}">
                <a16:creationId xmlns:a16="http://schemas.microsoft.com/office/drawing/2014/main" id="{47024E94-5425-8242-B4B7-695D148B13A4}"/>
              </a:ext>
            </a:extLst>
          </p:cNvPr>
          <p:cNvSpPr txBox="1">
            <a:spLocks/>
          </p:cNvSpPr>
          <p:nvPr/>
        </p:nvSpPr>
        <p:spPr>
          <a:xfrm>
            <a:off x="457199" y="4040968"/>
            <a:ext cx="1384241" cy="313053"/>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0070C0"/>
                </a:solidFill>
              </a:rPr>
              <a:t>Processor B</a:t>
            </a:r>
          </a:p>
        </p:txBody>
      </p:sp>
      <p:sp>
        <p:nvSpPr>
          <p:cNvPr id="13" name="Content Placeholder 5">
            <a:extLst>
              <a:ext uri="{FF2B5EF4-FFF2-40B4-BE49-F238E27FC236}">
                <a16:creationId xmlns:a16="http://schemas.microsoft.com/office/drawing/2014/main" id="{724D31E8-37A4-304D-9246-BFB8E5AC4C6D}"/>
              </a:ext>
            </a:extLst>
          </p:cNvPr>
          <p:cNvSpPr txBox="1">
            <a:spLocks/>
          </p:cNvSpPr>
          <p:nvPr/>
        </p:nvSpPr>
        <p:spPr>
          <a:xfrm>
            <a:off x="5461112" y="1426150"/>
            <a:ext cx="3238879" cy="1307217"/>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pPr>
            <a:r>
              <a:rPr lang="en-US" dirty="0"/>
              <a:t>Cost scales exponentially with number of wire and gate cuts</a:t>
            </a:r>
          </a:p>
          <a:p>
            <a:pPr>
              <a:spcBef>
                <a:spcPts val="0"/>
              </a:spcBef>
              <a:spcAft>
                <a:spcPts val="1200"/>
              </a:spcAft>
            </a:pPr>
            <a:r>
              <a:rPr lang="en-US" dirty="0"/>
              <a:t>Need to find a clean cut</a:t>
            </a:r>
          </a:p>
        </p:txBody>
      </p:sp>
      <p:pic>
        <p:nvPicPr>
          <p:cNvPr id="14" name="Picture 13">
            <a:extLst>
              <a:ext uri="{FF2B5EF4-FFF2-40B4-BE49-F238E27FC236}">
                <a16:creationId xmlns:a16="http://schemas.microsoft.com/office/drawing/2014/main" id="{E810F1F9-8591-F544-B089-E11D469CC1D4}"/>
              </a:ext>
            </a:extLst>
          </p:cNvPr>
          <p:cNvPicPr>
            <a:picLocks noChangeAspect="1"/>
          </p:cNvPicPr>
          <p:nvPr/>
        </p:nvPicPr>
        <p:blipFill>
          <a:blip r:embed="rId3"/>
          <a:stretch>
            <a:fillRect/>
          </a:stretch>
        </p:blipFill>
        <p:spPr>
          <a:xfrm>
            <a:off x="4347007" y="1426150"/>
            <a:ext cx="1052137" cy="1079643"/>
          </a:xfrm>
          <a:prstGeom prst="rect">
            <a:avLst/>
          </a:prstGeom>
        </p:spPr>
      </p:pic>
      <p:cxnSp>
        <p:nvCxnSpPr>
          <p:cNvPr id="179" name="Straight Connector 178">
            <a:extLst>
              <a:ext uri="{FF2B5EF4-FFF2-40B4-BE49-F238E27FC236}">
                <a16:creationId xmlns:a16="http://schemas.microsoft.com/office/drawing/2014/main" id="{997C3682-608A-524D-AB33-BF55D05BE210}"/>
              </a:ext>
            </a:extLst>
          </p:cNvPr>
          <p:cNvCxnSpPr>
            <a:cxnSpLocks/>
          </p:cNvCxnSpPr>
          <p:nvPr/>
        </p:nvCxnSpPr>
        <p:spPr>
          <a:xfrm flipV="1">
            <a:off x="847860" y="3038298"/>
            <a:ext cx="3159542" cy="1377"/>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67A96589-A25C-3841-A4A5-C7716BEDD8BB}"/>
              </a:ext>
            </a:extLst>
          </p:cNvPr>
          <p:cNvCxnSpPr>
            <a:cxnSpLocks/>
          </p:cNvCxnSpPr>
          <p:nvPr/>
        </p:nvCxnSpPr>
        <p:spPr>
          <a:xfrm flipV="1">
            <a:off x="847860" y="3384183"/>
            <a:ext cx="3159542" cy="1975"/>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81" name="TextBox 180">
            <a:extLst>
              <a:ext uri="{FF2B5EF4-FFF2-40B4-BE49-F238E27FC236}">
                <a16:creationId xmlns:a16="http://schemas.microsoft.com/office/drawing/2014/main" id="{FDC2DA24-498E-844A-87CB-34CCC7E40707}"/>
              </a:ext>
            </a:extLst>
          </p:cNvPr>
          <p:cNvSpPr txBox="1"/>
          <p:nvPr/>
        </p:nvSpPr>
        <p:spPr>
          <a:xfrm>
            <a:off x="371079" y="2858218"/>
            <a:ext cx="455574" cy="369332"/>
          </a:xfrm>
          <a:prstGeom prst="rect">
            <a:avLst/>
          </a:prstGeom>
          <a:noFill/>
        </p:spPr>
        <p:txBody>
          <a:bodyPr wrap="none" rtlCol="0">
            <a:spAutoFit/>
          </a:bodyPr>
          <a:lstStyle/>
          <a:p>
            <a:r>
              <a:rPr lang="en-US" dirty="0">
                <a:solidFill>
                  <a:schemeClr val="tx1">
                    <a:lumMod val="50000"/>
                  </a:schemeClr>
                </a:solidFill>
              </a:rPr>
              <a:t>|0⟩</a:t>
            </a:r>
          </a:p>
        </p:txBody>
      </p:sp>
      <p:sp>
        <p:nvSpPr>
          <p:cNvPr id="182" name="TextBox 181">
            <a:extLst>
              <a:ext uri="{FF2B5EF4-FFF2-40B4-BE49-F238E27FC236}">
                <a16:creationId xmlns:a16="http://schemas.microsoft.com/office/drawing/2014/main" id="{0ED98E77-3D74-C74A-AC29-A5E7DAE935C7}"/>
              </a:ext>
            </a:extLst>
          </p:cNvPr>
          <p:cNvSpPr txBox="1"/>
          <p:nvPr/>
        </p:nvSpPr>
        <p:spPr>
          <a:xfrm>
            <a:off x="374254" y="3204919"/>
            <a:ext cx="455574" cy="369332"/>
          </a:xfrm>
          <a:prstGeom prst="rect">
            <a:avLst/>
          </a:prstGeom>
          <a:noFill/>
        </p:spPr>
        <p:txBody>
          <a:bodyPr wrap="none" rtlCol="0">
            <a:spAutoFit/>
          </a:bodyPr>
          <a:lstStyle/>
          <a:p>
            <a:r>
              <a:rPr lang="en-US" dirty="0">
                <a:solidFill>
                  <a:schemeClr val="tx1">
                    <a:lumMod val="50000"/>
                  </a:schemeClr>
                </a:solidFill>
              </a:rPr>
              <a:t>|0⟩</a:t>
            </a:r>
          </a:p>
        </p:txBody>
      </p:sp>
      <p:cxnSp>
        <p:nvCxnSpPr>
          <p:cNvPr id="183" name="Straight Connector 182">
            <a:extLst>
              <a:ext uri="{FF2B5EF4-FFF2-40B4-BE49-F238E27FC236}">
                <a16:creationId xmlns:a16="http://schemas.microsoft.com/office/drawing/2014/main" id="{4BB7AFDF-8BA3-FB40-B2E5-355D1654BB9E}"/>
              </a:ext>
            </a:extLst>
          </p:cNvPr>
          <p:cNvCxnSpPr>
            <a:cxnSpLocks/>
          </p:cNvCxnSpPr>
          <p:nvPr/>
        </p:nvCxnSpPr>
        <p:spPr>
          <a:xfrm>
            <a:off x="847860" y="3739216"/>
            <a:ext cx="3159542"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F264E23E-DA66-8D48-997D-142D90820114}"/>
              </a:ext>
            </a:extLst>
          </p:cNvPr>
          <p:cNvCxnSpPr>
            <a:cxnSpLocks/>
          </p:cNvCxnSpPr>
          <p:nvPr/>
        </p:nvCxnSpPr>
        <p:spPr>
          <a:xfrm>
            <a:off x="855228" y="2339905"/>
            <a:ext cx="3152174"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81A0D04D-DC7C-5744-A843-D015E850E583}"/>
              </a:ext>
            </a:extLst>
          </p:cNvPr>
          <p:cNvCxnSpPr>
            <a:cxnSpLocks/>
          </p:cNvCxnSpPr>
          <p:nvPr/>
        </p:nvCxnSpPr>
        <p:spPr>
          <a:xfrm>
            <a:off x="855228" y="2691655"/>
            <a:ext cx="3152174"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A3BC3A21-FF1D-5342-8DAF-6391B7F41B2D}"/>
              </a:ext>
            </a:extLst>
          </p:cNvPr>
          <p:cNvCxnSpPr>
            <a:cxnSpLocks/>
          </p:cNvCxnSpPr>
          <p:nvPr/>
        </p:nvCxnSpPr>
        <p:spPr>
          <a:xfrm>
            <a:off x="855228" y="1986845"/>
            <a:ext cx="3152174"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87" name="TextBox 186">
            <a:extLst>
              <a:ext uri="{FF2B5EF4-FFF2-40B4-BE49-F238E27FC236}">
                <a16:creationId xmlns:a16="http://schemas.microsoft.com/office/drawing/2014/main" id="{D1481B59-7E7E-4A47-9403-C820A52D0B8B}"/>
              </a:ext>
            </a:extLst>
          </p:cNvPr>
          <p:cNvSpPr txBox="1"/>
          <p:nvPr/>
        </p:nvSpPr>
        <p:spPr>
          <a:xfrm>
            <a:off x="374254" y="2505793"/>
            <a:ext cx="455574" cy="369332"/>
          </a:xfrm>
          <a:prstGeom prst="rect">
            <a:avLst/>
          </a:prstGeom>
          <a:noFill/>
        </p:spPr>
        <p:txBody>
          <a:bodyPr wrap="none" rtlCol="0">
            <a:spAutoFit/>
          </a:bodyPr>
          <a:lstStyle/>
          <a:p>
            <a:r>
              <a:rPr lang="en-US" dirty="0">
                <a:solidFill>
                  <a:schemeClr val="tx1">
                    <a:lumMod val="50000"/>
                  </a:schemeClr>
                </a:solidFill>
              </a:rPr>
              <a:t>|0⟩</a:t>
            </a:r>
          </a:p>
        </p:txBody>
      </p:sp>
      <p:sp>
        <p:nvSpPr>
          <p:cNvPr id="188" name="TextBox 187">
            <a:extLst>
              <a:ext uri="{FF2B5EF4-FFF2-40B4-BE49-F238E27FC236}">
                <a16:creationId xmlns:a16="http://schemas.microsoft.com/office/drawing/2014/main" id="{FC123FE9-3061-914A-BE84-5F9344BE5514}"/>
              </a:ext>
            </a:extLst>
          </p:cNvPr>
          <p:cNvSpPr txBox="1"/>
          <p:nvPr/>
        </p:nvSpPr>
        <p:spPr>
          <a:xfrm>
            <a:off x="374254" y="3553543"/>
            <a:ext cx="455574" cy="369332"/>
          </a:xfrm>
          <a:prstGeom prst="rect">
            <a:avLst/>
          </a:prstGeom>
          <a:noFill/>
        </p:spPr>
        <p:txBody>
          <a:bodyPr wrap="none" rtlCol="0">
            <a:spAutoFit/>
          </a:bodyPr>
          <a:lstStyle/>
          <a:p>
            <a:r>
              <a:rPr lang="en-US" dirty="0">
                <a:solidFill>
                  <a:schemeClr val="tx1">
                    <a:lumMod val="50000"/>
                  </a:schemeClr>
                </a:solidFill>
              </a:rPr>
              <a:t>|0⟩</a:t>
            </a:r>
          </a:p>
        </p:txBody>
      </p:sp>
      <p:sp>
        <p:nvSpPr>
          <p:cNvPr id="189" name="TextBox 188">
            <a:extLst>
              <a:ext uri="{FF2B5EF4-FFF2-40B4-BE49-F238E27FC236}">
                <a16:creationId xmlns:a16="http://schemas.microsoft.com/office/drawing/2014/main" id="{A4DB8BD6-412B-D841-8577-9C5A1AE845C1}"/>
              </a:ext>
            </a:extLst>
          </p:cNvPr>
          <p:cNvSpPr txBox="1"/>
          <p:nvPr/>
        </p:nvSpPr>
        <p:spPr>
          <a:xfrm>
            <a:off x="371079" y="2152098"/>
            <a:ext cx="455574" cy="369332"/>
          </a:xfrm>
          <a:prstGeom prst="rect">
            <a:avLst/>
          </a:prstGeom>
          <a:noFill/>
        </p:spPr>
        <p:txBody>
          <a:bodyPr wrap="none" rtlCol="0">
            <a:spAutoFit/>
          </a:bodyPr>
          <a:lstStyle/>
          <a:p>
            <a:r>
              <a:rPr lang="en-US" dirty="0">
                <a:solidFill>
                  <a:schemeClr val="tx1">
                    <a:lumMod val="50000"/>
                  </a:schemeClr>
                </a:solidFill>
              </a:rPr>
              <a:t>|0⟩</a:t>
            </a:r>
          </a:p>
        </p:txBody>
      </p:sp>
      <p:sp>
        <p:nvSpPr>
          <p:cNvPr id="190" name="TextBox 189">
            <a:extLst>
              <a:ext uri="{FF2B5EF4-FFF2-40B4-BE49-F238E27FC236}">
                <a16:creationId xmlns:a16="http://schemas.microsoft.com/office/drawing/2014/main" id="{2165E48E-56A4-1848-9CBE-BE04087B2EF2}"/>
              </a:ext>
            </a:extLst>
          </p:cNvPr>
          <p:cNvSpPr txBox="1"/>
          <p:nvPr/>
        </p:nvSpPr>
        <p:spPr>
          <a:xfrm>
            <a:off x="374254" y="1800059"/>
            <a:ext cx="455574" cy="369332"/>
          </a:xfrm>
          <a:prstGeom prst="rect">
            <a:avLst/>
          </a:prstGeom>
          <a:noFill/>
        </p:spPr>
        <p:txBody>
          <a:bodyPr wrap="none" rtlCol="0">
            <a:spAutoFit/>
          </a:bodyPr>
          <a:lstStyle/>
          <a:p>
            <a:r>
              <a:rPr lang="en-US" dirty="0">
                <a:solidFill>
                  <a:schemeClr val="tx1">
                    <a:lumMod val="50000"/>
                  </a:schemeClr>
                </a:solidFill>
              </a:rPr>
              <a:t>|0⟩</a:t>
            </a:r>
          </a:p>
        </p:txBody>
      </p:sp>
      <p:grpSp>
        <p:nvGrpSpPr>
          <p:cNvPr id="191" name="Group 190">
            <a:extLst>
              <a:ext uri="{FF2B5EF4-FFF2-40B4-BE49-F238E27FC236}">
                <a16:creationId xmlns:a16="http://schemas.microsoft.com/office/drawing/2014/main" id="{ED3F9A97-6137-A149-9193-C050D2E67464}"/>
              </a:ext>
            </a:extLst>
          </p:cNvPr>
          <p:cNvGrpSpPr/>
          <p:nvPr/>
        </p:nvGrpSpPr>
        <p:grpSpPr>
          <a:xfrm>
            <a:off x="3254121" y="2842849"/>
            <a:ext cx="574588" cy="391621"/>
            <a:chOff x="2999627" y="2362026"/>
            <a:chExt cx="574588" cy="391621"/>
          </a:xfrm>
        </p:grpSpPr>
        <p:grpSp>
          <p:nvGrpSpPr>
            <p:cNvPr id="192" name="Group 191">
              <a:extLst>
                <a:ext uri="{FF2B5EF4-FFF2-40B4-BE49-F238E27FC236}">
                  <a16:creationId xmlns:a16="http://schemas.microsoft.com/office/drawing/2014/main" id="{1C4AA436-B3F5-2548-B941-9DECAD12423C}"/>
                </a:ext>
              </a:extLst>
            </p:cNvPr>
            <p:cNvGrpSpPr/>
            <p:nvPr/>
          </p:nvGrpSpPr>
          <p:grpSpPr>
            <a:xfrm>
              <a:off x="2999627" y="2416771"/>
              <a:ext cx="497717" cy="336876"/>
              <a:chOff x="3397459" y="2613714"/>
              <a:chExt cx="497717" cy="336876"/>
            </a:xfrm>
          </p:grpSpPr>
          <p:sp>
            <p:nvSpPr>
              <p:cNvPr id="194" name="Rectangle 193">
                <a:extLst>
                  <a:ext uri="{FF2B5EF4-FFF2-40B4-BE49-F238E27FC236}">
                    <a16:creationId xmlns:a16="http://schemas.microsoft.com/office/drawing/2014/main" id="{AC4FA1CE-843E-A74D-A9B1-FE80265FAB33}"/>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Arc 194">
                <a:extLst>
                  <a:ext uri="{FF2B5EF4-FFF2-40B4-BE49-F238E27FC236}">
                    <a16:creationId xmlns:a16="http://schemas.microsoft.com/office/drawing/2014/main" id="{CF4226ED-AF97-C649-ACDD-8AF01BCBF2CF}"/>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6" name="Straight Connector 195">
                <a:extLst>
                  <a:ext uri="{FF2B5EF4-FFF2-40B4-BE49-F238E27FC236}">
                    <a16:creationId xmlns:a16="http://schemas.microsoft.com/office/drawing/2014/main" id="{1B70E1B1-9162-A142-A755-422CA5CC8DA1}"/>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93" name="TextBox 192">
              <a:extLst>
                <a:ext uri="{FF2B5EF4-FFF2-40B4-BE49-F238E27FC236}">
                  <a16:creationId xmlns:a16="http://schemas.microsoft.com/office/drawing/2014/main" id="{C6B86062-08FC-2A4D-AFB5-E808EA40A41B}"/>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grpSp>
        <p:nvGrpSpPr>
          <p:cNvPr id="197" name="Group 196">
            <a:extLst>
              <a:ext uri="{FF2B5EF4-FFF2-40B4-BE49-F238E27FC236}">
                <a16:creationId xmlns:a16="http://schemas.microsoft.com/office/drawing/2014/main" id="{BFB80634-ED5A-4244-A705-2930382771FE}"/>
              </a:ext>
            </a:extLst>
          </p:cNvPr>
          <p:cNvGrpSpPr/>
          <p:nvPr/>
        </p:nvGrpSpPr>
        <p:grpSpPr>
          <a:xfrm>
            <a:off x="2505210" y="2972667"/>
            <a:ext cx="171058" cy="496395"/>
            <a:chOff x="1695729" y="3082296"/>
            <a:chExt cx="171058" cy="496395"/>
          </a:xfrm>
        </p:grpSpPr>
        <p:sp>
          <p:nvSpPr>
            <p:cNvPr id="198" name="Oval 197">
              <a:extLst>
                <a:ext uri="{FF2B5EF4-FFF2-40B4-BE49-F238E27FC236}">
                  <a16:creationId xmlns:a16="http://schemas.microsoft.com/office/drawing/2014/main" id="{0286F047-7A62-3C4A-8DDC-6D1EB31611BB}"/>
                </a:ext>
              </a:extLst>
            </p:cNvPr>
            <p:cNvSpPr/>
            <p:nvPr/>
          </p:nvSpPr>
          <p:spPr>
            <a:xfrm>
              <a:off x="1719721" y="3082296"/>
              <a:ext cx="123074" cy="11616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2F4E9AE3-CFBD-5741-AA7B-DD74B4AA2ED7}"/>
                </a:ext>
              </a:extLst>
            </p:cNvPr>
            <p:cNvSpPr/>
            <p:nvPr/>
          </p:nvSpPr>
          <p:spPr>
            <a:xfrm>
              <a:off x="1695729" y="3406410"/>
              <a:ext cx="171058" cy="17228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0" name="Straight Connector 199">
              <a:extLst>
                <a:ext uri="{FF2B5EF4-FFF2-40B4-BE49-F238E27FC236}">
                  <a16:creationId xmlns:a16="http://schemas.microsoft.com/office/drawing/2014/main" id="{B6B6161E-F561-9640-86EB-339BCF2B72B4}"/>
                </a:ext>
              </a:extLst>
            </p:cNvPr>
            <p:cNvCxnSpPr>
              <a:cxnSpLocks/>
              <a:stCxn id="198" idx="0"/>
              <a:endCxn id="199" idx="4"/>
            </p:cNvCxnSpPr>
            <p:nvPr/>
          </p:nvCxnSpPr>
          <p:spPr>
            <a:xfrm>
              <a:off x="1781258" y="3082296"/>
              <a:ext cx="0" cy="496395"/>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5A23ECAD-7628-EE49-A560-C43E5189E24B}"/>
                </a:ext>
              </a:extLst>
            </p:cNvPr>
            <p:cNvCxnSpPr>
              <a:cxnSpLocks/>
              <a:stCxn id="199" idx="2"/>
              <a:endCxn id="199" idx="6"/>
            </p:cNvCxnSpPr>
            <p:nvPr/>
          </p:nvCxnSpPr>
          <p:spPr>
            <a:xfrm>
              <a:off x="1695729" y="3492551"/>
              <a:ext cx="171058"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2" name="Group 201">
            <a:extLst>
              <a:ext uri="{FF2B5EF4-FFF2-40B4-BE49-F238E27FC236}">
                <a16:creationId xmlns:a16="http://schemas.microsoft.com/office/drawing/2014/main" id="{23EAD6AD-0016-DC48-B6A8-1671DE97214C}"/>
              </a:ext>
            </a:extLst>
          </p:cNvPr>
          <p:cNvGrpSpPr/>
          <p:nvPr/>
        </p:nvGrpSpPr>
        <p:grpSpPr>
          <a:xfrm>
            <a:off x="2140626" y="2630860"/>
            <a:ext cx="171058" cy="496395"/>
            <a:chOff x="1695729" y="2958471"/>
            <a:chExt cx="171058" cy="496395"/>
          </a:xfrm>
        </p:grpSpPr>
        <p:sp>
          <p:nvSpPr>
            <p:cNvPr id="203" name="Oval 202">
              <a:extLst>
                <a:ext uri="{FF2B5EF4-FFF2-40B4-BE49-F238E27FC236}">
                  <a16:creationId xmlns:a16="http://schemas.microsoft.com/office/drawing/2014/main" id="{E9F5D818-737F-8D45-92D9-E21203858703}"/>
                </a:ext>
              </a:extLst>
            </p:cNvPr>
            <p:cNvSpPr/>
            <p:nvPr/>
          </p:nvSpPr>
          <p:spPr>
            <a:xfrm>
              <a:off x="1719721" y="2958471"/>
              <a:ext cx="123074" cy="11616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75996B65-9798-D24A-887C-EBEE85B4DC1C}"/>
                </a:ext>
              </a:extLst>
            </p:cNvPr>
            <p:cNvSpPr/>
            <p:nvPr/>
          </p:nvSpPr>
          <p:spPr>
            <a:xfrm>
              <a:off x="1695729" y="3282585"/>
              <a:ext cx="171058" cy="17228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5" name="Straight Connector 204">
              <a:extLst>
                <a:ext uri="{FF2B5EF4-FFF2-40B4-BE49-F238E27FC236}">
                  <a16:creationId xmlns:a16="http://schemas.microsoft.com/office/drawing/2014/main" id="{C204E927-C3FA-864C-805B-12DD0E45090D}"/>
                </a:ext>
              </a:extLst>
            </p:cNvPr>
            <p:cNvCxnSpPr>
              <a:cxnSpLocks/>
              <a:stCxn id="203" idx="0"/>
              <a:endCxn id="204" idx="4"/>
            </p:cNvCxnSpPr>
            <p:nvPr/>
          </p:nvCxnSpPr>
          <p:spPr>
            <a:xfrm>
              <a:off x="1781258" y="2958471"/>
              <a:ext cx="0" cy="496395"/>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2A88E48B-444F-154A-ACA7-E3557724FC57}"/>
                </a:ext>
              </a:extLst>
            </p:cNvPr>
            <p:cNvCxnSpPr>
              <a:cxnSpLocks/>
              <a:stCxn id="204" idx="2"/>
              <a:endCxn id="204" idx="6"/>
            </p:cNvCxnSpPr>
            <p:nvPr/>
          </p:nvCxnSpPr>
          <p:spPr>
            <a:xfrm>
              <a:off x="1695729" y="3368726"/>
              <a:ext cx="171058"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07" name="Rectangle 206">
            <a:extLst>
              <a:ext uri="{FF2B5EF4-FFF2-40B4-BE49-F238E27FC236}">
                <a16:creationId xmlns:a16="http://schemas.microsoft.com/office/drawing/2014/main" id="{44AAB0F0-E200-324D-BC40-6DC9F2E14EA1}"/>
              </a:ext>
            </a:extLst>
          </p:cNvPr>
          <p:cNvSpPr/>
          <p:nvPr/>
        </p:nvSpPr>
        <p:spPr>
          <a:xfrm>
            <a:off x="1017069" y="2541311"/>
            <a:ext cx="284480" cy="2953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grpSp>
        <p:nvGrpSpPr>
          <p:cNvPr id="208" name="Group 207">
            <a:extLst>
              <a:ext uri="{FF2B5EF4-FFF2-40B4-BE49-F238E27FC236}">
                <a16:creationId xmlns:a16="http://schemas.microsoft.com/office/drawing/2014/main" id="{4CC80254-ACFA-4745-8101-ACE873AAC4DD}"/>
              </a:ext>
            </a:extLst>
          </p:cNvPr>
          <p:cNvGrpSpPr/>
          <p:nvPr/>
        </p:nvGrpSpPr>
        <p:grpSpPr>
          <a:xfrm>
            <a:off x="1809216" y="2251319"/>
            <a:ext cx="171058" cy="496904"/>
            <a:chOff x="1695729" y="3031760"/>
            <a:chExt cx="171058" cy="496904"/>
          </a:xfrm>
        </p:grpSpPr>
        <p:sp>
          <p:nvSpPr>
            <p:cNvPr id="209" name="Oval 208">
              <a:extLst>
                <a:ext uri="{FF2B5EF4-FFF2-40B4-BE49-F238E27FC236}">
                  <a16:creationId xmlns:a16="http://schemas.microsoft.com/office/drawing/2014/main" id="{BD4E4574-C350-644D-996C-2B4905B06191}"/>
                </a:ext>
              </a:extLst>
            </p:cNvPr>
            <p:cNvSpPr/>
            <p:nvPr/>
          </p:nvSpPr>
          <p:spPr>
            <a:xfrm>
              <a:off x="1719721" y="3412496"/>
              <a:ext cx="123074" cy="11616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B6C69364-1900-AA47-A313-A55D9C92501A}"/>
                </a:ext>
              </a:extLst>
            </p:cNvPr>
            <p:cNvSpPr/>
            <p:nvPr/>
          </p:nvSpPr>
          <p:spPr>
            <a:xfrm>
              <a:off x="1695729" y="3031760"/>
              <a:ext cx="171058" cy="17228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1" name="Straight Connector 210">
              <a:extLst>
                <a:ext uri="{FF2B5EF4-FFF2-40B4-BE49-F238E27FC236}">
                  <a16:creationId xmlns:a16="http://schemas.microsoft.com/office/drawing/2014/main" id="{835C9A0C-9BFE-EA4A-8397-FF21FBB0CE2F}"/>
                </a:ext>
              </a:extLst>
            </p:cNvPr>
            <p:cNvCxnSpPr>
              <a:cxnSpLocks/>
              <a:stCxn id="209" idx="0"/>
              <a:endCxn id="210" idx="0"/>
            </p:cNvCxnSpPr>
            <p:nvPr/>
          </p:nvCxnSpPr>
          <p:spPr>
            <a:xfrm flipV="1">
              <a:off x="1781258" y="3031760"/>
              <a:ext cx="0" cy="380736"/>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1FFA316A-93C3-D741-9226-9095C76B7ACD}"/>
                </a:ext>
              </a:extLst>
            </p:cNvPr>
            <p:cNvCxnSpPr>
              <a:cxnSpLocks/>
              <a:stCxn id="210" idx="2"/>
              <a:endCxn id="210" idx="6"/>
            </p:cNvCxnSpPr>
            <p:nvPr/>
          </p:nvCxnSpPr>
          <p:spPr>
            <a:xfrm>
              <a:off x="1695729" y="3117901"/>
              <a:ext cx="171058"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13" name="Group 212">
            <a:extLst>
              <a:ext uri="{FF2B5EF4-FFF2-40B4-BE49-F238E27FC236}">
                <a16:creationId xmlns:a16="http://schemas.microsoft.com/office/drawing/2014/main" id="{3A388160-56FE-C243-A13C-F31359643758}"/>
              </a:ext>
            </a:extLst>
          </p:cNvPr>
          <p:cNvGrpSpPr/>
          <p:nvPr/>
        </p:nvGrpSpPr>
        <p:grpSpPr>
          <a:xfrm>
            <a:off x="3251918" y="3184932"/>
            <a:ext cx="574588" cy="391621"/>
            <a:chOff x="2999627" y="2362026"/>
            <a:chExt cx="574588" cy="391621"/>
          </a:xfrm>
        </p:grpSpPr>
        <p:grpSp>
          <p:nvGrpSpPr>
            <p:cNvPr id="214" name="Group 213">
              <a:extLst>
                <a:ext uri="{FF2B5EF4-FFF2-40B4-BE49-F238E27FC236}">
                  <a16:creationId xmlns:a16="http://schemas.microsoft.com/office/drawing/2014/main" id="{3784F420-9DEC-CE4E-B681-33D79DC17721}"/>
                </a:ext>
              </a:extLst>
            </p:cNvPr>
            <p:cNvGrpSpPr/>
            <p:nvPr/>
          </p:nvGrpSpPr>
          <p:grpSpPr>
            <a:xfrm>
              <a:off x="2999627" y="2416771"/>
              <a:ext cx="497717" cy="336876"/>
              <a:chOff x="3397459" y="2613714"/>
              <a:chExt cx="497717" cy="336876"/>
            </a:xfrm>
          </p:grpSpPr>
          <p:sp>
            <p:nvSpPr>
              <p:cNvPr id="216" name="Rectangle 215">
                <a:extLst>
                  <a:ext uri="{FF2B5EF4-FFF2-40B4-BE49-F238E27FC236}">
                    <a16:creationId xmlns:a16="http://schemas.microsoft.com/office/drawing/2014/main" id="{D8C266BE-9CA4-9448-836C-9E210F6DA1CE}"/>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7" name="Arc 216">
                <a:extLst>
                  <a:ext uri="{FF2B5EF4-FFF2-40B4-BE49-F238E27FC236}">
                    <a16:creationId xmlns:a16="http://schemas.microsoft.com/office/drawing/2014/main" id="{7372056A-874B-5641-9F22-3597BC690121}"/>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8" name="Straight Connector 217">
                <a:extLst>
                  <a:ext uri="{FF2B5EF4-FFF2-40B4-BE49-F238E27FC236}">
                    <a16:creationId xmlns:a16="http://schemas.microsoft.com/office/drawing/2014/main" id="{AF146BFB-2D8E-7346-9203-0884BCE277E0}"/>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215" name="TextBox 214">
              <a:extLst>
                <a:ext uri="{FF2B5EF4-FFF2-40B4-BE49-F238E27FC236}">
                  <a16:creationId xmlns:a16="http://schemas.microsoft.com/office/drawing/2014/main" id="{76EE3616-4AEB-194B-9F74-E5740916B329}"/>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grpSp>
        <p:nvGrpSpPr>
          <p:cNvPr id="219" name="Group 218">
            <a:extLst>
              <a:ext uri="{FF2B5EF4-FFF2-40B4-BE49-F238E27FC236}">
                <a16:creationId xmlns:a16="http://schemas.microsoft.com/office/drawing/2014/main" id="{C5BF907A-B155-C247-B505-1427889B2EF0}"/>
              </a:ext>
            </a:extLst>
          </p:cNvPr>
          <p:cNvGrpSpPr/>
          <p:nvPr/>
        </p:nvGrpSpPr>
        <p:grpSpPr>
          <a:xfrm>
            <a:off x="3254121" y="3546353"/>
            <a:ext cx="574588" cy="391621"/>
            <a:chOff x="2999627" y="2362026"/>
            <a:chExt cx="574588" cy="391621"/>
          </a:xfrm>
        </p:grpSpPr>
        <p:grpSp>
          <p:nvGrpSpPr>
            <p:cNvPr id="220" name="Group 219">
              <a:extLst>
                <a:ext uri="{FF2B5EF4-FFF2-40B4-BE49-F238E27FC236}">
                  <a16:creationId xmlns:a16="http://schemas.microsoft.com/office/drawing/2014/main" id="{A4AFFBB7-ABC3-AA43-8462-1F9C53C833A7}"/>
                </a:ext>
              </a:extLst>
            </p:cNvPr>
            <p:cNvGrpSpPr/>
            <p:nvPr/>
          </p:nvGrpSpPr>
          <p:grpSpPr>
            <a:xfrm>
              <a:off x="2999627" y="2416771"/>
              <a:ext cx="497717" cy="336876"/>
              <a:chOff x="3397459" y="2613714"/>
              <a:chExt cx="497717" cy="336876"/>
            </a:xfrm>
          </p:grpSpPr>
          <p:sp>
            <p:nvSpPr>
              <p:cNvPr id="222" name="Rectangle 221">
                <a:extLst>
                  <a:ext uri="{FF2B5EF4-FFF2-40B4-BE49-F238E27FC236}">
                    <a16:creationId xmlns:a16="http://schemas.microsoft.com/office/drawing/2014/main" id="{46BD576B-7A6D-3D4E-ABE6-7C6C87BA87D5}"/>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3" name="Arc 222">
                <a:extLst>
                  <a:ext uri="{FF2B5EF4-FFF2-40B4-BE49-F238E27FC236}">
                    <a16:creationId xmlns:a16="http://schemas.microsoft.com/office/drawing/2014/main" id="{2D2ED9A7-82B8-DD40-9706-217191D6A816}"/>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24" name="Straight Connector 223">
                <a:extLst>
                  <a:ext uri="{FF2B5EF4-FFF2-40B4-BE49-F238E27FC236}">
                    <a16:creationId xmlns:a16="http://schemas.microsoft.com/office/drawing/2014/main" id="{E500E43F-0179-1844-8FE2-1A1A247ED10A}"/>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221" name="TextBox 220">
              <a:extLst>
                <a:ext uri="{FF2B5EF4-FFF2-40B4-BE49-F238E27FC236}">
                  <a16:creationId xmlns:a16="http://schemas.microsoft.com/office/drawing/2014/main" id="{0F28AF8B-8D3F-1A4E-A9DF-6B8267CE204F}"/>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grpSp>
        <p:nvGrpSpPr>
          <p:cNvPr id="225" name="Group 224">
            <a:extLst>
              <a:ext uri="{FF2B5EF4-FFF2-40B4-BE49-F238E27FC236}">
                <a16:creationId xmlns:a16="http://schemas.microsoft.com/office/drawing/2014/main" id="{E1343276-F0CC-5348-A612-ADA579F3CB0E}"/>
              </a:ext>
            </a:extLst>
          </p:cNvPr>
          <p:cNvGrpSpPr/>
          <p:nvPr/>
        </p:nvGrpSpPr>
        <p:grpSpPr>
          <a:xfrm>
            <a:off x="3252444" y="2495718"/>
            <a:ext cx="574588" cy="391621"/>
            <a:chOff x="2999627" y="2362026"/>
            <a:chExt cx="574588" cy="391621"/>
          </a:xfrm>
        </p:grpSpPr>
        <p:grpSp>
          <p:nvGrpSpPr>
            <p:cNvPr id="226" name="Group 225">
              <a:extLst>
                <a:ext uri="{FF2B5EF4-FFF2-40B4-BE49-F238E27FC236}">
                  <a16:creationId xmlns:a16="http://schemas.microsoft.com/office/drawing/2014/main" id="{631A9873-05BB-A146-AA53-8F7A2CC979F0}"/>
                </a:ext>
              </a:extLst>
            </p:cNvPr>
            <p:cNvGrpSpPr/>
            <p:nvPr/>
          </p:nvGrpSpPr>
          <p:grpSpPr>
            <a:xfrm>
              <a:off x="2999627" y="2416771"/>
              <a:ext cx="497717" cy="336876"/>
              <a:chOff x="3397459" y="2613714"/>
              <a:chExt cx="497717" cy="336876"/>
            </a:xfrm>
          </p:grpSpPr>
          <p:sp>
            <p:nvSpPr>
              <p:cNvPr id="228" name="Rectangle 227">
                <a:extLst>
                  <a:ext uri="{FF2B5EF4-FFF2-40B4-BE49-F238E27FC236}">
                    <a16:creationId xmlns:a16="http://schemas.microsoft.com/office/drawing/2014/main" id="{9E71B480-3D95-2E48-82F7-6445D32BFCB5}"/>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9" name="Arc 228">
                <a:extLst>
                  <a:ext uri="{FF2B5EF4-FFF2-40B4-BE49-F238E27FC236}">
                    <a16:creationId xmlns:a16="http://schemas.microsoft.com/office/drawing/2014/main" id="{1490B7FC-1F32-BF4F-8EE4-416F9652B332}"/>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0" name="Straight Connector 229">
                <a:extLst>
                  <a:ext uri="{FF2B5EF4-FFF2-40B4-BE49-F238E27FC236}">
                    <a16:creationId xmlns:a16="http://schemas.microsoft.com/office/drawing/2014/main" id="{41DA70CF-1FEC-B142-A90D-0C9FC82AA34F}"/>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227" name="TextBox 226">
              <a:extLst>
                <a:ext uri="{FF2B5EF4-FFF2-40B4-BE49-F238E27FC236}">
                  <a16:creationId xmlns:a16="http://schemas.microsoft.com/office/drawing/2014/main" id="{14E80675-9D39-914B-9D5E-0E0DF945A847}"/>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grpSp>
        <p:nvGrpSpPr>
          <p:cNvPr id="231" name="Group 230">
            <a:extLst>
              <a:ext uri="{FF2B5EF4-FFF2-40B4-BE49-F238E27FC236}">
                <a16:creationId xmlns:a16="http://schemas.microsoft.com/office/drawing/2014/main" id="{D0591AB2-5A1E-9D45-B874-8B941DCBF5D5}"/>
              </a:ext>
            </a:extLst>
          </p:cNvPr>
          <p:cNvGrpSpPr/>
          <p:nvPr/>
        </p:nvGrpSpPr>
        <p:grpSpPr>
          <a:xfrm>
            <a:off x="3249359" y="2145495"/>
            <a:ext cx="574588" cy="391621"/>
            <a:chOff x="2999627" y="2362026"/>
            <a:chExt cx="574588" cy="391621"/>
          </a:xfrm>
        </p:grpSpPr>
        <p:grpSp>
          <p:nvGrpSpPr>
            <p:cNvPr id="232" name="Group 231">
              <a:extLst>
                <a:ext uri="{FF2B5EF4-FFF2-40B4-BE49-F238E27FC236}">
                  <a16:creationId xmlns:a16="http://schemas.microsoft.com/office/drawing/2014/main" id="{332916AB-37F6-C545-A638-92DC38BD2949}"/>
                </a:ext>
              </a:extLst>
            </p:cNvPr>
            <p:cNvGrpSpPr/>
            <p:nvPr/>
          </p:nvGrpSpPr>
          <p:grpSpPr>
            <a:xfrm>
              <a:off x="2999627" y="2416771"/>
              <a:ext cx="497717" cy="336876"/>
              <a:chOff x="3397459" y="2613714"/>
              <a:chExt cx="497717" cy="336876"/>
            </a:xfrm>
          </p:grpSpPr>
          <p:sp>
            <p:nvSpPr>
              <p:cNvPr id="234" name="Rectangle 233">
                <a:extLst>
                  <a:ext uri="{FF2B5EF4-FFF2-40B4-BE49-F238E27FC236}">
                    <a16:creationId xmlns:a16="http://schemas.microsoft.com/office/drawing/2014/main" id="{3F9E2CA1-904E-CD4A-84F5-32A3D9CBCEA2}"/>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5" name="Arc 234">
                <a:extLst>
                  <a:ext uri="{FF2B5EF4-FFF2-40B4-BE49-F238E27FC236}">
                    <a16:creationId xmlns:a16="http://schemas.microsoft.com/office/drawing/2014/main" id="{1CC467DF-2B7C-4144-A163-22E0728078B4}"/>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6" name="Straight Connector 235">
                <a:extLst>
                  <a:ext uri="{FF2B5EF4-FFF2-40B4-BE49-F238E27FC236}">
                    <a16:creationId xmlns:a16="http://schemas.microsoft.com/office/drawing/2014/main" id="{1F130107-2FF6-6047-AC30-75279868213F}"/>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233" name="TextBox 232">
              <a:extLst>
                <a:ext uri="{FF2B5EF4-FFF2-40B4-BE49-F238E27FC236}">
                  <a16:creationId xmlns:a16="http://schemas.microsoft.com/office/drawing/2014/main" id="{8602ECD1-BAC4-D145-9193-D3B6E9303370}"/>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grpSp>
        <p:nvGrpSpPr>
          <p:cNvPr id="237" name="Group 236">
            <a:extLst>
              <a:ext uri="{FF2B5EF4-FFF2-40B4-BE49-F238E27FC236}">
                <a16:creationId xmlns:a16="http://schemas.microsoft.com/office/drawing/2014/main" id="{0E3BFA04-6467-644C-87F9-D11DA5052E5A}"/>
              </a:ext>
            </a:extLst>
          </p:cNvPr>
          <p:cNvGrpSpPr/>
          <p:nvPr/>
        </p:nvGrpSpPr>
        <p:grpSpPr>
          <a:xfrm>
            <a:off x="3249359" y="1789261"/>
            <a:ext cx="574588" cy="391621"/>
            <a:chOff x="2999627" y="2362026"/>
            <a:chExt cx="574588" cy="391621"/>
          </a:xfrm>
        </p:grpSpPr>
        <p:grpSp>
          <p:nvGrpSpPr>
            <p:cNvPr id="238" name="Group 237">
              <a:extLst>
                <a:ext uri="{FF2B5EF4-FFF2-40B4-BE49-F238E27FC236}">
                  <a16:creationId xmlns:a16="http://schemas.microsoft.com/office/drawing/2014/main" id="{682AE556-D03C-9F45-AF96-2A0B42AA0441}"/>
                </a:ext>
              </a:extLst>
            </p:cNvPr>
            <p:cNvGrpSpPr/>
            <p:nvPr/>
          </p:nvGrpSpPr>
          <p:grpSpPr>
            <a:xfrm>
              <a:off x="2999627" y="2416771"/>
              <a:ext cx="497717" cy="336876"/>
              <a:chOff x="3397459" y="2613714"/>
              <a:chExt cx="497717" cy="336876"/>
            </a:xfrm>
          </p:grpSpPr>
          <p:sp>
            <p:nvSpPr>
              <p:cNvPr id="240" name="Rectangle 239">
                <a:extLst>
                  <a:ext uri="{FF2B5EF4-FFF2-40B4-BE49-F238E27FC236}">
                    <a16:creationId xmlns:a16="http://schemas.microsoft.com/office/drawing/2014/main" id="{7D25FF3C-BAA3-594B-9385-A40252E1856F}"/>
                  </a:ext>
                </a:extLst>
              </p:cNvPr>
              <p:cNvSpPr/>
              <p:nvPr/>
            </p:nvSpPr>
            <p:spPr>
              <a:xfrm>
                <a:off x="3397459" y="2613714"/>
                <a:ext cx="497717" cy="29531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1" name="Arc 240">
                <a:extLst>
                  <a:ext uri="{FF2B5EF4-FFF2-40B4-BE49-F238E27FC236}">
                    <a16:creationId xmlns:a16="http://schemas.microsoft.com/office/drawing/2014/main" id="{27138CFB-C9AB-184F-8E47-FE87EEC5099A}"/>
                  </a:ext>
                </a:extLst>
              </p:cNvPr>
              <p:cNvSpPr/>
              <p:nvPr/>
            </p:nvSpPr>
            <p:spPr>
              <a:xfrm>
                <a:off x="3440783" y="2773624"/>
                <a:ext cx="292229" cy="176966"/>
              </a:xfrm>
              <a:prstGeom prst="arc">
                <a:avLst>
                  <a:gd name="adj1" fmla="val 10908469"/>
                  <a:gd name="adj2" fmla="val 21594300"/>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3862780F-D22F-8F4E-8D65-B9CBC905D25B}"/>
                  </a:ext>
                </a:extLst>
              </p:cNvPr>
              <p:cNvCxnSpPr>
                <a:cxnSpLocks/>
              </p:cNvCxnSpPr>
              <p:nvPr/>
            </p:nvCxnSpPr>
            <p:spPr>
              <a:xfrm flipV="1">
                <a:off x="3568716" y="2641600"/>
                <a:ext cx="79359" cy="236564"/>
              </a:xfrm>
              <a:prstGeom prst="line">
                <a:avLst/>
              </a:prstGeom>
              <a:ln w="254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239" name="TextBox 238">
              <a:extLst>
                <a:ext uri="{FF2B5EF4-FFF2-40B4-BE49-F238E27FC236}">
                  <a16:creationId xmlns:a16="http://schemas.microsoft.com/office/drawing/2014/main" id="{79123E00-614C-E04A-A17F-7B4469607A1B}"/>
                </a:ext>
              </a:extLst>
            </p:cNvPr>
            <p:cNvSpPr txBox="1"/>
            <p:nvPr/>
          </p:nvSpPr>
          <p:spPr>
            <a:xfrm>
              <a:off x="3248485" y="2362026"/>
              <a:ext cx="325730" cy="369332"/>
            </a:xfrm>
            <a:prstGeom prst="rect">
              <a:avLst/>
            </a:prstGeom>
            <a:noFill/>
          </p:spPr>
          <p:txBody>
            <a:bodyPr wrap="none" rtlCol="0">
              <a:spAutoFit/>
            </a:bodyPr>
            <a:lstStyle/>
            <a:p>
              <a:r>
                <a:rPr lang="en-US" dirty="0">
                  <a:solidFill>
                    <a:schemeClr val="bg1"/>
                  </a:solidFill>
                </a:rPr>
                <a:t>Z</a:t>
              </a:r>
            </a:p>
          </p:txBody>
        </p:sp>
      </p:grpSp>
      <p:cxnSp>
        <p:nvCxnSpPr>
          <p:cNvPr id="243" name="Straight Connector 242">
            <a:extLst>
              <a:ext uri="{FF2B5EF4-FFF2-40B4-BE49-F238E27FC236}">
                <a16:creationId xmlns:a16="http://schemas.microsoft.com/office/drawing/2014/main" id="{30489F37-280D-C44B-9BD6-B1504E0862DA}"/>
              </a:ext>
            </a:extLst>
          </p:cNvPr>
          <p:cNvCxnSpPr>
            <a:cxnSpLocks/>
          </p:cNvCxnSpPr>
          <p:nvPr/>
        </p:nvCxnSpPr>
        <p:spPr>
          <a:xfrm>
            <a:off x="3747076" y="2024737"/>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FE5865DD-DCB2-144D-A8BF-63A511C9CDDD}"/>
              </a:ext>
            </a:extLst>
          </p:cNvPr>
          <p:cNvCxnSpPr>
            <a:cxnSpLocks/>
          </p:cNvCxnSpPr>
          <p:nvPr/>
        </p:nvCxnSpPr>
        <p:spPr>
          <a:xfrm>
            <a:off x="3747075" y="2380337"/>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a:extLst>
              <a:ext uri="{FF2B5EF4-FFF2-40B4-BE49-F238E27FC236}">
                <a16:creationId xmlns:a16="http://schemas.microsoft.com/office/drawing/2014/main" id="{606691D3-C67C-BD41-87B7-A2674177A337}"/>
              </a:ext>
            </a:extLst>
          </p:cNvPr>
          <p:cNvCxnSpPr>
            <a:cxnSpLocks/>
          </p:cNvCxnSpPr>
          <p:nvPr/>
        </p:nvCxnSpPr>
        <p:spPr>
          <a:xfrm>
            <a:off x="3750251" y="2730504"/>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a:extLst>
              <a:ext uri="{FF2B5EF4-FFF2-40B4-BE49-F238E27FC236}">
                <a16:creationId xmlns:a16="http://schemas.microsoft.com/office/drawing/2014/main" id="{38BEE964-A13B-554A-9215-96ECA2CF80ED}"/>
              </a:ext>
            </a:extLst>
          </p:cNvPr>
          <p:cNvCxnSpPr>
            <a:cxnSpLocks/>
          </p:cNvCxnSpPr>
          <p:nvPr/>
        </p:nvCxnSpPr>
        <p:spPr>
          <a:xfrm>
            <a:off x="3750250" y="3079754"/>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7" name="Straight Connector 246">
            <a:extLst>
              <a:ext uri="{FF2B5EF4-FFF2-40B4-BE49-F238E27FC236}">
                <a16:creationId xmlns:a16="http://schemas.microsoft.com/office/drawing/2014/main" id="{B16CF76B-325B-6C47-BF71-B34BF36E40EC}"/>
              </a:ext>
            </a:extLst>
          </p:cNvPr>
          <p:cNvCxnSpPr>
            <a:cxnSpLocks/>
          </p:cNvCxnSpPr>
          <p:nvPr/>
        </p:nvCxnSpPr>
        <p:spPr>
          <a:xfrm>
            <a:off x="3747074" y="3421957"/>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a:extLst>
              <a:ext uri="{FF2B5EF4-FFF2-40B4-BE49-F238E27FC236}">
                <a16:creationId xmlns:a16="http://schemas.microsoft.com/office/drawing/2014/main" id="{985657E2-596E-D845-97F0-750DF21FA9D0}"/>
              </a:ext>
            </a:extLst>
          </p:cNvPr>
          <p:cNvCxnSpPr>
            <a:cxnSpLocks/>
          </p:cNvCxnSpPr>
          <p:nvPr/>
        </p:nvCxnSpPr>
        <p:spPr>
          <a:xfrm>
            <a:off x="3747073" y="3777557"/>
            <a:ext cx="260329"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49" name="Group 248">
            <a:extLst>
              <a:ext uri="{FF2B5EF4-FFF2-40B4-BE49-F238E27FC236}">
                <a16:creationId xmlns:a16="http://schemas.microsoft.com/office/drawing/2014/main" id="{D2C59EFE-ED96-3946-89FA-E25FC3067EFD}"/>
              </a:ext>
            </a:extLst>
          </p:cNvPr>
          <p:cNvGrpSpPr/>
          <p:nvPr/>
        </p:nvGrpSpPr>
        <p:grpSpPr>
          <a:xfrm>
            <a:off x="1478717" y="1900618"/>
            <a:ext cx="171058" cy="852504"/>
            <a:chOff x="1695729" y="2695210"/>
            <a:chExt cx="171058" cy="852504"/>
          </a:xfrm>
        </p:grpSpPr>
        <p:sp>
          <p:nvSpPr>
            <p:cNvPr id="250" name="Oval 249">
              <a:extLst>
                <a:ext uri="{FF2B5EF4-FFF2-40B4-BE49-F238E27FC236}">
                  <a16:creationId xmlns:a16="http://schemas.microsoft.com/office/drawing/2014/main" id="{151A5E16-C122-E046-8672-32B8E3AB6D0A}"/>
                </a:ext>
              </a:extLst>
            </p:cNvPr>
            <p:cNvSpPr/>
            <p:nvPr/>
          </p:nvSpPr>
          <p:spPr>
            <a:xfrm>
              <a:off x="1719721" y="3431546"/>
              <a:ext cx="123074" cy="11616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609E805B-389B-B94C-8BAA-B3A7453998D4}"/>
                </a:ext>
              </a:extLst>
            </p:cNvPr>
            <p:cNvSpPr/>
            <p:nvPr/>
          </p:nvSpPr>
          <p:spPr>
            <a:xfrm>
              <a:off x="1695729" y="2695210"/>
              <a:ext cx="171058" cy="17228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2" name="Straight Connector 251">
              <a:extLst>
                <a:ext uri="{FF2B5EF4-FFF2-40B4-BE49-F238E27FC236}">
                  <a16:creationId xmlns:a16="http://schemas.microsoft.com/office/drawing/2014/main" id="{69B49231-55D7-F644-BBCC-575C2899EC17}"/>
                </a:ext>
              </a:extLst>
            </p:cNvPr>
            <p:cNvCxnSpPr>
              <a:cxnSpLocks/>
              <a:stCxn id="250" idx="0"/>
              <a:endCxn id="251" idx="0"/>
            </p:cNvCxnSpPr>
            <p:nvPr/>
          </p:nvCxnSpPr>
          <p:spPr>
            <a:xfrm flipV="1">
              <a:off x="1781258" y="2695210"/>
              <a:ext cx="0" cy="736336"/>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2353C0D4-A1CB-224F-94B4-444256270CFA}"/>
                </a:ext>
              </a:extLst>
            </p:cNvPr>
            <p:cNvCxnSpPr>
              <a:cxnSpLocks/>
              <a:stCxn id="251" idx="2"/>
              <a:endCxn id="251" idx="6"/>
            </p:cNvCxnSpPr>
            <p:nvPr/>
          </p:nvCxnSpPr>
          <p:spPr>
            <a:xfrm>
              <a:off x="1695729" y="2781351"/>
              <a:ext cx="171058"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54" name="Group 253">
            <a:extLst>
              <a:ext uri="{FF2B5EF4-FFF2-40B4-BE49-F238E27FC236}">
                <a16:creationId xmlns:a16="http://schemas.microsoft.com/office/drawing/2014/main" id="{737D71F5-6BCF-724B-AF45-8B1AD1F944FF}"/>
              </a:ext>
            </a:extLst>
          </p:cNvPr>
          <p:cNvGrpSpPr/>
          <p:nvPr/>
        </p:nvGrpSpPr>
        <p:grpSpPr>
          <a:xfrm>
            <a:off x="2874888" y="2980214"/>
            <a:ext cx="171058" cy="848820"/>
            <a:chOff x="1695729" y="3082296"/>
            <a:chExt cx="171058" cy="848820"/>
          </a:xfrm>
        </p:grpSpPr>
        <p:sp>
          <p:nvSpPr>
            <p:cNvPr id="255" name="Oval 254">
              <a:extLst>
                <a:ext uri="{FF2B5EF4-FFF2-40B4-BE49-F238E27FC236}">
                  <a16:creationId xmlns:a16="http://schemas.microsoft.com/office/drawing/2014/main" id="{E09F9E43-AF05-924A-BDB9-8A73CE480100}"/>
                </a:ext>
              </a:extLst>
            </p:cNvPr>
            <p:cNvSpPr/>
            <p:nvPr/>
          </p:nvSpPr>
          <p:spPr>
            <a:xfrm>
              <a:off x="1719721" y="3082296"/>
              <a:ext cx="123074" cy="11616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E8408BA6-0EC0-0547-A3D3-31C9683CB6C1}"/>
                </a:ext>
              </a:extLst>
            </p:cNvPr>
            <p:cNvSpPr/>
            <p:nvPr/>
          </p:nvSpPr>
          <p:spPr>
            <a:xfrm>
              <a:off x="1695729" y="3758835"/>
              <a:ext cx="171058" cy="17228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7" name="Straight Connector 256">
              <a:extLst>
                <a:ext uri="{FF2B5EF4-FFF2-40B4-BE49-F238E27FC236}">
                  <a16:creationId xmlns:a16="http://schemas.microsoft.com/office/drawing/2014/main" id="{2A3AF60A-0C20-004E-9478-E88A79E27480}"/>
                </a:ext>
              </a:extLst>
            </p:cNvPr>
            <p:cNvCxnSpPr>
              <a:cxnSpLocks/>
              <a:stCxn id="255" idx="0"/>
              <a:endCxn id="256" idx="4"/>
            </p:cNvCxnSpPr>
            <p:nvPr/>
          </p:nvCxnSpPr>
          <p:spPr>
            <a:xfrm>
              <a:off x="1781258" y="3082296"/>
              <a:ext cx="0" cy="84882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8" name="Straight Connector 257">
              <a:extLst>
                <a:ext uri="{FF2B5EF4-FFF2-40B4-BE49-F238E27FC236}">
                  <a16:creationId xmlns:a16="http://schemas.microsoft.com/office/drawing/2014/main" id="{5B92D063-8874-DF4F-89B2-C807D000D628}"/>
                </a:ext>
              </a:extLst>
            </p:cNvPr>
            <p:cNvCxnSpPr>
              <a:cxnSpLocks/>
              <a:stCxn id="256" idx="2"/>
              <a:endCxn id="256" idx="6"/>
            </p:cNvCxnSpPr>
            <p:nvPr/>
          </p:nvCxnSpPr>
          <p:spPr>
            <a:xfrm>
              <a:off x="1695729" y="3844976"/>
              <a:ext cx="171058"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259" name="Picture 258">
            <a:extLst>
              <a:ext uri="{FF2B5EF4-FFF2-40B4-BE49-F238E27FC236}">
                <a16:creationId xmlns:a16="http://schemas.microsoft.com/office/drawing/2014/main" id="{7D103120-1B62-5540-8E11-96C64AB8B123}"/>
              </a:ext>
            </a:extLst>
          </p:cNvPr>
          <p:cNvPicPr>
            <a:picLocks noChangeAspect="1"/>
          </p:cNvPicPr>
          <p:nvPr/>
        </p:nvPicPr>
        <p:blipFill>
          <a:blip r:embed="rId3"/>
          <a:stretch>
            <a:fillRect/>
          </a:stretch>
        </p:blipFill>
        <p:spPr>
          <a:xfrm>
            <a:off x="4347006" y="2814913"/>
            <a:ext cx="1052137" cy="1079643"/>
          </a:xfrm>
          <a:prstGeom prst="rect">
            <a:avLst/>
          </a:prstGeom>
        </p:spPr>
      </p:pic>
      <p:cxnSp>
        <p:nvCxnSpPr>
          <p:cNvPr id="260" name="Straight Connector 259">
            <a:extLst>
              <a:ext uri="{FF2B5EF4-FFF2-40B4-BE49-F238E27FC236}">
                <a16:creationId xmlns:a16="http://schemas.microsoft.com/office/drawing/2014/main" id="{1146E24E-72F9-4343-9EA6-58F5E6345572}"/>
              </a:ext>
            </a:extLst>
          </p:cNvPr>
          <p:cNvCxnSpPr>
            <a:cxnSpLocks/>
          </p:cNvCxnSpPr>
          <p:nvPr/>
        </p:nvCxnSpPr>
        <p:spPr>
          <a:xfrm>
            <a:off x="371079" y="3230948"/>
            <a:ext cx="2068781" cy="1"/>
          </a:xfrm>
          <a:prstGeom prst="line">
            <a:avLst/>
          </a:prstGeom>
          <a:ln w="25400">
            <a:solidFill>
              <a:schemeClr val="tx2"/>
            </a:solidFill>
            <a:prstDash val="sysDot"/>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a:extLst>
              <a:ext uri="{FF2B5EF4-FFF2-40B4-BE49-F238E27FC236}">
                <a16:creationId xmlns:a16="http://schemas.microsoft.com/office/drawing/2014/main" id="{D23FE67B-4063-554C-BAA5-1F2D784DBCFB}"/>
              </a:ext>
            </a:extLst>
          </p:cNvPr>
          <p:cNvCxnSpPr>
            <a:cxnSpLocks/>
          </p:cNvCxnSpPr>
          <p:nvPr/>
        </p:nvCxnSpPr>
        <p:spPr>
          <a:xfrm>
            <a:off x="2427631" y="2860941"/>
            <a:ext cx="1849922" cy="1"/>
          </a:xfrm>
          <a:prstGeom prst="line">
            <a:avLst/>
          </a:prstGeom>
          <a:ln w="25400">
            <a:solidFill>
              <a:schemeClr val="tx2"/>
            </a:solidFill>
            <a:prstDash val="sysDot"/>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a:extLst>
              <a:ext uri="{FF2B5EF4-FFF2-40B4-BE49-F238E27FC236}">
                <a16:creationId xmlns:a16="http://schemas.microsoft.com/office/drawing/2014/main" id="{F0932DFF-4907-B547-A0D7-F08335D06E28}"/>
              </a:ext>
            </a:extLst>
          </p:cNvPr>
          <p:cNvCxnSpPr>
            <a:cxnSpLocks/>
          </p:cNvCxnSpPr>
          <p:nvPr/>
        </p:nvCxnSpPr>
        <p:spPr>
          <a:xfrm flipH="1">
            <a:off x="2439100" y="2863648"/>
            <a:ext cx="760" cy="337078"/>
          </a:xfrm>
          <a:prstGeom prst="line">
            <a:avLst/>
          </a:prstGeom>
          <a:ln w="25400">
            <a:solidFill>
              <a:schemeClr val="tx2"/>
            </a:solidFill>
            <a:prstDash val="sysDot"/>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2197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Idea: Cut a Large Quantum Circuit Into Multiple sub-Circuits</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6</a:t>
            </a:fld>
            <a:endParaRPr lang="en-US" dirty="0"/>
          </a:p>
        </p:txBody>
      </p:sp>
      <p:grpSp>
        <p:nvGrpSpPr>
          <p:cNvPr id="224" name="Group 223">
            <a:extLst>
              <a:ext uri="{FF2B5EF4-FFF2-40B4-BE49-F238E27FC236}">
                <a16:creationId xmlns:a16="http://schemas.microsoft.com/office/drawing/2014/main" id="{545C6FEC-D575-BA4C-B951-2A1DC1CC281B}"/>
              </a:ext>
            </a:extLst>
          </p:cNvPr>
          <p:cNvGrpSpPr/>
          <p:nvPr/>
        </p:nvGrpSpPr>
        <p:grpSpPr>
          <a:xfrm>
            <a:off x="505738" y="1147589"/>
            <a:ext cx="3700180" cy="1207921"/>
            <a:chOff x="505738" y="1147589"/>
            <a:chExt cx="3700180" cy="1207921"/>
          </a:xfrm>
        </p:grpSpPr>
        <p:pic>
          <p:nvPicPr>
            <p:cNvPr id="225" name="Picture 224">
              <a:extLst>
                <a:ext uri="{FF2B5EF4-FFF2-40B4-BE49-F238E27FC236}">
                  <a16:creationId xmlns:a16="http://schemas.microsoft.com/office/drawing/2014/main" id="{01A23D11-4322-264F-9FC0-7AD49F367B51}"/>
                </a:ext>
              </a:extLst>
            </p:cNvPr>
            <p:cNvPicPr>
              <a:picLocks noChangeAspect="1"/>
            </p:cNvPicPr>
            <p:nvPr/>
          </p:nvPicPr>
          <p:blipFill>
            <a:blip r:embed="rId3"/>
            <a:stretch>
              <a:fillRect/>
            </a:stretch>
          </p:blipFill>
          <p:spPr>
            <a:xfrm>
              <a:off x="505738" y="1516649"/>
              <a:ext cx="3700180" cy="838861"/>
            </a:xfrm>
            <a:prstGeom prst="rect">
              <a:avLst/>
            </a:prstGeom>
          </p:spPr>
        </p:pic>
        <p:sp>
          <p:nvSpPr>
            <p:cNvPr id="226" name="Content Placeholder 5">
              <a:extLst>
                <a:ext uri="{FF2B5EF4-FFF2-40B4-BE49-F238E27FC236}">
                  <a16:creationId xmlns:a16="http://schemas.microsoft.com/office/drawing/2014/main" id="{8718FFBA-8BB8-A644-86E2-9BD52533A2CD}"/>
                </a:ext>
              </a:extLst>
            </p:cNvPr>
            <p:cNvSpPr txBox="1">
              <a:spLocks/>
            </p:cNvSpPr>
            <p:nvPr/>
          </p:nvSpPr>
          <p:spPr>
            <a:xfrm>
              <a:off x="696559" y="1147589"/>
              <a:ext cx="1572465" cy="220931"/>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0070C0"/>
                  </a:solidFill>
                </a:rPr>
                <a:t>Original circuit</a:t>
              </a:r>
            </a:p>
          </p:txBody>
        </p:sp>
      </p:grpSp>
    </p:spTree>
    <p:extLst>
      <p:ext uri="{BB962C8B-B14F-4D97-AF65-F5344CB8AC3E}">
        <p14:creationId xmlns:p14="http://schemas.microsoft.com/office/powerpoint/2010/main" val="4185706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Idea: Cut a Large Quantum Circuit Into Multiple sub-Circuits</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7</a:t>
            </a:fld>
            <a:endParaRPr lang="en-US" dirty="0"/>
          </a:p>
        </p:txBody>
      </p:sp>
      <p:grpSp>
        <p:nvGrpSpPr>
          <p:cNvPr id="141" name="Group 140">
            <a:extLst>
              <a:ext uri="{FF2B5EF4-FFF2-40B4-BE49-F238E27FC236}">
                <a16:creationId xmlns:a16="http://schemas.microsoft.com/office/drawing/2014/main" id="{47EF357E-A14B-7E47-851A-AF12F8CD8263}"/>
              </a:ext>
            </a:extLst>
          </p:cNvPr>
          <p:cNvGrpSpPr/>
          <p:nvPr/>
        </p:nvGrpSpPr>
        <p:grpSpPr>
          <a:xfrm>
            <a:off x="1307465" y="1970409"/>
            <a:ext cx="2324155" cy="2260538"/>
            <a:chOff x="5932140" y="925722"/>
            <a:chExt cx="2324155" cy="2260538"/>
          </a:xfrm>
        </p:grpSpPr>
        <p:sp>
          <p:nvSpPr>
            <p:cNvPr id="142" name="Arc 141">
              <a:extLst>
                <a:ext uri="{FF2B5EF4-FFF2-40B4-BE49-F238E27FC236}">
                  <a16:creationId xmlns:a16="http://schemas.microsoft.com/office/drawing/2014/main" id="{48A0173B-C1D5-E44F-BB31-8A16126B04AE}"/>
                </a:ext>
              </a:extLst>
            </p:cNvPr>
            <p:cNvSpPr/>
            <p:nvPr/>
          </p:nvSpPr>
          <p:spPr>
            <a:xfrm>
              <a:off x="5932140" y="2065342"/>
              <a:ext cx="2268490" cy="1120918"/>
            </a:xfrm>
            <a:prstGeom prst="arc">
              <a:avLst>
                <a:gd name="adj1" fmla="val 11451371"/>
                <a:gd name="adj2" fmla="val 21080753"/>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3" name="Arc 142">
              <a:extLst>
                <a:ext uri="{FF2B5EF4-FFF2-40B4-BE49-F238E27FC236}">
                  <a16:creationId xmlns:a16="http://schemas.microsoft.com/office/drawing/2014/main" id="{B9E3A6AD-C61E-454E-8EE6-FE3194188349}"/>
                </a:ext>
              </a:extLst>
            </p:cNvPr>
            <p:cNvSpPr/>
            <p:nvPr/>
          </p:nvSpPr>
          <p:spPr>
            <a:xfrm rot="10800000">
              <a:off x="5987805" y="925722"/>
              <a:ext cx="2268490" cy="1120918"/>
            </a:xfrm>
            <a:prstGeom prst="arc">
              <a:avLst>
                <a:gd name="adj1" fmla="val 11451371"/>
                <a:gd name="adj2" fmla="val 21080753"/>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4" name="Oval 143">
              <a:extLst>
                <a:ext uri="{FF2B5EF4-FFF2-40B4-BE49-F238E27FC236}">
                  <a16:creationId xmlns:a16="http://schemas.microsoft.com/office/drawing/2014/main" id="{61254E73-905C-4840-B7CF-2751006A8072}"/>
                </a:ext>
              </a:extLst>
            </p:cNvPr>
            <p:cNvSpPr/>
            <p:nvPr/>
          </p:nvSpPr>
          <p:spPr>
            <a:xfrm>
              <a:off x="6281401" y="1837886"/>
              <a:ext cx="123074" cy="116168"/>
            </a:xfrm>
            <a:prstGeom prst="ellipse">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5FC6A2C1-802E-0E4D-8B4E-5239AE9FD08F}"/>
                </a:ext>
              </a:extLst>
            </p:cNvPr>
            <p:cNvSpPr/>
            <p:nvPr/>
          </p:nvSpPr>
          <p:spPr>
            <a:xfrm>
              <a:off x="7027808" y="2001465"/>
              <a:ext cx="123074" cy="116168"/>
            </a:xfrm>
            <a:prstGeom prst="ellipse">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70473628-FF40-8F4C-B407-648A2011C97F}"/>
              </a:ext>
            </a:extLst>
          </p:cNvPr>
          <p:cNvGrpSpPr/>
          <p:nvPr/>
        </p:nvGrpSpPr>
        <p:grpSpPr>
          <a:xfrm>
            <a:off x="505738" y="1147589"/>
            <a:ext cx="3700180" cy="1207921"/>
            <a:chOff x="505738" y="1147589"/>
            <a:chExt cx="3700180" cy="1207921"/>
          </a:xfrm>
        </p:grpSpPr>
        <p:pic>
          <p:nvPicPr>
            <p:cNvPr id="233" name="Picture 232">
              <a:extLst>
                <a:ext uri="{FF2B5EF4-FFF2-40B4-BE49-F238E27FC236}">
                  <a16:creationId xmlns:a16="http://schemas.microsoft.com/office/drawing/2014/main" id="{A36A105D-D20D-234E-9F93-8202D9A0306D}"/>
                </a:ext>
              </a:extLst>
            </p:cNvPr>
            <p:cNvPicPr>
              <a:picLocks noChangeAspect="1"/>
            </p:cNvPicPr>
            <p:nvPr/>
          </p:nvPicPr>
          <p:blipFill>
            <a:blip r:embed="rId3"/>
            <a:stretch>
              <a:fillRect/>
            </a:stretch>
          </p:blipFill>
          <p:spPr>
            <a:xfrm>
              <a:off x="505738" y="1516649"/>
              <a:ext cx="3700180" cy="838861"/>
            </a:xfrm>
            <a:prstGeom prst="rect">
              <a:avLst/>
            </a:prstGeom>
          </p:spPr>
        </p:pic>
        <p:sp>
          <p:nvSpPr>
            <p:cNvPr id="234" name="Content Placeholder 5">
              <a:extLst>
                <a:ext uri="{FF2B5EF4-FFF2-40B4-BE49-F238E27FC236}">
                  <a16:creationId xmlns:a16="http://schemas.microsoft.com/office/drawing/2014/main" id="{64137D07-B600-DB42-B3BD-3EADCEA15309}"/>
                </a:ext>
              </a:extLst>
            </p:cNvPr>
            <p:cNvSpPr txBox="1">
              <a:spLocks/>
            </p:cNvSpPr>
            <p:nvPr/>
          </p:nvSpPr>
          <p:spPr>
            <a:xfrm>
              <a:off x="696559" y="1147589"/>
              <a:ext cx="1572465" cy="220931"/>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0070C0"/>
                  </a:solidFill>
                </a:rPr>
                <a:t>Original circuit</a:t>
              </a:r>
            </a:p>
          </p:txBody>
        </p:sp>
      </p:grpSp>
    </p:spTree>
    <p:extLst>
      <p:ext uri="{BB962C8B-B14F-4D97-AF65-F5344CB8AC3E}">
        <p14:creationId xmlns:p14="http://schemas.microsoft.com/office/powerpoint/2010/main" val="3525311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Idea: Cut a Large Quantum Circuit Into Multiple sub-Circuits</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8</a:t>
            </a:fld>
            <a:endParaRPr lang="en-US" dirty="0"/>
          </a:p>
        </p:txBody>
      </p:sp>
      <p:grpSp>
        <p:nvGrpSpPr>
          <p:cNvPr id="221" name="Group 220">
            <a:extLst>
              <a:ext uri="{FF2B5EF4-FFF2-40B4-BE49-F238E27FC236}">
                <a16:creationId xmlns:a16="http://schemas.microsoft.com/office/drawing/2014/main" id="{8AF6202C-1423-C148-B460-082883A02960}"/>
              </a:ext>
            </a:extLst>
          </p:cNvPr>
          <p:cNvGrpSpPr/>
          <p:nvPr/>
        </p:nvGrpSpPr>
        <p:grpSpPr>
          <a:xfrm>
            <a:off x="1967281" y="3846322"/>
            <a:ext cx="899593" cy="929819"/>
            <a:chOff x="391780" y="3162532"/>
            <a:chExt cx="899593" cy="929819"/>
          </a:xfrm>
        </p:grpSpPr>
        <p:sp>
          <p:nvSpPr>
            <p:cNvPr id="224" name="Freeform 223">
              <a:extLst>
                <a:ext uri="{FF2B5EF4-FFF2-40B4-BE49-F238E27FC236}">
                  <a16:creationId xmlns:a16="http://schemas.microsoft.com/office/drawing/2014/main" id="{44CD433E-B249-8E44-B29C-7F1F71A2C8C7}"/>
                </a:ext>
              </a:extLst>
            </p:cNvPr>
            <p:cNvSpPr/>
            <p:nvPr/>
          </p:nvSpPr>
          <p:spPr>
            <a:xfrm rot="10800000">
              <a:off x="624395" y="3162532"/>
              <a:ext cx="434364" cy="443060"/>
            </a:xfrm>
            <a:custGeom>
              <a:avLst/>
              <a:gdLst>
                <a:gd name="connsiteX0" fmla="*/ 0 w 434364"/>
                <a:gd name="connsiteY0" fmla="*/ 0 h 443060"/>
                <a:gd name="connsiteX1" fmla="*/ 377072 w 434364"/>
                <a:gd name="connsiteY1" fmla="*/ 94268 h 443060"/>
                <a:gd name="connsiteX2" fmla="*/ 395925 w 434364"/>
                <a:gd name="connsiteY2" fmla="*/ 348792 h 443060"/>
                <a:gd name="connsiteX3" fmla="*/ 18853 w 434364"/>
                <a:gd name="connsiteY3" fmla="*/ 443060 h 443060"/>
              </a:gdLst>
              <a:ahLst/>
              <a:cxnLst>
                <a:cxn ang="0">
                  <a:pos x="connsiteX0" y="connsiteY0"/>
                </a:cxn>
                <a:cxn ang="0">
                  <a:pos x="connsiteX1" y="connsiteY1"/>
                </a:cxn>
                <a:cxn ang="0">
                  <a:pos x="connsiteX2" y="connsiteY2"/>
                </a:cxn>
                <a:cxn ang="0">
                  <a:pos x="connsiteX3" y="connsiteY3"/>
                </a:cxn>
              </a:cxnLst>
              <a:rect l="l" t="t" r="r" b="b"/>
              <a:pathLst>
                <a:path w="434364" h="443060">
                  <a:moveTo>
                    <a:pt x="0" y="0"/>
                  </a:moveTo>
                  <a:cubicBezTo>
                    <a:pt x="155542" y="18068"/>
                    <a:pt x="311085" y="36136"/>
                    <a:pt x="377072" y="94268"/>
                  </a:cubicBezTo>
                  <a:cubicBezTo>
                    <a:pt x="443059" y="152400"/>
                    <a:pt x="455628" y="290660"/>
                    <a:pt x="395925" y="348792"/>
                  </a:cubicBezTo>
                  <a:cubicBezTo>
                    <a:pt x="336222" y="406924"/>
                    <a:pt x="177537" y="424992"/>
                    <a:pt x="18853" y="443060"/>
                  </a:cubicBezTo>
                </a:path>
              </a:pathLst>
            </a:custGeom>
            <a:noFill/>
            <a:ln w="254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5" name="Picture 224">
              <a:extLst>
                <a:ext uri="{FF2B5EF4-FFF2-40B4-BE49-F238E27FC236}">
                  <a16:creationId xmlns:a16="http://schemas.microsoft.com/office/drawing/2014/main" id="{BE3552EA-E6FE-864A-9048-77DF5FE2AD33}"/>
                </a:ext>
              </a:extLst>
            </p:cNvPr>
            <p:cNvPicPr>
              <a:picLocks noChangeAspect="1"/>
            </p:cNvPicPr>
            <p:nvPr/>
          </p:nvPicPr>
          <p:blipFill>
            <a:blip r:embed="rId3"/>
            <a:stretch>
              <a:fillRect/>
            </a:stretch>
          </p:blipFill>
          <p:spPr>
            <a:xfrm>
              <a:off x="391780" y="3753721"/>
              <a:ext cx="899593" cy="338630"/>
            </a:xfrm>
            <a:prstGeom prst="rect">
              <a:avLst/>
            </a:prstGeom>
          </p:spPr>
        </p:pic>
      </p:grpSp>
      <p:grpSp>
        <p:nvGrpSpPr>
          <p:cNvPr id="226" name="Group 225">
            <a:extLst>
              <a:ext uri="{FF2B5EF4-FFF2-40B4-BE49-F238E27FC236}">
                <a16:creationId xmlns:a16="http://schemas.microsoft.com/office/drawing/2014/main" id="{43EE19A1-0F40-BE4B-B6B1-BC9E264798B0}"/>
              </a:ext>
            </a:extLst>
          </p:cNvPr>
          <p:cNvGrpSpPr/>
          <p:nvPr/>
        </p:nvGrpSpPr>
        <p:grpSpPr>
          <a:xfrm>
            <a:off x="508541" y="4085296"/>
            <a:ext cx="884472" cy="741640"/>
            <a:chOff x="1688846" y="3393324"/>
            <a:chExt cx="884472" cy="741640"/>
          </a:xfrm>
        </p:grpSpPr>
        <p:cxnSp>
          <p:nvCxnSpPr>
            <p:cNvPr id="227" name="Straight Connector 226">
              <a:extLst>
                <a:ext uri="{FF2B5EF4-FFF2-40B4-BE49-F238E27FC236}">
                  <a16:creationId xmlns:a16="http://schemas.microsoft.com/office/drawing/2014/main" id="{FFC44505-A43E-7448-8631-CF2152F87C9F}"/>
                </a:ext>
              </a:extLst>
            </p:cNvPr>
            <p:cNvCxnSpPr>
              <a:cxnSpLocks/>
            </p:cNvCxnSpPr>
            <p:nvPr/>
          </p:nvCxnSpPr>
          <p:spPr>
            <a:xfrm>
              <a:off x="1760693" y="3393324"/>
              <a:ext cx="812625"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28" name="Picture 227">
              <a:extLst>
                <a:ext uri="{FF2B5EF4-FFF2-40B4-BE49-F238E27FC236}">
                  <a16:creationId xmlns:a16="http://schemas.microsoft.com/office/drawing/2014/main" id="{8B5F44F4-B003-EF43-A1B2-15EE5A301C59}"/>
                </a:ext>
              </a:extLst>
            </p:cNvPr>
            <p:cNvPicPr>
              <a:picLocks noChangeAspect="1"/>
            </p:cNvPicPr>
            <p:nvPr/>
          </p:nvPicPr>
          <p:blipFill>
            <a:blip r:embed="rId4"/>
            <a:stretch>
              <a:fillRect/>
            </a:stretch>
          </p:blipFill>
          <p:spPr>
            <a:xfrm>
              <a:off x="1688846" y="3728495"/>
              <a:ext cx="860294" cy="406469"/>
            </a:xfrm>
            <a:prstGeom prst="rect">
              <a:avLst/>
            </a:prstGeom>
          </p:spPr>
        </p:pic>
      </p:grpSp>
      <p:grpSp>
        <p:nvGrpSpPr>
          <p:cNvPr id="229" name="Group 228">
            <a:extLst>
              <a:ext uri="{FF2B5EF4-FFF2-40B4-BE49-F238E27FC236}">
                <a16:creationId xmlns:a16="http://schemas.microsoft.com/office/drawing/2014/main" id="{DCA15DAD-A69E-9548-A4CE-86863619C186}"/>
              </a:ext>
            </a:extLst>
          </p:cNvPr>
          <p:cNvGrpSpPr/>
          <p:nvPr/>
        </p:nvGrpSpPr>
        <p:grpSpPr>
          <a:xfrm>
            <a:off x="3183333" y="3847723"/>
            <a:ext cx="1022585" cy="978003"/>
            <a:chOff x="2886023" y="3151150"/>
            <a:chExt cx="1022585" cy="978003"/>
          </a:xfrm>
        </p:grpSpPr>
        <p:sp>
          <p:nvSpPr>
            <p:cNvPr id="230" name="Freeform 229">
              <a:extLst>
                <a:ext uri="{FF2B5EF4-FFF2-40B4-BE49-F238E27FC236}">
                  <a16:creationId xmlns:a16="http://schemas.microsoft.com/office/drawing/2014/main" id="{3C8F5847-2AE6-F744-B477-495A00CBE41C}"/>
                </a:ext>
              </a:extLst>
            </p:cNvPr>
            <p:cNvSpPr/>
            <p:nvPr/>
          </p:nvSpPr>
          <p:spPr>
            <a:xfrm>
              <a:off x="3345134" y="3151150"/>
              <a:ext cx="434364" cy="443060"/>
            </a:xfrm>
            <a:custGeom>
              <a:avLst/>
              <a:gdLst>
                <a:gd name="connsiteX0" fmla="*/ 0 w 434364"/>
                <a:gd name="connsiteY0" fmla="*/ 0 h 443060"/>
                <a:gd name="connsiteX1" fmla="*/ 377072 w 434364"/>
                <a:gd name="connsiteY1" fmla="*/ 94268 h 443060"/>
                <a:gd name="connsiteX2" fmla="*/ 395925 w 434364"/>
                <a:gd name="connsiteY2" fmla="*/ 348792 h 443060"/>
                <a:gd name="connsiteX3" fmla="*/ 18853 w 434364"/>
                <a:gd name="connsiteY3" fmla="*/ 443060 h 443060"/>
              </a:gdLst>
              <a:ahLst/>
              <a:cxnLst>
                <a:cxn ang="0">
                  <a:pos x="connsiteX0" y="connsiteY0"/>
                </a:cxn>
                <a:cxn ang="0">
                  <a:pos x="connsiteX1" y="connsiteY1"/>
                </a:cxn>
                <a:cxn ang="0">
                  <a:pos x="connsiteX2" y="connsiteY2"/>
                </a:cxn>
                <a:cxn ang="0">
                  <a:pos x="connsiteX3" y="connsiteY3"/>
                </a:cxn>
              </a:cxnLst>
              <a:rect l="l" t="t" r="r" b="b"/>
              <a:pathLst>
                <a:path w="434364" h="443060">
                  <a:moveTo>
                    <a:pt x="0" y="0"/>
                  </a:moveTo>
                  <a:cubicBezTo>
                    <a:pt x="155542" y="18068"/>
                    <a:pt x="311085" y="36136"/>
                    <a:pt x="377072" y="94268"/>
                  </a:cubicBezTo>
                  <a:cubicBezTo>
                    <a:pt x="443059" y="152400"/>
                    <a:pt x="455628" y="290660"/>
                    <a:pt x="395925" y="348792"/>
                  </a:cubicBezTo>
                  <a:cubicBezTo>
                    <a:pt x="336222" y="406924"/>
                    <a:pt x="177537" y="424992"/>
                    <a:pt x="18853" y="443060"/>
                  </a:cubicBezTo>
                </a:path>
              </a:pathLst>
            </a:custGeom>
            <a:noFill/>
            <a:ln w="254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1" name="Picture 230">
              <a:extLst>
                <a:ext uri="{FF2B5EF4-FFF2-40B4-BE49-F238E27FC236}">
                  <a16:creationId xmlns:a16="http://schemas.microsoft.com/office/drawing/2014/main" id="{F4BDFA64-FC4C-7840-8067-1B9F91C33DB5}"/>
                </a:ext>
              </a:extLst>
            </p:cNvPr>
            <p:cNvPicPr>
              <a:picLocks noChangeAspect="1"/>
            </p:cNvPicPr>
            <p:nvPr/>
          </p:nvPicPr>
          <p:blipFill>
            <a:blip r:embed="rId5"/>
            <a:stretch>
              <a:fillRect/>
            </a:stretch>
          </p:blipFill>
          <p:spPr>
            <a:xfrm>
              <a:off x="2886023" y="3742229"/>
              <a:ext cx="1022585" cy="386924"/>
            </a:xfrm>
            <a:prstGeom prst="rect">
              <a:avLst/>
            </a:prstGeom>
          </p:spPr>
        </p:pic>
      </p:grpSp>
      <p:grpSp>
        <p:nvGrpSpPr>
          <p:cNvPr id="232" name="Group 231">
            <a:extLst>
              <a:ext uri="{FF2B5EF4-FFF2-40B4-BE49-F238E27FC236}">
                <a16:creationId xmlns:a16="http://schemas.microsoft.com/office/drawing/2014/main" id="{8E5A9E83-EE66-BE47-B31B-8C0DC083C241}"/>
              </a:ext>
            </a:extLst>
          </p:cNvPr>
          <p:cNvGrpSpPr/>
          <p:nvPr/>
        </p:nvGrpSpPr>
        <p:grpSpPr>
          <a:xfrm>
            <a:off x="505738" y="1147589"/>
            <a:ext cx="3700180" cy="1207921"/>
            <a:chOff x="505738" y="1147589"/>
            <a:chExt cx="3700180" cy="1207921"/>
          </a:xfrm>
        </p:grpSpPr>
        <p:pic>
          <p:nvPicPr>
            <p:cNvPr id="233" name="Picture 232">
              <a:extLst>
                <a:ext uri="{FF2B5EF4-FFF2-40B4-BE49-F238E27FC236}">
                  <a16:creationId xmlns:a16="http://schemas.microsoft.com/office/drawing/2014/main" id="{4F624154-2C1E-924E-82C7-3BCC6B444BDA}"/>
                </a:ext>
              </a:extLst>
            </p:cNvPr>
            <p:cNvPicPr>
              <a:picLocks noChangeAspect="1"/>
            </p:cNvPicPr>
            <p:nvPr/>
          </p:nvPicPr>
          <p:blipFill>
            <a:blip r:embed="rId6"/>
            <a:stretch>
              <a:fillRect/>
            </a:stretch>
          </p:blipFill>
          <p:spPr>
            <a:xfrm>
              <a:off x="505738" y="1516649"/>
              <a:ext cx="3700180" cy="838861"/>
            </a:xfrm>
            <a:prstGeom prst="rect">
              <a:avLst/>
            </a:prstGeom>
          </p:spPr>
        </p:pic>
        <p:sp>
          <p:nvSpPr>
            <p:cNvPr id="234" name="Content Placeholder 5">
              <a:extLst>
                <a:ext uri="{FF2B5EF4-FFF2-40B4-BE49-F238E27FC236}">
                  <a16:creationId xmlns:a16="http://schemas.microsoft.com/office/drawing/2014/main" id="{DFD39762-5A01-8248-BDE7-7D83FEDF6AEB}"/>
                </a:ext>
              </a:extLst>
            </p:cNvPr>
            <p:cNvSpPr txBox="1">
              <a:spLocks/>
            </p:cNvSpPr>
            <p:nvPr/>
          </p:nvSpPr>
          <p:spPr>
            <a:xfrm>
              <a:off x="696559" y="1147589"/>
              <a:ext cx="1572465" cy="220931"/>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0070C0"/>
                  </a:solidFill>
                </a:rPr>
                <a:t>Original circuit</a:t>
              </a:r>
            </a:p>
          </p:txBody>
        </p:sp>
      </p:grpSp>
      <p:pic>
        <p:nvPicPr>
          <p:cNvPr id="18" name="Picture 17">
            <a:extLst>
              <a:ext uri="{FF2B5EF4-FFF2-40B4-BE49-F238E27FC236}">
                <a16:creationId xmlns:a16="http://schemas.microsoft.com/office/drawing/2014/main" id="{B3E46A7A-485A-CB40-A6DB-A04EFA16F0B4}"/>
              </a:ext>
            </a:extLst>
          </p:cNvPr>
          <p:cNvPicPr>
            <a:picLocks noChangeAspect="1"/>
          </p:cNvPicPr>
          <p:nvPr/>
        </p:nvPicPr>
        <p:blipFill>
          <a:blip r:embed="rId7"/>
          <a:stretch>
            <a:fillRect/>
          </a:stretch>
        </p:blipFill>
        <p:spPr>
          <a:xfrm>
            <a:off x="466649" y="2355490"/>
            <a:ext cx="3895438" cy="1294727"/>
          </a:xfrm>
          <a:prstGeom prst="rect">
            <a:avLst/>
          </a:prstGeom>
        </p:spPr>
      </p:pic>
    </p:spTree>
    <p:extLst>
      <p:ext uri="{BB962C8B-B14F-4D97-AF65-F5344CB8AC3E}">
        <p14:creationId xmlns:p14="http://schemas.microsoft.com/office/powerpoint/2010/main" val="861689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144"/>
            <a:ext cx="8372901" cy="832945"/>
          </a:xfrm>
        </p:spPr>
        <p:txBody>
          <a:bodyPr/>
          <a:lstStyle/>
          <a:p>
            <a:r>
              <a:rPr lang="en-US" dirty="0"/>
              <a:t>Idea: Cut a Large Quantum Circuit Into Multiple sub-Circuits</a:t>
            </a:r>
          </a:p>
        </p:txBody>
      </p:sp>
      <p:sp>
        <p:nvSpPr>
          <p:cNvPr id="9" name="Slide Number Placeholder 4">
            <a:extLst>
              <a:ext uri="{FF2B5EF4-FFF2-40B4-BE49-F238E27FC236}">
                <a16:creationId xmlns:a16="http://schemas.microsoft.com/office/drawing/2014/main" id="{76284E6B-77EB-D84A-B78F-F99A302CB041}"/>
              </a:ext>
            </a:extLst>
          </p:cNvPr>
          <p:cNvSpPr txBox="1">
            <a:spLocks/>
          </p:cNvSpPr>
          <p:nvPr/>
        </p:nvSpPr>
        <p:spPr>
          <a:xfrm>
            <a:off x="4343400" y="4855282"/>
            <a:ext cx="457200" cy="13716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pPr/>
              <a:t>9</a:t>
            </a:fld>
            <a:endParaRPr lang="en-US" dirty="0"/>
          </a:p>
        </p:txBody>
      </p:sp>
      <p:grpSp>
        <p:nvGrpSpPr>
          <p:cNvPr id="111" name="Group 110">
            <a:extLst>
              <a:ext uri="{FF2B5EF4-FFF2-40B4-BE49-F238E27FC236}">
                <a16:creationId xmlns:a16="http://schemas.microsoft.com/office/drawing/2014/main" id="{FB4940D0-C218-BE49-BEC4-0B078F327EEB}"/>
              </a:ext>
            </a:extLst>
          </p:cNvPr>
          <p:cNvGrpSpPr/>
          <p:nvPr/>
        </p:nvGrpSpPr>
        <p:grpSpPr>
          <a:xfrm>
            <a:off x="1967281" y="3846322"/>
            <a:ext cx="899593" cy="929819"/>
            <a:chOff x="391780" y="3162532"/>
            <a:chExt cx="899593" cy="929819"/>
          </a:xfrm>
        </p:grpSpPr>
        <p:sp>
          <p:nvSpPr>
            <p:cNvPr id="112" name="Freeform 111">
              <a:extLst>
                <a:ext uri="{FF2B5EF4-FFF2-40B4-BE49-F238E27FC236}">
                  <a16:creationId xmlns:a16="http://schemas.microsoft.com/office/drawing/2014/main" id="{7761110B-0943-744D-AAD3-6CD66CB65A2E}"/>
                </a:ext>
              </a:extLst>
            </p:cNvPr>
            <p:cNvSpPr/>
            <p:nvPr/>
          </p:nvSpPr>
          <p:spPr>
            <a:xfrm rot="10800000">
              <a:off x="624395" y="3162532"/>
              <a:ext cx="434364" cy="443060"/>
            </a:xfrm>
            <a:custGeom>
              <a:avLst/>
              <a:gdLst>
                <a:gd name="connsiteX0" fmla="*/ 0 w 434364"/>
                <a:gd name="connsiteY0" fmla="*/ 0 h 443060"/>
                <a:gd name="connsiteX1" fmla="*/ 377072 w 434364"/>
                <a:gd name="connsiteY1" fmla="*/ 94268 h 443060"/>
                <a:gd name="connsiteX2" fmla="*/ 395925 w 434364"/>
                <a:gd name="connsiteY2" fmla="*/ 348792 h 443060"/>
                <a:gd name="connsiteX3" fmla="*/ 18853 w 434364"/>
                <a:gd name="connsiteY3" fmla="*/ 443060 h 443060"/>
              </a:gdLst>
              <a:ahLst/>
              <a:cxnLst>
                <a:cxn ang="0">
                  <a:pos x="connsiteX0" y="connsiteY0"/>
                </a:cxn>
                <a:cxn ang="0">
                  <a:pos x="connsiteX1" y="connsiteY1"/>
                </a:cxn>
                <a:cxn ang="0">
                  <a:pos x="connsiteX2" y="connsiteY2"/>
                </a:cxn>
                <a:cxn ang="0">
                  <a:pos x="connsiteX3" y="connsiteY3"/>
                </a:cxn>
              </a:cxnLst>
              <a:rect l="l" t="t" r="r" b="b"/>
              <a:pathLst>
                <a:path w="434364" h="443060">
                  <a:moveTo>
                    <a:pt x="0" y="0"/>
                  </a:moveTo>
                  <a:cubicBezTo>
                    <a:pt x="155542" y="18068"/>
                    <a:pt x="311085" y="36136"/>
                    <a:pt x="377072" y="94268"/>
                  </a:cubicBezTo>
                  <a:cubicBezTo>
                    <a:pt x="443059" y="152400"/>
                    <a:pt x="455628" y="290660"/>
                    <a:pt x="395925" y="348792"/>
                  </a:cubicBezTo>
                  <a:cubicBezTo>
                    <a:pt x="336222" y="406924"/>
                    <a:pt x="177537" y="424992"/>
                    <a:pt x="18853" y="443060"/>
                  </a:cubicBezTo>
                </a:path>
              </a:pathLst>
            </a:custGeom>
            <a:noFill/>
            <a:ln w="254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1" name="Picture 140">
              <a:extLst>
                <a:ext uri="{FF2B5EF4-FFF2-40B4-BE49-F238E27FC236}">
                  <a16:creationId xmlns:a16="http://schemas.microsoft.com/office/drawing/2014/main" id="{1EE594E4-3946-9B40-9AB1-5E3A142F262D}"/>
                </a:ext>
              </a:extLst>
            </p:cNvPr>
            <p:cNvPicPr>
              <a:picLocks noChangeAspect="1"/>
            </p:cNvPicPr>
            <p:nvPr/>
          </p:nvPicPr>
          <p:blipFill>
            <a:blip r:embed="rId3"/>
            <a:stretch>
              <a:fillRect/>
            </a:stretch>
          </p:blipFill>
          <p:spPr>
            <a:xfrm>
              <a:off x="391780" y="3753721"/>
              <a:ext cx="899593" cy="338630"/>
            </a:xfrm>
            <a:prstGeom prst="rect">
              <a:avLst/>
            </a:prstGeom>
          </p:spPr>
        </p:pic>
      </p:grpSp>
      <p:grpSp>
        <p:nvGrpSpPr>
          <p:cNvPr id="142" name="Group 141">
            <a:extLst>
              <a:ext uri="{FF2B5EF4-FFF2-40B4-BE49-F238E27FC236}">
                <a16:creationId xmlns:a16="http://schemas.microsoft.com/office/drawing/2014/main" id="{4A7FBC12-E543-6443-8C02-CF6103677BE9}"/>
              </a:ext>
            </a:extLst>
          </p:cNvPr>
          <p:cNvGrpSpPr/>
          <p:nvPr/>
        </p:nvGrpSpPr>
        <p:grpSpPr>
          <a:xfrm>
            <a:off x="508541" y="4085296"/>
            <a:ext cx="884472" cy="741640"/>
            <a:chOff x="1688846" y="3393324"/>
            <a:chExt cx="884472" cy="741640"/>
          </a:xfrm>
        </p:grpSpPr>
        <p:cxnSp>
          <p:nvCxnSpPr>
            <p:cNvPr id="143" name="Straight Connector 142">
              <a:extLst>
                <a:ext uri="{FF2B5EF4-FFF2-40B4-BE49-F238E27FC236}">
                  <a16:creationId xmlns:a16="http://schemas.microsoft.com/office/drawing/2014/main" id="{B8C836D7-EBC0-084E-81C1-A2C8632978D6}"/>
                </a:ext>
              </a:extLst>
            </p:cNvPr>
            <p:cNvCxnSpPr>
              <a:cxnSpLocks/>
            </p:cNvCxnSpPr>
            <p:nvPr/>
          </p:nvCxnSpPr>
          <p:spPr>
            <a:xfrm>
              <a:off x="1760693" y="3393324"/>
              <a:ext cx="812625"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44" name="Picture 143">
              <a:extLst>
                <a:ext uri="{FF2B5EF4-FFF2-40B4-BE49-F238E27FC236}">
                  <a16:creationId xmlns:a16="http://schemas.microsoft.com/office/drawing/2014/main" id="{D221D65A-CAD1-AF4F-98B0-6D73C638CAC6}"/>
                </a:ext>
              </a:extLst>
            </p:cNvPr>
            <p:cNvPicPr>
              <a:picLocks noChangeAspect="1"/>
            </p:cNvPicPr>
            <p:nvPr/>
          </p:nvPicPr>
          <p:blipFill>
            <a:blip r:embed="rId4"/>
            <a:stretch>
              <a:fillRect/>
            </a:stretch>
          </p:blipFill>
          <p:spPr>
            <a:xfrm>
              <a:off x="1688846" y="3728495"/>
              <a:ext cx="860294" cy="406469"/>
            </a:xfrm>
            <a:prstGeom prst="rect">
              <a:avLst/>
            </a:prstGeom>
          </p:spPr>
        </p:pic>
      </p:grpSp>
      <p:grpSp>
        <p:nvGrpSpPr>
          <p:cNvPr id="145" name="Group 144">
            <a:extLst>
              <a:ext uri="{FF2B5EF4-FFF2-40B4-BE49-F238E27FC236}">
                <a16:creationId xmlns:a16="http://schemas.microsoft.com/office/drawing/2014/main" id="{70324112-1B23-3B47-8627-F7E83609979B}"/>
              </a:ext>
            </a:extLst>
          </p:cNvPr>
          <p:cNvGrpSpPr/>
          <p:nvPr/>
        </p:nvGrpSpPr>
        <p:grpSpPr>
          <a:xfrm>
            <a:off x="3183333" y="3847723"/>
            <a:ext cx="1022585" cy="978003"/>
            <a:chOff x="2886023" y="3151150"/>
            <a:chExt cx="1022585" cy="978003"/>
          </a:xfrm>
        </p:grpSpPr>
        <p:sp>
          <p:nvSpPr>
            <p:cNvPr id="213" name="Freeform 212">
              <a:extLst>
                <a:ext uri="{FF2B5EF4-FFF2-40B4-BE49-F238E27FC236}">
                  <a16:creationId xmlns:a16="http://schemas.microsoft.com/office/drawing/2014/main" id="{15F9EF41-3D6F-3943-9721-92D106C7545B}"/>
                </a:ext>
              </a:extLst>
            </p:cNvPr>
            <p:cNvSpPr/>
            <p:nvPr/>
          </p:nvSpPr>
          <p:spPr>
            <a:xfrm>
              <a:off x="3345134" y="3151150"/>
              <a:ext cx="434364" cy="443060"/>
            </a:xfrm>
            <a:custGeom>
              <a:avLst/>
              <a:gdLst>
                <a:gd name="connsiteX0" fmla="*/ 0 w 434364"/>
                <a:gd name="connsiteY0" fmla="*/ 0 h 443060"/>
                <a:gd name="connsiteX1" fmla="*/ 377072 w 434364"/>
                <a:gd name="connsiteY1" fmla="*/ 94268 h 443060"/>
                <a:gd name="connsiteX2" fmla="*/ 395925 w 434364"/>
                <a:gd name="connsiteY2" fmla="*/ 348792 h 443060"/>
                <a:gd name="connsiteX3" fmla="*/ 18853 w 434364"/>
                <a:gd name="connsiteY3" fmla="*/ 443060 h 443060"/>
              </a:gdLst>
              <a:ahLst/>
              <a:cxnLst>
                <a:cxn ang="0">
                  <a:pos x="connsiteX0" y="connsiteY0"/>
                </a:cxn>
                <a:cxn ang="0">
                  <a:pos x="connsiteX1" y="connsiteY1"/>
                </a:cxn>
                <a:cxn ang="0">
                  <a:pos x="connsiteX2" y="connsiteY2"/>
                </a:cxn>
                <a:cxn ang="0">
                  <a:pos x="connsiteX3" y="connsiteY3"/>
                </a:cxn>
              </a:cxnLst>
              <a:rect l="l" t="t" r="r" b="b"/>
              <a:pathLst>
                <a:path w="434364" h="443060">
                  <a:moveTo>
                    <a:pt x="0" y="0"/>
                  </a:moveTo>
                  <a:cubicBezTo>
                    <a:pt x="155542" y="18068"/>
                    <a:pt x="311085" y="36136"/>
                    <a:pt x="377072" y="94268"/>
                  </a:cubicBezTo>
                  <a:cubicBezTo>
                    <a:pt x="443059" y="152400"/>
                    <a:pt x="455628" y="290660"/>
                    <a:pt x="395925" y="348792"/>
                  </a:cubicBezTo>
                  <a:cubicBezTo>
                    <a:pt x="336222" y="406924"/>
                    <a:pt x="177537" y="424992"/>
                    <a:pt x="18853" y="443060"/>
                  </a:cubicBezTo>
                </a:path>
              </a:pathLst>
            </a:custGeom>
            <a:noFill/>
            <a:ln w="254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4" name="Picture 213">
              <a:extLst>
                <a:ext uri="{FF2B5EF4-FFF2-40B4-BE49-F238E27FC236}">
                  <a16:creationId xmlns:a16="http://schemas.microsoft.com/office/drawing/2014/main" id="{230C2B0D-B2E2-804F-BB06-90C96454A15E}"/>
                </a:ext>
              </a:extLst>
            </p:cNvPr>
            <p:cNvPicPr>
              <a:picLocks noChangeAspect="1"/>
            </p:cNvPicPr>
            <p:nvPr/>
          </p:nvPicPr>
          <p:blipFill>
            <a:blip r:embed="rId5"/>
            <a:stretch>
              <a:fillRect/>
            </a:stretch>
          </p:blipFill>
          <p:spPr>
            <a:xfrm>
              <a:off x="2886023" y="3742229"/>
              <a:ext cx="1022585" cy="386924"/>
            </a:xfrm>
            <a:prstGeom prst="rect">
              <a:avLst/>
            </a:prstGeom>
          </p:spPr>
        </p:pic>
      </p:grpSp>
      <p:grpSp>
        <p:nvGrpSpPr>
          <p:cNvPr id="264" name="Group 263">
            <a:extLst>
              <a:ext uri="{FF2B5EF4-FFF2-40B4-BE49-F238E27FC236}">
                <a16:creationId xmlns:a16="http://schemas.microsoft.com/office/drawing/2014/main" id="{33E86524-6CB5-AB4E-A9DC-3B53735E70D4}"/>
              </a:ext>
            </a:extLst>
          </p:cNvPr>
          <p:cNvGrpSpPr/>
          <p:nvPr/>
        </p:nvGrpSpPr>
        <p:grpSpPr>
          <a:xfrm>
            <a:off x="5400715" y="1460077"/>
            <a:ext cx="2651587" cy="894815"/>
            <a:chOff x="5019253" y="1358290"/>
            <a:chExt cx="2651587" cy="894815"/>
          </a:xfrm>
        </p:grpSpPr>
        <p:sp>
          <p:nvSpPr>
            <p:cNvPr id="265" name="Content Placeholder 5">
              <a:extLst>
                <a:ext uri="{FF2B5EF4-FFF2-40B4-BE49-F238E27FC236}">
                  <a16:creationId xmlns:a16="http://schemas.microsoft.com/office/drawing/2014/main" id="{DFE79D38-D9A7-4E4D-87C3-C65E7302FF04}"/>
                </a:ext>
              </a:extLst>
            </p:cNvPr>
            <p:cNvSpPr txBox="1">
              <a:spLocks/>
            </p:cNvSpPr>
            <p:nvPr/>
          </p:nvSpPr>
          <p:spPr>
            <a:xfrm>
              <a:off x="5147575" y="1358290"/>
              <a:ext cx="1511145" cy="301401"/>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0070C0"/>
                  </a:solidFill>
                </a:rPr>
                <a:t>Fragment A</a:t>
              </a:r>
            </a:p>
          </p:txBody>
        </p:sp>
        <p:pic>
          <p:nvPicPr>
            <p:cNvPr id="266" name="Picture 265">
              <a:extLst>
                <a:ext uri="{FF2B5EF4-FFF2-40B4-BE49-F238E27FC236}">
                  <a16:creationId xmlns:a16="http://schemas.microsoft.com/office/drawing/2014/main" id="{D17C2C10-3909-D744-A87C-F8F735AFD0FE}"/>
                </a:ext>
              </a:extLst>
            </p:cNvPr>
            <p:cNvPicPr>
              <a:picLocks noChangeAspect="1"/>
            </p:cNvPicPr>
            <p:nvPr/>
          </p:nvPicPr>
          <p:blipFill>
            <a:blip r:embed="rId6"/>
            <a:stretch>
              <a:fillRect/>
            </a:stretch>
          </p:blipFill>
          <p:spPr>
            <a:xfrm>
              <a:off x="5019253" y="1732937"/>
              <a:ext cx="2651587" cy="520168"/>
            </a:xfrm>
            <a:prstGeom prst="rect">
              <a:avLst/>
            </a:prstGeom>
          </p:spPr>
        </p:pic>
      </p:grpSp>
      <p:grpSp>
        <p:nvGrpSpPr>
          <p:cNvPr id="267" name="Group 266">
            <a:extLst>
              <a:ext uri="{FF2B5EF4-FFF2-40B4-BE49-F238E27FC236}">
                <a16:creationId xmlns:a16="http://schemas.microsoft.com/office/drawing/2014/main" id="{D8259A0D-31E4-2A49-BA50-9026D3EB2FA2}"/>
              </a:ext>
            </a:extLst>
          </p:cNvPr>
          <p:cNvGrpSpPr/>
          <p:nvPr/>
        </p:nvGrpSpPr>
        <p:grpSpPr>
          <a:xfrm>
            <a:off x="5029518" y="3021648"/>
            <a:ext cx="3899246" cy="1429656"/>
            <a:chOff x="4940300" y="2699892"/>
            <a:chExt cx="3899246" cy="1429656"/>
          </a:xfrm>
        </p:grpSpPr>
        <p:sp>
          <p:nvSpPr>
            <p:cNvPr id="268" name="Content Placeholder 5">
              <a:extLst>
                <a:ext uri="{FF2B5EF4-FFF2-40B4-BE49-F238E27FC236}">
                  <a16:creationId xmlns:a16="http://schemas.microsoft.com/office/drawing/2014/main" id="{D7017D68-AE10-9741-9267-57079C3EE46F}"/>
                </a:ext>
              </a:extLst>
            </p:cNvPr>
            <p:cNvSpPr txBox="1">
              <a:spLocks/>
            </p:cNvSpPr>
            <p:nvPr/>
          </p:nvSpPr>
          <p:spPr>
            <a:xfrm>
              <a:off x="5067310" y="2699892"/>
              <a:ext cx="1484065" cy="296000"/>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0070C0"/>
                  </a:solidFill>
                </a:rPr>
                <a:t>Fragment B</a:t>
              </a:r>
            </a:p>
          </p:txBody>
        </p:sp>
        <p:pic>
          <p:nvPicPr>
            <p:cNvPr id="269" name="Picture 268">
              <a:extLst>
                <a:ext uri="{FF2B5EF4-FFF2-40B4-BE49-F238E27FC236}">
                  <a16:creationId xmlns:a16="http://schemas.microsoft.com/office/drawing/2014/main" id="{24CB1170-D153-E141-8FE4-F84AF44A6CE1}"/>
                </a:ext>
              </a:extLst>
            </p:cNvPr>
            <p:cNvPicPr>
              <a:picLocks noChangeAspect="1"/>
            </p:cNvPicPr>
            <p:nvPr/>
          </p:nvPicPr>
          <p:blipFill>
            <a:blip r:embed="rId7"/>
            <a:stretch>
              <a:fillRect/>
            </a:stretch>
          </p:blipFill>
          <p:spPr>
            <a:xfrm>
              <a:off x="4940300" y="3045770"/>
              <a:ext cx="3899246" cy="1083778"/>
            </a:xfrm>
            <a:prstGeom prst="rect">
              <a:avLst/>
            </a:prstGeom>
          </p:spPr>
        </p:pic>
      </p:grpSp>
      <p:grpSp>
        <p:nvGrpSpPr>
          <p:cNvPr id="11" name="Group 10">
            <a:extLst>
              <a:ext uri="{FF2B5EF4-FFF2-40B4-BE49-F238E27FC236}">
                <a16:creationId xmlns:a16="http://schemas.microsoft.com/office/drawing/2014/main" id="{F29D972B-369A-A744-BD7B-DE1016EFC640}"/>
              </a:ext>
            </a:extLst>
          </p:cNvPr>
          <p:cNvGrpSpPr/>
          <p:nvPr/>
        </p:nvGrpSpPr>
        <p:grpSpPr>
          <a:xfrm>
            <a:off x="505738" y="1147589"/>
            <a:ext cx="3700180" cy="1207921"/>
            <a:chOff x="505738" y="1147589"/>
            <a:chExt cx="3700180" cy="1207921"/>
          </a:xfrm>
        </p:grpSpPr>
        <p:pic>
          <p:nvPicPr>
            <p:cNvPr id="10" name="Picture 9">
              <a:extLst>
                <a:ext uri="{FF2B5EF4-FFF2-40B4-BE49-F238E27FC236}">
                  <a16:creationId xmlns:a16="http://schemas.microsoft.com/office/drawing/2014/main" id="{9428AB9A-F90C-9447-A022-46A2FA068B96}"/>
                </a:ext>
              </a:extLst>
            </p:cNvPr>
            <p:cNvPicPr>
              <a:picLocks noChangeAspect="1"/>
            </p:cNvPicPr>
            <p:nvPr/>
          </p:nvPicPr>
          <p:blipFill>
            <a:blip r:embed="rId8"/>
            <a:stretch>
              <a:fillRect/>
            </a:stretch>
          </p:blipFill>
          <p:spPr>
            <a:xfrm>
              <a:off x="505738" y="1516649"/>
              <a:ext cx="3700180" cy="838861"/>
            </a:xfrm>
            <a:prstGeom prst="rect">
              <a:avLst/>
            </a:prstGeom>
          </p:spPr>
        </p:pic>
        <p:sp>
          <p:nvSpPr>
            <p:cNvPr id="270" name="Content Placeholder 5">
              <a:extLst>
                <a:ext uri="{FF2B5EF4-FFF2-40B4-BE49-F238E27FC236}">
                  <a16:creationId xmlns:a16="http://schemas.microsoft.com/office/drawing/2014/main" id="{A697BA84-FABA-E147-8EFB-3EA0D0D86C87}"/>
                </a:ext>
              </a:extLst>
            </p:cNvPr>
            <p:cNvSpPr txBox="1">
              <a:spLocks/>
            </p:cNvSpPr>
            <p:nvPr/>
          </p:nvSpPr>
          <p:spPr>
            <a:xfrm>
              <a:off x="696559" y="1147589"/>
              <a:ext cx="1572465" cy="220931"/>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1600" dirty="0">
                  <a:solidFill>
                    <a:srgbClr val="0070C0"/>
                  </a:solidFill>
                </a:rPr>
                <a:t>Original circuit</a:t>
              </a:r>
            </a:p>
          </p:txBody>
        </p:sp>
      </p:grpSp>
      <p:pic>
        <p:nvPicPr>
          <p:cNvPr id="24" name="Picture 23">
            <a:extLst>
              <a:ext uri="{FF2B5EF4-FFF2-40B4-BE49-F238E27FC236}">
                <a16:creationId xmlns:a16="http://schemas.microsoft.com/office/drawing/2014/main" id="{3B1BF37E-C2BE-6044-B375-BF0F03C23145}"/>
              </a:ext>
            </a:extLst>
          </p:cNvPr>
          <p:cNvPicPr>
            <a:picLocks noChangeAspect="1"/>
          </p:cNvPicPr>
          <p:nvPr/>
        </p:nvPicPr>
        <p:blipFill>
          <a:blip r:embed="rId9"/>
          <a:stretch>
            <a:fillRect/>
          </a:stretch>
        </p:blipFill>
        <p:spPr>
          <a:xfrm>
            <a:off x="466649" y="2355490"/>
            <a:ext cx="3895438" cy="1294727"/>
          </a:xfrm>
          <a:prstGeom prst="rect">
            <a:avLst/>
          </a:prstGeom>
        </p:spPr>
      </p:pic>
    </p:spTree>
    <p:extLst>
      <p:ext uri="{BB962C8B-B14F-4D97-AF65-F5344CB8AC3E}">
        <p14:creationId xmlns:p14="http://schemas.microsoft.com/office/powerpoint/2010/main" val="4256918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Argonne presentation_16x9</Template>
  <TotalTime>4121</TotalTime>
  <Words>1629</Words>
  <Application>Microsoft Macintosh PowerPoint</Application>
  <PresentationFormat>On-screen Show (16:9)</PresentationFormat>
  <Paragraphs>257</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Wingdings</vt:lpstr>
      <vt:lpstr>presentation_16x9</vt:lpstr>
      <vt:lpstr>Hybrid Quantum-Classical Computing Architectures</vt:lpstr>
      <vt:lpstr>Building Quantum Computers is  Really Hard!</vt:lpstr>
      <vt:lpstr>Combining The Power of Quantum Computers and Supercomputers</vt:lpstr>
      <vt:lpstr>Idea: Cut a Large Quantum Circuit Into Multiple sub-Circuits</vt:lpstr>
      <vt:lpstr>Idea: Cut a Large Quantum Circuit Into Multiple sub-Circuits</vt:lpstr>
      <vt:lpstr>Idea: Cut a Large Quantum Circuit Into Multiple sub-Circuits</vt:lpstr>
      <vt:lpstr>Idea: Cut a Large Quantum Circuit Into Multiple sub-Circuits</vt:lpstr>
      <vt:lpstr>Idea: Cut a Large Quantum Circuit Into Multiple sub-Circuits</vt:lpstr>
      <vt:lpstr>Idea: Cut a Large Quantum Circuit Into Multiple sub-Circuits</vt:lpstr>
      <vt:lpstr>Evaluating the Sub-Circuits on a Quantum Simulator</vt:lpstr>
      <vt:lpstr>Combining the Outputs with Classical Postprocessing</vt:lpstr>
      <vt:lpstr>Applications of Circuit Cutting to Variational Quantum Circuits</vt:lpstr>
      <vt:lpstr>Example – Network Community Detection</vt:lpstr>
      <vt:lpstr>Example – Network Community Detection</vt:lpstr>
      <vt:lpstr>Improving Circuit Fidelity with Circuit Cutting</vt:lpstr>
      <vt:lpstr>Summary And Future Directions</vt:lpstr>
      <vt:lpstr>QIS Team at Argonne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Suchara, Martin</cp:lastModifiedBy>
  <cp:revision>209</cp:revision>
  <cp:lastPrinted>2015-09-08T15:35:42Z</cp:lastPrinted>
  <dcterms:created xsi:type="dcterms:W3CDTF">2018-07-03T17:34:09Z</dcterms:created>
  <dcterms:modified xsi:type="dcterms:W3CDTF">2019-09-23T17:17:43Z</dcterms:modified>
</cp:coreProperties>
</file>