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685" r:id="rId2"/>
    <p:sldMasterId id="2147483697" r:id="rId3"/>
    <p:sldMasterId id="2147483709" r:id="rId4"/>
    <p:sldMasterId id="2147483722" r:id="rId5"/>
    <p:sldMasterId id="2147483747" r:id="rId6"/>
    <p:sldMasterId id="2147483759" r:id="rId7"/>
    <p:sldMasterId id="2147483772" r:id="rId8"/>
  </p:sldMasterIdLst>
  <p:notesMasterIdLst>
    <p:notesMasterId r:id="rId28"/>
  </p:notesMasterIdLst>
  <p:sldIdLst>
    <p:sldId id="767" r:id="rId9"/>
    <p:sldId id="776" r:id="rId10"/>
    <p:sldId id="323" r:id="rId11"/>
    <p:sldId id="270" r:id="rId12"/>
    <p:sldId id="289" r:id="rId13"/>
    <p:sldId id="789" r:id="rId14"/>
    <p:sldId id="787" r:id="rId15"/>
    <p:sldId id="785" r:id="rId16"/>
    <p:sldId id="786" r:id="rId17"/>
    <p:sldId id="263" r:id="rId18"/>
    <p:sldId id="348" r:id="rId19"/>
    <p:sldId id="300" r:id="rId20"/>
    <p:sldId id="275" r:id="rId21"/>
    <p:sldId id="355" r:id="rId22"/>
    <p:sldId id="325" r:id="rId23"/>
    <p:sldId id="790" r:id="rId24"/>
    <p:sldId id="788" r:id="rId25"/>
    <p:sldId id="791" r:id="rId26"/>
    <p:sldId id="79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2FF"/>
    <a:srgbClr val="0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99"/>
    <p:restoredTop sz="94682"/>
  </p:normalViewPr>
  <p:slideViewPr>
    <p:cSldViewPr snapToGrid="0" snapToObjects="1">
      <p:cViewPr varScale="1">
        <p:scale>
          <a:sx n="126" d="100"/>
          <a:sy n="126" d="100"/>
        </p:scale>
        <p:origin x="174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8BFE3-322A-B242-9287-9CD46EACDC11}" type="datetimeFigureOut">
              <a:t>9/23/19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008F7-EFEF-AA4F-8033-2D8F0462D93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84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Chou, ANL QIS, 9/23/19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684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Chou, ANL QIS, 9/23/19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054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Chou, ANL QIS, 9/23/19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505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6"/>
          <a:stretch>
            <a:fillRect/>
          </a:stretch>
        </p:blipFill>
        <p:spPr bwMode="auto">
          <a:xfrm>
            <a:off x="204788" y="6307138"/>
            <a:ext cx="87566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946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1281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</a:rPr>
              <a:t>Aaron S. Chou, ANL QIS, 9/23/19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53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048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</a:rPr>
              <a:t>Aaron S. Chou, ANL QIS, 9/23/19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561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4174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</a:rPr>
              <a:t>Aaron S. Chou, ANL QIS, 9/23/19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276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</a:rPr>
              <a:t>Aaron S. Chou, ANL QIS, 9/23/19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358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5508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Chou, ANL QIS, 9/23/19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229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8955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5402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2725" y="165100"/>
            <a:ext cx="2124075" cy="59610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" y="165100"/>
            <a:ext cx="6219825" cy="59610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9089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B409B-71ED-4545-8F70-B5E5BD93E4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34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987D3-C84C-1B43-ACDC-64E0C8D0B1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97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125CB-BABB-0647-82EC-72A42E8D8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21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73D13-93A6-E047-91D2-B8658A3117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990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2" indent="0">
              <a:buNone/>
              <a:defRPr sz="2000" b="1"/>
            </a:lvl2pPr>
            <a:lvl3pPr marL="914343" indent="0">
              <a:buNone/>
              <a:defRPr sz="1800" b="1"/>
            </a:lvl3pPr>
            <a:lvl4pPr marL="1371515" indent="0">
              <a:buNone/>
              <a:defRPr sz="1600" b="1"/>
            </a:lvl4pPr>
            <a:lvl5pPr marL="1828686" indent="0">
              <a:buNone/>
              <a:defRPr sz="1600" b="1"/>
            </a:lvl5pPr>
            <a:lvl6pPr marL="2285858" indent="0">
              <a:buNone/>
              <a:defRPr sz="1600" b="1"/>
            </a:lvl6pPr>
            <a:lvl7pPr marL="2743028" indent="0">
              <a:buNone/>
              <a:defRPr sz="1600" b="1"/>
            </a:lvl7pPr>
            <a:lvl8pPr marL="3200200" indent="0">
              <a:buNone/>
              <a:defRPr sz="1600" b="1"/>
            </a:lvl8pPr>
            <a:lvl9pPr marL="36573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2" indent="0">
              <a:buNone/>
              <a:defRPr sz="2000" b="1"/>
            </a:lvl2pPr>
            <a:lvl3pPr marL="914343" indent="0">
              <a:buNone/>
              <a:defRPr sz="1800" b="1"/>
            </a:lvl3pPr>
            <a:lvl4pPr marL="1371515" indent="0">
              <a:buNone/>
              <a:defRPr sz="1600" b="1"/>
            </a:lvl4pPr>
            <a:lvl5pPr marL="1828686" indent="0">
              <a:buNone/>
              <a:defRPr sz="1600" b="1"/>
            </a:lvl5pPr>
            <a:lvl6pPr marL="2285858" indent="0">
              <a:buNone/>
              <a:defRPr sz="1600" b="1"/>
            </a:lvl6pPr>
            <a:lvl7pPr marL="2743028" indent="0">
              <a:buNone/>
              <a:defRPr sz="1600" b="1"/>
            </a:lvl7pPr>
            <a:lvl8pPr marL="3200200" indent="0">
              <a:buNone/>
              <a:defRPr sz="1600" b="1"/>
            </a:lvl8pPr>
            <a:lvl9pPr marL="36573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CEC79-641D-7F43-9A59-2CE59EFD25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58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C918-9776-9A4E-8537-62BB08031C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52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8421C-9C7B-D94A-8400-C3AD7BE3CD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24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Chou, ANL QIS, 9/23/19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17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2" indent="0">
              <a:buNone/>
              <a:defRPr sz="1200"/>
            </a:lvl2pPr>
            <a:lvl3pPr marL="914343" indent="0">
              <a:buNone/>
              <a:defRPr sz="1000"/>
            </a:lvl3pPr>
            <a:lvl4pPr marL="1371515" indent="0">
              <a:buNone/>
              <a:defRPr sz="900"/>
            </a:lvl4pPr>
            <a:lvl5pPr marL="1828686" indent="0">
              <a:buNone/>
              <a:defRPr sz="900"/>
            </a:lvl5pPr>
            <a:lvl6pPr marL="2285858" indent="0">
              <a:buNone/>
              <a:defRPr sz="900"/>
            </a:lvl6pPr>
            <a:lvl7pPr marL="2743028" indent="0">
              <a:buNone/>
              <a:defRPr sz="900"/>
            </a:lvl7pPr>
            <a:lvl8pPr marL="3200200" indent="0">
              <a:buNone/>
              <a:defRPr sz="900"/>
            </a:lvl8pPr>
            <a:lvl9pPr marL="36573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1F361-2E5D-C048-8F2C-57E10CE662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22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2" indent="0">
              <a:buNone/>
              <a:defRPr sz="2800"/>
            </a:lvl2pPr>
            <a:lvl3pPr marL="914343" indent="0">
              <a:buNone/>
              <a:defRPr sz="2400"/>
            </a:lvl3pPr>
            <a:lvl4pPr marL="1371515" indent="0">
              <a:buNone/>
              <a:defRPr sz="2000"/>
            </a:lvl4pPr>
            <a:lvl5pPr marL="1828686" indent="0">
              <a:buNone/>
              <a:defRPr sz="2000"/>
            </a:lvl5pPr>
            <a:lvl6pPr marL="2285858" indent="0">
              <a:buNone/>
              <a:defRPr sz="2000"/>
            </a:lvl6pPr>
            <a:lvl7pPr marL="2743028" indent="0">
              <a:buNone/>
              <a:defRPr sz="2000"/>
            </a:lvl7pPr>
            <a:lvl8pPr marL="3200200" indent="0">
              <a:buNone/>
              <a:defRPr sz="2000"/>
            </a:lvl8pPr>
            <a:lvl9pPr marL="365737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2" indent="0">
              <a:buNone/>
              <a:defRPr sz="1200"/>
            </a:lvl2pPr>
            <a:lvl3pPr marL="914343" indent="0">
              <a:buNone/>
              <a:defRPr sz="1000"/>
            </a:lvl3pPr>
            <a:lvl4pPr marL="1371515" indent="0">
              <a:buNone/>
              <a:defRPr sz="900"/>
            </a:lvl4pPr>
            <a:lvl5pPr marL="1828686" indent="0">
              <a:buNone/>
              <a:defRPr sz="900"/>
            </a:lvl5pPr>
            <a:lvl6pPr marL="2285858" indent="0">
              <a:buNone/>
              <a:defRPr sz="900"/>
            </a:lvl6pPr>
            <a:lvl7pPr marL="2743028" indent="0">
              <a:buNone/>
              <a:defRPr sz="900"/>
            </a:lvl7pPr>
            <a:lvl8pPr marL="3200200" indent="0">
              <a:buNone/>
              <a:defRPr sz="900"/>
            </a:lvl8pPr>
            <a:lvl9pPr marL="36573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00809-5D5C-EB40-BE60-0EB044B2B1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33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2BA5D-4627-484A-AD63-A664874D05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80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A9706-DAFD-E947-91F9-02A2520971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514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B409B-71ED-4545-8F70-B5E5BD93E4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31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987D3-C84C-1B43-ACDC-64E0C8D0B1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82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125CB-BABB-0647-82EC-72A42E8D8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553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73D13-93A6-E047-91D2-B8658A3117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25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49" indent="0">
              <a:buNone/>
              <a:defRPr sz="1800" b="1"/>
            </a:lvl3pPr>
            <a:lvl4pPr marL="1371375" indent="0">
              <a:buNone/>
              <a:defRPr sz="1600" b="1"/>
            </a:lvl4pPr>
            <a:lvl5pPr marL="1828499" indent="0">
              <a:buNone/>
              <a:defRPr sz="1600" b="1"/>
            </a:lvl5pPr>
            <a:lvl6pPr marL="2285624" indent="0">
              <a:buNone/>
              <a:defRPr sz="1600" b="1"/>
            </a:lvl6pPr>
            <a:lvl7pPr marL="2742747" indent="0">
              <a:buNone/>
              <a:defRPr sz="1600" b="1"/>
            </a:lvl7pPr>
            <a:lvl8pPr marL="3199872" indent="0">
              <a:buNone/>
              <a:defRPr sz="1600" b="1"/>
            </a:lvl8pPr>
            <a:lvl9pPr marL="36569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49" indent="0">
              <a:buNone/>
              <a:defRPr sz="1800" b="1"/>
            </a:lvl3pPr>
            <a:lvl4pPr marL="1371375" indent="0">
              <a:buNone/>
              <a:defRPr sz="1600" b="1"/>
            </a:lvl4pPr>
            <a:lvl5pPr marL="1828499" indent="0">
              <a:buNone/>
              <a:defRPr sz="1600" b="1"/>
            </a:lvl5pPr>
            <a:lvl6pPr marL="2285624" indent="0">
              <a:buNone/>
              <a:defRPr sz="1600" b="1"/>
            </a:lvl6pPr>
            <a:lvl7pPr marL="2742747" indent="0">
              <a:buNone/>
              <a:defRPr sz="1600" b="1"/>
            </a:lvl7pPr>
            <a:lvl8pPr marL="3199872" indent="0">
              <a:buNone/>
              <a:defRPr sz="1600" b="1"/>
            </a:lvl8pPr>
            <a:lvl9pPr marL="36569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CEC79-641D-7F43-9A59-2CE59EFD25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9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C918-9776-9A4E-8537-62BB08031C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0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Chou, ANL QIS, 9/23/19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700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8421C-9C7B-D94A-8400-C3AD7BE3CD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19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49" indent="0">
              <a:buNone/>
              <a:defRPr sz="1000"/>
            </a:lvl3pPr>
            <a:lvl4pPr marL="1371375" indent="0">
              <a:buNone/>
              <a:defRPr sz="900"/>
            </a:lvl4pPr>
            <a:lvl5pPr marL="1828499" indent="0">
              <a:buNone/>
              <a:defRPr sz="900"/>
            </a:lvl5pPr>
            <a:lvl6pPr marL="2285624" indent="0">
              <a:buNone/>
              <a:defRPr sz="900"/>
            </a:lvl6pPr>
            <a:lvl7pPr marL="2742747" indent="0">
              <a:buNone/>
              <a:defRPr sz="900"/>
            </a:lvl7pPr>
            <a:lvl8pPr marL="3199872" indent="0">
              <a:buNone/>
              <a:defRPr sz="900"/>
            </a:lvl8pPr>
            <a:lvl9pPr marL="36569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1F361-2E5D-C048-8F2C-57E10CE662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58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49" indent="0">
              <a:buNone/>
              <a:defRPr sz="2400"/>
            </a:lvl3pPr>
            <a:lvl4pPr marL="1371375" indent="0">
              <a:buNone/>
              <a:defRPr sz="2000"/>
            </a:lvl4pPr>
            <a:lvl5pPr marL="1828499" indent="0">
              <a:buNone/>
              <a:defRPr sz="2000"/>
            </a:lvl5pPr>
            <a:lvl6pPr marL="2285624" indent="0">
              <a:buNone/>
              <a:defRPr sz="2000"/>
            </a:lvl6pPr>
            <a:lvl7pPr marL="2742747" indent="0">
              <a:buNone/>
              <a:defRPr sz="2000"/>
            </a:lvl7pPr>
            <a:lvl8pPr marL="3199872" indent="0">
              <a:buNone/>
              <a:defRPr sz="2000"/>
            </a:lvl8pPr>
            <a:lvl9pPr marL="365699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49" indent="0">
              <a:buNone/>
              <a:defRPr sz="1000"/>
            </a:lvl3pPr>
            <a:lvl4pPr marL="1371375" indent="0">
              <a:buNone/>
              <a:defRPr sz="900"/>
            </a:lvl4pPr>
            <a:lvl5pPr marL="1828499" indent="0">
              <a:buNone/>
              <a:defRPr sz="900"/>
            </a:lvl5pPr>
            <a:lvl6pPr marL="2285624" indent="0">
              <a:buNone/>
              <a:defRPr sz="900"/>
            </a:lvl6pPr>
            <a:lvl7pPr marL="2742747" indent="0">
              <a:buNone/>
              <a:defRPr sz="900"/>
            </a:lvl7pPr>
            <a:lvl8pPr marL="3199872" indent="0">
              <a:buNone/>
              <a:defRPr sz="900"/>
            </a:lvl8pPr>
            <a:lvl9pPr marL="36569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00809-5D5C-EB40-BE60-0EB044B2B1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17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2BA5D-4627-484A-AD63-A664874D05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097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A9706-DAFD-E947-91F9-02A2520971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505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IRVIN16-9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71979" y="6515100"/>
            <a:ext cx="202874" cy="266900"/>
          </a:xfrm>
          <a:prstGeom prst="rect">
            <a:avLst/>
          </a:prstGeom>
        </p:spPr>
        <p:txBody>
          <a:bodyPr/>
          <a:lstStyle>
            <a:lvl1pPr>
              <a:defRPr sz="949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8262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Chou, ANL QIS, 9/23/19</a:t>
            </a:r>
            <a:endParaRPr lang="en-US" dirty="0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2C711-AEBE-4F4C-954C-2D5A9087139B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0847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151517"/>
                </a:solidFill>
              </a:defRPr>
            </a:lvl1pPr>
            <a:lvl2pPr>
              <a:defRPr>
                <a:solidFill>
                  <a:srgbClr val="151517"/>
                </a:solidFill>
              </a:defRPr>
            </a:lvl2pPr>
            <a:lvl3pPr>
              <a:defRPr>
                <a:solidFill>
                  <a:srgbClr val="151517"/>
                </a:solidFill>
              </a:defRPr>
            </a:lvl3pPr>
            <a:lvl4pPr>
              <a:defRPr>
                <a:solidFill>
                  <a:srgbClr val="151517"/>
                </a:solidFill>
              </a:defRPr>
            </a:lvl4pPr>
            <a:lvl5pPr>
              <a:defRPr>
                <a:solidFill>
                  <a:srgbClr val="15151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>
            <a:lvl1pPr>
              <a:defRPr baseline="0">
                <a:solidFill>
                  <a:srgbClr val="151517"/>
                </a:solidFill>
              </a:defRPr>
            </a:lvl1pPr>
          </a:lstStyle>
          <a:p>
            <a:endParaRPr lang="en-US" dirty="0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569075"/>
            <a:ext cx="2895600" cy="365125"/>
          </a:xfrm>
        </p:spPr>
        <p:txBody>
          <a:bodyPr/>
          <a:lstStyle/>
          <a:p>
            <a:r>
              <a:rPr lang="en-US">
                <a:solidFill>
                  <a:srgbClr val="151517"/>
                </a:solidFill>
                <a:latin typeface="Calibri"/>
              </a:rPr>
              <a:t>Aaron S. Chou, ANL QIS, 9/23/19</a:t>
            </a:r>
            <a:endParaRPr lang="en-US" dirty="0">
              <a:solidFill>
                <a:srgbClr val="151517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69075"/>
            <a:ext cx="2133600" cy="3651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fld id="{6F3AE956-26F0-4794-8F4C-97BAC66ADD21}" type="slidenum">
              <a:rPr lang="en-US" smtClean="0">
                <a:solidFill>
                  <a:srgbClr val="000030"/>
                </a:solidFill>
                <a:latin typeface="Calibri"/>
              </a:rPr>
              <a:pPr/>
              <a:t>‹#›</a:t>
            </a:fld>
            <a:endParaRPr lang="en-US" dirty="0">
              <a:solidFill>
                <a:srgbClr val="00003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2029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Chou, ANL QIS, 9/23/19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46223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Chou, ANL QIS, 9/23/19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236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Chou, ANL QIS, 9/23/19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433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Chou, ANL QIS, 9/23/19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17913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365125"/>
          </a:xfrm>
        </p:spPr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Chou, ANL QIS, 9/23/19</a:t>
            </a:r>
            <a:endParaRPr lang="en-US" dirty="0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26038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Chou, ANL QIS, 9/23/19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69713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Chou, ANL QIS, 9/23/19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3335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Chou, ANL QIS, 9/23/19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52554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Chou, ANL QIS, 9/23/19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27217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Chou, ANL QIS, 9/23/19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4693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6"/>
          <a:stretch>
            <a:fillRect/>
          </a:stretch>
        </p:blipFill>
        <p:spPr bwMode="auto">
          <a:xfrm>
            <a:off x="204788" y="6307138"/>
            <a:ext cx="87566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946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14264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</a:rPr>
              <a:t>Aaron S. Chou, ANL QIS, 9/23/19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142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7913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Chou, ANL QIS, 9/23/19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444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18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800">
                <a:latin typeface="Arial"/>
                <a:cs typeface="Arial"/>
              </a:defRPr>
            </a:lvl3pPr>
            <a:lvl4pPr>
              <a:defRPr sz="1800">
                <a:latin typeface="Arial"/>
                <a:cs typeface="Arial"/>
              </a:defRPr>
            </a:lvl4pPr>
            <a:lvl5pPr>
              <a:defRPr sz="18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</a:rPr>
              <a:t>Aaron S. Chou, ANL QIS, 9/23/19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103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36666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</a:rPr>
              <a:t>Aaron S. Chou, ANL QIS, 9/23/19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1983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</a:rPr>
              <a:t>Aaron S. Chou, ANL QIS, 9/23/19</a:t>
            </a: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1927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5599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37424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07862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2725" y="165100"/>
            <a:ext cx="2124075" cy="59610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" y="165100"/>
            <a:ext cx="6219825" cy="59610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6332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B409B-71ED-4545-8F70-B5E5BD93E4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333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987D3-C84C-1B43-ACDC-64E0C8D0B1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8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Chou, ANL QIS, 9/23/19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7801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2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4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125CB-BABB-0647-82EC-72A42E8D81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553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C73D13-93A6-E047-91D2-B8658A3117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312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49" indent="0">
              <a:buNone/>
              <a:defRPr sz="1800" b="1"/>
            </a:lvl3pPr>
            <a:lvl4pPr marL="1371375" indent="0">
              <a:buNone/>
              <a:defRPr sz="1600" b="1"/>
            </a:lvl4pPr>
            <a:lvl5pPr marL="1828499" indent="0">
              <a:buNone/>
              <a:defRPr sz="1600" b="1"/>
            </a:lvl5pPr>
            <a:lvl6pPr marL="2285624" indent="0">
              <a:buNone/>
              <a:defRPr sz="1600" b="1"/>
            </a:lvl6pPr>
            <a:lvl7pPr marL="2742747" indent="0">
              <a:buNone/>
              <a:defRPr sz="1600" b="1"/>
            </a:lvl7pPr>
            <a:lvl8pPr marL="3199872" indent="0">
              <a:buNone/>
              <a:defRPr sz="1600" b="1"/>
            </a:lvl8pPr>
            <a:lvl9pPr marL="36569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5" indent="0">
              <a:buNone/>
              <a:defRPr sz="2000" b="1"/>
            </a:lvl2pPr>
            <a:lvl3pPr marL="914249" indent="0">
              <a:buNone/>
              <a:defRPr sz="1800" b="1"/>
            </a:lvl3pPr>
            <a:lvl4pPr marL="1371375" indent="0">
              <a:buNone/>
              <a:defRPr sz="1600" b="1"/>
            </a:lvl4pPr>
            <a:lvl5pPr marL="1828499" indent="0">
              <a:buNone/>
              <a:defRPr sz="1600" b="1"/>
            </a:lvl5pPr>
            <a:lvl6pPr marL="2285624" indent="0">
              <a:buNone/>
              <a:defRPr sz="1600" b="1"/>
            </a:lvl6pPr>
            <a:lvl7pPr marL="2742747" indent="0">
              <a:buNone/>
              <a:defRPr sz="1600" b="1"/>
            </a:lvl7pPr>
            <a:lvl8pPr marL="3199872" indent="0">
              <a:buNone/>
              <a:defRPr sz="1600" b="1"/>
            </a:lvl8pPr>
            <a:lvl9pPr marL="36569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CEC79-641D-7F43-9A59-2CE59EFD25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208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8FC918-9776-9A4E-8537-62BB08031C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238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8421C-9C7B-D94A-8400-C3AD7BE3CD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888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49" indent="0">
              <a:buNone/>
              <a:defRPr sz="1000"/>
            </a:lvl3pPr>
            <a:lvl4pPr marL="1371375" indent="0">
              <a:buNone/>
              <a:defRPr sz="900"/>
            </a:lvl4pPr>
            <a:lvl5pPr marL="1828499" indent="0">
              <a:buNone/>
              <a:defRPr sz="900"/>
            </a:lvl5pPr>
            <a:lvl6pPr marL="2285624" indent="0">
              <a:buNone/>
              <a:defRPr sz="900"/>
            </a:lvl6pPr>
            <a:lvl7pPr marL="2742747" indent="0">
              <a:buNone/>
              <a:defRPr sz="900"/>
            </a:lvl7pPr>
            <a:lvl8pPr marL="3199872" indent="0">
              <a:buNone/>
              <a:defRPr sz="900"/>
            </a:lvl8pPr>
            <a:lvl9pPr marL="36569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1F361-2E5D-C048-8F2C-57E10CE662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795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25" indent="0">
              <a:buNone/>
              <a:defRPr sz="2800"/>
            </a:lvl2pPr>
            <a:lvl3pPr marL="914249" indent="0">
              <a:buNone/>
              <a:defRPr sz="2400"/>
            </a:lvl3pPr>
            <a:lvl4pPr marL="1371375" indent="0">
              <a:buNone/>
              <a:defRPr sz="2000"/>
            </a:lvl4pPr>
            <a:lvl5pPr marL="1828499" indent="0">
              <a:buNone/>
              <a:defRPr sz="2000"/>
            </a:lvl5pPr>
            <a:lvl6pPr marL="2285624" indent="0">
              <a:buNone/>
              <a:defRPr sz="2000"/>
            </a:lvl6pPr>
            <a:lvl7pPr marL="2742747" indent="0">
              <a:buNone/>
              <a:defRPr sz="2000"/>
            </a:lvl7pPr>
            <a:lvl8pPr marL="3199872" indent="0">
              <a:buNone/>
              <a:defRPr sz="2000"/>
            </a:lvl8pPr>
            <a:lvl9pPr marL="3656997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25" indent="0">
              <a:buNone/>
              <a:defRPr sz="1200"/>
            </a:lvl2pPr>
            <a:lvl3pPr marL="914249" indent="0">
              <a:buNone/>
              <a:defRPr sz="1000"/>
            </a:lvl3pPr>
            <a:lvl4pPr marL="1371375" indent="0">
              <a:buNone/>
              <a:defRPr sz="900"/>
            </a:lvl4pPr>
            <a:lvl5pPr marL="1828499" indent="0">
              <a:buNone/>
              <a:defRPr sz="900"/>
            </a:lvl5pPr>
            <a:lvl6pPr marL="2285624" indent="0">
              <a:buNone/>
              <a:defRPr sz="900"/>
            </a:lvl6pPr>
            <a:lvl7pPr marL="2742747" indent="0">
              <a:buNone/>
              <a:defRPr sz="900"/>
            </a:lvl7pPr>
            <a:lvl8pPr marL="3199872" indent="0">
              <a:buNone/>
              <a:defRPr sz="900"/>
            </a:lvl8pPr>
            <a:lvl9pPr marL="365699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100809-5D5C-EB40-BE60-0EB044B2B1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087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2BA5D-4627-484A-AD63-A664874D05E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286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A9706-DAFD-E947-91F9-02A2520971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355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IRVIN16-9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71979" y="6515100"/>
            <a:ext cx="202874" cy="266900"/>
          </a:xfrm>
          <a:prstGeom prst="rect">
            <a:avLst/>
          </a:prstGeom>
        </p:spPr>
        <p:txBody>
          <a:bodyPr/>
          <a:lstStyle>
            <a:lvl1pPr>
              <a:defRPr sz="949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66337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Chou, ANL QIS, 9/23/19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608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6"/>
          <a:stretch>
            <a:fillRect/>
          </a:stretch>
        </p:blipFill>
        <p:spPr bwMode="auto">
          <a:xfrm>
            <a:off x="204789" y="6307140"/>
            <a:ext cx="87566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946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89768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/>
          <a:lstStyle>
            <a:lvl1pPr>
              <a:defRPr sz="1350">
                <a:latin typeface="Arial"/>
                <a:cs typeface="Arial"/>
              </a:defRPr>
            </a:lvl1pPr>
            <a:lvl2pPr>
              <a:defRPr sz="1350">
                <a:latin typeface="Arial"/>
                <a:cs typeface="Arial"/>
              </a:defRPr>
            </a:lvl2pPr>
            <a:lvl3pPr>
              <a:defRPr sz="1350">
                <a:latin typeface="Arial"/>
                <a:cs typeface="Arial"/>
              </a:defRPr>
            </a:lvl3pPr>
            <a:lvl4pPr>
              <a:defRPr sz="1350">
                <a:latin typeface="Arial"/>
                <a:cs typeface="Arial"/>
              </a:defRPr>
            </a:lvl4pPr>
            <a:lvl5pPr>
              <a:defRPr sz="1350"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  <a:latin typeface="Times"/>
              </a:rPr>
              <a:t>Aaron S. Chou, ANL QIS, 9/23/19</a:t>
            </a:r>
            <a:endParaRPr lang="en-US" dirty="0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1714658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00300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1350">
                <a:latin typeface="Arial"/>
                <a:cs typeface="Arial"/>
              </a:defRPr>
            </a:lvl1pPr>
            <a:lvl2pPr>
              <a:defRPr sz="1350">
                <a:latin typeface="Arial"/>
                <a:cs typeface="Arial"/>
              </a:defRPr>
            </a:lvl2pPr>
            <a:lvl3pPr>
              <a:defRPr sz="1350">
                <a:latin typeface="Arial"/>
                <a:cs typeface="Arial"/>
              </a:defRPr>
            </a:lvl3pPr>
            <a:lvl4pPr>
              <a:defRPr sz="1350">
                <a:latin typeface="Arial"/>
                <a:cs typeface="Arial"/>
              </a:defRPr>
            </a:lvl4pPr>
            <a:lvl5pPr>
              <a:defRPr sz="1350">
                <a:latin typeface="Arial"/>
                <a:cs typeface="Arial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1350">
                <a:latin typeface="Arial"/>
                <a:cs typeface="Arial"/>
              </a:defRPr>
            </a:lvl1pPr>
            <a:lvl2pPr>
              <a:defRPr sz="1350">
                <a:latin typeface="Arial"/>
                <a:cs typeface="Arial"/>
              </a:defRPr>
            </a:lvl2pPr>
            <a:lvl3pPr>
              <a:defRPr sz="1350">
                <a:latin typeface="Arial"/>
                <a:cs typeface="Arial"/>
              </a:defRPr>
            </a:lvl3pPr>
            <a:lvl4pPr>
              <a:defRPr sz="1350">
                <a:latin typeface="Arial"/>
                <a:cs typeface="Arial"/>
              </a:defRPr>
            </a:lvl4pPr>
            <a:lvl5pPr>
              <a:defRPr sz="1350">
                <a:latin typeface="Arial"/>
                <a:cs typeface="Arial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  <a:latin typeface="Times"/>
              </a:rPr>
              <a:t>Aaron S. Chou, ANL QIS, 9/23/19</a:t>
            </a:r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5190515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19481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  <a:latin typeface="Times"/>
              </a:rPr>
              <a:t>Aaron S. Chou, ANL QIS, 9/23/19</a:t>
            </a:r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6522212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ES_tradnl">
                <a:solidFill>
                  <a:srgbClr val="000000">
                    <a:tint val="75000"/>
                  </a:srgbClr>
                </a:solidFill>
                <a:latin typeface="Times"/>
              </a:rPr>
              <a:t>Aaron S. Chou, ANL QIS, 9/23/19</a:t>
            </a:r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imes"/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148008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61268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72957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2768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Chou, ANL QIS, 9/23/19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2442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2726" y="165102"/>
            <a:ext cx="2124075" cy="59610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1" y="165102"/>
            <a:ext cx="6219825" cy="59610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5325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Chou, ANL QIS, 9/23/19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7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165100"/>
            <a:ext cx="653222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imes" charset="0"/>
                <a:ea typeface="ＭＳ Ｐゴシック" charset="-128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>
                <a:solidFill>
                  <a:srgbClr val="000000">
                    <a:tint val="75000"/>
                  </a:srgbClr>
                </a:solidFill>
                <a:latin typeface="Times" charset="0"/>
                <a:ea typeface="ＭＳ Ｐゴシック" charset="-128"/>
              </a:rPr>
              <a:t>Aaron S. Chou, ANL QIS, 9/23/19</a:t>
            </a:r>
            <a:endParaRPr lang="en-US" dirty="0">
              <a:solidFill>
                <a:srgbClr val="000000">
                  <a:tint val="75000"/>
                </a:srgbClr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922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077200" cy="41116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14400"/>
            <a:ext cx="8229600" cy="54419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ctr" defTabSz="457172">
              <a:defRPr sz="1200"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1DA55670-9CE0-2F44-8417-EAFC0E09788B}" type="slidenum">
              <a:rPr lang="en-US">
                <a:ea typeface="ＭＳ Ｐゴシック" charset="0"/>
                <a:cs typeface="ＭＳ Ｐゴシック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808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5pPr>
      <a:lvl6pPr marL="457172" algn="ctr" defTabSz="457172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343" algn="ctr" defTabSz="457172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515" algn="ctr" defTabSz="457172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686" algn="ctr" defTabSz="457172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443" indent="-228586" algn="l" defTabSz="4571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4" indent="-228586" algn="l" defTabSz="4571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5" indent="-228586" algn="l" defTabSz="4571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7" indent="-228586" algn="l" defTabSz="45717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2" algn="l" defTabSz="457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3" algn="l" defTabSz="457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5" algn="l" defTabSz="457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6" algn="l" defTabSz="457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8" algn="l" defTabSz="457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8" algn="l" defTabSz="457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00" algn="l" defTabSz="457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71" algn="l" defTabSz="457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0772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14400"/>
            <a:ext cx="8229600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5567" fontAlgn="base">
              <a:spcBef>
                <a:spcPct val="0"/>
              </a:spcBef>
              <a:spcAft>
                <a:spcPct val="0"/>
              </a:spcAft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ctr" defTabSz="457125">
              <a:defRPr sz="1200"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5567" fontAlgn="base">
              <a:spcBef>
                <a:spcPct val="0"/>
              </a:spcBef>
              <a:spcAft>
                <a:spcPct val="0"/>
              </a:spcAft>
            </a:pPr>
            <a:fld id="{1DA55670-9CE0-2F44-8417-EAFC0E09788B}" type="slidenum">
              <a:rPr lang="en-US" smtClean="0">
                <a:ea typeface="ＭＳ Ｐゴシック" charset="0"/>
                <a:cs typeface="ＭＳ Ｐゴシック" charset="0"/>
              </a:rPr>
              <a:pPr defTabSz="45556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65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hdr="0" dt="0"/>
  <p:txStyles>
    <p:titleStyle>
      <a:lvl1pPr algn="ctr" defTabSz="455567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Garamond"/>
          <a:ea typeface="ＭＳ Ｐゴシック" pitchFamily="-106" charset="-128"/>
          <a:cs typeface="Garamond"/>
        </a:defRPr>
      </a:lvl1pPr>
      <a:lvl2pPr algn="ctr" defTabSz="455567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455567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455567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455567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5pPr>
      <a:lvl6pPr marL="457125" algn="ctr" defTabSz="457125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249" algn="ctr" defTabSz="457125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375" algn="ctr" defTabSz="457125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499" algn="ctr" defTabSz="457125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1278" indent="-341278" algn="l" defTabSz="455567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1287" indent="-284135" algn="l" defTabSz="455567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1297" indent="-226990" algn="l" defTabSz="455567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598449" indent="-226990" algn="l" defTabSz="455567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5603" indent="-226990" algn="l" defTabSz="45556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185" indent="-228562" algn="l" defTabSz="45712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0" indent="-228562" algn="l" defTabSz="45712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34" indent="-228562" algn="l" defTabSz="45712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59" indent="-228562" algn="l" defTabSz="45712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9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5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9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4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7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2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7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r>
              <a:rPr lang="en-US">
                <a:solidFill>
                  <a:srgbClr val="000030">
                    <a:tint val="75000"/>
                  </a:srgbClr>
                </a:solidFill>
                <a:latin typeface="Calibri"/>
              </a:rPr>
              <a:t>Aaron S. Chou, ANL QIS, 9/23/19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F3AE956-26F0-4794-8F4C-97BAC66ADD21}" type="slidenum">
              <a:rPr lang="en-US" smtClean="0">
                <a:solidFill>
                  <a:srgbClr val="000030">
                    <a:tint val="75000"/>
                  </a:srgb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srgbClr val="000030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32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0" y="165100"/>
            <a:ext cx="653222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Times" charset="0"/>
                <a:ea typeface="ＭＳ Ｐゴシック" charset="-128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latin typeface="Times" charset="0"/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>
                <a:solidFill>
                  <a:srgbClr val="000000">
                    <a:tint val="75000"/>
                  </a:srgbClr>
                </a:solidFill>
                <a:latin typeface="Times" charset="0"/>
                <a:ea typeface="ＭＳ Ｐゴシック" charset="-128"/>
              </a:rPr>
              <a:t>Aaron S. Chou, ANL QIS, 9/23/19</a:t>
            </a:r>
            <a:endParaRPr lang="en-US" dirty="0">
              <a:solidFill>
                <a:srgbClr val="000000">
                  <a:tint val="75000"/>
                </a:srgbClr>
              </a:solidFill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6305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0772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14400"/>
            <a:ext cx="8229600" cy="544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3" rIns="91424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5567" fontAlgn="base">
              <a:spcBef>
                <a:spcPct val="0"/>
              </a:spcBef>
              <a:spcAft>
                <a:spcPct val="0"/>
              </a:spcAft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ctr" defTabSz="457125">
              <a:defRPr sz="1200">
                <a:solidFill>
                  <a:schemeClr val="tx1"/>
                </a:solidFill>
                <a:latin typeface="Calibri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24" tIns="45713" rIns="91424" bIns="45713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defTabSz="455567" fontAlgn="base">
              <a:spcBef>
                <a:spcPct val="0"/>
              </a:spcBef>
              <a:spcAft>
                <a:spcPct val="0"/>
              </a:spcAft>
            </a:pPr>
            <a:fld id="{1DA55670-9CE0-2F44-8417-EAFC0E09788B}" type="slidenum">
              <a:rPr lang="en-US" smtClean="0">
                <a:ea typeface="ＭＳ Ｐゴシック" charset="0"/>
                <a:cs typeface="ＭＳ Ｐゴシック" charset="0"/>
              </a:rPr>
              <a:pPr defTabSz="45556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51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hf hdr="0" dt="0"/>
  <p:txStyles>
    <p:titleStyle>
      <a:lvl1pPr algn="ctr" defTabSz="455567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Garamond"/>
          <a:ea typeface="ＭＳ Ｐゴシック" pitchFamily="-106" charset="-128"/>
          <a:cs typeface="Garamond"/>
        </a:defRPr>
      </a:lvl1pPr>
      <a:lvl2pPr algn="ctr" defTabSz="455567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2pPr>
      <a:lvl3pPr algn="ctr" defTabSz="455567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3pPr>
      <a:lvl4pPr algn="ctr" defTabSz="455567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4pPr>
      <a:lvl5pPr algn="ctr" defTabSz="455567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5pPr>
      <a:lvl6pPr marL="457125" algn="ctr" defTabSz="457125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249" algn="ctr" defTabSz="457125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375" algn="ctr" defTabSz="457125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499" algn="ctr" defTabSz="457125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1278" indent="-341278" algn="l" defTabSz="455567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1287" indent="-284135" algn="l" defTabSz="455567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2pPr>
      <a:lvl3pPr marL="1141297" indent="-226990" algn="l" defTabSz="455567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3pPr>
      <a:lvl4pPr marL="1598449" indent="-226990" algn="l" defTabSz="455567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4pPr>
      <a:lvl5pPr marL="2055603" indent="-226990" algn="l" defTabSz="455567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6" charset="-128"/>
          <a:cs typeface="+mn-cs"/>
        </a:defRPr>
      </a:lvl5pPr>
      <a:lvl6pPr marL="2514185" indent="-228562" algn="l" defTabSz="45712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10" indent="-228562" algn="l" defTabSz="45712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34" indent="-228562" algn="l" defTabSz="45712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59" indent="-228562" algn="l" defTabSz="45712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5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9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5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9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24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7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72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7" algn="l" defTabSz="45712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0501" y="165100"/>
            <a:ext cx="653222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A870316-1D41-584E-85E6-3B22E96A4CFD}" type="slidenum">
              <a:rPr lang="en-US" smtClean="0">
                <a:solidFill>
                  <a:srgbClr val="000000">
                    <a:tint val="75000"/>
                  </a:srgbClr>
                </a:solidFill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_tradnl">
                <a:solidFill>
                  <a:srgbClr val="000000">
                    <a:tint val="75000"/>
                  </a:srgbClr>
                </a:solidFill>
                <a:ea typeface="ＭＳ Ｐゴシック" charset="-128"/>
              </a:rPr>
              <a:t>Aaron S. Chou, ANL QIS, 9/23/19</a:t>
            </a:r>
            <a:endParaRPr lang="en-US" dirty="0">
              <a:solidFill>
                <a:srgbClr val="000000">
                  <a:tint val="75000"/>
                </a:srgb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44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342900" algn="l" rtl="0" fontAlgn="base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Helvetica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Helvetica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Helvetica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1800" b="1">
          <a:solidFill>
            <a:schemeClr val="tx2"/>
          </a:solidFill>
          <a:latin typeface="Helvetica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ＭＳ Ｐゴシック" charset="-128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ＭＳ Ｐゴシック" charset="-128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670.png"/><Relationship Id="rId4" Type="http://schemas.openxmlformats.org/officeDocument/2006/relationships/image" Target="../media/image3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37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13" Type="http://schemas.openxmlformats.org/officeDocument/2006/relationships/image" Target="../media/image560.png"/><Relationship Id="rId3" Type="http://schemas.openxmlformats.org/officeDocument/2006/relationships/image" Target="../media/image22.png"/><Relationship Id="rId7" Type="http://schemas.openxmlformats.org/officeDocument/2006/relationships/image" Target="../media/image500.png"/><Relationship Id="rId12" Type="http://schemas.openxmlformats.org/officeDocument/2006/relationships/image" Target="../media/image5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90.png"/><Relationship Id="rId11" Type="http://schemas.openxmlformats.org/officeDocument/2006/relationships/image" Target="../media/image540.png"/><Relationship Id="rId5" Type="http://schemas.openxmlformats.org/officeDocument/2006/relationships/image" Target="../media/image480.png"/><Relationship Id="rId10" Type="http://schemas.openxmlformats.org/officeDocument/2006/relationships/image" Target="../media/image530.png"/><Relationship Id="rId4" Type="http://schemas.openxmlformats.org/officeDocument/2006/relationships/image" Target="../media/image24.png"/><Relationship Id="rId9" Type="http://schemas.openxmlformats.org/officeDocument/2006/relationships/image" Target="../media/image520.png"/><Relationship Id="rId14" Type="http://schemas.openxmlformats.org/officeDocument/2006/relationships/image" Target="../media/image5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22D60-4761-854B-B797-3A92159A6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884" y="645746"/>
            <a:ext cx="7570177" cy="685800"/>
          </a:xfrm>
        </p:spPr>
        <p:txBody>
          <a:bodyPr/>
          <a:lstStyle/>
          <a:p>
            <a:r>
              <a:rPr lang="en-US"/>
              <a:t>Quantum Metrology for dark matter wave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E00189-80A9-4D42-B49B-BA25A96327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70316-1D41-584E-85E6-3B22E96A4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C1B0F3-A888-1D45-B5A3-70F63E0B12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92"/>
          <a:stretch/>
        </p:blipFill>
        <p:spPr>
          <a:xfrm>
            <a:off x="212838" y="3300361"/>
            <a:ext cx="8664003" cy="2548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7082AA-BCEB-D94C-BE03-5B5087648CC3}"/>
              </a:ext>
            </a:extLst>
          </p:cNvPr>
          <p:cNvSpPr txBox="1"/>
          <p:nvPr/>
        </p:nvSpPr>
        <p:spPr>
          <a:xfrm>
            <a:off x="2454346" y="1471286"/>
            <a:ext cx="3892412" cy="1015663"/>
          </a:xfrm>
          <a:prstGeom prst="rect">
            <a:avLst/>
          </a:prstGeom>
          <a:solidFill>
            <a:srgbClr val="92D050">
              <a:alpha val="29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Aaron S. Chou (Fermilab)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Argonne QIS Workshop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September 23, 2019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510D8-5180-864F-862B-07F83A158C7D}"/>
              </a:ext>
            </a:extLst>
          </p:cNvPr>
          <p:cNvSpPr txBox="1"/>
          <p:nvPr/>
        </p:nvSpPr>
        <p:spPr>
          <a:xfrm>
            <a:off x="175641" y="2516642"/>
            <a:ext cx="662367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Collaborators: </a:t>
            </a:r>
          </a:p>
          <a:p>
            <a:r>
              <a:rPr lang="en-US" sz="1400" dirty="0">
                <a:latin typeface="Arial"/>
                <a:cs typeface="Arial"/>
              </a:rPr>
              <a:t>David Schuster, Akash Dixit, Ankur Agrawal (U.Chicago)</a:t>
            </a:r>
          </a:p>
          <a:p>
            <a:r>
              <a:rPr lang="en-US" sz="1400" dirty="0">
                <a:latin typeface="Arial"/>
                <a:cs typeface="Arial"/>
              </a:rPr>
              <a:t>Daniel Bowring, Mohamed Hassan, Matt Hollister, Rakshya Khatiwada (Fermilab)</a:t>
            </a:r>
          </a:p>
          <a:p>
            <a:r>
              <a:rPr lang="en-US" sz="1400" dirty="0">
                <a:latin typeface="Arial"/>
                <a:cs typeface="Arial"/>
              </a:rPr>
              <a:t>Konrad Lehnert, Dan Palken, Kelly Wurtz (U.Colorado/NIST)</a:t>
            </a:r>
          </a:p>
          <a:p>
            <a:r>
              <a:rPr lang="en-US" sz="1400" dirty="0">
                <a:latin typeface="Arial"/>
                <a:cs typeface="Arial"/>
              </a:rPr>
              <a:t>Reina Maruyama, Sid Cahn, Danielle Speller, Sumita Ghosh (Yale)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2950D0-BC71-504E-9939-D99924F74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325" y="6165672"/>
            <a:ext cx="1144075" cy="241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8045CD-77C2-F74C-BEB4-DC411ECFB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778" y="5959241"/>
            <a:ext cx="626757" cy="626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A6C3EE-FA68-C644-8AF6-4AD9E3EE1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40" y="6101420"/>
            <a:ext cx="1440180" cy="362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706F26-6AF5-C243-9991-D9790C6050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446" y="6002643"/>
            <a:ext cx="2277399" cy="63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2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751840" y="325438"/>
                <a:ext cx="7934960" cy="57626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sz="2400" b="1" dirty="0">
                    <a:solidFill>
                      <a:srgbClr val="DADADA">
                        <a:lumMod val="10000"/>
                      </a:srgbClr>
                    </a:solidFill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Single photon resolution:  </a:t>
                </a:r>
                <a:br>
                  <a:rPr lang="en-US" sz="2400" b="1" dirty="0">
                    <a:solidFill>
                      <a:srgbClr val="DADADA">
                        <a:lumMod val="10000"/>
                      </a:srgbClr>
                    </a:solidFill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</a:br>
                <a:r>
                  <a:rPr lang="en-US" sz="2200" dirty="0">
                    <a:solidFill>
                      <a:srgbClr val="DADADA">
                        <a:lumMod val="10000"/>
                      </a:srgbClr>
                    </a:solidFill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Measured</a:t>
                </a:r>
                <a:r>
                  <a:rPr lang="en-US" sz="2200" dirty="0">
                    <a:solidFill>
                      <a:srgbClr val="DADADA">
                        <a:lumMod val="10000"/>
                      </a:srgbClr>
                    </a:solidFill>
                    <a:latin typeface="Cambria Math" panose="02040503050406030204" pitchFamily="18" charset="0"/>
                    <a:cs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dirty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Arial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sz="2200" i="1" dirty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200" b="0" i="1" dirty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𝑔</m:t>
                        </m:r>
                      </m:e>
                    </m:d>
                    <m:r>
                      <a:rPr lang="en-US" sz="2200" b="0" i="1" dirty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→|</m:t>
                    </m:r>
                    <m:d>
                      <m:dPr>
                        <m:begChr m:val=""/>
                        <m:endChr m:val="⟩"/>
                        <m:ctrlPr>
                          <a:rPr lang="en-US" sz="2200" i="1" dirty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sz="2200" b="0" i="1" dirty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𝑒</m:t>
                        </m:r>
                      </m:e>
                    </m:d>
                  </m:oMath>
                </a14:m>
                <a:r>
                  <a:rPr lang="en-US" sz="2200" dirty="0">
                    <a:solidFill>
                      <a:srgbClr val="DADADA">
                        <a:lumMod val="10000"/>
                      </a:srgbClr>
                    </a:solidFill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 qubit transition frequencies while weakly driving the cavity into a Glauber state with &lt;n&gt;=1</a:t>
                </a:r>
                <a:endParaRPr lang="en-US" sz="22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51840" y="325438"/>
                <a:ext cx="7934960" cy="576262"/>
              </a:xfrm>
              <a:blipFill>
                <a:blip r:embed="rId2"/>
                <a:stretch>
                  <a:fillRect t="-60870" r="-639" b="-1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S. Chou, ANL QIS, 9/23/19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AE956-26F0-4794-8F4C-97BAC66A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00869BC-5503-5E41-89C9-0339B3C02D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60" t="41357" b="-1"/>
          <a:stretch/>
        </p:blipFill>
        <p:spPr>
          <a:xfrm>
            <a:off x="1244010" y="1233378"/>
            <a:ext cx="6528389" cy="34809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3BF639-0E1D-7D49-8ED3-52BFD9DA5180}"/>
              </a:ext>
            </a:extLst>
          </p:cNvPr>
          <p:cNvSpPr/>
          <p:nvPr/>
        </p:nvSpPr>
        <p:spPr>
          <a:xfrm>
            <a:off x="613422" y="4977440"/>
            <a:ext cx="82434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ADADA">
                    <a:lumMod val="10000"/>
                  </a:srgbClr>
                </a:solidFill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Measured</a:t>
            </a:r>
            <a:r>
              <a:rPr lang="en-US" sz="1600" dirty="0">
                <a:solidFill>
                  <a:srgbClr val="DADADA">
                    <a:lumMod val="10000"/>
                  </a:srgbClr>
                </a:solidFill>
                <a:latin typeface="Cambria Math" panose="02040503050406030204" pitchFamily="18" charset="0"/>
                <a:cs typeface="Arial" charset="0"/>
                <a:sym typeface="Wingdings" pitchFamily="2" charset="2"/>
              </a:rPr>
              <a:t>  </a:t>
            </a:r>
            <a:r>
              <a:rPr lang="en-US" sz="1600" dirty="0">
                <a:solidFill>
                  <a:srgbClr val="DADADA">
                    <a:lumMod val="10000"/>
                  </a:srgbClr>
                </a:solidFill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spectrum exhibit a distribution of resonances which are in 1-1 correspondence with the Poisson distribution of the cavity’s coherent state.  </a:t>
            </a:r>
            <a:endParaRPr lang="en-US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9D7BAC-B468-3B4C-9D0F-D1EF6F91E698}"/>
              </a:ext>
            </a:extLst>
          </p:cNvPr>
          <p:cNvSpPr txBox="1"/>
          <p:nvPr/>
        </p:nvSpPr>
        <p:spPr>
          <a:xfrm>
            <a:off x="584788" y="5932966"/>
            <a:ext cx="7985051" cy="300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Non-destructively count photons by measuring the quantized frequency shift.  </a:t>
            </a:r>
          </a:p>
        </p:txBody>
      </p:sp>
    </p:spTree>
    <p:extLst>
      <p:ext uri="{BB962C8B-B14F-4D97-AF65-F5344CB8AC3E}">
        <p14:creationId xmlns:p14="http://schemas.microsoft.com/office/powerpoint/2010/main" val="3813315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F45CE-6F5D-834B-8459-3899D4EB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6997"/>
            <a:ext cx="8239544" cy="514350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Multiple, redundant readouts of the same signal photon give the noise equivalent of &gt;40 dB of squeezing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enables a background-free experiment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DACBA-676D-C947-B2FC-A67C50CC63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342900">
              <a:defRPr/>
            </a:pPr>
            <a:fld id="{7A870316-1D41-584E-85E6-3B22E96A4CFD}" type="slidenum">
              <a:rPr lang="en-US">
                <a:solidFill>
                  <a:srgbClr val="000000">
                    <a:tint val="75000"/>
                  </a:srgbClr>
                </a:solidFill>
                <a:latin typeface="Times"/>
              </a:rPr>
              <a:pPr defTabSz="342900">
                <a:defRPr/>
              </a:pPr>
              <a:t>11</a:t>
            </a:fld>
            <a:endParaRPr lang="en-US">
              <a:solidFill>
                <a:srgbClr val="000000">
                  <a:tint val="75000"/>
                </a:srgbClr>
              </a:solidFill>
              <a:latin typeface="Time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0282B-A824-CF4F-AC0C-0C74AAC879FF}"/>
              </a:ext>
            </a:extLst>
          </p:cNvPr>
          <p:cNvSpPr txBox="1"/>
          <p:nvPr/>
        </p:nvSpPr>
        <p:spPr>
          <a:xfrm>
            <a:off x="2253198" y="1508591"/>
            <a:ext cx="44743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US" sz="1050" dirty="0">
                <a:solidFill>
                  <a:srgbClr val="000000"/>
                </a:solidFill>
                <a:latin typeface="Arial"/>
                <a:cs typeface="Arial"/>
              </a:rPr>
              <a:t>DFSZ, 0.45 GeV/cc, B=14T, C=1/2, Q=5x10</a:t>
            </a:r>
            <a:r>
              <a:rPr lang="en-US" sz="1050" baseline="30000" dirty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sz="1050" dirty="0">
                <a:solidFill>
                  <a:srgbClr val="000000"/>
                </a:solidFill>
                <a:latin typeface="Arial"/>
                <a:cs typeface="Arial"/>
              </a:rPr>
              <a:t>@1GHz, V=13𝜆</a:t>
            </a:r>
            <a:r>
              <a:rPr lang="en-US" sz="1050" baseline="30000" dirty="0">
                <a:solidFill>
                  <a:srgbClr val="000000"/>
                </a:solidFill>
                <a:latin typeface="Arial"/>
                <a:cs typeface="Arial"/>
              </a:rPr>
              <a:t>3</a:t>
            </a:r>
            <a:r>
              <a:rPr lang="en-US" sz="105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sz="1050" dirty="0" err="1">
                <a:solidFill>
                  <a:srgbClr val="000000"/>
                </a:solidFill>
                <a:latin typeface="Arial"/>
                <a:cs typeface="Arial"/>
              </a:rPr>
              <a:t>crit.coup </a:t>
            </a:r>
            <a:endParaRPr lang="en-US" sz="1050" baseline="30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50A52A-A494-7245-BE7C-4801526520B7}"/>
              </a:ext>
            </a:extLst>
          </p:cNvPr>
          <p:cNvSpPr txBox="1"/>
          <p:nvPr/>
        </p:nvSpPr>
        <p:spPr>
          <a:xfrm>
            <a:off x="7475859" y="3775494"/>
            <a:ext cx="13681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dirty="0">
                <a:solidFill>
                  <a:srgbClr val="000000"/>
                </a:solidFill>
                <a:latin typeface="Arial"/>
                <a:cs typeface="Arial"/>
              </a:rPr>
              <a:t>Sensitivity limited only by signal photon shot noise.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04BED301-DCF8-304C-8608-60156C611A50}"/>
              </a:ext>
            </a:extLst>
          </p:cNvPr>
          <p:cNvSpPr/>
          <p:nvPr/>
        </p:nvSpPr>
        <p:spPr bwMode="auto">
          <a:xfrm rot="10800000">
            <a:off x="7199263" y="3951032"/>
            <a:ext cx="232254" cy="152014"/>
          </a:xfrm>
          <a:prstGeom prst="rightArrow">
            <a:avLst/>
          </a:prstGeom>
          <a:solidFill>
            <a:schemeClr val="accent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77A7D3-1C91-0C44-B877-7CBF91EF191E}"/>
              </a:ext>
            </a:extLst>
          </p:cNvPr>
          <p:cNvSpPr txBox="1"/>
          <p:nvPr/>
        </p:nvSpPr>
        <p:spPr>
          <a:xfrm>
            <a:off x="1117600" y="5340502"/>
            <a:ext cx="7091680" cy="830997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Serge Haroche used majority vote out of 8 atoms </a:t>
            </a:r>
            <a:r>
              <a:rPr lang="en-US" sz="1600" dirty="0">
                <a:latin typeface="Arial"/>
                <a:cs typeface="Arial"/>
                <a:sym typeface="Wingdings" pitchFamily="2" charset="2"/>
              </a:rPr>
              <a:t> Nobel prize 2012.</a:t>
            </a:r>
            <a:endParaRPr lang="en-US" sz="1600" dirty="0">
              <a:latin typeface="Arial"/>
              <a:cs typeface="Arial"/>
            </a:endParaRPr>
          </a:p>
          <a:p>
            <a:r>
              <a:rPr lang="en-US" sz="1600" dirty="0">
                <a:latin typeface="Arial"/>
                <a:cs typeface="Arial"/>
              </a:rPr>
              <a:t>Here we assume unanimous vote amongst 5 qubits to </a:t>
            </a:r>
            <a:r>
              <a:rPr lang="en-US" sz="1600" b="1" dirty="0">
                <a:latin typeface="Arial"/>
                <a:cs typeface="Arial"/>
              </a:rPr>
              <a:t>reduce dark rates by 10 orders of magnitude.  </a:t>
            </a:r>
            <a:r>
              <a:rPr lang="en-US" sz="1600" dirty="0">
                <a:latin typeface="Arial"/>
                <a:cs typeface="Arial"/>
              </a:rPr>
              <a:t>Enables future axion DM search up to 20 GHz.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9018B2-9B75-BC43-AED1-9697AC627F3B}"/>
              </a:ext>
            </a:extLst>
          </p:cNvPr>
          <p:cNvSpPr txBox="1"/>
          <p:nvPr/>
        </p:nvSpPr>
        <p:spPr>
          <a:xfrm>
            <a:off x="7320501" y="1658645"/>
            <a:ext cx="1501671" cy="2031325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Typical single measurement error probability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p=10</a:t>
            </a:r>
            <a:r>
              <a:rPr lang="en-US" sz="1400" baseline="30000" dirty="0" err="1">
                <a:solidFill>
                  <a:srgbClr val="000000"/>
                </a:solidFill>
                <a:latin typeface="Arial"/>
                <a:cs typeface="Arial"/>
              </a:rPr>
              <a:t>-2</a:t>
            </a:r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  </a:t>
            </a:r>
          </a:p>
          <a:p>
            <a:endParaRPr lang="en-US" sz="1400" dirty="0" err="1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With N QND measurements,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dark rate =  </a:t>
            </a:r>
          </a:p>
          <a:p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(10</a:t>
            </a:r>
            <a:r>
              <a:rPr lang="en-US" sz="1400" b="1" baseline="30000" dirty="0" err="1">
                <a:solidFill>
                  <a:srgbClr val="000000"/>
                </a:solidFill>
                <a:latin typeface="Arial"/>
                <a:cs typeface="Arial"/>
              </a:rPr>
              <a:t>-2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)</a:t>
            </a:r>
            <a:r>
              <a:rPr lang="en-US" sz="1400" b="1" baseline="30000" dirty="0" err="1">
                <a:solidFill>
                  <a:srgbClr val="000000"/>
                </a:solidFill>
                <a:latin typeface="Arial"/>
                <a:cs typeface="Arial"/>
              </a:rPr>
              <a:t>N </a:t>
            </a:r>
            <a:r>
              <a:rPr lang="en-US" sz="1400" b="1" dirty="0" err="1">
                <a:solidFill>
                  <a:srgbClr val="000000"/>
                </a:solidFill>
                <a:latin typeface="Arial"/>
                <a:cs typeface="Arial"/>
              </a:rPr>
              <a:t>∆f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857580-F249-C443-BA99-D1758E4BF84B}"/>
              </a:ext>
            </a:extLst>
          </p:cNvPr>
          <p:cNvSpPr txBox="1"/>
          <p:nvPr/>
        </p:nvSpPr>
        <p:spPr>
          <a:xfrm>
            <a:off x="1448187" y="1068446"/>
            <a:ext cx="626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No thermal dark counts, no qubit-error-induced dark counts.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655567-5A06-8C40-BCDC-E7AFAB06270C}"/>
              </a:ext>
            </a:extLst>
          </p:cNvPr>
          <p:cNvSpPr/>
          <p:nvPr/>
        </p:nvSpPr>
        <p:spPr>
          <a:xfrm>
            <a:off x="298394" y="2351200"/>
            <a:ext cx="122206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Assumes axion detection bandwidth </a:t>
            </a:r>
          </a:p>
          <a:p>
            <a:r>
              <a:rPr lang="en-US" sz="1400" dirty="0" err="1">
                <a:solidFill>
                  <a:srgbClr val="000000"/>
                </a:solidFill>
                <a:latin typeface="Arial"/>
                <a:cs typeface="Arial"/>
              </a:rPr>
              <a:t>∆f ~ MHz</a:t>
            </a:r>
            <a:endParaRPr lang="en-US" sz="140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0485F50C-1BA5-FD44-A2A8-493669235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3678" y="6330830"/>
            <a:ext cx="2895600" cy="365125"/>
          </a:xfrm>
        </p:spPr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Chou, ANL QIS, 9/23/19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0E5EF2-50FF-2241-B805-589118D74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631" y="1685414"/>
            <a:ext cx="5257801" cy="363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39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7618E-27E8-4E42-9BE9-C55761985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78" y="111822"/>
            <a:ext cx="8359422" cy="11430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More stupid qubit tricks: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Stimulated emission of photons from DM axions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AEAC21-B795-4F4A-B36A-9C4B8D063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ＭＳ Ｐゴシック" pitchFamily="-106" charset="-128"/>
                <a:cs typeface="+mn-cs"/>
              </a:rPr>
              <a:t>Aaron S. Chou, ANL QIS, 9/23/19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ＭＳ Ｐゴシック" pitchFamily="-106" charset="-128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FBA5E-B50F-B145-8161-4F8C0427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AE956-26F0-4794-8F4C-97BAC66A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B6F2D9-FE8F-974D-B9D2-5F58BA002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131" y="1594786"/>
            <a:ext cx="1772356" cy="2400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6CB210-A90D-C94C-9E43-AF100EF9E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784" y="1673808"/>
            <a:ext cx="2116432" cy="2116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2A62C0-FAD6-3D4D-B880-892315108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743" y="1594786"/>
            <a:ext cx="1792316" cy="24903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781375-9339-6243-8D0B-8588C7605268}"/>
              </a:ext>
            </a:extLst>
          </p:cNvPr>
          <p:cNvSpPr txBox="1"/>
          <p:nvPr/>
        </p:nvSpPr>
        <p:spPr>
          <a:xfrm>
            <a:off x="1659467" y="4136725"/>
            <a:ext cx="813043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Good!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283111-1720-6E44-90DC-029E8BE26BEE}"/>
              </a:ext>
            </a:extLst>
          </p:cNvPr>
          <p:cNvSpPr txBox="1"/>
          <p:nvPr/>
        </p:nvSpPr>
        <p:spPr>
          <a:xfrm>
            <a:off x="3962400" y="4063996"/>
            <a:ext cx="1176348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Waiting…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2AB577-8294-8449-934C-1E89F7B6F3E3}"/>
              </a:ext>
            </a:extLst>
          </p:cNvPr>
          <p:cNvSpPr txBox="1"/>
          <p:nvPr/>
        </p:nvSpPr>
        <p:spPr>
          <a:xfrm>
            <a:off x="6297356" y="4232764"/>
            <a:ext cx="2185214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Oops, wrong phase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1209E9-AE8B-224D-94B2-4BDF0CD62738}"/>
                  </a:ext>
                </a:extLst>
              </p:cNvPr>
              <p:cNvSpPr txBox="1"/>
              <p:nvPr/>
            </p:nvSpPr>
            <p:spPr>
              <a:xfrm>
                <a:off x="1274131" y="4772572"/>
                <a:ext cx="2707216" cy="330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Power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charset="0"/>
                          </a:rPr>
                          <m:t>𝐹𝑜𝑟𝑐𝑒</m:t>
                        </m:r>
                      </m:e>
                    </m:acc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𝑣𝑒𝑙𝑜𝑐𝑖𝑡𝑦</m:t>
                        </m:r>
                      </m:e>
                    </m:acc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E1209E9-AE8B-224D-94B2-4BDF0CD62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131" y="4772572"/>
                <a:ext cx="2707216" cy="330796"/>
              </a:xfrm>
              <a:prstGeom prst="rect">
                <a:avLst/>
              </a:prstGeom>
              <a:blipFill>
                <a:blip r:embed="rId5"/>
                <a:stretch>
                  <a:fillRect l="-1402" t="-18519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4E6F16A-AD50-4243-BAB9-B7835E78D408}"/>
              </a:ext>
            </a:extLst>
          </p:cNvPr>
          <p:cNvSpPr txBox="1"/>
          <p:nvPr/>
        </p:nvSpPr>
        <p:spPr>
          <a:xfrm>
            <a:off x="1274131" y="5124304"/>
            <a:ext cx="7072715" cy="113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hase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offset  determines the direction of energy flow.</a:t>
            </a:r>
          </a:p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But the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axion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wave is a coherent state of unknown phase which changes every millisecond… How do we prepare the cavity oscillator???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79E9AC-48D9-504B-99B6-FBD43E5CAE20}"/>
              </a:ext>
            </a:extLst>
          </p:cNvPr>
          <p:cNvSpPr txBox="1"/>
          <p:nvPr/>
        </p:nvSpPr>
        <p:spPr>
          <a:xfrm>
            <a:off x="833047" y="1190180"/>
            <a:ext cx="8054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 the photon wave swinging so it can more easily accept energy from the axions.</a:t>
            </a:r>
          </a:p>
        </p:txBody>
      </p:sp>
    </p:spTree>
    <p:extLst>
      <p:ext uri="{BB962C8B-B14F-4D97-AF65-F5344CB8AC3E}">
        <p14:creationId xmlns:p14="http://schemas.microsoft.com/office/powerpoint/2010/main" val="2391973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99" y="297216"/>
            <a:ext cx="5816601" cy="114300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Solution:  Prepare the cavity wave in a superposition of all possible oscillation phases – a Fock number eigenstate!</a:t>
            </a:r>
            <a:endParaRPr lang="en-US" sz="2400" b="1" i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ＭＳ Ｐゴシック" pitchFamily="-106" charset="-128"/>
                <a:cs typeface="+mn-cs"/>
              </a:rPr>
              <a:t>Aaron S. Chou, ANL QIS, 9/23/19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ＭＳ Ｐゴシック" pitchFamily="-106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AE956-26F0-4794-8F4C-97BAC66A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742" y="45711"/>
            <a:ext cx="2897458" cy="24145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146" y="3295886"/>
            <a:ext cx="5664200" cy="2501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7B7C4D-AA02-7E40-833E-C689245B660B}"/>
              </a:ext>
            </a:extLst>
          </p:cNvPr>
          <p:cNvSpPr txBox="1"/>
          <p:nvPr/>
        </p:nvSpPr>
        <p:spPr>
          <a:xfrm>
            <a:off x="371282" y="1519504"/>
            <a:ext cx="5396226" cy="923971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The Fock state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is symmetric in phase angle </a:t>
            </a:r>
          </a:p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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responds equally well to pushes at any time.</a:t>
            </a:r>
          </a:p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It also has definite occupation number N</a:t>
            </a:r>
          </a:p>
          <a:p>
            <a:pPr marL="2571750" marR="0" lvl="5" indent="-28575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  <a:sym typeface="Wingdings" pitchFamily="2" charset="2"/>
              </a:rPr>
              <a:t>no Poisson noise!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C3E5C0-019F-AA44-BA73-2C215B2B2634}"/>
              </a:ext>
            </a:extLst>
          </p:cNvPr>
          <p:cNvSpPr txBox="1"/>
          <p:nvPr/>
        </p:nvSpPr>
        <p:spPr>
          <a:xfrm>
            <a:off x="4724965" y="2979289"/>
            <a:ext cx="1822424" cy="30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N=1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Fock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state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B381CC-2616-E94A-9E29-24C75B633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60" y="3219513"/>
            <a:ext cx="1470167" cy="20957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939033-376C-F54C-80E8-52CAF170853F}"/>
              </a:ext>
            </a:extLst>
          </p:cNvPr>
          <p:cNvSpPr txBox="1"/>
          <p:nvPr/>
        </p:nvSpPr>
        <p:spPr>
          <a:xfrm>
            <a:off x="440130" y="5396615"/>
            <a:ext cx="1311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Konrad Lehnert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(Colorado)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873300-42EB-F040-95CB-6959C6B825B2}"/>
              </a:ext>
            </a:extLst>
          </p:cNvPr>
          <p:cNvSpPr txBox="1"/>
          <p:nvPr/>
        </p:nvSpPr>
        <p:spPr>
          <a:xfrm>
            <a:off x="3526894" y="5787075"/>
            <a:ext cx="4618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Wigner function describing the distribution of the amplitude and phase of the cavity sine wave.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3F03F5-1324-7148-88B5-4EA33FBBBCCF}"/>
              </a:ext>
            </a:extLst>
          </p:cNvPr>
          <p:cNvSpPr/>
          <p:nvPr/>
        </p:nvSpPr>
        <p:spPr>
          <a:xfrm>
            <a:off x="6674806" y="2910680"/>
            <a:ext cx="1242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∆N×∆𝜑 = ½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0FDEE5-4A7D-D74B-A967-24C176A423FF}"/>
              </a:ext>
            </a:extLst>
          </p:cNvPr>
          <p:cNvSpPr/>
          <p:nvPr/>
        </p:nvSpPr>
        <p:spPr>
          <a:xfrm>
            <a:off x="371283" y="2456577"/>
            <a:ext cx="5396226" cy="324576"/>
          </a:xfrm>
          <a:prstGeom prst="rect">
            <a:avLst/>
          </a:prstGeom>
          <a:solidFill>
            <a:srgbClr val="92D050">
              <a:alpha val="1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88FBE2-6978-564A-B5E0-7E9F766B0A56}"/>
                  </a:ext>
                </a:extLst>
              </p:cNvPr>
              <p:cNvSpPr txBox="1"/>
              <p:nvPr/>
            </p:nvSpPr>
            <p:spPr>
              <a:xfrm>
                <a:off x="450230" y="2555804"/>
                <a:ext cx="2640179" cy="2130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Arial" charset="0"/>
                            <a:cs typeface="Arial" charset="0"/>
                          </a:rPr>
                          <m:t>𝐻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Arial" charset="0"/>
                            <a:cs typeface="Arial" charset="0"/>
                          </a:rPr>
                          <m:t>𝐼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𝑔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sSup>
                      <m:sSupPr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Arial" charset="0"/>
                            <a:cs typeface="Arial" charset="0"/>
                          </a:rPr>
                          <m:t>𝑎</m:t>
                        </m:r>
                      </m:e>
                      <m:sup>
                        <m:r>
                          <a:rPr kumimoji="0" lang="sk-SK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†</m:t>
                        </m:r>
                      </m:sup>
                    </m:sSup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charset="0"/>
                        <a:ea typeface="Arial" charset="0"/>
                        <a:cs typeface="Arial" charset="0"/>
                      </a:rPr>
                      <m:t>𝑏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Arial" charset="0"/>
                            <a:cs typeface="Arial" charset="0"/>
                          </a:rPr>
                          <m:t>𝑎𝑏</m:t>
                        </m:r>
                      </m:e>
                      <m:sup>
                        <m:r>
                          <a:rPr kumimoji="0" lang="sk-SK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DADADA">
                                <a:lumMod val="10000"/>
                              </a:srgbClr>
                            </a:solidFill>
                            <a:effectLst/>
                            <a:uLnTx/>
                            <a:uFillTx/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†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</a:rPr>
                  <a:t>) 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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88FBE2-6978-564A-B5E0-7E9F766B0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30" y="2555804"/>
                <a:ext cx="2640179" cy="213072"/>
              </a:xfrm>
              <a:prstGeom prst="rect">
                <a:avLst/>
              </a:prstGeom>
              <a:blipFill>
                <a:blip r:embed="rId5"/>
                <a:stretch>
                  <a:fillRect l="-2392" t="-55556" b="-6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13426F-7087-A94B-BA87-2F24C4A33D68}"/>
                  </a:ext>
                </a:extLst>
              </p:cNvPr>
              <p:cNvSpPr txBox="1"/>
              <p:nvPr/>
            </p:nvSpPr>
            <p:spPr>
              <a:xfrm>
                <a:off x="2475948" y="2480093"/>
                <a:ext cx="3329052" cy="324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ADADA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d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ADADA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𝛼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ADADA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,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ADADA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𝑁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DADADA">
                                      <a:lumMod val="1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+1|</m:t>
                              </m:r>
                            </m:e>
                          </m:d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𝐻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𝐼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Arial" charset="0"/>
                          <a:cs typeface="Arial" charset="0"/>
                        </a:rPr>
                        <m:t>|</m:t>
                      </m:r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𝛼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Cambria Math" charset="0"/>
                          <a:cs typeface="Cambria Math" charset="0"/>
                        </a:rPr>
                        <m:t>,</m:t>
                      </m:r>
                      <m:d>
                        <m:dPr>
                          <m:begChr m:val=""/>
                          <m:endChr m:val="⟩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𝑁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𝑔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charset="0"/>
                        </a:rPr>
                        <m:t>𝛼</m:t>
                      </m:r>
                      <m:rad>
                        <m:radPr>
                          <m:degHide m:val="on"/>
                          <m:ctrlPr>
                            <a:rPr kumimoji="0" lang="el-GR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radPr>
                        <m:deg/>
                        <m:e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  <m:r>
                            <a:rPr kumimoji="0" lang="en-US" sz="18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DADADA">
                                  <a:lumMod val="1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+1</m:t>
                          </m:r>
                        </m:e>
                      </m:rad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113426F-7087-A94B-BA87-2F24C4A33D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948" y="2480093"/>
                <a:ext cx="3329052" cy="324576"/>
              </a:xfrm>
              <a:prstGeom prst="rect">
                <a:avLst/>
              </a:prstGeom>
              <a:blipFill>
                <a:blip r:embed="rId6"/>
                <a:stretch>
                  <a:fillRect l="-7985" t="-133333" b="-18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3890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7637C-448F-3544-B934-40226E0B0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For finite coherence time &lt;&lt; mixing time, the transfer of quanta from axions to photons is enhanced by a factor (N+1)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9EC08B-ED98-EF46-85E3-4108416CF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6" charset="0"/>
                <a:ea typeface="ＭＳ Ｐゴシック" pitchFamily="-106" charset="-128"/>
              </a:rPr>
              <a:t>Aaron S. Chou, ANL QIS, 9/23/19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6" charset="0"/>
              <a:ea typeface="ＭＳ Ｐゴシック" pitchFamily="-106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632F4-372B-D549-9138-8A12FA618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FC918-9776-9A4E-8537-62BB08031C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B0F74-9ED0-5542-B026-72A5083A2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3628"/>
            <a:ext cx="9144000" cy="45968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0864BF-B1B7-5744-880D-0A9DC5F377FB}"/>
              </a:ext>
            </a:extLst>
          </p:cNvPr>
          <p:cNvSpPr txBox="1"/>
          <p:nvPr/>
        </p:nvSpPr>
        <p:spPr>
          <a:xfrm>
            <a:off x="2028092" y="903131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82772-1C61-334C-A7E6-95BD2DA9482D}"/>
              </a:ext>
            </a:extLst>
          </p:cNvPr>
          <p:cNvSpPr txBox="1"/>
          <p:nvPr/>
        </p:nvSpPr>
        <p:spPr>
          <a:xfrm>
            <a:off x="6639932" y="905671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N=10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854AE2-BF1F-074B-BD52-BB8E6CBD135D}"/>
              </a:ext>
            </a:extLst>
          </p:cNvPr>
          <p:cNvSpPr txBox="1"/>
          <p:nvPr/>
        </p:nvSpPr>
        <p:spPr>
          <a:xfrm>
            <a:off x="1678952" y="3470869"/>
            <a:ext cx="14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Displacement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1D051C4A-78B7-1C43-B3D4-42C415510627}"/>
              </a:ext>
            </a:extLst>
          </p:cNvPr>
          <p:cNvSpPr/>
          <p:nvPr/>
        </p:nvSpPr>
        <p:spPr>
          <a:xfrm rot="5400000">
            <a:off x="2260915" y="-283136"/>
            <a:ext cx="148624" cy="3198446"/>
          </a:xfrm>
          <a:prstGeom prst="leftBrace">
            <a:avLst>
              <a:gd name="adj1" fmla="val 8333"/>
              <a:gd name="adj2" fmla="val 5034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149935A8-49D7-484D-9B8E-E0CC22CCA1EB}"/>
              </a:ext>
            </a:extLst>
          </p:cNvPr>
          <p:cNvSpPr/>
          <p:nvPr/>
        </p:nvSpPr>
        <p:spPr>
          <a:xfrm rot="5400000">
            <a:off x="6947949" y="-290991"/>
            <a:ext cx="148624" cy="3198446"/>
          </a:xfrm>
          <a:prstGeom prst="leftBrace">
            <a:avLst>
              <a:gd name="adj1" fmla="val 8333"/>
              <a:gd name="adj2" fmla="val 5034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28229F-8020-5F43-B49E-91D17E199F7B}"/>
              </a:ext>
            </a:extLst>
          </p:cNvPr>
          <p:cNvSpPr txBox="1"/>
          <p:nvPr/>
        </p:nvSpPr>
        <p:spPr>
          <a:xfrm>
            <a:off x="6268012" y="3468803"/>
            <a:ext cx="14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Displacement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C2FDD040-3DA8-A24A-A1B1-3AFC4BE4488C}"/>
              </a:ext>
            </a:extLst>
          </p:cNvPr>
          <p:cNvSpPr/>
          <p:nvPr/>
        </p:nvSpPr>
        <p:spPr>
          <a:xfrm>
            <a:off x="1515423" y="3512347"/>
            <a:ext cx="171863" cy="32797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CCC2DBB5-02C9-F146-9A4C-6EEB099214A7}"/>
              </a:ext>
            </a:extLst>
          </p:cNvPr>
          <p:cNvSpPr/>
          <p:nvPr/>
        </p:nvSpPr>
        <p:spPr>
          <a:xfrm>
            <a:off x="6117921" y="3510159"/>
            <a:ext cx="171863" cy="32797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3F3789B-72A8-8641-B91D-A4B81883E9A8}"/>
              </a:ext>
            </a:extLst>
          </p:cNvPr>
          <p:cNvCxnSpPr/>
          <p:nvPr/>
        </p:nvCxnSpPr>
        <p:spPr>
          <a:xfrm>
            <a:off x="2862942" y="5093609"/>
            <a:ext cx="0" cy="36512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848623A-A49B-A54E-911A-BAFD04C25008}"/>
              </a:ext>
            </a:extLst>
          </p:cNvPr>
          <p:cNvCxnSpPr/>
          <p:nvPr/>
        </p:nvCxnSpPr>
        <p:spPr>
          <a:xfrm>
            <a:off x="8338456" y="4911046"/>
            <a:ext cx="0" cy="36512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35592F2-5160-1244-B3C9-C7C3705E1D72}"/>
              </a:ext>
            </a:extLst>
          </p:cNvPr>
          <p:cNvCxnSpPr/>
          <p:nvPr/>
        </p:nvCxnSpPr>
        <p:spPr>
          <a:xfrm>
            <a:off x="8621482" y="4911046"/>
            <a:ext cx="0" cy="36512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DBA9B8B-221C-B642-AAD4-8F2ECD3D1273}"/>
              </a:ext>
            </a:extLst>
          </p:cNvPr>
          <p:cNvSpPr txBox="1"/>
          <p:nvPr/>
        </p:nvSpPr>
        <p:spPr>
          <a:xfrm>
            <a:off x="7420862" y="4114298"/>
            <a:ext cx="790154" cy="923330"/>
          </a:xfrm>
          <a:prstGeom prst="rect">
            <a:avLst/>
          </a:prstGeom>
          <a:solidFill>
            <a:srgbClr val="FFFF00">
              <a:alpha val="51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Much larger signal!</a:t>
            </a:r>
          </a:p>
        </p:txBody>
      </p:sp>
    </p:spTree>
    <p:extLst>
      <p:ext uri="{BB962C8B-B14F-4D97-AF65-F5344CB8AC3E}">
        <p14:creationId xmlns:p14="http://schemas.microsoft.com/office/powerpoint/2010/main" val="3511770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ECBB9A-8247-164B-B3BD-FF9B3F20F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77" y="1786552"/>
            <a:ext cx="6416908" cy="3852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9F45CE-6F5D-834B-8459-3899D4EB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61" y="783042"/>
            <a:ext cx="8136405" cy="514350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Using Q=10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cavities, stimulated emission boosts axion signal by factors up to 100.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DACBA-676D-C947-B2FC-A67C50CC63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70316-1D41-584E-85E6-3B22E96A4CFD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0711F8-44D5-EA4A-B4CA-B783679A2762}"/>
              </a:ext>
            </a:extLst>
          </p:cNvPr>
          <p:cNvSpPr txBox="1"/>
          <p:nvPr/>
        </p:nvSpPr>
        <p:spPr>
          <a:xfrm>
            <a:off x="253425" y="5549432"/>
            <a:ext cx="9114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signal rate is sufficiently strong… but just need the technology to create the Fock state.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 qubits limited &lt;30 GHz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itchFamily="2" charset="2"/>
              </a:rPr>
              <a:t>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 higher frequency qubits made of custom superconductor.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1D30663B-B305-1C4B-A99D-124239F356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356352"/>
            <a:ext cx="2895600" cy="273844"/>
          </a:xfrm>
        </p:spPr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Aaron S. Chou, ANL QIS, 9/23/19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DAE855-3A29-6F43-8AF1-5D32189CB762}"/>
              </a:ext>
            </a:extLst>
          </p:cNvPr>
          <p:cNvSpPr txBox="1"/>
          <p:nvPr/>
        </p:nvSpPr>
        <p:spPr>
          <a:xfrm>
            <a:off x="396791" y="1368568"/>
            <a:ext cx="864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only increases SNR at lower masses, but also extends range to higher masses!</a:t>
            </a:r>
          </a:p>
        </p:txBody>
      </p:sp>
    </p:spTree>
    <p:extLst>
      <p:ext uri="{BB962C8B-B14F-4D97-AF65-F5344CB8AC3E}">
        <p14:creationId xmlns:p14="http://schemas.microsoft.com/office/powerpoint/2010/main" val="2709340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3E061-2C0B-9443-8347-F864B4B2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85" y="358409"/>
            <a:ext cx="8463775" cy="806019"/>
          </a:xfrm>
        </p:spPr>
        <p:txBody>
          <a:bodyPr/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Above 30 GHz, improved sensor technology needed to bridge the gap between wave and particle sensors:</a:t>
            </a:r>
            <a:b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CEC755-CE35-5D48-88F8-2849BE59B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F987D3-C84C-1B43-ACDC-64E0C8D0B1E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CC7491-B5FE-D24A-8E8B-4E19D0707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4" y="1309846"/>
            <a:ext cx="5913912" cy="4297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72053F-DDF4-C246-9CDB-4E39F1EE17D3}"/>
              </a:ext>
            </a:extLst>
          </p:cNvPr>
          <p:cNvSpPr txBox="1"/>
          <p:nvPr/>
        </p:nvSpPr>
        <p:spPr>
          <a:xfrm>
            <a:off x="914400" y="1092528"/>
            <a:ext cx="554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Figure adapted from Horns et.al (2012)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2ACB3A-539C-6941-8824-0F6A56234007}"/>
              </a:ext>
            </a:extLst>
          </p:cNvPr>
          <p:cNvSpPr txBox="1"/>
          <p:nvPr/>
        </p:nvSpPr>
        <p:spPr>
          <a:xfrm>
            <a:off x="6282047" y="1270658"/>
            <a:ext cx="2493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dish antenna for broadband response to dark matter waves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2FDA38-23D9-D049-BBFD-B435E4A02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426" y="2132545"/>
            <a:ext cx="2392359" cy="21081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99D94-AEE2-0A43-9124-321BC558590E}"/>
              </a:ext>
            </a:extLst>
          </p:cNvPr>
          <p:cNvSpPr txBox="1"/>
          <p:nvPr/>
        </p:nvSpPr>
        <p:spPr>
          <a:xfrm>
            <a:off x="7540834" y="3545708"/>
            <a:ext cx="15319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 dark rate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single photon detector: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MKID,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SNSPD,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Quantum capacitance?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4F91F7-9AEF-5D44-9849-448CB074F6C1}"/>
              </a:ext>
            </a:extLst>
          </p:cNvPr>
          <p:cNvCxnSpPr>
            <a:cxnSpLocks/>
          </p:cNvCxnSpPr>
          <p:nvPr/>
        </p:nvCxnSpPr>
        <p:spPr bwMode="auto">
          <a:xfrm>
            <a:off x="4334494" y="5621533"/>
            <a:ext cx="1531916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70C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937FE88-20D7-D443-AC51-C2A3B77FF76E}"/>
              </a:ext>
            </a:extLst>
          </p:cNvPr>
          <p:cNvSpPr txBox="1"/>
          <p:nvPr/>
        </p:nvSpPr>
        <p:spPr>
          <a:xfrm>
            <a:off x="4429494" y="5687529"/>
            <a:ext cx="26006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 eV threshold particle detectors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 SENSEI)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D85A91A-A226-5A43-96F1-F48F160332F6}"/>
              </a:ext>
            </a:extLst>
          </p:cNvPr>
          <p:cNvCxnSpPr>
            <a:cxnSpLocks/>
          </p:cNvCxnSpPr>
          <p:nvPr/>
        </p:nvCxnSpPr>
        <p:spPr bwMode="auto">
          <a:xfrm>
            <a:off x="950026" y="5636114"/>
            <a:ext cx="2042556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B280AA4-B291-EA42-BBB6-201002113539}"/>
              </a:ext>
            </a:extLst>
          </p:cNvPr>
          <p:cNvSpPr txBox="1"/>
          <p:nvPr/>
        </p:nvSpPr>
        <p:spPr>
          <a:xfrm>
            <a:off x="959922" y="5733050"/>
            <a:ext cx="14507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Wave detectors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 ADMX)</a:t>
            </a:r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B26A1FA7-A673-BC44-8D99-593276D8FCB9}"/>
              </a:ext>
            </a:extLst>
          </p:cNvPr>
          <p:cNvSpPr/>
          <p:nvPr/>
        </p:nvSpPr>
        <p:spPr>
          <a:xfrm rot="5400000">
            <a:off x="3473533" y="5492338"/>
            <a:ext cx="267194" cy="1430976"/>
          </a:xfrm>
          <a:prstGeom prst="rightBrace">
            <a:avLst/>
          </a:prstGeom>
          <a:ln w="476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B4D762-985D-1E44-97C5-EA9F884C2B3E}"/>
              </a:ext>
            </a:extLst>
          </p:cNvPr>
          <p:cNvSpPr txBox="1"/>
          <p:nvPr/>
        </p:nvSpPr>
        <p:spPr>
          <a:xfrm>
            <a:off x="2588820" y="6365175"/>
            <a:ext cx="2076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Need better sensors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38DC4F-3B34-3F48-A26E-1E6543642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80281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351256-5418-6E43-91D8-8D3E38436CB0}"/>
              </a:ext>
            </a:extLst>
          </p:cNvPr>
          <p:cNvSpPr txBox="1"/>
          <p:nvPr/>
        </p:nvSpPr>
        <p:spPr>
          <a:xfrm>
            <a:off x="6847841" y="5588000"/>
            <a:ext cx="2174239" cy="923330"/>
          </a:xfrm>
          <a:prstGeom prst="rect">
            <a:avLst/>
          </a:prstGeom>
          <a:solidFill>
            <a:srgbClr val="92D050">
              <a:alpha val="3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/>
              <a:t>R&amp;D consortium: FNAL, ANL, U.Chicago, MIT, NIST</a:t>
            </a:r>
          </a:p>
        </p:txBody>
      </p:sp>
    </p:spTree>
    <p:extLst>
      <p:ext uri="{BB962C8B-B14F-4D97-AF65-F5344CB8AC3E}">
        <p14:creationId xmlns:p14="http://schemas.microsoft.com/office/powerpoint/2010/main" val="2805313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4829-8BAF-9945-8F0C-A12BEF5CB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2CC0F-0A11-AA4C-AEA8-7CC727599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209040"/>
            <a:ext cx="8229600" cy="4409440"/>
          </a:xfrm>
        </p:spPr>
        <p:txBody>
          <a:bodyPr>
            <a:normAutofit fontScale="92500" lnSpcReduction="20000"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 new focus of the dark matter community is on classical waves made of low mass bosonic dark matter </a:t>
            </a:r>
          </a:p>
          <a:p>
            <a:pPr lvl="1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In particular, axions  may solve the 70-year old problem of the vanishing neutron electric dipole moment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Axion DM sensitivity is currently limited by the zero-point noise of the quantum vacuum (1 background count per readout)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QND photon counting evades vacuum noise and can achieve arbitrarily low background rates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Cavity state preparation in non-classical states can also improve SNR via stimulated emission</a:t>
            </a:r>
          </a:p>
          <a:p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At higher frequencies, use superconductors as microcalorimeters instead of as nonlinear inductors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1006BE-EB63-9447-AF39-9236DC9AD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Chou, ANL QIS, 9/23/19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936F8-6F91-1047-A9AF-6E6BECDA1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52D8D-D834-FA49-B508-2B07DBDCD688}"/>
              </a:ext>
            </a:extLst>
          </p:cNvPr>
          <p:cNvSpPr txBox="1"/>
          <p:nvPr/>
        </p:nvSpPr>
        <p:spPr>
          <a:xfrm>
            <a:off x="550153" y="5715606"/>
            <a:ext cx="803957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Now hiring postdocs and students at Fermilab, Univ. of Chicago.</a:t>
            </a:r>
          </a:p>
        </p:txBody>
      </p:sp>
    </p:spTree>
    <p:extLst>
      <p:ext uri="{BB962C8B-B14F-4D97-AF65-F5344CB8AC3E}">
        <p14:creationId xmlns:p14="http://schemas.microsoft.com/office/powerpoint/2010/main" val="1680839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35CC35-681F-A64F-8066-16695B25A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060" y="443052"/>
            <a:ext cx="4220553" cy="58982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C7D1D4-23F2-5347-A8EE-41368A240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19" y="264005"/>
            <a:ext cx="4572000" cy="411162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Physics Today, June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E518D-2320-1F47-BE6B-488DBD3EB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1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6" charset="0"/>
                <a:ea typeface="ＭＳ Ｐゴシック" pitchFamily="-106" charset="-128"/>
              </a:rPr>
              <a:t>Aaron S. Chou, ANL QIS, 9/23/19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6" charset="0"/>
              <a:ea typeface="ＭＳ Ｐゴシック" pitchFamily="-106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070B6-54B4-7B4A-ADFB-D175BBC79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FC918-9776-9A4E-8537-62BB08031C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5C45ABA9-AC4C-7A4C-92AA-B783F37163D8}"/>
              </a:ext>
            </a:extLst>
          </p:cNvPr>
          <p:cNvSpPr txBox="1">
            <a:spLocks/>
          </p:cNvSpPr>
          <p:nvPr/>
        </p:nvSpPr>
        <p:spPr>
          <a:xfrm>
            <a:off x="312362" y="1204440"/>
            <a:ext cx="3419665" cy="2969194"/>
          </a:xfrm>
          <a:prstGeom prst="rect">
            <a:avLst/>
          </a:prstGeom>
        </p:spPr>
        <p:txBody>
          <a:bodyPr/>
          <a:lstStyle>
            <a:lvl1pPr marL="341278" indent="-341278" algn="l" defTabSz="455567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defRPr>
            </a:lvl1pPr>
            <a:lvl2pPr marL="741287" indent="-284135" algn="l" defTabSz="455567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2pPr>
            <a:lvl3pPr marL="1141297" indent="-226990" algn="l" defTabSz="455567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3pPr>
            <a:lvl4pPr marL="1598449" indent="-226990" algn="l" defTabSz="455567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4pPr>
            <a:lvl5pPr marL="2055603" indent="-226990" algn="l" defTabSz="455567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-106" charset="-128"/>
                <a:cs typeface="+mn-cs"/>
              </a:defRPr>
            </a:lvl5pPr>
            <a:lvl6pPr marL="2514185" indent="-228562" algn="l" defTabSz="45712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310" indent="-228562" algn="l" defTabSz="45712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434" indent="-228562" algn="l" defTabSz="45712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559" indent="-228562" algn="l" defTabSz="45712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278" marR="0" lvl="0" indent="-341278" algn="l" defTabSz="45556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106" charset="-128"/>
              </a:rPr>
              <a:t>Explains how dark matter axion searches are already limited by quantum noise and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106" charset="-128"/>
              </a:rPr>
              <a:t>new quantum sensing techniques are needed to make further progress towards higher mass axions.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C37F6E-3D15-364E-A03F-5DC62E3081F4}"/>
              </a:ext>
            </a:extLst>
          </p:cNvPr>
          <p:cNvSpPr txBox="1"/>
          <p:nvPr/>
        </p:nvSpPr>
        <p:spPr>
          <a:xfrm>
            <a:off x="446566" y="3902145"/>
            <a:ext cx="3508745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qubit-QND measurements: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Already demonstrated single measurement noise equivalent of -10dB squeezing.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 for dark matter search: average many measurements to get -40 dB below SQL vacuum noise.</a:t>
            </a:r>
          </a:p>
        </p:txBody>
      </p:sp>
    </p:spTree>
    <p:extLst>
      <p:ext uri="{BB962C8B-B14F-4D97-AF65-F5344CB8AC3E}">
        <p14:creationId xmlns:p14="http://schemas.microsoft.com/office/powerpoint/2010/main" val="123168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41B3EA-0D43-1243-967D-84E233490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_tradnl">
                <a:solidFill>
                  <a:prstClr val="black"/>
                </a:solidFill>
              </a:rPr>
              <a:t>Aaron S. Chou, ANL QIS, 9/23/19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50BB9-D66A-D249-9138-BDCD1DC28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FC918-9776-9A4E-8537-62BB08031C7A}" type="slidenum">
              <a:rPr lang="en-US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D2E77-D8A9-EE48-BE5B-A64187B85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31" y="508000"/>
            <a:ext cx="7463969" cy="59044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ECCC32-5632-0F4F-92F5-B5B5FB2260A7}"/>
              </a:ext>
            </a:extLst>
          </p:cNvPr>
          <p:cNvSpPr txBox="1"/>
          <p:nvPr/>
        </p:nvSpPr>
        <p:spPr>
          <a:xfrm>
            <a:off x="457200" y="121920"/>
            <a:ext cx="3713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Upcoming Aspen Winter Conference: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2FB92F-870F-6847-BABF-E9CCA102F03C}"/>
              </a:ext>
            </a:extLst>
          </p:cNvPr>
          <p:cNvSpPr txBox="1"/>
          <p:nvPr/>
        </p:nvSpPr>
        <p:spPr>
          <a:xfrm>
            <a:off x="4175760" y="172720"/>
            <a:ext cx="435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https://indico.physics.lbl.gov/indico/event/939/overview</a:t>
            </a:r>
          </a:p>
        </p:txBody>
      </p:sp>
    </p:spTree>
    <p:extLst>
      <p:ext uri="{BB962C8B-B14F-4D97-AF65-F5344CB8AC3E}">
        <p14:creationId xmlns:p14="http://schemas.microsoft.com/office/powerpoint/2010/main" val="2147560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B2AB48-881B-0C46-A031-FA8361D194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4060" r="50000" b="40243"/>
          <a:stretch/>
        </p:blipFill>
        <p:spPr>
          <a:xfrm>
            <a:off x="7039130" y="1250953"/>
            <a:ext cx="1557987" cy="13883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7256D9-CC95-B341-9EE8-6E34B0F0C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86" y="-65838"/>
            <a:ext cx="8851113" cy="685800"/>
          </a:xfrm>
        </p:spPr>
        <p:txBody>
          <a:bodyPr/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Low mass dark matter takes the form of coherent bosonic sine waves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780662-ABCA-B048-A701-DF492B54F1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Aaron S. Chou, ANL QIS, 9/23/19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DF5D38-7F5F-D349-BF4A-062375B3AD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70316-1D41-584E-85E6-3B22E96A4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8EFF84-A1CC-024B-AC1B-16087C62F9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l="2084" t="16441" r="69179" b="24103"/>
          <a:stretch/>
        </p:blipFill>
        <p:spPr>
          <a:xfrm>
            <a:off x="6553200" y="590402"/>
            <a:ext cx="2627651" cy="2675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DAD47B-8F1F-344F-813D-7A8344DBEE54}"/>
              </a:ext>
            </a:extLst>
          </p:cNvPr>
          <p:cNvSpPr txBox="1"/>
          <p:nvPr/>
        </p:nvSpPr>
        <p:spPr>
          <a:xfrm>
            <a:off x="473096" y="1505238"/>
            <a:ext cx="5634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mass &lt; 70 eV, Fermi degeneracy pressure would make the smallest dark matter clumps larger than the observed size of dwarf galaxies.  (Randall, Scholtz, Unwin 2017)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AB82FC-6338-E945-8DA7-BDA8A897F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27" y="2943212"/>
            <a:ext cx="2857500" cy="2857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D5D9F4-15B4-D44F-823E-03B300FED1FE}"/>
              </a:ext>
            </a:extLst>
          </p:cNvPr>
          <p:cNvSpPr txBox="1"/>
          <p:nvPr/>
        </p:nvSpPr>
        <p:spPr>
          <a:xfrm>
            <a:off x="1883269" y="2980085"/>
            <a:ext cx="348689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itchFamily="2" charset="2"/>
              </a:rPr>
              <a:t> If lower mass,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dark matter must be coherent bosonic sine waves with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macroscopic mode occupation number &gt;&gt;1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11EE55-C896-9B4A-9997-580EA67EA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374" y="3607318"/>
            <a:ext cx="2984917" cy="22358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99FAC3A-D8CA-D14E-93B5-9EF343289309}"/>
              </a:ext>
            </a:extLst>
          </p:cNvPr>
          <p:cNvSpPr txBox="1"/>
          <p:nvPr/>
        </p:nvSpPr>
        <p:spPr>
          <a:xfrm>
            <a:off x="5108653" y="5311548"/>
            <a:ext cx="19538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billiard balls.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BE913B-59BC-224B-BD09-C0CCAFE3ACC2}"/>
              </a:ext>
            </a:extLst>
          </p:cNvPr>
          <p:cNvSpPr txBox="1"/>
          <p:nvPr/>
        </p:nvSpPr>
        <p:spPr>
          <a:xfrm>
            <a:off x="2286000" y="6051852"/>
            <a:ext cx="3249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Need coherent wave detector.</a:t>
            </a:r>
          </a:p>
        </p:txBody>
      </p:sp>
    </p:spTree>
    <p:extLst>
      <p:ext uri="{BB962C8B-B14F-4D97-AF65-F5344CB8AC3E}">
        <p14:creationId xmlns:p14="http://schemas.microsoft.com/office/powerpoint/2010/main" val="3369104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B048C-9490-B149-AE00-0D14D2C2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280"/>
            <a:ext cx="9107736" cy="685800"/>
          </a:xfrm>
        </p:spPr>
        <p:txBody>
          <a:bodyPr/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The Dark Matter Wave Landscape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B67FE-6C31-5247-B162-2816E56886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70316-1D41-584E-85E6-3B22E96A4CFD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"/>
                <a:ea typeface="ＭＳ Ｐゴシック" pitchFamily="-106" charset="-128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"/>
              <a:ea typeface="ＭＳ Ｐゴシック" pitchFamily="-106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DB311B-B92B-C242-B1A4-0C819ADC727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4" y="897935"/>
            <a:ext cx="7481721" cy="394311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2D26A7-4436-D648-AA0E-94B37FFC6E08}"/>
              </a:ext>
            </a:extLst>
          </p:cNvPr>
          <p:cNvCxnSpPr>
            <a:cxnSpLocks/>
          </p:cNvCxnSpPr>
          <p:nvPr/>
        </p:nvCxnSpPr>
        <p:spPr bwMode="auto">
          <a:xfrm>
            <a:off x="5616651" y="5742265"/>
            <a:ext cx="597389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70C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D0F434B-D10A-9340-B276-4DD4EA63C96C}"/>
              </a:ext>
            </a:extLst>
          </p:cNvPr>
          <p:cNvSpPr txBox="1"/>
          <p:nvPr/>
        </p:nvSpPr>
        <p:spPr>
          <a:xfrm>
            <a:off x="5170228" y="5783467"/>
            <a:ext cx="351657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High-Tc qubits/amps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Rydberg atoms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Graphene-JJs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88B0920-A522-BD45-83E1-5CB6501700A5}"/>
              </a:ext>
            </a:extLst>
          </p:cNvPr>
          <p:cNvCxnSpPr>
            <a:cxnSpLocks/>
          </p:cNvCxnSpPr>
          <p:nvPr/>
        </p:nvCxnSpPr>
        <p:spPr bwMode="auto">
          <a:xfrm>
            <a:off x="6199044" y="4449116"/>
            <a:ext cx="1793050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70C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6D561D8-A79B-3447-B10A-A50D2610FDFC}"/>
              </a:ext>
            </a:extLst>
          </p:cNvPr>
          <p:cNvSpPr txBox="1"/>
          <p:nvPr/>
        </p:nvSpPr>
        <p:spPr>
          <a:xfrm>
            <a:off x="6014313" y="444911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F626CF-4092-0E40-A6A4-78CE29393213}"/>
              </a:ext>
            </a:extLst>
          </p:cNvPr>
          <p:cNvSpPr txBox="1"/>
          <p:nvPr/>
        </p:nvSpPr>
        <p:spPr>
          <a:xfrm>
            <a:off x="6626431" y="4534875"/>
            <a:ext cx="2671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Transition edge sensors,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Superconducting nanowire,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Quantum capacitance det.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MKID microcalorimeters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8FE32CE-221D-8542-8D7C-EC68702C5726}"/>
              </a:ext>
            </a:extLst>
          </p:cNvPr>
          <p:cNvCxnSpPr>
            <a:cxnSpLocks/>
          </p:cNvCxnSpPr>
          <p:nvPr/>
        </p:nvCxnSpPr>
        <p:spPr bwMode="auto">
          <a:xfrm>
            <a:off x="4977222" y="4729276"/>
            <a:ext cx="597389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70C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2DC1BD9-859F-4946-B962-17E9F59E3ECD}"/>
              </a:ext>
            </a:extLst>
          </p:cNvPr>
          <p:cNvSpPr txBox="1"/>
          <p:nvPr/>
        </p:nvSpPr>
        <p:spPr>
          <a:xfrm>
            <a:off x="3561894" y="4763337"/>
            <a:ext cx="268970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Squeezed photon states,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Quantum nondemolition with aluminum qubits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0B06AE8-F551-404B-9B74-475D440211B8}"/>
              </a:ext>
            </a:extLst>
          </p:cNvPr>
          <p:cNvCxnSpPr>
            <a:cxnSpLocks/>
          </p:cNvCxnSpPr>
          <p:nvPr/>
        </p:nvCxnSpPr>
        <p:spPr bwMode="auto">
          <a:xfrm>
            <a:off x="2764218" y="5733095"/>
            <a:ext cx="851880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70C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DE4804D-51FF-AF45-A888-2898979CE0BD}"/>
              </a:ext>
            </a:extLst>
          </p:cNvPr>
          <p:cNvSpPr txBox="1"/>
          <p:nvPr/>
        </p:nvSpPr>
        <p:spPr>
          <a:xfrm>
            <a:off x="686412" y="5747001"/>
            <a:ext cx="30544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Noiseless photon upconvertors, spin-squeezing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5FE535-D150-D24E-8C17-3D4305D85EC4}"/>
              </a:ext>
            </a:extLst>
          </p:cNvPr>
          <p:cNvSpPr txBox="1"/>
          <p:nvPr/>
        </p:nvSpPr>
        <p:spPr>
          <a:xfrm>
            <a:off x="164319" y="4856557"/>
            <a:ext cx="2772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BOLD = funded by DOE QuantISED program</a:t>
            </a:r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F52D8873-25E3-1648-91B7-14982DF6FD0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Aaron S. Chou, ANL QIS, 9/23/19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177225-2BC1-334E-97B8-12B6403F0781}"/>
              </a:ext>
            </a:extLst>
          </p:cNvPr>
          <p:cNvSpPr txBox="1"/>
          <p:nvPr/>
        </p:nvSpPr>
        <p:spPr>
          <a:xfrm>
            <a:off x="4980344" y="3423911"/>
            <a:ext cx="112633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ADMX-G2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1E0B7E-3686-FC4A-BF82-3A7F2B5E488A}"/>
              </a:ext>
            </a:extLst>
          </p:cNvPr>
          <p:cNvSpPr txBox="1"/>
          <p:nvPr/>
        </p:nvSpPr>
        <p:spPr>
          <a:xfrm>
            <a:off x="0" y="903752"/>
            <a:ext cx="19594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Atom interferometry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(MAGIS)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41DAE9E-D332-C949-9533-DCE98B735090}"/>
              </a:ext>
            </a:extLst>
          </p:cNvPr>
          <p:cNvCxnSpPr>
            <a:cxnSpLocks/>
          </p:cNvCxnSpPr>
          <p:nvPr/>
        </p:nvCxnSpPr>
        <p:spPr bwMode="auto">
          <a:xfrm>
            <a:off x="0" y="1444123"/>
            <a:ext cx="764041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45A13BC-ACD3-714E-A81A-AD20E7224210}"/>
              </a:ext>
            </a:extLst>
          </p:cNvPr>
          <p:cNvCxnSpPr>
            <a:cxnSpLocks/>
          </p:cNvCxnSpPr>
          <p:nvPr/>
        </p:nvCxnSpPr>
        <p:spPr bwMode="auto">
          <a:xfrm>
            <a:off x="8439733" y="1940184"/>
            <a:ext cx="704267" cy="0"/>
          </a:xfrm>
          <a:prstGeom prst="straightConnector1">
            <a:avLst/>
          </a:prstGeom>
          <a:solidFill>
            <a:schemeClr val="accent1"/>
          </a:solidFill>
          <a:ln w="53975" cap="flat" cmpd="sng" algn="ctr">
            <a:solidFill>
              <a:srgbClr val="0070C0"/>
            </a:solidFill>
            <a:prstDash val="solid"/>
            <a:round/>
            <a:headEnd type="triangle" w="med" len="med"/>
            <a:tailEnd type="none"/>
          </a:ln>
          <a:effectLst/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08D0767-0E64-5E46-80D0-CD2B3FE1DA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85" t="15910" r="17491" b="33443"/>
          <a:stretch/>
        </p:blipFill>
        <p:spPr>
          <a:xfrm>
            <a:off x="6804561" y="1674425"/>
            <a:ext cx="2339440" cy="15437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E3806AC-AE66-1C4F-9948-C81032255F8D}"/>
              </a:ext>
            </a:extLst>
          </p:cNvPr>
          <p:cNvSpPr txBox="1"/>
          <p:nvPr/>
        </p:nvSpPr>
        <p:spPr>
          <a:xfrm>
            <a:off x="7742712" y="2053681"/>
            <a:ext cx="148441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 eV threshold WIMP sensors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(SENSEI)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3E69FA-3F15-DF4D-A5A7-DDA99FC1595D}"/>
              </a:ext>
            </a:extLst>
          </p:cNvPr>
          <p:cNvSpPr txBox="1"/>
          <p:nvPr/>
        </p:nvSpPr>
        <p:spPr>
          <a:xfrm>
            <a:off x="7670800" y="1330960"/>
            <a:ext cx="579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PHz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AB3CAB-8F8B-0944-BEEC-46F578EB4BCC}"/>
              </a:ext>
            </a:extLst>
          </p:cNvPr>
          <p:cNvSpPr txBox="1"/>
          <p:nvPr/>
        </p:nvSpPr>
        <p:spPr>
          <a:xfrm>
            <a:off x="2296160" y="555823"/>
            <a:ext cx="4579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Figure adapted from DOE ”Small Dark Matter” BRN Study, 2018 </a:t>
            </a:r>
          </a:p>
        </p:txBody>
      </p:sp>
    </p:spTree>
    <p:extLst>
      <p:ext uri="{BB962C8B-B14F-4D97-AF65-F5344CB8AC3E}">
        <p14:creationId xmlns:p14="http://schemas.microsoft.com/office/powerpoint/2010/main" val="3497550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645424" y="169449"/>
            <a:ext cx="6672628" cy="502597"/>
          </a:xfrm>
        </p:spPr>
        <p:txBody>
          <a:bodyPr/>
          <a:lstStyle/>
          <a:p>
            <a:r>
              <a:rPr lang="en-US" b="1" dirty="0">
                <a:latin typeface="Arial"/>
                <a:ea typeface="ＭＳ Ｐゴシック" charset="0"/>
                <a:cs typeface="Arial"/>
              </a:rPr>
              <a:t>The Dark Matter </a:t>
            </a:r>
            <a:r>
              <a:rPr lang="en-US" b="1" dirty="0" err="1">
                <a:latin typeface="Arial"/>
                <a:ea typeface="ＭＳ Ｐゴシック" charset="0"/>
                <a:cs typeface="Arial"/>
              </a:rPr>
              <a:t>Haloscope:</a:t>
            </a:r>
            <a:br>
              <a:rPr lang="en-US" b="1" dirty="0">
                <a:latin typeface="Arial"/>
                <a:ea typeface="ＭＳ Ｐゴシック" charset="0"/>
                <a:cs typeface="Arial"/>
              </a:rPr>
            </a:br>
            <a:r>
              <a:rPr lang="en-US" sz="2400" b="1" dirty="0">
                <a:latin typeface="Arial"/>
                <a:ea typeface="ＭＳ Ｐゴシック" charset="0"/>
                <a:cs typeface="Arial"/>
              </a:rPr>
              <a:t>Classical </a:t>
            </a:r>
            <a:r>
              <a:rPr lang="en-US" sz="2400" b="1" dirty="0" err="1">
                <a:latin typeface="Arial"/>
                <a:ea typeface="ＭＳ Ｐゴシック" charset="0"/>
                <a:cs typeface="Arial"/>
              </a:rPr>
              <a:t>axion</a:t>
            </a:r>
            <a:r>
              <a:rPr lang="en-US" sz="2400" b="1" dirty="0">
                <a:latin typeface="Arial"/>
                <a:ea typeface="ＭＳ Ｐゴシック" charset="0"/>
                <a:cs typeface="Arial"/>
              </a:rPr>
              <a:t> wave drives RF cavity mode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0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9204" y="1788160"/>
                <a:ext cx="4598988" cy="5002578"/>
              </a:xfrm>
            </p:spPr>
            <p:txBody>
              <a:bodyPr/>
              <a:lstStyle/>
              <a:p>
                <a:r>
                  <a:rPr lang="en-US" dirty="0">
                    <a:ea typeface="ＭＳ Ｐゴシック" charset="0"/>
                  </a:rPr>
                  <a:t>In a constant background B</a:t>
                </a:r>
                <a:r>
                  <a:rPr lang="en-US" baseline="-25000" dirty="0">
                    <a:ea typeface="ＭＳ Ｐゴシック" charset="0"/>
                  </a:rPr>
                  <a:t>0</a:t>
                </a:r>
                <a:r>
                  <a:rPr lang="en-US" dirty="0">
                    <a:ea typeface="ＭＳ Ｐゴシック" charset="0"/>
                  </a:rPr>
                  <a:t> field, the oscillating </a:t>
                </a:r>
                <a:r>
                  <a:rPr lang="en-US" dirty="0" err="1">
                    <a:ea typeface="ＭＳ Ｐゴシック" charset="0"/>
                  </a:rPr>
                  <a:t>axion</a:t>
                </a:r>
                <a:r>
                  <a:rPr lang="en-US" dirty="0">
                    <a:ea typeface="ＭＳ Ｐゴシック" charset="0"/>
                  </a:rPr>
                  <a:t> field acts as an exotic, space-filling current source</a:t>
                </a:r>
              </a:p>
              <a:p>
                <a:endParaRPr lang="en-US" dirty="0">
                  <a:ea typeface="ＭＳ Ｐゴシック" charset="0"/>
                </a:endParaRPr>
              </a:p>
              <a:p>
                <a:pPr marL="0" indent="0">
                  <a:buNone/>
                </a:pPr>
                <a:endParaRPr lang="en-US" dirty="0">
                  <a:ea typeface="ＭＳ Ｐゴシック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ea typeface="ＭＳ Ｐゴシック" charset="0"/>
                  </a:rPr>
                  <a:t>   which drives E&amp;M via Faraday’s law:</a:t>
                </a:r>
              </a:p>
              <a:p>
                <a:endParaRPr lang="en-US" dirty="0">
                  <a:ea typeface="ＭＳ Ｐゴシック" charset="0"/>
                </a:endParaRPr>
              </a:p>
              <a:p>
                <a:pPr marL="0" indent="0">
                  <a:buNone/>
                </a:pPr>
                <a:endParaRPr lang="en-US" dirty="0">
                  <a:ea typeface="ＭＳ Ｐゴシック" charset="0"/>
                </a:endParaRPr>
              </a:p>
              <a:p>
                <a:r>
                  <a:rPr lang="en-US" dirty="0">
                    <a:ea typeface="ＭＳ Ｐゴシック" charset="0"/>
                  </a:rPr>
                  <a:t>In the presence of matched cavity boundary conditions to extend the coherent interaction time </a:t>
                </a:r>
                <a:r>
                  <a:rPr lang="en-US" b="1" dirty="0">
                    <a:ea typeface="ＭＳ Ｐゴシック" charset="0"/>
                  </a:rPr>
                  <a:t>(cavity size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b="1" dirty="0">
                    <a:ea typeface="ＭＳ Ｐゴシック" charset="0"/>
                  </a:rPr>
                  <a:t> 1/m</a:t>
                </a:r>
                <a:r>
                  <a:rPr lang="en-US" b="1" baseline="-25000" dirty="0">
                    <a:ea typeface="ＭＳ Ｐゴシック" charset="0"/>
                  </a:rPr>
                  <a:t>a</a:t>
                </a:r>
                <a:r>
                  <a:rPr lang="en-US" b="1" baseline="30000" dirty="0">
                    <a:ea typeface="ＭＳ Ｐゴシック" charset="0"/>
                  </a:rPr>
                  <a:t>3</a:t>
                </a:r>
                <a:r>
                  <a:rPr lang="en-US" b="1" dirty="0">
                    <a:ea typeface="ＭＳ Ｐゴシック" charset="0"/>
                  </a:rPr>
                  <a:t>), </a:t>
                </a:r>
                <a:r>
                  <a:rPr lang="en-US" dirty="0">
                    <a:ea typeface="ＭＳ Ｐゴシック" charset="0"/>
                  </a:rPr>
                  <a:t>the exotic source current excites standing-wave RF fields.</a:t>
                </a:r>
              </a:p>
              <a:p>
                <a:endParaRPr lang="en-US" dirty="0">
                  <a:ea typeface="ＭＳ Ｐゴシック" charset="0"/>
                </a:endParaRPr>
              </a:p>
              <a:p>
                <a:endParaRPr lang="en-US" b="1" dirty="0">
                  <a:ea typeface="ＭＳ Ｐゴシック" charset="0"/>
                </a:endParaRPr>
              </a:p>
              <a:p>
                <a:endParaRPr lang="en-US" b="1" dirty="0">
                  <a:ea typeface="ＭＳ Ｐゴシック" charset="0"/>
                </a:endParaRPr>
              </a:p>
              <a:p>
                <a:endParaRPr lang="en-US" dirty="0">
                  <a:ea typeface="ＭＳ Ｐゴシック" charset="0"/>
                </a:endParaRPr>
              </a:p>
              <a:p>
                <a:endParaRPr lang="en-US" dirty="0">
                  <a:ea typeface="ＭＳ Ｐゴシック" charset="0"/>
                </a:endParaRPr>
              </a:p>
              <a:p>
                <a:endParaRPr lang="en-US" dirty="0">
                  <a:ea typeface="ＭＳ Ｐゴシック" charset="0"/>
                </a:endParaRPr>
              </a:p>
              <a:p>
                <a:pPr>
                  <a:buFont typeface="Arial" charset="0"/>
                  <a:buNone/>
                </a:pPr>
                <a:endParaRPr lang="en-US" dirty="0"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2560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9204" y="1788160"/>
                <a:ext cx="4598988" cy="5002578"/>
              </a:xfrm>
              <a:blipFill>
                <a:blip r:embed="rId2"/>
                <a:stretch>
                  <a:fillRect l="-826" t="-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610" name="Footer Placeholder 9"/>
          <p:cNvSpPr>
            <a:spLocks noGrp="1"/>
          </p:cNvSpPr>
          <p:nvPr>
            <p:ph type="ftr" sz="quarter" idx="10"/>
          </p:nvPr>
        </p:nvSpPr>
        <p:spPr bwMode="auto">
          <a:xfrm>
            <a:off x="3297992" y="6483349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6001377" indent="-36001377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0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6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55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Aaron S. Chou, ANL QIS, 9/23/19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828" y="849431"/>
            <a:ext cx="4229402" cy="38955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14786" y="4763084"/>
            <a:ext cx="3869978" cy="1754326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spatially-uniform cavity mode can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optimally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extract power from the dark matter wave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601" y="5732048"/>
            <a:ext cx="3193081" cy="67766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059111" y="6492874"/>
            <a:ext cx="1041400" cy="365125"/>
          </a:xfrm>
        </p:spPr>
        <p:txBody>
          <a:bodyPr/>
          <a:lstStyle/>
          <a:p>
            <a:pPr marL="0" marR="0" lvl="0" indent="0" algn="ctr" defTabSz="4571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70316-1D41-584E-85E6-3B22E96A4CF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6" charset="0"/>
                <a:ea typeface="ＭＳ Ｐゴシック" pitchFamily="-106" charset="-128"/>
              </a:rPr>
              <a:pPr marL="0" marR="0" lvl="0" indent="0" algn="ctr" defTabSz="4571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6" charset="0"/>
              <a:ea typeface="ＭＳ Ｐゴシック" pitchFamily="-106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1C9B2C-D77F-0049-9F71-041E02766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655" y="3856456"/>
            <a:ext cx="2650436" cy="753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BFAB43-96AF-914E-A658-346777EB2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606" y="2833098"/>
            <a:ext cx="3382865" cy="6167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63E5ED-B651-744A-AA64-9C2425AA32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810" y="0"/>
            <a:ext cx="1432431" cy="1797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CC6AF7-21E7-E645-A58D-F9261700AA0B}"/>
              </a:ext>
            </a:extLst>
          </p:cNvPr>
          <p:cNvSpPr txBox="1"/>
          <p:nvPr/>
        </p:nvSpPr>
        <p:spPr>
          <a:xfrm>
            <a:off x="1635760" y="965200"/>
            <a:ext cx="189019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/>
              <a:t>Pierre Sikivie,</a:t>
            </a:r>
          </a:p>
          <a:p>
            <a:r>
              <a:rPr lang="en-US"/>
              <a:t>Sakurai Prize 2019</a:t>
            </a:r>
          </a:p>
        </p:txBody>
      </p:sp>
    </p:spTree>
    <p:extLst>
      <p:ext uri="{BB962C8B-B14F-4D97-AF65-F5344CB8AC3E}">
        <p14:creationId xmlns:p14="http://schemas.microsoft.com/office/powerpoint/2010/main" val="4154552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130" y="274638"/>
            <a:ext cx="8124669" cy="1143000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Due to limited coherence time, the </a:t>
            </a:r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axion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 wave displaces the cavity vacuum state by an amount much smaller than the zero-point vacuum noise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S. Chou, ANL QIS, 9/23/19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834B8-C68E-184F-8F3D-78FAE2D4DE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9498"/>
            <a:ext cx="9144000" cy="31790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82849" y="1900501"/>
                <a:ext cx="2334277" cy="1200329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  <a:alpha val="49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Axion-photon mixing induces tiny coherent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state displacement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𝐷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𝑔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𝜃</m:t>
                        </m:r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𝐵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𝑄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𝑐𝑎𝑣</m:t>
                            </m:r>
                          </m:sub>
                        </m:s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/</m:t>
                        </m:r>
                        <m:sSubSup>
                          <m:sSub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𝑎</m:t>
                            </m:r>
                          </m:sub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e>
                    </m:d>
                  </m:oMath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849" y="1900501"/>
                <a:ext cx="2334277" cy="1200329"/>
              </a:xfrm>
              <a:prstGeom prst="rect">
                <a:avLst/>
              </a:prstGeom>
              <a:blipFill>
                <a:blip r:embed="rId3"/>
                <a:stretch>
                  <a:fillRect l="-1622" t="-2105" r="-4324" b="-51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B5BE140-6889-4643-AAFC-2B702D2FD93D}"/>
              </a:ext>
            </a:extLst>
          </p:cNvPr>
          <p:cNvSpPr txBox="1"/>
          <p:nvPr/>
        </p:nvSpPr>
        <p:spPr>
          <a:xfrm>
            <a:off x="7461956" y="3794911"/>
            <a:ext cx="156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(Exaggerated) displacement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FB4238-E7C9-8D40-A268-4C1EE7652F94}"/>
              </a:ext>
            </a:extLst>
          </p:cNvPr>
          <p:cNvSpPr txBox="1"/>
          <p:nvPr/>
        </p:nvSpPr>
        <p:spPr>
          <a:xfrm>
            <a:off x="2934171" y="3463416"/>
            <a:ext cx="32573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1774D2-151B-954F-9671-387BAC567854}"/>
              </a:ext>
            </a:extLst>
          </p:cNvPr>
          <p:cNvSpPr txBox="1"/>
          <p:nvPr/>
        </p:nvSpPr>
        <p:spPr>
          <a:xfrm>
            <a:off x="8696425" y="3444165"/>
            <a:ext cx="32573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7738AA-6847-A649-8509-CE8B808BA4BE}"/>
              </a:ext>
            </a:extLst>
          </p:cNvPr>
          <p:cNvSpPr txBox="1"/>
          <p:nvPr/>
        </p:nvSpPr>
        <p:spPr>
          <a:xfrm>
            <a:off x="1708591" y="1914864"/>
            <a:ext cx="34977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129E26-5BE0-814D-9946-B96D4E9D9465}"/>
              </a:ext>
            </a:extLst>
          </p:cNvPr>
          <p:cNvSpPr txBox="1"/>
          <p:nvPr/>
        </p:nvSpPr>
        <p:spPr>
          <a:xfrm>
            <a:off x="7464362" y="1900501"/>
            <a:ext cx="34977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4E097C-5A0F-FA45-9E47-A03FCEF9BCCC}"/>
              </a:ext>
            </a:extLst>
          </p:cNvPr>
          <p:cNvSpPr txBox="1"/>
          <p:nvPr/>
        </p:nvSpPr>
        <p:spPr>
          <a:xfrm>
            <a:off x="375920" y="5257095"/>
            <a:ext cx="856488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Cannot easily see the tiny shift when reading out using the coherent state basis, </a:t>
            </a:r>
          </a:p>
          <a:p>
            <a:pPr defTabSz="457200"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i.e. measuring power using phase-preserving amplifiers 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standard quantum limit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noise.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CB516D-37E5-F14A-892A-5D04E579BC71}"/>
              </a:ext>
            </a:extLst>
          </p:cNvPr>
          <p:cNvSpPr/>
          <p:nvPr/>
        </p:nvSpPr>
        <p:spPr>
          <a:xfrm>
            <a:off x="5817127" y="2063528"/>
            <a:ext cx="1042237" cy="3656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7F508-989F-784F-930A-8AF33788E1A3}"/>
              </a:ext>
            </a:extLst>
          </p:cNvPr>
          <p:cNvSpPr txBox="1"/>
          <p:nvPr/>
        </p:nvSpPr>
        <p:spPr>
          <a:xfrm>
            <a:off x="3274823" y="3700130"/>
            <a:ext cx="113685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  𝛼=10</a:t>
            </a:r>
            <a:r>
              <a:rPr 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endParaRPr lang="en-US" baseline="30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A9BAE3-DA6E-124B-852F-2CA4D95BC057}"/>
              </a:ext>
            </a:extLst>
          </p:cNvPr>
          <p:cNvSpPr txBox="1"/>
          <p:nvPr/>
        </p:nvSpPr>
        <p:spPr>
          <a:xfrm>
            <a:off x="132582" y="3683756"/>
            <a:ext cx="1527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Coherent state</a:t>
            </a:r>
          </a:p>
          <a:p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space area = ½ħ</a:t>
            </a:r>
            <a:endParaRPr lang="en-US" sz="16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AEFC80-4A2C-604A-92C5-37485057E3A8}"/>
              </a:ext>
            </a:extLst>
          </p:cNvPr>
          <p:cNvSpPr/>
          <p:nvPr/>
        </p:nvSpPr>
        <p:spPr>
          <a:xfrm>
            <a:off x="3352800" y="3698240"/>
            <a:ext cx="3322320" cy="1270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23CA87-15F4-0E4F-AE76-DCFDCAAFE24E}"/>
              </a:ext>
            </a:extLst>
          </p:cNvPr>
          <p:cNvSpPr txBox="1"/>
          <p:nvPr/>
        </p:nvSpPr>
        <p:spPr>
          <a:xfrm>
            <a:off x="589280" y="5902960"/>
            <a:ext cx="8378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SQL p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 resolution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½ħ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+/-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 photon variance, but avg signal &lt;&lt; 1 photon.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29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71" y="282234"/>
            <a:ext cx="8648700" cy="808443"/>
          </a:xfrm>
        </p:spPr>
        <p:txBody>
          <a:bodyPr>
            <a:noAutofit/>
          </a:bodyPr>
          <a:lstStyle/>
          <a:p>
            <a:r>
              <a:rPr lang="en-US" sz="2400" b="1" dirty="0" err="1">
                <a:latin typeface="Arial"/>
                <a:cs typeface="Arial"/>
              </a:rPr>
              <a:t>The predicted axion DM </a:t>
            </a:r>
            <a:r>
              <a:rPr lang="en-US" sz="2400" b="1" dirty="0">
                <a:latin typeface="Arial"/>
                <a:cs typeface="Arial"/>
              </a:rPr>
              <a:t>signal/noise ratio plummets as the axion mass increases </a:t>
            </a:r>
            <a:r>
              <a:rPr lang="en-US" sz="2400" b="1" dirty="0">
                <a:latin typeface="Arial"/>
                <a:cs typeface="Arial"/>
                <a:sym typeface="Wingdings" pitchFamily="2" charset="2"/>
              </a:rPr>
              <a:t> SQL readout is</a:t>
            </a:r>
            <a:r>
              <a:rPr lang="en-US" sz="2400" b="1" dirty="0">
                <a:latin typeface="Arial"/>
                <a:cs typeface="Arial"/>
              </a:rPr>
              <a:t> not scalable.  </a:t>
            </a:r>
            <a:br>
              <a:rPr lang="en-US" sz="2400" b="1" dirty="0">
                <a:latin typeface="Arial"/>
                <a:cs typeface="Arial"/>
              </a:rPr>
            </a:b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F987D3-C84C-1B43-ACDC-64E0C8D0B1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1866-2912-3B4A-A91C-B57643472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67182"/>
            <a:ext cx="2895600" cy="365125"/>
          </a:xfrm>
        </p:spPr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Chou, ANL QIS, 9/23/19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C02392B-ABF6-8741-8870-08D1F1AE7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" y="921263"/>
            <a:ext cx="8118764" cy="55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1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6FA36C-928E-5248-A955-B121AD6B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9080" y="6346190"/>
            <a:ext cx="2895600" cy="365125"/>
          </a:xfrm>
        </p:spPr>
        <p:txBody>
          <a:bodyPr/>
          <a:lstStyle/>
          <a:p>
            <a:r>
              <a:rPr lang="es-ES_tradnl">
                <a:solidFill>
                  <a:prstClr val="black">
                    <a:tint val="75000"/>
                  </a:prstClr>
                </a:solidFill>
              </a:rPr>
              <a:t>Aaron S. Chou, ANL QIS, 9/23/19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9334A1-55E8-1940-9A5C-10A337AA2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834B8-C68E-184F-8F3D-78FAE2D4DE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712A63-98C8-F64C-9ACC-249D31EF6B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07"/>
          <a:stretch/>
        </p:blipFill>
        <p:spPr>
          <a:xfrm>
            <a:off x="21266" y="1382302"/>
            <a:ext cx="5497033" cy="5152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DCC3BD-3A91-0548-849F-7384F24F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5358"/>
            <a:ext cx="2149450" cy="174152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3F9170B-09D8-C749-B763-DFE2A25BA60E}"/>
              </a:ext>
            </a:extLst>
          </p:cNvPr>
          <p:cNvSpPr/>
          <p:nvPr/>
        </p:nvSpPr>
        <p:spPr>
          <a:xfrm>
            <a:off x="2282569" y="3487485"/>
            <a:ext cx="917830" cy="911770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68911EB-06D6-FD4C-B43C-CAC3515C0ABA}"/>
              </a:ext>
            </a:extLst>
          </p:cNvPr>
          <p:cNvSpPr>
            <a:spLocks noChangeAspect="1"/>
          </p:cNvSpPr>
          <p:nvPr/>
        </p:nvSpPr>
        <p:spPr>
          <a:xfrm>
            <a:off x="2094726" y="3310276"/>
            <a:ext cx="1288668" cy="1280160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92859AD-2D4F-F243-9D6A-72C720C8863D}"/>
              </a:ext>
            </a:extLst>
          </p:cNvPr>
          <p:cNvSpPr>
            <a:spLocks noChangeAspect="1"/>
          </p:cNvSpPr>
          <p:nvPr/>
        </p:nvSpPr>
        <p:spPr>
          <a:xfrm>
            <a:off x="1956504" y="3172051"/>
            <a:ext cx="1564812" cy="1554480"/>
          </a:xfrm>
          <a:prstGeom prst="ellipse">
            <a:avLst/>
          </a:prstGeom>
          <a:noFill/>
          <a:ln w="57150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225F9D-F79F-DD4C-A518-7FF4E328A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2" y="1441157"/>
            <a:ext cx="2149450" cy="17415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57720BE-80EE-D443-9AB3-81945F3BB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94" y="184325"/>
            <a:ext cx="8480496" cy="652769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latin typeface="Arial"/>
                <a:cs typeface="Arial"/>
              </a:rPr>
              <a:t>To reduce readout noise, use photon counting to measure displacement using the Fock basis – number eigenstates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EA6AD4-8468-7C44-86B3-BA6AC3CD0FCC}"/>
              </a:ext>
            </a:extLst>
          </p:cNvPr>
          <p:cNvSpPr txBox="1"/>
          <p:nvPr/>
        </p:nvSpPr>
        <p:spPr>
          <a:xfrm>
            <a:off x="105115" y="1571396"/>
            <a:ext cx="2553025" cy="1569660"/>
          </a:xfrm>
          <a:prstGeom prst="rect">
            <a:avLst/>
          </a:prstGeom>
          <a:solidFill>
            <a:srgbClr val="CCFFCC">
              <a:alpha val="74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 space area of each annulus is still ½ħ but is squeezed in radial (amplitude) direction.  Phase of photon state is randomized.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7299C4C-E6DA-044C-A929-5E5D9FA65D6F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1381628" y="3141056"/>
            <a:ext cx="649191" cy="3464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3E6DDAB-6C63-2F4D-8512-CBBF5A164F49}"/>
              </a:ext>
            </a:extLst>
          </p:cNvPr>
          <p:cNvSpPr txBox="1"/>
          <p:nvPr/>
        </p:nvSpPr>
        <p:spPr>
          <a:xfrm>
            <a:off x="292250" y="860728"/>
            <a:ext cx="8428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Photon number operator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commutes with the Hamiltonian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/>
              </a:rPr>
              <a:t> 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back-action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put into the unobserved phase of the photon … which we don’t care about.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270D76-34E5-E741-B9F3-BEF378F2166E}"/>
              </a:ext>
            </a:extLst>
          </p:cNvPr>
          <p:cNvSpPr txBox="1"/>
          <p:nvPr/>
        </p:nvSpPr>
        <p:spPr>
          <a:xfrm>
            <a:off x="5765701" y="2274829"/>
            <a:ext cx="3247261" cy="3046988"/>
          </a:xfrm>
          <a:prstGeom prst="rect">
            <a:avLst/>
          </a:prstGeom>
          <a:solidFill>
            <a:srgbClr val="FFFF00">
              <a:alpha val="56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Quantum nondemolition measurements demonstrated with Rydberg atoms, (Serge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Haroche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Nobel Prize 2012)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Implemented using solid state artificial atom qubits,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D.Schuster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et.al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2007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Proposed for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axion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search: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Lamoreaux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Lehnert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et.al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2013,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Zheng,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Lehnert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et.al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614BDB-EB34-6B42-A1B5-E70F5A381826}"/>
              </a:ext>
            </a:extLst>
          </p:cNvPr>
          <p:cNvSpPr txBox="1"/>
          <p:nvPr/>
        </p:nvSpPr>
        <p:spPr>
          <a:xfrm>
            <a:off x="3090973" y="4892776"/>
            <a:ext cx="2486867" cy="1815882"/>
          </a:xfrm>
          <a:prstGeom prst="rect">
            <a:avLst/>
          </a:prstGeom>
          <a:solidFill>
            <a:srgbClr val="CCFFCC">
              <a:alpha val="74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Displaced vacuum state exponentially leaks into non-zero Fock number.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 displacement by counting the occasional single photon.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54822F6-03B4-5F4C-9824-3C221D6F83D8}"/>
              </a:ext>
            </a:extLst>
          </p:cNvPr>
          <p:cNvCxnSpPr>
            <a:cxnSpLocks/>
          </p:cNvCxnSpPr>
          <p:nvPr/>
        </p:nvCxnSpPr>
        <p:spPr>
          <a:xfrm flipH="1" flipV="1">
            <a:off x="3232296" y="4051005"/>
            <a:ext cx="893135" cy="8293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07CFF08-CDB0-1C46-9887-85EF2AE03E2A}"/>
              </a:ext>
            </a:extLst>
          </p:cNvPr>
          <p:cNvSpPr txBox="1"/>
          <p:nvPr/>
        </p:nvSpPr>
        <p:spPr>
          <a:xfrm>
            <a:off x="2395960" y="409743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112870-BDE2-124C-91B5-676D6CD2CE16}"/>
              </a:ext>
            </a:extLst>
          </p:cNvPr>
          <p:cNvSpPr txBox="1"/>
          <p:nvPr/>
        </p:nvSpPr>
        <p:spPr>
          <a:xfrm>
            <a:off x="2316866" y="431928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203164-6326-5244-B315-4156E0FEB550}"/>
              </a:ext>
            </a:extLst>
          </p:cNvPr>
          <p:cNvSpPr txBox="1"/>
          <p:nvPr/>
        </p:nvSpPr>
        <p:spPr>
          <a:xfrm>
            <a:off x="2226198" y="454113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45009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6262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Quantum non-demolition “off-shell” sensors transduce photon occupation numbers into atomic frequency shifts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Aaron S. Chou, ANL QIS, 9/23/19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AE956-26F0-4794-8F4C-97BAC66A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092" y="2871133"/>
            <a:ext cx="2729750" cy="71615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Photon 2-point function measures the density of background fermions.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43776" y="2871133"/>
            <a:ext cx="2750474" cy="71615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Fermion 2-point function measures the density of background photons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73541" y="5085745"/>
                <a:ext cx="8111375" cy="1016368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Being far off-resonance of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𝜓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* results in 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no net absorption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of photons.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2000" b="1" dirty="0">
                  <a:solidFill>
                    <a:srgbClr val="DADADA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srgbClr val="DADADA">
                        <a:lumMod val="1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Quantum non-demolition:  indirectly measure the same photon many times to achieve higher measurement fidelity.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41" y="5085745"/>
                <a:ext cx="8111375" cy="1016368"/>
              </a:xfrm>
              <a:prstGeom prst="rect">
                <a:avLst/>
              </a:prstGeom>
              <a:blipFill>
                <a:blip r:embed="rId2"/>
                <a:stretch>
                  <a:fillRect l="-625" t="-8642" r="-156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593" y="1548875"/>
            <a:ext cx="3076000" cy="11008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93" y="1472675"/>
            <a:ext cx="3110307" cy="12691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17700" y="1655237"/>
                <a:ext cx="622735" cy="428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𝜓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*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700" y="1655237"/>
                <a:ext cx="622735" cy="428387"/>
              </a:xfrm>
              <a:prstGeom prst="rect">
                <a:avLst/>
              </a:prstGeom>
              <a:blipFill>
                <a:blip r:embed="rId5"/>
                <a:stretch>
                  <a:fillRect l="-10000" t="-28571" r="-1800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404606" y="1616311"/>
                <a:ext cx="622735" cy="4283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DADADA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𝜓</m:t>
                    </m:r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ADADA">
                        <a:lumMod val="10000"/>
                      </a:srgbClr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*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4606" y="1616311"/>
                <a:ext cx="622735" cy="428387"/>
              </a:xfrm>
              <a:prstGeom prst="rect">
                <a:avLst/>
              </a:prstGeom>
              <a:blipFill>
                <a:blip r:embed="rId6"/>
                <a:stretch>
                  <a:fillRect l="-12245" t="-28571" r="-20408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268820" y="2415585"/>
                <a:ext cx="52495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𝜓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820" y="2415585"/>
                <a:ext cx="524952" cy="415498"/>
              </a:xfrm>
              <a:prstGeom prst="rect">
                <a:avLst/>
              </a:prstGeom>
              <a:blipFill>
                <a:blip r:embed="rId7"/>
                <a:stretch>
                  <a:fillRect l="-4762" t="-5882" r="-4762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584924" y="2426633"/>
                <a:ext cx="52495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𝜓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924" y="2426633"/>
                <a:ext cx="524952" cy="415498"/>
              </a:xfrm>
              <a:prstGeom prst="rect">
                <a:avLst/>
              </a:prstGeom>
              <a:blipFill>
                <a:blip r:embed="rId8"/>
                <a:stretch>
                  <a:fillRect l="-7317" t="-5882" r="-2439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805599" y="1425811"/>
                <a:ext cx="52495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𝜓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599" y="1425811"/>
                <a:ext cx="524952" cy="415498"/>
              </a:xfrm>
              <a:prstGeom prst="rect">
                <a:avLst/>
              </a:prstGeom>
              <a:blipFill>
                <a:blip r:embed="rId9"/>
                <a:stretch>
                  <a:fillRect l="-2326" t="-5882" r="-2326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8050506" y="1370249"/>
                <a:ext cx="52495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𝜓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0506" y="1370249"/>
                <a:ext cx="524952" cy="415498"/>
              </a:xfrm>
              <a:prstGeom prst="rect">
                <a:avLst/>
              </a:prstGeom>
              <a:blipFill>
                <a:blip r:embed="rId10"/>
                <a:stretch>
                  <a:fillRect l="-4762" t="-9091" r="-238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292100" y="1375837"/>
                <a:ext cx="465191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𝛾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00" y="1375837"/>
                <a:ext cx="465191" cy="415498"/>
              </a:xfrm>
              <a:prstGeom prst="rect">
                <a:avLst/>
              </a:prstGeom>
              <a:blipFill>
                <a:blip r:embed="rId11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563600" y="1399585"/>
                <a:ext cx="46519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𝛾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600" y="1399585"/>
                <a:ext cx="465192" cy="415498"/>
              </a:xfrm>
              <a:prstGeom prst="rect">
                <a:avLst/>
              </a:prstGeom>
              <a:blipFill>
                <a:blip r:embed="rId12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809242" y="2333816"/>
                <a:ext cx="46519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𝛾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242" y="2333816"/>
                <a:ext cx="465192" cy="415498"/>
              </a:xfrm>
              <a:prstGeom prst="rect">
                <a:avLst/>
              </a:prstGeom>
              <a:blipFill>
                <a:blip r:embed="rId13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200900" y="2347342"/>
                <a:ext cx="465192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DADADA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/>
                        </a:rPr>
                        <m:t>𝛾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900" y="2347342"/>
                <a:ext cx="465192" cy="415498"/>
              </a:xfrm>
              <a:prstGeom prst="rect">
                <a:avLst/>
              </a:prstGeom>
              <a:blipFill>
                <a:blip r:embed="rId14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F666138-48C9-6948-8048-8FDA484A2A1B}"/>
              </a:ext>
            </a:extLst>
          </p:cNvPr>
          <p:cNvSpPr txBox="1"/>
          <p:nvPr/>
        </p:nvSpPr>
        <p:spPr>
          <a:xfrm>
            <a:off x="370390" y="1041721"/>
            <a:ext cx="3108543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5000"/>
              </a:lnSpc>
            </a:pP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Arial" charset="0"/>
                <a:ea typeface="Arial" charset="0"/>
                <a:cs typeface="Arial" charset="0"/>
              </a:rPr>
              <a:t>Index of refraction diagrams: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D9AAED-3944-3A4B-9120-4C92964FACAB}"/>
              </a:ext>
            </a:extLst>
          </p:cNvPr>
          <p:cNvSpPr txBox="1"/>
          <p:nvPr/>
        </p:nvSpPr>
        <p:spPr>
          <a:xfrm>
            <a:off x="532435" y="3900670"/>
            <a:ext cx="7998107" cy="716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lnSpc>
                <a:spcPct val="75000"/>
              </a:lnSpc>
              <a:defRPr/>
            </a:pPr>
            <a:endParaRPr lang="en-US" dirty="0">
              <a:solidFill>
                <a:srgbClr val="DADADA">
                  <a:lumMod val="10000"/>
                </a:srgbClr>
              </a:solidFill>
            </a:endParaRPr>
          </a:p>
          <a:p>
            <a:pPr lvl="0" defTabSz="457200">
              <a:lnSpc>
                <a:spcPct val="75000"/>
              </a:lnSpc>
              <a:defRPr/>
            </a:pPr>
            <a:r>
              <a:rPr lang="en-US" dirty="0">
                <a:solidFill>
                  <a:srgbClr val="DADADA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photon occupation number of the cavity mode is encoded as a frequency shift of the probe atom.  </a:t>
            </a:r>
            <a:endParaRPr lang="en-US" dirty="0">
              <a:solidFill>
                <a:schemeClr val="accent4">
                  <a:lumMod val="1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171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53D7697-69D2-C240-AA70-BE70D2CA8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77" r="68890" b="6916"/>
          <a:stretch/>
        </p:blipFill>
        <p:spPr>
          <a:xfrm>
            <a:off x="4231247" y="3168660"/>
            <a:ext cx="2070968" cy="2222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683" y="43472"/>
            <a:ext cx="8084634" cy="1143000"/>
          </a:xfrm>
        </p:spPr>
        <p:txBody>
          <a:bodyPr>
            <a:noAutofit/>
          </a:bodyPr>
          <a:lstStyle/>
          <a:p>
            <a:pPr>
              <a:lnSpc>
                <a:spcPct val="75000"/>
              </a:lnSpc>
            </a:pPr>
            <a:r>
              <a:rPr lang="en-US" sz="2400" b="1" dirty="0">
                <a:latin typeface="Arial"/>
                <a:cs typeface="Arial"/>
              </a:rPr>
              <a:t>Use artificial atoms made of superconducting “</a:t>
            </a:r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b="1" dirty="0" err="1">
                <a:latin typeface="Arial"/>
                <a:cs typeface="Arial"/>
              </a:rPr>
              <a:t>ransmon” qubits to nondestructively sense photons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3AE956-26F0-4794-8F4C-97BAC66ADD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" y="1662584"/>
            <a:ext cx="1492018" cy="1174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2033" y="1438826"/>
            <a:ext cx="1059304" cy="287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Funded by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30">
                    <a:tint val="75000"/>
                  </a:srgbClr>
                </a:solidFill>
                <a:effectLst/>
                <a:uLnTx/>
                <a:uFillTx/>
                <a:latin typeface="Calibri"/>
                <a:ea typeface="ＭＳ Ｐゴシック" pitchFamily="-106" charset="-128"/>
                <a:cs typeface="+mn-cs"/>
              </a:rPr>
              <a:t>Aaron S. Chou, ANL QIS, 9/23/19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30">
                  <a:tint val="75000"/>
                </a:srgbClr>
              </a:solidFill>
              <a:effectLst/>
              <a:uLnTx/>
              <a:uFillTx/>
              <a:latin typeface="Calibri"/>
              <a:ea typeface="ＭＳ Ｐゴシック" pitchFamily="-106" charset="-128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565" y="921108"/>
            <a:ext cx="4892430" cy="277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A.S. Chou, David Schuster, Akash Dixit (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U.Chicago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EB14B4-7799-F645-97CB-5C369126D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995" b="60243"/>
          <a:stretch/>
        </p:blipFill>
        <p:spPr>
          <a:xfrm>
            <a:off x="1501681" y="1438827"/>
            <a:ext cx="4750259" cy="1761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FEAC75-70AE-2249-B66C-83D2290F2D4D}"/>
                  </a:ext>
                </a:extLst>
              </p:cNvPr>
              <p:cNvSpPr txBox="1"/>
              <p:nvPr/>
            </p:nvSpPr>
            <p:spPr>
              <a:xfrm>
                <a:off x="508418" y="5624524"/>
                <a:ext cx="8396829" cy="716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7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rgbClr val="DADADA">
                        <a:lumMod val="10000"/>
                      </a:srgbClr>
                    </a:solidFill>
                    <a:latin typeface="Arial" charset="0"/>
                    <a:ea typeface="Arial" charset="0"/>
                    <a:cs typeface="Arial" charset="0"/>
                  </a:rPr>
                  <a:t>The electric field of individual photons exercises the nonlinear inductance of the Josephson junction.  </a:t>
                </a:r>
                <a:r>
                  <a:rPr lang="en-US" b="1" dirty="0">
                    <a:solidFill>
                      <a:srgbClr val="DADADA">
                        <a:lumMod val="10000"/>
                      </a:srgbClr>
                    </a:solidFill>
                    <a:latin typeface="Arial" charset="0"/>
                    <a:ea typeface="Arial" charset="0"/>
                    <a:cs typeface="Arial" charset="0"/>
                  </a:rPr>
                  <a:t>Photon number is transduced into frequency shifts of the </a:t>
                </a:r>
                <a14:m>
                  <m:oMath xmlns:m="http://schemas.openxmlformats.org/officeDocument/2006/math">
                    <m:r>
                      <a:rPr lang="en-US" b="1" i="0" dirty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cs typeface="Arial" charset="0"/>
                      </a:rPr>
                      <m:t>|</m:t>
                    </m:r>
                    <m:d>
                      <m:dPr>
                        <m:begChr m:val=""/>
                        <m:endChr m:val="⟩"/>
                        <m:ctrlPr>
                          <a:rPr lang="en-US" b="1" i="1" dirty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b="1" i="1" dirty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cs typeface="Arial" charset="0"/>
                          </a:rPr>
                          <m:t>𝒈</m:t>
                        </m:r>
                      </m:e>
                    </m:d>
                    <m:r>
                      <a:rPr lang="en-US" b="1" i="1" dirty="0">
                        <a:solidFill>
                          <a:srgbClr val="DADADA">
                            <a:lumMod val="10000"/>
                          </a:srgb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</a:rPr>
                      <m:t>→|</m:t>
                    </m:r>
                    <m:d>
                      <m:dPr>
                        <m:begChr m:val=""/>
                        <m:endChr m:val="⟩"/>
                        <m:ctrlPr>
                          <a:rPr lang="en-US" b="1" i="1" dirty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</m:ctrlPr>
                      </m:dPr>
                      <m:e>
                        <m:r>
                          <a:rPr lang="en-US" b="1" i="1" dirty="0">
                            <a:solidFill>
                              <a:srgbClr val="DADADA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</a:rPr>
                          <m:t>𝒆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rgbClr val="DADADA">
                        <a:lumMod val="10000"/>
                      </a:srgbClr>
                    </a:solidFill>
                    <a:latin typeface="Arial" charset="0"/>
                    <a:ea typeface="Arial" charset="0"/>
                    <a:cs typeface="Arial" charset="0"/>
                    <a:sym typeface="Wingdings" pitchFamily="2" charset="2"/>
                  </a:rPr>
                  <a:t> transition.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DADADA">
                      <a:lumMod val="10000"/>
                    </a:srgbClr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EFEAC75-70AE-2249-B66C-83D2290F2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418" y="5624524"/>
                <a:ext cx="8396829" cy="716158"/>
              </a:xfrm>
              <a:prstGeom prst="rect">
                <a:avLst/>
              </a:prstGeom>
              <a:blipFill>
                <a:blip r:embed="rId4"/>
                <a:stretch>
                  <a:fillRect l="-453" t="-14035" b="-8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8A2D726-9E80-064F-A508-87E0A9012D3B}"/>
              </a:ext>
            </a:extLst>
          </p:cNvPr>
          <p:cNvSpPr txBox="1"/>
          <p:nvPr/>
        </p:nvSpPr>
        <p:spPr>
          <a:xfrm rot="-1200000">
            <a:off x="5003414" y="2544466"/>
            <a:ext cx="697627" cy="300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1mm</a:t>
            </a:r>
          </a:p>
        </p:txBody>
      </p:sp>
      <p:pic>
        <p:nvPicPr>
          <p:cNvPr id="12" name="Picture 31" descr="latex-image-1.eps">
            <a:extLst>
              <a:ext uri="{FF2B5EF4-FFF2-40B4-BE49-F238E27FC236}">
                <a16:creationId xmlns:a16="http://schemas.microsoft.com/office/drawing/2014/main" id="{D41D28D8-1898-BF40-87CE-ADF4137F5B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21" y="937458"/>
            <a:ext cx="2944334" cy="44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4D8176-BD03-F946-A434-9366041D998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822" y="3197091"/>
            <a:ext cx="2732567" cy="21936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7F3111-2FB9-224B-A550-18C77E58687A}"/>
              </a:ext>
            </a:extLst>
          </p:cNvPr>
          <p:cNvSpPr txBox="1"/>
          <p:nvPr/>
        </p:nvSpPr>
        <p:spPr>
          <a:xfrm>
            <a:off x="0" y="3125972"/>
            <a:ext cx="153118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DOE QuantISED</a:t>
            </a:r>
          </a:p>
          <a:p>
            <a:endParaRPr lang="en-US"/>
          </a:p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Fermilab LDRD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55B405-5993-0844-B172-D8124E49F2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1312" y="1443900"/>
            <a:ext cx="2647507" cy="397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40236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800" dirty="0">
            <a:latin typeface="Arial"/>
            <a:cs typeface="Arial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Custom 6">
      <a:dk1>
        <a:srgbClr val="000030"/>
      </a:dk1>
      <a:lt1>
        <a:srgbClr val="FFFFFF"/>
      </a:lt1>
      <a:dk2>
        <a:srgbClr val="000030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0000"/>
      </a:hlink>
      <a:folHlink>
        <a:srgbClr val="FF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rgbClr val="C00000"/>
          </a:solidFill>
        </a:ln>
      </a:spPr>
      <a:bodyPr rtlCol="0" anchor="ctr"/>
      <a:lstStyle>
        <a:defPPr algn="ctr">
          <a:defRPr/>
        </a:defPPr>
      </a:lstStyle>
    </a:spDef>
    <a:lnDef>
      <a:spPr>
        <a:ln w="38100"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75000"/>
          </a:lnSpc>
          <a:defRPr dirty="0" smtClean="0">
            <a:solidFill>
              <a:schemeClr val="accent4">
                <a:lumMod val="10000"/>
              </a:schemeClr>
            </a:solidFill>
            <a:latin typeface="Arial" charset="0"/>
            <a:ea typeface="Arial" charset="0"/>
            <a:cs typeface="Arial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800" dirty="0">
            <a:latin typeface="Arial"/>
            <a:cs typeface="Arial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800" dirty="0">
            <a:latin typeface="Arial"/>
            <a:cs typeface="Arial"/>
          </a:defRPr>
        </a:defPPr>
      </a:lstStyle>
    </a:tx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4537</TotalTime>
  <Words>1672</Words>
  <Application>Microsoft Macintosh PowerPoint</Application>
  <PresentationFormat>On-screen Show (4:3)</PresentationFormat>
  <Paragraphs>224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ＭＳ Ｐゴシック</vt:lpstr>
      <vt:lpstr>Arial</vt:lpstr>
      <vt:lpstr>Calibri</vt:lpstr>
      <vt:lpstr>Cambria Math</vt:lpstr>
      <vt:lpstr>Garamond</vt:lpstr>
      <vt:lpstr>Helvetica</vt:lpstr>
      <vt:lpstr>Times</vt:lpstr>
      <vt:lpstr>Times New Roman</vt:lpstr>
      <vt:lpstr>Wingdings</vt:lpstr>
      <vt:lpstr>5_Office Theme</vt:lpstr>
      <vt:lpstr>1_Blank</vt:lpstr>
      <vt:lpstr>13_Office Theme</vt:lpstr>
      <vt:lpstr>10_Office Theme</vt:lpstr>
      <vt:lpstr>3_Office Theme</vt:lpstr>
      <vt:lpstr>2_Blank</vt:lpstr>
      <vt:lpstr>11_Office Theme</vt:lpstr>
      <vt:lpstr>3_Blank</vt:lpstr>
      <vt:lpstr>Quantum Metrology for dark matter wave detection</vt:lpstr>
      <vt:lpstr>Low mass dark matter takes the form of coherent bosonic sine waves</vt:lpstr>
      <vt:lpstr>The Dark Matter Wave Landscape</vt:lpstr>
      <vt:lpstr>The Dark Matter Haloscope: Classical axion wave drives RF cavity mode</vt:lpstr>
      <vt:lpstr>Due to limited coherence time, the axion wave displaces the cavity vacuum state by an amount much smaller than the zero-point vacuum noise</vt:lpstr>
      <vt:lpstr>The predicted axion DM signal/noise ratio plummets as the axion mass increases  SQL readout is not scalable.   </vt:lpstr>
      <vt:lpstr>To reduce readout noise, use photon counting to measure displacement using the Fock basis – number eigenstates</vt:lpstr>
      <vt:lpstr>Quantum non-demolition “off-shell” sensors transduce photon occupation numbers into atomic frequency shifts</vt:lpstr>
      <vt:lpstr>Use artificial atoms made of superconducting “transmon” qubits to nondestructively sense photons</vt:lpstr>
      <vt:lpstr>Single photon resolution:   Measured |├ g⟩→|├ e⟩ qubit transition frequencies while weakly driving the cavity into a Glauber state with &lt;n&gt;=1</vt:lpstr>
      <vt:lpstr>Multiple, redundant readouts of the same signal photon give the noise equivalent of &gt;40 dB of squeezing   enables a background-free experiment</vt:lpstr>
      <vt:lpstr>More stupid qubit tricks: Stimulated emission of photons from DM axions</vt:lpstr>
      <vt:lpstr>Solution:  Prepare the cavity wave in a superposition of all possible oscillation phases – a Fock number eigenstate!</vt:lpstr>
      <vt:lpstr>For finite coherence time &lt;&lt; mixing time, the transfer of quanta from axions to photons is enhanced by a factor (N+1)</vt:lpstr>
      <vt:lpstr>Using Q=108 cavities, stimulated emission boosts axion signal by factors up to 100.</vt:lpstr>
      <vt:lpstr>Above 30 GHz, improved sensor technology needed to bridge the gap between wave and particle sensors: </vt:lpstr>
      <vt:lpstr>Summary</vt:lpstr>
      <vt:lpstr>Physics Today, June 2019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Unfortunately, the axion signal/noise ratio plummets as the axion mass increases  techniques are not scalable.   </dc:title>
  <dc:creator>Aaron S Chou</dc:creator>
  <cp:lastModifiedBy>Aaron S Chou</cp:lastModifiedBy>
  <cp:revision>141</cp:revision>
  <dcterms:created xsi:type="dcterms:W3CDTF">2019-07-18T19:06:12Z</dcterms:created>
  <dcterms:modified xsi:type="dcterms:W3CDTF">2019-09-24T02:27:07Z</dcterms:modified>
</cp:coreProperties>
</file>