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8" r:id="rId2"/>
    <p:sldMasterId id="2147483720" r:id="rId3"/>
    <p:sldMasterId id="2147483769" r:id="rId4"/>
    <p:sldMasterId id="2147483781" r:id="rId5"/>
    <p:sldMasterId id="2147483785" r:id="rId6"/>
    <p:sldMasterId id="2147483797" r:id="rId7"/>
    <p:sldMasterId id="2147483821" r:id="rId8"/>
    <p:sldMasterId id="2147483833" r:id="rId9"/>
    <p:sldMasterId id="2147483845" r:id="rId10"/>
  </p:sldMasterIdLst>
  <p:notesMasterIdLst>
    <p:notesMasterId r:id="rId42"/>
  </p:notesMasterIdLst>
  <p:sldIdLst>
    <p:sldId id="333" r:id="rId11"/>
    <p:sldId id="331" r:id="rId12"/>
    <p:sldId id="332" r:id="rId13"/>
    <p:sldId id="325" r:id="rId14"/>
    <p:sldId id="262" r:id="rId15"/>
    <p:sldId id="334" r:id="rId16"/>
    <p:sldId id="335" r:id="rId17"/>
    <p:sldId id="336" r:id="rId18"/>
    <p:sldId id="337" r:id="rId19"/>
    <p:sldId id="353" r:id="rId20"/>
    <p:sldId id="338" r:id="rId21"/>
    <p:sldId id="339" r:id="rId22"/>
    <p:sldId id="276" r:id="rId23"/>
    <p:sldId id="323" r:id="rId24"/>
    <p:sldId id="324" r:id="rId25"/>
    <p:sldId id="355" r:id="rId26"/>
    <p:sldId id="359" r:id="rId27"/>
    <p:sldId id="357" r:id="rId28"/>
    <p:sldId id="358" r:id="rId29"/>
    <p:sldId id="356" r:id="rId30"/>
    <p:sldId id="351" r:id="rId31"/>
    <p:sldId id="350" r:id="rId32"/>
    <p:sldId id="348" r:id="rId33"/>
    <p:sldId id="349" r:id="rId34"/>
    <p:sldId id="341" r:id="rId35"/>
    <p:sldId id="340" r:id="rId36"/>
    <p:sldId id="342" r:id="rId37"/>
    <p:sldId id="352" r:id="rId38"/>
    <p:sldId id="347" r:id="rId39"/>
    <p:sldId id="343" r:id="rId40"/>
    <p:sldId id="344"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95" autoAdjust="0"/>
    <p:restoredTop sz="94660"/>
  </p:normalViewPr>
  <p:slideViewPr>
    <p:cSldViewPr snapToGrid="0">
      <p:cViewPr varScale="1">
        <p:scale>
          <a:sx n="65" d="100"/>
          <a:sy n="65" d="100"/>
        </p:scale>
        <p:origin x="872" y="60"/>
      </p:cViewPr>
      <p:guideLst/>
    </p:cSldViewPr>
  </p:slideViewPr>
  <p:notesTextViewPr>
    <p:cViewPr>
      <p:scale>
        <a:sx n="3" d="2"/>
        <a:sy n="3" d="2"/>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6154DA-2960-4640-B104-56AEB3B55731}" type="datetimeFigureOut">
              <a:rPr lang="en-US" smtClean="0"/>
              <a:t>9/18/2019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AFE883-1DD0-4E6B-A37E-D99964522C21}" type="slidenum">
              <a:rPr lang="en-US" smtClean="0"/>
              <a:t>‹#›</a:t>
            </a:fld>
            <a:endParaRPr lang="en-US"/>
          </a:p>
        </p:txBody>
      </p:sp>
    </p:spTree>
    <p:extLst>
      <p:ext uri="{BB962C8B-B14F-4D97-AF65-F5344CB8AC3E}">
        <p14:creationId xmlns:p14="http://schemas.microsoft.com/office/powerpoint/2010/main" val="593496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F09257-46AE-42DE-B8BA-7EB16E885770}" type="slidenum">
              <a:rPr lang="en-US" smtClean="0"/>
              <a:t>4</a:t>
            </a:fld>
            <a:endParaRPr lang="en-US"/>
          </a:p>
        </p:txBody>
      </p:sp>
    </p:spTree>
    <p:extLst>
      <p:ext uri="{BB962C8B-B14F-4D97-AF65-F5344CB8AC3E}">
        <p14:creationId xmlns:p14="http://schemas.microsoft.com/office/powerpoint/2010/main" val="1401124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Upper panel left</a:t>
            </a:r>
            <a:r>
              <a:rPr lang="en-US" baseline="0" dirty="0" smtClean="0"/>
              <a:t> presents three bullet points about “PLINC” architecture; upper right is a schematic diagram of a D-type flip-flop built from elementary logic gates (from Wikipedia; image placed by author in public domain).  The schematic is shown to emphasize the idea that we want to transition from thinking about individual photonic logic components to thinking about functional circuits.</a:t>
            </a:r>
          </a:p>
          <a:p>
            <a:endParaRPr lang="en-US" baseline="0" dirty="0" smtClean="0"/>
          </a:p>
          <a:p>
            <a:r>
              <a:rPr lang="en-US" baseline="0" dirty="0" smtClean="0"/>
              <a:t>Lower panel left presents four key elements of our SOW; lower middle is an excerpt of QHDL code for a PLINC NAND latch; lower right is an optical diagram of a PLINC NAND gate for use within a latch.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771775-B987-4C53-86D7-43D714F45F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0121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DE" dirty="0" err="1" smtClean="0"/>
              <a:t>C</a:t>
            </a:r>
            <a:r>
              <a:rPr lang="de-DE" baseline="0" dirty="0" err="1" smtClean="0"/>
              <a:t>an</a:t>
            </a:r>
            <a:r>
              <a:rPr lang="de-DE" baseline="0" dirty="0" smtClean="0"/>
              <a:t> </a:t>
            </a:r>
            <a:r>
              <a:rPr lang="de-DE" baseline="0" dirty="0" err="1" smtClean="0"/>
              <a:t>use</a:t>
            </a:r>
            <a:r>
              <a:rPr lang="de-DE" baseline="0" dirty="0" smtClean="0"/>
              <a:t> </a:t>
            </a:r>
            <a:r>
              <a:rPr lang="de-DE" baseline="0" dirty="0" err="1" smtClean="0"/>
              <a:t>existing</a:t>
            </a:r>
            <a:r>
              <a:rPr lang="de-DE" baseline="0" dirty="0" smtClean="0"/>
              <a:t> </a:t>
            </a:r>
            <a:r>
              <a:rPr lang="de-DE" baseline="0" dirty="0" err="1" smtClean="0"/>
              <a:t>open</a:t>
            </a:r>
            <a:r>
              <a:rPr lang="de-DE" baseline="0" dirty="0" smtClean="0"/>
              <a:t> </a:t>
            </a:r>
            <a:r>
              <a:rPr lang="de-DE" baseline="0" dirty="0" err="1" smtClean="0"/>
              <a:t>source</a:t>
            </a:r>
            <a:r>
              <a:rPr lang="de-DE" baseline="0" dirty="0" smtClean="0"/>
              <a:t> </a:t>
            </a:r>
            <a:r>
              <a:rPr lang="de-DE" baseline="0" dirty="0" err="1" smtClean="0"/>
              <a:t>tools</a:t>
            </a:r>
            <a:r>
              <a:rPr lang="de-DE" baseline="0" dirty="0" smtClean="0"/>
              <a:t> to </a:t>
            </a:r>
            <a:r>
              <a:rPr lang="de-DE" baseline="0" dirty="0" err="1" smtClean="0"/>
              <a:t>visually</a:t>
            </a:r>
            <a:r>
              <a:rPr lang="de-DE" baseline="0" dirty="0" smtClean="0"/>
              <a:t> </a:t>
            </a:r>
            <a:r>
              <a:rPr lang="de-DE" baseline="0" dirty="0" err="1" smtClean="0"/>
              <a:t>design</a:t>
            </a:r>
            <a:r>
              <a:rPr lang="de-DE" baseline="0" dirty="0" smtClean="0"/>
              <a:t> </a:t>
            </a:r>
            <a:r>
              <a:rPr lang="de-DE" baseline="0" dirty="0" err="1" smtClean="0"/>
              <a:t>our</a:t>
            </a:r>
            <a:r>
              <a:rPr lang="de-DE" baseline="0" dirty="0" smtClean="0"/>
              <a:t> </a:t>
            </a:r>
            <a:r>
              <a:rPr lang="de-DE" baseline="0" dirty="0" err="1" smtClean="0"/>
              <a:t>circuits</a:t>
            </a:r>
            <a:r>
              <a:rPr lang="de-DE" baseline="0" dirty="0" smtClean="0"/>
              <a:t> </a:t>
            </a:r>
            <a:r>
              <a:rPr lang="de-DE" baseline="0" dirty="0" err="1" smtClean="0"/>
              <a:t>from</a:t>
            </a:r>
            <a:r>
              <a:rPr lang="de-DE" baseline="0" dirty="0" smtClean="0"/>
              <a:t> a </a:t>
            </a:r>
            <a:r>
              <a:rPr lang="de-DE" baseline="0" dirty="0" err="1" smtClean="0"/>
              <a:t>custom</a:t>
            </a:r>
            <a:r>
              <a:rPr lang="de-DE" baseline="0" dirty="0" smtClean="0"/>
              <a:t> </a:t>
            </a:r>
            <a:r>
              <a:rPr lang="de-DE" baseline="0" dirty="0" err="1" smtClean="0"/>
              <a:t>library</a:t>
            </a:r>
            <a:r>
              <a:rPr lang="de-DE" baseline="0" dirty="0" smtClean="0"/>
              <a:t> of </a:t>
            </a:r>
            <a:r>
              <a:rPr lang="de-DE" baseline="0" dirty="0" err="1" smtClean="0"/>
              <a:t>basic</a:t>
            </a:r>
            <a:r>
              <a:rPr lang="de-DE" baseline="0" dirty="0" smtClean="0"/>
              <a:t> </a:t>
            </a:r>
            <a:r>
              <a:rPr lang="de-DE" baseline="0" dirty="0" err="1" smtClean="0"/>
              <a:t>components</a:t>
            </a:r>
            <a:r>
              <a:rPr lang="de-DE" baseline="0" dirty="0" smtClean="0"/>
              <a:t>.</a:t>
            </a:r>
          </a:p>
          <a:p>
            <a:r>
              <a:rPr lang="de-DE" baseline="0" dirty="0" err="1" smtClean="0"/>
              <a:t>Hierarchical</a:t>
            </a:r>
            <a:r>
              <a:rPr lang="de-DE" baseline="0" dirty="0" smtClean="0"/>
              <a:t> </a:t>
            </a:r>
            <a:r>
              <a:rPr lang="de-DE" baseline="0" dirty="0" err="1" smtClean="0"/>
              <a:t>design</a:t>
            </a:r>
            <a:r>
              <a:rPr lang="de-DE" baseline="0" dirty="0" smtClean="0"/>
              <a:t> </a:t>
            </a:r>
            <a:r>
              <a:rPr lang="de-DE" baseline="0" dirty="0" err="1" smtClean="0"/>
              <a:t>principle</a:t>
            </a:r>
            <a:r>
              <a:rPr lang="de-DE" baseline="0" dirty="0" smtClean="0"/>
              <a:t> </a:t>
            </a:r>
            <a:r>
              <a:rPr lang="de-DE" baseline="0" dirty="0" err="1" smtClean="0"/>
              <a:t>allows</a:t>
            </a:r>
            <a:r>
              <a:rPr lang="de-DE" baseline="0" dirty="0" smtClean="0"/>
              <a:t> to </a:t>
            </a:r>
            <a:r>
              <a:rPr lang="de-DE" baseline="0" dirty="0" err="1" smtClean="0"/>
              <a:t>work</a:t>
            </a:r>
            <a:r>
              <a:rPr lang="de-DE" baseline="0" dirty="0" smtClean="0"/>
              <a:t> on different </a:t>
            </a:r>
            <a:r>
              <a:rPr lang="de-DE" baseline="0" dirty="0" err="1" smtClean="0"/>
              <a:t>levels</a:t>
            </a:r>
            <a:r>
              <a:rPr lang="de-DE" baseline="0" dirty="0" smtClean="0"/>
              <a:t> of </a:t>
            </a:r>
            <a:r>
              <a:rPr lang="de-DE" baseline="0" dirty="0" err="1" smtClean="0"/>
              <a:t>hardware</a:t>
            </a:r>
            <a:r>
              <a:rPr lang="de-DE" baseline="0" dirty="0" smtClean="0"/>
              <a:t> </a:t>
            </a:r>
            <a:r>
              <a:rPr lang="de-DE" baseline="0" dirty="0" err="1" smtClean="0"/>
              <a:t>abstraction</a:t>
            </a:r>
            <a:endParaRPr lang="de-DE" baseline="0" dirty="0" smtClean="0"/>
          </a:p>
          <a:p>
            <a:r>
              <a:rPr lang="de-DE" baseline="0" dirty="0" err="1" smtClean="0"/>
              <a:t>Circuit</a:t>
            </a:r>
            <a:r>
              <a:rPr lang="de-DE" baseline="0" dirty="0" smtClean="0"/>
              <a:t> </a:t>
            </a:r>
            <a:r>
              <a:rPr lang="de-DE" baseline="0" dirty="0" err="1" smtClean="0"/>
              <a:t>schematic</a:t>
            </a:r>
            <a:r>
              <a:rPr lang="de-DE" baseline="0" dirty="0" smtClean="0"/>
              <a:t> </a:t>
            </a:r>
            <a:r>
              <a:rPr lang="de-DE" baseline="0" dirty="0" err="1" smtClean="0"/>
              <a:t>can</a:t>
            </a:r>
            <a:r>
              <a:rPr lang="de-DE" baseline="0" dirty="0" smtClean="0"/>
              <a:t> </a:t>
            </a:r>
            <a:r>
              <a:rPr lang="de-DE" baseline="0" dirty="0" err="1" smtClean="0"/>
              <a:t>finally</a:t>
            </a:r>
            <a:r>
              <a:rPr lang="de-DE" baseline="0" dirty="0" smtClean="0"/>
              <a:t> </a:t>
            </a:r>
            <a:r>
              <a:rPr lang="de-DE" baseline="0" dirty="0" err="1" smtClean="0"/>
              <a:t>be</a:t>
            </a:r>
            <a:r>
              <a:rPr lang="de-DE" baseline="0" dirty="0" smtClean="0"/>
              <a:t> </a:t>
            </a:r>
            <a:r>
              <a:rPr lang="de-DE" baseline="0" dirty="0" err="1" smtClean="0"/>
              <a:t>exported</a:t>
            </a:r>
            <a:r>
              <a:rPr lang="de-DE" baseline="0" dirty="0" smtClean="0"/>
              <a:t> to </a:t>
            </a:r>
            <a:r>
              <a:rPr lang="de-DE" baseline="0" dirty="0" err="1" smtClean="0"/>
              <a:t>hardware</a:t>
            </a:r>
            <a:r>
              <a:rPr lang="de-DE" baseline="0" dirty="0" smtClean="0"/>
              <a:t> </a:t>
            </a:r>
            <a:r>
              <a:rPr lang="de-DE" baseline="0" dirty="0" err="1" smtClean="0"/>
              <a:t>description</a:t>
            </a:r>
            <a:r>
              <a:rPr lang="de-DE" baseline="0" dirty="0" smtClean="0"/>
              <a:t> </a:t>
            </a:r>
            <a:r>
              <a:rPr lang="de-DE" baseline="0" dirty="0" err="1" smtClean="0"/>
              <a:t>language</a:t>
            </a:r>
            <a:endParaRPr lang="de-DE" baseline="0" dirty="0" smtClean="0"/>
          </a:p>
        </p:txBody>
      </p:sp>
      <p:sp>
        <p:nvSpPr>
          <p:cNvPr id="4" name="Slide Number Placeholder 3"/>
          <p:cNvSpPr>
            <a:spLocks noGrp="1"/>
          </p:cNvSpPr>
          <p:nvPr>
            <p:ph type="sldNum" sz="quarter" idx="10"/>
          </p:nvPr>
        </p:nvSpPr>
        <p:spPr/>
        <p:txBody>
          <a:bodyPr/>
          <a:lstStyle/>
          <a:p>
            <a:fld id="{79AB935C-8313-B142-8086-03B830EA8AED}" type="slidenum">
              <a:rPr lang="de-DE" smtClean="0">
                <a:solidFill>
                  <a:prstClr val="black"/>
                </a:solidFill>
              </a:rPr>
              <a:pPr/>
              <a:t>9</a:t>
            </a:fld>
            <a:endParaRPr lang="de-DE">
              <a:solidFill>
                <a:prstClr val="black"/>
              </a:solidFill>
            </a:endParaRPr>
          </a:p>
        </p:txBody>
      </p:sp>
    </p:spTree>
    <p:extLst>
      <p:ext uri="{BB962C8B-B14F-4D97-AF65-F5344CB8AC3E}">
        <p14:creationId xmlns:p14="http://schemas.microsoft.com/office/powerpoint/2010/main" val="3902604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perceptron is a machine-learning algorithm that can realize </a:t>
            </a:r>
            <a:r>
              <a:rPr lang="en-US" baseline="0" dirty="0" smtClean="0"/>
              <a:t>linear binary classification. It does this by learning a separating </a:t>
            </a:r>
            <a:r>
              <a:rPr lang="en-US" baseline="0" dirty="0" err="1" smtClean="0"/>
              <a:t>hyperplane</a:t>
            </a:r>
            <a:r>
              <a:rPr lang="en-US" baseline="0" dirty="0" smtClean="0"/>
              <a:t> between two differently labeled clusters of training data.</a:t>
            </a:r>
          </a:p>
          <a:p>
            <a:r>
              <a:rPr lang="en-US" baseline="0" dirty="0" smtClean="0"/>
              <a:t>Subsequent unlabeled data is then projected onto the normal vector of the </a:t>
            </a:r>
            <a:r>
              <a:rPr lang="en-US" baseline="0" dirty="0" err="1" smtClean="0"/>
              <a:t>hyperplane</a:t>
            </a:r>
            <a:r>
              <a:rPr lang="en-US" baseline="0" dirty="0" smtClean="0"/>
              <a:t>. If this inner product is positive, the example is labeled 1, otherwise 0.</a:t>
            </a:r>
          </a:p>
          <a:p>
            <a:endParaRPr lang="en-US" baseline="0" dirty="0" smtClean="0"/>
          </a:p>
          <a:p>
            <a:r>
              <a:rPr lang="en-US" baseline="0" dirty="0" err="1" smtClean="0"/>
              <a:t>Perceptrons</a:t>
            </a:r>
            <a:r>
              <a:rPr lang="en-US" baseline="0" dirty="0" smtClean="0"/>
              <a:t> can be trained “on-line”, i.e., incrementally using a so-called stochastic gradient technique, where each training sample perturbs the weights </a:t>
            </a:r>
            <a:r>
              <a:rPr lang="en-US" baseline="0" dirty="0" err="1" smtClean="0"/>
              <a:t>w_j</a:t>
            </a:r>
            <a:r>
              <a:rPr lang="en-US" baseline="0" dirty="0" smtClean="0"/>
              <a:t> of the normal vector a little bit in the direction it needs to be labeled correctly. The feedback rule to the </a:t>
            </a:r>
            <a:r>
              <a:rPr lang="en-US" baseline="0" dirty="0" err="1" smtClean="0"/>
              <a:t>j’th</a:t>
            </a:r>
            <a:r>
              <a:rPr lang="en-US" baseline="0" dirty="0" smtClean="0"/>
              <a:t> synapse during training is: delta </a:t>
            </a:r>
            <a:r>
              <a:rPr lang="en-US" baseline="0" dirty="0" err="1" smtClean="0"/>
              <a:t>w_j</a:t>
            </a:r>
            <a:r>
              <a:rPr lang="en-US" baseline="0" dirty="0" smtClean="0"/>
              <a:t> = alpha * (y - </a:t>
            </a:r>
            <a:r>
              <a:rPr lang="en-US" baseline="0" dirty="0" err="1" smtClean="0"/>
              <a:t>y_estimated</a:t>
            </a:r>
            <a:r>
              <a:rPr lang="en-US" baseline="0" dirty="0" smtClean="0"/>
              <a:t>) * </a:t>
            </a:r>
            <a:r>
              <a:rPr lang="en-US" baseline="0" dirty="0" err="1" smtClean="0"/>
              <a:t>x_j</a:t>
            </a:r>
            <a:r>
              <a:rPr lang="en-US" baseline="0" dirty="0" smtClean="0"/>
              <a:t>. I.e., if the estimated/predicted label and the training data label agree, apply no feedback. Otherwise, if it should be labeled 1, but was predicted 0, increase the weight proportionally to </a:t>
            </a:r>
            <a:r>
              <a:rPr lang="en-US" baseline="0" dirty="0" err="1" smtClean="0"/>
              <a:t>x_j</a:t>
            </a:r>
            <a:r>
              <a:rPr lang="en-US" baseline="0" dirty="0" smtClean="0"/>
              <a:t>. If it should be labeled 0, but was predicted 1, decrease the weight proportionally to </a:t>
            </a:r>
            <a:r>
              <a:rPr lang="en-US" baseline="0" dirty="0" err="1" smtClean="0"/>
              <a:t>x_j</a:t>
            </a:r>
            <a:r>
              <a:rPr lang="en-US" baseline="0" dirty="0" smtClean="0"/>
              <a:t>.</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upper left graphic shows a single synapse with the logic</a:t>
            </a:r>
            <a:r>
              <a:rPr lang="en-US" baseline="0" dirty="0" smtClean="0"/>
              <a:t> necessary to train it.</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inputs are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T: which is a binary input signaling whether the learning feedback is turned on or not. T=1 </a:t>
            </a:r>
            <a:r>
              <a:rPr lang="en-US" baseline="0" dirty="0" smtClean="0">
                <a:sym typeface="Wingdings"/>
              </a:rPr>
              <a:t> train, T=0  no feedback</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sym typeface="Wingdings"/>
              </a:rPr>
              <a:t>	</a:t>
            </a:r>
            <a:r>
              <a:rPr lang="en-US" baseline="0" dirty="0" err="1" smtClean="0">
                <a:sym typeface="Wingdings"/>
              </a:rPr>
              <a:t>y_est</a:t>
            </a:r>
            <a:r>
              <a:rPr lang="en-US" baseline="0" dirty="0" smtClean="0">
                <a:sym typeface="Wingdings"/>
              </a:rPr>
              <a:t>: feedback from the overall perceptron’s output: the estimated class label</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sym typeface="Wingdings"/>
              </a:rPr>
              <a:t>	y: training class label</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sym typeface="Wingdings"/>
              </a:rPr>
              <a:t>	</a:t>
            </a:r>
            <a:r>
              <a:rPr lang="en-US" baseline="0" dirty="0" err="1" smtClean="0">
                <a:sym typeface="Wingdings"/>
              </a:rPr>
              <a:t>x_j</a:t>
            </a:r>
            <a:r>
              <a:rPr lang="en-US" baseline="0" dirty="0" smtClean="0">
                <a:sym typeface="Wingdings"/>
              </a:rPr>
              <a:t>: j-</a:t>
            </a:r>
            <a:r>
              <a:rPr lang="en-US" baseline="0" dirty="0" err="1" smtClean="0">
                <a:sym typeface="Wingdings"/>
              </a:rPr>
              <a:t>th</a:t>
            </a:r>
            <a:r>
              <a:rPr lang="en-US" baseline="0" dirty="0" smtClean="0">
                <a:sym typeface="Wingdings"/>
              </a:rPr>
              <a:t> input coordinate</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r>
              <a:rPr lang="en-US" baseline="0" dirty="0" smtClean="0"/>
              <a:t>The circuit realizes exactly the above-described feedback rule for a single synaptic weight. The learning rate alpha is determined by four things: The input </a:t>
            </a:r>
            <a:r>
              <a:rPr lang="en-US" baseline="0" dirty="0" err="1" smtClean="0"/>
              <a:t>beamsplitter</a:t>
            </a:r>
            <a:r>
              <a:rPr lang="en-US" baseline="0" dirty="0" smtClean="0"/>
              <a:t> mixing angle theta, the overall input power, the time that each training sample is presented to the circuit (inputs constant over that time period) and finally the sensitivity of the active oscillator’s internal phase to external input.</a:t>
            </a:r>
          </a:p>
          <a:p>
            <a:endParaRPr lang="en-US" baseline="0" dirty="0" smtClean="0"/>
          </a:p>
          <a:p>
            <a:r>
              <a:rPr lang="en-US" baseline="0" dirty="0" smtClean="0"/>
              <a:t>The tunable bias for the amplifier now drives two different amplifiers with anti-correlated gain, because they receive inputs \beta_0 +/- \beta_1 e^{</a:t>
            </a:r>
            <a:r>
              <a:rPr lang="en-US" baseline="0" dirty="0" err="1" smtClean="0"/>
              <a:t>i</a:t>
            </a:r>
            <a:r>
              <a:rPr lang="en-US" baseline="0" dirty="0" smtClean="0"/>
              <a:t>\Phi}. Their output is subtracted and this yields an overall gain, that can swing both positive and negative.</a:t>
            </a:r>
          </a:p>
          <a:p>
            <a:endParaRPr lang="en-US" baseline="0" dirty="0" smtClean="0"/>
          </a:p>
          <a:p>
            <a:r>
              <a:rPr lang="en-US" baseline="0" dirty="0" smtClean="0"/>
              <a:t>Finally, the lower left circuit shows the full perceptron. Four synaptic weights receive the input data in parallel, while y, T and </a:t>
            </a:r>
            <a:r>
              <a:rPr lang="en-US" baseline="0" dirty="0" err="1" smtClean="0"/>
              <a:t>y_est</a:t>
            </a:r>
            <a:r>
              <a:rPr lang="en-US" baseline="0" dirty="0" smtClean="0"/>
              <a:t> drive them sequentially (this will change in v. 2 for timing reasons). The amplifier outputs are summed on a 5-port </a:t>
            </a:r>
            <a:r>
              <a:rPr lang="en-US" baseline="0" dirty="0" err="1" smtClean="0"/>
              <a:t>beamsplitter</a:t>
            </a:r>
            <a:r>
              <a:rPr lang="en-US" baseline="0" dirty="0" smtClean="0"/>
              <a:t> (not shown here is an extra static bias), fed through a quadrature filter to remove the unwanted y-quadrature, and then sent through a two-mode Kerr-modulator as described on previous slide, lower right plot. The estimated output label is then fed back.</a:t>
            </a:r>
          </a:p>
          <a:p>
            <a:endParaRPr lang="en-US" baseline="0" dirty="0" smtClean="0"/>
          </a:p>
          <a:p>
            <a:r>
              <a:rPr lang="en-US" baseline="0" dirty="0" smtClean="0"/>
              <a:t>The lower right plot shows a simulation of this N=4 problem. Training data was generated as random samples of two </a:t>
            </a:r>
            <a:r>
              <a:rPr lang="en-US" baseline="0" dirty="0" err="1" smtClean="0"/>
              <a:t>gaussians</a:t>
            </a:r>
            <a:r>
              <a:rPr lang="en-US" baseline="0" dirty="0" smtClean="0"/>
              <a:t> each centered at a different location in R^3 and a sigma that was less than their distance to ensure linear </a:t>
            </a:r>
            <a:r>
              <a:rPr lang="en-US" baseline="0" dirty="0" err="1" smtClean="0"/>
              <a:t>separability</a:t>
            </a:r>
            <a:r>
              <a:rPr lang="en-US" baseline="0" dirty="0" smtClean="0"/>
              <a:t>. The system was trained on 30 training samples and then classified the remaining 90 samples. The upper subplot shows the internal </a:t>
            </a:r>
            <a:r>
              <a:rPr lang="en-US" baseline="0" dirty="0" err="1" smtClean="0"/>
              <a:t>Phi_j</a:t>
            </a:r>
            <a:r>
              <a:rPr lang="en-US" baseline="0" dirty="0" smtClean="0"/>
              <a:t> it converged to. The blue vertical bar marks the end of training. After this, feedback is turned off and the phases/weights diffuse slightly but remain fairly stable.</a:t>
            </a:r>
          </a:p>
          <a:p>
            <a:r>
              <a:rPr lang="en-US" baseline="0" dirty="0" smtClean="0"/>
              <a:t>The lower plot shows the predicted label (black) and the area between real and predicted label (colored red). One generally already sees that the circuit performs quite well. If one averages the predicted class label output over each input time interval and sets a threshold of .5, there are zero false predictions in this simulation.</a:t>
            </a:r>
          </a:p>
          <a:p>
            <a:endParaRPr lang="en-US" baseline="0" dirty="0" smtClean="0"/>
          </a:p>
          <a:p>
            <a:r>
              <a:rPr lang="en-US" baseline="0" dirty="0" smtClean="0"/>
              <a:t>This is a toy model, and the cascade of the feedback should probably be replaced by a faster (but less energy efficient) </a:t>
            </a:r>
            <a:r>
              <a:rPr lang="en-US" baseline="0" dirty="0" err="1" smtClean="0"/>
              <a:t>fanout</a:t>
            </a:r>
            <a:r>
              <a:rPr lang="en-US" baseline="0" dirty="0" smtClean="0"/>
              <a:t> when scaling up. Or maybe a combination of cascade and </a:t>
            </a:r>
            <a:r>
              <a:rPr lang="en-US" baseline="0" dirty="0" err="1" smtClean="0"/>
              <a:t>fanout</a:t>
            </a:r>
            <a:r>
              <a:rPr lang="en-US" baseline="0" dirty="0" smtClean="0"/>
              <a:t>.</a:t>
            </a:r>
          </a:p>
          <a:p>
            <a:r>
              <a:rPr lang="en-US" baseline="0" dirty="0" smtClean="0"/>
              <a:t>Simulations take about 10-20 seconds to run. About 200 circuit components (including all passive components), around 70, internal mode degrees of freedom.</a:t>
            </a:r>
          </a:p>
          <a:p>
            <a:r>
              <a:rPr lang="en-US" baseline="0" dirty="0" smtClean="0"/>
              <a:t>Can be built with fewer components (right now there is actually one quadrature filter per weight, not as shown in above diagram).</a:t>
            </a:r>
          </a:p>
          <a:p>
            <a:endParaRPr lang="en-US" baseline="0" dirty="0" smtClean="0"/>
          </a:p>
          <a:p>
            <a:r>
              <a:rPr lang="en-US" baseline="0" dirty="0" smtClean="0"/>
              <a:t>To make non-linear classifier, do dimensional lifting with input, i.e. prepend circuit by static non-linearity</a:t>
            </a:r>
            <a:r>
              <a:rPr lang="en-US" baseline="0" dirty="0" smtClean="0">
                <a:sym typeface="Wingdings"/>
              </a:rPr>
              <a:t> all-optical reservoir computer</a:t>
            </a:r>
            <a:endParaRPr lang="en-US" baseline="0" dirty="0" smtClean="0"/>
          </a:p>
        </p:txBody>
      </p:sp>
      <p:sp>
        <p:nvSpPr>
          <p:cNvPr id="4" name="Slide Number Placeholder 3"/>
          <p:cNvSpPr>
            <a:spLocks noGrp="1"/>
          </p:cNvSpPr>
          <p:nvPr>
            <p:ph type="sldNum" sz="quarter" idx="10"/>
          </p:nvPr>
        </p:nvSpPr>
        <p:spPr/>
        <p:txBody>
          <a:bodyPr/>
          <a:lstStyle/>
          <a:p>
            <a:fld id="{43C66C7E-30E7-794F-9BEA-452B99AE0CFA}"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812273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xml"/><Relationship Id="rId1" Type="http://schemas.openxmlformats.org/officeDocument/2006/relationships/vmlDrawing" Target="../drawings/vmlDrawing2.v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C5219EA-B988-405D-9CCA-8429A32A072A}" type="datetimeFigureOut">
              <a:rPr lang="en-US" smtClean="0">
                <a:solidFill>
                  <a:prstClr val="black">
                    <a:tint val="75000"/>
                  </a:prstClr>
                </a:solidFill>
              </a:rPr>
              <a:pPr/>
              <a:t>9/18/2019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D798196-599F-4936-8D5D-3784B2F791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9315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5219EA-B988-405D-9CCA-8429A32A072A}" type="datetimeFigureOut">
              <a:rPr lang="en-US" smtClean="0">
                <a:solidFill>
                  <a:prstClr val="black">
                    <a:tint val="75000"/>
                  </a:prstClr>
                </a:solidFill>
              </a:rPr>
              <a:pPr/>
              <a:t>9/18/2019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D798196-599F-4936-8D5D-3784B2F791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758417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de-DE" smtClean="0"/>
              <a:t>Click to edit Master title style</a:t>
            </a:r>
            <a:endParaRPr lang="de-D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09CA9A-E22E-B546-98BF-81B001FF75D3}" type="datetimeFigureOut">
              <a:rPr kumimoji="0" lang="de-D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18.09.2019</a:t>
            </a:fld>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3BB190-B7D6-6943-A534-F219F3B9DBD9}" type="slidenum">
              <a:rPr kumimoji="0" lang="de-D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8777941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Click to edit Master title style</a:t>
            </a:r>
            <a:endParaRPr lang="de-DE"/>
          </a:p>
        </p:txBody>
      </p:sp>
      <p:sp>
        <p:nvSpPr>
          <p:cNvPr id="3" name="Vertical Text Placeholder 2"/>
          <p:cNvSpPr>
            <a:spLocks noGrp="1"/>
          </p:cNvSpPr>
          <p:nvPr>
            <p:ph type="body" orient="vert" idx="1"/>
          </p:nvPr>
        </p:nvSpPr>
        <p:spPr/>
        <p:txBody>
          <a:bodyPr vert="eaVert"/>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de-DE"/>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09CA9A-E22E-B546-98BF-81B001FF75D3}" type="datetimeFigureOut">
              <a:rPr kumimoji="0" lang="de-D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18.09.2019</a:t>
            </a:fld>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3BB190-B7D6-6943-A534-F219F3B9DBD9}" type="slidenum">
              <a:rPr kumimoji="0" lang="de-D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7874270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de-DE" smtClean="0"/>
              <a:t>Click to edit Master title style</a:t>
            </a:r>
            <a:endParaRPr lang="de-D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de-DE"/>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09CA9A-E22E-B546-98BF-81B001FF75D3}" type="datetimeFigureOut">
              <a:rPr kumimoji="0" lang="de-D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18.09.2019</a:t>
            </a:fld>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3BB190-B7D6-6943-A534-F219F3B9DBD9}" type="slidenum">
              <a:rPr kumimoji="0" lang="de-D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17403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5219EA-B988-405D-9CCA-8429A32A072A}" type="datetimeFigureOut">
              <a:rPr lang="en-US" smtClean="0">
                <a:solidFill>
                  <a:prstClr val="black">
                    <a:tint val="75000"/>
                  </a:prstClr>
                </a:solidFill>
              </a:rPr>
              <a:pPr/>
              <a:t>9/18/2019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D798196-599F-4936-8D5D-3784B2F791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93261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6BC0791-3089-4A94-8170-468E49D79B0F}" type="datetimeFigureOut">
              <a:rPr lang="en-US" smtClean="0">
                <a:solidFill>
                  <a:prstClr val="black">
                    <a:tint val="75000"/>
                  </a:prstClr>
                </a:solidFill>
              </a:rPr>
              <a:pPr/>
              <a:t>9/18/2019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A61CEC-6B1E-4924-8BB2-FF397DB956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2600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BC0791-3089-4A94-8170-468E49D79B0F}" type="datetimeFigureOut">
              <a:rPr lang="en-US" smtClean="0">
                <a:solidFill>
                  <a:prstClr val="black">
                    <a:tint val="75000"/>
                  </a:prstClr>
                </a:solidFill>
              </a:rPr>
              <a:pPr/>
              <a:t>9/18/2019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A61CEC-6B1E-4924-8BB2-FF397DB956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91867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6BC0791-3089-4A94-8170-468E49D79B0F}" type="datetimeFigureOut">
              <a:rPr lang="en-US" smtClean="0">
                <a:solidFill>
                  <a:prstClr val="black">
                    <a:tint val="75000"/>
                  </a:prstClr>
                </a:solidFill>
              </a:rPr>
              <a:pPr/>
              <a:t>9/18/2019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A61CEC-6B1E-4924-8BB2-FF397DB956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83358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6BC0791-3089-4A94-8170-468E49D79B0F}" type="datetimeFigureOut">
              <a:rPr lang="en-US" smtClean="0">
                <a:solidFill>
                  <a:prstClr val="black">
                    <a:tint val="75000"/>
                  </a:prstClr>
                </a:solidFill>
              </a:rPr>
              <a:pPr/>
              <a:t>9/18/2019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A61CEC-6B1E-4924-8BB2-FF397DB956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13121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6BC0791-3089-4A94-8170-468E49D79B0F}" type="datetimeFigureOut">
              <a:rPr lang="en-US" smtClean="0">
                <a:solidFill>
                  <a:prstClr val="black">
                    <a:tint val="75000"/>
                  </a:prstClr>
                </a:solidFill>
              </a:rPr>
              <a:pPr/>
              <a:t>9/18/2019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4A61CEC-6B1E-4924-8BB2-FF397DB956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7015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6BC0791-3089-4A94-8170-468E49D79B0F}" type="datetimeFigureOut">
              <a:rPr lang="en-US" smtClean="0">
                <a:solidFill>
                  <a:prstClr val="black">
                    <a:tint val="75000"/>
                  </a:prstClr>
                </a:solidFill>
              </a:rPr>
              <a:pPr/>
              <a:t>9/18/2019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4A61CEC-6B1E-4924-8BB2-FF397DB956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23580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BC0791-3089-4A94-8170-468E49D79B0F}" type="datetimeFigureOut">
              <a:rPr lang="en-US" smtClean="0">
                <a:solidFill>
                  <a:prstClr val="black">
                    <a:tint val="75000"/>
                  </a:prstClr>
                </a:solidFill>
              </a:rPr>
              <a:pPr/>
              <a:t>9/18/2019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4A61CEC-6B1E-4924-8BB2-FF397DB956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28471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BC0791-3089-4A94-8170-468E49D79B0F}" type="datetimeFigureOut">
              <a:rPr lang="en-US" smtClean="0">
                <a:solidFill>
                  <a:prstClr val="black">
                    <a:tint val="75000"/>
                  </a:prstClr>
                </a:solidFill>
              </a:rPr>
              <a:pPr/>
              <a:t>9/18/2019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A61CEC-6B1E-4924-8BB2-FF397DB956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0253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5219EA-B988-405D-9CCA-8429A32A072A}" type="datetimeFigureOut">
              <a:rPr lang="en-US" smtClean="0">
                <a:solidFill>
                  <a:prstClr val="black">
                    <a:tint val="75000"/>
                  </a:prstClr>
                </a:solidFill>
              </a:rPr>
              <a:pPr/>
              <a:t>9/18/2019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D798196-599F-4936-8D5D-3784B2F791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36934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BC0791-3089-4A94-8170-468E49D79B0F}" type="datetimeFigureOut">
              <a:rPr lang="en-US" smtClean="0">
                <a:solidFill>
                  <a:prstClr val="black">
                    <a:tint val="75000"/>
                  </a:prstClr>
                </a:solidFill>
              </a:rPr>
              <a:pPr/>
              <a:t>9/18/2019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A61CEC-6B1E-4924-8BB2-FF397DB956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56116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BC0791-3089-4A94-8170-468E49D79B0F}" type="datetimeFigureOut">
              <a:rPr lang="en-US" smtClean="0">
                <a:solidFill>
                  <a:prstClr val="black">
                    <a:tint val="75000"/>
                  </a:prstClr>
                </a:solidFill>
              </a:rPr>
              <a:pPr/>
              <a:t>9/18/2019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A61CEC-6B1E-4924-8BB2-FF397DB956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14147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BC0791-3089-4A94-8170-468E49D79B0F}" type="datetimeFigureOut">
              <a:rPr lang="en-US" smtClean="0">
                <a:solidFill>
                  <a:prstClr val="black">
                    <a:tint val="75000"/>
                  </a:prstClr>
                </a:solidFill>
              </a:rPr>
              <a:pPr/>
              <a:t>9/18/2019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A61CEC-6B1E-4924-8BB2-FF397DB956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63913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de-DE" smtClean="0"/>
              <a:t>Click to edit Master title style</a:t>
            </a:r>
            <a:endParaRPr lang="de-D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Click to edit Master subtitle style</a:t>
            </a:r>
            <a:endParaRPr lang="de-DE"/>
          </a:p>
        </p:txBody>
      </p:sp>
      <p:sp>
        <p:nvSpPr>
          <p:cNvPr id="4" name="Date Placeholder 3"/>
          <p:cNvSpPr>
            <a:spLocks noGrp="1"/>
          </p:cNvSpPr>
          <p:nvPr>
            <p:ph type="dt" sz="half" idx="10"/>
          </p:nvPr>
        </p:nvSpPr>
        <p:spPr/>
        <p:txBody>
          <a:bodyPr/>
          <a:lstStyle/>
          <a:p>
            <a:fld id="{E609CA9A-E22E-B546-98BF-81B001FF75D3}" type="datetimeFigureOut">
              <a:rPr lang="de-DE" smtClean="0">
                <a:solidFill>
                  <a:prstClr val="black">
                    <a:tint val="75000"/>
                  </a:prstClr>
                </a:solidFill>
              </a:rPr>
              <a:pPr/>
              <a:t>18.09.2019</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endParaRPr lang="de-DE">
              <a:solidFill>
                <a:prstClr val="black">
                  <a:tint val="75000"/>
                </a:prstClr>
              </a:solidFill>
            </a:endParaRPr>
          </a:p>
        </p:txBody>
      </p:sp>
      <p:sp>
        <p:nvSpPr>
          <p:cNvPr id="6" name="Slide Number Placeholder 5"/>
          <p:cNvSpPr>
            <a:spLocks noGrp="1"/>
          </p:cNvSpPr>
          <p:nvPr>
            <p:ph type="sldNum" sz="quarter" idx="12"/>
          </p:nvPr>
        </p:nvSpPr>
        <p:spPr/>
        <p:txBody>
          <a:bodyPr/>
          <a:lstStyle/>
          <a:p>
            <a:fld id="{E63BB190-B7D6-6943-A534-F219F3B9DBD9}"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26117198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Click to edit Master title style</a:t>
            </a:r>
            <a:endParaRPr lang="de-DE"/>
          </a:p>
        </p:txBody>
      </p:sp>
      <p:sp>
        <p:nvSpPr>
          <p:cNvPr id="3" name="Content Placeholder 2"/>
          <p:cNvSpPr>
            <a:spLocks noGrp="1"/>
          </p:cNvSpPr>
          <p:nvPr>
            <p:ph idx="1"/>
          </p:nvPr>
        </p:nvSpPr>
        <p:spPr/>
        <p:txBody>
          <a:body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de-DE"/>
          </a:p>
        </p:txBody>
      </p:sp>
      <p:sp>
        <p:nvSpPr>
          <p:cNvPr id="4" name="Date Placeholder 3"/>
          <p:cNvSpPr>
            <a:spLocks noGrp="1"/>
          </p:cNvSpPr>
          <p:nvPr>
            <p:ph type="dt" sz="half" idx="10"/>
          </p:nvPr>
        </p:nvSpPr>
        <p:spPr/>
        <p:txBody>
          <a:bodyPr/>
          <a:lstStyle/>
          <a:p>
            <a:fld id="{E609CA9A-E22E-B546-98BF-81B001FF75D3}" type="datetimeFigureOut">
              <a:rPr lang="de-DE" smtClean="0">
                <a:solidFill>
                  <a:prstClr val="black">
                    <a:tint val="75000"/>
                  </a:prstClr>
                </a:solidFill>
              </a:rPr>
              <a:pPr/>
              <a:t>18.09.2019</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endParaRPr lang="de-DE">
              <a:solidFill>
                <a:prstClr val="black">
                  <a:tint val="75000"/>
                </a:prstClr>
              </a:solidFill>
            </a:endParaRPr>
          </a:p>
        </p:txBody>
      </p:sp>
      <p:sp>
        <p:nvSpPr>
          <p:cNvPr id="6" name="Slide Number Placeholder 5"/>
          <p:cNvSpPr>
            <a:spLocks noGrp="1"/>
          </p:cNvSpPr>
          <p:nvPr>
            <p:ph type="sldNum" sz="quarter" idx="12"/>
          </p:nvPr>
        </p:nvSpPr>
        <p:spPr/>
        <p:txBody>
          <a:bodyPr/>
          <a:lstStyle/>
          <a:p>
            <a:fld id="{E63BB190-B7D6-6943-A534-F219F3B9DBD9}"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6573383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de-DE" smtClean="0"/>
              <a:t>Click to edit Master title style</a:t>
            </a:r>
            <a:endParaRPr lang="de-D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Click to edit Master text styles</a:t>
            </a:r>
          </a:p>
        </p:txBody>
      </p:sp>
      <p:sp>
        <p:nvSpPr>
          <p:cNvPr id="4" name="Date Placeholder 3"/>
          <p:cNvSpPr>
            <a:spLocks noGrp="1"/>
          </p:cNvSpPr>
          <p:nvPr>
            <p:ph type="dt" sz="half" idx="10"/>
          </p:nvPr>
        </p:nvSpPr>
        <p:spPr/>
        <p:txBody>
          <a:bodyPr/>
          <a:lstStyle/>
          <a:p>
            <a:fld id="{E609CA9A-E22E-B546-98BF-81B001FF75D3}" type="datetimeFigureOut">
              <a:rPr lang="de-DE" smtClean="0">
                <a:solidFill>
                  <a:prstClr val="black">
                    <a:tint val="75000"/>
                  </a:prstClr>
                </a:solidFill>
              </a:rPr>
              <a:pPr/>
              <a:t>18.09.2019</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endParaRPr lang="de-DE">
              <a:solidFill>
                <a:prstClr val="black">
                  <a:tint val="75000"/>
                </a:prstClr>
              </a:solidFill>
            </a:endParaRPr>
          </a:p>
        </p:txBody>
      </p:sp>
      <p:sp>
        <p:nvSpPr>
          <p:cNvPr id="6" name="Slide Number Placeholder 5"/>
          <p:cNvSpPr>
            <a:spLocks noGrp="1"/>
          </p:cNvSpPr>
          <p:nvPr>
            <p:ph type="sldNum" sz="quarter" idx="12"/>
          </p:nvPr>
        </p:nvSpPr>
        <p:spPr/>
        <p:txBody>
          <a:bodyPr/>
          <a:lstStyle/>
          <a:p>
            <a:fld id="{E63BB190-B7D6-6943-A534-F219F3B9DBD9}"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28445059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Click to edit Master title style</a:t>
            </a:r>
            <a:endParaRPr lang="de-DE"/>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de-DE"/>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de-DE"/>
          </a:p>
        </p:txBody>
      </p:sp>
      <p:sp>
        <p:nvSpPr>
          <p:cNvPr id="5" name="Date Placeholder 4"/>
          <p:cNvSpPr>
            <a:spLocks noGrp="1"/>
          </p:cNvSpPr>
          <p:nvPr>
            <p:ph type="dt" sz="half" idx="10"/>
          </p:nvPr>
        </p:nvSpPr>
        <p:spPr/>
        <p:txBody>
          <a:bodyPr/>
          <a:lstStyle/>
          <a:p>
            <a:fld id="{E609CA9A-E22E-B546-98BF-81B001FF75D3}" type="datetimeFigureOut">
              <a:rPr lang="de-DE" smtClean="0">
                <a:solidFill>
                  <a:prstClr val="black">
                    <a:tint val="75000"/>
                  </a:prstClr>
                </a:solidFill>
              </a:rPr>
              <a:pPr/>
              <a:t>18.09.2019</a:t>
            </a:fld>
            <a:endParaRPr lang="de-DE">
              <a:solidFill>
                <a:prstClr val="black">
                  <a:tint val="75000"/>
                </a:prstClr>
              </a:solidFill>
            </a:endParaRPr>
          </a:p>
        </p:txBody>
      </p:sp>
      <p:sp>
        <p:nvSpPr>
          <p:cNvPr id="6" name="Footer Placeholder 5"/>
          <p:cNvSpPr>
            <a:spLocks noGrp="1"/>
          </p:cNvSpPr>
          <p:nvPr>
            <p:ph type="ftr" sz="quarter" idx="11"/>
          </p:nvPr>
        </p:nvSpPr>
        <p:spPr/>
        <p:txBody>
          <a:bodyPr/>
          <a:lstStyle/>
          <a:p>
            <a:endParaRPr lang="de-DE">
              <a:solidFill>
                <a:prstClr val="black">
                  <a:tint val="75000"/>
                </a:prstClr>
              </a:solidFill>
            </a:endParaRPr>
          </a:p>
        </p:txBody>
      </p:sp>
      <p:sp>
        <p:nvSpPr>
          <p:cNvPr id="7" name="Slide Number Placeholder 6"/>
          <p:cNvSpPr>
            <a:spLocks noGrp="1"/>
          </p:cNvSpPr>
          <p:nvPr>
            <p:ph type="sldNum" sz="quarter" idx="12"/>
          </p:nvPr>
        </p:nvSpPr>
        <p:spPr/>
        <p:txBody>
          <a:bodyPr/>
          <a:lstStyle/>
          <a:p>
            <a:fld id="{E63BB190-B7D6-6943-A534-F219F3B9DBD9}"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36146554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smtClean="0"/>
              <a:t>Click to edit Master title style</a:t>
            </a:r>
            <a:endParaRPr lang="de-D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de-DE"/>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de-DE"/>
          </a:p>
        </p:txBody>
      </p:sp>
      <p:sp>
        <p:nvSpPr>
          <p:cNvPr id="7" name="Date Placeholder 6"/>
          <p:cNvSpPr>
            <a:spLocks noGrp="1"/>
          </p:cNvSpPr>
          <p:nvPr>
            <p:ph type="dt" sz="half" idx="10"/>
          </p:nvPr>
        </p:nvSpPr>
        <p:spPr/>
        <p:txBody>
          <a:bodyPr/>
          <a:lstStyle/>
          <a:p>
            <a:fld id="{E609CA9A-E22E-B546-98BF-81B001FF75D3}" type="datetimeFigureOut">
              <a:rPr lang="de-DE" smtClean="0">
                <a:solidFill>
                  <a:prstClr val="black">
                    <a:tint val="75000"/>
                  </a:prstClr>
                </a:solidFill>
              </a:rPr>
              <a:pPr/>
              <a:t>18.09.2019</a:t>
            </a:fld>
            <a:endParaRPr lang="de-DE">
              <a:solidFill>
                <a:prstClr val="black">
                  <a:tint val="75000"/>
                </a:prstClr>
              </a:solidFill>
            </a:endParaRPr>
          </a:p>
        </p:txBody>
      </p:sp>
      <p:sp>
        <p:nvSpPr>
          <p:cNvPr id="8" name="Footer Placeholder 7"/>
          <p:cNvSpPr>
            <a:spLocks noGrp="1"/>
          </p:cNvSpPr>
          <p:nvPr>
            <p:ph type="ftr" sz="quarter" idx="11"/>
          </p:nvPr>
        </p:nvSpPr>
        <p:spPr/>
        <p:txBody>
          <a:bodyPr/>
          <a:lstStyle/>
          <a:p>
            <a:endParaRPr lang="de-DE">
              <a:solidFill>
                <a:prstClr val="black">
                  <a:tint val="75000"/>
                </a:prstClr>
              </a:solidFill>
            </a:endParaRPr>
          </a:p>
        </p:txBody>
      </p:sp>
      <p:sp>
        <p:nvSpPr>
          <p:cNvPr id="9" name="Slide Number Placeholder 8"/>
          <p:cNvSpPr>
            <a:spLocks noGrp="1"/>
          </p:cNvSpPr>
          <p:nvPr>
            <p:ph type="sldNum" sz="quarter" idx="12"/>
          </p:nvPr>
        </p:nvSpPr>
        <p:spPr/>
        <p:txBody>
          <a:bodyPr/>
          <a:lstStyle/>
          <a:p>
            <a:fld id="{E63BB190-B7D6-6943-A534-F219F3B9DBD9}"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29734075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Click to edit Master title style</a:t>
            </a:r>
            <a:endParaRPr lang="de-DE"/>
          </a:p>
        </p:txBody>
      </p:sp>
      <p:sp>
        <p:nvSpPr>
          <p:cNvPr id="3" name="Date Placeholder 2"/>
          <p:cNvSpPr>
            <a:spLocks noGrp="1"/>
          </p:cNvSpPr>
          <p:nvPr>
            <p:ph type="dt" sz="half" idx="10"/>
          </p:nvPr>
        </p:nvSpPr>
        <p:spPr/>
        <p:txBody>
          <a:bodyPr/>
          <a:lstStyle/>
          <a:p>
            <a:fld id="{E609CA9A-E22E-B546-98BF-81B001FF75D3}" type="datetimeFigureOut">
              <a:rPr lang="de-DE" smtClean="0">
                <a:solidFill>
                  <a:prstClr val="black">
                    <a:tint val="75000"/>
                  </a:prstClr>
                </a:solidFill>
              </a:rPr>
              <a:pPr/>
              <a:t>18.09.2019</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E63BB190-B7D6-6943-A534-F219F3B9DBD9}"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889189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09CA9A-E22E-B546-98BF-81B001FF75D3}" type="datetimeFigureOut">
              <a:rPr lang="de-DE" smtClean="0">
                <a:solidFill>
                  <a:prstClr val="black">
                    <a:tint val="75000"/>
                  </a:prstClr>
                </a:solidFill>
              </a:rPr>
              <a:pPr/>
              <a:t>18.09.2019</a:t>
            </a:fld>
            <a:endParaRPr lang="de-DE">
              <a:solidFill>
                <a:prstClr val="black">
                  <a:tint val="75000"/>
                </a:prstClr>
              </a:solidFill>
            </a:endParaRPr>
          </a:p>
        </p:txBody>
      </p:sp>
      <p:sp>
        <p:nvSpPr>
          <p:cNvPr id="3" name="Footer Placeholder 2"/>
          <p:cNvSpPr>
            <a:spLocks noGrp="1"/>
          </p:cNvSpPr>
          <p:nvPr>
            <p:ph type="ftr" sz="quarter" idx="11"/>
          </p:nvPr>
        </p:nvSpPr>
        <p:spPr/>
        <p:txBody>
          <a:bodyPr/>
          <a:lstStyle/>
          <a:p>
            <a:endParaRPr lang="de-DE">
              <a:solidFill>
                <a:prstClr val="black">
                  <a:tint val="75000"/>
                </a:prstClr>
              </a:solidFill>
            </a:endParaRPr>
          </a:p>
        </p:txBody>
      </p:sp>
      <p:sp>
        <p:nvSpPr>
          <p:cNvPr id="4" name="Slide Number Placeholder 3"/>
          <p:cNvSpPr>
            <a:spLocks noGrp="1"/>
          </p:cNvSpPr>
          <p:nvPr>
            <p:ph type="sldNum" sz="quarter" idx="12"/>
          </p:nvPr>
        </p:nvSpPr>
        <p:spPr/>
        <p:txBody>
          <a:bodyPr/>
          <a:lstStyle/>
          <a:p>
            <a:fld id="{E63BB190-B7D6-6943-A534-F219F3B9DBD9}"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3768539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C5219EA-B988-405D-9CCA-8429A32A072A}" type="datetimeFigureOut">
              <a:rPr lang="en-US" smtClean="0">
                <a:solidFill>
                  <a:prstClr val="black">
                    <a:tint val="75000"/>
                  </a:prstClr>
                </a:solidFill>
              </a:rPr>
              <a:pPr/>
              <a:t>9/18/2019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D798196-599F-4936-8D5D-3784B2F791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19765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de-DE" smtClean="0"/>
              <a:t>Click to edit Master title style</a:t>
            </a:r>
            <a:endParaRPr lang="de-DE"/>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de-DE"/>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Click to edit Master text styles</a:t>
            </a:r>
          </a:p>
        </p:txBody>
      </p:sp>
      <p:sp>
        <p:nvSpPr>
          <p:cNvPr id="5" name="Date Placeholder 4"/>
          <p:cNvSpPr>
            <a:spLocks noGrp="1"/>
          </p:cNvSpPr>
          <p:nvPr>
            <p:ph type="dt" sz="half" idx="10"/>
          </p:nvPr>
        </p:nvSpPr>
        <p:spPr/>
        <p:txBody>
          <a:bodyPr/>
          <a:lstStyle/>
          <a:p>
            <a:fld id="{E609CA9A-E22E-B546-98BF-81B001FF75D3}" type="datetimeFigureOut">
              <a:rPr lang="de-DE" smtClean="0">
                <a:solidFill>
                  <a:prstClr val="black">
                    <a:tint val="75000"/>
                  </a:prstClr>
                </a:solidFill>
              </a:rPr>
              <a:pPr/>
              <a:t>18.09.2019</a:t>
            </a:fld>
            <a:endParaRPr lang="de-DE">
              <a:solidFill>
                <a:prstClr val="black">
                  <a:tint val="75000"/>
                </a:prstClr>
              </a:solidFill>
            </a:endParaRPr>
          </a:p>
        </p:txBody>
      </p:sp>
      <p:sp>
        <p:nvSpPr>
          <p:cNvPr id="6" name="Footer Placeholder 5"/>
          <p:cNvSpPr>
            <a:spLocks noGrp="1"/>
          </p:cNvSpPr>
          <p:nvPr>
            <p:ph type="ftr" sz="quarter" idx="11"/>
          </p:nvPr>
        </p:nvSpPr>
        <p:spPr/>
        <p:txBody>
          <a:bodyPr/>
          <a:lstStyle/>
          <a:p>
            <a:endParaRPr lang="de-DE">
              <a:solidFill>
                <a:prstClr val="black">
                  <a:tint val="75000"/>
                </a:prstClr>
              </a:solidFill>
            </a:endParaRPr>
          </a:p>
        </p:txBody>
      </p:sp>
      <p:sp>
        <p:nvSpPr>
          <p:cNvPr id="7" name="Slide Number Placeholder 6"/>
          <p:cNvSpPr>
            <a:spLocks noGrp="1"/>
          </p:cNvSpPr>
          <p:nvPr>
            <p:ph type="sldNum" sz="quarter" idx="12"/>
          </p:nvPr>
        </p:nvSpPr>
        <p:spPr/>
        <p:txBody>
          <a:bodyPr/>
          <a:lstStyle/>
          <a:p>
            <a:fld id="{E63BB190-B7D6-6943-A534-F219F3B9DBD9}"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25455418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de-DE" smtClean="0"/>
              <a:t>Click to edit Master title style</a:t>
            </a:r>
            <a:endParaRPr lang="de-D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Click to edit Master text styles</a:t>
            </a:r>
          </a:p>
        </p:txBody>
      </p:sp>
      <p:sp>
        <p:nvSpPr>
          <p:cNvPr id="5" name="Date Placeholder 4"/>
          <p:cNvSpPr>
            <a:spLocks noGrp="1"/>
          </p:cNvSpPr>
          <p:nvPr>
            <p:ph type="dt" sz="half" idx="10"/>
          </p:nvPr>
        </p:nvSpPr>
        <p:spPr/>
        <p:txBody>
          <a:bodyPr/>
          <a:lstStyle/>
          <a:p>
            <a:fld id="{E609CA9A-E22E-B546-98BF-81B001FF75D3}" type="datetimeFigureOut">
              <a:rPr lang="de-DE" smtClean="0">
                <a:solidFill>
                  <a:prstClr val="black">
                    <a:tint val="75000"/>
                  </a:prstClr>
                </a:solidFill>
              </a:rPr>
              <a:pPr/>
              <a:t>18.09.2019</a:t>
            </a:fld>
            <a:endParaRPr lang="de-DE">
              <a:solidFill>
                <a:prstClr val="black">
                  <a:tint val="75000"/>
                </a:prstClr>
              </a:solidFill>
            </a:endParaRPr>
          </a:p>
        </p:txBody>
      </p:sp>
      <p:sp>
        <p:nvSpPr>
          <p:cNvPr id="6" name="Footer Placeholder 5"/>
          <p:cNvSpPr>
            <a:spLocks noGrp="1"/>
          </p:cNvSpPr>
          <p:nvPr>
            <p:ph type="ftr" sz="quarter" idx="11"/>
          </p:nvPr>
        </p:nvSpPr>
        <p:spPr/>
        <p:txBody>
          <a:bodyPr/>
          <a:lstStyle/>
          <a:p>
            <a:endParaRPr lang="de-DE">
              <a:solidFill>
                <a:prstClr val="black">
                  <a:tint val="75000"/>
                </a:prstClr>
              </a:solidFill>
            </a:endParaRPr>
          </a:p>
        </p:txBody>
      </p:sp>
      <p:sp>
        <p:nvSpPr>
          <p:cNvPr id="7" name="Slide Number Placeholder 6"/>
          <p:cNvSpPr>
            <a:spLocks noGrp="1"/>
          </p:cNvSpPr>
          <p:nvPr>
            <p:ph type="sldNum" sz="quarter" idx="12"/>
          </p:nvPr>
        </p:nvSpPr>
        <p:spPr/>
        <p:txBody>
          <a:bodyPr/>
          <a:lstStyle/>
          <a:p>
            <a:fld id="{E63BB190-B7D6-6943-A534-F219F3B9DBD9}"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41510592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Click to edit Master title style</a:t>
            </a:r>
            <a:endParaRPr lang="de-DE"/>
          </a:p>
        </p:txBody>
      </p:sp>
      <p:sp>
        <p:nvSpPr>
          <p:cNvPr id="3" name="Vertical Text Placeholder 2"/>
          <p:cNvSpPr>
            <a:spLocks noGrp="1"/>
          </p:cNvSpPr>
          <p:nvPr>
            <p:ph type="body" orient="vert" idx="1"/>
          </p:nvPr>
        </p:nvSpPr>
        <p:spPr/>
        <p:txBody>
          <a:bodyPr vert="eaVert"/>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de-DE"/>
          </a:p>
        </p:txBody>
      </p:sp>
      <p:sp>
        <p:nvSpPr>
          <p:cNvPr id="4" name="Date Placeholder 3"/>
          <p:cNvSpPr>
            <a:spLocks noGrp="1"/>
          </p:cNvSpPr>
          <p:nvPr>
            <p:ph type="dt" sz="half" idx="10"/>
          </p:nvPr>
        </p:nvSpPr>
        <p:spPr/>
        <p:txBody>
          <a:bodyPr/>
          <a:lstStyle/>
          <a:p>
            <a:fld id="{E609CA9A-E22E-B546-98BF-81B001FF75D3}" type="datetimeFigureOut">
              <a:rPr lang="de-DE" smtClean="0">
                <a:solidFill>
                  <a:prstClr val="black">
                    <a:tint val="75000"/>
                  </a:prstClr>
                </a:solidFill>
              </a:rPr>
              <a:pPr/>
              <a:t>18.09.2019</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endParaRPr lang="de-DE">
              <a:solidFill>
                <a:prstClr val="black">
                  <a:tint val="75000"/>
                </a:prstClr>
              </a:solidFill>
            </a:endParaRPr>
          </a:p>
        </p:txBody>
      </p:sp>
      <p:sp>
        <p:nvSpPr>
          <p:cNvPr id="6" name="Slide Number Placeholder 5"/>
          <p:cNvSpPr>
            <a:spLocks noGrp="1"/>
          </p:cNvSpPr>
          <p:nvPr>
            <p:ph type="sldNum" sz="quarter" idx="12"/>
          </p:nvPr>
        </p:nvSpPr>
        <p:spPr/>
        <p:txBody>
          <a:bodyPr/>
          <a:lstStyle/>
          <a:p>
            <a:fld id="{E63BB190-B7D6-6943-A534-F219F3B9DBD9}"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31225403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de-DE" smtClean="0"/>
              <a:t>Click to edit Master title style</a:t>
            </a:r>
            <a:endParaRPr lang="de-DE"/>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de-DE"/>
          </a:p>
        </p:txBody>
      </p:sp>
      <p:sp>
        <p:nvSpPr>
          <p:cNvPr id="4" name="Date Placeholder 3"/>
          <p:cNvSpPr>
            <a:spLocks noGrp="1"/>
          </p:cNvSpPr>
          <p:nvPr>
            <p:ph type="dt" sz="half" idx="10"/>
          </p:nvPr>
        </p:nvSpPr>
        <p:spPr/>
        <p:txBody>
          <a:bodyPr/>
          <a:lstStyle/>
          <a:p>
            <a:fld id="{E609CA9A-E22E-B546-98BF-81B001FF75D3}" type="datetimeFigureOut">
              <a:rPr lang="de-DE" smtClean="0">
                <a:solidFill>
                  <a:prstClr val="black">
                    <a:tint val="75000"/>
                  </a:prstClr>
                </a:solidFill>
              </a:rPr>
              <a:pPr/>
              <a:t>18.09.2019</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endParaRPr lang="de-DE">
              <a:solidFill>
                <a:prstClr val="black">
                  <a:tint val="75000"/>
                </a:prstClr>
              </a:solidFill>
            </a:endParaRPr>
          </a:p>
        </p:txBody>
      </p:sp>
      <p:sp>
        <p:nvSpPr>
          <p:cNvPr id="6" name="Slide Number Placeholder 5"/>
          <p:cNvSpPr>
            <a:spLocks noGrp="1"/>
          </p:cNvSpPr>
          <p:nvPr>
            <p:ph type="sldNum" sz="quarter" idx="12"/>
          </p:nvPr>
        </p:nvSpPr>
        <p:spPr/>
        <p:txBody>
          <a:bodyPr/>
          <a:lstStyle/>
          <a:p>
            <a:fld id="{E63BB190-B7D6-6943-A534-F219F3B9DBD9}"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33267892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4EAD194-36F0-4E57-AF20-74421F800B8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80C21B-DBD9-4C3A-8CEF-184DD6CFE1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041111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4EAD194-36F0-4E57-AF20-74421F800B8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80C21B-DBD9-4C3A-8CEF-184DD6CFE1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796310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4EAD194-36F0-4E57-AF20-74421F800B8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80C21B-DBD9-4C3A-8CEF-184DD6CFE1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317376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4EAD194-36F0-4E57-AF20-74421F800B8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80C21B-DBD9-4C3A-8CEF-184DD6CFE1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086279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4EAD194-36F0-4E57-AF20-74421F800B8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80C21B-DBD9-4C3A-8CEF-184DD6CFE1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309366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4EAD194-36F0-4E57-AF20-74421F800B8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80C21B-DBD9-4C3A-8CEF-184DD6CFE1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83024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C5219EA-B988-405D-9CCA-8429A32A072A}" type="datetimeFigureOut">
              <a:rPr lang="en-US" smtClean="0">
                <a:solidFill>
                  <a:prstClr val="black">
                    <a:tint val="75000"/>
                  </a:prstClr>
                </a:solidFill>
              </a:rPr>
              <a:pPr/>
              <a:t>9/18/2019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D798196-599F-4936-8D5D-3784B2F791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90559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4EAD194-36F0-4E57-AF20-74421F800B8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80C21B-DBD9-4C3A-8CEF-184DD6CFE1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318969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4EAD194-36F0-4E57-AF20-74421F800B8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80C21B-DBD9-4C3A-8CEF-184DD6CFE1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809959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4EAD194-36F0-4E57-AF20-74421F800B8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80C21B-DBD9-4C3A-8CEF-184DD6CFE1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449758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4EAD194-36F0-4E57-AF20-74421F800B8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80C21B-DBD9-4C3A-8CEF-184DD6CFE1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49934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4EAD194-36F0-4E57-AF20-74421F800B8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80C21B-DBD9-4C3A-8CEF-184DD6CFE1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472353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4958266-D5EF-4B1A-A1A6-F735D4ECA469}"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85528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DF271F4-3229-4FA3-8D4D-8E29F961AC32}"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20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52" name="think-cell Slide" r:id="rId4" imgW="524" imgH="526" progId="TCLayout.ActiveDocument.1">
                  <p:embed/>
                </p:oleObj>
              </mc:Choice>
              <mc:Fallback>
                <p:oleObj name="think-cell Slide" r:id="rId4" imgW="524" imgH="526" progId="TCLayout.ActiveDocument.1">
                  <p:embed/>
                  <p:pic>
                    <p:nvPicPr>
                      <p:cNvPr id="10" name="Object 9"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sz="40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FBB04A5-694A-484E-A7AF-6D0C522E40AD}"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Rectangle 6"/>
          <p:cNvSpPr/>
          <p:nvPr userDrawn="1"/>
        </p:nvSpPr>
        <p:spPr>
          <a:xfrm>
            <a:off x="457200" y="1475582"/>
            <a:ext cx="8229600" cy="100806"/>
          </a:xfrm>
          <a:prstGeom prst="rect">
            <a:avLst/>
          </a:prstGeom>
          <a:solidFill>
            <a:srgbClr val="A11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965346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2107" y="1371600"/>
            <a:ext cx="6859786" cy="3505200"/>
          </a:xfrm>
        </p:spPr>
        <p:txBody>
          <a:bodyPr>
            <a:noAutofit/>
          </a:bodyPr>
          <a:lstStyle>
            <a:lvl1pPr>
              <a:defRPr sz="5401"/>
            </a:lvl1pPr>
          </a:lstStyle>
          <a:p>
            <a:r>
              <a:rPr lang="en-US"/>
              <a:t>Click to edit Master title style</a:t>
            </a:r>
            <a:endParaRPr/>
          </a:p>
        </p:txBody>
      </p:sp>
      <p:sp>
        <p:nvSpPr>
          <p:cNvPr id="3" name="Subtitle 2"/>
          <p:cNvSpPr>
            <a:spLocks noGrp="1"/>
          </p:cNvSpPr>
          <p:nvPr>
            <p:ph type="subTitle" idx="1"/>
          </p:nvPr>
        </p:nvSpPr>
        <p:spPr>
          <a:xfrm>
            <a:off x="1142107" y="4953000"/>
            <a:ext cx="6173808" cy="1066800"/>
          </a:xfrm>
        </p:spPr>
        <p:txBody>
          <a:bodyPr>
            <a:normAutofit/>
          </a:bodyPr>
          <a:lstStyle>
            <a:lvl1pPr marL="0" indent="0" algn="l">
              <a:spcBef>
                <a:spcPts val="0"/>
              </a:spcBef>
              <a:buNone/>
              <a:defRPr sz="1800">
                <a:solidFill>
                  <a:schemeClr val="tx1"/>
                </a:solidFill>
              </a:defRPr>
            </a:lvl1pPr>
            <a:lvl2pPr marL="342997" indent="0" algn="ctr">
              <a:buNone/>
              <a:defRPr>
                <a:solidFill>
                  <a:schemeClr val="tx1">
                    <a:tint val="75000"/>
                  </a:schemeClr>
                </a:solidFill>
              </a:defRPr>
            </a:lvl2pPr>
            <a:lvl3pPr marL="685994" indent="0" algn="ctr">
              <a:buNone/>
              <a:defRPr>
                <a:solidFill>
                  <a:schemeClr val="tx1">
                    <a:tint val="75000"/>
                  </a:schemeClr>
                </a:solidFill>
              </a:defRPr>
            </a:lvl3pPr>
            <a:lvl4pPr marL="1028991" indent="0" algn="ctr">
              <a:buNone/>
              <a:defRPr>
                <a:solidFill>
                  <a:schemeClr val="tx1">
                    <a:tint val="75000"/>
                  </a:schemeClr>
                </a:solidFill>
              </a:defRPr>
            </a:lvl4pPr>
            <a:lvl5pPr marL="1371989" indent="0" algn="ctr">
              <a:buNone/>
              <a:defRPr>
                <a:solidFill>
                  <a:schemeClr val="tx1">
                    <a:tint val="75000"/>
                  </a:schemeClr>
                </a:solidFill>
              </a:defRPr>
            </a:lvl5pPr>
            <a:lvl6pPr marL="1714986" indent="0" algn="ctr">
              <a:buNone/>
              <a:defRPr>
                <a:solidFill>
                  <a:schemeClr val="tx1">
                    <a:tint val="75000"/>
                  </a:schemeClr>
                </a:solidFill>
              </a:defRPr>
            </a:lvl6pPr>
            <a:lvl7pPr marL="2057983" indent="0" algn="ctr">
              <a:buNone/>
              <a:defRPr>
                <a:solidFill>
                  <a:schemeClr val="tx1">
                    <a:tint val="75000"/>
                  </a:schemeClr>
                </a:solidFill>
              </a:defRPr>
            </a:lvl7pPr>
            <a:lvl8pPr marL="2400980" indent="0" algn="ctr">
              <a:buNone/>
              <a:defRPr>
                <a:solidFill>
                  <a:schemeClr val="tx1">
                    <a:tint val="75000"/>
                  </a:schemeClr>
                </a:solidFill>
              </a:defRPr>
            </a:lvl8pPr>
            <a:lvl9pPr marL="2743977" indent="0" algn="ctr">
              <a:buNone/>
              <a:defRPr>
                <a:solidFill>
                  <a:schemeClr val="tx1">
                    <a:tint val="75000"/>
                  </a:schemeClr>
                </a:solidFill>
              </a:defRPr>
            </a:lvl9pPr>
          </a:lstStyle>
          <a:p>
            <a:r>
              <a:rPr lang="en-US"/>
              <a:t>Click to edit Master subtitle style</a:t>
            </a:r>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dirty="0">
                <a:ln>
                  <a:noFill/>
                </a:ln>
                <a:solidFill>
                  <a:prstClr val="black"/>
                </a:solidFill>
                <a:effectLst/>
                <a:uLnTx/>
                <a:uFillTx/>
                <a:latin typeface="Century Gothic" panose="020B0502020202020204"/>
                <a:ea typeface="+mn-ea"/>
                <a:cs typeface="+mn-cs"/>
              </a:rPr>
              <a:t>Add a footer</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2823FC-157C-41D7-ADCD-FD873AE2C2E5}" type="datetime1">
              <a:rPr kumimoji="0" lang="en-US" sz="825"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9/18/2019</a:t>
            </a:fld>
            <a:endParaRPr kumimoji="0" lang="en-US" sz="825"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137D0E-4A4F-4307-8994-C1891D747D59}" type="slidenum">
              <a:rPr kumimoji="0" lang="en-US" sz="825"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25"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881141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1pPr>
              <a:defRPr sz="1800"/>
            </a:lvl1pPr>
            <a:lvl2pPr>
              <a:buClr>
                <a:schemeClr val="accent2"/>
              </a:buClr>
              <a:defRPr/>
            </a:lvl2pPr>
            <a:lvl5pPr>
              <a:defRPr/>
            </a:lvl5pPr>
            <a:lvl6pPr>
              <a:buClr>
                <a:schemeClr val="accent2"/>
              </a:buClr>
              <a:defRPr baseline="0"/>
            </a:lvl6pPr>
            <a:lvl7pPr>
              <a:buClr>
                <a:schemeClr val="accent2"/>
              </a:buClr>
              <a:defRPr baseline="0"/>
            </a:lvl7pPr>
            <a:lvl8pPr>
              <a:buClr>
                <a:schemeClr val="accent2"/>
              </a:buClr>
              <a:defRPr baseline="0"/>
            </a:lvl8pPr>
            <a:lvl9pPr>
              <a:buClr>
                <a:schemeClr val="accent2"/>
              </a:buClr>
              <a:defRPr baseline="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dirty="0">
                <a:ln>
                  <a:noFill/>
                </a:ln>
                <a:solidFill>
                  <a:prstClr val="black"/>
                </a:solidFill>
                <a:effectLst/>
                <a:uLnTx/>
                <a:uFillTx/>
                <a:latin typeface="Century Gothic" panose="020B0502020202020204"/>
                <a:ea typeface="+mn-ea"/>
                <a:cs typeface="+mn-cs"/>
              </a:rPr>
              <a:t>Add a footer</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513BE2-3213-4036-9AA1-A0F66B1CBC4E}" type="datetime1">
              <a:rPr kumimoji="0" lang="en-US" sz="825"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9/18/2019</a:t>
            </a:fld>
            <a:endParaRPr kumimoji="0" lang="en-US" sz="825"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137D0E-4A4F-4307-8994-C1891D747D59}" type="slidenum">
              <a:rPr kumimoji="0" lang="en-US" sz="825"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25"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539990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C5219EA-B988-405D-9CCA-8429A32A072A}" type="datetimeFigureOut">
              <a:rPr lang="en-US" smtClean="0">
                <a:solidFill>
                  <a:prstClr val="black">
                    <a:tint val="75000"/>
                  </a:prstClr>
                </a:solidFill>
              </a:rPr>
              <a:pPr/>
              <a:t>9/18/2019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D798196-599F-4936-8D5D-3784B2F791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10215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2108" y="2514601"/>
            <a:ext cx="6859786" cy="2819400"/>
          </a:xfrm>
        </p:spPr>
        <p:txBody>
          <a:bodyPr anchor="b">
            <a:noAutofit/>
          </a:bodyPr>
          <a:lstStyle>
            <a:lvl1pPr algn="l">
              <a:defRPr sz="4951" b="0" i="0" cap="none" baseline="0"/>
            </a:lvl1pPr>
          </a:lstStyle>
          <a:p>
            <a:r>
              <a:rPr lang="en-US"/>
              <a:t>Click to edit Master title style</a:t>
            </a:r>
            <a:endParaRPr/>
          </a:p>
        </p:txBody>
      </p:sp>
      <p:sp>
        <p:nvSpPr>
          <p:cNvPr id="3" name="Text Placeholder 2"/>
          <p:cNvSpPr>
            <a:spLocks noGrp="1"/>
          </p:cNvSpPr>
          <p:nvPr>
            <p:ph type="body" idx="1"/>
          </p:nvPr>
        </p:nvSpPr>
        <p:spPr>
          <a:xfrm>
            <a:off x="1142107" y="990600"/>
            <a:ext cx="6173808" cy="1143000"/>
          </a:xfrm>
        </p:spPr>
        <p:txBody>
          <a:bodyPr anchor="t">
            <a:normAutofit/>
          </a:bodyPr>
          <a:lstStyle>
            <a:lvl1pPr marL="0" indent="0">
              <a:spcBef>
                <a:spcPts val="0"/>
              </a:spcBef>
              <a:buNone/>
              <a:defRPr sz="1800">
                <a:solidFill>
                  <a:schemeClr val="tx1"/>
                </a:solidFill>
              </a:defRPr>
            </a:lvl1pPr>
            <a:lvl2pPr marL="342997" indent="0">
              <a:buNone/>
              <a:defRPr sz="1350">
                <a:solidFill>
                  <a:schemeClr val="tx1">
                    <a:tint val="75000"/>
                  </a:schemeClr>
                </a:solidFill>
              </a:defRPr>
            </a:lvl2pPr>
            <a:lvl3pPr marL="685994" indent="0">
              <a:buNone/>
              <a:defRPr sz="1200">
                <a:solidFill>
                  <a:schemeClr val="tx1">
                    <a:tint val="75000"/>
                  </a:schemeClr>
                </a:solidFill>
              </a:defRPr>
            </a:lvl3pPr>
            <a:lvl4pPr marL="1028991" indent="0">
              <a:buNone/>
              <a:defRPr sz="1050">
                <a:solidFill>
                  <a:schemeClr val="tx1">
                    <a:tint val="75000"/>
                  </a:schemeClr>
                </a:solidFill>
              </a:defRPr>
            </a:lvl4pPr>
            <a:lvl5pPr marL="1371989" indent="0">
              <a:buNone/>
              <a:defRPr sz="1050">
                <a:solidFill>
                  <a:schemeClr val="tx1">
                    <a:tint val="75000"/>
                  </a:schemeClr>
                </a:solidFill>
              </a:defRPr>
            </a:lvl5pPr>
            <a:lvl6pPr marL="1714986" indent="0">
              <a:buNone/>
              <a:defRPr sz="1050">
                <a:solidFill>
                  <a:schemeClr val="tx1">
                    <a:tint val="75000"/>
                  </a:schemeClr>
                </a:solidFill>
              </a:defRPr>
            </a:lvl6pPr>
            <a:lvl7pPr marL="2057983" indent="0">
              <a:buNone/>
              <a:defRPr sz="1050">
                <a:solidFill>
                  <a:schemeClr val="tx1">
                    <a:tint val="75000"/>
                  </a:schemeClr>
                </a:solidFill>
              </a:defRPr>
            </a:lvl7pPr>
            <a:lvl8pPr marL="2400980" indent="0">
              <a:buNone/>
              <a:defRPr sz="1050">
                <a:solidFill>
                  <a:schemeClr val="tx1">
                    <a:tint val="75000"/>
                  </a:schemeClr>
                </a:solidFill>
              </a:defRPr>
            </a:lvl8pPr>
            <a:lvl9pPr marL="2743977" indent="0">
              <a:buNone/>
              <a:defRPr sz="105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dirty="0">
                <a:ln>
                  <a:noFill/>
                </a:ln>
                <a:solidFill>
                  <a:prstClr val="black"/>
                </a:solidFill>
                <a:effectLst/>
                <a:uLnTx/>
                <a:uFillTx/>
                <a:latin typeface="Century Gothic" panose="020B0502020202020204"/>
                <a:ea typeface="+mn-ea"/>
                <a:cs typeface="+mn-cs"/>
              </a:rPr>
              <a:t>Add a footer</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A4F621-0231-4D42-8415-540513FCE615}" type="datetime1">
              <a:rPr kumimoji="0" lang="en-US" sz="825"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9/18/2019</a:t>
            </a:fld>
            <a:endParaRPr kumimoji="0" lang="en-US" sz="825"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137D0E-4A4F-4307-8994-C1891D747D59}" type="slidenum">
              <a:rPr kumimoji="0" lang="en-US" sz="825"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25"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503382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42108" y="533400"/>
            <a:ext cx="7202776" cy="1143000"/>
          </a:xfrm>
        </p:spPr>
        <p:txBody>
          <a:bodyPr/>
          <a:lstStyle/>
          <a:p>
            <a:r>
              <a:rPr lang="en-US"/>
              <a:t>Click to edit Master title style</a:t>
            </a:r>
            <a:endParaRPr/>
          </a:p>
        </p:txBody>
      </p:sp>
      <p:sp>
        <p:nvSpPr>
          <p:cNvPr id="3" name="Content Placeholder 2"/>
          <p:cNvSpPr>
            <a:spLocks noGrp="1"/>
          </p:cNvSpPr>
          <p:nvPr>
            <p:ph sz="half" idx="1"/>
          </p:nvPr>
        </p:nvSpPr>
        <p:spPr>
          <a:xfrm>
            <a:off x="1142110" y="1828800"/>
            <a:ext cx="3484771" cy="4191000"/>
          </a:xfrm>
        </p:spPr>
        <p:txBody>
          <a:bodyP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857826" y="1828800"/>
            <a:ext cx="3487059" cy="4191000"/>
          </a:xfrm>
        </p:spPr>
        <p:txBody>
          <a:bodyP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dirty="0">
                <a:ln>
                  <a:noFill/>
                </a:ln>
                <a:solidFill>
                  <a:prstClr val="black"/>
                </a:solidFill>
                <a:effectLst/>
                <a:uLnTx/>
                <a:uFillTx/>
                <a:latin typeface="Century Gothic" panose="020B0502020202020204"/>
                <a:ea typeface="+mn-ea"/>
                <a:cs typeface="+mn-cs"/>
              </a:rPr>
              <a:t>Add a footer</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6A9925-66FA-400A-82DD-4473C13238AE}" type="datetime1">
              <a:rPr kumimoji="0" lang="en-US" sz="825"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9/18/2019</a:t>
            </a:fld>
            <a:endParaRPr kumimoji="0" lang="en-US" sz="825"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137D0E-4A4F-4307-8994-C1891D747D59}" type="slidenum">
              <a:rPr kumimoji="0" lang="en-US" sz="825"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25"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235737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2108" y="533400"/>
            <a:ext cx="7202776" cy="1143000"/>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42110" y="1828800"/>
            <a:ext cx="3484771" cy="762000"/>
          </a:xfrm>
        </p:spPr>
        <p:txBody>
          <a:bodyPr anchor="ctr"/>
          <a:lstStyle>
            <a:lvl1pPr marL="0" indent="0">
              <a:spcBef>
                <a:spcPts val="0"/>
              </a:spcBef>
              <a:buNone/>
              <a:defRPr sz="1800" b="0"/>
            </a:lvl1pPr>
            <a:lvl2pPr marL="342997" indent="0">
              <a:buNone/>
              <a:defRPr sz="1500" b="1"/>
            </a:lvl2pPr>
            <a:lvl3pPr marL="685994" indent="0">
              <a:buNone/>
              <a:defRPr sz="1350" b="1"/>
            </a:lvl3pPr>
            <a:lvl4pPr marL="1028991" indent="0">
              <a:buNone/>
              <a:defRPr sz="1200" b="1"/>
            </a:lvl4pPr>
            <a:lvl5pPr marL="1371989" indent="0">
              <a:buNone/>
              <a:defRPr sz="1200" b="1"/>
            </a:lvl5pPr>
            <a:lvl6pPr marL="1714986" indent="0">
              <a:buNone/>
              <a:defRPr sz="1200" b="1"/>
            </a:lvl6pPr>
            <a:lvl7pPr marL="2057983" indent="0">
              <a:buNone/>
              <a:defRPr sz="1200" b="1"/>
            </a:lvl7pPr>
            <a:lvl8pPr marL="2400980" indent="0">
              <a:buNone/>
              <a:defRPr sz="1200" b="1"/>
            </a:lvl8pPr>
            <a:lvl9pPr marL="2743977" indent="0">
              <a:buNone/>
              <a:defRPr sz="1200" b="1"/>
            </a:lvl9pPr>
          </a:lstStyle>
          <a:p>
            <a:pPr lvl="0"/>
            <a:r>
              <a:rPr lang="en-US"/>
              <a:t>Edit Master text styles</a:t>
            </a:r>
          </a:p>
        </p:txBody>
      </p:sp>
      <p:sp>
        <p:nvSpPr>
          <p:cNvPr id="4" name="Content Placeholder 3"/>
          <p:cNvSpPr>
            <a:spLocks noGrp="1"/>
          </p:cNvSpPr>
          <p:nvPr>
            <p:ph sz="half" idx="2"/>
          </p:nvPr>
        </p:nvSpPr>
        <p:spPr>
          <a:xfrm>
            <a:off x="1142110" y="2667000"/>
            <a:ext cx="3484771" cy="3352800"/>
          </a:xfrm>
        </p:spPr>
        <p:txBody>
          <a:bodyPr>
            <a:normAutofit/>
          </a:bodyPr>
          <a:lstStyle>
            <a:lvl1pPr>
              <a:defRPr sz="1500"/>
            </a:lvl1pPr>
            <a:lvl2pPr>
              <a:defRPr sz="1350"/>
            </a:lvl2pPr>
            <a:lvl3pPr>
              <a:defRPr sz="1200"/>
            </a:lvl3pPr>
            <a:lvl4pPr>
              <a:defRPr sz="1050"/>
            </a:lvl4pPr>
            <a:lvl5pPr>
              <a:defRPr sz="1050"/>
            </a:lvl5pPr>
            <a:lvl6pPr>
              <a:defRPr sz="1050" baseline="0"/>
            </a:lvl6pPr>
            <a:lvl7pPr>
              <a:defRPr sz="1050" baseline="0"/>
            </a:lvl7pPr>
            <a:lvl8pPr>
              <a:defRPr sz="1050" baseline="0"/>
            </a:lvl8pPr>
            <a:lvl9pPr>
              <a:defRPr sz="105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860114" y="1828800"/>
            <a:ext cx="3484771" cy="762000"/>
          </a:xfrm>
        </p:spPr>
        <p:txBody>
          <a:bodyPr anchor="ctr"/>
          <a:lstStyle>
            <a:lvl1pPr marL="0" indent="0">
              <a:spcBef>
                <a:spcPts val="0"/>
              </a:spcBef>
              <a:buNone/>
              <a:defRPr sz="1800" b="0"/>
            </a:lvl1pPr>
            <a:lvl2pPr marL="342997" indent="0">
              <a:buNone/>
              <a:defRPr sz="1500" b="1"/>
            </a:lvl2pPr>
            <a:lvl3pPr marL="685994" indent="0">
              <a:buNone/>
              <a:defRPr sz="1350" b="1"/>
            </a:lvl3pPr>
            <a:lvl4pPr marL="1028991" indent="0">
              <a:buNone/>
              <a:defRPr sz="1200" b="1"/>
            </a:lvl4pPr>
            <a:lvl5pPr marL="1371989" indent="0">
              <a:buNone/>
              <a:defRPr sz="1200" b="1"/>
            </a:lvl5pPr>
            <a:lvl6pPr marL="1714986" indent="0">
              <a:buNone/>
              <a:defRPr sz="1200" b="1"/>
            </a:lvl6pPr>
            <a:lvl7pPr marL="2057983" indent="0">
              <a:buNone/>
              <a:defRPr sz="1200" b="1"/>
            </a:lvl7pPr>
            <a:lvl8pPr marL="2400980" indent="0">
              <a:buNone/>
              <a:defRPr sz="1200" b="1"/>
            </a:lvl8pPr>
            <a:lvl9pPr marL="2743977" indent="0">
              <a:buNone/>
              <a:defRPr sz="1200" b="1"/>
            </a:lvl9pPr>
          </a:lstStyle>
          <a:p>
            <a:pPr lvl="0"/>
            <a:r>
              <a:rPr lang="en-US"/>
              <a:t>Edit Master text styles</a:t>
            </a:r>
          </a:p>
        </p:txBody>
      </p:sp>
      <p:sp>
        <p:nvSpPr>
          <p:cNvPr id="6" name="Content Placeholder 5"/>
          <p:cNvSpPr>
            <a:spLocks noGrp="1"/>
          </p:cNvSpPr>
          <p:nvPr>
            <p:ph sz="quarter" idx="4"/>
          </p:nvPr>
        </p:nvSpPr>
        <p:spPr>
          <a:xfrm>
            <a:off x="4860114" y="2667000"/>
            <a:ext cx="3484771" cy="3352800"/>
          </a:xfrm>
        </p:spPr>
        <p:txBody>
          <a:bodyP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dirty="0">
                <a:ln>
                  <a:noFill/>
                </a:ln>
                <a:solidFill>
                  <a:prstClr val="black"/>
                </a:solidFill>
                <a:effectLst/>
                <a:uLnTx/>
                <a:uFillTx/>
                <a:latin typeface="Century Gothic" panose="020B0502020202020204"/>
                <a:ea typeface="+mn-ea"/>
                <a:cs typeface="+mn-cs"/>
              </a:rPr>
              <a:t>Add a footer</a:t>
            </a:r>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A91731-203D-4698-A3AF-E76C8C90E0F1}" type="datetime1">
              <a:rPr kumimoji="0" lang="en-US" sz="825"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9/18/2019</a:t>
            </a:fld>
            <a:endParaRPr kumimoji="0" lang="en-US" sz="825"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137D0E-4A4F-4307-8994-C1891D747D59}" type="slidenum">
              <a:rPr kumimoji="0" lang="en-US" sz="825"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25"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75929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dirty="0">
                <a:ln>
                  <a:noFill/>
                </a:ln>
                <a:solidFill>
                  <a:prstClr val="black"/>
                </a:solidFill>
                <a:effectLst/>
                <a:uLnTx/>
                <a:uFillTx/>
                <a:latin typeface="Century Gothic" panose="020B0502020202020204"/>
                <a:ea typeface="+mn-ea"/>
                <a:cs typeface="+mn-cs"/>
              </a:rPr>
              <a:t>Add a footer</a:t>
            </a:r>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BA3656-9522-4FB5-A4D9-63CEA448DD54}" type="datetime1">
              <a:rPr kumimoji="0" lang="en-US" sz="825"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9/18/2019</a:t>
            </a:fld>
            <a:endParaRPr kumimoji="0" lang="en-US" sz="825"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137D0E-4A4F-4307-8994-C1891D747D59}" type="slidenum">
              <a:rPr kumimoji="0" lang="en-US" sz="825"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25"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289189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dirty="0">
                <a:ln>
                  <a:noFill/>
                </a:ln>
                <a:solidFill>
                  <a:prstClr val="black"/>
                </a:solidFill>
                <a:effectLst/>
                <a:uLnTx/>
                <a:uFillTx/>
                <a:latin typeface="Century Gothic" panose="020B0502020202020204"/>
                <a:ea typeface="+mn-ea"/>
                <a:cs typeface="+mn-cs"/>
              </a:rPr>
              <a:t>Add a footer</a:t>
            </a:r>
          </a:p>
        </p:txBody>
      </p:sp>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268A50-3B33-4F9F-952B-5AFA09A40A6A}" type="datetime1">
              <a:rPr kumimoji="0" lang="en-US" sz="825"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9/18/2019</a:t>
            </a:fld>
            <a:endParaRPr kumimoji="0" lang="en-US" sz="825"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137D0E-4A4F-4307-8994-C1891D747D59}" type="slidenum">
              <a:rPr kumimoji="0" lang="en-US" sz="825"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25"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761525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7625" y="2590800"/>
            <a:ext cx="2458089" cy="1924050"/>
          </a:xfrm>
        </p:spPr>
        <p:txBody>
          <a:bodyPr anchor="b">
            <a:normAutofit/>
          </a:bodyPr>
          <a:lstStyle>
            <a:lvl1pPr algn="l">
              <a:defRPr sz="2401" b="0"/>
            </a:lvl1pPr>
          </a:lstStyle>
          <a:p>
            <a:r>
              <a:rPr lang="en-US"/>
              <a:t>Click to edit Master title style</a:t>
            </a:r>
            <a:endParaRPr/>
          </a:p>
        </p:txBody>
      </p:sp>
      <p:sp>
        <p:nvSpPr>
          <p:cNvPr id="3" name="Content Placeholder 2"/>
          <p:cNvSpPr>
            <a:spLocks noGrp="1"/>
          </p:cNvSpPr>
          <p:nvPr>
            <p:ph idx="1"/>
          </p:nvPr>
        </p:nvSpPr>
        <p:spPr>
          <a:xfrm>
            <a:off x="3886021" y="838200"/>
            <a:ext cx="4630357" cy="5181600"/>
          </a:xfrm>
        </p:spPr>
        <p:txBody>
          <a:bodyP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27625" y="4648200"/>
            <a:ext cx="2458089" cy="1371600"/>
          </a:xfrm>
        </p:spPr>
        <p:txBody>
          <a:bodyPr>
            <a:normAutofit/>
          </a:bodyPr>
          <a:lstStyle>
            <a:lvl1pPr marL="0" indent="0">
              <a:spcBef>
                <a:spcPts val="450"/>
              </a:spcBef>
              <a:buNone/>
              <a:defRPr sz="1200"/>
            </a:lvl1pPr>
            <a:lvl2pPr marL="342997" indent="0">
              <a:buNone/>
              <a:defRPr sz="900"/>
            </a:lvl2pPr>
            <a:lvl3pPr marL="685994" indent="0">
              <a:buNone/>
              <a:defRPr sz="750"/>
            </a:lvl3pPr>
            <a:lvl4pPr marL="1028991" indent="0">
              <a:buNone/>
              <a:defRPr sz="675"/>
            </a:lvl4pPr>
            <a:lvl5pPr marL="1371989" indent="0">
              <a:buNone/>
              <a:defRPr sz="675"/>
            </a:lvl5pPr>
            <a:lvl6pPr marL="1714986" indent="0">
              <a:buNone/>
              <a:defRPr sz="675"/>
            </a:lvl6pPr>
            <a:lvl7pPr marL="2057983" indent="0">
              <a:buNone/>
              <a:defRPr sz="675"/>
            </a:lvl7pPr>
            <a:lvl8pPr marL="2400980" indent="0">
              <a:buNone/>
              <a:defRPr sz="675"/>
            </a:lvl8pPr>
            <a:lvl9pPr marL="2743977" indent="0">
              <a:buNone/>
              <a:defRPr sz="675"/>
            </a:lvl9pPr>
          </a:lstStyle>
          <a:p>
            <a:pPr lvl="0"/>
            <a:r>
              <a:rPr lang="en-US"/>
              <a:t>Edit Master text styles</a:t>
            </a:r>
          </a:p>
        </p:txBody>
      </p:sp>
      <p:sp>
        <p:nvSpPr>
          <p:cNvPr id="9" name="Footer Placeholder 8"/>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dirty="0">
                <a:ln>
                  <a:noFill/>
                </a:ln>
                <a:solidFill>
                  <a:prstClr val="black"/>
                </a:solidFill>
                <a:effectLst/>
                <a:uLnTx/>
                <a:uFillTx/>
                <a:latin typeface="Century Gothic" panose="020B0502020202020204"/>
                <a:ea typeface="+mn-ea"/>
                <a:cs typeface="+mn-cs"/>
              </a:rPr>
              <a:t>Add a footer</a:t>
            </a:r>
          </a:p>
        </p:txBody>
      </p:sp>
      <p:sp>
        <p:nvSpPr>
          <p:cNvPr id="8" name="Date Placeholder 7"/>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6F86B-556D-4E9C-9C29-312D144D7E23}" type="datetime1">
              <a:rPr kumimoji="0" lang="en-US" sz="825"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9/18/2019</a:t>
            </a:fld>
            <a:endParaRPr kumimoji="0" lang="en-US" sz="825"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 name="Slide Number Placeholder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137D0E-4A4F-4307-8994-C1891D747D59}" type="slidenum">
              <a:rPr kumimoji="0" lang="en-US" sz="825"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25"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515122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7625" y="2590800"/>
            <a:ext cx="2458089" cy="1924050"/>
          </a:xfrm>
        </p:spPr>
        <p:txBody>
          <a:bodyPr anchor="b">
            <a:normAutofit/>
          </a:bodyPr>
          <a:lstStyle>
            <a:lvl1pPr algn="l">
              <a:defRPr sz="2401" b="0"/>
            </a:lvl1pPr>
          </a:lstStyle>
          <a:p>
            <a:r>
              <a:rPr lang="en-US"/>
              <a:t>Click to edit Master title style</a:t>
            </a:r>
            <a:endParaRPr/>
          </a:p>
        </p:txBody>
      </p:sp>
      <p:sp>
        <p:nvSpPr>
          <p:cNvPr id="5" name="Rectangle 4"/>
          <p:cNvSpPr/>
          <p:nvPr/>
        </p:nvSpPr>
        <p:spPr>
          <a:xfrm>
            <a:off x="3828856" y="457200"/>
            <a:ext cx="4973345" cy="594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 name="Picture Placeholder 2" descr="An empty placeholder to add an image. Click on the placeholder and select the image that you wish to add"/>
          <p:cNvSpPr>
            <a:spLocks noGrp="1"/>
          </p:cNvSpPr>
          <p:nvPr>
            <p:ph type="pic" idx="1"/>
          </p:nvPr>
        </p:nvSpPr>
        <p:spPr>
          <a:xfrm>
            <a:off x="4114683" y="836610"/>
            <a:ext cx="4401697" cy="5183190"/>
          </a:xfrm>
          <a:solidFill>
            <a:schemeClr val="bg2"/>
          </a:solidFill>
        </p:spPr>
        <p:txBody>
          <a:bodyPr tIns="914400">
            <a:normAutofit/>
          </a:bodyPr>
          <a:lstStyle>
            <a:lvl1pPr marL="0" indent="0" algn="ctr">
              <a:buNone/>
              <a:defRPr sz="1800"/>
            </a:lvl1pPr>
            <a:lvl2pPr marL="342997" indent="0">
              <a:buNone/>
              <a:defRPr sz="2101"/>
            </a:lvl2pPr>
            <a:lvl3pPr marL="685994" indent="0">
              <a:buNone/>
              <a:defRPr sz="1800"/>
            </a:lvl3pPr>
            <a:lvl4pPr marL="1028991" indent="0">
              <a:buNone/>
              <a:defRPr sz="1500"/>
            </a:lvl4pPr>
            <a:lvl5pPr marL="1371989" indent="0">
              <a:buNone/>
              <a:defRPr sz="1500"/>
            </a:lvl5pPr>
            <a:lvl6pPr marL="1714986" indent="0">
              <a:buNone/>
              <a:defRPr sz="1500"/>
            </a:lvl6pPr>
            <a:lvl7pPr marL="2057983" indent="0">
              <a:buNone/>
              <a:defRPr sz="1500"/>
            </a:lvl7pPr>
            <a:lvl8pPr marL="2400980" indent="0">
              <a:buNone/>
              <a:defRPr sz="1500"/>
            </a:lvl8pPr>
            <a:lvl9pPr marL="2743977" indent="0">
              <a:buNone/>
              <a:defRPr sz="1500"/>
            </a:lvl9pPr>
          </a:lstStyle>
          <a:p>
            <a:r>
              <a:rPr lang="en-US"/>
              <a:t>Click icon to add picture</a:t>
            </a:r>
            <a:endParaRPr/>
          </a:p>
        </p:txBody>
      </p:sp>
      <p:sp>
        <p:nvSpPr>
          <p:cNvPr id="4" name="Text Placeholder 3"/>
          <p:cNvSpPr>
            <a:spLocks noGrp="1"/>
          </p:cNvSpPr>
          <p:nvPr>
            <p:ph type="body" sz="half" idx="2"/>
          </p:nvPr>
        </p:nvSpPr>
        <p:spPr>
          <a:xfrm>
            <a:off x="627625" y="4648200"/>
            <a:ext cx="2458089" cy="1371600"/>
          </a:xfrm>
        </p:spPr>
        <p:txBody>
          <a:bodyPr>
            <a:normAutofit/>
          </a:bodyPr>
          <a:lstStyle>
            <a:lvl1pPr marL="0" indent="0">
              <a:spcBef>
                <a:spcPts val="450"/>
              </a:spcBef>
              <a:buNone/>
              <a:defRPr sz="1200"/>
            </a:lvl1pPr>
            <a:lvl2pPr marL="342997" indent="0">
              <a:buNone/>
              <a:defRPr sz="900"/>
            </a:lvl2pPr>
            <a:lvl3pPr marL="685994" indent="0">
              <a:buNone/>
              <a:defRPr sz="750"/>
            </a:lvl3pPr>
            <a:lvl4pPr marL="1028991" indent="0">
              <a:buNone/>
              <a:defRPr sz="675"/>
            </a:lvl4pPr>
            <a:lvl5pPr marL="1371989" indent="0">
              <a:buNone/>
              <a:defRPr sz="675"/>
            </a:lvl5pPr>
            <a:lvl6pPr marL="1714986" indent="0">
              <a:buNone/>
              <a:defRPr sz="675"/>
            </a:lvl6pPr>
            <a:lvl7pPr marL="2057983" indent="0">
              <a:buNone/>
              <a:defRPr sz="675"/>
            </a:lvl7pPr>
            <a:lvl8pPr marL="2400980" indent="0">
              <a:buNone/>
              <a:defRPr sz="675"/>
            </a:lvl8pPr>
            <a:lvl9pPr marL="2743977" indent="0">
              <a:buNone/>
              <a:defRPr sz="675"/>
            </a:lvl9pPr>
          </a:lstStyle>
          <a:p>
            <a:pPr lvl="0"/>
            <a:r>
              <a:rPr lang="en-US"/>
              <a:t>Edit Master text styles</a:t>
            </a:r>
          </a:p>
        </p:txBody>
      </p:sp>
    </p:spTree>
    <p:extLst>
      <p:ext uri="{BB962C8B-B14F-4D97-AF65-F5344CB8AC3E}">
        <p14:creationId xmlns:p14="http://schemas.microsoft.com/office/powerpoint/2010/main" val="366243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baseline="0"/>
            </a:lvl6pPr>
            <a:lvl7pPr>
              <a:defRPr baseline="0"/>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dirty="0">
                <a:ln>
                  <a:noFill/>
                </a:ln>
                <a:solidFill>
                  <a:prstClr val="black"/>
                </a:solidFill>
                <a:effectLst/>
                <a:uLnTx/>
                <a:uFillTx/>
                <a:latin typeface="Century Gothic" panose="020B0502020202020204"/>
                <a:ea typeface="+mn-ea"/>
                <a:cs typeface="+mn-cs"/>
              </a:rPr>
              <a:t>Add a footer</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A5193-74D8-4395-89E2-B4BA18B9EFB3}" type="datetime1">
              <a:rPr kumimoji="0" lang="en-US" sz="825"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9/18/2019</a:t>
            </a:fld>
            <a:endParaRPr kumimoji="0" lang="en-US" sz="825"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137D0E-4A4F-4307-8994-C1891D747D59}" type="slidenum">
              <a:rPr kumimoji="0" lang="en-US" sz="825"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25"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027167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15914" y="533400"/>
            <a:ext cx="1028968" cy="5592764"/>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142108" y="533400"/>
            <a:ext cx="6059479" cy="5592764"/>
          </a:xfrm>
        </p:spPr>
        <p:txBody>
          <a:bodyPr vert="eaVert"/>
          <a:lstStyle>
            <a:lvl5pPr>
              <a:defRPr/>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dirty="0">
                <a:ln>
                  <a:noFill/>
                </a:ln>
                <a:solidFill>
                  <a:prstClr val="black"/>
                </a:solidFill>
                <a:effectLst/>
                <a:uLnTx/>
                <a:uFillTx/>
                <a:latin typeface="Century Gothic" panose="020B0502020202020204"/>
                <a:ea typeface="+mn-ea"/>
                <a:cs typeface="+mn-cs"/>
              </a:rPr>
              <a:t>Add a footer</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46A904-9ABE-4E57-ADE4-26D1B9E61770}" type="datetime1">
              <a:rPr kumimoji="0" lang="en-US" sz="825"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9/18/2019</a:t>
            </a:fld>
            <a:endParaRPr kumimoji="0" lang="en-US" sz="825"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137D0E-4A4F-4307-8994-C1891D747D59}" type="slidenum">
              <a:rPr kumimoji="0" lang="en-US" sz="825"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25"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529082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0" name="Google Shape;60;p15"/>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000" b="0" i="0" u="none" strike="noStrike" kern="0" cap="none" spc="0" normalizeH="0" baseline="0" noProof="0" smtClean="0">
                <a:ln>
                  <a:noFill/>
                </a:ln>
                <a:solidFill>
                  <a:srgbClr val="595959"/>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a:t>
            </a:fld>
            <a:endParaRPr kumimoji="0" lang="en" sz="1000" b="0" i="0" u="none" strike="noStrike" kern="0" cap="none" spc="0" normalizeH="0" baseline="0" noProof="0">
              <a:ln>
                <a:noFill/>
              </a:ln>
              <a:solidFill>
                <a:srgbClr val="595959"/>
              </a:solidFill>
              <a:effectLst/>
              <a:uLnTx/>
              <a:uFillTx/>
              <a:latin typeface="Arial"/>
              <a:ea typeface="+mn-ea"/>
              <a:cs typeface="Arial"/>
              <a:sym typeface="Arial"/>
            </a:endParaRPr>
          </a:p>
        </p:txBody>
      </p:sp>
    </p:spTree>
    <p:extLst>
      <p:ext uri="{BB962C8B-B14F-4D97-AF65-F5344CB8AC3E}">
        <p14:creationId xmlns:p14="http://schemas.microsoft.com/office/powerpoint/2010/main" val="4220160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C5219EA-B988-405D-9CCA-8429A32A072A}" type="datetimeFigureOut">
              <a:rPr lang="en-US" smtClean="0">
                <a:solidFill>
                  <a:prstClr val="black">
                    <a:tint val="75000"/>
                  </a:prstClr>
                </a:solidFill>
              </a:rPr>
              <a:pPr/>
              <a:t>9/18/2019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D798196-599F-4936-8D5D-3784B2F791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84617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3" name="Google Shape;63;p16"/>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64" name="Google Shape;64;p16"/>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000" b="0" i="0" u="none" strike="noStrike" kern="0" cap="none" spc="0" normalizeH="0" baseline="0" noProof="0" smtClean="0">
                <a:ln>
                  <a:noFill/>
                </a:ln>
                <a:solidFill>
                  <a:srgbClr val="595959"/>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a:t>
            </a:fld>
            <a:endParaRPr kumimoji="0" lang="en" sz="1000" b="0" i="0" u="none" strike="noStrike" kern="0" cap="none" spc="0" normalizeH="0" baseline="0" noProof="0">
              <a:ln>
                <a:noFill/>
              </a:ln>
              <a:solidFill>
                <a:srgbClr val="595959"/>
              </a:solidFill>
              <a:effectLst/>
              <a:uLnTx/>
              <a:uFillTx/>
              <a:latin typeface="Arial"/>
              <a:ea typeface="+mn-ea"/>
              <a:cs typeface="Arial"/>
              <a:sym typeface="Arial"/>
            </a:endParaRPr>
          </a:p>
        </p:txBody>
      </p:sp>
    </p:spTree>
    <p:extLst>
      <p:ext uri="{BB962C8B-B14F-4D97-AF65-F5344CB8AC3E}">
        <p14:creationId xmlns:p14="http://schemas.microsoft.com/office/powerpoint/2010/main" val="1086915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7"/>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68" name="Google Shape;68;p17"/>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69" name="Google Shape;69;p17"/>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000" b="0" i="0" u="none" strike="noStrike" kern="0" cap="none" spc="0" normalizeH="0" baseline="0" noProof="0" smtClean="0">
                <a:ln>
                  <a:noFill/>
                </a:ln>
                <a:solidFill>
                  <a:srgbClr val="595959"/>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a:t>
            </a:fld>
            <a:endParaRPr kumimoji="0" lang="en" sz="1000" b="0" i="0" u="none" strike="noStrike" kern="0" cap="none" spc="0" normalizeH="0" baseline="0" noProof="0">
              <a:ln>
                <a:noFill/>
              </a:ln>
              <a:solidFill>
                <a:srgbClr val="595959"/>
              </a:solidFill>
              <a:effectLst/>
              <a:uLnTx/>
              <a:uFillTx/>
              <a:latin typeface="Arial"/>
              <a:ea typeface="+mn-ea"/>
              <a:cs typeface="Arial"/>
              <a:sym typeface="Arial"/>
            </a:endParaRPr>
          </a:p>
        </p:txBody>
      </p:sp>
    </p:spTree>
    <p:extLst>
      <p:ext uri="{BB962C8B-B14F-4D97-AF65-F5344CB8AC3E}">
        <p14:creationId xmlns:p14="http://schemas.microsoft.com/office/powerpoint/2010/main" val="3767941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 name="Google Shape;72;p18"/>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000" b="0" i="0" u="none" strike="noStrike" kern="0" cap="none" spc="0" normalizeH="0" baseline="0" noProof="0" smtClean="0">
                <a:ln>
                  <a:noFill/>
                </a:ln>
                <a:solidFill>
                  <a:srgbClr val="595959"/>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a:t>
            </a:fld>
            <a:endParaRPr kumimoji="0" lang="en" sz="1000" b="0" i="0" u="none" strike="noStrike" kern="0" cap="none" spc="0" normalizeH="0" baseline="0" noProof="0">
              <a:ln>
                <a:noFill/>
              </a:ln>
              <a:solidFill>
                <a:srgbClr val="595959"/>
              </a:solidFill>
              <a:effectLst/>
              <a:uLnTx/>
              <a:uFillTx/>
              <a:latin typeface="Arial"/>
              <a:ea typeface="+mn-ea"/>
              <a:cs typeface="Arial"/>
              <a:sym typeface="Arial"/>
            </a:endParaRPr>
          </a:p>
        </p:txBody>
      </p:sp>
    </p:spTree>
    <p:extLst>
      <p:ext uri="{BB962C8B-B14F-4D97-AF65-F5344CB8AC3E}">
        <p14:creationId xmlns:p14="http://schemas.microsoft.com/office/powerpoint/2010/main" val="2400983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5" name="Google Shape;75;p19"/>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6" name="Google Shape;76;p19"/>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000" b="0" i="0" u="none" strike="noStrike" kern="0" cap="none" spc="0" normalizeH="0" baseline="0" noProof="0" smtClean="0">
                <a:ln>
                  <a:noFill/>
                </a:ln>
                <a:solidFill>
                  <a:srgbClr val="595959"/>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a:t>
            </a:fld>
            <a:endParaRPr kumimoji="0" lang="en" sz="1000" b="0" i="0" u="none" strike="noStrike" kern="0" cap="none" spc="0" normalizeH="0" baseline="0" noProof="0">
              <a:ln>
                <a:noFill/>
              </a:ln>
              <a:solidFill>
                <a:srgbClr val="595959"/>
              </a:solidFill>
              <a:effectLst/>
              <a:uLnTx/>
              <a:uFillTx/>
              <a:latin typeface="Arial"/>
              <a:ea typeface="+mn-ea"/>
              <a:cs typeface="Arial"/>
              <a:sym typeface="Arial"/>
            </a:endParaRPr>
          </a:p>
        </p:txBody>
      </p:sp>
    </p:spTree>
    <p:extLst>
      <p:ext uri="{BB962C8B-B14F-4D97-AF65-F5344CB8AC3E}">
        <p14:creationId xmlns:p14="http://schemas.microsoft.com/office/powerpoint/2010/main" val="99680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490250" y="600200"/>
            <a:ext cx="6367800" cy="5454400"/>
          </a:xfrm>
          <a:prstGeom prst="rect">
            <a:avLst/>
          </a:prstGeom>
        </p:spPr>
        <p:txBody>
          <a:bodyPr spcFirstLastPara="1" wrap="square" lIns="91425" tIns="91425" rIns="91425" bIns="91425" anchor="ctr" anchorCtr="0"/>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79" name="Google Shape;79;p20"/>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000" b="0" i="0" u="none" strike="noStrike" kern="0" cap="none" spc="0" normalizeH="0" baseline="0" noProof="0" smtClean="0">
                <a:ln>
                  <a:noFill/>
                </a:ln>
                <a:solidFill>
                  <a:srgbClr val="595959"/>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a:t>
            </a:fld>
            <a:endParaRPr kumimoji="0" lang="en" sz="1000" b="0" i="0" u="none" strike="noStrike" kern="0" cap="none" spc="0" normalizeH="0" baseline="0" noProof="0">
              <a:ln>
                <a:noFill/>
              </a:ln>
              <a:solidFill>
                <a:srgbClr val="595959"/>
              </a:solidFill>
              <a:effectLst/>
              <a:uLnTx/>
              <a:uFillTx/>
              <a:latin typeface="Arial"/>
              <a:ea typeface="+mn-ea"/>
              <a:cs typeface="Arial"/>
              <a:sym typeface="Arial"/>
            </a:endParaRPr>
          </a:p>
        </p:txBody>
      </p:sp>
    </p:spTree>
    <p:extLst>
      <p:ext uri="{BB962C8B-B14F-4D97-AF65-F5344CB8AC3E}">
        <p14:creationId xmlns:p14="http://schemas.microsoft.com/office/powerpoint/2010/main" val="2222059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0"/>
        <p:cNvGrpSpPr/>
        <p:nvPr/>
      </p:nvGrpSpPr>
      <p:grpSpPr>
        <a:xfrm>
          <a:off x="0" y="0"/>
          <a:ext cx="0" cy="0"/>
          <a:chOff x="0" y="0"/>
          <a:chExt cx="0" cy="0"/>
        </a:xfrm>
      </p:grpSpPr>
      <p:sp>
        <p:nvSpPr>
          <p:cNvPr id="81" name="Google Shape;81;p21"/>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82;p21"/>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3" name="Google Shape;83;p21"/>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4" name="Google Shape;84;p21"/>
          <p:cNvSpPr txBox="1">
            <a:spLocks noGrp="1"/>
          </p:cNvSpPr>
          <p:nvPr>
            <p:ph type="body" idx="2"/>
          </p:nvPr>
        </p:nvSpPr>
        <p:spPr>
          <a:xfrm>
            <a:off x="4939500" y="965433"/>
            <a:ext cx="3837000" cy="4926800"/>
          </a:xfrm>
          <a:prstGeom prst="rect">
            <a:avLst/>
          </a:prstGeom>
        </p:spPr>
        <p:txBody>
          <a:bodyPr spcFirstLastPara="1" wrap="square" lIns="91425" tIns="91425" rIns="91425" bIns="91425" anchor="ctr"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85" name="Google Shape;85;p21"/>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000" b="0" i="0" u="none" strike="noStrike" kern="0" cap="none" spc="0" normalizeH="0" baseline="0" noProof="0" smtClean="0">
                <a:ln>
                  <a:noFill/>
                </a:ln>
                <a:solidFill>
                  <a:srgbClr val="595959"/>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a:t>
            </a:fld>
            <a:endParaRPr kumimoji="0" lang="en" sz="1000" b="0" i="0" u="none" strike="noStrike" kern="0" cap="none" spc="0" normalizeH="0" baseline="0" noProof="0">
              <a:ln>
                <a:noFill/>
              </a:ln>
              <a:solidFill>
                <a:srgbClr val="595959"/>
              </a:solidFill>
              <a:effectLst/>
              <a:uLnTx/>
              <a:uFillTx/>
              <a:latin typeface="Arial"/>
              <a:ea typeface="+mn-ea"/>
              <a:cs typeface="Arial"/>
              <a:sym typeface="Arial"/>
            </a:endParaRPr>
          </a:p>
        </p:txBody>
      </p:sp>
    </p:spTree>
    <p:extLst>
      <p:ext uri="{BB962C8B-B14F-4D97-AF65-F5344CB8AC3E}">
        <p14:creationId xmlns:p14="http://schemas.microsoft.com/office/powerpoint/2010/main" val="1353277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22"/>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SzPts val="1800"/>
              <a:buNone/>
              <a:defRPr/>
            </a:lvl1pPr>
          </a:lstStyle>
          <a:p>
            <a:endParaRPr/>
          </a:p>
        </p:txBody>
      </p:sp>
      <p:sp>
        <p:nvSpPr>
          <p:cNvPr id="88" name="Google Shape;88;p2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000" b="0" i="0" u="none" strike="noStrike" kern="0" cap="none" spc="0" normalizeH="0" baseline="0" noProof="0" smtClean="0">
                <a:ln>
                  <a:noFill/>
                </a:ln>
                <a:solidFill>
                  <a:srgbClr val="595959"/>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a:t>
            </a:fld>
            <a:endParaRPr kumimoji="0" lang="en" sz="1000" b="0" i="0" u="none" strike="noStrike" kern="0" cap="none" spc="0" normalizeH="0" baseline="0" noProof="0">
              <a:ln>
                <a:noFill/>
              </a:ln>
              <a:solidFill>
                <a:srgbClr val="595959"/>
              </a:solidFill>
              <a:effectLst/>
              <a:uLnTx/>
              <a:uFillTx/>
              <a:latin typeface="Arial"/>
              <a:ea typeface="+mn-ea"/>
              <a:cs typeface="Arial"/>
              <a:sym typeface="Arial"/>
            </a:endParaRPr>
          </a:p>
        </p:txBody>
      </p:sp>
    </p:spTree>
    <p:extLst>
      <p:ext uri="{BB962C8B-B14F-4D97-AF65-F5344CB8AC3E}">
        <p14:creationId xmlns:p14="http://schemas.microsoft.com/office/powerpoint/2010/main" val="1099186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9"/>
        <p:cNvGrpSpPr/>
        <p:nvPr/>
      </p:nvGrpSpPr>
      <p:grpSpPr>
        <a:xfrm>
          <a:off x="0" y="0"/>
          <a:ext cx="0" cy="0"/>
          <a:chOff x="0" y="0"/>
          <a:chExt cx="0" cy="0"/>
        </a:xfrm>
      </p:grpSpPr>
      <p:sp>
        <p:nvSpPr>
          <p:cNvPr id="90" name="Google Shape;90;p23"/>
          <p:cNvSpPr txBox="1">
            <a:spLocks noGrp="1"/>
          </p:cNvSpPr>
          <p:nvPr>
            <p:ph type="title" hasCustomPrompt="1"/>
          </p:nvPr>
        </p:nvSpPr>
        <p:spPr>
          <a:xfrm>
            <a:off x="311700" y="1474833"/>
            <a:ext cx="8520600" cy="2618000"/>
          </a:xfrm>
          <a:prstGeom prst="rect">
            <a:avLst/>
          </a:prstGeom>
        </p:spPr>
        <p:txBody>
          <a:bodyPr spcFirstLastPara="1" wrap="square" lIns="91425" tIns="91425" rIns="91425" bIns="91425" anchor="b" anchorCtr="0"/>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1" name="Google Shape;91;p23"/>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92" name="Google Shape;92;p23"/>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000" b="0" i="0" u="none" strike="noStrike" kern="0" cap="none" spc="0" normalizeH="0" baseline="0" noProof="0" smtClean="0">
                <a:ln>
                  <a:noFill/>
                </a:ln>
                <a:solidFill>
                  <a:srgbClr val="595959"/>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a:t>
            </a:fld>
            <a:endParaRPr kumimoji="0" lang="en" sz="1000" b="0" i="0" u="none" strike="noStrike" kern="0" cap="none" spc="0" normalizeH="0" baseline="0" noProof="0">
              <a:ln>
                <a:noFill/>
              </a:ln>
              <a:solidFill>
                <a:srgbClr val="595959"/>
              </a:solidFill>
              <a:effectLst/>
              <a:uLnTx/>
              <a:uFillTx/>
              <a:latin typeface="Arial"/>
              <a:ea typeface="+mn-ea"/>
              <a:cs typeface="Arial"/>
              <a:sym typeface="Arial"/>
            </a:endParaRPr>
          </a:p>
        </p:txBody>
      </p:sp>
    </p:spTree>
    <p:extLst>
      <p:ext uri="{BB962C8B-B14F-4D97-AF65-F5344CB8AC3E}">
        <p14:creationId xmlns:p14="http://schemas.microsoft.com/office/powerpoint/2010/main" val="277459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000" b="0" i="0" u="none" strike="noStrike" kern="0" cap="none" spc="0" normalizeH="0" baseline="0" noProof="0" smtClean="0">
                <a:ln>
                  <a:noFill/>
                </a:ln>
                <a:solidFill>
                  <a:srgbClr val="595959"/>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a:t>
            </a:fld>
            <a:endParaRPr kumimoji="0" lang="en" sz="1000" b="0" i="0" u="none" strike="noStrike" kern="0" cap="none" spc="0" normalizeH="0" baseline="0" noProof="0">
              <a:ln>
                <a:noFill/>
              </a:ln>
              <a:solidFill>
                <a:srgbClr val="595959"/>
              </a:solidFill>
              <a:effectLst/>
              <a:uLnTx/>
              <a:uFillTx/>
              <a:latin typeface="Arial"/>
              <a:ea typeface="+mn-ea"/>
              <a:cs typeface="Arial"/>
              <a:sym typeface="Arial"/>
            </a:endParaRPr>
          </a:p>
        </p:txBody>
      </p:sp>
    </p:spTree>
    <p:extLst>
      <p:ext uri="{BB962C8B-B14F-4D97-AF65-F5344CB8AC3E}">
        <p14:creationId xmlns:p14="http://schemas.microsoft.com/office/powerpoint/2010/main" val="3400429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8D8A227-DB88-490D-A49A-A8232E26A6A8}" type="datetimeFigureOut">
              <a:rPr kumimoji="0" lang="en-US" sz="18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9/18/2019</a:t>
            </a:fld>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82CA3-BC18-4AC9-9020-7E59A91379D8}" type="slidenum">
              <a:rPr kumimoji="0" lang="en-US" sz="1000"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06986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5219EA-B988-405D-9CCA-8429A32A072A}" type="datetimeFigureOut">
              <a:rPr lang="en-US" smtClean="0">
                <a:solidFill>
                  <a:prstClr val="black">
                    <a:tint val="75000"/>
                  </a:prstClr>
                </a:solidFill>
              </a:rPr>
              <a:pPr/>
              <a:t>9/18/2019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D798196-599F-4936-8D5D-3784B2F791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76014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8D8A227-DB88-490D-A49A-A8232E26A6A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9/18/2019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82CA3-BC18-4AC9-9020-7E59A91379D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04072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8D8A227-DB88-490D-A49A-A8232E26A6A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9/18/2019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82CA3-BC18-4AC9-9020-7E59A91379D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04296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8D8A227-DB88-490D-A49A-A8232E26A6A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9/18/2019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82CA3-BC18-4AC9-9020-7E59A91379D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88383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8D8A227-DB88-490D-A49A-A8232E26A6A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9/18/2019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82CA3-BC18-4AC9-9020-7E59A91379D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79125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8D8A227-DB88-490D-A49A-A8232E26A6A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9/18/2019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82CA3-BC18-4AC9-9020-7E59A91379D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69912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8D8A227-DB88-490D-A49A-A8232E26A6A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9/18/2019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82CA3-BC18-4AC9-9020-7E59A91379D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85122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8D8A227-DB88-490D-A49A-A8232E26A6A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9/18/2019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82CA3-BC18-4AC9-9020-7E59A91379D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79199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8D8A227-DB88-490D-A49A-A8232E26A6A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9/18/2019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82CA3-BC18-4AC9-9020-7E59A91379D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898551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8D8A227-DB88-490D-A49A-A8232E26A6A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9/18/2019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82CA3-BC18-4AC9-9020-7E59A91379D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78306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8D8A227-DB88-490D-A49A-A8232E26A6A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9/18/2019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82CA3-BC18-4AC9-9020-7E59A91379D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4471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5219EA-B988-405D-9CCA-8429A32A072A}" type="datetimeFigureOut">
              <a:rPr lang="en-US" smtClean="0">
                <a:solidFill>
                  <a:prstClr val="black">
                    <a:tint val="75000"/>
                  </a:prstClr>
                </a:solidFill>
              </a:rPr>
              <a:pPr/>
              <a:t>9/18/2019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D798196-599F-4936-8D5D-3784B2F791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89909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8D8A227-DB88-490D-A49A-A8232E26A6A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9/18/2019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D82CA3-BC18-4AC9-9020-7E59A91379D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269973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Arial"/>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CAE3024-CBEC-4526-94F7-180F58167A41}" type="slidenum">
              <a:rPr kumimoji="0" lang="en-US" sz="1400" b="0" i="0" u="none" strike="noStrike" kern="1200" cap="none" spc="0" normalizeH="0" baseline="0" noProof="0">
                <a:ln>
                  <a:noFill/>
                </a:ln>
                <a:solidFill>
                  <a:srgbClr val="000000"/>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11769043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Arial"/>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E9D5BC6-F229-4B7A-ACB9-8CA03B000DE5}" type="slidenum">
              <a:rPr kumimoji="0" lang="en-US" sz="1400" b="0" i="0" u="none" strike="noStrike" kern="1200" cap="none" spc="0" normalizeH="0" baseline="0" noProof="0">
                <a:ln>
                  <a:noFill/>
                </a:ln>
                <a:solidFill>
                  <a:srgbClr val="000000"/>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20468839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Arial"/>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C18A675-302A-464F-B421-2A11E858AC80}" type="slidenum">
              <a:rPr kumimoji="0" lang="en-US" sz="1400" b="0" i="0" u="none" strike="noStrike" kern="1200" cap="none" spc="0" normalizeH="0" baseline="0" noProof="0">
                <a:ln>
                  <a:noFill/>
                </a:ln>
                <a:solidFill>
                  <a:srgbClr val="000000"/>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234111697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Arial"/>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38C378-58DD-4B31-9270-719CC433C6D0}" type="slidenum">
              <a:rPr kumimoji="0" lang="en-US" sz="1400" b="0" i="0" u="none" strike="noStrike" kern="1200" cap="none" spc="0" normalizeH="0" baseline="0" noProof="0">
                <a:ln>
                  <a:noFill/>
                </a:ln>
                <a:solidFill>
                  <a:srgbClr val="000000"/>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78810405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Arial"/>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Arial"/>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F1FCCB-BFDB-4F4B-A4D6-64532C8D38A6}" type="slidenum">
              <a:rPr kumimoji="0" lang="en-US" sz="1400" b="0" i="0" u="none" strike="noStrike" kern="1200" cap="none" spc="0" normalizeH="0" baseline="0" noProof="0">
                <a:ln>
                  <a:noFill/>
                </a:ln>
                <a:solidFill>
                  <a:srgbClr val="000000"/>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42064581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Arial"/>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Arial"/>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C7F1ACB-FADD-4536-B8D0-9A4070310C03}" type="slidenum">
              <a:rPr kumimoji="0" lang="en-US" sz="1400" b="0" i="0" u="none" strike="noStrike" kern="1200" cap="none" spc="0" normalizeH="0" baseline="0" noProof="0">
                <a:ln>
                  <a:noFill/>
                </a:ln>
                <a:solidFill>
                  <a:srgbClr val="000000"/>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186236679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Arial"/>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Arial"/>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150E963-73D2-43B8-9AF9-074A9A8EFC1A}" type="slidenum">
              <a:rPr kumimoji="0" lang="en-US" sz="1400" b="0" i="0" u="none" strike="noStrike" kern="1200" cap="none" spc="0" normalizeH="0" baseline="0" noProof="0">
                <a:ln>
                  <a:noFill/>
                </a:ln>
                <a:solidFill>
                  <a:srgbClr val="000000"/>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313903109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Arial"/>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708A5C-4CB0-43F9-B1F4-D3D3C510AE71}" type="slidenum">
              <a:rPr kumimoji="0" lang="en-US" sz="1400" b="0" i="0" u="none" strike="noStrike" kern="1200" cap="none" spc="0" normalizeH="0" baseline="0" noProof="0">
                <a:ln>
                  <a:noFill/>
                </a:ln>
                <a:solidFill>
                  <a:srgbClr val="000000"/>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27091048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Arial"/>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16F3541-9293-4580-8095-AD262B7CCF97}" type="slidenum">
              <a:rPr kumimoji="0" lang="en-US" sz="1400" b="0" i="0" u="none" strike="noStrike" kern="1200" cap="none" spc="0" normalizeH="0" baseline="0" noProof="0">
                <a:ln>
                  <a:noFill/>
                </a:ln>
                <a:solidFill>
                  <a:srgbClr val="000000"/>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4043622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5219EA-B988-405D-9CCA-8429A32A072A}" type="datetimeFigureOut">
              <a:rPr lang="en-US" smtClean="0">
                <a:solidFill>
                  <a:prstClr val="black">
                    <a:tint val="75000"/>
                  </a:prstClr>
                </a:solidFill>
              </a:rPr>
              <a:pPr/>
              <a:t>9/18/2019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D798196-599F-4936-8D5D-3784B2F791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536909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Arial"/>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488368F-9424-4B0C-A5A3-5691F527F08B}" type="slidenum">
              <a:rPr kumimoji="0" lang="en-US" sz="1400" b="0" i="0" u="none" strike="noStrike" kern="1200" cap="none" spc="0" normalizeH="0" baseline="0" noProof="0">
                <a:ln>
                  <a:noFill/>
                </a:ln>
                <a:solidFill>
                  <a:srgbClr val="000000"/>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337138240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Arial"/>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E33E5AB-364A-499E-A2B4-4B7694B454E6}" type="slidenum">
              <a:rPr kumimoji="0" lang="en-US" sz="1400" b="0" i="0" u="none" strike="noStrike" kern="1200" cap="none" spc="0" normalizeH="0" baseline="0" noProof="0">
                <a:ln>
                  <a:noFill/>
                </a:ln>
                <a:solidFill>
                  <a:srgbClr val="000000"/>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36289160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de-DE" smtClean="0"/>
              <a:t>Click to edit Master title style</a:t>
            </a:r>
            <a:endParaRPr lang="de-D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Click to edit Master subtitle style</a:t>
            </a:r>
            <a:endParaRPr lang="de-DE"/>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09CA9A-E22E-B546-98BF-81B001FF75D3}" type="datetimeFigureOut">
              <a:rPr kumimoji="0" lang="de-D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18.09.2019</a:t>
            </a:fld>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3BB190-B7D6-6943-A534-F219F3B9DBD9}" type="slidenum">
              <a:rPr kumimoji="0" lang="de-D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0294403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Click to edit Master title style</a:t>
            </a:r>
            <a:endParaRPr lang="de-DE"/>
          </a:p>
        </p:txBody>
      </p:sp>
      <p:sp>
        <p:nvSpPr>
          <p:cNvPr id="3" name="Content Placeholder 2"/>
          <p:cNvSpPr>
            <a:spLocks noGrp="1"/>
          </p:cNvSpPr>
          <p:nvPr>
            <p:ph idx="1"/>
          </p:nvPr>
        </p:nvSpPr>
        <p:spPr/>
        <p:txBody>
          <a:body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de-DE"/>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09CA9A-E22E-B546-98BF-81B001FF75D3}" type="datetimeFigureOut">
              <a:rPr kumimoji="0" lang="de-D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18.09.2019</a:t>
            </a:fld>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3BB190-B7D6-6943-A534-F219F3B9DBD9}" type="slidenum">
              <a:rPr kumimoji="0" lang="de-D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9029357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de-DE" smtClean="0"/>
              <a:t>Click to edit Master title style</a:t>
            </a:r>
            <a:endParaRPr lang="de-D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09CA9A-E22E-B546-98BF-81B001FF75D3}" type="datetimeFigureOut">
              <a:rPr kumimoji="0" lang="de-D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18.09.2019</a:t>
            </a:fld>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3BB190-B7D6-6943-A534-F219F3B9DBD9}" type="slidenum">
              <a:rPr kumimoji="0" lang="de-D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5714037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Click to edit Master title style</a:t>
            </a:r>
            <a:endParaRPr lang="de-D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de-D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de-DE"/>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09CA9A-E22E-B546-98BF-81B001FF75D3}" type="datetimeFigureOut">
              <a:rPr kumimoji="0" lang="de-D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18.09.2019</a:t>
            </a:fld>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3BB190-B7D6-6943-A534-F219F3B9DBD9}" type="slidenum">
              <a:rPr kumimoji="0" lang="de-D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3494842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smtClean="0"/>
              <a:t>Click to edit Master title style</a:t>
            </a:r>
            <a:endParaRPr lang="de-D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de-D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de-DE"/>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09CA9A-E22E-B546-98BF-81B001FF75D3}" type="datetimeFigureOut">
              <a:rPr kumimoji="0" lang="de-D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18.09.2019</a:t>
            </a:fld>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3BB190-B7D6-6943-A534-F219F3B9DBD9}" type="slidenum">
              <a:rPr kumimoji="0" lang="de-D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6105928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Click to edit Master title style</a:t>
            </a:r>
            <a:endParaRPr lang="de-DE"/>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09CA9A-E22E-B546-98BF-81B001FF75D3}" type="datetimeFigureOut">
              <a:rPr kumimoji="0" lang="de-D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18.09.2019</a:t>
            </a:fld>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3BB190-B7D6-6943-A534-F219F3B9DBD9}" type="slidenum">
              <a:rPr kumimoji="0" lang="de-D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0008499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09CA9A-E22E-B546-98BF-81B001FF75D3}" type="datetimeFigureOut">
              <a:rPr kumimoji="0" lang="de-D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18.09.2019</a:t>
            </a:fld>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3BB190-B7D6-6943-A534-F219F3B9DBD9}" type="slidenum">
              <a:rPr kumimoji="0" lang="de-D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4757635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de-DE" smtClean="0"/>
              <a:t>Click to edit Master title style</a:t>
            </a:r>
            <a:endParaRPr lang="de-D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de-D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09CA9A-E22E-B546-98BF-81B001FF75D3}" type="datetimeFigureOut">
              <a:rPr kumimoji="0" lang="de-D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18.09.2019</a:t>
            </a:fld>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3BB190-B7D6-6943-A534-F219F3B9DBD9}" type="slidenum">
              <a:rPr kumimoji="0" lang="de-D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53740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47.xml"/><Relationship Id="rId7" Type="http://schemas.openxmlformats.org/officeDocument/2006/relationships/oleObject" Target="../embeddings/oleObject1.bin"/><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tags" Target="../tags/tag1.xml"/><Relationship Id="rId5" Type="http://schemas.openxmlformats.org/officeDocument/2006/relationships/vmlDrawing" Target="../drawings/vmlDrawing1.v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5219EA-B988-405D-9CCA-8429A32A072A}" type="datetimeFigureOut">
              <a:rPr lang="en-US" smtClean="0">
                <a:solidFill>
                  <a:prstClr val="black">
                    <a:tint val="75000"/>
                  </a:prstClr>
                </a:solidFill>
              </a:rPr>
              <a:pPr/>
              <a:t>9/18/2019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798196-599F-4936-8D5D-3784B2F791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66660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Click to edit Master title style</a:t>
            </a:r>
            <a:endParaRPr lang="de-D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de-D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E609CA9A-E22E-B546-98BF-81B001FF75D3}" type="datetimeFigureOut">
              <a:rPr kumimoji="0" lang="de-D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18.09.2019</a:t>
            </a:fld>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63BB190-B7D6-6943-A534-F219F3B9DBD9}" type="slidenum">
              <a:rPr kumimoji="0" lang="de-D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40647372"/>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BC0791-3089-4A94-8170-468E49D79B0F}" type="datetimeFigureOut">
              <a:rPr lang="en-US" smtClean="0">
                <a:solidFill>
                  <a:prstClr val="black">
                    <a:tint val="75000"/>
                  </a:prstClr>
                </a:solidFill>
              </a:rPr>
              <a:pPr/>
              <a:t>9/18/2019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A61CEC-6B1E-4924-8BB2-FF397DB956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288762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Click to edit Master title style</a:t>
            </a:r>
            <a:endParaRPr lang="de-DE"/>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de-DE"/>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E609CA9A-E22E-B546-98BF-81B001FF75D3}" type="datetimeFigureOut">
              <a:rPr lang="de-DE" smtClean="0">
                <a:solidFill>
                  <a:prstClr val="black">
                    <a:tint val="75000"/>
                  </a:prstClr>
                </a:solidFill>
              </a:rPr>
              <a:pPr defTabSz="457200"/>
              <a:t>18.09.2019</a:t>
            </a:fld>
            <a:endParaRPr lang="de-DE">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de-DE">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E63BB190-B7D6-6943-A534-F219F3B9DBD9}" type="slidenum">
              <a:rPr lang="de-DE" smtClean="0">
                <a:solidFill>
                  <a:prstClr val="black">
                    <a:tint val="75000"/>
                  </a:prstClr>
                </a:solidFill>
              </a:rPr>
              <a:pPr defTabSz="457200"/>
              <a:t>‹#›</a:t>
            </a:fld>
            <a:endParaRPr lang="de-DE">
              <a:solidFill>
                <a:prstClr val="black">
                  <a:tint val="75000"/>
                </a:prstClr>
              </a:solidFill>
            </a:endParaRPr>
          </a:p>
        </p:txBody>
      </p:sp>
    </p:spTree>
    <p:extLst>
      <p:ext uri="{BB962C8B-B14F-4D97-AF65-F5344CB8AC3E}">
        <p14:creationId xmlns:p14="http://schemas.microsoft.com/office/powerpoint/2010/main" val="132797123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4EAD194-36F0-4E57-AF20-74421F800B8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180C21B-DBD9-4C3A-8CEF-184DD6CFE1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56339322"/>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6"/>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28" name="think-cell Slide" r:id="rId7" imgW="524" imgH="526" progId="TCLayout.ActiveDocument.1">
                  <p:embed/>
                </p:oleObj>
              </mc:Choice>
              <mc:Fallback>
                <p:oleObj name="think-cell Slide" r:id="rId7" imgW="524" imgH="526" progId="TCLayout.ActiveDocument.1">
                  <p:embed/>
                  <p:pic>
                    <p:nvPicPr>
                      <p:cNvPr id="2" name="Object 1" hidden="1"/>
                      <p:cNvPicPr/>
                      <p:nvPr/>
                    </p:nvPicPr>
                    <p:blipFill>
                      <a:blip r:embed="rId8"/>
                      <a:stretch>
                        <a:fillRect/>
                      </a:stretch>
                    </p:blipFill>
                    <p:spPr>
                      <a:xfrm>
                        <a:off x="1588" y="1588"/>
                        <a:ext cx="1587" cy="1587"/>
                      </a:xfrm>
                      <a:prstGeom prst="rect">
                        <a:avLst/>
                      </a:prstGeom>
                    </p:spPr>
                  </p:pic>
                </p:oleObj>
              </mc:Fallback>
            </mc:AlternateContent>
          </a:graphicData>
        </a:graphic>
      </p:graphicFrame>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4958266-D5EF-4B1A-A1A6-F735D4ECA469}"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31870043"/>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auto">
      <p:bgRef idx="1001">
        <a:schemeClr val="bg1"/>
      </p:bgRef>
    </p:bg>
    <p:spTree>
      <p:nvGrpSpPr>
        <p:cNvPr id="1" name=""/>
        <p:cNvGrpSpPr/>
        <p:nvPr/>
      </p:nvGrpSpPr>
      <p:grpSpPr>
        <a:xfrm>
          <a:off x="0" y="0"/>
          <a:ext cx="0" cy="0"/>
          <a:chOff x="0" y="0"/>
          <a:chExt cx="0" cy="0"/>
        </a:xfrm>
      </p:grpSpPr>
      <p:grpSp>
        <p:nvGrpSpPr>
          <p:cNvPr id="32" name="Group 31"/>
          <p:cNvGrpSpPr/>
          <p:nvPr/>
        </p:nvGrpSpPr>
        <p:grpSpPr>
          <a:xfrm>
            <a:off x="0" y="0"/>
            <a:ext cx="9144000" cy="6858000"/>
            <a:chOff x="-1" y="0"/>
            <a:chExt cx="12188825" cy="6858000"/>
          </a:xfrm>
        </p:grpSpPr>
        <p:sp>
          <p:nvSpPr>
            <p:cNvPr id="8" name="Rectangle 8"/>
            <p:cNvSpPr>
              <a:spLocks noChangeArrowheads="1"/>
            </p:cNvSpPr>
            <p:nvPr/>
          </p:nvSpPr>
          <p:spPr bwMode="auto">
            <a:xfrm>
              <a:off x="4164514" y="6705600"/>
              <a:ext cx="8024310" cy="152400"/>
            </a:xfrm>
            <a:prstGeom prst="rect">
              <a:avLst/>
            </a:prstGeom>
            <a:gradFill rotWithShape="0">
              <a:gsLst>
                <a:gs pos="0">
                  <a:schemeClr val="accent5">
                    <a:lumMod val="20000"/>
                    <a:lumOff val="80000"/>
                  </a:schemeClr>
                </a:gs>
                <a:gs pos="100000">
                  <a:schemeClr val="accent5">
                    <a:lumMod val="75000"/>
                  </a:schemeClr>
                </a:gs>
              </a:gsLst>
              <a:lin ang="0" scaled="1"/>
            </a:gradFill>
            <a:ln w="9525">
              <a:solidFill>
                <a:schemeClr val="tx1"/>
              </a:solidFill>
              <a:miter lim="800000"/>
              <a:headEnd/>
              <a:tailEnd/>
            </a:ln>
            <a:effectLs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black"/>
                </a:solidFill>
                <a:effectLst/>
                <a:uLnTx/>
                <a:uFillTx/>
                <a:latin typeface="굴림" pitchFamily="50" charset="-127"/>
                <a:ea typeface="+mn-ea"/>
                <a:cs typeface="+mn-cs"/>
              </a:endParaRPr>
            </a:p>
          </p:txBody>
        </p:sp>
        <p:sp>
          <p:nvSpPr>
            <p:cNvPr id="9" name="Rectangle 9"/>
            <p:cNvSpPr>
              <a:spLocks noChangeArrowheads="1"/>
            </p:cNvSpPr>
            <p:nvPr/>
          </p:nvSpPr>
          <p:spPr bwMode="auto">
            <a:xfrm>
              <a:off x="11680956" y="1981200"/>
              <a:ext cx="507868" cy="4267200"/>
            </a:xfrm>
            <a:prstGeom prst="rect">
              <a:avLst/>
            </a:prstGeom>
            <a:gradFill rotWithShape="0">
              <a:gsLst>
                <a:gs pos="0">
                  <a:schemeClr val="tx2">
                    <a:lumMod val="20000"/>
                    <a:lumOff val="80000"/>
                  </a:schemeClr>
                </a:gs>
                <a:gs pos="100000">
                  <a:schemeClr val="tx2">
                    <a:lumMod val="60000"/>
                    <a:lumOff val="40000"/>
                  </a:schemeClr>
                </a:gs>
              </a:gsLst>
              <a:lin ang="5400000" scaled="1"/>
            </a:gradFill>
            <a:ln w="9525">
              <a:solidFill>
                <a:schemeClr val="tx1"/>
              </a:solidFill>
              <a:miter lim="800000"/>
              <a:headEnd/>
              <a:tailEnd/>
            </a:ln>
            <a:effectLs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black"/>
                </a:solidFill>
                <a:effectLst/>
                <a:uLnTx/>
                <a:uFillTx/>
                <a:latin typeface="굴림" pitchFamily="50" charset="-127"/>
                <a:ea typeface="+mn-ea"/>
                <a:cs typeface="+mn-cs"/>
              </a:endParaRPr>
            </a:p>
          </p:txBody>
        </p:sp>
        <p:sp>
          <p:nvSpPr>
            <p:cNvPr id="10" name="Rectangle 10"/>
            <p:cNvSpPr>
              <a:spLocks noChangeArrowheads="1"/>
            </p:cNvSpPr>
            <p:nvPr/>
          </p:nvSpPr>
          <p:spPr bwMode="auto">
            <a:xfrm>
              <a:off x="-1" y="5257800"/>
              <a:ext cx="609441" cy="152400"/>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black"/>
                </a:solidFill>
                <a:effectLst/>
                <a:uLnTx/>
                <a:uFillTx/>
                <a:latin typeface="굴림" pitchFamily="50" charset="-127"/>
                <a:ea typeface="+mn-ea"/>
                <a:cs typeface="+mn-cs"/>
              </a:endParaRPr>
            </a:p>
          </p:txBody>
        </p:sp>
        <p:sp>
          <p:nvSpPr>
            <p:cNvPr id="11" name="Rectangle 11"/>
            <p:cNvSpPr>
              <a:spLocks noChangeArrowheads="1"/>
            </p:cNvSpPr>
            <p:nvPr/>
          </p:nvSpPr>
          <p:spPr bwMode="auto">
            <a:xfrm>
              <a:off x="-1" y="5410200"/>
              <a:ext cx="609441" cy="144780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black"/>
                </a:solidFill>
                <a:effectLst/>
                <a:uLnTx/>
                <a:uFillTx/>
                <a:latin typeface="굴림" pitchFamily="50" charset="-127"/>
                <a:ea typeface="+mn-ea"/>
                <a:cs typeface="+mn-cs"/>
              </a:endParaRPr>
            </a:p>
          </p:txBody>
        </p:sp>
        <p:sp>
          <p:nvSpPr>
            <p:cNvPr id="12" name="Rectangle 12"/>
            <p:cNvSpPr>
              <a:spLocks noChangeArrowheads="1"/>
            </p:cNvSpPr>
            <p:nvPr/>
          </p:nvSpPr>
          <p:spPr bwMode="auto">
            <a:xfrm>
              <a:off x="11680956" y="0"/>
              <a:ext cx="507868" cy="19812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black"/>
                </a:solidFill>
                <a:effectLst/>
                <a:uLnTx/>
                <a:uFillTx/>
                <a:latin typeface="굴림" pitchFamily="50" charset="-127"/>
                <a:ea typeface="+mn-ea"/>
                <a:cs typeface="+mn-cs"/>
              </a:endParaRPr>
            </a:p>
          </p:txBody>
        </p:sp>
        <p:sp>
          <p:nvSpPr>
            <p:cNvPr id="13" name="Rectangle 13"/>
            <p:cNvSpPr>
              <a:spLocks noChangeArrowheads="1"/>
            </p:cNvSpPr>
            <p:nvPr/>
          </p:nvSpPr>
          <p:spPr bwMode="auto">
            <a:xfrm>
              <a:off x="7618015" y="0"/>
              <a:ext cx="4062942" cy="304800"/>
            </a:xfrm>
            <a:prstGeom prst="rect">
              <a:avLst/>
            </a:prstGeom>
            <a:solidFill>
              <a:schemeClr val="accent1"/>
            </a:solidFill>
            <a:ln w="9525">
              <a:solidFill>
                <a:schemeClr val="accent3"/>
              </a:solidFill>
              <a:miter lim="800000"/>
              <a:headEnd/>
              <a:tailEnd/>
            </a:ln>
            <a:effectLs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black"/>
                </a:solidFill>
                <a:effectLst/>
                <a:uLnTx/>
                <a:uFillTx/>
                <a:latin typeface="굴림" pitchFamily="50" charset="-127"/>
                <a:ea typeface="+mn-ea"/>
                <a:cs typeface="+mn-cs"/>
              </a:endParaRPr>
            </a:p>
          </p:txBody>
        </p:sp>
        <p:sp>
          <p:nvSpPr>
            <p:cNvPr id="14" name="Rectangle 14"/>
            <p:cNvSpPr>
              <a:spLocks noChangeArrowheads="1"/>
            </p:cNvSpPr>
            <p:nvPr/>
          </p:nvSpPr>
          <p:spPr bwMode="auto">
            <a:xfrm>
              <a:off x="609440" y="304800"/>
              <a:ext cx="711015" cy="762000"/>
            </a:xfrm>
            <a:prstGeom prst="rect">
              <a:avLst/>
            </a:prstGeom>
            <a:solidFill>
              <a:schemeClr val="bg2">
                <a:lumMod val="50000"/>
                <a:alpha val="50000"/>
              </a:schemeClr>
            </a:solidFill>
            <a:ln w="9525">
              <a:solidFill>
                <a:schemeClr val="tx1"/>
              </a:solidFill>
              <a:miter lim="800000"/>
              <a:headEnd/>
              <a:tailEnd/>
            </a:ln>
            <a:effectLs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black"/>
                </a:solidFill>
                <a:effectLst/>
                <a:uLnTx/>
                <a:uFillTx/>
                <a:latin typeface="굴림" pitchFamily="50" charset="-127"/>
                <a:ea typeface="+mn-ea"/>
                <a:cs typeface="+mn-cs"/>
              </a:endParaRPr>
            </a:p>
          </p:txBody>
        </p:sp>
        <p:sp>
          <p:nvSpPr>
            <p:cNvPr id="15" name="Rectangle 15"/>
            <p:cNvSpPr>
              <a:spLocks noChangeArrowheads="1"/>
            </p:cNvSpPr>
            <p:nvPr/>
          </p:nvSpPr>
          <p:spPr bwMode="auto">
            <a:xfrm>
              <a:off x="-1" y="1066800"/>
              <a:ext cx="609441" cy="4191000"/>
            </a:xfrm>
            <a:prstGeom prst="rect">
              <a:avLst/>
            </a:prstGeom>
            <a:gradFill rotWithShape="0">
              <a:gsLst>
                <a:gs pos="0">
                  <a:schemeClr val="bg2">
                    <a:lumMod val="50000"/>
                  </a:schemeClr>
                </a:gs>
                <a:gs pos="100000">
                  <a:schemeClr val="bg1"/>
                </a:gs>
              </a:gsLst>
              <a:lin ang="5400000" scaled="1"/>
            </a:gradFill>
            <a:ln w="9525">
              <a:solidFill>
                <a:schemeClr val="tx1"/>
              </a:solidFill>
              <a:miter lim="800000"/>
              <a:headEnd/>
              <a:tailEnd/>
            </a:ln>
            <a:effectLs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black"/>
                </a:solidFill>
                <a:effectLst/>
                <a:uLnTx/>
                <a:uFillTx/>
                <a:latin typeface="굴림" pitchFamily="50" charset="-127"/>
                <a:ea typeface="+mn-ea"/>
                <a:cs typeface="+mn-cs"/>
              </a:endParaRPr>
            </a:p>
          </p:txBody>
        </p:sp>
        <p:sp>
          <p:nvSpPr>
            <p:cNvPr id="16" name="Rectangle 16"/>
            <p:cNvSpPr>
              <a:spLocks noChangeArrowheads="1"/>
            </p:cNvSpPr>
            <p:nvPr/>
          </p:nvSpPr>
          <p:spPr bwMode="auto">
            <a:xfrm>
              <a:off x="-1" y="304800"/>
              <a:ext cx="609441" cy="762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black"/>
                </a:solidFill>
                <a:effectLst/>
                <a:uLnTx/>
                <a:uFillTx/>
                <a:latin typeface="굴림" pitchFamily="50" charset="-127"/>
                <a:ea typeface="+mn-ea"/>
                <a:cs typeface="+mn-cs"/>
              </a:endParaRPr>
            </a:p>
          </p:txBody>
        </p:sp>
        <p:sp>
          <p:nvSpPr>
            <p:cNvPr id="17" name="Rectangle 17"/>
            <p:cNvSpPr>
              <a:spLocks noChangeArrowheads="1"/>
            </p:cNvSpPr>
            <p:nvPr/>
          </p:nvSpPr>
          <p:spPr bwMode="auto">
            <a:xfrm>
              <a:off x="-1" y="0"/>
              <a:ext cx="1320456" cy="304800"/>
            </a:xfrm>
            <a:prstGeom prst="rect">
              <a:avLst/>
            </a:prstGeom>
            <a:solidFill>
              <a:schemeClr val="accent1"/>
            </a:solidFill>
            <a:ln w="19050">
              <a:solidFill>
                <a:schemeClr val="accent1"/>
              </a:solidFill>
              <a:miter lim="800000"/>
              <a:headEnd/>
              <a:tailEnd/>
            </a:ln>
            <a:effectLs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black"/>
                </a:solidFill>
                <a:effectLst/>
                <a:uLnTx/>
                <a:uFillTx/>
                <a:latin typeface="굴림" pitchFamily="50" charset="-127"/>
                <a:ea typeface="+mn-ea"/>
                <a:cs typeface="+mn-cs"/>
              </a:endParaRPr>
            </a:p>
          </p:txBody>
        </p:sp>
        <p:sp>
          <p:nvSpPr>
            <p:cNvPr id="18" name="Rectangle 18"/>
            <p:cNvSpPr>
              <a:spLocks noChangeArrowheads="1"/>
            </p:cNvSpPr>
            <p:nvPr/>
          </p:nvSpPr>
          <p:spPr bwMode="auto">
            <a:xfrm>
              <a:off x="1320455" y="0"/>
              <a:ext cx="6297560" cy="304800"/>
            </a:xfrm>
            <a:prstGeom prst="rect">
              <a:avLst/>
            </a:prstGeom>
            <a:solidFill>
              <a:schemeClr val="bg1"/>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black"/>
                </a:solidFill>
                <a:effectLst/>
                <a:uLnTx/>
                <a:uFillTx/>
                <a:latin typeface="굴림" pitchFamily="50" charset="-127"/>
                <a:ea typeface="+mn-ea"/>
                <a:cs typeface="+mn-cs"/>
              </a:endParaRPr>
            </a:p>
          </p:txBody>
        </p:sp>
        <p:sp>
          <p:nvSpPr>
            <p:cNvPr id="19" name="Line 19"/>
            <p:cNvSpPr>
              <a:spLocks noChangeShapeType="1"/>
            </p:cNvSpPr>
            <p:nvPr/>
          </p:nvSpPr>
          <p:spPr bwMode="auto">
            <a:xfrm flipV="1">
              <a:off x="609440" y="304800"/>
              <a:ext cx="0" cy="6553200"/>
            </a:xfrm>
            <a:prstGeom prst="line">
              <a:avLst/>
            </a:prstGeom>
            <a:noFill/>
            <a:ln w="7620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0" name="Line 20"/>
            <p:cNvSpPr>
              <a:spLocks noChangeShapeType="1"/>
            </p:cNvSpPr>
            <p:nvPr/>
          </p:nvSpPr>
          <p:spPr bwMode="auto">
            <a:xfrm>
              <a:off x="609440" y="6705600"/>
              <a:ext cx="11579384" cy="0"/>
            </a:xfrm>
            <a:prstGeom prst="line">
              <a:avLst/>
            </a:prstGeom>
            <a:noFill/>
            <a:ln w="571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1" name="Line 21"/>
            <p:cNvSpPr>
              <a:spLocks noChangeShapeType="1"/>
            </p:cNvSpPr>
            <p:nvPr/>
          </p:nvSpPr>
          <p:spPr bwMode="auto">
            <a:xfrm flipV="1">
              <a:off x="11680956" y="0"/>
              <a:ext cx="0" cy="6705600"/>
            </a:xfrm>
            <a:prstGeom prst="line">
              <a:avLst/>
            </a:prstGeom>
            <a:noFill/>
            <a:ln w="571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2" name="Line 22"/>
            <p:cNvSpPr>
              <a:spLocks noChangeShapeType="1"/>
            </p:cNvSpPr>
            <p:nvPr/>
          </p:nvSpPr>
          <p:spPr bwMode="auto">
            <a:xfrm>
              <a:off x="-1" y="304800"/>
              <a:ext cx="12188825" cy="0"/>
            </a:xfrm>
            <a:prstGeom prst="line">
              <a:avLst/>
            </a:prstGeom>
            <a:noFill/>
            <a:ln w="3810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3" name="Line 23"/>
            <p:cNvSpPr>
              <a:spLocks noChangeShapeType="1"/>
            </p:cNvSpPr>
            <p:nvPr/>
          </p:nvSpPr>
          <p:spPr bwMode="auto">
            <a:xfrm flipH="1">
              <a:off x="7618015" y="457200"/>
              <a:ext cx="4570809" cy="0"/>
            </a:xfrm>
            <a:prstGeom prst="line">
              <a:avLst/>
            </a:prstGeom>
            <a:noFill/>
            <a:ln w="190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4" name="Line 24"/>
            <p:cNvSpPr>
              <a:spLocks noChangeShapeType="1"/>
            </p:cNvSpPr>
            <p:nvPr/>
          </p:nvSpPr>
          <p:spPr bwMode="auto">
            <a:xfrm flipV="1">
              <a:off x="7618015" y="0"/>
              <a:ext cx="0" cy="457200"/>
            </a:xfrm>
            <a:prstGeom prst="line">
              <a:avLst/>
            </a:prstGeom>
            <a:noFill/>
            <a:ln w="190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5" name="Line 25"/>
            <p:cNvSpPr>
              <a:spLocks noChangeShapeType="1"/>
            </p:cNvSpPr>
            <p:nvPr/>
          </p:nvSpPr>
          <p:spPr bwMode="auto">
            <a:xfrm>
              <a:off x="11680956" y="1981200"/>
              <a:ext cx="50786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6" name="Line 26"/>
            <p:cNvSpPr>
              <a:spLocks noChangeShapeType="1"/>
            </p:cNvSpPr>
            <p:nvPr/>
          </p:nvSpPr>
          <p:spPr bwMode="auto">
            <a:xfrm>
              <a:off x="1320455" y="0"/>
              <a:ext cx="0" cy="1066800"/>
            </a:xfrm>
            <a:prstGeom prst="line">
              <a:avLst/>
            </a:prstGeom>
            <a:noFill/>
            <a:ln w="190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7" name="Line 27"/>
            <p:cNvSpPr>
              <a:spLocks noChangeShapeType="1"/>
            </p:cNvSpPr>
            <p:nvPr/>
          </p:nvSpPr>
          <p:spPr bwMode="auto">
            <a:xfrm flipH="1">
              <a:off x="-1" y="1066800"/>
              <a:ext cx="1320456" cy="0"/>
            </a:xfrm>
            <a:prstGeom prst="line">
              <a:avLst/>
            </a:prstGeom>
            <a:noFill/>
            <a:ln w="2857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 name="Line 30"/>
            <p:cNvSpPr>
              <a:spLocks noChangeShapeType="1"/>
            </p:cNvSpPr>
            <p:nvPr/>
          </p:nvSpPr>
          <p:spPr bwMode="auto">
            <a:xfrm flipH="1">
              <a:off x="-1" y="5257800"/>
              <a:ext cx="609441" cy="0"/>
            </a:xfrm>
            <a:prstGeom prst="line">
              <a:avLst/>
            </a:prstGeom>
            <a:noFill/>
            <a:ln w="2857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1" name="Line 31"/>
            <p:cNvSpPr>
              <a:spLocks noChangeShapeType="1"/>
            </p:cNvSpPr>
            <p:nvPr/>
          </p:nvSpPr>
          <p:spPr bwMode="auto">
            <a:xfrm flipH="1">
              <a:off x="-1" y="5410200"/>
              <a:ext cx="609441"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2" name="Title Placeholder 1"/>
          <p:cNvSpPr>
            <a:spLocks noGrp="1"/>
          </p:cNvSpPr>
          <p:nvPr>
            <p:ph type="title"/>
          </p:nvPr>
        </p:nvSpPr>
        <p:spPr>
          <a:xfrm>
            <a:off x="1142108" y="533400"/>
            <a:ext cx="7202776" cy="1143000"/>
          </a:xfrm>
          <a:prstGeom prst="rect">
            <a:avLst/>
          </a:prstGeom>
        </p:spPr>
        <p:txBody>
          <a:bodyPr vert="horz" lIns="91440" tIns="45720" rIns="91440" bIns="45720" rtlCol="0" anchor="b">
            <a:normAutofit/>
          </a:bodyPr>
          <a:lstStyle/>
          <a:p>
            <a:r>
              <a:rPr lang="en-US"/>
              <a:t>Click to edit Master title style</a:t>
            </a:r>
            <a:endParaRPr dirty="0"/>
          </a:p>
        </p:txBody>
      </p:sp>
      <p:sp>
        <p:nvSpPr>
          <p:cNvPr id="3" name="Text Placeholder 2"/>
          <p:cNvSpPr>
            <a:spLocks noGrp="1"/>
          </p:cNvSpPr>
          <p:nvPr>
            <p:ph type="body" idx="1"/>
          </p:nvPr>
        </p:nvSpPr>
        <p:spPr>
          <a:xfrm>
            <a:off x="1142108" y="1828800"/>
            <a:ext cx="7202776" cy="41910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1138759" y="6172205"/>
            <a:ext cx="5148187" cy="273049"/>
          </a:xfrm>
          <a:prstGeom prst="rect">
            <a:avLst/>
          </a:prstGeom>
        </p:spPr>
        <p:txBody>
          <a:bodyPr vert="horz" lIns="91440" tIns="45720" rIns="91440" bIns="45720" rtlCol="0" anchor="ctr"/>
          <a:lstStyle>
            <a:lvl1pPr algn="l">
              <a:defRPr sz="825">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noFill/>
                </a:ln>
                <a:solidFill>
                  <a:prstClr val="black"/>
                </a:solidFill>
                <a:effectLst/>
                <a:uLnTx/>
                <a:uFillTx/>
                <a:latin typeface="Century Gothic" panose="020B0502020202020204"/>
                <a:ea typeface="+mn-ea"/>
                <a:cs typeface="+mn-cs"/>
              </a:rPr>
              <a:t>Add a footer</a:t>
            </a:r>
            <a:endParaRPr kumimoji="0" lang="en-US" sz="825"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4" name="Date Placeholder 3"/>
          <p:cNvSpPr>
            <a:spLocks noGrp="1"/>
          </p:cNvSpPr>
          <p:nvPr>
            <p:ph type="dt" sz="half" idx="2"/>
          </p:nvPr>
        </p:nvSpPr>
        <p:spPr>
          <a:xfrm>
            <a:off x="6458441" y="6172205"/>
            <a:ext cx="990302" cy="273049"/>
          </a:xfrm>
          <a:prstGeom prst="rect">
            <a:avLst/>
          </a:prstGeom>
        </p:spPr>
        <p:txBody>
          <a:bodyPr vert="horz" lIns="91440" tIns="45720" rIns="91440" bIns="45720" rtlCol="0" anchor="ctr"/>
          <a:lstStyle>
            <a:lvl1pPr algn="r">
              <a:defRPr sz="825">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9A482BE-99A3-42A0-9449-58590BCFB587}" type="datetime1">
              <a:rPr kumimoji="0" lang="en-US" sz="825"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9/18/2019</a:t>
            </a:fld>
            <a:endParaRPr kumimoji="0" lang="en-US" sz="825"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 name="Slide Number Placeholder 5"/>
          <p:cNvSpPr>
            <a:spLocks noGrp="1"/>
          </p:cNvSpPr>
          <p:nvPr>
            <p:ph type="sldNum" sz="quarter" idx="4"/>
          </p:nvPr>
        </p:nvSpPr>
        <p:spPr>
          <a:xfrm>
            <a:off x="7601739" y="6172205"/>
            <a:ext cx="743144" cy="273049"/>
          </a:xfrm>
          <a:prstGeom prst="rect">
            <a:avLst/>
          </a:prstGeom>
        </p:spPr>
        <p:txBody>
          <a:bodyPr vert="horz" lIns="91440" tIns="45720" rIns="91440" bIns="45720" rtlCol="0" anchor="ctr"/>
          <a:lstStyle>
            <a:lvl1pPr algn="r">
              <a:defRPr sz="825">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5137D0E-4A4F-4307-8994-C1891D747D59}" type="slidenum">
              <a:rPr kumimoji="0" lang="en-US" sz="825"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25"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508335195"/>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685994" rtl="0" eaLnBrk="1" latinLnBrk="0" hangingPunct="1">
        <a:lnSpc>
          <a:spcPct val="90000"/>
        </a:lnSpc>
        <a:spcBef>
          <a:spcPct val="0"/>
        </a:spcBef>
        <a:buNone/>
        <a:defRPr sz="2401" kern="1200">
          <a:solidFill>
            <a:schemeClr val="tx2"/>
          </a:solidFill>
          <a:latin typeface="+mj-lt"/>
          <a:ea typeface="+mj-ea"/>
          <a:cs typeface="+mj-cs"/>
        </a:defRPr>
      </a:lvl1pPr>
    </p:titleStyle>
    <p:bodyStyle>
      <a:lvl1pPr marL="167926" indent="-167926" algn="l" defTabSz="685994" rtl="0" eaLnBrk="1" latinLnBrk="0" hangingPunct="1">
        <a:lnSpc>
          <a:spcPct val="90000"/>
        </a:lnSpc>
        <a:spcBef>
          <a:spcPts val="1350"/>
        </a:spcBef>
        <a:buClr>
          <a:schemeClr val="accent2"/>
        </a:buClr>
        <a:buFont typeface="Arial" pitchFamily="34" charset="0"/>
        <a:buChar char="•"/>
        <a:defRPr sz="1500" kern="1200">
          <a:solidFill>
            <a:schemeClr val="tx1"/>
          </a:solidFill>
          <a:latin typeface="+mn-lt"/>
          <a:ea typeface="+mn-ea"/>
          <a:cs typeface="+mn-cs"/>
        </a:defRPr>
      </a:lvl1pPr>
      <a:lvl2pPr marL="377297" indent="-167926" algn="l" defTabSz="685994" rtl="0" eaLnBrk="1" latinLnBrk="0" hangingPunct="1">
        <a:lnSpc>
          <a:spcPct val="90000"/>
        </a:lnSpc>
        <a:spcBef>
          <a:spcPts val="600"/>
        </a:spcBef>
        <a:buClr>
          <a:schemeClr val="accent2"/>
        </a:buClr>
        <a:buFont typeface="Arial" pitchFamily="34" charset="0"/>
        <a:buChar char="–"/>
        <a:defRPr sz="1350" kern="1200">
          <a:solidFill>
            <a:schemeClr val="tx1"/>
          </a:solidFill>
          <a:latin typeface="+mn-lt"/>
          <a:ea typeface="+mn-ea"/>
          <a:cs typeface="+mn-cs"/>
        </a:defRPr>
      </a:lvl2pPr>
      <a:lvl3pPr marL="556180" indent="-128624" algn="l" defTabSz="685994" rtl="0" eaLnBrk="1" latinLnBrk="0" hangingPunct="1">
        <a:lnSpc>
          <a:spcPct val="90000"/>
        </a:lnSpc>
        <a:spcBef>
          <a:spcPts val="450"/>
        </a:spcBef>
        <a:buClr>
          <a:schemeClr val="accent2"/>
        </a:buClr>
        <a:buFont typeface="Arial" pitchFamily="34" charset="0"/>
        <a:buChar char="•"/>
        <a:defRPr sz="1200" kern="1200">
          <a:solidFill>
            <a:schemeClr val="tx1"/>
          </a:solidFill>
          <a:latin typeface="+mn-lt"/>
          <a:ea typeface="+mn-ea"/>
          <a:cs typeface="+mn-cs"/>
        </a:defRPr>
      </a:lvl3pPr>
      <a:lvl4pPr marL="725296" indent="-129815" algn="l" defTabSz="685994" rtl="0" eaLnBrk="1" latinLnBrk="0" hangingPunct="1">
        <a:lnSpc>
          <a:spcPct val="90000"/>
        </a:lnSpc>
        <a:spcBef>
          <a:spcPts val="450"/>
        </a:spcBef>
        <a:buClr>
          <a:schemeClr val="accent2"/>
        </a:buClr>
        <a:buFont typeface="Arial" pitchFamily="34" charset="0"/>
        <a:buChar char="–"/>
        <a:defRPr sz="1050" kern="1200">
          <a:solidFill>
            <a:schemeClr val="tx1"/>
          </a:solidFill>
          <a:latin typeface="+mn-lt"/>
          <a:ea typeface="+mn-ea"/>
          <a:cs typeface="+mn-cs"/>
        </a:defRPr>
      </a:lvl4pPr>
      <a:lvl5pPr marL="906323" indent="-129815" algn="l" defTabSz="685994" rtl="0" eaLnBrk="1" latinLnBrk="0" hangingPunct="1">
        <a:lnSpc>
          <a:spcPct val="90000"/>
        </a:lnSpc>
        <a:spcBef>
          <a:spcPts val="450"/>
        </a:spcBef>
        <a:buClr>
          <a:schemeClr val="accent2"/>
        </a:buClr>
        <a:buFont typeface="Arial" pitchFamily="34" charset="0"/>
        <a:buChar char="•"/>
        <a:defRPr sz="1050" kern="1200">
          <a:solidFill>
            <a:schemeClr val="tx1"/>
          </a:solidFill>
          <a:latin typeface="+mn-lt"/>
          <a:ea typeface="+mn-ea"/>
          <a:cs typeface="+mn-cs"/>
        </a:defRPr>
      </a:lvl5pPr>
      <a:lvl6pPr marL="1083871" indent="-130339" algn="l" defTabSz="685994" rtl="0" eaLnBrk="1" latinLnBrk="0" hangingPunct="1">
        <a:lnSpc>
          <a:spcPct val="90000"/>
        </a:lnSpc>
        <a:spcBef>
          <a:spcPts val="450"/>
        </a:spcBef>
        <a:buFont typeface="Arial" pitchFamily="34" charset="0"/>
        <a:buChar char="–"/>
        <a:defRPr sz="1050" kern="1200">
          <a:solidFill>
            <a:schemeClr val="tx1"/>
          </a:solidFill>
          <a:latin typeface="+mn-lt"/>
          <a:ea typeface="+mn-ea"/>
          <a:cs typeface="+mn-cs"/>
        </a:defRPr>
      </a:lvl6pPr>
      <a:lvl7pPr marL="1262229" indent="-130339" algn="l" defTabSz="685994" rtl="0" eaLnBrk="1" latinLnBrk="0" hangingPunct="1">
        <a:lnSpc>
          <a:spcPct val="90000"/>
        </a:lnSpc>
        <a:spcBef>
          <a:spcPts val="450"/>
        </a:spcBef>
        <a:buFont typeface="Arial" pitchFamily="34" charset="0"/>
        <a:buChar char="•"/>
        <a:defRPr sz="1050" kern="1200">
          <a:solidFill>
            <a:schemeClr val="tx1"/>
          </a:solidFill>
          <a:latin typeface="+mn-lt"/>
          <a:ea typeface="+mn-ea"/>
          <a:cs typeface="+mn-cs"/>
        </a:defRPr>
      </a:lvl7pPr>
      <a:lvl8pPr marL="1440588" indent="-130339" algn="l" defTabSz="685994" rtl="0" eaLnBrk="1" latinLnBrk="0" hangingPunct="1">
        <a:lnSpc>
          <a:spcPct val="90000"/>
        </a:lnSpc>
        <a:spcBef>
          <a:spcPts val="450"/>
        </a:spcBef>
        <a:buFont typeface="Arial" pitchFamily="34" charset="0"/>
        <a:buChar char="–"/>
        <a:defRPr sz="1050" kern="1200">
          <a:solidFill>
            <a:schemeClr val="tx1"/>
          </a:solidFill>
          <a:latin typeface="+mn-lt"/>
          <a:ea typeface="+mn-ea"/>
          <a:cs typeface="+mn-cs"/>
        </a:defRPr>
      </a:lvl8pPr>
      <a:lvl9pPr marL="1618947" indent="-130339" algn="l" defTabSz="685994" rtl="0" eaLnBrk="1" latinLnBrk="0" hangingPunct="1">
        <a:lnSpc>
          <a:spcPct val="90000"/>
        </a:lnSpc>
        <a:spcBef>
          <a:spcPts val="450"/>
        </a:spcBef>
        <a:buFont typeface="Arial" pitchFamily="34" charset="0"/>
        <a:buChar char="•"/>
        <a:defRPr sz="1050" kern="1200">
          <a:solidFill>
            <a:schemeClr val="tx1"/>
          </a:solidFill>
          <a:latin typeface="+mn-lt"/>
          <a:ea typeface="+mn-ea"/>
          <a:cs typeface="+mn-cs"/>
        </a:defRPr>
      </a:lvl9pPr>
    </p:bodyStyle>
    <p:otherStyle>
      <a:defPPr>
        <a:defRPr/>
      </a:defPPr>
      <a:lvl1pPr marL="0" algn="l" defTabSz="685994" rtl="0" eaLnBrk="1" latinLnBrk="0" hangingPunct="1">
        <a:defRPr sz="1350" kern="1200">
          <a:solidFill>
            <a:schemeClr val="tx1"/>
          </a:solidFill>
          <a:latin typeface="+mn-lt"/>
          <a:ea typeface="+mn-ea"/>
          <a:cs typeface="+mn-cs"/>
        </a:defRPr>
      </a:lvl1pPr>
      <a:lvl2pPr marL="342997" algn="l" defTabSz="685994" rtl="0" eaLnBrk="1" latinLnBrk="0" hangingPunct="1">
        <a:defRPr sz="1350" kern="1200">
          <a:solidFill>
            <a:schemeClr val="tx1"/>
          </a:solidFill>
          <a:latin typeface="+mn-lt"/>
          <a:ea typeface="+mn-ea"/>
          <a:cs typeface="+mn-cs"/>
        </a:defRPr>
      </a:lvl2pPr>
      <a:lvl3pPr marL="685994" algn="l" defTabSz="685994" rtl="0" eaLnBrk="1" latinLnBrk="0" hangingPunct="1">
        <a:defRPr sz="1350" kern="1200">
          <a:solidFill>
            <a:schemeClr val="tx1"/>
          </a:solidFill>
          <a:latin typeface="+mn-lt"/>
          <a:ea typeface="+mn-ea"/>
          <a:cs typeface="+mn-cs"/>
        </a:defRPr>
      </a:lvl3pPr>
      <a:lvl4pPr marL="1028991" algn="l" defTabSz="685994" rtl="0" eaLnBrk="1" latinLnBrk="0" hangingPunct="1">
        <a:defRPr sz="1350" kern="1200">
          <a:solidFill>
            <a:schemeClr val="tx1"/>
          </a:solidFill>
          <a:latin typeface="+mn-lt"/>
          <a:ea typeface="+mn-ea"/>
          <a:cs typeface="+mn-cs"/>
        </a:defRPr>
      </a:lvl4pPr>
      <a:lvl5pPr marL="1371989" algn="l" defTabSz="685994" rtl="0" eaLnBrk="1" latinLnBrk="0" hangingPunct="1">
        <a:defRPr sz="1350" kern="1200">
          <a:solidFill>
            <a:schemeClr val="tx1"/>
          </a:solidFill>
          <a:latin typeface="+mn-lt"/>
          <a:ea typeface="+mn-ea"/>
          <a:cs typeface="+mn-cs"/>
        </a:defRPr>
      </a:lvl5pPr>
      <a:lvl6pPr marL="1714986" algn="l" defTabSz="685994" rtl="0" eaLnBrk="1" latinLnBrk="0" hangingPunct="1">
        <a:defRPr sz="1350" kern="1200">
          <a:solidFill>
            <a:schemeClr val="tx1"/>
          </a:solidFill>
          <a:latin typeface="+mn-lt"/>
          <a:ea typeface="+mn-ea"/>
          <a:cs typeface="+mn-cs"/>
        </a:defRPr>
      </a:lvl6pPr>
      <a:lvl7pPr marL="2057983" algn="l" defTabSz="685994" rtl="0" eaLnBrk="1" latinLnBrk="0" hangingPunct="1">
        <a:defRPr sz="1350" kern="1200">
          <a:solidFill>
            <a:schemeClr val="tx1"/>
          </a:solidFill>
          <a:latin typeface="+mn-lt"/>
          <a:ea typeface="+mn-ea"/>
          <a:cs typeface="+mn-cs"/>
        </a:defRPr>
      </a:lvl7pPr>
      <a:lvl8pPr marL="2400980" algn="l" defTabSz="685994" rtl="0" eaLnBrk="1" latinLnBrk="0" hangingPunct="1">
        <a:defRPr sz="1350" kern="1200">
          <a:solidFill>
            <a:schemeClr val="tx1"/>
          </a:solidFill>
          <a:latin typeface="+mn-lt"/>
          <a:ea typeface="+mn-ea"/>
          <a:cs typeface="+mn-cs"/>
        </a:defRPr>
      </a:lvl8pPr>
      <a:lvl9pPr marL="2743977" algn="l" defTabSz="685994"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53" name="Google Shape;53;p13"/>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000" b="0" i="0" u="none" strike="noStrike" kern="0" cap="none" spc="0" normalizeH="0" baseline="0" noProof="0" smtClean="0">
                <a:ln>
                  <a:noFill/>
                </a:ln>
                <a:solidFill>
                  <a:srgbClr val="595959"/>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a:t>
            </a:fld>
            <a:endParaRPr kumimoji="0" lang="en" sz="1000" b="0" i="0" u="none" strike="noStrike" kern="0" cap="none" spc="0" normalizeH="0" baseline="0" noProof="0">
              <a:ln>
                <a:noFill/>
              </a:ln>
              <a:solidFill>
                <a:srgbClr val="595959"/>
              </a:solidFill>
              <a:effectLst/>
              <a:uLnTx/>
              <a:uFillTx/>
              <a:latin typeface="Arial"/>
              <a:ea typeface="+mn-ea"/>
              <a:cs typeface="Arial"/>
              <a:sym typeface="Arial"/>
            </a:endParaRPr>
          </a:p>
        </p:txBody>
      </p:sp>
    </p:spTree>
    <p:extLst>
      <p:ext uri="{BB962C8B-B14F-4D97-AF65-F5344CB8AC3E}">
        <p14:creationId xmlns:p14="http://schemas.microsoft.com/office/powerpoint/2010/main" val="3255906970"/>
      </p:ext>
    </p:extLst>
  </p:cSld>
  <p:clrMap bg1="lt1" tx1="dk1" bg2="dk2" tx2="lt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8D8A227-DB88-490D-A49A-A8232E26A6A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9/18/2019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DD82CA3-BC18-4AC9-9020-7E59A91379D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0062762"/>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Aria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Aria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B7BC3D9-8640-41EB-9647-7FD931738D18}" type="slidenum">
              <a:rPr kumimoji="0" lang="en-US" sz="1400" b="0" i="0" u="none" strike="noStrike" kern="1200" cap="none" spc="0" normalizeH="0" baseline="0" noProof="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3360434819"/>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40.xml"/><Relationship Id="rId1" Type="http://schemas.openxmlformats.org/officeDocument/2006/relationships/tags" Target="../tags/tag3.xml"/></Relationships>
</file>

<file path=ppt/slides/_rels/slide10.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13.jpeg"/><Relationship Id="rId1" Type="http://schemas.openxmlformats.org/officeDocument/2006/relationships/slideLayout" Target="../slideLayouts/slideLayout29.xml"/><Relationship Id="rId4" Type="http://schemas.openxmlformats.org/officeDocument/2006/relationships/image" Target="../media/image32.emf"/></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9.xml"/><Relationship Id="rId4" Type="http://schemas.openxmlformats.org/officeDocument/2006/relationships/image" Target="../media/image36.jpg"/></Relationships>
</file>

<file path=ppt/slides/_rels/slide1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40.png"/><Relationship Id="rId5" Type="http://schemas.openxmlformats.org/officeDocument/2006/relationships/image" Target="../media/image39.emf"/><Relationship Id="rId4" Type="http://schemas.openxmlformats.org/officeDocument/2006/relationships/image" Target="../media/image38.emf"/></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9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87.xml"/></Relationships>
</file>

<file path=ppt/slides/_rels/slide24.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98.xml"/></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2.xml"/></Relationships>
</file>

<file path=ppt/slides/_rels/slide28.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9.xml"/><Relationship Id="rId5" Type="http://schemas.openxmlformats.org/officeDocument/2006/relationships/image" Target="../media/image7.png"/><Relationship Id="rId4" Type="http://schemas.openxmlformats.org/officeDocument/2006/relationships/image" Target="../media/image6.emf"/></Relationships>
</file>

<file path=ppt/slides/_rels/slide3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69.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72.emf"/><Relationship Id="rId4" Type="http://schemas.openxmlformats.org/officeDocument/2006/relationships/image" Target="../media/image66.png"/><Relationship Id="rId9" Type="http://schemas.openxmlformats.org/officeDocument/2006/relationships/image" Target="../media/image71.png"/></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69.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emf"/></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14.tiff"/><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emf"/><Relationship Id="rId3" Type="http://schemas.openxmlformats.org/officeDocument/2006/relationships/tags" Target="../tags/tag6.xml"/><Relationship Id="rId7" Type="http://schemas.openxmlformats.org/officeDocument/2006/relationships/slideLayout" Target="../slideLayouts/slideLayout29.xml"/><Relationship Id="rId12" Type="http://schemas.openxmlformats.org/officeDocument/2006/relationships/image" Target="../media/image18.emf"/><Relationship Id="rId2" Type="http://schemas.openxmlformats.org/officeDocument/2006/relationships/tags" Target="../tags/tag5.xml"/><Relationship Id="rId16" Type="http://schemas.openxmlformats.org/officeDocument/2006/relationships/image" Target="../media/image22.emf"/><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image" Target="../media/image17.gif"/><Relationship Id="rId5" Type="http://schemas.openxmlformats.org/officeDocument/2006/relationships/tags" Target="../tags/tag8.xml"/><Relationship Id="rId15" Type="http://schemas.openxmlformats.org/officeDocument/2006/relationships/image" Target="../media/image21.emf"/><Relationship Id="rId10" Type="http://schemas.openxmlformats.org/officeDocument/2006/relationships/image" Target="../media/image16.emf"/><Relationship Id="rId4" Type="http://schemas.openxmlformats.org/officeDocument/2006/relationships/tags" Target="../tags/tag7.xml"/><Relationship Id="rId9" Type="http://schemas.openxmlformats.org/officeDocument/2006/relationships/image" Target="../media/image30.png"/><Relationship Id="rId14" Type="http://schemas.openxmlformats.org/officeDocument/2006/relationships/image" Target="../media/image20.emf"/></Relationships>
</file>

<file path=ppt/slides/_rels/slide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Layout" Target="../slideLayouts/slideLayout29.xml"/><Relationship Id="rId4" Type="http://schemas.openxmlformats.org/officeDocument/2006/relationships/image" Target="../media/image25.emf"/></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29.xml"/><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3.xml"/><Relationship Id="rId1" Type="http://schemas.openxmlformats.org/officeDocument/2006/relationships/slideLayout" Target="../slideLayouts/slideLayout24.xml"/><Relationship Id="rId5" Type="http://schemas.openxmlformats.org/officeDocument/2006/relationships/image" Target="../media/image31.jpeg"/><Relationship Id="rId4" Type="http://schemas.openxmlformats.org/officeDocument/2006/relationships/image" Target="../media/image30.tif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5000" r="-15000"/>
          </a:stretch>
        </a:blipFill>
        <a:effectLst/>
      </p:bgPr>
    </p:bg>
    <p:spTree>
      <p:nvGrpSpPr>
        <p:cNvPr id="1" name=""/>
        <p:cNvGrpSpPr/>
        <p:nvPr/>
      </p:nvGrpSpPr>
      <p:grpSpPr>
        <a:xfrm>
          <a:off x="0" y="0"/>
          <a:ext cx="0" cy="0"/>
          <a:chOff x="0" y="0"/>
          <a:chExt cx="0" cy="0"/>
        </a:xfrm>
      </p:grpSpPr>
      <p:sp>
        <p:nvSpPr>
          <p:cNvPr id="4" name="TextBox 3"/>
          <p:cNvSpPr txBox="1"/>
          <p:nvPr/>
        </p:nvSpPr>
        <p:spPr>
          <a:xfrm>
            <a:off x="54705" y="56932"/>
            <a:ext cx="8860696" cy="1636345"/>
          </a:xfrm>
          <a:prstGeom prst="rect">
            <a:avLst/>
          </a:prstGeom>
          <a:noFill/>
        </p:spPr>
        <p:txBody>
          <a:bodyPr wrap="square" rtlCol="0">
            <a:spAutoFit/>
          </a:bodyPr>
          <a:lstStyle/>
          <a:p>
            <a:pPr marL="0" marR="0" lvl="0" indent="0" algn="l" defTabSz="914400" rtl="0" eaLnBrk="1" fontAlgn="auto" latinLnBrk="0" hangingPunct="1">
              <a:lnSpc>
                <a:spcPts val="38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F79646">
                    <a:lumMod val="75000"/>
                  </a:srgbClr>
                </a:solidFill>
                <a:effectLst/>
                <a:uLnTx/>
                <a:uFillTx/>
                <a:latin typeface="Calibri"/>
                <a:ea typeface="+mn-ea"/>
                <a:cs typeface="+mn-cs"/>
              </a:rPr>
              <a:t>Coherent</a:t>
            </a:r>
            <a:r>
              <a:rPr kumimoji="0" lang="en-US" sz="4000" b="0" i="0" u="none" strike="noStrike" kern="1200" cap="none" spc="0" normalizeH="0" noProof="0" dirty="0" smtClean="0">
                <a:ln>
                  <a:noFill/>
                </a:ln>
                <a:solidFill>
                  <a:srgbClr val="F79646">
                    <a:lumMod val="75000"/>
                  </a:srgbClr>
                </a:solidFill>
                <a:effectLst/>
                <a:uLnTx/>
                <a:uFillTx/>
                <a:latin typeface="Calibri"/>
                <a:ea typeface="+mn-ea"/>
                <a:cs typeface="+mn-cs"/>
              </a:rPr>
              <a:t> </a:t>
            </a:r>
            <a:r>
              <a:rPr kumimoji="0" lang="en-US" sz="4000" b="0" i="0" u="none" strike="noStrike" kern="1200" cap="none" spc="0" normalizeH="0" noProof="0" dirty="0" smtClean="0">
                <a:ln>
                  <a:noFill/>
                </a:ln>
                <a:solidFill>
                  <a:srgbClr val="F79646">
                    <a:lumMod val="75000"/>
                  </a:srgbClr>
                </a:solidFill>
                <a:effectLst/>
                <a:uLnTx/>
                <a:uFillTx/>
                <a:latin typeface="Calibri"/>
                <a:ea typeface="+mn-ea"/>
                <a:cs typeface="+mn-cs"/>
              </a:rPr>
              <a:t>nonlinear photonics:</a:t>
            </a:r>
          </a:p>
          <a:p>
            <a:pPr marL="0" marR="0" lvl="0" indent="0" algn="l" defTabSz="914400" rtl="0" eaLnBrk="1" fontAlgn="auto" latinLnBrk="0" hangingPunct="1">
              <a:lnSpc>
                <a:spcPts val="3800"/>
              </a:lnSpc>
              <a:spcBef>
                <a:spcPts val="0"/>
              </a:spcBef>
              <a:spcAft>
                <a:spcPts val="0"/>
              </a:spcAft>
              <a:buClrTx/>
              <a:buSzTx/>
              <a:buFontTx/>
              <a:buNone/>
              <a:tabLst/>
              <a:defRPr/>
            </a:pPr>
            <a:r>
              <a:rPr lang="en-US" sz="4000" baseline="0" dirty="0" smtClean="0">
                <a:solidFill>
                  <a:srgbClr val="F79646">
                    <a:lumMod val="75000"/>
                  </a:srgbClr>
                </a:solidFill>
                <a:latin typeface="Calibri"/>
              </a:rPr>
              <a:t>From attojoule</a:t>
            </a:r>
            <a:r>
              <a:rPr lang="en-US" sz="4000" dirty="0" smtClean="0">
                <a:solidFill>
                  <a:srgbClr val="F79646">
                    <a:lumMod val="75000"/>
                  </a:srgbClr>
                </a:solidFill>
                <a:latin typeface="Calibri"/>
              </a:rPr>
              <a:t> to quantum</a:t>
            </a:r>
            <a:endParaRPr kumimoji="0" lang="en-US" sz="4000" b="0" i="0" u="none" strike="noStrike" kern="1200" cap="none" spc="0" normalizeH="0" baseline="0" noProof="0" dirty="0">
              <a:ln>
                <a:noFill/>
              </a:ln>
              <a:solidFill>
                <a:srgbClr val="F79646">
                  <a:lumMod val="75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smtClean="0">
                <a:ln>
                  <a:noFill/>
                </a:ln>
                <a:solidFill>
                  <a:srgbClr val="F79646">
                    <a:lumMod val="75000"/>
                  </a:srgbClr>
                </a:solidFill>
                <a:effectLst/>
                <a:uLnTx/>
                <a:uFillTx/>
                <a:latin typeface="Calibri"/>
                <a:ea typeface="+mn-ea"/>
                <a:cs typeface="+mn-cs"/>
              </a:rPr>
              <a:t> </a:t>
            </a:r>
            <a:endParaRPr kumimoji="0" lang="en-US" sz="1600" b="0" i="0" u="none" strike="noStrike" kern="1200" cap="none" spc="0" normalizeH="0" baseline="0" noProof="0" dirty="0" smtClean="0">
              <a:ln>
                <a:noFill/>
              </a:ln>
              <a:solidFill>
                <a:srgbClr val="F79646">
                  <a:lumMod val="75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F79646">
                    <a:lumMod val="75000"/>
                  </a:srgbClr>
                </a:solidFill>
                <a:effectLst/>
                <a:uLnTx/>
                <a:uFillTx/>
                <a:latin typeface="Calibri"/>
                <a:ea typeface="+mn-ea"/>
                <a:cs typeface="+mn-cs"/>
              </a:rPr>
              <a:t>Hideo Mabuchi</a:t>
            </a:r>
            <a:br>
              <a:rPr kumimoji="0" lang="en-US" sz="1600" b="0" i="0" u="none" strike="noStrike" kern="1200" cap="none" spc="0" normalizeH="0" baseline="0" noProof="0" dirty="0" smtClean="0">
                <a:ln>
                  <a:noFill/>
                </a:ln>
                <a:solidFill>
                  <a:srgbClr val="F79646">
                    <a:lumMod val="75000"/>
                  </a:srgbClr>
                </a:solidFill>
                <a:effectLst/>
                <a:uLnTx/>
                <a:uFillTx/>
                <a:latin typeface="Calibri"/>
                <a:ea typeface="+mn-ea"/>
                <a:cs typeface="+mn-cs"/>
              </a:rPr>
            </a:br>
            <a:r>
              <a:rPr kumimoji="0" lang="en-US" sz="1600" b="0" i="0" u="none" strike="noStrike" kern="1200" cap="none" spc="0" normalizeH="0" baseline="0" noProof="0" dirty="0" smtClean="0">
                <a:ln>
                  <a:noFill/>
                </a:ln>
                <a:solidFill>
                  <a:srgbClr val="F79646">
                    <a:lumMod val="75000"/>
                  </a:srgbClr>
                </a:solidFill>
                <a:effectLst/>
                <a:uLnTx/>
                <a:uFillTx/>
                <a:latin typeface="Calibri"/>
                <a:ea typeface="+mn-ea"/>
                <a:cs typeface="+mn-cs"/>
              </a:rPr>
              <a:t>Stanford University</a:t>
            </a:r>
            <a:endParaRPr kumimoji="0" lang="en-US" sz="1600" b="0" i="0" u="none" strike="noStrike" kern="1200" cap="none" spc="0" normalizeH="0" baseline="0" noProof="0" dirty="0">
              <a:ln>
                <a:noFill/>
              </a:ln>
              <a:solidFill>
                <a:srgbClr val="F79646">
                  <a:lumMod val="75000"/>
                </a:srgbClr>
              </a:solidFill>
              <a:effectLst/>
              <a:uLnTx/>
              <a:uFillTx/>
              <a:latin typeface="Calibri"/>
              <a:ea typeface="+mn-ea"/>
              <a:cs typeface="+mn-cs"/>
            </a:endParaRPr>
          </a:p>
        </p:txBody>
      </p:sp>
      <p:sp>
        <p:nvSpPr>
          <p:cNvPr id="2" name="TextBox 1"/>
          <p:cNvSpPr txBox="1"/>
          <p:nvPr>
            <p:custDataLst>
              <p:tags r:id="rId1"/>
            </p:custDataLst>
          </p:nvPr>
        </p:nvSpPr>
        <p:spPr>
          <a:xfrm>
            <a:off x="0" y="7112000"/>
            <a:ext cx="9144000" cy="646331"/>
          </a:xfrm>
          <a:prstGeom prst="rect">
            <a:avLst/>
          </a:prstGeom>
          <a:noFill/>
        </p:spPr>
        <p:txBody>
          <a:bodyPr vert="horz"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TexPoint fonts used in EMF.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Read the TexPoint manual before you delete this box.: </a:t>
            </a:r>
            <a:r>
              <a:rPr kumimoji="0" lang="en-US" sz="1800" b="0" i="0" u="none" strike="noStrike" kern="1200" cap="none" spc="0" normalizeH="0" baseline="0" noProof="0">
                <a:ln>
                  <a:noFill/>
                </a:ln>
                <a:solidFill>
                  <a:prstClr val="black"/>
                </a:solidFill>
                <a:effectLst/>
                <a:uLnTx/>
                <a:uFillTx/>
                <a:latin typeface="CMMI10"/>
                <a:ea typeface="+mn-ea"/>
                <a:cs typeface="+mn-cs"/>
              </a:rPr>
              <a:t>A</a:t>
            </a:r>
            <a:r>
              <a:rPr kumimoji="0" lang="en-US" sz="1800" b="0" i="0" u="none" strike="noStrike" kern="1200" cap="none" spc="0" normalizeH="0" baseline="0" noProof="0">
                <a:ln>
                  <a:noFill/>
                </a:ln>
                <a:solidFill>
                  <a:prstClr val="black"/>
                </a:solidFill>
                <a:effectLst/>
                <a:uLnTx/>
                <a:uFillTx/>
                <a:latin typeface="CMSY10ORIG"/>
                <a:ea typeface="+mn-ea"/>
                <a:cs typeface="+mn-cs"/>
              </a:rPr>
              <a:t>A</a:t>
            </a:r>
            <a:r>
              <a:rPr kumimoji="0" lang="en-US" sz="1800" b="0" i="0" u="none" strike="noStrike" kern="1200" cap="none" spc="0" normalizeH="0" baseline="0" noProof="0">
                <a:ln>
                  <a:noFill/>
                </a:ln>
                <a:solidFill>
                  <a:prstClr val="black"/>
                </a:solidFill>
                <a:effectLst/>
                <a:uLnTx/>
                <a:uFillTx/>
                <a:latin typeface="CMR10"/>
                <a:ea typeface="+mn-ea"/>
                <a:cs typeface="+mn-cs"/>
              </a:rPr>
              <a:t>A</a:t>
            </a:r>
            <a:r>
              <a:rPr kumimoji="0" lang="en-US" sz="1800" b="0" i="0" u="none" strike="noStrike" kern="1200" cap="none" spc="0" normalizeH="0" baseline="0" noProof="0">
                <a:ln>
                  <a:noFill/>
                </a:ln>
                <a:solidFill>
                  <a:prstClr val="black"/>
                </a:solidFill>
                <a:effectLst/>
                <a:uLnTx/>
                <a:uFillTx/>
                <a:latin typeface="CMSY7"/>
                <a:ea typeface="+mn-ea"/>
                <a:cs typeface="+mn-cs"/>
              </a:rPr>
              <a:t>A</a:t>
            </a:r>
            <a:r>
              <a:rPr kumimoji="0" lang="en-US" sz="1800" b="0" i="0" u="none" strike="noStrike" kern="1200" cap="none" spc="0" normalizeH="0" baseline="0" noProof="0">
                <a:ln>
                  <a:noFill/>
                </a:ln>
                <a:solidFill>
                  <a:prstClr val="black"/>
                </a:solidFill>
                <a:effectLst/>
                <a:uLnTx/>
                <a:uFillTx/>
                <a:latin typeface="CMR7"/>
                <a:ea typeface="+mn-ea"/>
                <a:cs typeface="+mn-cs"/>
              </a:rPr>
              <a:t>A</a:t>
            </a:r>
            <a:r>
              <a:rPr kumimoji="0" lang="en-US" sz="1800" b="0" i="0" u="none" strike="noStrike" kern="1200" cap="none" spc="0" normalizeH="0" baseline="0" noProof="0">
                <a:ln>
                  <a:noFill/>
                </a:ln>
                <a:solidFill>
                  <a:prstClr val="black"/>
                </a:solidFill>
                <a:effectLst/>
                <a:uLnTx/>
                <a:uFillTx/>
                <a:latin typeface="CMR9"/>
                <a:ea typeface="+mn-ea"/>
                <a:cs typeface="+mn-cs"/>
              </a:rPr>
              <a:t>A</a:t>
            </a:r>
            <a:r>
              <a:rPr kumimoji="0" lang="en-US" sz="1800" b="0" i="0" u="none" strike="noStrike" kern="1200" cap="none" spc="0" normalizeH="0" baseline="0" noProof="0">
                <a:ln>
                  <a:noFill/>
                </a:ln>
                <a:solidFill>
                  <a:prstClr val="black"/>
                </a:solidFill>
                <a:effectLst/>
                <a:uLnTx/>
                <a:uFillTx/>
                <a:latin typeface="CMSY9"/>
                <a:ea typeface="+mn-ea"/>
                <a:cs typeface="+mn-cs"/>
              </a:rPr>
              <a:t>A</a:t>
            </a:r>
            <a:r>
              <a:rPr kumimoji="0" lang="en-US" sz="1800" b="0" i="0" u="none" strike="noStrike" kern="1200" cap="none" spc="0" normalizeH="0" baseline="0" noProof="0">
                <a:ln>
                  <a:noFill/>
                </a:ln>
                <a:solidFill>
                  <a:prstClr val="black"/>
                </a:solidFill>
                <a:effectLst/>
                <a:uLnTx/>
                <a:uFillTx/>
                <a:latin typeface="CMMI9"/>
                <a:ea typeface="+mn-ea"/>
                <a:cs typeface="+mn-cs"/>
              </a:rPr>
              <a:t>A</a:t>
            </a:r>
            <a:r>
              <a:rPr kumimoji="0" lang="en-US" sz="1800" b="0" i="0" u="none" strike="noStrike" kern="1200" cap="none" spc="0" normalizeH="0" baseline="0" noProof="0">
                <a:ln>
                  <a:noFill/>
                </a:ln>
                <a:solidFill>
                  <a:prstClr val="black"/>
                </a:solidFill>
                <a:effectLst/>
                <a:uLnTx/>
                <a:uFillTx/>
                <a:latin typeface="CMR6"/>
                <a:ea typeface="+mn-ea"/>
                <a:cs typeface="+mn-cs"/>
              </a:rPr>
              <a:t>A</a:t>
            </a:r>
            <a:r>
              <a:rPr kumimoji="0" lang="en-US" sz="1800" b="0" i="0" u="none" strike="noStrike" kern="1200" cap="none" spc="0" normalizeH="0" baseline="0" noProof="0">
                <a:ln>
                  <a:noFill/>
                </a:ln>
                <a:solidFill>
                  <a:prstClr val="black"/>
                </a:solidFill>
                <a:effectLst/>
                <a:uLnTx/>
                <a:uFillTx/>
                <a:latin typeface="CMBX10"/>
                <a:ea typeface="+mn-ea"/>
                <a:cs typeface="+mn-cs"/>
              </a:rPr>
              <a:t>A</a:t>
            </a:r>
            <a:r>
              <a:rPr kumimoji="0" lang="en-US" sz="1800" b="0" i="0" u="none" strike="noStrike" kern="1200" cap="none" spc="0" normalizeH="0" baseline="0" noProof="0">
                <a:ln>
                  <a:noFill/>
                </a:ln>
                <a:solidFill>
                  <a:prstClr val="black"/>
                </a:solidFill>
                <a:effectLst/>
                <a:uLnTx/>
                <a:uFillTx/>
                <a:latin typeface="CMEX10"/>
                <a:ea typeface="+mn-ea"/>
                <a:cs typeface="+mn-cs"/>
              </a:rPr>
              <a:t>A</a:t>
            </a:r>
            <a:r>
              <a:rPr kumimoji="0" lang="en-US" sz="1800" b="0" i="0" u="none" strike="noStrike" kern="1200" cap="none" spc="0" normalizeH="0" baseline="0" noProof="0">
                <a:ln>
                  <a:noFill/>
                </a:ln>
                <a:solidFill>
                  <a:prstClr val="black"/>
                </a:solidFill>
                <a:effectLst/>
                <a:uLnTx/>
                <a:uFillTx/>
                <a:latin typeface="CMMI7"/>
                <a:ea typeface="+mn-ea"/>
                <a:cs typeface="+mn-cs"/>
              </a:rPr>
              <a:t>A</a:t>
            </a:r>
            <a:r>
              <a:rPr kumimoji="0" lang="en-US" sz="1800" b="0" i="0" u="none" strike="noStrike" kern="1200" cap="none" spc="0" normalizeH="0" baseline="0" noProof="0">
                <a:ln>
                  <a:noFill/>
                </a:ln>
                <a:solidFill>
                  <a:prstClr val="black"/>
                </a:solidFill>
                <a:effectLst/>
                <a:uLnTx/>
                <a:uFillTx/>
                <a:latin typeface="MSAM10"/>
                <a:ea typeface="+mn-ea"/>
                <a:cs typeface="+mn-cs"/>
              </a:rPr>
              <a:t>A</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p:cNvSpPr txBox="1"/>
          <p:nvPr/>
        </p:nvSpPr>
        <p:spPr>
          <a:xfrm>
            <a:off x="5638800" y="6400800"/>
            <a:ext cx="25158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79646">
                    <a:lumMod val="75000"/>
                  </a:srgbClr>
                </a:solidFill>
                <a:effectLst/>
                <a:uLnTx/>
                <a:uFillTx/>
                <a:latin typeface="Calibri"/>
                <a:ea typeface="+mn-ea"/>
                <a:cs typeface="+mn-cs"/>
              </a:rPr>
              <a:t>DARPA, AFOSR, NSF, ARO</a:t>
            </a:r>
            <a:endParaRPr kumimoji="0" lang="en-US" sz="1800" b="0" i="0" u="none" strike="noStrike" kern="1200" cap="none" spc="0" normalizeH="0" baseline="0" noProof="0" dirty="0">
              <a:ln>
                <a:noFill/>
              </a:ln>
              <a:solidFill>
                <a:srgbClr val="F79646">
                  <a:lumMod val="75000"/>
                </a:srgbClr>
              </a:solidFill>
              <a:effectLst/>
              <a:uLnTx/>
              <a:uFillTx/>
              <a:latin typeface="Calibri"/>
              <a:ea typeface="+mn-ea"/>
              <a:cs typeface="+mn-cs"/>
            </a:endParaRPr>
          </a:p>
        </p:txBody>
      </p:sp>
    </p:spTree>
    <p:extLst>
      <p:ext uri="{BB962C8B-B14F-4D97-AF65-F5344CB8AC3E}">
        <p14:creationId xmlns:p14="http://schemas.microsoft.com/office/powerpoint/2010/main" val="37935347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19600" y="1066800"/>
            <a:ext cx="4374450" cy="5645515"/>
          </a:xfrm>
          <a:prstGeom prst="rect">
            <a:avLst/>
          </a:prstGeom>
          <a:noFill/>
          <a:ln>
            <a:noFill/>
          </a:ln>
        </p:spPr>
      </p:pic>
      <p:pic>
        <p:nvPicPr>
          <p:cNvPr id="2" name="Picture 1" descr="LATCH-circuit-light.tiff"/>
          <p:cNvPicPr>
            <a:picLocks noChangeAspect="1"/>
          </p:cNvPicPr>
          <p:nvPr/>
        </p:nvPicPr>
        <p:blipFill>
          <a:blip r:embed="rId3"/>
          <a:stretch>
            <a:fillRect/>
          </a:stretch>
        </p:blipFill>
        <p:spPr>
          <a:xfrm>
            <a:off x="200014" y="1735559"/>
            <a:ext cx="4706625" cy="4657035"/>
          </a:xfrm>
          <a:prstGeom prst="rect">
            <a:avLst/>
          </a:prstGeom>
          <a:effectLst>
            <a:outerShdw blurRad="50800" dist="38100" dir="2700000" algn="br">
              <a:srgbClr val="000000">
                <a:alpha val="43000"/>
              </a:srgbClr>
            </a:outerShdw>
          </a:effectLst>
        </p:spPr>
      </p:pic>
      <p:sp>
        <p:nvSpPr>
          <p:cNvPr id="3" name="Rectangle 2"/>
          <p:cNvSpPr/>
          <p:nvPr/>
        </p:nvSpPr>
        <p:spPr>
          <a:xfrm>
            <a:off x="1631588" y="4639994"/>
            <a:ext cx="1595931" cy="1303624"/>
          </a:xfrm>
          <a:prstGeom prst="rect">
            <a:avLst/>
          </a:prstGeom>
          <a:noFill/>
          <a:ln w="444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Left Arrow Callout 3"/>
          <p:cNvSpPr/>
          <p:nvPr/>
        </p:nvSpPr>
        <p:spPr>
          <a:xfrm>
            <a:off x="3455475" y="4038600"/>
            <a:ext cx="5459925" cy="2514600"/>
          </a:xfrm>
          <a:prstGeom prst="leftArrowCallout">
            <a:avLst>
              <a:gd name="adj1" fmla="val 14062"/>
              <a:gd name="adj2" fmla="val 20703"/>
              <a:gd name="adj3" fmla="val 25000"/>
              <a:gd name="adj4" fmla="val 67562"/>
            </a:avLst>
          </a:prstGeom>
          <a:solidFill>
            <a:srgbClr val="FFFFFF">
              <a:alpha val="45098"/>
            </a:srgbClr>
          </a:solidFill>
          <a:ln w="3492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p:cNvGrpSpPr/>
          <p:nvPr/>
        </p:nvGrpSpPr>
        <p:grpSpPr>
          <a:xfrm>
            <a:off x="5257799" y="4114800"/>
            <a:ext cx="3413485" cy="2483540"/>
            <a:chOff x="1752987" y="1600200"/>
            <a:chExt cx="4800213" cy="3492479"/>
          </a:xfrm>
        </p:grpSpPr>
        <p:grpSp>
          <p:nvGrpSpPr>
            <p:cNvPr id="14" name="Group 13"/>
            <p:cNvGrpSpPr/>
            <p:nvPr/>
          </p:nvGrpSpPr>
          <p:grpSpPr>
            <a:xfrm>
              <a:off x="4208060" y="1600200"/>
              <a:ext cx="448063" cy="142181"/>
              <a:chOff x="5647937" y="1981200"/>
              <a:chExt cx="448063" cy="142181"/>
            </a:xfrm>
          </p:grpSpPr>
          <p:cxnSp>
            <p:nvCxnSpPr>
              <p:cNvPr id="54" name="Straight Connector 53"/>
              <p:cNvCxnSpPr/>
              <p:nvPr/>
            </p:nvCxnSpPr>
            <p:spPr>
              <a:xfrm flipV="1">
                <a:off x="5647937" y="1981200"/>
                <a:ext cx="67063" cy="14218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5724137" y="1981200"/>
                <a:ext cx="67063" cy="14218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5800337" y="1981200"/>
                <a:ext cx="67063" cy="14218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5876537" y="1981200"/>
                <a:ext cx="67063" cy="14218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5952737" y="1981200"/>
                <a:ext cx="67063" cy="14218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6028937" y="1981200"/>
                <a:ext cx="67063" cy="14218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5" name="Isosceles Triangle 14"/>
            <p:cNvSpPr/>
            <p:nvPr/>
          </p:nvSpPr>
          <p:spPr>
            <a:xfrm>
              <a:off x="3884965" y="1756978"/>
              <a:ext cx="1060704" cy="914400"/>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cxnSp>
          <p:nvCxnSpPr>
            <p:cNvPr id="16" name="Straight Arrow Connector 15"/>
            <p:cNvCxnSpPr/>
            <p:nvPr/>
          </p:nvCxnSpPr>
          <p:spPr>
            <a:xfrm>
              <a:off x="5015781" y="2676245"/>
              <a:ext cx="914400" cy="0"/>
            </a:xfrm>
            <a:prstGeom prst="straightConnector1">
              <a:avLst/>
            </a:prstGeom>
            <a:ln w="190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186717" y="1742381"/>
              <a:ext cx="457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3600000">
              <a:off x="3615218" y="2626155"/>
              <a:ext cx="457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8000000">
              <a:off x="4758217" y="2626155"/>
              <a:ext cx="457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865314" y="2676245"/>
              <a:ext cx="914400" cy="0"/>
            </a:xfrm>
            <a:prstGeom prst="straightConnector1">
              <a:avLst/>
            </a:prstGeom>
            <a:ln w="190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8000000" flipH="1" flipV="1">
              <a:off x="3102028" y="3178345"/>
              <a:ext cx="1005840" cy="1588"/>
            </a:xfrm>
            <a:prstGeom prst="straightConnector1">
              <a:avLst/>
            </a:prstGeom>
            <a:ln w="190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8100000">
              <a:off x="5768154" y="2676245"/>
              <a:ext cx="457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13500000" flipH="1">
              <a:off x="2553088" y="2676245"/>
              <a:ext cx="457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2796374" y="2749810"/>
              <a:ext cx="0" cy="1431945"/>
            </a:xfrm>
            <a:prstGeom prst="straightConnector1">
              <a:avLst/>
            </a:prstGeom>
            <a:ln w="190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5400000" flipV="1">
              <a:off x="2467643" y="2447645"/>
              <a:ext cx="0" cy="457200"/>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5996754" y="2133600"/>
              <a:ext cx="0" cy="457200"/>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2781688" y="2133600"/>
              <a:ext cx="0" cy="457200"/>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5996754" y="2743200"/>
              <a:ext cx="0" cy="457200"/>
            </a:xfrm>
            <a:prstGeom prst="straightConnector1">
              <a:avLst/>
            </a:prstGeom>
            <a:ln w="190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752987" y="2444234"/>
              <a:ext cx="584294" cy="43281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In1</a:t>
              </a:r>
            </a:p>
          </p:txBody>
        </p:sp>
        <p:sp>
          <p:nvSpPr>
            <p:cNvPr id="30" name="TextBox 29"/>
            <p:cNvSpPr txBox="1"/>
            <p:nvPr/>
          </p:nvSpPr>
          <p:spPr>
            <a:xfrm>
              <a:off x="2529313" y="1764269"/>
              <a:ext cx="584294" cy="43281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In2</a:t>
              </a:r>
            </a:p>
          </p:txBody>
        </p:sp>
        <p:sp>
          <p:nvSpPr>
            <p:cNvPr id="31" name="TextBox 30"/>
            <p:cNvSpPr txBox="1"/>
            <p:nvPr/>
          </p:nvSpPr>
          <p:spPr>
            <a:xfrm>
              <a:off x="5670383" y="1764269"/>
              <a:ext cx="773650" cy="43281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Out1</a:t>
              </a:r>
            </a:p>
          </p:txBody>
        </p:sp>
        <p:sp>
          <p:nvSpPr>
            <p:cNvPr id="32" name="TextBox 31"/>
            <p:cNvSpPr txBox="1"/>
            <p:nvPr/>
          </p:nvSpPr>
          <p:spPr>
            <a:xfrm>
              <a:off x="3139634" y="2590801"/>
              <a:ext cx="440024" cy="43281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w</a:t>
              </a:r>
            </a:p>
          </p:txBody>
        </p:sp>
        <p:sp>
          <p:nvSpPr>
            <p:cNvPr id="33" name="TextBox 32"/>
            <p:cNvSpPr txBox="1"/>
            <p:nvPr/>
          </p:nvSpPr>
          <p:spPr>
            <a:xfrm>
              <a:off x="5273234" y="2590801"/>
              <a:ext cx="370145" cy="43281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x</a:t>
              </a:r>
            </a:p>
          </p:txBody>
        </p:sp>
        <p:sp>
          <p:nvSpPr>
            <p:cNvPr id="34" name="Rectangle 33"/>
            <p:cNvSpPr/>
            <p:nvPr/>
          </p:nvSpPr>
          <p:spPr>
            <a:xfrm rot="18000000">
              <a:off x="3900285" y="2073012"/>
              <a:ext cx="554726"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Kerr</a:t>
              </a:r>
            </a:p>
          </p:txBody>
        </p:sp>
        <p:cxnSp>
          <p:nvCxnSpPr>
            <p:cNvPr id="35" name="Straight Arrow Connector 34"/>
            <p:cNvCxnSpPr/>
            <p:nvPr/>
          </p:nvCxnSpPr>
          <p:spPr>
            <a:xfrm rot="5400000" flipV="1">
              <a:off x="6324600" y="2450592"/>
              <a:ext cx="0" cy="45720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3600000">
              <a:off x="3086100" y="3688226"/>
              <a:ext cx="457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rot="5400000" flipV="1">
              <a:off x="3672840" y="3337560"/>
              <a:ext cx="0" cy="640080"/>
            </a:xfrm>
            <a:prstGeom prst="straightConnector1">
              <a:avLst/>
            </a:prstGeom>
            <a:ln w="190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3500000" flipV="1">
              <a:off x="3819245" y="3666845"/>
              <a:ext cx="457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4038600" y="3124200"/>
              <a:ext cx="0" cy="457200"/>
            </a:xfrm>
            <a:prstGeom prst="straightConnector1">
              <a:avLst/>
            </a:prstGeom>
            <a:ln w="190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8100000">
              <a:off x="2600045" y="4181755"/>
              <a:ext cx="457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4038600" y="3733800"/>
              <a:ext cx="0" cy="447955"/>
            </a:xfrm>
            <a:prstGeom prst="straightConnector1">
              <a:avLst/>
            </a:prstGeom>
            <a:ln w="190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8100000">
              <a:off x="3876955" y="4200245"/>
              <a:ext cx="457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2865314" y="4206240"/>
              <a:ext cx="1164041" cy="0"/>
            </a:xfrm>
            <a:prstGeom prst="straightConnector1">
              <a:avLst/>
            </a:prstGeom>
            <a:ln w="19050">
              <a:solidFill>
                <a:schemeClr val="tx2">
                  <a:lumMod val="75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2798064" y="4267200"/>
              <a:ext cx="0" cy="457200"/>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5857690" y="3124200"/>
              <a:ext cx="401704" cy="43281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mmi10"/>
                  <a:ea typeface="+mn-ea"/>
                  <a:cs typeface="+mn-cs"/>
                </a:rPr>
                <a:t>¯</a:t>
              </a:r>
            </a:p>
          </p:txBody>
        </p:sp>
        <p:sp>
          <p:nvSpPr>
            <p:cNvPr id="46" name="TextBox 45"/>
            <p:cNvSpPr txBox="1"/>
            <p:nvPr/>
          </p:nvSpPr>
          <p:spPr>
            <a:xfrm>
              <a:off x="3886201" y="2819401"/>
              <a:ext cx="489617" cy="43281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mmi10"/>
                  <a:ea typeface="+mn-ea"/>
                  <a:cs typeface="+mn-cs"/>
                </a:rPr>
                <a:t>¯</a:t>
              </a:r>
              <a:r>
                <a:rPr kumimoji="0" lang="en-US" sz="400" b="0" i="0" u="none" strike="noStrike" kern="1200" cap="none" spc="0" normalizeH="0" baseline="0" noProof="0" dirty="0">
                  <a:ln>
                    <a:noFill/>
                  </a:ln>
                  <a:solidFill>
                    <a:prstClr val="black"/>
                  </a:solidFill>
                  <a:effectLst/>
                  <a:uLnTx/>
                  <a:uFillTx/>
                  <a:latin typeface="cmmi10"/>
                  <a:ea typeface="+mn-ea"/>
                  <a:cs typeface="+mn-cs"/>
                </a:rPr>
                <a:t> </a:t>
              </a:r>
              <a:r>
                <a:rPr kumimoji="0" lang="en-US" sz="1400" b="0" i="0" u="none" strike="noStrike" kern="1200" cap="none" spc="0" normalizeH="0" baseline="0" noProof="0" dirty="0">
                  <a:ln>
                    <a:noFill/>
                  </a:ln>
                  <a:solidFill>
                    <a:prstClr val="black"/>
                  </a:solidFill>
                  <a:effectLst/>
                  <a:uLnTx/>
                  <a:uFillTx/>
                  <a:latin typeface="Calibri"/>
                  <a:ea typeface="+mn-ea"/>
                  <a:cs typeface="+mn-cs"/>
                </a:rPr>
                <a:t>’</a:t>
              </a:r>
            </a:p>
          </p:txBody>
        </p:sp>
        <p:cxnSp>
          <p:nvCxnSpPr>
            <p:cNvPr id="47" name="Straight Arrow Connector 46"/>
            <p:cNvCxnSpPr/>
            <p:nvPr/>
          </p:nvCxnSpPr>
          <p:spPr>
            <a:xfrm rot="5400000" flipV="1">
              <a:off x="2468880" y="3977640"/>
              <a:ext cx="0" cy="457200"/>
            </a:xfrm>
            <a:prstGeom prst="straightConnector1">
              <a:avLst/>
            </a:prstGeom>
            <a:ln w="19050">
              <a:solidFill>
                <a:srgbClr val="C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2471457" y="4659868"/>
              <a:ext cx="773650" cy="43281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Out2</a:t>
              </a:r>
            </a:p>
          </p:txBody>
        </p:sp>
        <p:cxnSp>
          <p:nvCxnSpPr>
            <p:cNvPr id="49" name="Straight Arrow Connector 48"/>
            <p:cNvCxnSpPr/>
            <p:nvPr/>
          </p:nvCxnSpPr>
          <p:spPr>
            <a:xfrm rot="5400000" flipV="1">
              <a:off x="4343400" y="3429000"/>
              <a:ext cx="0" cy="457200"/>
            </a:xfrm>
            <a:prstGeom prst="straightConnector1">
              <a:avLst/>
            </a:prstGeom>
            <a:ln w="1905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5638800" y="2754868"/>
              <a:ext cx="379162" cy="43281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mmi10"/>
                  <a:ea typeface="+mn-ea"/>
                  <a:cs typeface="+mn-cs"/>
                </a:rPr>
                <a:t>µ</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51" name="TextBox 50"/>
            <p:cNvSpPr txBox="1"/>
            <p:nvPr/>
          </p:nvSpPr>
          <p:spPr>
            <a:xfrm>
              <a:off x="3657601" y="3288269"/>
              <a:ext cx="460313" cy="43281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mmi10"/>
                  <a:ea typeface="+mn-ea"/>
                  <a:cs typeface="+mn-cs"/>
                </a:rPr>
                <a:t>µ</a:t>
              </a:r>
              <a:r>
                <a:rPr kumimoji="0" lang="en-US" sz="300" b="0" i="0" u="none" strike="noStrike" kern="1200" cap="none" spc="0" normalizeH="0" baseline="0" noProof="0" dirty="0">
                  <a:ln>
                    <a:noFill/>
                  </a:ln>
                  <a:solidFill>
                    <a:prstClr val="black"/>
                  </a:solidFill>
                  <a:effectLst/>
                  <a:uLnTx/>
                  <a:uFillTx/>
                  <a:latin typeface="cmmi10"/>
                  <a:ea typeface="+mn-ea"/>
                  <a:cs typeface="+mn-cs"/>
                </a:rPr>
                <a:t> </a:t>
              </a:r>
              <a:r>
                <a:rPr kumimoji="0" lang="en-US" sz="1400" b="0" i="0" u="none" strike="noStrike" kern="1200" cap="none" spc="0" normalizeH="0" baseline="0" noProof="0" dirty="0">
                  <a:ln>
                    <a:noFill/>
                  </a:ln>
                  <a:solidFill>
                    <a:prstClr val="black"/>
                  </a:solidFill>
                  <a:effectLst/>
                  <a:uLnTx/>
                  <a:uFillTx/>
                  <a:latin typeface="Calibri"/>
                  <a:ea typeface="+mn-ea"/>
                  <a:cs typeface="+mn-cs"/>
                </a:rPr>
                <a:t>’</a:t>
              </a:r>
            </a:p>
          </p:txBody>
        </p:sp>
        <p:sp>
          <p:nvSpPr>
            <p:cNvPr id="52" name="TextBox 51"/>
            <p:cNvSpPr txBox="1"/>
            <p:nvPr/>
          </p:nvSpPr>
          <p:spPr>
            <a:xfrm>
              <a:off x="2158549" y="2221469"/>
              <a:ext cx="629378" cy="43281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mmi10"/>
                  <a:ea typeface="+mn-ea"/>
                  <a:cs typeface="+mn-cs"/>
                </a:rPr>
                <a:t>¼</a:t>
              </a:r>
              <a:r>
                <a:rPr kumimoji="0" lang="en-US" sz="1400" b="0" i="0" u="none" strike="noStrike" kern="1200" cap="none" spc="0" normalizeH="0" baseline="0" noProof="0" dirty="0">
                  <a:ln>
                    <a:noFill/>
                  </a:ln>
                  <a:solidFill>
                    <a:prstClr val="black"/>
                  </a:solidFill>
                  <a:effectLst/>
                  <a:uLnTx/>
                  <a:uFillTx/>
                  <a:latin typeface="Calibri"/>
                  <a:ea typeface="+mn-ea"/>
                  <a:cs typeface="+mn-cs"/>
                </a:rPr>
                <a:t>/4</a:t>
              </a:r>
            </a:p>
          </p:txBody>
        </p:sp>
        <p:sp>
          <p:nvSpPr>
            <p:cNvPr id="53" name="TextBox 52"/>
            <p:cNvSpPr txBox="1"/>
            <p:nvPr/>
          </p:nvSpPr>
          <p:spPr>
            <a:xfrm>
              <a:off x="2819400" y="3733801"/>
              <a:ext cx="629378" cy="43281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mmi10"/>
                  <a:ea typeface="+mn-ea"/>
                  <a:cs typeface="+mn-cs"/>
                </a:rPr>
                <a:t>¼</a:t>
              </a:r>
              <a:r>
                <a:rPr kumimoji="0" lang="en-US" sz="1400" b="0" i="0" u="none" strike="noStrike" kern="1200" cap="none" spc="0" normalizeH="0" baseline="0" noProof="0" dirty="0">
                  <a:ln>
                    <a:noFill/>
                  </a:ln>
                  <a:solidFill>
                    <a:prstClr val="black"/>
                  </a:solidFill>
                  <a:effectLst/>
                  <a:uLnTx/>
                  <a:uFillTx/>
                  <a:latin typeface="Calibri"/>
                  <a:ea typeface="+mn-ea"/>
                  <a:cs typeface="+mn-cs"/>
                </a:rPr>
                <a:t>/4</a:t>
              </a:r>
            </a:p>
          </p:txBody>
        </p:sp>
      </p:grpSp>
      <p:sp>
        <p:nvSpPr>
          <p:cNvPr id="62" name="TextBox 61"/>
          <p:cNvSpPr txBox="1"/>
          <p:nvPr/>
        </p:nvSpPr>
        <p:spPr>
          <a:xfrm>
            <a:off x="160532" y="91440"/>
            <a:ext cx="882305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C00000"/>
                </a:solidFill>
                <a:effectLst/>
                <a:uLnTx/>
                <a:uFillTx/>
                <a:latin typeface="Calibri"/>
                <a:ea typeface="+mn-ea"/>
                <a:cs typeface="+mn-cs"/>
              </a:rPr>
              <a:t>Computer-aided model construction and simulation</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sp>
        <p:nvSpPr>
          <p:cNvPr id="63" name="TextBox 62"/>
          <p:cNvSpPr txBox="1"/>
          <p:nvPr/>
        </p:nvSpPr>
        <p:spPr>
          <a:xfrm>
            <a:off x="333505" y="640080"/>
            <a:ext cx="8477000"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Calibri"/>
                <a:ea typeface="+mn-ea"/>
                <a:cs typeface="Calibri" pitchFamily="34" charset="0"/>
              </a:rPr>
              <a:t>N</a:t>
            </a:r>
            <a:r>
              <a:rPr kumimoji="0" lang="en-US" sz="1600" b="0" i="0" u="none" strike="noStrike" kern="1200" cap="none" spc="0" normalizeH="0" baseline="0" noProof="0" dirty="0">
                <a:ln>
                  <a:noFill/>
                </a:ln>
                <a:solidFill>
                  <a:srgbClr val="000000"/>
                </a:solidFill>
                <a:effectLst/>
                <a:uLnTx/>
                <a:uFillTx/>
                <a:latin typeface="Calibri"/>
                <a:ea typeface="+mn-ea"/>
                <a:cs typeface="Calibri" pitchFamily="34" charset="0"/>
              </a:rPr>
              <a:t>. Tezak, A. Niederberger, D. S. Pavlichin, G. </a:t>
            </a:r>
            <a:r>
              <a:rPr kumimoji="0" lang="en-US" sz="1600" b="0" i="0" u="none" strike="noStrike" kern="1200" cap="none" spc="0" normalizeH="0" baseline="0" noProof="0" dirty="0" err="1">
                <a:ln>
                  <a:noFill/>
                </a:ln>
                <a:solidFill>
                  <a:srgbClr val="000000"/>
                </a:solidFill>
                <a:effectLst/>
                <a:uLnTx/>
                <a:uFillTx/>
                <a:latin typeface="Calibri"/>
                <a:ea typeface="+mn-ea"/>
                <a:cs typeface="Calibri" pitchFamily="34" charset="0"/>
              </a:rPr>
              <a:t>Sarma</a:t>
            </a:r>
            <a:r>
              <a:rPr kumimoji="0" lang="en-US" sz="1600" b="0" i="0" u="none" strike="noStrike" kern="1200" cap="none" spc="0" normalizeH="0" baseline="0" noProof="0" dirty="0">
                <a:ln>
                  <a:noFill/>
                </a:ln>
                <a:solidFill>
                  <a:srgbClr val="000000"/>
                </a:solidFill>
                <a:effectLst/>
                <a:uLnTx/>
                <a:uFillTx/>
                <a:latin typeface="Calibri"/>
                <a:ea typeface="+mn-ea"/>
                <a:cs typeface="Calibri" pitchFamily="34" charset="0"/>
              </a:rPr>
              <a:t> and HM, Phil. Trans. Roy. Soc. A </a:t>
            </a:r>
            <a:r>
              <a:rPr kumimoji="0" lang="en-US" sz="1600" b="1" i="0" u="none" strike="noStrike" kern="1200" cap="none" spc="0" normalizeH="0" baseline="0" noProof="0" dirty="0">
                <a:ln>
                  <a:noFill/>
                </a:ln>
                <a:solidFill>
                  <a:srgbClr val="000000"/>
                </a:solidFill>
                <a:effectLst/>
                <a:uLnTx/>
                <a:uFillTx/>
                <a:latin typeface="Calibri"/>
                <a:ea typeface="+mn-ea"/>
                <a:cs typeface="Calibri" pitchFamily="34" charset="0"/>
              </a:rPr>
              <a:t>370</a:t>
            </a:r>
            <a:r>
              <a:rPr kumimoji="0" lang="en-US" sz="1600" b="0" i="0" u="none" strike="noStrike" kern="1200" cap="none" spc="0" normalizeH="0" baseline="0" noProof="0" dirty="0">
                <a:ln>
                  <a:noFill/>
                </a:ln>
                <a:solidFill>
                  <a:srgbClr val="000000"/>
                </a:solidFill>
                <a:effectLst/>
                <a:uLnTx/>
                <a:uFillTx/>
                <a:latin typeface="Calibri"/>
                <a:ea typeface="+mn-ea"/>
                <a:cs typeface="Calibri" pitchFamily="34" charset="0"/>
              </a:rPr>
              <a:t>, 5270 (</a:t>
            </a:r>
            <a:r>
              <a:rPr kumimoji="0" lang="en-US" sz="1600" b="0" i="0" u="none" strike="noStrike" kern="1200" cap="none" spc="0" normalizeH="0" baseline="0" noProof="0" dirty="0" smtClean="0">
                <a:ln>
                  <a:noFill/>
                </a:ln>
                <a:solidFill>
                  <a:srgbClr val="000000"/>
                </a:solidFill>
                <a:effectLst/>
                <a:uLnTx/>
                <a:uFillTx/>
                <a:latin typeface="Calibri"/>
                <a:ea typeface="+mn-ea"/>
                <a:cs typeface="Calibri" pitchFamily="34" charset="0"/>
              </a:rPr>
              <a:t>2012</a:t>
            </a:r>
            <a:r>
              <a:rPr kumimoji="0" lang="en-US" sz="1600" b="0" i="0" u="none" strike="noStrike" kern="1200" cap="none" spc="0" normalizeH="0" baseline="0" noProof="0" dirty="0">
                <a:ln>
                  <a:noFill/>
                </a:ln>
                <a:solidFill>
                  <a:srgbClr val="000000"/>
                </a:solidFill>
                <a:effectLst/>
                <a:uLnTx/>
                <a:uFillTx/>
                <a:latin typeface="Calibri"/>
                <a:ea typeface="+mn-ea"/>
                <a:cs typeface="Calibri" pitchFamily="34" charset="0"/>
              </a:rPr>
              <a:t>)</a:t>
            </a:r>
            <a:endParaRPr kumimoji="0" lang="en-US" sz="1600" b="0" i="0" u="none" strike="noStrike" kern="1200" cap="none" spc="0" normalizeH="0" baseline="0" noProof="0" dirty="0" smtClean="0">
              <a:ln>
                <a:noFill/>
              </a:ln>
              <a:solidFill>
                <a:srgbClr val="000000"/>
              </a:solidFill>
              <a:effectLst/>
              <a:uLnTx/>
              <a:uFillTx/>
              <a:latin typeface="Calibri"/>
              <a:ea typeface="+mn-ea"/>
              <a:cs typeface="Calibri" pitchFamily="34" charset="0"/>
            </a:endParaRPr>
          </a:p>
        </p:txBody>
      </p:sp>
      <p:pic>
        <p:nvPicPr>
          <p:cNvPr id="64" name="Picture 63"/>
          <p:cNvPicPr>
            <a:picLocks noChangeAspect="1"/>
          </p:cNvPicPr>
          <p:nvPr/>
        </p:nvPicPr>
        <p:blipFill rotWithShape="1">
          <a:blip r:embed="rId4"/>
          <a:srcRect l="5833" t="12231" r="65000" b="77761"/>
          <a:stretch/>
        </p:blipFill>
        <p:spPr>
          <a:xfrm>
            <a:off x="914400" y="1066800"/>
            <a:ext cx="2667000" cy="685800"/>
          </a:xfrm>
          <a:prstGeom prst="rect">
            <a:avLst/>
          </a:prstGeom>
        </p:spPr>
      </p:pic>
    </p:spTree>
    <p:extLst>
      <p:ext uri="{BB962C8B-B14F-4D97-AF65-F5344CB8AC3E}">
        <p14:creationId xmlns:p14="http://schemas.microsoft.com/office/powerpoint/2010/main" val="3008429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2807" t="12308" r="13672" b="4615"/>
          <a:stretch/>
        </p:blipFill>
        <p:spPr>
          <a:xfrm>
            <a:off x="152400" y="1012301"/>
            <a:ext cx="8839200" cy="5615492"/>
          </a:xfrm>
          <a:prstGeom prst="rect">
            <a:avLst/>
          </a:prstGeom>
        </p:spPr>
      </p:pic>
      <p:sp>
        <p:nvSpPr>
          <p:cNvPr id="3" name="TextBox 2"/>
          <p:cNvSpPr txBox="1"/>
          <p:nvPr/>
        </p:nvSpPr>
        <p:spPr>
          <a:xfrm>
            <a:off x="1242333" y="91440"/>
            <a:ext cx="6659452" cy="584775"/>
          </a:xfrm>
          <a:prstGeom prst="rect">
            <a:avLst/>
          </a:prstGeom>
          <a:noFill/>
        </p:spPr>
        <p:txBody>
          <a:bodyPr wrap="none" rtlCol="0">
            <a:spAutoFit/>
          </a:bodyPr>
          <a:lstStyle/>
          <a:p>
            <a:pPr algn="ctr"/>
            <a:r>
              <a:rPr lang="en-US" sz="3200" dirty="0" smtClean="0">
                <a:solidFill>
                  <a:srgbClr val="C00000"/>
                </a:solidFill>
              </a:rPr>
              <a:t>The QNET simulation package (GitHub)</a:t>
            </a:r>
            <a:endParaRPr lang="en-US" sz="3200" dirty="0">
              <a:solidFill>
                <a:srgbClr val="C00000"/>
              </a:solidFill>
            </a:endParaRPr>
          </a:p>
        </p:txBody>
      </p:sp>
      <p:sp>
        <p:nvSpPr>
          <p:cNvPr id="4" name="TextBox 3"/>
          <p:cNvSpPr txBox="1"/>
          <p:nvPr/>
        </p:nvSpPr>
        <p:spPr>
          <a:xfrm>
            <a:off x="333505" y="548640"/>
            <a:ext cx="8477000" cy="338554"/>
          </a:xfrm>
          <a:prstGeom prst="rect">
            <a:avLst/>
          </a:prstGeom>
          <a:noFill/>
        </p:spPr>
        <p:txBody>
          <a:bodyPr wrap="none" rtlCol="0">
            <a:spAutoFit/>
          </a:bodyPr>
          <a:lstStyle/>
          <a:p>
            <a:pPr algn="ctr"/>
            <a:r>
              <a:rPr lang="en-US" sz="1600" dirty="0" smtClean="0">
                <a:solidFill>
                  <a:srgbClr val="000000"/>
                </a:solidFill>
                <a:cs typeface="Calibri" pitchFamily="34" charset="0"/>
              </a:rPr>
              <a:t>N</a:t>
            </a:r>
            <a:r>
              <a:rPr lang="en-US" sz="1600" dirty="0">
                <a:solidFill>
                  <a:srgbClr val="000000"/>
                </a:solidFill>
                <a:cs typeface="Calibri" pitchFamily="34" charset="0"/>
              </a:rPr>
              <a:t>. Tezak, A. Niederberger, D. S. Pavlichin, G. </a:t>
            </a:r>
            <a:r>
              <a:rPr lang="en-US" sz="1600" dirty="0" err="1">
                <a:solidFill>
                  <a:srgbClr val="000000"/>
                </a:solidFill>
                <a:cs typeface="Calibri" pitchFamily="34" charset="0"/>
              </a:rPr>
              <a:t>Sarma</a:t>
            </a:r>
            <a:r>
              <a:rPr lang="en-US" sz="1600" dirty="0">
                <a:solidFill>
                  <a:srgbClr val="000000"/>
                </a:solidFill>
                <a:cs typeface="Calibri" pitchFamily="34" charset="0"/>
              </a:rPr>
              <a:t> and HM, Phil. Trans. Roy. Soc. A </a:t>
            </a:r>
            <a:r>
              <a:rPr lang="en-US" sz="1600" b="1" dirty="0">
                <a:solidFill>
                  <a:srgbClr val="000000"/>
                </a:solidFill>
                <a:cs typeface="Calibri" pitchFamily="34" charset="0"/>
              </a:rPr>
              <a:t>370</a:t>
            </a:r>
            <a:r>
              <a:rPr lang="en-US" sz="1600" dirty="0">
                <a:solidFill>
                  <a:srgbClr val="000000"/>
                </a:solidFill>
                <a:cs typeface="Calibri" pitchFamily="34" charset="0"/>
              </a:rPr>
              <a:t>, 5270 (2012</a:t>
            </a:r>
            <a:r>
              <a:rPr lang="en-US" sz="1600" dirty="0" smtClean="0">
                <a:solidFill>
                  <a:srgbClr val="000000"/>
                </a:solidFill>
                <a:cs typeface="Calibri" pitchFamily="34" charset="0"/>
              </a:rPr>
              <a:t>)</a:t>
            </a:r>
          </a:p>
        </p:txBody>
      </p:sp>
    </p:spTree>
    <p:extLst>
      <p:ext uri="{BB962C8B-B14F-4D97-AF65-F5344CB8AC3E}">
        <p14:creationId xmlns:p14="http://schemas.microsoft.com/office/powerpoint/2010/main" val="3253366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25061" y="91440"/>
            <a:ext cx="7893956" cy="584775"/>
          </a:xfrm>
          <a:prstGeom prst="rect">
            <a:avLst/>
          </a:prstGeom>
          <a:noFill/>
        </p:spPr>
        <p:txBody>
          <a:bodyPr wrap="none" rtlCol="0">
            <a:spAutoFit/>
          </a:bodyPr>
          <a:lstStyle/>
          <a:p>
            <a:pPr algn="ctr"/>
            <a:r>
              <a:rPr lang="en-US" sz="3200" dirty="0" smtClean="0">
                <a:solidFill>
                  <a:srgbClr val="C00000"/>
                </a:solidFill>
              </a:rPr>
              <a:t>Quantum noise in large-scale coherent circuits</a:t>
            </a:r>
            <a:endParaRPr lang="en-US" sz="3200" dirty="0">
              <a:solidFill>
                <a:srgbClr val="C00000"/>
              </a:solidFill>
            </a:endParaRPr>
          </a:p>
        </p:txBody>
      </p:sp>
      <p:sp>
        <p:nvSpPr>
          <p:cNvPr id="5" name="TextBox 4"/>
          <p:cNvSpPr txBox="1"/>
          <p:nvPr/>
        </p:nvSpPr>
        <p:spPr>
          <a:xfrm>
            <a:off x="1558581" y="640080"/>
            <a:ext cx="6026843" cy="338554"/>
          </a:xfrm>
          <a:prstGeom prst="rect">
            <a:avLst/>
          </a:prstGeom>
          <a:noFill/>
        </p:spPr>
        <p:txBody>
          <a:bodyPr wrap="none" rtlCol="0">
            <a:spAutoFit/>
          </a:bodyPr>
          <a:lstStyle/>
          <a:p>
            <a:pPr algn="ctr"/>
            <a:r>
              <a:rPr lang="en-US" sz="1600" dirty="0" smtClean="0">
                <a:solidFill>
                  <a:srgbClr val="000000"/>
                </a:solidFill>
                <a:cs typeface="Calibri" pitchFamily="34" charset="0"/>
              </a:rPr>
              <a:t>C. Santori </a:t>
            </a:r>
            <a:r>
              <a:rPr lang="en-US" sz="1600" i="1" dirty="0" smtClean="0">
                <a:solidFill>
                  <a:srgbClr val="000000"/>
                </a:solidFill>
                <a:cs typeface="Calibri" pitchFamily="34" charset="0"/>
              </a:rPr>
              <a:t>et al.</a:t>
            </a:r>
            <a:r>
              <a:rPr lang="en-US" sz="1600" dirty="0" smtClean="0">
                <a:solidFill>
                  <a:srgbClr val="000000"/>
                </a:solidFill>
                <a:cs typeface="Calibri" pitchFamily="34" charset="0"/>
              </a:rPr>
              <a:t> (HP Labs + Stanford), </a:t>
            </a:r>
            <a:r>
              <a:rPr lang="en-US" sz="1600" dirty="0" smtClean="0">
                <a:solidFill>
                  <a:srgbClr val="000000"/>
                </a:solidFill>
              </a:rPr>
              <a:t>Phys. Rev. Appl. </a:t>
            </a:r>
            <a:r>
              <a:rPr lang="en-US" sz="1600" b="1" dirty="0" smtClean="0">
                <a:solidFill>
                  <a:srgbClr val="000000"/>
                </a:solidFill>
              </a:rPr>
              <a:t>1</a:t>
            </a:r>
            <a:r>
              <a:rPr lang="en-US" sz="1600" dirty="0" smtClean="0">
                <a:solidFill>
                  <a:srgbClr val="000000"/>
                </a:solidFill>
              </a:rPr>
              <a:t>, 054005 (2014)</a:t>
            </a:r>
            <a:endParaRPr lang="en-US" sz="16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1108893"/>
            <a:ext cx="3975463" cy="559670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352799"/>
            <a:ext cx="3124200" cy="3426055"/>
          </a:xfrm>
          <a:prstGeom prst="rect">
            <a:avLst/>
          </a:prstGeom>
        </p:spPr>
      </p:pic>
      <p:grpSp>
        <p:nvGrpSpPr>
          <p:cNvPr id="12" name="Group 11"/>
          <p:cNvGrpSpPr/>
          <p:nvPr/>
        </p:nvGrpSpPr>
        <p:grpSpPr>
          <a:xfrm>
            <a:off x="304800" y="1143000"/>
            <a:ext cx="4267200" cy="2061449"/>
            <a:chOff x="304800" y="1143000"/>
            <a:chExt cx="4267200" cy="2061449"/>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1143000"/>
              <a:ext cx="4267200" cy="2061449"/>
            </a:xfrm>
            <a:prstGeom prst="rect">
              <a:avLst/>
            </a:prstGeom>
          </p:spPr>
        </p:pic>
        <p:sp>
          <p:nvSpPr>
            <p:cNvPr id="9" name="Rectangle 8"/>
            <p:cNvSpPr/>
            <p:nvPr/>
          </p:nvSpPr>
          <p:spPr>
            <a:xfrm>
              <a:off x="304800" y="1143000"/>
              <a:ext cx="304800" cy="4572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TextBox 12"/>
          <p:cNvSpPr txBox="1"/>
          <p:nvPr/>
        </p:nvSpPr>
        <p:spPr>
          <a:xfrm>
            <a:off x="53453" y="4618672"/>
            <a:ext cx="2003947" cy="1477328"/>
          </a:xfrm>
          <a:prstGeom prst="rect">
            <a:avLst/>
          </a:prstGeom>
          <a:noFill/>
        </p:spPr>
        <p:txBody>
          <a:bodyPr wrap="none" rtlCol="0">
            <a:spAutoFit/>
          </a:bodyPr>
          <a:lstStyle/>
          <a:p>
            <a:r>
              <a:rPr lang="en-US" dirty="0" smtClean="0"/>
              <a:t>4-bit ripple counter</a:t>
            </a:r>
          </a:p>
          <a:p>
            <a:endParaRPr lang="en-US" dirty="0"/>
          </a:p>
          <a:p>
            <a:r>
              <a:rPr lang="en-US" dirty="0" smtClean="0"/>
              <a:t>= 4 flip-flops</a:t>
            </a:r>
          </a:p>
          <a:p>
            <a:endParaRPr lang="en-US" dirty="0"/>
          </a:p>
          <a:p>
            <a:r>
              <a:rPr lang="en-US" dirty="0" smtClean="0"/>
              <a:t>= 88 resonators</a:t>
            </a:r>
            <a:endParaRPr lang="en-US" dirty="0"/>
          </a:p>
        </p:txBody>
      </p:sp>
    </p:spTree>
    <p:extLst>
      <p:ext uri="{BB962C8B-B14F-4D97-AF65-F5344CB8AC3E}">
        <p14:creationId xmlns:p14="http://schemas.microsoft.com/office/powerpoint/2010/main" val="9845819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erceptron.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451" y="1093318"/>
            <a:ext cx="6004561" cy="2564282"/>
          </a:xfrm>
          <a:prstGeom prst="rect">
            <a:avLst/>
          </a:prstGeom>
        </p:spPr>
      </p:pic>
      <p:sp>
        <p:nvSpPr>
          <p:cNvPr id="6" name="TextBox 5"/>
          <p:cNvSpPr txBox="1"/>
          <p:nvPr/>
        </p:nvSpPr>
        <p:spPr>
          <a:xfrm>
            <a:off x="6147012" y="2137342"/>
            <a:ext cx="465692" cy="769441"/>
          </a:xfrm>
          <a:prstGeom prst="rect">
            <a:avLst/>
          </a:prstGeom>
          <a:noFill/>
        </p:spPr>
        <p:txBody>
          <a:bodyPr wrap="none" rtlCol="0">
            <a:spAutoFit/>
          </a:bodyPr>
          <a:lstStyle/>
          <a:p>
            <a:pPr defTabSz="457200"/>
            <a:r>
              <a:rPr lang="en-US" sz="4400" dirty="0">
                <a:solidFill>
                  <a:prstClr val="black"/>
                </a:solidFill>
              </a:rPr>
              <a:t>=</a:t>
            </a:r>
          </a:p>
        </p:txBody>
      </p:sp>
      <p:pic>
        <p:nvPicPr>
          <p:cNvPr id="7" name="Picture 6" descr="Synapse.pd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9971" y="1463812"/>
            <a:ext cx="2166422" cy="2193788"/>
          </a:xfrm>
          <a:prstGeom prst="rect">
            <a:avLst/>
          </a:prstGeom>
        </p:spPr>
      </p:pic>
      <p:pic>
        <p:nvPicPr>
          <p:cNvPr id="8" name="Picture 7" descr="Perceptron2.pd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451" y="3886200"/>
            <a:ext cx="2640504" cy="2674248"/>
          </a:xfrm>
          <a:prstGeom prst="rect">
            <a:avLst/>
          </a:prstGeom>
        </p:spPr>
      </p:pic>
      <p:pic>
        <p:nvPicPr>
          <p:cNvPr id="9" name="Picture 8" descr="png.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75355" y="4031796"/>
            <a:ext cx="5639588" cy="2413188"/>
          </a:xfrm>
          <a:prstGeom prst="rect">
            <a:avLst/>
          </a:prstGeom>
        </p:spPr>
      </p:pic>
      <p:sp>
        <p:nvSpPr>
          <p:cNvPr id="10" name="TextBox 9"/>
          <p:cNvSpPr txBox="1"/>
          <p:nvPr/>
        </p:nvSpPr>
        <p:spPr>
          <a:xfrm>
            <a:off x="1362820" y="91440"/>
            <a:ext cx="6418360" cy="584775"/>
          </a:xfrm>
          <a:prstGeom prst="rect">
            <a:avLst/>
          </a:prstGeom>
          <a:noFill/>
        </p:spPr>
        <p:txBody>
          <a:bodyPr wrap="none" rtlCol="0">
            <a:spAutoFit/>
          </a:bodyPr>
          <a:lstStyle/>
          <a:p>
            <a:pPr algn="ctr"/>
            <a:r>
              <a:rPr lang="en-US" sz="3200" dirty="0">
                <a:solidFill>
                  <a:srgbClr val="C00000"/>
                </a:solidFill>
              </a:rPr>
              <a:t>An all-optical Perceptron architecture</a:t>
            </a:r>
          </a:p>
        </p:txBody>
      </p:sp>
      <p:sp>
        <p:nvSpPr>
          <p:cNvPr id="11" name="TextBox 10"/>
          <p:cNvSpPr txBox="1"/>
          <p:nvPr/>
        </p:nvSpPr>
        <p:spPr>
          <a:xfrm>
            <a:off x="2011331" y="640080"/>
            <a:ext cx="5121338" cy="338554"/>
          </a:xfrm>
          <a:prstGeom prst="rect">
            <a:avLst/>
          </a:prstGeom>
          <a:noFill/>
        </p:spPr>
        <p:txBody>
          <a:bodyPr wrap="none" rtlCol="0">
            <a:spAutoFit/>
          </a:bodyPr>
          <a:lstStyle/>
          <a:p>
            <a:r>
              <a:rPr lang="en-US" sz="1600" dirty="0">
                <a:solidFill>
                  <a:srgbClr val="000000"/>
                </a:solidFill>
                <a:cs typeface="Calibri" pitchFamily="34" charset="0"/>
              </a:rPr>
              <a:t>Nikolas </a:t>
            </a:r>
            <a:r>
              <a:rPr lang="en-US" sz="1600" dirty="0" smtClean="0">
                <a:solidFill>
                  <a:srgbClr val="000000"/>
                </a:solidFill>
                <a:cs typeface="Calibri" pitchFamily="34" charset="0"/>
              </a:rPr>
              <a:t>Tezak and HM, EPJ Quantum Technology </a:t>
            </a:r>
            <a:r>
              <a:rPr lang="en-US" sz="1600" b="1" dirty="0" smtClean="0">
                <a:solidFill>
                  <a:srgbClr val="000000"/>
                </a:solidFill>
                <a:cs typeface="Calibri" pitchFamily="34" charset="0"/>
              </a:rPr>
              <a:t>2</a:t>
            </a:r>
            <a:r>
              <a:rPr lang="en-US" sz="1600" dirty="0" smtClean="0">
                <a:solidFill>
                  <a:srgbClr val="000000"/>
                </a:solidFill>
                <a:cs typeface="Calibri" pitchFamily="34" charset="0"/>
              </a:rPr>
              <a:t>:10 (2015)</a:t>
            </a:r>
            <a:endParaRPr lang="en-US" sz="1600" dirty="0">
              <a:solidFill>
                <a:srgbClr val="000000"/>
              </a:solidFill>
              <a:cs typeface="Calibri" pitchFamily="34" charset="0"/>
            </a:endParaRPr>
          </a:p>
        </p:txBody>
      </p:sp>
    </p:spTree>
    <p:extLst>
      <p:ext uri="{BB962C8B-B14F-4D97-AF65-F5344CB8AC3E}">
        <p14:creationId xmlns:p14="http://schemas.microsoft.com/office/powerpoint/2010/main" val="8611018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6" descr="Untitled.png"/>
          <p:cNvPicPr>
            <a:picLocks noChangeAspect="1"/>
          </p:cNvPicPr>
          <p:nvPr/>
        </p:nvPicPr>
        <p:blipFill>
          <a:blip r:embed="rId2" cstate="print"/>
          <a:srcRect/>
          <a:stretch>
            <a:fillRect/>
          </a:stretch>
        </p:blipFill>
        <p:spPr bwMode="auto">
          <a:xfrm>
            <a:off x="657225" y="777875"/>
            <a:ext cx="7829550" cy="1736725"/>
          </a:xfrm>
          <a:prstGeom prst="rect">
            <a:avLst/>
          </a:prstGeom>
          <a:noFill/>
          <a:ln w="9525">
            <a:noFill/>
            <a:miter lim="800000"/>
            <a:headEnd/>
            <a:tailEnd/>
          </a:ln>
        </p:spPr>
      </p:pic>
      <p:sp>
        <p:nvSpPr>
          <p:cNvPr id="3" name="Text Box 2"/>
          <p:cNvSpPr txBox="1">
            <a:spLocks noChangeArrowheads="1"/>
          </p:cNvSpPr>
          <p:nvPr/>
        </p:nvSpPr>
        <p:spPr bwMode="auto">
          <a:xfrm>
            <a:off x="1524242" y="91440"/>
            <a:ext cx="6101905" cy="584731"/>
          </a:xfrm>
          <a:prstGeom prst="rect">
            <a:avLst/>
          </a:prstGeom>
          <a:noFill/>
          <a:ln w="9525">
            <a:noFill/>
            <a:miter lim="800000"/>
            <a:headEnd/>
            <a:tailEnd/>
          </a:ln>
        </p:spPr>
        <p:txBody>
          <a:bodyPr wrap="none" lIns="91397" tIns="45698" rIns="91397" bIns="45698">
            <a:spAutoFit/>
          </a:bodyPr>
          <a:lstStyle/>
          <a:p>
            <a:pPr algn="ctr" fontAlgn="base">
              <a:spcBef>
                <a:spcPct val="0"/>
              </a:spcBef>
              <a:spcAft>
                <a:spcPct val="0"/>
              </a:spcAft>
            </a:pPr>
            <a:r>
              <a:rPr lang="en-US" sz="3200" dirty="0" smtClean="0">
                <a:solidFill>
                  <a:srgbClr val="C00000"/>
                </a:solidFill>
              </a:rPr>
              <a:t>Quantum error correction “circuits”</a:t>
            </a:r>
            <a:endParaRPr lang="en-US" sz="3200" dirty="0">
              <a:solidFill>
                <a:srgbClr val="C00000"/>
              </a:solidFill>
            </a:endParaRPr>
          </a:p>
        </p:txBody>
      </p:sp>
      <p:grpSp>
        <p:nvGrpSpPr>
          <p:cNvPr id="6" name="Group 5"/>
          <p:cNvGrpSpPr/>
          <p:nvPr/>
        </p:nvGrpSpPr>
        <p:grpSpPr>
          <a:xfrm>
            <a:off x="4343400" y="762000"/>
            <a:ext cx="381000" cy="1600200"/>
            <a:chOff x="4343400" y="762000"/>
            <a:chExt cx="381000" cy="1600200"/>
          </a:xfrm>
        </p:grpSpPr>
        <p:cxnSp>
          <p:nvCxnSpPr>
            <p:cNvPr id="8" name="Straight Connector 7"/>
            <p:cNvCxnSpPr/>
            <p:nvPr/>
          </p:nvCxnSpPr>
          <p:spPr>
            <a:xfrm rot="5400000" flipH="1" flipV="1">
              <a:off x="4229100" y="2019300"/>
              <a:ext cx="6858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4343400" y="762000"/>
              <a:ext cx="381000" cy="914400"/>
            </a:xfrm>
            <a:prstGeom prst="rect">
              <a:avLst/>
            </a:prstGeom>
            <a:solidFill>
              <a:schemeClr val="bg1"/>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0" name="Straight Connector 9"/>
            <p:cNvCxnSpPr/>
            <p:nvPr/>
          </p:nvCxnSpPr>
          <p:spPr>
            <a:xfrm rot="10800000">
              <a:off x="4495800" y="2362200"/>
              <a:ext cx="76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495800" y="1923288"/>
              <a:ext cx="76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pic>
        <p:nvPicPr>
          <p:cNvPr id="2050" name="Picture 2" descr="http://openbookproject.net/electricCircuits/Digital/0420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200400"/>
            <a:ext cx="4838700" cy="35718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6200" y="2819400"/>
            <a:ext cx="4937506" cy="307777"/>
          </a:xfrm>
          <a:prstGeom prst="rect">
            <a:avLst/>
          </a:prstGeom>
          <a:noFill/>
        </p:spPr>
        <p:txBody>
          <a:bodyPr wrap="none" rtlCol="0">
            <a:spAutoFit/>
          </a:bodyPr>
          <a:lstStyle/>
          <a:p>
            <a:r>
              <a:rPr lang="en-US" sz="1400" dirty="0">
                <a:solidFill>
                  <a:prstClr val="black"/>
                </a:solidFill>
              </a:rPr>
              <a:t>http://openbookproject.net/electricCircuits/Digital/DIGI_15.html</a:t>
            </a:r>
          </a:p>
        </p:txBody>
      </p:sp>
      <p:sp>
        <p:nvSpPr>
          <p:cNvPr id="21" name="TextBox 20"/>
          <p:cNvSpPr txBox="1"/>
          <p:nvPr/>
        </p:nvSpPr>
        <p:spPr>
          <a:xfrm>
            <a:off x="5582509" y="2667000"/>
            <a:ext cx="2896883" cy="523220"/>
          </a:xfrm>
          <a:prstGeom prst="rect">
            <a:avLst/>
          </a:prstGeom>
          <a:noFill/>
        </p:spPr>
        <p:txBody>
          <a:bodyPr wrap="none" rtlCol="0">
            <a:spAutoFit/>
          </a:bodyPr>
          <a:lstStyle/>
          <a:p>
            <a:pPr algn="ctr"/>
            <a:r>
              <a:rPr lang="en-US" sz="1400" dirty="0" smtClean="0">
                <a:solidFill>
                  <a:prstClr val="black"/>
                </a:solidFill>
                <a:cs typeface="Calibri" pitchFamily="34" charset="0"/>
              </a:rPr>
              <a:t>physicsworld.com (UCSB)</a:t>
            </a:r>
          </a:p>
          <a:p>
            <a:pPr algn="ctr"/>
            <a:r>
              <a:rPr lang="en-US" sz="1400" dirty="0" smtClean="0">
                <a:solidFill>
                  <a:prstClr val="black"/>
                </a:solidFill>
                <a:cs typeface="Calibri" pitchFamily="34" charset="0"/>
              </a:rPr>
              <a:t>“superconducting trio get entangled”</a:t>
            </a:r>
            <a:endParaRPr lang="en-US" sz="1400" dirty="0">
              <a:solidFill>
                <a:prstClr val="black"/>
              </a:solidFill>
              <a:cs typeface="Calibri" pitchFamily="34" charset="0"/>
            </a:endParaRPr>
          </a:p>
        </p:txBody>
      </p:sp>
      <p:pic>
        <p:nvPicPr>
          <p:cNvPr id="7" name="Picture 6"/>
          <p:cNvPicPr>
            <a:picLocks noChangeAspect="1"/>
          </p:cNvPicPr>
          <p:nvPr/>
        </p:nvPicPr>
        <p:blipFill>
          <a:blip r:embed="rId4"/>
          <a:stretch>
            <a:fillRect/>
          </a:stretch>
        </p:blipFill>
        <p:spPr>
          <a:xfrm>
            <a:off x="5193084" y="3200400"/>
            <a:ext cx="3569916" cy="3546117"/>
          </a:xfrm>
          <a:prstGeom prst="rect">
            <a:avLst/>
          </a:prstGeom>
        </p:spPr>
      </p:pic>
    </p:spTree>
    <p:extLst>
      <p:ext uri="{BB962C8B-B14F-4D97-AF65-F5344CB8AC3E}">
        <p14:creationId xmlns:p14="http://schemas.microsoft.com/office/powerpoint/2010/main" val="37031861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Text Box 4"/>
          <p:cNvSpPr txBox="1">
            <a:spLocks noChangeArrowheads="1"/>
          </p:cNvSpPr>
          <p:nvPr/>
        </p:nvSpPr>
        <p:spPr bwMode="auto">
          <a:xfrm>
            <a:off x="222724" y="91440"/>
            <a:ext cx="8698576" cy="584731"/>
          </a:xfrm>
          <a:prstGeom prst="rect">
            <a:avLst/>
          </a:prstGeom>
          <a:noFill/>
          <a:ln w="9525">
            <a:noFill/>
            <a:miter lim="800000"/>
            <a:headEnd/>
            <a:tailEnd/>
          </a:ln>
        </p:spPr>
        <p:txBody>
          <a:bodyPr wrap="none" lIns="91397" tIns="45698" rIns="91397" bIns="45698">
            <a:spAutoFit/>
          </a:bodyPr>
          <a:lstStyle/>
          <a:p>
            <a:pPr algn="ctr" fontAlgn="base">
              <a:spcBef>
                <a:spcPct val="0"/>
              </a:spcBef>
              <a:spcAft>
                <a:spcPct val="0"/>
              </a:spcAft>
            </a:pPr>
            <a:r>
              <a:rPr lang="en-US" sz="3200" dirty="0">
                <a:solidFill>
                  <a:srgbClr val="C00000"/>
                </a:solidFill>
                <a:cs typeface="Arial" charset="0"/>
              </a:rPr>
              <a:t>Coherent-feedback </a:t>
            </a:r>
            <a:r>
              <a:rPr lang="en-US" sz="3200" dirty="0" smtClean="0">
                <a:solidFill>
                  <a:srgbClr val="C00000"/>
                </a:solidFill>
                <a:cs typeface="Arial" charset="0"/>
              </a:rPr>
              <a:t>autonomous quantum memory</a:t>
            </a:r>
            <a:endParaRPr lang="en-US" sz="3200" dirty="0">
              <a:solidFill>
                <a:srgbClr val="C00000"/>
              </a:solidFill>
              <a:cs typeface="Arial" charset="0"/>
            </a:endParaRPr>
          </a:p>
        </p:txBody>
      </p:sp>
      <p:sp>
        <p:nvSpPr>
          <p:cNvPr id="115" name="Text Box 114"/>
          <p:cNvSpPr txBox="1">
            <a:spLocks noChangeArrowheads="1"/>
          </p:cNvSpPr>
          <p:nvPr/>
        </p:nvSpPr>
        <p:spPr bwMode="auto">
          <a:xfrm>
            <a:off x="1246122" y="548640"/>
            <a:ext cx="6651756" cy="584775"/>
          </a:xfrm>
          <a:prstGeom prst="rect">
            <a:avLst/>
          </a:prstGeom>
          <a:noFill/>
          <a:ln w="9525">
            <a:noFill/>
            <a:miter lim="800000"/>
            <a:headEnd/>
            <a:tailEnd/>
          </a:ln>
          <a:effectLst>
            <a:softEdge rad="63500"/>
          </a:effectLst>
        </p:spPr>
        <p:txBody>
          <a:bodyPr wrap="none">
            <a:spAutoFit/>
          </a:bodyPr>
          <a:lstStyle/>
          <a:p>
            <a:pPr algn="ctr" fontAlgn="base">
              <a:spcBef>
                <a:spcPct val="0"/>
              </a:spcBef>
              <a:spcAft>
                <a:spcPct val="0"/>
              </a:spcAft>
            </a:pPr>
            <a:r>
              <a:rPr lang="en-US" sz="1600" dirty="0">
                <a:solidFill>
                  <a:srgbClr val="000000"/>
                </a:solidFill>
                <a:cs typeface="Arial" charset="0"/>
              </a:rPr>
              <a:t>J. Kerckhoff, H. Nurdin, D. Pavlichin and HM, PRL </a:t>
            </a:r>
            <a:r>
              <a:rPr lang="en-US" sz="1600" b="1" dirty="0">
                <a:solidFill>
                  <a:srgbClr val="000000"/>
                </a:solidFill>
                <a:cs typeface="Arial" charset="0"/>
              </a:rPr>
              <a:t>105</a:t>
            </a:r>
            <a:r>
              <a:rPr lang="en-US" sz="1600" dirty="0">
                <a:solidFill>
                  <a:srgbClr val="000000"/>
                </a:solidFill>
                <a:cs typeface="Arial" charset="0"/>
              </a:rPr>
              <a:t>, 040502 (2010</a:t>
            </a:r>
            <a:r>
              <a:rPr lang="en-US" sz="1600" dirty="0" smtClean="0">
                <a:solidFill>
                  <a:srgbClr val="000000"/>
                </a:solidFill>
                <a:cs typeface="Arial" charset="0"/>
              </a:rPr>
              <a:t>)</a:t>
            </a:r>
          </a:p>
          <a:p>
            <a:pPr algn="ctr" fontAlgn="base">
              <a:spcBef>
                <a:spcPct val="0"/>
              </a:spcBef>
              <a:spcAft>
                <a:spcPct val="0"/>
              </a:spcAft>
            </a:pPr>
            <a:r>
              <a:rPr lang="en-US" sz="1600" dirty="0">
                <a:solidFill>
                  <a:srgbClr val="000000"/>
                </a:solidFill>
                <a:cs typeface="Arial" charset="0"/>
              </a:rPr>
              <a:t>J. Kerckhoff, </a:t>
            </a:r>
            <a:r>
              <a:rPr lang="en-US" sz="1600" dirty="0">
                <a:solidFill>
                  <a:prstClr val="black"/>
                </a:solidFill>
              </a:rPr>
              <a:t>D. S. Pavlichin, H. </a:t>
            </a:r>
            <a:r>
              <a:rPr lang="en-US" sz="1600" dirty="0" err="1">
                <a:solidFill>
                  <a:prstClr val="black"/>
                </a:solidFill>
              </a:rPr>
              <a:t>Chalabi</a:t>
            </a:r>
            <a:r>
              <a:rPr lang="en-US" sz="1600" dirty="0">
                <a:solidFill>
                  <a:prstClr val="black"/>
                </a:solidFill>
              </a:rPr>
              <a:t> and HM, New J. Phys.</a:t>
            </a:r>
            <a:r>
              <a:rPr lang="en-US" sz="1600" b="1" dirty="0">
                <a:solidFill>
                  <a:prstClr val="black"/>
                </a:solidFill>
              </a:rPr>
              <a:t>13</a:t>
            </a:r>
            <a:r>
              <a:rPr lang="en-US" sz="1600" dirty="0">
                <a:solidFill>
                  <a:prstClr val="black"/>
                </a:solidFill>
              </a:rPr>
              <a:t>, 055022 (2011</a:t>
            </a:r>
            <a:r>
              <a:rPr lang="en-US" sz="1600" dirty="0" smtClean="0">
                <a:solidFill>
                  <a:prstClr val="black"/>
                </a:solidFill>
              </a:rPr>
              <a:t>)</a:t>
            </a:r>
            <a:endParaRPr lang="en-US" sz="1600" dirty="0">
              <a:solidFill>
                <a:srgbClr val="000000"/>
              </a:solidFill>
              <a:cs typeface="Arial" charset="0"/>
            </a:endParaRPr>
          </a:p>
        </p:txBody>
      </p:sp>
      <p:sp>
        <p:nvSpPr>
          <p:cNvPr id="133" name="Oval 132"/>
          <p:cNvSpPr/>
          <p:nvPr/>
        </p:nvSpPr>
        <p:spPr>
          <a:xfrm>
            <a:off x="7974187" y="4835124"/>
            <a:ext cx="457200" cy="457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4" name="TextBox 133"/>
          <p:cNvSpPr txBox="1"/>
          <p:nvPr/>
        </p:nvSpPr>
        <p:spPr>
          <a:xfrm>
            <a:off x="8043929" y="4879058"/>
            <a:ext cx="317716" cy="369332"/>
          </a:xfrm>
          <a:prstGeom prst="rect">
            <a:avLst/>
          </a:prstGeom>
          <a:noFill/>
        </p:spPr>
        <p:txBody>
          <a:bodyPr wrap="none" rtlCol="0">
            <a:spAutoFit/>
          </a:bodyPr>
          <a:lstStyle/>
          <a:p>
            <a:pPr algn="ctr"/>
            <a:r>
              <a:rPr lang="en-US" dirty="0">
                <a:solidFill>
                  <a:prstClr val="black"/>
                </a:solidFill>
              </a:rPr>
              <a:t>R</a:t>
            </a:r>
          </a:p>
        </p:txBody>
      </p:sp>
      <p:grpSp>
        <p:nvGrpSpPr>
          <p:cNvPr id="135" name="Group 44"/>
          <p:cNvGrpSpPr/>
          <p:nvPr/>
        </p:nvGrpSpPr>
        <p:grpSpPr>
          <a:xfrm>
            <a:off x="7193289" y="4277259"/>
            <a:ext cx="2026911" cy="1572931"/>
            <a:chOff x="4886324" y="1301704"/>
            <a:chExt cx="2026911" cy="1572931"/>
          </a:xfrm>
        </p:grpSpPr>
        <p:sp>
          <p:nvSpPr>
            <p:cNvPr id="136" name="Arc 135"/>
            <p:cNvSpPr/>
            <p:nvPr/>
          </p:nvSpPr>
          <p:spPr>
            <a:xfrm rot="13500000">
              <a:off x="5340304" y="1301704"/>
              <a:ext cx="1572931" cy="1572931"/>
            </a:xfrm>
            <a:prstGeom prst="arc">
              <a:avLst>
                <a:gd name="adj1" fmla="val 17390089"/>
                <a:gd name="adj2" fmla="val 20347074"/>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37" name="Arc 136"/>
            <p:cNvSpPr/>
            <p:nvPr/>
          </p:nvSpPr>
          <p:spPr>
            <a:xfrm rot="2700000">
              <a:off x="4886324" y="1301704"/>
              <a:ext cx="1572931" cy="1572931"/>
            </a:xfrm>
            <a:prstGeom prst="arc">
              <a:avLst>
                <a:gd name="adj1" fmla="val 17390089"/>
                <a:gd name="adj2" fmla="val 20347074"/>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grpSp>
        <p:nvGrpSpPr>
          <p:cNvPr id="138" name="Group 45"/>
          <p:cNvGrpSpPr/>
          <p:nvPr/>
        </p:nvGrpSpPr>
        <p:grpSpPr>
          <a:xfrm rot="16200000">
            <a:off x="7189332" y="4277259"/>
            <a:ext cx="2026911" cy="1572931"/>
            <a:chOff x="4886324" y="1301704"/>
            <a:chExt cx="2026911" cy="1572931"/>
          </a:xfrm>
        </p:grpSpPr>
        <p:sp>
          <p:nvSpPr>
            <p:cNvPr id="139" name="Arc 138"/>
            <p:cNvSpPr/>
            <p:nvPr/>
          </p:nvSpPr>
          <p:spPr>
            <a:xfrm rot="13500000">
              <a:off x="5340304" y="1301704"/>
              <a:ext cx="1572931" cy="1572931"/>
            </a:xfrm>
            <a:prstGeom prst="arc">
              <a:avLst>
                <a:gd name="adj1" fmla="val 17390089"/>
                <a:gd name="adj2" fmla="val 20347074"/>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40" name="Arc 139"/>
            <p:cNvSpPr/>
            <p:nvPr/>
          </p:nvSpPr>
          <p:spPr>
            <a:xfrm rot="2700000">
              <a:off x="4886324" y="1301704"/>
              <a:ext cx="1572931" cy="1572931"/>
            </a:xfrm>
            <a:prstGeom prst="arc">
              <a:avLst>
                <a:gd name="adj1" fmla="val 17390089"/>
                <a:gd name="adj2" fmla="val 20347074"/>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cxnSp>
        <p:nvCxnSpPr>
          <p:cNvPr id="141" name="Straight Arrow Connector 140"/>
          <p:cNvCxnSpPr/>
          <p:nvPr/>
        </p:nvCxnSpPr>
        <p:spPr>
          <a:xfrm>
            <a:off x="7016704" y="5062930"/>
            <a:ext cx="609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42" name="Group 57"/>
          <p:cNvGrpSpPr/>
          <p:nvPr/>
        </p:nvGrpSpPr>
        <p:grpSpPr>
          <a:xfrm>
            <a:off x="8164290" y="3707368"/>
            <a:ext cx="76994" cy="758780"/>
            <a:chOff x="5865812" y="723900"/>
            <a:chExt cx="76994" cy="758780"/>
          </a:xfrm>
        </p:grpSpPr>
        <p:cxnSp>
          <p:nvCxnSpPr>
            <p:cNvPr id="143" name="Straight Arrow Connector 142"/>
            <p:cNvCxnSpPr/>
            <p:nvPr/>
          </p:nvCxnSpPr>
          <p:spPr>
            <a:xfrm rot="5400000" flipV="1">
              <a:off x="5561806" y="1177086"/>
              <a:ext cx="609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p:nvPr/>
          </p:nvCxnSpPr>
          <p:spPr>
            <a:xfrm rot="5400000" flipH="1" flipV="1">
              <a:off x="5562622" y="1102496"/>
              <a:ext cx="758780" cy="1588"/>
            </a:xfrm>
            <a:prstGeom prst="straightConnector1">
              <a:avLst/>
            </a:prstGeom>
            <a:ln>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145" name="Group 58"/>
          <p:cNvGrpSpPr/>
          <p:nvPr/>
        </p:nvGrpSpPr>
        <p:grpSpPr>
          <a:xfrm>
            <a:off x="8164290" y="5644164"/>
            <a:ext cx="76994" cy="758781"/>
            <a:chOff x="5867400" y="2660696"/>
            <a:chExt cx="76994" cy="758781"/>
          </a:xfrm>
        </p:grpSpPr>
        <p:cxnSp>
          <p:nvCxnSpPr>
            <p:cNvPr id="146" name="Straight Arrow Connector 145"/>
            <p:cNvCxnSpPr/>
            <p:nvPr/>
          </p:nvCxnSpPr>
          <p:spPr>
            <a:xfrm rot="16200000" flipH="1">
              <a:off x="5564210" y="3039293"/>
              <a:ext cx="758780" cy="1588"/>
            </a:xfrm>
            <a:prstGeom prst="straightConnector1">
              <a:avLst/>
            </a:prstGeom>
            <a:ln>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p:nvPr/>
          </p:nvCxnSpPr>
          <p:spPr>
            <a:xfrm rot="5400000">
              <a:off x="5677694" y="2850402"/>
              <a:ext cx="381000" cy="1588"/>
            </a:xfrm>
            <a:prstGeom prst="straightConnector1">
              <a:avLst/>
            </a:prstGeom>
            <a:ln>
              <a:solidFill>
                <a:srgbClr val="C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48" name="Rectangle 147"/>
          <p:cNvSpPr/>
          <p:nvPr/>
        </p:nvSpPr>
        <p:spPr>
          <a:xfrm>
            <a:off x="7440787" y="4662581"/>
            <a:ext cx="1524000" cy="802286"/>
          </a:xfrm>
          <a:prstGeom prst="rect">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9" name="Rectangle 148"/>
          <p:cNvSpPr/>
          <p:nvPr/>
        </p:nvSpPr>
        <p:spPr>
          <a:xfrm rot="5400000">
            <a:off x="7440787" y="4662581"/>
            <a:ext cx="1524000" cy="802286"/>
          </a:xfrm>
          <a:prstGeom prst="rect">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0" name="TextBox 149"/>
          <p:cNvSpPr txBox="1"/>
          <p:nvPr/>
        </p:nvSpPr>
        <p:spPr>
          <a:xfrm>
            <a:off x="8250565" y="3582162"/>
            <a:ext cx="596638" cy="369332"/>
          </a:xfrm>
          <a:prstGeom prst="rect">
            <a:avLst/>
          </a:prstGeom>
          <a:noFill/>
        </p:spPr>
        <p:txBody>
          <a:bodyPr wrap="none" rtlCol="0">
            <a:spAutoFit/>
          </a:bodyPr>
          <a:lstStyle/>
          <a:p>
            <a:r>
              <a:rPr lang="en-US" dirty="0">
                <a:solidFill>
                  <a:prstClr val="black"/>
                </a:solidFill>
              </a:rPr>
              <a:t>OUT</a:t>
            </a:r>
          </a:p>
        </p:txBody>
      </p:sp>
      <p:grpSp>
        <p:nvGrpSpPr>
          <p:cNvPr id="151" name="Group 69"/>
          <p:cNvGrpSpPr/>
          <p:nvPr/>
        </p:nvGrpSpPr>
        <p:grpSpPr>
          <a:xfrm>
            <a:off x="8250565" y="6183868"/>
            <a:ext cx="596638" cy="369332"/>
            <a:chOff x="2743200" y="2247900"/>
            <a:chExt cx="596638" cy="369332"/>
          </a:xfrm>
        </p:grpSpPr>
        <p:sp>
          <p:nvSpPr>
            <p:cNvPr id="152" name="TextBox 151"/>
            <p:cNvSpPr txBox="1"/>
            <p:nvPr/>
          </p:nvSpPr>
          <p:spPr>
            <a:xfrm>
              <a:off x="2743200" y="2247900"/>
              <a:ext cx="596638" cy="369332"/>
            </a:xfrm>
            <a:prstGeom prst="rect">
              <a:avLst/>
            </a:prstGeom>
            <a:noFill/>
          </p:spPr>
          <p:txBody>
            <a:bodyPr wrap="none" rtlCol="0">
              <a:spAutoFit/>
            </a:bodyPr>
            <a:lstStyle/>
            <a:p>
              <a:r>
                <a:rPr lang="en-US" dirty="0">
                  <a:solidFill>
                    <a:prstClr val="black"/>
                  </a:solidFill>
                </a:rPr>
                <a:t>OUT</a:t>
              </a:r>
            </a:p>
          </p:txBody>
        </p:sp>
        <p:cxnSp>
          <p:nvCxnSpPr>
            <p:cNvPr id="153" name="Straight Connector 152"/>
            <p:cNvCxnSpPr/>
            <p:nvPr/>
          </p:nvCxnSpPr>
          <p:spPr>
            <a:xfrm>
              <a:off x="2851019" y="2308856"/>
              <a:ext cx="38100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4" name="TextBox 153"/>
          <p:cNvSpPr txBox="1"/>
          <p:nvPr/>
        </p:nvSpPr>
        <p:spPr>
          <a:xfrm>
            <a:off x="7298065" y="5840968"/>
            <a:ext cx="895502" cy="646331"/>
          </a:xfrm>
          <a:prstGeom prst="rect">
            <a:avLst/>
          </a:prstGeom>
          <a:noFill/>
        </p:spPr>
        <p:txBody>
          <a:bodyPr wrap="none" rtlCol="0">
            <a:spAutoFit/>
          </a:bodyPr>
          <a:lstStyle/>
          <a:p>
            <a:pPr algn="ctr"/>
            <a:r>
              <a:rPr lang="en-US" dirty="0">
                <a:solidFill>
                  <a:prstClr val="black"/>
                </a:solidFill>
              </a:rPr>
              <a:t>POWER</a:t>
            </a:r>
          </a:p>
          <a:p>
            <a:pPr algn="ctr"/>
            <a:r>
              <a:rPr lang="en-US" dirty="0">
                <a:solidFill>
                  <a:prstClr val="black"/>
                </a:solidFill>
              </a:rPr>
              <a:t>in</a:t>
            </a:r>
          </a:p>
        </p:txBody>
      </p:sp>
      <p:sp>
        <p:nvSpPr>
          <p:cNvPr id="155" name="TextBox 154"/>
          <p:cNvSpPr txBox="1"/>
          <p:nvPr/>
        </p:nvSpPr>
        <p:spPr>
          <a:xfrm>
            <a:off x="7451056" y="3707368"/>
            <a:ext cx="742511" cy="369332"/>
          </a:xfrm>
          <a:prstGeom prst="rect">
            <a:avLst/>
          </a:prstGeom>
          <a:noFill/>
        </p:spPr>
        <p:txBody>
          <a:bodyPr wrap="none" rtlCol="0">
            <a:spAutoFit/>
          </a:bodyPr>
          <a:lstStyle/>
          <a:p>
            <a:r>
              <a:rPr lang="en-US" dirty="0">
                <a:solidFill>
                  <a:prstClr val="black"/>
                </a:solidFill>
              </a:rPr>
              <a:t>SET in</a:t>
            </a:r>
          </a:p>
        </p:txBody>
      </p:sp>
      <p:sp>
        <p:nvSpPr>
          <p:cNvPr id="156" name="TextBox 155"/>
          <p:cNvSpPr txBox="1"/>
          <p:nvPr/>
        </p:nvSpPr>
        <p:spPr>
          <a:xfrm>
            <a:off x="6641515" y="4724400"/>
            <a:ext cx="749885" cy="646331"/>
          </a:xfrm>
          <a:prstGeom prst="rect">
            <a:avLst/>
          </a:prstGeom>
          <a:noFill/>
        </p:spPr>
        <p:txBody>
          <a:bodyPr wrap="none" rtlCol="0">
            <a:spAutoFit/>
          </a:bodyPr>
          <a:lstStyle/>
          <a:p>
            <a:pPr algn="ctr"/>
            <a:r>
              <a:rPr lang="en-US" dirty="0" smtClean="0">
                <a:solidFill>
                  <a:prstClr val="black"/>
                </a:solidFill>
              </a:rPr>
              <a:t>RESET</a:t>
            </a:r>
          </a:p>
          <a:p>
            <a:pPr algn="ctr"/>
            <a:r>
              <a:rPr lang="en-US" dirty="0" smtClean="0">
                <a:solidFill>
                  <a:prstClr val="black"/>
                </a:solidFill>
              </a:rPr>
              <a:t>in</a:t>
            </a:r>
            <a:endParaRPr lang="en-US" dirty="0">
              <a:solidFill>
                <a:prstClr val="black"/>
              </a:solidFill>
            </a:endParaRPr>
          </a:p>
        </p:txBody>
      </p:sp>
      <p:sp>
        <p:nvSpPr>
          <p:cNvPr id="18" name="Rounded Rectangle 17"/>
          <p:cNvSpPr/>
          <p:nvPr/>
        </p:nvSpPr>
        <p:spPr>
          <a:xfrm>
            <a:off x="6641516" y="3429000"/>
            <a:ext cx="2450470" cy="3200400"/>
          </a:xfrm>
          <a:prstGeom prst="round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5119" t="8095" r="23266" b="9945"/>
          <a:stretch/>
        </p:blipFill>
        <p:spPr>
          <a:xfrm>
            <a:off x="76201" y="1219200"/>
            <a:ext cx="6477000" cy="5559523"/>
          </a:xfrm>
          <a:prstGeom prst="rect">
            <a:avLst/>
          </a:prstGeom>
        </p:spPr>
      </p:pic>
      <p:pic>
        <p:nvPicPr>
          <p:cNvPr id="4" name="Picture 3"/>
          <p:cNvPicPr>
            <a:picLocks noChangeAspect="1"/>
          </p:cNvPicPr>
          <p:nvPr/>
        </p:nvPicPr>
        <p:blipFill>
          <a:blip r:embed="rId3"/>
          <a:stretch>
            <a:fillRect/>
          </a:stretch>
        </p:blipFill>
        <p:spPr>
          <a:xfrm>
            <a:off x="6660853" y="1547246"/>
            <a:ext cx="2411796" cy="1636887"/>
          </a:xfrm>
          <a:prstGeom prst="rect">
            <a:avLst/>
          </a:prstGeom>
        </p:spPr>
      </p:pic>
      <p:sp>
        <p:nvSpPr>
          <p:cNvPr id="5" name="Rectangle 4"/>
          <p:cNvSpPr/>
          <p:nvPr/>
        </p:nvSpPr>
        <p:spPr>
          <a:xfrm>
            <a:off x="6634087" y="1219200"/>
            <a:ext cx="2376448" cy="230832"/>
          </a:xfrm>
          <a:prstGeom prst="rect">
            <a:avLst/>
          </a:prstGeom>
        </p:spPr>
        <p:txBody>
          <a:bodyPr wrap="square">
            <a:spAutoFit/>
          </a:bodyPr>
          <a:lstStyle/>
          <a:p>
            <a:pPr algn="ctr"/>
            <a:r>
              <a:rPr lang="en-US" sz="900" dirty="0" smtClean="0">
                <a:solidFill>
                  <a:prstClr val="black"/>
                </a:solidFill>
              </a:rPr>
              <a:t>A. </a:t>
            </a:r>
            <a:r>
              <a:rPr lang="en-US" sz="900" dirty="0" err="1">
                <a:solidFill>
                  <a:prstClr val="black"/>
                </a:solidFill>
              </a:rPr>
              <a:t>Faraon</a:t>
            </a:r>
            <a:r>
              <a:rPr lang="en-US" sz="900" dirty="0">
                <a:solidFill>
                  <a:prstClr val="black"/>
                </a:solidFill>
              </a:rPr>
              <a:t> </a:t>
            </a:r>
            <a:r>
              <a:rPr lang="en-US" sz="900" i="1" dirty="0">
                <a:solidFill>
                  <a:prstClr val="black"/>
                </a:solidFill>
              </a:rPr>
              <a:t>et </a:t>
            </a:r>
            <a:r>
              <a:rPr lang="en-US" sz="900" i="1" dirty="0" smtClean="0">
                <a:solidFill>
                  <a:prstClr val="black"/>
                </a:solidFill>
              </a:rPr>
              <a:t>al.</a:t>
            </a:r>
            <a:r>
              <a:rPr lang="en-US" sz="900" dirty="0" smtClean="0">
                <a:solidFill>
                  <a:prstClr val="black"/>
                </a:solidFill>
              </a:rPr>
              <a:t> New </a:t>
            </a:r>
            <a:r>
              <a:rPr lang="en-US" sz="900" dirty="0">
                <a:solidFill>
                  <a:prstClr val="black"/>
                </a:solidFill>
              </a:rPr>
              <a:t>J. Phys. </a:t>
            </a:r>
            <a:r>
              <a:rPr lang="en-US" sz="900" b="1" dirty="0">
                <a:solidFill>
                  <a:prstClr val="black"/>
                </a:solidFill>
              </a:rPr>
              <a:t>15</a:t>
            </a:r>
            <a:r>
              <a:rPr lang="en-US" sz="900" dirty="0">
                <a:solidFill>
                  <a:prstClr val="black"/>
                </a:solidFill>
              </a:rPr>
              <a:t> </a:t>
            </a:r>
            <a:r>
              <a:rPr lang="en-US" sz="900" dirty="0" smtClean="0">
                <a:solidFill>
                  <a:prstClr val="black"/>
                </a:solidFill>
              </a:rPr>
              <a:t>025010 (2013)</a:t>
            </a:r>
            <a:endParaRPr lang="en-US" sz="900" dirty="0">
              <a:solidFill>
                <a:prstClr val="black"/>
              </a:solidFill>
            </a:endParaRPr>
          </a:p>
        </p:txBody>
      </p:sp>
    </p:spTree>
    <p:extLst>
      <p:ext uri="{BB962C8B-B14F-4D97-AF65-F5344CB8AC3E}">
        <p14:creationId xmlns:p14="http://schemas.microsoft.com/office/powerpoint/2010/main" val="28144103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180451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998812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702319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73384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 y="271880"/>
            <a:ext cx="9144000" cy="6314240"/>
          </a:xfrm>
          <a:prstGeom prst="rect">
            <a:avLst/>
          </a:prstGeom>
        </p:spPr>
      </p:pic>
    </p:spTree>
    <p:extLst>
      <p:ext uri="{BB962C8B-B14F-4D97-AF65-F5344CB8AC3E}">
        <p14:creationId xmlns:p14="http://schemas.microsoft.com/office/powerpoint/2010/main" val="28373015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697966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517" t="6789" r="2627" b="3581"/>
          <a:stretch/>
        </p:blipFill>
        <p:spPr>
          <a:xfrm>
            <a:off x="477038" y="0"/>
            <a:ext cx="8189924" cy="6858000"/>
          </a:xfrm>
          <a:prstGeom prst="rect">
            <a:avLst/>
          </a:prstGeom>
        </p:spPr>
      </p:pic>
    </p:spTree>
    <p:extLst>
      <p:ext uri="{BB962C8B-B14F-4D97-AF65-F5344CB8AC3E}">
        <p14:creationId xmlns:p14="http://schemas.microsoft.com/office/powerpoint/2010/main" val="25774511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1447800"/>
            <a:ext cx="221810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Classical computation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p:cNvSpPr txBox="1"/>
          <p:nvPr/>
        </p:nvSpPr>
        <p:spPr>
          <a:xfrm>
            <a:off x="6263186" y="1447800"/>
            <a:ext cx="28046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Fully-quantum computation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5" name="Straight Arrow Connector 4"/>
          <p:cNvCxnSpPr/>
          <p:nvPr/>
        </p:nvCxnSpPr>
        <p:spPr>
          <a:xfrm>
            <a:off x="342900" y="2057400"/>
            <a:ext cx="8458200" cy="0"/>
          </a:xfrm>
          <a:prstGeom prst="straightConnector1">
            <a:avLst/>
          </a:prstGeom>
          <a:ln>
            <a:headEnd type="diamond" w="lg" len="lg"/>
            <a:tailEnd type="diamond" w="lg" len="lg"/>
          </a:ln>
        </p:spPr>
        <p:style>
          <a:lnRef idx="2">
            <a:schemeClr val="accent1"/>
          </a:lnRef>
          <a:fillRef idx="0">
            <a:schemeClr val="accent1"/>
          </a:fillRef>
          <a:effectRef idx="1">
            <a:schemeClr val="accent1"/>
          </a:effectRef>
          <a:fontRef idx="minor">
            <a:schemeClr val="tx1"/>
          </a:fontRef>
        </p:style>
      </p:cxnSp>
      <p:sp>
        <p:nvSpPr>
          <p:cNvPr id="6" name="Left Brace 5"/>
          <p:cNvSpPr/>
          <p:nvPr/>
        </p:nvSpPr>
        <p:spPr>
          <a:xfrm rot="16200000">
            <a:off x="4152900" y="952500"/>
            <a:ext cx="838200" cy="3657600"/>
          </a:xfrm>
          <a:prstGeom prst="leftBrace">
            <a:avLst>
              <a:gd name="adj1" fmla="val 37210"/>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p:cNvSpPr txBox="1"/>
          <p:nvPr/>
        </p:nvSpPr>
        <p:spPr>
          <a:xfrm>
            <a:off x="4361045" y="3102114"/>
            <a:ext cx="42191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FF0000"/>
                </a:solidFill>
                <a:effectLst/>
                <a:uLnTx/>
                <a:uFillTx/>
                <a:latin typeface="Calibri"/>
                <a:ea typeface="+mn-ea"/>
                <a:cs typeface="+mn-cs"/>
              </a:rPr>
              <a:t>?</a:t>
            </a:r>
            <a:endParaRPr kumimoji="0" lang="en-US" sz="4000" b="1" i="0" u="none" strike="noStrike" kern="1200" cap="none" spc="0" normalizeH="0" baseline="0" noProof="0" dirty="0">
              <a:ln>
                <a:noFill/>
              </a:ln>
              <a:solidFill>
                <a:srgbClr val="FF0000"/>
              </a:solidFill>
              <a:effectLst/>
              <a:uLnTx/>
              <a:uFillTx/>
              <a:latin typeface="Calibri"/>
              <a:ea typeface="+mn-ea"/>
              <a:cs typeface="+mn-cs"/>
            </a:endParaRPr>
          </a:p>
        </p:txBody>
      </p:sp>
      <p:sp>
        <p:nvSpPr>
          <p:cNvPr id="8" name="TextBox 7"/>
          <p:cNvSpPr txBox="1"/>
          <p:nvPr/>
        </p:nvSpPr>
        <p:spPr>
          <a:xfrm>
            <a:off x="367131" y="4419600"/>
            <a:ext cx="8409738" cy="1323439"/>
          </a:xfrm>
          <a:prstGeom prst="rect">
            <a:avLst/>
          </a:prstGeom>
          <a:noFill/>
        </p:spPr>
        <p:txBody>
          <a:bodyPr wrap="non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Computational power of semi-quantum architectures?</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000" b="0" i="0" u="none" strike="noStrike" kern="1200" cap="none" spc="0" normalizeH="0" baseline="0" noProof="0" dirty="0" err="1" smtClean="0">
                <a:ln>
                  <a:noFill/>
                </a:ln>
                <a:solidFill>
                  <a:prstClr val="black"/>
                </a:solidFill>
                <a:effectLst/>
                <a:uLnTx/>
                <a:uFillTx/>
                <a:latin typeface="Calibri"/>
                <a:ea typeface="+mn-ea"/>
                <a:cs typeface="+mn-cs"/>
              </a:rPr>
              <a:t>Decoherence</a:t>
            </a: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-dependent complexity of classically simulating quantum models?</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p:cNvSpPr txBox="1"/>
          <p:nvPr/>
        </p:nvSpPr>
        <p:spPr>
          <a:xfrm>
            <a:off x="270050" y="91440"/>
            <a:ext cx="8603958"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C00000"/>
                </a:solidFill>
                <a:effectLst/>
                <a:uLnTx/>
                <a:uFillTx/>
                <a:latin typeface="Calibri"/>
                <a:ea typeface="+mn-ea"/>
                <a:cs typeface="+mn-cs"/>
              </a:rPr>
              <a:t>Dimensional reduction of open quantum networks</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spTree>
    <p:extLst>
      <p:ext uri="{BB962C8B-B14F-4D97-AF65-F5344CB8AC3E}">
        <p14:creationId xmlns:p14="http://schemas.microsoft.com/office/powerpoint/2010/main" val="6175896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317499" y="91440"/>
            <a:ext cx="6509003" cy="584731"/>
          </a:xfrm>
          <a:prstGeom prst="rect">
            <a:avLst/>
          </a:prstGeom>
          <a:noFill/>
          <a:ln w="9525">
            <a:noFill/>
            <a:miter lim="800000"/>
            <a:headEnd/>
            <a:tailEnd/>
          </a:ln>
          <a:effectLst/>
        </p:spPr>
        <p:txBody>
          <a:bodyPr wrap="none" lIns="91397" tIns="45698" rIns="91397" bIns="45698">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C00000"/>
                </a:solidFill>
                <a:effectLst/>
                <a:uLnTx/>
                <a:uFillTx/>
                <a:latin typeface="Calibri" pitchFamily="34" charset="0"/>
                <a:ea typeface="+mn-ea"/>
                <a:cs typeface="Arial"/>
              </a:rPr>
              <a:t>Embedded photonic signal-processing</a:t>
            </a:r>
            <a:endParaRPr kumimoji="0" lang="en-US" sz="3200" b="0" i="1" u="none" strike="noStrike" kern="1200" cap="none" spc="0" normalizeH="0" baseline="30000" noProof="0" dirty="0">
              <a:ln>
                <a:noFill/>
              </a:ln>
              <a:solidFill>
                <a:srgbClr val="C00000"/>
              </a:solidFill>
              <a:effectLst/>
              <a:uLnTx/>
              <a:uFillTx/>
              <a:latin typeface="Calibri" pitchFamily="34" charset="0"/>
              <a:ea typeface="+mn-ea"/>
              <a:cs typeface="Arial"/>
            </a:endParaRPr>
          </a:p>
        </p:txBody>
      </p:sp>
      <p:sp>
        <p:nvSpPr>
          <p:cNvPr id="3" name="TextBox 2"/>
          <p:cNvSpPr txBox="1"/>
          <p:nvPr/>
        </p:nvSpPr>
        <p:spPr>
          <a:xfrm>
            <a:off x="207703" y="703978"/>
            <a:ext cx="8728595" cy="1429622"/>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rPr>
              <a:t>MHz-GHz natural bandwidths</a:t>
            </a:r>
          </a:p>
          <a:p>
            <a:pPr marL="285750" marR="0" lvl="0" indent="-285750" algn="l" defTabSz="914400" rtl="0" eaLnBrk="1" fontAlgn="auto" latinLnBrk="0" hangingPunct="1">
              <a:lnSpc>
                <a:spcPct val="15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rPr>
              <a:t>Coherent </a:t>
            </a:r>
            <a:r>
              <a:rPr kumimoji="0" lang="en-US" sz="2000" b="0" i="0" u="none" strike="noStrike" kern="1200" cap="none" spc="0" normalizeH="0" baseline="0" noProof="0" dirty="0" smtClean="0">
                <a:ln>
                  <a:noFill/>
                </a:ln>
                <a:solidFill>
                  <a:srgbClr val="000000"/>
                </a:solidFill>
                <a:effectLst/>
                <a:uLnTx/>
                <a:uFillTx/>
                <a:latin typeface="cmsy10"/>
                <a:ea typeface="+mn-ea"/>
                <a:cs typeface="Calibri" pitchFamily="34" charset="0"/>
              </a:rPr>
              <a:t>)</a:t>
            </a:r>
            <a:r>
              <a:rPr kumimoji="0" lang="en-US" sz="2000" b="0" i="0"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rPr>
              <a:t> very low dissipation (power in </a:t>
            </a:r>
            <a:r>
              <a:rPr kumimoji="0" lang="en-US" sz="2000" b="0" i="0" u="none" strike="noStrike" kern="1200" cap="none" spc="0" normalizeH="0" baseline="0" noProof="0" dirty="0" smtClean="0">
                <a:ln>
                  <a:noFill/>
                </a:ln>
                <a:solidFill>
                  <a:srgbClr val="000000"/>
                </a:solidFill>
                <a:effectLst/>
                <a:uLnTx/>
                <a:uFillTx/>
                <a:latin typeface="cmsy10"/>
                <a:ea typeface="+mn-ea"/>
                <a:cs typeface="Calibri" pitchFamily="34" charset="0"/>
              </a:rPr>
              <a:t>¼</a:t>
            </a:r>
            <a:r>
              <a:rPr kumimoji="0" lang="en-US" sz="2000" b="0" i="0"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rPr>
              <a:t> power out)</a:t>
            </a:r>
          </a:p>
          <a:p>
            <a:pPr marL="285750" marR="0" lvl="0" indent="-285750" algn="l" defTabSz="914400" rtl="0" eaLnBrk="1" fontAlgn="auto" latinLnBrk="0" hangingPunct="1">
              <a:lnSpc>
                <a:spcPct val="15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rPr>
              <a:t>Homogeneous platforms: </a:t>
            </a:r>
            <a:r>
              <a:rPr kumimoji="0" lang="en-US" sz="2000" b="0" i="0" u="none" strike="noStrike" kern="1200" cap="none" spc="0" normalizeH="0" baseline="0" noProof="0" dirty="0" err="1" smtClean="0">
                <a:ln>
                  <a:noFill/>
                </a:ln>
                <a:solidFill>
                  <a:srgbClr val="000000"/>
                </a:solidFill>
                <a:effectLst/>
                <a:uLnTx/>
                <a:uFillTx/>
                <a:latin typeface="Calibri" pitchFamily="34" charset="0"/>
                <a:ea typeface="+mn-ea"/>
                <a:cs typeface="Calibri" pitchFamily="34" charset="0"/>
              </a:rPr>
              <a:t>nano</a:t>
            </a:r>
            <a:r>
              <a:rPr kumimoji="0" lang="en-US" sz="2000" b="0" i="0"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rPr>
              <a:t>/micro-photonic circuits; fiber sensor networks?</a:t>
            </a:r>
            <a:endParaRPr kumimoji="0" lang="en-US" sz="20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endParaRPr>
          </a:p>
        </p:txBody>
      </p:sp>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17515" r="7738"/>
          <a:stretch/>
        </p:blipFill>
        <p:spPr>
          <a:xfrm>
            <a:off x="61613" y="2309269"/>
            <a:ext cx="4510387" cy="4015331"/>
          </a:xfrm>
          <a:prstGeom prst="rect">
            <a:avLst/>
          </a:prstGeom>
        </p:spPr>
      </p:pic>
      <p:sp>
        <p:nvSpPr>
          <p:cNvPr id="16" name="TextBox 15"/>
          <p:cNvSpPr txBox="1"/>
          <p:nvPr/>
        </p:nvSpPr>
        <p:spPr>
          <a:xfrm>
            <a:off x="120081" y="6402161"/>
            <a:ext cx="4393451" cy="37963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rPr>
              <a:t>J. </a:t>
            </a:r>
            <a:r>
              <a:rPr kumimoji="0" lang="en-US" sz="1400" b="0" i="0" u="none" strike="noStrike" kern="1200" cap="none" spc="0" normalizeH="0" baseline="0" noProof="0" dirty="0" err="1" smtClean="0">
                <a:ln>
                  <a:noFill/>
                </a:ln>
                <a:solidFill>
                  <a:srgbClr val="000000"/>
                </a:solidFill>
                <a:effectLst/>
                <a:uLnTx/>
                <a:uFillTx/>
                <a:latin typeface="Calibri" pitchFamily="34" charset="0"/>
                <a:ea typeface="+mn-ea"/>
                <a:cs typeface="Calibri" pitchFamily="34" charset="0"/>
              </a:rPr>
              <a:t>Vuckovic</a:t>
            </a:r>
            <a:r>
              <a:rPr kumimoji="0" lang="en-US" sz="1400" b="0" i="0"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rPr>
              <a:t> </a:t>
            </a:r>
            <a:r>
              <a:rPr kumimoji="0" lang="en-US" sz="1400" b="0" i="1"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rPr>
              <a:t>et al.</a:t>
            </a:r>
            <a:r>
              <a:rPr kumimoji="0" lang="en-US" sz="1400" b="0" i="0"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rPr>
              <a:t>, 2011 </a:t>
            </a:r>
            <a:r>
              <a:rPr kumimoji="0" lang="en-US" sz="14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New J. Phys. </a:t>
            </a:r>
            <a:r>
              <a:rPr kumimoji="0" lang="en-US" sz="1400" b="1"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13</a:t>
            </a:r>
            <a:r>
              <a:rPr kumimoji="0" lang="en-US" sz="14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 055025</a:t>
            </a:r>
          </a:p>
        </p:txBody>
      </p:sp>
      <p:pic>
        <p:nvPicPr>
          <p:cNvPr id="11269"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017"/>
          <a:stretch/>
        </p:blipFill>
        <p:spPr bwMode="auto">
          <a:xfrm>
            <a:off x="4648200" y="2343706"/>
            <a:ext cx="4425317" cy="3938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4862935" y="6405791"/>
            <a:ext cx="3995846" cy="37237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rPr>
              <a:t>B. Park </a:t>
            </a:r>
            <a:r>
              <a:rPr kumimoji="0" lang="en-US" sz="1400" b="0" i="1"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rPr>
              <a:t>et al.</a:t>
            </a:r>
            <a:r>
              <a:rPr kumimoji="0" lang="en-US" sz="1400" b="0" i="0"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rPr>
              <a:t>, 2011 IEEE Sensors J. </a:t>
            </a:r>
            <a:r>
              <a:rPr kumimoji="0" lang="en-US" sz="1400" b="1" i="0"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rPr>
              <a:t>11</a:t>
            </a:r>
            <a:r>
              <a:rPr kumimoji="0" lang="en-US" sz="1400" b="0" i="0" u="none" strike="noStrike" kern="1200" cap="none" spc="0" normalizeH="0" baseline="0" noProof="0" dirty="0" smtClean="0">
                <a:ln>
                  <a:noFill/>
                </a:ln>
                <a:solidFill>
                  <a:srgbClr val="000000"/>
                </a:solidFill>
                <a:effectLst/>
                <a:uLnTx/>
                <a:uFillTx/>
                <a:latin typeface="Calibri" pitchFamily="34" charset="0"/>
                <a:ea typeface="+mn-ea"/>
                <a:cs typeface="Calibri" pitchFamily="34" charset="0"/>
              </a:rPr>
              <a:t> 2643</a:t>
            </a:r>
            <a:endParaRPr kumimoji="0" lang="en-US" sz="14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endParaRPr>
          </a:p>
        </p:txBody>
      </p:sp>
    </p:spTree>
    <p:extLst>
      <p:ext uri="{BB962C8B-B14F-4D97-AF65-F5344CB8AC3E}">
        <p14:creationId xmlns:p14="http://schemas.microsoft.com/office/powerpoint/2010/main" val="33892215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13343" b="5485"/>
          <a:stretch/>
        </p:blipFill>
        <p:spPr>
          <a:xfrm>
            <a:off x="0" y="1066800"/>
            <a:ext cx="9144000" cy="5562600"/>
          </a:xfrm>
          <a:prstGeom prst="rect">
            <a:avLst/>
          </a:prstGeom>
        </p:spPr>
      </p:pic>
      <p:sp>
        <p:nvSpPr>
          <p:cNvPr id="4" name="TextBox 3"/>
          <p:cNvSpPr txBox="1"/>
          <p:nvPr/>
        </p:nvSpPr>
        <p:spPr>
          <a:xfrm>
            <a:off x="404969" y="91440"/>
            <a:ext cx="833420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C00000"/>
                </a:solidFill>
                <a:effectLst/>
                <a:uLnTx/>
                <a:uFillTx/>
                <a:latin typeface="Calibri"/>
                <a:ea typeface="+mn-ea"/>
                <a:cs typeface="+mn-cs"/>
              </a:rPr>
              <a:t>Star-coupled network of </a:t>
            </a:r>
            <a:r>
              <a:rPr kumimoji="0" lang="en-US" sz="3200" b="0" i="0" u="none" strike="noStrike" kern="1200" cap="none" spc="0" normalizeH="0" baseline="0" noProof="0" dirty="0" err="1" smtClean="0">
                <a:ln>
                  <a:noFill/>
                </a:ln>
                <a:solidFill>
                  <a:srgbClr val="C00000"/>
                </a:solidFill>
                <a:effectLst/>
                <a:uLnTx/>
                <a:uFillTx/>
                <a:latin typeface="Calibri"/>
                <a:ea typeface="+mn-ea"/>
                <a:cs typeface="+mn-cs"/>
              </a:rPr>
              <a:t>optomechanical</a:t>
            </a:r>
            <a:r>
              <a:rPr kumimoji="0" lang="en-US" sz="3200" b="0" i="0" u="none" strike="noStrike" kern="1200" cap="none" spc="0" normalizeH="0" baseline="0" noProof="0" dirty="0" smtClean="0">
                <a:ln>
                  <a:noFill/>
                </a:ln>
                <a:solidFill>
                  <a:srgbClr val="C00000"/>
                </a:solidFill>
                <a:effectLst/>
                <a:uLnTx/>
                <a:uFillTx/>
                <a:latin typeface="Calibri"/>
                <a:ea typeface="+mn-ea"/>
                <a:cs typeface="+mn-cs"/>
              </a:rPr>
              <a:t> sensors</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sp>
        <p:nvSpPr>
          <p:cNvPr id="5" name="TextBox 4"/>
          <p:cNvSpPr txBox="1"/>
          <p:nvPr/>
        </p:nvSpPr>
        <p:spPr>
          <a:xfrm>
            <a:off x="2270648" y="640080"/>
            <a:ext cx="4602735"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Calibri"/>
                <a:ea typeface="+mn-ea"/>
                <a:cs typeface="Calibri" pitchFamily="34" charset="0"/>
              </a:rPr>
              <a:t>Preliminary work by Nikolas Tezak, Michael </a:t>
            </a:r>
            <a:r>
              <a:rPr kumimoji="0" lang="en-US" sz="1600" b="0" i="0" u="none" strike="noStrike" kern="1200" cap="none" spc="0" normalizeH="0" baseline="0" noProof="0" dirty="0" err="1" smtClean="0">
                <a:ln>
                  <a:noFill/>
                </a:ln>
                <a:solidFill>
                  <a:srgbClr val="000000"/>
                </a:solidFill>
                <a:effectLst/>
                <a:uLnTx/>
                <a:uFillTx/>
                <a:latin typeface="Calibri"/>
                <a:ea typeface="+mn-ea"/>
                <a:cs typeface="Calibri" pitchFamily="34" charset="0"/>
              </a:rPr>
              <a:t>Celentano</a:t>
            </a:r>
            <a:endParaRPr kumimoji="0" lang="en-US" sz="1600" b="0" i="0" u="none" strike="noStrike" kern="1200" cap="none" spc="0" normalizeH="0" baseline="0" noProof="0" dirty="0" smtClean="0">
              <a:ln>
                <a:noFill/>
              </a:ln>
              <a:solidFill>
                <a:srgbClr val="000000"/>
              </a:solidFill>
              <a:effectLst/>
              <a:uLnTx/>
              <a:uFillTx/>
              <a:latin typeface="Calibri"/>
              <a:ea typeface="+mn-ea"/>
              <a:cs typeface="Calibri" pitchFamily="34" charset="0"/>
            </a:endParaRPr>
          </a:p>
        </p:txBody>
      </p:sp>
    </p:spTree>
    <p:extLst>
      <p:ext uri="{BB962C8B-B14F-4D97-AF65-F5344CB8AC3E}">
        <p14:creationId xmlns:p14="http://schemas.microsoft.com/office/powerpoint/2010/main" val="9763670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6FC1232-ADC6-144E-A3A6-B590EEF2AAF4}"/>
              </a:ext>
            </a:extLst>
          </p:cNvPr>
          <p:cNvPicPr>
            <a:picLocks noChangeAspect="1"/>
          </p:cNvPicPr>
          <p:nvPr/>
        </p:nvPicPr>
        <p:blipFill>
          <a:blip r:embed="rId2"/>
          <a:stretch>
            <a:fillRect/>
          </a:stretch>
        </p:blipFill>
        <p:spPr>
          <a:xfrm>
            <a:off x="1114994" y="1904938"/>
            <a:ext cx="6060476" cy="4082294"/>
          </a:xfrm>
          <a:prstGeom prst="rect">
            <a:avLst/>
          </a:prstGeom>
        </p:spPr>
      </p:pic>
      <p:sp>
        <p:nvSpPr>
          <p:cNvPr id="2" name="Title 1">
            <a:extLst>
              <a:ext uri="{FF2B5EF4-FFF2-40B4-BE49-F238E27FC236}">
                <a16:creationId xmlns:a16="http://schemas.microsoft.com/office/drawing/2014/main" id="{9816825E-7506-EB4F-91FB-DDB685794922}"/>
              </a:ext>
            </a:extLst>
          </p:cNvPr>
          <p:cNvSpPr>
            <a:spLocks noGrp="1"/>
          </p:cNvSpPr>
          <p:nvPr>
            <p:ph type="title"/>
          </p:nvPr>
        </p:nvSpPr>
        <p:spPr>
          <a:xfrm>
            <a:off x="1142108" y="502920"/>
            <a:ext cx="7202776" cy="486570"/>
          </a:xfrm>
        </p:spPr>
        <p:txBody>
          <a:bodyPr anchor="ctr">
            <a:normAutofit fontScale="90000"/>
          </a:bodyPr>
          <a:lstStyle/>
          <a:p>
            <a:r>
              <a:rPr lang="en-US" dirty="0" smtClean="0"/>
              <a:t>Measurement-based Coherent </a:t>
            </a:r>
            <a:r>
              <a:rPr lang="en-US" dirty="0" err="1"/>
              <a:t>Ising</a:t>
            </a:r>
            <a:r>
              <a:rPr lang="en-US" dirty="0"/>
              <a:t> machine (CIM)</a:t>
            </a:r>
          </a:p>
        </p:txBody>
      </p:sp>
      <p:sp>
        <p:nvSpPr>
          <p:cNvPr id="3" name="Content Placeholder 2">
            <a:extLst>
              <a:ext uri="{FF2B5EF4-FFF2-40B4-BE49-F238E27FC236}">
                <a16:creationId xmlns:a16="http://schemas.microsoft.com/office/drawing/2014/main" id="{6C7CA9C6-222A-6549-B40B-BFEA37E7815B}"/>
              </a:ext>
            </a:extLst>
          </p:cNvPr>
          <p:cNvSpPr>
            <a:spLocks noGrp="1"/>
          </p:cNvSpPr>
          <p:nvPr>
            <p:ph idx="1"/>
          </p:nvPr>
        </p:nvSpPr>
        <p:spPr>
          <a:xfrm>
            <a:off x="1142108" y="1344452"/>
            <a:ext cx="7202776" cy="4675347"/>
          </a:xfrm>
        </p:spPr>
        <p:txBody>
          <a:bodyPr/>
          <a:lstStyle/>
          <a:p>
            <a:pPr marL="0" indent="0">
              <a:buNone/>
            </a:pPr>
            <a:r>
              <a:rPr lang="en-US" dirty="0"/>
              <a:t>CIM is an optics-based solver of </a:t>
            </a:r>
            <a:r>
              <a:rPr lang="en-US" dirty="0" err="1"/>
              <a:t>Ising</a:t>
            </a:r>
            <a:r>
              <a:rPr lang="en-US" dirty="0"/>
              <a:t> problems </a:t>
            </a:r>
          </a:p>
        </p:txBody>
      </p:sp>
      <p:sp>
        <p:nvSpPr>
          <p:cNvPr id="4" name="Slide Number Placeholder 3">
            <a:extLst>
              <a:ext uri="{FF2B5EF4-FFF2-40B4-BE49-F238E27FC236}">
                <a16:creationId xmlns:a16="http://schemas.microsoft.com/office/drawing/2014/main" id="{6CD552B9-456E-404B-9254-615677C3E521}"/>
              </a:ext>
            </a:extLst>
          </p:cNvPr>
          <p:cNvSpPr>
            <a:spLocks noGrp="1"/>
          </p:cNvSpPr>
          <p:nvPr>
            <p:ph type="sldNum" sz="quarter" idx="12"/>
          </p:nvPr>
        </p:nvSpPr>
        <p:spPr>
          <a:xfrm>
            <a:off x="7494763" y="5842533"/>
            <a:ext cx="743144" cy="27304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137D0E-4A4F-4307-8994-C1891D747D59}" type="slidenum">
              <a:rPr kumimoji="0" lang="en-US" sz="825"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825"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 name="Oval 15">
            <a:extLst>
              <a:ext uri="{FF2B5EF4-FFF2-40B4-BE49-F238E27FC236}">
                <a16:creationId xmlns:a16="http://schemas.microsoft.com/office/drawing/2014/main" id="{A1731D4F-A93F-334B-8160-7C66E0483234}"/>
              </a:ext>
            </a:extLst>
          </p:cNvPr>
          <p:cNvSpPr/>
          <p:nvPr/>
        </p:nvSpPr>
        <p:spPr>
          <a:xfrm>
            <a:off x="2609896" y="4006923"/>
            <a:ext cx="4267200" cy="1447805"/>
          </a:xfrm>
          <a:prstGeom prst="ellipse">
            <a:avLst/>
          </a:prstGeom>
          <a:noFill/>
          <a:ln w="38100">
            <a:solidFill>
              <a:srgbClr val="FF9F00"/>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2" name="TextBox 11">
            <a:extLst>
              <a:ext uri="{FF2B5EF4-FFF2-40B4-BE49-F238E27FC236}">
                <a16:creationId xmlns:a16="http://schemas.microsoft.com/office/drawing/2014/main" id="{7D2B1B59-CCC9-3948-B074-8E0A15AFDB2F}"/>
              </a:ext>
            </a:extLst>
          </p:cNvPr>
          <p:cNvSpPr txBox="1"/>
          <p:nvPr/>
        </p:nvSpPr>
        <p:spPr>
          <a:xfrm>
            <a:off x="609600" y="6274711"/>
            <a:ext cx="4572231" cy="300082"/>
          </a:xfrm>
          <a:prstGeom prst="rect">
            <a:avLst/>
          </a:prstGeom>
          <a:noFill/>
          <a:ln>
            <a:noFill/>
          </a:ln>
        </p:spPr>
        <p:txBody>
          <a:bodyPr wrap="square" rtlCol="0"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entury Gothic" panose="020B0502020202020204"/>
                <a:ea typeface="+mn-ea"/>
                <a:cs typeface="+mn-cs"/>
              </a:rPr>
              <a:t>P. L. McMahon, et. al., </a:t>
            </a:r>
            <a:r>
              <a:rPr kumimoji="0" lang="en-US" sz="1350" b="0" i="1" u="none" strike="noStrike" kern="1200" cap="none" spc="0" normalizeH="0" baseline="0" noProof="0" dirty="0">
                <a:ln>
                  <a:noFill/>
                </a:ln>
                <a:solidFill>
                  <a:prstClr val="black"/>
                </a:solidFill>
                <a:effectLst/>
                <a:uLnTx/>
                <a:uFillTx/>
                <a:latin typeface="Century Gothic" panose="020B0502020202020204"/>
                <a:ea typeface="+mn-ea"/>
                <a:cs typeface="+mn-cs"/>
              </a:rPr>
              <a:t>Science </a:t>
            </a:r>
            <a:r>
              <a:rPr kumimoji="0" lang="en-US" sz="1350" b="1" i="1" u="none" strike="noStrike" kern="1200" cap="none" spc="0" normalizeH="0" baseline="0" noProof="0" dirty="0">
                <a:ln>
                  <a:noFill/>
                </a:ln>
                <a:solidFill>
                  <a:prstClr val="black"/>
                </a:solidFill>
                <a:effectLst/>
                <a:uLnTx/>
                <a:uFillTx/>
                <a:latin typeface="Century Gothic" panose="020B0502020202020204"/>
                <a:ea typeface="+mn-ea"/>
                <a:cs typeface="+mn-cs"/>
              </a:rPr>
              <a:t>354</a:t>
            </a:r>
            <a:r>
              <a:rPr kumimoji="0" lang="en-US" sz="1350" b="0" i="0" u="none" strike="noStrike" kern="1200" cap="none" spc="0" normalizeH="0" baseline="0" noProof="0" dirty="0">
                <a:ln>
                  <a:noFill/>
                </a:ln>
                <a:solidFill>
                  <a:prstClr val="black"/>
                </a:solidFill>
                <a:effectLst/>
                <a:uLnTx/>
                <a:uFillTx/>
                <a:latin typeface="Century Gothic" panose="020B0502020202020204"/>
                <a:ea typeface="+mn-ea"/>
                <a:cs typeface="+mn-cs"/>
              </a:rPr>
              <a:t>, 614-617 (2016)</a:t>
            </a:r>
          </a:p>
        </p:txBody>
      </p:sp>
      <p:sp>
        <p:nvSpPr>
          <p:cNvPr id="17" name="Rounded Rectangular Callout 16">
            <a:extLst>
              <a:ext uri="{FF2B5EF4-FFF2-40B4-BE49-F238E27FC236}">
                <a16:creationId xmlns:a16="http://schemas.microsoft.com/office/drawing/2014/main" id="{E92BDAC5-18BC-5B4E-AA56-9EFB3E80530E}"/>
              </a:ext>
            </a:extLst>
          </p:cNvPr>
          <p:cNvSpPr/>
          <p:nvPr/>
        </p:nvSpPr>
        <p:spPr>
          <a:xfrm>
            <a:off x="6446521" y="5401562"/>
            <a:ext cx="2096483" cy="990600"/>
          </a:xfrm>
          <a:prstGeom prst="wedgeRoundRectCallout">
            <a:avLst>
              <a:gd name="adj1" fmla="val -40092"/>
              <a:gd name="adj2" fmla="val -79678"/>
              <a:gd name="adj3" fmla="val 16667"/>
            </a:avLst>
          </a:prstGeom>
          <a:solidFill>
            <a:schemeClr val="bg1"/>
          </a:solidFill>
          <a:ln w="38100">
            <a:solidFill>
              <a:srgbClr val="FF9F00"/>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Classical interaction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(LOCC)</a:t>
            </a:r>
          </a:p>
        </p:txBody>
      </p:sp>
      <p:sp>
        <p:nvSpPr>
          <p:cNvPr id="11" name="Rounded Rectangular Callout 10">
            <a:extLst>
              <a:ext uri="{FF2B5EF4-FFF2-40B4-BE49-F238E27FC236}">
                <a16:creationId xmlns:a16="http://schemas.microsoft.com/office/drawing/2014/main" id="{48AC32A7-ACB2-A645-A934-F3A9FD284B74}"/>
              </a:ext>
            </a:extLst>
          </p:cNvPr>
          <p:cNvSpPr/>
          <p:nvPr/>
        </p:nvSpPr>
        <p:spPr>
          <a:xfrm>
            <a:off x="6465668" y="1556416"/>
            <a:ext cx="2126905" cy="1098558"/>
          </a:xfrm>
          <a:prstGeom prst="wedgeRoundRectCallout">
            <a:avLst>
              <a:gd name="adj1" fmla="val -82331"/>
              <a:gd name="adj2" fmla="val 20956"/>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Optical parametric amplifier (OPA)</a:t>
            </a:r>
          </a:p>
        </p:txBody>
      </p:sp>
    </p:spTree>
    <p:extLst>
      <p:ext uri="{BB962C8B-B14F-4D97-AF65-F5344CB8AC3E}">
        <p14:creationId xmlns:p14="http://schemas.microsoft.com/office/powerpoint/2010/main" val="666459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t="5001" b="19999"/>
          <a:stretch/>
        </p:blipFill>
        <p:spPr>
          <a:xfrm>
            <a:off x="283634" y="0"/>
            <a:ext cx="8576733" cy="6432550"/>
          </a:xfrm>
          <a:prstGeom prst="rect">
            <a:avLst/>
          </a:prstGeom>
        </p:spPr>
      </p:pic>
      <p:sp>
        <p:nvSpPr>
          <p:cNvPr id="2" name="Title 1"/>
          <p:cNvSpPr>
            <a:spLocks noGrp="1"/>
          </p:cNvSpPr>
          <p:nvPr>
            <p:ph type="title"/>
          </p:nvPr>
        </p:nvSpPr>
        <p:spPr>
          <a:xfrm>
            <a:off x="283633" y="0"/>
            <a:ext cx="8576734" cy="1143000"/>
          </a:xfrm>
          <a:solidFill>
            <a:srgbClr val="FFFFFF">
              <a:alpha val="50196"/>
            </a:srgbClr>
          </a:solidFill>
        </p:spPr>
        <p:txBody>
          <a:bodyPr/>
          <a:lstStyle/>
          <a:p>
            <a:r>
              <a:rPr lang="en-US" dirty="0"/>
              <a:t>Summary of Benchmarking Results</a:t>
            </a:r>
          </a:p>
        </p:txBody>
      </p:sp>
      <p:sp>
        <p:nvSpPr>
          <p:cNvPr id="6" name="TextBox 5"/>
          <p:cNvSpPr txBox="1"/>
          <p:nvPr/>
        </p:nvSpPr>
        <p:spPr>
          <a:xfrm>
            <a:off x="0" y="6581001"/>
            <a:ext cx="5181675"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 Hamerly*, T. Inagaki*, P.L. McMahon*, et al. </a:t>
            </a:r>
            <a:r>
              <a:rPr kumimoji="0" lang="en-US"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arXiv:1805.05217</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(2018)</a:t>
            </a:r>
          </a:p>
        </p:txBody>
      </p:sp>
      <p:pic>
        <p:nvPicPr>
          <p:cNvPr id="5" name="Picture 4">
            <a:extLst>
              <a:ext uri="{FF2B5EF4-FFF2-40B4-BE49-F238E27FC236}">
                <a16:creationId xmlns:a16="http://schemas.microsoft.com/office/drawing/2014/main" id="{AB9CB794-E87A-402E-AB7A-682A274FA26F}"/>
              </a:ext>
            </a:extLst>
          </p:cNvPr>
          <p:cNvPicPr>
            <a:picLocks noChangeAspect="1"/>
          </p:cNvPicPr>
          <p:nvPr/>
        </p:nvPicPr>
        <p:blipFill>
          <a:blip r:embed="rId3"/>
          <a:stretch>
            <a:fillRect/>
          </a:stretch>
        </p:blipFill>
        <p:spPr>
          <a:xfrm>
            <a:off x="567266" y="3105766"/>
            <a:ext cx="8009467" cy="1891412"/>
          </a:xfrm>
          <a:prstGeom prst="rect">
            <a:avLst/>
          </a:prstGeom>
        </p:spPr>
      </p:pic>
      <p:cxnSp>
        <p:nvCxnSpPr>
          <p:cNvPr id="8" name="Straight Arrow Connector 7">
            <a:extLst>
              <a:ext uri="{FF2B5EF4-FFF2-40B4-BE49-F238E27FC236}">
                <a16:creationId xmlns:a16="http://schemas.microsoft.com/office/drawing/2014/main" id="{2B098D69-BFF9-43E9-B480-EBE495DB9589}"/>
              </a:ext>
            </a:extLst>
          </p:cNvPr>
          <p:cNvCxnSpPr>
            <a:cxnSpLocks/>
          </p:cNvCxnSpPr>
          <p:nvPr/>
        </p:nvCxnSpPr>
        <p:spPr>
          <a:xfrm>
            <a:off x="2003778" y="2443110"/>
            <a:ext cx="1478844" cy="932150"/>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9" name="TextBox 8">
            <a:extLst>
              <a:ext uri="{FF2B5EF4-FFF2-40B4-BE49-F238E27FC236}">
                <a16:creationId xmlns:a16="http://schemas.microsoft.com/office/drawing/2014/main" id="{02EB5C8C-372B-4E5A-8345-D92B2267B129}"/>
              </a:ext>
            </a:extLst>
          </p:cNvPr>
          <p:cNvSpPr txBox="1"/>
          <p:nvPr/>
        </p:nvSpPr>
        <p:spPr>
          <a:xfrm>
            <a:off x="762000" y="2241006"/>
            <a:ext cx="1241778" cy="307777"/>
          </a:xfrm>
          <a:prstGeom prst="rect">
            <a:avLst/>
          </a:prstGeom>
          <a:solidFill>
            <a:srgbClr val="FFFFFF">
              <a:alpha val="50196"/>
            </a:srgbClr>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Problem Size</a:t>
            </a:r>
          </a:p>
        </p:txBody>
      </p:sp>
      <p:cxnSp>
        <p:nvCxnSpPr>
          <p:cNvPr id="13" name="Straight Arrow Connector 12">
            <a:extLst>
              <a:ext uri="{FF2B5EF4-FFF2-40B4-BE49-F238E27FC236}">
                <a16:creationId xmlns:a16="http://schemas.microsoft.com/office/drawing/2014/main" id="{35B91D90-12E9-4633-B130-B56D90014EBB}"/>
              </a:ext>
            </a:extLst>
          </p:cNvPr>
          <p:cNvCxnSpPr>
            <a:cxnSpLocks/>
          </p:cNvCxnSpPr>
          <p:nvPr/>
        </p:nvCxnSpPr>
        <p:spPr>
          <a:xfrm>
            <a:off x="4086578" y="2480021"/>
            <a:ext cx="0" cy="701753"/>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15" name="TextBox 14">
            <a:extLst>
              <a:ext uri="{FF2B5EF4-FFF2-40B4-BE49-F238E27FC236}">
                <a16:creationId xmlns:a16="http://schemas.microsoft.com/office/drawing/2014/main" id="{646D0B49-E738-403B-9F95-97F65217BA9F}"/>
              </a:ext>
            </a:extLst>
          </p:cNvPr>
          <p:cNvSpPr txBox="1"/>
          <p:nvPr/>
        </p:nvSpPr>
        <p:spPr>
          <a:xfrm>
            <a:off x="2971800" y="1752600"/>
            <a:ext cx="1478841" cy="738664"/>
          </a:xfrm>
          <a:prstGeom prst="rect">
            <a:avLst/>
          </a:prstGeom>
          <a:solidFill>
            <a:srgbClr val="FFFFFF">
              <a:alpha val="50196"/>
            </a:srgbClr>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Time to Solution (running on D-Wave 2000W)</a:t>
            </a:r>
          </a:p>
        </p:txBody>
      </p:sp>
      <p:cxnSp>
        <p:nvCxnSpPr>
          <p:cNvPr id="16" name="Straight Arrow Connector 15">
            <a:extLst>
              <a:ext uri="{FF2B5EF4-FFF2-40B4-BE49-F238E27FC236}">
                <a16:creationId xmlns:a16="http://schemas.microsoft.com/office/drawing/2014/main" id="{A08E2FE0-91BE-42C4-B4E0-467461BE2147}"/>
              </a:ext>
            </a:extLst>
          </p:cNvPr>
          <p:cNvCxnSpPr>
            <a:cxnSpLocks/>
          </p:cNvCxnSpPr>
          <p:nvPr/>
        </p:nvCxnSpPr>
        <p:spPr>
          <a:xfrm flipH="1">
            <a:off x="4912076" y="2458868"/>
            <a:ext cx="1" cy="701753"/>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22" name="TextBox 21">
            <a:extLst>
              <a:ext uri="{FF2B5EF4-FFF2-40B4-BE49-F238E27FC236}">
                <a16:creationId xmlns:a16="http://schemas.microsoft.com/office/drawing/2014/main" id="{00C26902-AEB9-43D0-9434-FB2AE8E196D0}"/>
              </a:ext>
            </a:extLst>
          </p:cNvPr>
          <p:cNvSpPr txBox="1"/>
          <p:nvPr/>
        </p:nvSpPr>
        <p:spPr>
          <a:xfrm>
            <a:off x="4571999" y="1915180"/>
            <a:ext cx="1524001" cy="523220"/>
          </a:xfrm>
          <a:prstGeom prst="rect">
            <a:avLst/>
          </a:prstGeom>
          <a:solidFill>
            <a:srgbClr val="FFFFFF">
              <a:alpha val="50196"/>
            </a:srgbClr>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Time to Solution (running on CIM)</a:t>
            </a:r>
          </a:p>
        </p:txBody>
      </p:sp>
      <p:cxnSp>
        <p:nvCxnSpPr>
          <p:cNvPr id="25" name="Straight Arrow Connector 24">
            <a:extLst>
              <a:ext uri="{FF2B5EF4-FFF2-40B4-BE49-F238E27FC236}">
                <a16:creationId xmlns:a16="http://schemas.microsoft.com/office/drawing/2014/main" id="{CBACCCA5-2A62-4821-A3A1-75EAFF1FE899}"/>
              </a:ext>
            </a:extLst>
          </p:cNvPr>
          <p:cNvCxnSpPr>
            <a:cxnSpLocks/>
          </p:cNvCxnSpPr>
          <p:nvPr/>
        </p:nvCxnSpPr>
        <p:spPr>
          <a:xfrm flipH="1">
            <a:off x="5565422" y="2443110"/>
            <a:ext cx="852311" cy="956783"/>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27" name="TextBox 26">
            <a:extLst>
              <a:ext uri="{FF2B5EF4-FFF2-40B4-BE49-F238E27FC236}">
                <a16:creationId xmlns:a16="http://schemas.microsoft.com/office/drawing/2014/main" id="{27302E6E-D9D6-4AF6-8219-4CAB3E3765FA}"/>
              </a:ext>
            </a:extLst>
          </p:cNvPr>
          <p:cNvSpPr txBox="1"/>
          <p:nvPr/>
        </p:nvSpPr>
        <p:spPr>
          <a:xfrm>
            <a:off x="6417733" y="2181500"/>
            <a:ext cx="1828800" cy="523220"/>
          </a:xfrm>
          <a:prstGeom prst="rect">
            <a:avLst/>
          </a:prstGeom>
          <a:solidFill>
            <a:srgbClr val="FFFFFF">
              <a:alpha val="50196"/>
            </a:srgbClr>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Speedup of CIM over D-Wave 2000Q</a:t>
            </a:r>
          </a:p>
        </p:txBody>
      </p:sp>
      <p:cxnSp>
        <p:nvCxnSpPr>
          <p:cNvPr id="14" name="Straight Arrow Connector 13">
            <a:extLst>
              <a:ext uri="{FF2B5EF4-FFF2-40B4-BE49-F238E27FC236}">
                <a16:creationId xmlns:a16="http://schemas.microsoft.com/office/drawing/2014/main" id="{C6CA2D6B-863C-467B-8E98-CA39ED7127E4}"/>
              </a:ext>
            </a:extLst>
          </p:cNvPr>
          <p:cNvCxnSpPr>
            <a:cxnSpLocks/>
          </p:cNvCxnSpPr>
          <p:nvPr/>
        </p:nvCxnSpPr>
        <p:spPr>
          <a:xfrm flipH="1" flipV="1">
            <a:off x="5796844" y="4780844"/>
            <a:ext cx="1066800" cy="462846"/>
          </a:xfrm>
          <a:prstGeom prst="straightConnector1">
            <a:avLst/>
          </a:prstGeom>
          <a:ln>
            <a:solidFill>
              <a:srgbClr val="0070C0"/>
            </a:solidFill>
            <a:tailEnd type="triangle"/>
          </a:ln>
        </p:spPr>
        <p:style>
          <a:lnRef idx="2">
            <a:schemeClr val="accent2"/>
          </a:lnRef>
          <a:fillRef idx="0">
            <a:schemeClr val="accent2"/>
          </a:fillRef>
          <a:effectRef idx="1">
            <a:schemeClr val="accent2"/>
          </a:effectRef>
          <a:fontRef idx="minor">
            <a:schemeClr val="tx1"/>
          </a:fontRef>
        </p:style>
      </p:cxnSp>
      <p:sp>
        <p:nvSpPr>
          <p:cNvPr id="10" name="TextBox 9">
            <a:extLst>
              <a:ext uri="{FF2B5EF4-FFF2-40B4-BE49-F238E27FC236}">
                <a16:creationId xmlns:a16="http://schemas.microsoft.com/office/drawing/2014/main" id="{05463CD1-490B-42F6-96E5-CD5541663B75}"/>
              </a:ext>
            </a:extLst>
          </p:cNvPr>
          <p:cNvSpPr txBox="1"/>
          <p:nvPr/>
        </p:nvSpPr>
        <p:spPr>
          <a:xfrm>
            <a:off x="5511470" y="5282791"/>
            <a:ext cx="2549096" cy="307777"/>
          </a:xfrm>
          <a:prstGeom prst="rect">
            <a:avLst/>
          </a:prstGeom>
          <a:solidFill>
            <a:srgbClr val="FFFFFF">
              <a:alpha val="50196"/>
            </a:srgbClr>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Projected speedup of 10</a:t>
            </a:r>
            <a:r>
              <a:rPr kumimoji="0" lang="en-US" sz="1400" b="1" i="0" u="none" strike="noStrike" kern="1200" cap="none" spc="0" normalizeH="0" baseline="30000" noProof="0" dirty="0">
                <a:ln>
                  <a:noFill/>
                </a:ln>
                <a:solidFill>
                  <a:srgbClr val="000000"/>
                </a:solidFill>
                <a:effectLst/>
                <a:uLnTx/>
                <a:uFillTx/>
                <a:latin typeface="Arial" panose="020B0604020202020204" pitchFamily="34" charset="0"/>
                <a:ea typeface="+mn-ea"/>
                <a:cs typeface="+mn-cs"/>
              </a:rPr>
              <a:t>21</a:t>
            </a: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x</a:t>
            </a:r>
          </a:p>
        </p:txBody>
      </p:sp>
    </p:spTree>
    <p:extLst>
      <p:ext uri="{BB962C8B-B14F-4D97-AF65-F5344CB8AC3E}">
        <p14:creationId xmlns:p14="http://schemas.microsoft.com/office/powerpoint/2010/main" val="408026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FBCB27-B1BC-5447-851A-76B7F1EAEC2F}"/>
              </a:ext>
            </a:extLst>
          </p:cNvPr>
          <p:cNvSpPr>
            <a:spLocks noGrp="1"/>
          </p:cNvSpPr>
          <p:nvPr>
            <p:ph type="body" idx="1"/>
          </p:nvPr>
        </p:nvSpPr>
        <p:spPr>
          <a:xfrm>
            <a:off x="1142110" y="1219200"/>
            <a:ext cx="3484771" cy="762000"/>
          </a:xfrm>
        </p:spPr>
        <p:txBody>
          <a:bodyPr/>
          <a:lstStyle/>
          <a:p>
            <a:r>
              <a:rPr lang="en-US" dirty="0"/>
              <a:t>Delay line </a:t>
            </a:r>
          </a:p>
        </p:txBody>
      </p:sp>
      <p:sp>
        <p:nvSpPr>
          <p:cNvPr id="4" name="Content Placeholder 3">
            <a:extLst>
              <a:ext uri="{FF2B5EF4-FFF2-40B4-BE49-F238E27FC236}">
                <a16:creationId xmlns:a16="http://schemas.microsoft.com/office/drawing/2014/main" id="{79448DE1-15AE-B744-ADAF-011FF6D87B86}"/>
              </a:ext>
            </a:extLst>
          </p:cNvPr>
          <p:cNvSpPr>
            <a:spLocks noGrp="1"/>
          </p:cNvSpPr>
          <p:nvPr>
            <p:ph sz="half" idx="2"/>
          </p:nvPr>
        </p:nvSpPr>
        <p:spPr>
          <a:xfrm>
            <a:off x="1142110" y="1828800"/>
            <a:ext cx="3484771" cy="4191000"/>
          </a:xfrm>
        </p:spPr>
        <p:txBody>
          <a:bodyPr/>
          <a:lstStyle/>
          <a:p>
            <a:r>
              <a:rPr lang="en-US" dirty="0"/>
              <a:t>Pulses are directly mixed via delay path</a:t>
            </a:r>
          </a:p>
        </p:txBody>
      </p:sp>
      <p:sp>
        <p:nvSpPr>
          <p:cNvPr id="5" name="Text Placeholder 4">
            <a:extLst>
              <a:ext uri="{FF2B5EF4-FFF2-40B4-BE49-F238E27FC236}">
                <a16:creationId xmlns:a16="http://schemas.microsoft.com/office/drawing/2014/main" id="{31114A0F-4E01-6348-A802-3EDC2781E1BE}"/>
              </a:ext>
            </a:extLst>
          </p:cNvPr>
          <p:cNvSpPr>
            <a:spLocks noGrp="1"/>
          </p:cNvSpPr>
          <p:nvPr>
            <p:ph type="body" sz="quarter" idx="3"/>
          </p:nvPr>
        </p:nvSpPr>
        <p:spPr>
          <a:xfrm>
            <a:off x="4860114" y="1219200"/>
            <a:ext cx="3484771" cy="762000"/>
          </a:xfrm>
        </p:spPr>
        <p:txBody>
          <a:bodyPr/>
          <a:lstStyle/>
          <a:p>
            <a:r>
              <a:rPr lang="en-US" dirty="0"/>
              <a:t>Entanglement swapping</a:t>
            </a:r>
          </a:p>
        </p:txBody>
      </p:sp>
      <p:sp>
        <p:nvSpPr>
          <p:cNvPr id="17" name="Rectangle 16">
            <a:extLst>
              <a:ext uri="{FF2B5EF4-FFF2-40B4-BE49-F238E27FC236}">
                <a16:creationId xmlns:a16="http://schemas.microsoft.com/office/drawing/2014/main" id="{67BA8D47-7A20-0847-9542-570E718344FF}"/>
              </a:ext>
            </a:extLst>
          </p:cNvPr>
          <p:cNvSpPr/>
          <p:nvPr/>
        </p:nvSpPr>
        <p:spPr>
          <a:xfrm>
            <a:off x="7711141" y="4380614"/>
            <a:ext cx="991160" cy="343786"/>
          </a:xfrm>
          <a:prstGeom prst="rect">
            <a:avLst/>
          </a:prstGeom>
          <a:solidFill>
            <a:schemeClr val="bg1"/>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9" name="TextBox 8">
            <a:extLst>
              <a:ext uri="{FF2B5EF4-FFF2-40B4-BE49-F238E27FC236}">
                <a16:creationId xmlns:a16="http://schemas.microsoft.com/office/drawing/2014/main" id="{4D0B3437-9AE2-5749-8575-9DAE3EA5985D}"/>
              </a:ext>
            </a:extLst>
          </p:cNvPr>
          <p:cNvSpPr txBox="1"/>
          <p:nvPr/>
        </p:nvSpPr>
        <p:spPr>
          <a:xfrm>
            <a:off x="799115" y="5302669"/>
            <a:ext cx="3905810" cy="307777"/>
          </a:xfrm>
          <a:prstGeom prst="rect">
            <a:avLst/>
          </a:prstGeom>
          <a:noFill/>
          <a:ln>
            <a:noFill/>
          </a:ln>
        </p:spPr>
        <p:txBody>
          <a:bodyPr wrap="square" rtlCol="0"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a:ea typeface="+mn-ea"/>
                <a:cs typeface="+mn-cs"/>
              </a:rPr>
              <a:t>﻿A. Marandi, et al., </a:t>
            </a:r>
            <a:r>
              <a:rPr kumimoji="0" lang="en-US" sz="1400" b="0" i="1" u="none" strike="noStrike" kern="1200" cap="none" spc="0" normalizeH="0" baseline="0" noProof="0" dirty="0">
                <a:ln>
                  <a:noFill/>
                </a:ln>
                <a:solidFill>
                  <a:prstClr val="black"/>
                </a:solidFill>
                <a:effectLst/>
                <a:uLnTx/>
                <a:uFillTx/>
                <a:latin typeface="Century Gothic" panose="020B0502020202020204"/>
                <a:ea typeface="+mn-ea"/>
                <a:cs typeface="+mn-cs"/>
              </a:rPr>
              <a:t>Nat. Photon </a:t>
            </a:r>
            <a:r>
              <a:rPr kumimoji="0" lang="en-US" sz="1400" b="1" i="0" u="none" strike="noStrike" kern="1200" cap="none" spc="0" normalizeH="0" baseline="0" noProof="0" dirty="0">
                <a:ln>
                  <a:noFill/>
                </a:ln>
                <a:solidFill>
                  <a:prstClr val="black"/>
                </a:solidFill>
                <a:effectLst/>
                <a:uLnTx/>
                <a:uFillTx/>
                <a:latin typeface="Century Gothic" panose="020B0502020202020204"/>
                <a:ea typeface="+mn-ea"/>
                <a:cs typeface="+mn-cs"/>
              </a:rPr>
              <a:t>8</a:t>
            </a:r>
            <a:r>
              <a:rPr kumimoji="0" lang="en-US" sz="1400" b="0" i="0" u="none" strike="noStrike" kern="1200" cap="none" spc="0" normalizeH="0" baseline="0" noProof="0" dirty="0">
                <a:ln>
                  <a:noFill/>
                </a:ln>
                <a:solidFill>
                  <a:prstClr val="black"/>
                </a:solidFill>
                <a:effectLst/>
                <a:uLnTx/>
                <a:uFillTx/>
                <a:latin typeface="Century Gothic" panose="020B0502020202020204"/>
                <a:ea typeface="+mn-ea"/>
                <a:cs typeface="+mn-cs"/>
              </a:rPr>
              <a:t>,</a:t>
            </a:r>
            <a:r>
              <a:rPr kumimoji="0" lang="en-US" sz="1400" b="1"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en-US" sz="1400" b="0" i="0" u="none" strike="noStrike" kern="1200" cap="none" spc="0" normalizeH="0" baseline="0" noProof="0" dirty="0">
                <a:ln>
                  <a:noFill/>
                </a:ln>
                <a:solidFill>
                  <a:prstClr val="black"/>
                </a:solidFill>
                <a:effectLst/>
                <a:uLnTx/>
                <a:uFillTx/>
                <a:latin typeface="Century Gothic" panose="020B0502020202020204"/>
                <a:ea typeface="+mn-ea"/>
                <a:cs typeface="+mn-cs"/>
              </a:rPr>
              <a:t>937(2014)</a:t>
            </a:r>
          </a:p>
        </p:txBody>
      </p:sp>
      <p:sp>
        <p:nvSpPr>
          <p:cNvPr id="10" name="TextBox 9">
            <a:extLst>
              <a:ext uri="{FF2B5EF4-FFF2-40B4-BE49-F238E27FC236}">
                <a16:creationId xmlns:a16="http://schemas.microsoft.com/office/drawing/2014/main" id="{59AE7DAE-C74E-1941-A231-1F3A1E04FEA7}"/>
              </a:ext>
            </a:extLst>
          </p:cNvPr>
          <p:cNvSpPr txBox="1"/>
          <p:nvPr/>
        </p:nvSpPr>
        <p:spPr>
          <a:xfrm>
            <a:off x="4626881" y="5925545"/>
            <a:ext cx="3733800" cy="738664"/>
          </a:xfrm>
          <a:prstGeom prst="rect">
            <a:avLst/>
          </a:prstGeom>
          <a:noFill/>
          <a:ln>
            <a:noFill/>
          </a:ln>
        </p:spPr>
        <p:txBody>
          <a:bodyPr wrap="square" rtlCol="0"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a:ea typeface="+mn-ea"/>
                <a:cs typeface="+mn-cs"/>
              </a:rPr>
              <a:t>Entanglement swapping refs: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a:ea typeface="+mn-ea"/>
                <a:cs typeface="+mn-cs"/>
              </a:rPr>
              <a:t>J.-W. Pan, et al., </a:t>
            </a:r>
            <a:r>
              <a:rPr kumimoji="0" lang="en-US" sz="1400" b="0" i="1" u="none" strike="noStrike" kern="1200" cap="none" spc="0" normalizeH="0" baseline="0" noProof="0" dirty="0">
                <a:ln>
                  <a:noFill/>
                </a:ln>
                <a:solidFill>
                  <a:prstClr val="black"/>
                </a:solidFill>
                <a:effectLst/>
                <a:uLnTx/>
                <a:uFillTx/>
                <a:latin typeface="Century Gothic" panose="020B0502020202020204"/>
                <a:ea typeface="+mn-ea"/>
                <a:cs typeface="+mn-cs"/>
              </a:rPr>
              <a:t>PRL </a:t>
            </a:r>
            <a:r>
              <a:rPr kumimoji="0" lang="en-US" sz="1400" b="1" i="0" u="none" strike="noStrike" kern="1200" cap="none" spc="0" normalizeH="0" baseline="0" noProof="0" dirty="0">
                <a:ln>
                  <a:noFill/>
                </a:ln>
                <a:solidFill>
                  <a:prstClr val="black"/>
                </a:solidFill>
                <a:effectLst/>
                <a:uLnTx/>
                <a:uFillTx/>
                <a:latin typeface="Century Gothic" panose="020B0502020202020204"/>
                <a:ea typeface="+mn-ea"/>
                <a:cs typeface="+mn-cs"/>
              </a:rPr>
              <a:t>80,</a:t>
            </a:r>
            <a:r>
              <a:rPr kumimoji="0" lang="en-US" sz="1400" b="0" i="0" u="none" strike="noStrike" kern="1200" cap="none" spc="0" normalizeH="0" baseline="0" noProof="0" dirty="0">
                <a:ln>
                  <a:noFill/>
                </a:ln>
                <a:solidFill>
                  <a:prstClr val="black"/>
                </a:solidFill>
                <a:effectLst/>
                <a:uLnTx/>
                <a:uFillTx/>
                <a:latin typeface="Century Gothic" panose="020B0502020202020204"/>
                <a:ea typeface="+mn-ea"/>
                <a:cs typeface="+mn-cs"/>
              </a:rPr>
              <a:t> 3891(1998)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a:ea typeface="+mn-ea"/>
                <a:cs typeface="+mn-cs"/>
              </a:rPr>
              <a:t>X. Jia, et al., </a:t>
            </a:r>
            <a:r>
              <a:rPr kumimoji="0" lang="en-US" sz="1400" b="0" i="1" u="none" strike="noStrike" kern="1200" cap="none" spc="0" normalizeH="0" baseline="0" noProof="0" dirty="0">
                <a:ln>
                  <a:noFill/>
                </a:ln>
                <a:solidFill>
                  <a:prstClr val="black"/>
                </a:solidFill>
                <a:effectLst/>
                <a:uLnTx/>
                <a:uFillTx/>
                <a:latin typeface="Century Gothic" panose="020B0502020202020204"/>
                <a:ea typeface="+mn-ea"/>
                <a:cs typeface="+mn-cs"/>
              </a:rPr>
              <a:t>PRL </a:t>
            </a:r>
            <a:r>
              <a:rPr kumimoji="0" lang="en-US" sz="1400" b="1" i="1" u="none" strike="noStrike" kern="1200" cap="none" spc="0" normalizeH="0" baseline="0" noProof="0" dirty="0">
                <a:ln>
                  <a:noFill/>
                </a:ln>
                <a:solidFill>
                  <a:prstClr val="black"/>
                </a:solidFill>
                <a:effectLst/>
                <a:uLnTx/>
                <a:uFillTx/>
                <a:latin typeface="Century Gothic" panose="020B0502020202020204"/>
                <a:ea typeface="+mn-ea"/>
                <a:cs typeface="+mn-cs"/>
              </a:rPr>
              <a:t>93, </a:t>
            </a:r>
            <a:r>
              <a:rPr kumimoji="0" lang="en-US" sz="1400" b="0" i="0" u="none" strike="noStrike" kern="1200" cap="none" spc="0" normalizeH="0" baseline="0" noProof="0" dirty="0">
                <a:ln>
                  <a:noFill/>
                </a:ln>
                <a:solidFill>
                  <a:prstClr val="black"/>
                </a:solidFill>
                <a:effectLst/>
                <a:uLnTx/>
                <a:uFillTx/>
                <a:latin typeface="Century Gothic" panose="020B0502020202020204"/>
                <a:ea typeface="+mn-ea"/>
                <a:cs typeface="+mn-cs"/>
              </a:rPr>
              <a:t>250503(204)</a:t>
            </a:r>
            <a:endParaRPr kumimoji="0" lang="en-US" sz="1400" b="0" i="1"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15" name="Picture 14">
            <a:extLst>
              <a:ext uri="{FF2B5EF4-FFF2-40B4-BE49-F238E27FC236}">
                <a16:creationId xmlns:a16="http://schemas.microsoft.com/office/drawing/2014/main" id="{208793AB-BF99-ED48-91BA-DDFEE1A30BAD}"/>
              </a:ext>
            </a:extLst>
          </p:cNvPr>
          <p:cNvPicPr>
            <a:picLocks noChangeAspect="1"/>
          </p:cNvPicPr>
          <p:nvPr/>
        </p:nvPicPr>
        <p:blipFill>
          <a:blip r:embed="rId2"/>
          <a:stretch>
            <a:fillRect/>
          </a:stretch>
        </p:blipFill>
        <p:spPr>
          <a:xfrm>
            <a:off x="4593234" y="2717800"/>
            <a:ext cx="3914350" cy="3073400"/>
          </a:xfrm>
          <a:prstGeom prst="rect">
            <a:avLst/>
          </a:prstGeom>
        </p:spPr>
      </p:pic>
      <p:pic>
        <p:nvPicPr>
          <p:cNvPr id="16" name="Picture 15">
            <a:extLst>
              <a:ext uri="{FF2B5EF4-FFF2-40B4-BE49-F238E27FC236}">
                <a16:creationId xmlns:a16="http://schemas.microsoft.com/office/drawing/2014/main" id="{CED49170-144F-5C49-AFED-AF04D1A70335}"/>
              </a:ext>
            </a:extLst>
          </p:cNvPr>
          <p:cNvPicPr>
            <a:picLocks noChangeAspect="1"/>
          </p:cNvPicPr>
          <p:nvPr/>
        </p:nvPicPr>
        <p:blipFill>
          <a:blip r:embed="rId3"/>
          <a:stretch>
            <a:fillRect/>
          </a:stretch>
        </p:blipFill>
        <p:spPr>
          <a:xfrm>
            <a:off x="743753" y="2750457"/>
            <a:ext cx="3905810" cy="2262890"/>
          </a:xfrm>
          <a:prstGeom prst="rect">
            <a:avLst/>
          </a:prstGeom>
        </p:spPr>
      </p:pic>
      <p:sp>
        <p:nvSpPr>
          <p:cNvPr id="14" name="Title 1">
            <a:extLst>
              <a:ext uri="{FF2B5EF4-FFF2-40B4-BE49-F238E27FC236}">
                <a16:creationId xmlns:a16="http://schemas.microsoft.com/office/drawing/2014/main" id="{7F8F1009-993C-F84C-90E7-AF5D8E9FE7ED}"/>
              </a:ext>
            </a:extLst>
          </p:cNvPr>
          <p:cNvSpPr>
            <a:spLocks noGrp="1"/>
          </p:cNvSpPr>
          <p:nvPr>
            <p:ph type="title"/>
          </p:nvPr>
        </p:nvSpPr>
        <p:spPr>
          <a:xfrm>
            <a:off x="1142108" y="504030"/>
            <a:ext cx="7202776" cy="486570"/>
          </a:xfrm>
        </p:spPr>
        <p:txBody>
          <a:bodyPr anchor="ctr">
            <a:normAutofit fontScale="90000"/>
          </a:bodyPr>
          <a:lstStyle/>
          <a:p>
            <a:r>
              <a:rPr lang="en-US" dirty="0"/>
              <a:t>Establishing quantum nearest-neighbor interactions</a:t>
            </a:r>
          </a:p>
        </p:txBody>
      </p:sp>
      <p:sp>
        <p:nvSpPr>
          <p:cNvPr id="18" name="TextBox 17"/>
          <p:cNvSpPr txBox="1"/>
          <p:nvPr/>
        </p:nvSpPr>
        <p:spPr>
          <a:xfrm>
            <a:off x="2555198" y="897523"/>
            <a:ext cx="4033605" cy="338554"/>
          </a:xfrm>
          <a:prstGeom prst="rect">
            <a:avLst/>
          </a:prstGeom>
          <a:noFill/>
          <a:ln>
            <a:noFill/>
          </a:ln>
        </p:spPr>
        <p:txBody>
          <a:bodyPr wrap="none" rtlCol="0"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R. Yanagimoto, P. McMahon, T. Onodera, E. Ng</a:t>
            </a:r>
          </a:p>
        </p:txBody>
      </p:sp>
      <p:sp>
        <p:nvSpPr>
          <p:cNvPr id="19" name="Content Placeholder 5">
            <a:extLst>
              <a:ext uri="{FF2B5EF4-FFF2-40B4-BE49-F238E27FC236}">
                <a16:creationId xmlns:a16="http://schemas.microsoft.com/office/drawing/2014/main" id="{152FED2C-75A4-584A-87A1-7955A400E64E}"/>
              </a:ext>
            </a:extLst>
          </p:cNvPr>
          <p:cNvSpPr txBox="1">
            <a:spLocks/>
          </p:cNvSpPr>
          <p:nvPr/>
        </p:nvSpPr>
        <p:spPr>
          <a:xfrm>
            <a:off x="4860114" y="1828800"/>
            <a:ext cx="3750486" cy="4191000"/>
          </a:xfrm>
          <a:prstGeom prst="rect">
            <a:avLst/>
          </a:prstGeom>
        </p:spPr>
        <p:txBody>
          <a:bodyPr vert="horz" lIns="91440" tIns="45720" rIns="91440" bIns="45720" rtlCol="0">
            <a:normAutofit/>
          </a:bodyPr>
          <a:lstStyle>
            <a:lvl1pPr marL="167926" indent="-167926" algn="l" defTabSz="685994" rtl="0" eaLnBrk="1" latinLnBrk="0" hangingPunct="1">
              <a:lnSpc>
                <a:spcPct val="90000"/>
              </a:lnSpc>
              <a:spcBef>
                <a:spcPts val="1350"/>
              </a:spcBef>
              <a:buClr>
                <a:schemeClr val="accent2"/>
              </a:buClr>
              <a:buFont typeface="Arial" pitchFamily="34" charset="0"/>
              <a:buChar char="•"/>
              <a:defRPr sz="1500" kern="1200">
                <a:solidFill>
                  <a:schemeClr val="tx1"/>
                </a:solidFill>
                <a:latin typeface="+mn-lt"/>
                <a:ea typeface="+mn-ea"/>
                <a:cs typeface="+mn-cs"/>
              </a:defRPr>
            </a:lvl1pPr>
            <a:lvl2pPr marL="377297" indent="-167926" algn="l" defTabSz="685994" rtl="0" eaLnBrk="1" latinLnBrk="0" hangingPunct="1">
              <a:lnSpc>
                <a:spcPct val="90000"/>
              </a:lnSpc>
              <a:spcBef>
                <a:spcPts val="600"/>
              </a:spcBef>
              <a:buClr>
                <a:schemeClr val="accent2"/>
              </a:buClr>
              <a:buFont typeface="Arial" pitchFamily="34" charset="0"/>
              <a:buChar char="–"/>
              <a:defRPr sz="1350" kern="1200">
                <a:solidFill>
                  <a:schemeClr val="tx1"/>
                </a:solidFill>
                <a:latin typeface="+mn-lt"/>
                <a:ea typeface="+mn-ea"/>
                <a:cs typeface="+mn-cs"/>
              </a:defRPr>
            </a:lvl2pPr>
            <a:lvl3pPr marL="556180" indent="-128624" algn="l" defTabSz="685994" rtl="0" eaLnBrk="1" latinLnBrk="0" hangingPunct="1">
              <a:lnSpc>
                <a:spcPct val="90000"/>
              </a:lnSpc>
              <a:spcBef>
                <a:spcPts val="450"/>
              </a:spcBef>
              <a:buClr>
                <a:schemeClr val="accent2"/>
              </a:buClr>
              <a:buFont typeface="Arial" pitchFamily="34" charset="0"/>
              <a:buChar char="•"/>
              <a:defRPr sz="1200" kern="1200">
                <a:solidFill>
                  <a:schemeClr val="tx1"/>
                </a:solidFill>
                <a:latin typeface="+mn-lt"/>
                <a:ea typeface="+mn-ea"/>
                <a:cs typeface="+mn-cs"/>
              </a:defRPr>
            </a:lvl3pPr>
            <a:lvl4pPr marL="725296" indent="-129815" algn="l" defTabSz="685994" rtl="0" eaLnBrk="1" latinLnBrk="0" hangingPunct="1">
              <a:lnSpc>
                <a:spcPct val="90000"/>
              </a:lnSpc>
              <a:spcBef>
                <a:spcPts val="450"/>
              </a:spcBef>
              <a:buClr>
                <a:schemeClr val="accent2"/>
              </a:buClr>
              <a:buFont typeface="Arial" pitchFamily="34" charset="0"/>
              <a:buChar char="–"/>
              <a:defRPr sz="1050" kern="1200">
                <a:solidFill>
                  <a:schemeClr val="tx1"/>
                </a:solidFill>
                <a:latin typeface="+mn-lt"/>
                <a:ea typeface="+mn-ea"/>
                <a:cs typeface="+mn-cs"/>
              </a:defRPr>
            </a:lvl4pPr>
            <a:lvl5pPr marL="906323" indent="-129815" algn="l" defTabSz="685994" rtl="0" eaLnBrk="1" latinLnBrk="0" hangingPunct="1">
              <a:lnSpc>
                <a:spcPct val="90000"/>
              </a:lnSpc>
              <a:spcBef>
                <a:spcPts val="450"/>
              </a:spcBef>
              <a:buClr>
                <a:schemeClr val="accent2"/>
              </a:buClr>
              <a:buFont typeface="Arial" pitchFamily="34" charset="0"/>
              <a:buChar char="•"/>
              <a:defRPr sz="1050" kern="1200">
                <a:solidFill>
                  <a:schemeClr val="tx1"/>
                </a:solidFill>
                <a:latin typeface="+mn-lt"/>
                <a:ea typeface="+mn-ea"/>
                <a:cs typeface="+mn-cs"/>
              </a:defRPr>
            </a:lvl5pPr>
            <a:lvl6pPr marL="1083871" indent="-130339" algn="l" defTabSz="685994" rtl="0" eaLnBrk="1" latinLnBrk="0" hangingPunct="1">
              <a:lnSpc>
                <a:spcPct val="90000"/>
              </a:lnSpc>
              <a:spcBef>
                <a:spcPts val="450"/>
              </a:spcBef>
              <a:buFont typeface="Arial" pitchFamily="34" charset="0"/>
              <a:buChar char="–"/>
              <a:defRPr sz="1050" kern="1200">
                <a:solidFill>
                  <a:schemeClr val="tx1"/>
                </a:solidFill>
                <a:latin typeface="+mn-lt"/>
                <a:ea typeface="+mn-ea"/>
                <a:cs typeface="+mn-cs"/>
              </a:defRPr>
            </a:lvl6pPr>
            <a:lvl7pPr marL="1262229" indent="-130339" algn="l" defTabSz="685994" rtl="0" eaLnBrk="1" latinLnBrk="0" hangingPunct="1">
              <a:lnSpc>
                <a:spcPct val="90000"/>
              </a:lnSpc>
              <a:spcBef>
                <a:spcPts val="450"/>
              </a:spcBef>
              <a:buFont typeface="Arial" pitchFamily="34" charset="0"/>
              <a:buChar char="•"/>
              <a:defRPr sz="1050" kern="1200">
                <a:solidFill>
                  <a:schemeClr val="tx1"/>
                </a:solidFill>
                <a:latin typeface="+mn-lt"/>
                <a:ea typeface="+mn-ea"/>
                <a:cs typeface="+mn-cs"/>
              </a:defRPr>
            </a:lvl7pPr>
            <a:lvl8pPr marL="1440588" indent="-130339" algn="l" defTabSz="685994" rtl="0" eaLnBrk="1" latinLnBrk="0" hangingPunct="1">
              <a:lnSpc>
                <a:spcPct val="90000"/>
              </a:lnSpc>
              <a:spcBef>
                <a:spcPts val="450"/>
              </a:spcBef>
              <a:buFont typeface="Arial" pitchFamily="34" charset="0"/>
              <a:buChar char="–"/>
              <a:defRPr sz="1050" kern="1200">
                <a:solidFill>
                  <a:schemeClr val="tx1"/>
                </a:solidFill>
                <a:latin typeface="+mn-lt"/>
                <a:ea typeface="+mn-ea"/>
                <a:cs typeface="+mn-cs"/>
              </a:defRPr>
            </a:lvl8pPr>
            <a:lvl9pPr marL="1618947" indent="-130339" algn="l" defTabSz="685994" rtl="0" eaLnBrk="1" latinLnBrk="0" hangingPunct="1">
              <a:lnSpc>
                <a:spcPct val="90000"/>
              </a:lnSpc>
              <a:spcBef>
                <a:spcPts val="450"/>
              </a:spcBef>
              <a:buFont typeface="Arial" pitchFamily="34" charset="0"/>
              <a:buChar char="•"/>
              <a:defRPr sz="1050" kern="1200">
                <a:solidFill>
                  <a:schemeClr val="tx1"/>
                </a:solidFill>
                <a:latin typeface="+mn-lt"/>
                <a:ea typeface="+mn-ea"/>
                <a:cs typeface="+mn-cs"/>
              </a:defRPr>
            </a:lvl9pPr>
          </a:lstStyle>
          <a:p>
            <a:pPr marL="167926" marR="0" lvl="0" indent="-167926" algn="l" defTabSz="685994" rtl="0" eaLnBrk="1" fontAlgn="auto" latinLnBrk="0" hangingPunct="1">
              <a:lnSpc>
                <a:spcPct val="100000"/>
              </a:lnSpc>
              <a:spcBef>
                <a:spcPts val="600"/>
              </a:spcBef>
              <a:spcAft>
                <a:spcPts val="0"/>
              </a:spcAft>
              <a:buClr>
                <a:srgbClr val="9B57D3"/>
              </a:buClr>
              <a:buSzTx/>
              <a:buFont typeface="Arial" pitchFamily="34" charset="0"/>
              <a:buChar char="•"/>
              <a:tabLst/>
              <a:defRPr/>
            </a:pPr>
            <a:r>
              <a:rPr kumimoji="0" lang="en-US" sz="1500" b="0" i="0" u="none" strike="noStrike" kern="1200" cap="none" spc="0" normalizeH="0" baseline="0" noProof="0" smtClean="0">
                <a:ln>
                  <a:noFill/>
                </a:ln>
                <a:solidFill>
                  <a:prstClr val="black"/>
                </a:solidFill>
                <a:effectLst/>
                <a:uLnTx/>
                <a:uFillTx/>
                <a:latin typeface="Century Gothic" panose="020B0502020202020204"/>
                <a:ea typeface="+mn-ea"/>
                <a:cs typeface="+mn-cs"/>
              </a:rPr>
              <a:t>Measurement feedback scheme motivated by cv e-swap/teleport</a:t>
            </a:r>
          </a:p>
          <a:p>
            <a:pPr marL="167926" marR="0" lvl="0" indent="-167926" algn="l" defTabSz="685994" rtl="0" eaLnBrk="1" fontAlgn="auto" latinLnBrk="0" hangingPunct="1">
              <a:lnSpc>
                <a:spcPct val="100000"/>
              </a:lnSpc>
              <a:spcBef>
                <a:spcPts val="600"/>
              </a:spcBef>
              <a:spcAft>
                <a:spcPts val="0"/>
              </a:spcAft>
              <a:buClr>
                <a:srgbClr val="9B57D3"/>
              </a:buClr>
              <a:buSzTx/>
              <a:buFont typeface="Arial" pitchFamily="34" charset="0"/>
              <a:buChar char="•"/>
              <a:tabLst/>
              <a:defRPr/>
            </a:pPr>
            <a:r>
              <a:rPr kumimoji="0" lang="en-US" sz="1500" b="0" i="0" u="none" strike="noStrike" kern="1200" cap="none" spc="0" normalizeH="0" baseline="0" noProof="0" smtClean="0">
                <a:ln>
                  <a:noFill/>
                </a:ln>
                <a:solidFill>
                  <a:prstClr val="black"/>
                </a:solidFill>
                <a:effectLst/>
                <a:uLnTx/>
                <a:uFillTx/>
                <a:latin typeface="Century Gothic" panose="020B0502020202020204"/>
                <a:ea typeface="+mn-ea"/>
                <a:cs typeface="+mn-cs"/>
              </a:rPr>
              <a:t>Also c.f. Gaussian MPS literature</a:t>
            </a:r>
            <a:endParaRPr kumimoji="0" lang="en-US" sz="1500" b="0" i="0" u="none" strike="noStrike" kern="1200" cap="none" spc="0" normalizeH="0" baseline="0" noProof="0" dirty="0" smtClean="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14833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9237" t="9779" r="40907" b="51102"/>
          <a:stretch/>
        </p:blipFill>
        <p:spPr>
          <a:xfrm>
            <a:off x="1066800" y="865664"/>
            <a:ext cx="4038600" cy="2485294"/>
          </a:xfrm>
          <a:prstGeom prst="rect">
            <a:avLst/>
          </a:prstGeom>
        </p:spPr>
      </p:pic>
      <p:pic>
        <p:nvPicPr>
          <p:cNvPr id="4" name="Picture 3"/>
          <p:cNvPicPr>
            <a:picLocks noChangeAspect="1"/>
          </p:cNvPicPr>
          <p:nvPr/>
        </p:nvPicPr>
        <p:blipFill rotWithShape="1">
          <a:blip r:embed="rId2"/>
          <a:srcRect l="68367" t="58375" r="-1"/>
          <a:stretch/>
        </p:blipFill>
        <p:spPr>
          <a:xfrm>
            <a:off x="6019800" y="459879"/>
            <a:ext cx="3028666" cy="3125535"/>
          </a:xfrm>
          <a:prstGeom prst="rect">
            <a:avLst/>
          </a:prstGeom>
        </p:spPr>
      </p:pic>
      <p:sp>
        <p:nvSpPr>
          <p:cNvPr id="5" name="Text Box 4"/>
          <p:cNvSpPr txBox="1">
            <a:spLocks noChangeArrowheads="1"/>
          </p:cNvSpPr>
          <p:nvPr/>
        </p:nvSpPr>
        <p:spPr bwMode="auto">
          <a:xfrm>
            <a:off x="1242598" y="91440"/>
            <a:ext cx="6658852" cy="584731"/>
          </a:xfrm>
          <a:prstGeom prst="rect">
            <a:avLst/>
          </a:prstGeom>
          <a:noFill/>
          <a:ln w="9525">
            <a:noFill/>
            <a:miter lim="800000"/>
            <a:headEnd/>
            <a:tailEnd/>
          </a:ln>
        </p:spPr>
        <p:txBody>
          <a:bodyPr wrap="none" lIns="91397" tIns="45698" rIns="91397" bIns="45698">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C00000"/>
                </a:solidFill>
                <a:effectLst/>
                <a:uLnTx/>
                <a:uFillTx/>
                <a:latin typeface="Calibri"/>
                <a:ea typeface="+mn-ea"/>
                <a:cs typeface="Arial" charset="0"/>
              </a:rPr>
              <a:t>Coherent feedback OPO networks/CIM</a:t>
            </a:r>
            <a:endParaRPr kumimoji="0" lang="en-US" sz="3200" b="0" i="0" u="none" strike="noStrike" kern="1200" cap="none" spc="0" normalizeH="0" baseline="0" noProof="0" dirty="0">
              <a:ln>
                <a:noFill/>
              </a:ln>
              <a:solidFill>
                <a:srgbClr val="C00000"/>
              </a:solidFill>
              <a:effectLst/>
              <a:uLnTx/>
              <a:uFillTx/>
              <a:latin typeface="Calibri"/>
              <a:ea typeface="+mn-ea"/>
              <a:cs typeface="Arial" charset="0"/>
            </a:endParaRPr>
          </a:p>
        </p:txBody>
      </p:sp>
      <p:pic>
        <p:nvPicPr>
          <p:cNvPr id="6" name="Picture 5"/>
          <p:cNvPicPr>
            <a:picLocks noChangeAspect="1"/>
          </p:cNvPicPr>
          <p:nvPr/>
        </p:nvPicPr>
        <p:blipFill>
          <a:blip r:embed="rId3"/>
          <a:stretch>
            <a:fillRect/>
          </a:stretch>
        </p:blipFill>
        <p:spPr>
          <a:xfrm>
            <a:off x="341936" y="3810000"/>
            <a:ext cx="8460175" cy="2967786"/>
          </a:xfrm>
          <a:prstGeom prst="rect">
            <a:avLst/>
          </a:prstGeom>
        </p:spPr>
      </p:pic>
      <p:sp>
        <p:nvSpPr>
          <p:cNvPr id="7" name="TextBox 6"/>
          <p:cNvSpPr txBox="1"/>
          <p:nvPr/>
        </p:nvSpPr>
        <p:spPr>
          <a:xfrm>
            <a:off x="91617" y="915454"/>
            <a:ext cx="14931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Marandi</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800" b="0" i="1" u="none" strike="noStrike" kern="1200" cap="none" spc="0" normalizeH="0" baseline="0" noProof="0" dirty="0" smtClean="0">
                <a:ln>
                  <a:noFill/>
                </a:ln>
                <a:solidFill>
                  <a:prstClr val="black"/>
                </a:solidFill>
                <a:effectLst/>
                <a:uLnTx/>
                <a:uFillTx/>
                <a:latin typeface="Calibri"/>
                <a:ea typeface="+mn-ea"/>
                <a:cs typeface="+mn-cs"/>
              </a:rPr>
              <a:t>et al.</a:t>
            </a:r>
            <a:endParaRPr kumimoji="0" lang="en-US" sz="1800" b="0" i="1"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p:cNvSpPr txBox="1"/>
          <p:nvPr/>
        </p:nvSpPr>
        <p:spPr>
          <a:xfrm>
            <a:off x="5105400" y="915454"/>
            <a:ext cx="130106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Takata</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800" b="0" i="1" u="none" strike="noStrike" kern="1200" cap="none" spc="0" normalizeH="0" baseline="0" noProof="0" dirty="0" smtClean="0">
                <a:ln>
                  <a:noFill/>
                </a:ln>
                <a:solidFill>
                  <a:prstClr val="black"/>
                </a:solidFill>
                <a:effectLst/>
                <a:uLnTx/>
                <a:uFillTx/>
                <a:latin typeface="Calibri"/>
                <a:ea typeface="+mn-ea"/>
                <a:cs typeface="+mn-cs"/>
              </a:rPr>
              <a:t>et al.</a:t>
            </a:r>
            <a:endParaRPr kumimoji="0" lang="en-US" sz="1800" b="0" i="1"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p:cNvSpPr txBox="1"/>
          <p:nvPr/>
        </p:nvSpPr>
        <p:spPr>
          <a:xfrm>
            <a:off x="91617" y="3440668"/>
            <a:ext cx="35173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Pulsed/SPOPO coherent feedback…</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788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628650" y="998403"/>
            <a:ext cx="7886700" cy="4351338"/>
          </a:xfrm>
        </p:spPr>
        <p:txBody>
          <a:bodyPr/>
          <a:lstStyle/>
          <a:p>
            <a:r>
              <a:rPr lang="en-US" dirty="0" smtClean="0"/>
              <a:t>Nanophotonic LiNbO</a:t>
            </a:r>
            <a:r>
              <a:rPr lang="en-US" baseline="-25000" dirty="0" smtClean="0"/>
              <a:t>3 </a:t>
            </a:r>
            <a:r>
              <a:rPr lang="en-US" dirty="0" smtClean="0"/>
              <a:t>; silicon photonics?</a:t>
            </a:r>
            <a:endParaRPr lang="en-US" dirty="0" smtClean="0"/>
          </a:p>
          <a:p>
            <a:r>
              <a:rPr lang="en-US" dirty="0" smtClean="0"/>
              <a:t>Prospects for ~1 photon per pump pulse at threshold </a:t>
            </a:r>
            <a:endParaRPr lang="en-US" dirty="0"/>
          </a:p>
        </p:txBody>
      </p:sp>
      <p:sp>
        <p:nvSpPr>
          <p:cNvPr id="5" name="TextBox 4"/>
          <p:cNvSpPr txBox="1"/>
          <p:nvPr/>
        </p:nvSpPr>
        <p:spPr>
          <a:xfrm>
            <a:off x="446902" y="6007522"/>
            <a:ext cx="816369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E. </a:t>
            </a:r>
            <a:r>
              <a:rPr kumimoji="0" lang="en-US"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Timurdogan</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et al., </a:t>
            </a:r>
            <a:r>
              <a:rPr kumimoji="0" lang="en-US" sz="1800" b="0" i="1" u="none" strike="noStrike" kern="1200" cap="none" spc="0" normalizeH="0" baseline="0" noProof="0" dirty="0" smtClean="0">
                <a:ln>
                  <a:noFill/>
                </a:ln>
                <a:solidFill>
                  <a:prstClr val="black"/>
                </a:solidFill>
                <a:effectLst/>
                <a:uLnTx/>
                <a:uFillTx/>
                <a:latin typeface="Calibri" panose="020F0502020204030204"/>
                <a:ea typeface="+mn-ea"/>
                <a:cs typeface="+mn-cs"/>
              </a:rPr>
              <a:t>Nature Photonics</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11</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200–206</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(2017</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R. </a:t>
            </a:r>
            <a:r>
              <a:rPr kumimoji="0" lang="en-US"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Hamerly</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PhD thesis, Stanford (2016)</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2"/>
          <a:stretch>
            <a:fillRect/>
          </a:stretch>
        </p:blipFill>
        <p:spPr>
          <a:xfrm>
            <a:off x="844893" y="2691262"/>
            <a:ext cx="5704188" cy="2658479"/>
          </a:xfrm>
          <a:prstGeom prst="rect">
            <a:avLst/>
          </a:prstGeom>
        </p:spPr>
      </p:pic>
      <p:pic>
        <p:nvPicPr>
          <p:cNvPr id="10" name="Picture 9"/>
          <p:cNvPicPr>
            <a:picLocks noChangeAspect="1"/>
          </p:cNvPicPr>
          <p:nvPr/>
        </p:nvPicPr>
        <p:blipFill>
          <a:blip r:embed="rId3"/>
          <a:stretch>
            <a:fillRect/>
          </a:stretch>
        </p:blipFill>
        <p:spPr>
          <a:xfrm rot="5400000">
            <a:off x="5736038" y="3642502"/>
            <a:ext cx="4348456" cy="1400666"/>
          </a:xfrm>
          <a:prstGeom prst="rect">
            <a:avLst/>
          </a:prstGeom>
        </p:spPr>
      </p:pic>
      <p:sp>
        <p:nvSpPr>
          <p:cNvPr id="8" name="TextBox 7"/>
          <p:cNvSpPr txBox="1"/>
          <p:nvPr/>
        </p:nvSpPr>
        <p:spPr>
          <a:xfrm>
            <a:off x="933546" y="91440"/>
            <a:ext cx="7276928" cy="584775"/>
          </a:xfrm>
          <a:prstGeom prst="rect">
            <a:avLst/>
          </a:prstGeom>
          <a:noFill/>
        </p:spPr>
        <p:txBody>
          <a:bodyPr wrap="none" rtlCol="0">
            <a:spAutoFit/>
          </a:bodyPr>
          <a:lstStyle/>
          <a:p>
            <a:pPr algn="ctr"/>
            <a:r>
              <a:rPr lang="en-US" sz="3200" dirty="0" smtClean="0">
                <a:solidFill>
                  <a:srgbClr val="C00000"/>
                </a:solidFill>
              </a:rPr>
              <a:t>Quantum OPO?  2D waveguides + ultrafast</a:t>
            </a:r>
            <a:endParaRPr lang="en-US" sz="3200" dirty="0">
              <a:solidFill>
                <a:srgbClr val="C00000"/>
              </a:solidFill>
            </a:endParaRPr>
          </a:p>
        </p:txBody>
      </p:sp>
    </p:spTree>
    <p:extLst>
      <p:ext uri="{BB962C8B-B14F-4D97-AF65-F5344CB8AC3E}">
        <p14:creationId xmlns:p14="http://schemas.microsoft.com/office/powerpoint/2010/main" val="28058054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834" y="8709"/>
            <a:ext cx="4454492" cy="58436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3"/>
          <a:stretch>
            <a:fillRect/>
          </a:stretch>
        </p:blipFill>
        <p:spPr>
          <a:xfrm>
            <a:off x="4110147" y="248447"/>
            <a:ext cx="4876800" cy="55773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4"/>
          <a:stretch>
            <a:fillRect/>
          </a:stretch>
        </p:blipFill>
        <p:spPr>
          <a:xfrm>
            <a:off x="6086954" y="4025537"/>
            <a:ext cx="2932650" cy="269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5"/>
          <a:stretch>
            <a:fillRect/>
          </a:stretch>
        </p:blipFill>
        <p:spPr>
          <a:xfrm>
            <a:off x="1371600" y="4097876"/>
            <a:ext cx="4541135" cy="26553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606764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54"/>
          <p:cNvSpPr txBox="1"/>
          <p:nvPr/>
        </p:nvSpPr>
        <p:spPr>
          <a:xfrm>
            <a:off x="285750" y="91440"/>
            <a:ext cx="8572500" cy="659334"/>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C00000"/>
                </a:solidFill>
                <a:effectLst/>
                <a:uLnTx/>
                <a:uFillTx/>
                <a:latin typeface="Calibri"/>
                <a:ea typeface="+mn-ea"/>
                <a:cs typeface="+mn-cs"/>
              </a:rPr>
              <a:t>Quantum input-output theory of multimode OPOs</a:t>
            </a:r>
            <a:endParaRPr kumimoji="0" sz="3200" b="0" i="0" u="none" strike="noStrike" kern="1200" cap="none" spc="0" normalizeH="0" baseline="0" noProof="0" dirty="0">
              <a:ln>
                <a:noFill/>
              </a:ln>
              <a:solidFill>
                <a:srgbClr val="C00000"/>
              </a:solidFill>
              <a:effectLst/>
              <a:uLnTx/>
              <a:uFillTx/>
              <a:latin typeface="Calibri"/>
              <a:ea typeface="+mn-ea"/>
              <a:cs typeface="+mn-cs"/>
            </a:endParaRPr>
          </a:p>
        </p:txBody>
      </p:sp>
      <p:sp>
        <p:nvSpPr>
          <p:cNvPr id="9" name="TextBox 8"/>
          <p:cNvSpPr txBox="1"/>
          <p:nvPr/>
        </p:nvSpPr>
        <p:spPr>
          <a:xfrm>
            <a:off x="245081" y="640080"/>
            <a:ext cx="8653844"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T. Onodera</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16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E.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Ng, </a:t>
            </a:r>
            <a:r>
              <a:rPr kumimoji="0" lang="en-US" sz="16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N.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Lörch, </a:t>
            </a:r>
            <a:r>
              <a:rPr kumimoji="0" lang="en-US" sz="16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A.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Yamamura, </a:t>
            </a:r>
            <a:r>
              <a:rPr kumimoji="0" lang="en-US" sz="16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R.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Hamerly, </a:t>
            </a:r>
            <a:r>
              <a:rPr kumimoji="0" lang="en-US" sz="16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P.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McMahon, </a:t>
            </a:r>
            <a:r>
              <a:rPr kumimoji="0" lang="en-US" sz="16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A.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Marandi, </a:t>
            </a:r>
            <a:r>
              <a:rPr kumimoji="0" lang="en-US" sz="16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HM arXiv:1811.10583</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17" name="Google Shape;55;p13"/>
          <p:cNvPicPr preferRelativeResize="0"/>
          <p:nvPr/>
        </p:nvPicPr>
        <p:blipFill>
          <a:blip r:embed="rId2">
            <a:alphaModFix/>
          </a:blip>
          <a:stretch>
            <a:fillRect/>
          </a:stretch>
        </p:blipFill>
        <p:spPr>
          <a:xfrm>
            <a:off x="1118950" y="1066800"/>
            <a:ext cx="6906101" cy="1848111"/>
          </a:xfrm>
          <a:prstGeom prst="rect">
            <a:avLst/>
          </a:prstGeom>
          <a:noFill/>
          <a:ln>
            <a:noFill/>
          </a:ln>
        </p:spPr>
      </p:pic>
      <p:grpSp>
        <p:nvGrpSpPr>
          <p:cNvPr id="18" name="Google Shape;56;p13"/>
          <p:cNvGrpSpPr/>
          <p:nvPr/>
        </p:nvGrpSpPr>
        <p:grpSpPr>
          <a:xfrm>
            <a:off x="4755962" y="3733800"/>
            <a:ext cx="4119953" cy="2968050"/>
            <a:chOff x="5427800" y="4021613"/>
            <a:chExt cx="3570150" cy="2570630"/>
          </a:xfrm>
        </p:grpSpPr>
        <p:grpSp>
          <p:nvGrpSpPr>
            <p:cNvPr id="19" name="Google Shape;57;p13"/>
            <p:cNvGrpSpPr/>
            <p:nvPr/>
          </p:nvGrpSpPr>
          <p:grpSpPr>
            <a:xfrm>
              <a:off x="5427800" y="4021613"/>
              <a:ext cx="3570150" cy="2570630"/>
              <a:chOff x="5427800" y="4021613"/>
              <a:chExt cx="3570150" cy="2570630"/>
            </a:xfrm>
          </p:grpSpPr>
          <p:pic>
            <p:nvPicPr>
              <p:cNvPr id="21" name="Google Shape;58;p13"/>
              <p:cNvPicPr preferRelativeResize="0"/>
              <p:nvPr/>
            </p:nvPicPr>
            <p:blipFill>
              <a:blip r:embed="rId3">
                <a:alphaModFix/>
              </a:blip>
              <a:stretch>
                <a:fillRect/>
              </a:stretch>
            </p:blipFill>
            <p:spPr>
              <a:xfrm>
                <a:off x="5818122" y="4021613"/>
                <a:ext cx="3179828" cy="2570630"/>
              </a:xfrm>
              <a:prstGeom prst="rect">
                <a:avLst/>
              </a:prstGeom>
              <a:noFill/>
              <a:ln>
                <a:noFill/>
              </a:ln>
            </p:spPr>
          </p:pic>
          <p:pic>
            <p:nvPicPr>
              <p:cNvPr id="22" name="Google Shape;59;p13"/>
              <p:cNvPicPr preferRelativeResize="0"/>
              <p:nvPr/>
            </p:nvPicPr>
            <p:blipFill>
              <a:blip r:embed="rId4">
                <a:alphaModFix/>
              </a:blip>
              <a:stretch>
                <a:fillRect/>
              </a:stretch>
            </p:blipFill>
            <p:spPr>
              <a:xfrm>
                <a:off x="5427800" y="4126450"/>
                <a:ext cx="466535" cy="2360975"/>
              </a:xfrm>
              <a:prstGeom prst="rect">
                <a:avLst/>
              </a:prstGeom>
              <a:noFill/>
              <a:ln>
                <a:noFill/>
              </a:ln>
            </p:spPr>
          </p:pic>
        </p:grpSp>
        <p:pic>
          <p:nvPicPr>
            <p:cNvPr id="20" name="Google Shape;60;p13"/>
            <p:cNvPicPr preferRelativeResize="0"/>
            <p:nvPr/>
          </p:nvPicPr>
          <p:blipFill>
            <a:blip r:embed="rId5">
              <a:alphaModFix/>
            </a:blip>
            <a:stretch>
              <a:fillRect/>
            </a:stretch>
          </p:blipFill>
          <p:spPr>
            <a:xfrm>
              <a:off x="5894325" y="4057626"/>
              <a:ext cx="353025" cy="188600"/>
            </a:xfrm>
            <a:prstGeom prst="rect">
              <a:avLst/>
            </a:prstGeom>
            <a:noFill/>
            <a:ln>
              <a:noFill/>
            </a:ln>
          </p:spPr>
        </p:pic>
      </p:grpSp>
      <p:pic>
        <p:nvPicPr>
          <p:cNvPr id="23" name="Google Shape;61;p13"/>
          <p:cNvPicPr preferRelativeResize="0"/>
          <p:nvPr/>
        </p:nvPicPr>
        <p:blipFill rotWithShape="1">
          <a:blip r:embed="rId6">
            <a:alphaModFix/>
          </a:blip>
          <a:srcRect l="10431" r="23839" b="57643"/>
          <a:stretch/>
        </p:blipFill>
        <p:spPr>
          <a:xfrm>
            <a:off x="338773" y="4832082"/>
            <a:ext cx="1998440" cy="535853"/>
          </a:xfrm>
          <a:prstGeom prst="rect">
            <a:avLst/>
          </a:prstGeom>
          <a:noFill/>
          <a:ln>
            <a:noFill/>
          </a:ln>
        </p:spPr>
      </p:pic>
      <p:grpSp>
        <p:nvGrpSpPr>
          <p:cNvPr id="24" name="Google Shape;62;p13"/>
          <p:cNvGrpSpPr/>
          <p:nvPr/>
        </p:nvGrpSpPr>
        <p:grpSpPr>
          <a:xfrm>
            <a:off x="338763" y="5540497"/>
            <a:ext cx="2603450" cy="742753"/>
            <a:chOff x="576188" y="5241700"/>
            <a:chExt cx="3254313" cy="928325"/>
          </a:xfrm>
        </p:grpSpPr>
        <p:pic>
          <p:nvPicPr>
            <p:cNvPr id="25" name="Google Shape;63;p13"/>
            <p:cNvPicPr preferRelativeResize="0"/>
            <p:nvPr/>
          </p:nvPicPr>
          <p:blipFill rotWithShape="1">
            <a:blip r:embed="rId6">
              <a:alphaModFix/>
            </a:blip>
            <a:srcRect l="80772" t="41285" r="-1660" b="21240"/>
            <a:stretch/>
          </p:blipFill>
          <p:spPr>
            <a:xfrm>
              <a:off x="3036600" y="5277225"/>
              <a:ext cx="793900" cy="592525"/>
            </a:xfrm>
            <a:prstGeom prst="rect">
              <a:avLst/>
            </a:prstGeom>
            <a:noFill/>
            <a:ln>
              <a:noFill/>
            </a:ln>
          </p:spPr>
        </p:pic>
        <p:pic>
          <p:nvPicPr>
            <p:cNvPr id="26" name="Google Shape;64;p13"/>
            <p:cNvPicPr preferRelativeResize="0"/>
            <p:nvPr/>
          </p:nvPicPr>
          <p:blipFill>
            <a:blip r:embed="rId7">
              <a:alphaModFix/>
            </a:blip>
            <a:stretch>
              <a:fillRect/>
            </a:stretch>
          </p:blipFill>
          <p:spPr>
            <a:xfrm>
              <a:off x="1720825" y="5277225"/>
              <a:ext cx="561975" cy="857250"/>
            </a:xfrm>
            <a:prstGeom prst="rect">
              <a:avLst/>
            </a:prstGeom>
            <a:noFill/>
            <a:ln>
              <a:noFill/>
            </a:ln>
          </p:spPr>
        </p:pic>
        <p:pic>
          <p:nvPicPr>
            <p:cNvPr id="27" name="Google Shape;65;p13"/>
            <p:cNvPicPr preferRelativeResize="0"/>
            <p:nvPr/>
          </p:nvPicPr>
          <p:blipFill rotWithShape="1">
            <a:blip r:embed="rId6">
              <a:alphaModFix/>
            </a:blip>
            <a:srcRect l="10426" t="41286" r="59456"/>
            <a:stretch/>
          </p:blipFill>
          <p:spPr>
            <a:xfrm>
              <a:off x="576188" y="5241700"/>
              <a:ext cx="1144625" cy="928325"/>
            </a:xfrm>
            <a:prstGeom prst="rect">
              <a:avLst/>
            </a:prstGeom>
            <a:noFill/>
            <a:ln>
              <a:noFill/>
            </a:ln>
          </p:spPr>
        </p:pic>
        <p:pic>
          <p:nvPicPr>
            <p:cNvPr id="28" name="Google Shape;66;p13"/>
            <p:cNvPicPr preferRelativeResize="0"/>
            <p:nvPr/>
          </p:nvPicPr>
          <p:blipFill>
            <a:blip r:embed="rId8">
              <a:alphaModFix/>
            </a:blip>
            <a:stretch>
              <a:fillRect/>
            </a:stretch>
          </p:blipFill>
          <p:spPr>
            <a:xfrm>
              <a:off x="2350800" y="5409600"/>
              <a:ext cx="685800" cy="409575"/>
            </a:xfrm>
            <a:prstGeom prst="rect">
              <a:avLst/>
            </a:prstGeom>
            <a:noFill/>
            <a:ln>
              <a:noFill/>
            </a:ln>
          </p:spPr>
        </p:pic>
      </p:grpSp>
      <p:grpSp>
        <p:nvGrpSpPr>
          <p:cNvPr id="29" name="Google Shape;67;p13"/>
          <p:cNvGrpSpPr/>
          <p:nvPr/>
        </p:nvGrpSpPr>
        <p:grpSpPr>
          <a:xfrm>
            <a:off x="362653" y="3864543"/>
            <a:ext cx="4053580" cy="845556"/>
            <a:chOff x="140025" y="3712063"/>
            <a:chExt cx="5066975" cy="1056813"/>
          </a:xfrm>
        </p:grpSpPr>
        <p:pic>
          <p:nvPicPr>
            <p:cNvPr id="30" name="Google Shape;68;p13"/>
            <p:cNvPicPr preferRelativeResize="0"/>
            <p:nvPr/>
          </p:nvPicPr>
          <p:blipFill rotWithShape="1">
            <a:blip r:embed="rId9">
              <a:alphaModFix/>
            </a:blip>
            <a:srcRect l="70473" r="-1632"/>
            <a:stretch/>
          </p:blipFill>
          <p:spPr>
            <a:xfrm>
              <a:off x="3524175" y="3712063"/>
              <a:ext cx="1682825" cy="1028700"/>
            </a:xfrm>
            <a:prstGeom prst="rect">
              <a:avLst/>
            </a:prstGeom>
            <a:noFill/>
            <a:ln>
              <a:noFill/>
            </a:ln>
          </p:spPr>
        </p:pic>
        <p:pic>
          <p:nvPicPr>
            <p:cNvPr id="31" name="Google Shape;69;p13"/>
            <p:cNvPicPr preferRelativeResize="0"/>
            <p:nvPr/>
          </p:nvPicPr>
          <p:blipFill>
            <a:blip r:embed="rId7">
              <a:alphaModFix/>
            </a:blip>
            <a:stretch>
              <a:fillRect/>
            </a:stretch>
          </p:blipFill>
          <p:spPr>
            <a:xfrm>
              <a:off x="1503275" y="3867325"/>
              <a:ext cx="561975" cy="857250"/>
            </a:xfrm>
            <a:prstGeom prst="rect">
              <a:avLst/>
            </a:prstGeom>
            <a:noFill/>
            <a:ln>
              <a:noFill/>
            </a:ln>
          </p:spPr>
        </p:pic>
        <p:pic>
          <p:nvPicPr>
            <p:cNvPr id="32" name="Google Shape;70;p13"/>
            <p:cNvPicPr preferRelativeResize="0"/>
            <p:nvPr/>
          </p:nvPicPr>
          <p:blipFill rotWithShape="1">
            <a:blip r:embed="rId9">
              <a:alphaModFix/>
            </a:blip>
            <a:srcRect l="4922" r="69835"/>
            <a:stretch/>
          </p:blipFill>
          <p:spPr>
            <a:xfrm>
              <a:off x="140025" y="3740175"/>
              <a:ext cx="1363249" cy="1028700"/>
            </a:xfrm>
            <a:prstGeom prst="rect">
              <a:avLst/>
            </a:prstGeom>
            <a:noFill/>
            <a:ln>
              <a:noFill/>
            </a:ln>
          </p:spPr>
        </p:pic>
        <p:pic>
          <p:nvPicPr>
            <p:cNvPr id="33" name="Google Shape;71;p13"/>
            <p:cNvPicPr preferRelativeResize="0"/>
            <p:nvPr/>
          </p:nvPicPr>
          <p:blipFill>
            <a:blip r:embed="rId8">
              <a:alphaModFix/>
            </a:blip>
            <a:stretch>
              <a:fillRect/>
            </a:stretch>
          </p:blipFill>
          <p:spPr>
            <a:xfrm>
              <a:off x="2836825" y="4021613"/>
              <a:ext cx="685800" cy="409575"/>
            </a:xfrm>
            <a:prstGeom prst="rect">
              <a:avLst/>
            </a:prstGeom>
            <a:noFill/>
            <a:ln>
              <a:noFill/>
            </a:ln>
          </p:spPr>
        </p:pic>
        <p:pic>
          <p:nvPicPr>
            <p:cNvPr id="34" name="Google Shape;72;p13"/>
            <p:cNvPicPr preferRelativeResize="0"/>
            <p:nvPr/>
          </p:nvPicPr>
          <p:blipFill rotWithShape="1">
            <a:blip r:embed="rId9">
              <a:alphaModFix/>
            </a:blip>
            <a:srcRect l="47208" r="40093"/>
            <a:stretch/>
          </p:blipFill>
          <p:spPr>
            <a:xfrm>
              <a:off x="2151025" y="3740175"/>
              <a:ext cx="685801" cy="1028700"/>
            </a:xfrm>
            <a:prstGeom prst="rect">
              <a:avLst/>
            </a:prstGeom>
            <a:noFill/>
            <a:ln>
              <a:noFill/>
            </a:ln>
          </p:spPr>
        </p:pic>
      </p:grpSp>
      <p:cxnSp>
        <p:nvCxnSpPr>
          <p:cNvPr id="35" name="Google Shape;73;p13"/>
          <p:cNvCxnSpPr>
            <a:stCxn id="36" idx="0"/>
          </p:cNvCxnSpPr>
          <p:nvPr/>
        </p:nvCxnSpPr>
        <p:spPr>
          <a:xfrm rot="10800000" flipH="1">
            <a:off x="2017825" y="4693492"/>
            <a:ext cx="3699000" cy="941400"/>
          </a:xfrm>
          <a:prstGeom prst="straightConnector1">
            <a:avLst/>
          </a:prstGeom>
          <a:noFill/>
          <a:ln w="28575" cap="flat" cmpd="sng">
            <a:solidFill>
              <a:srgbClr val="A4C2F4"/>
            </a:solidFill>
            <a:prstDash val="solid"/>
            <a:round/>
            <a:headEnd type="none" w="med" len="med"/>
            <a:tailEnd type="triangle" w="med" len="med"/>
          </a:ln>
        </p:spPr>
      </p:cxnSp>
      <p:sp>
        <p:nvSpPr>
          <p:cNvPr id="36" name="Google Shape;74;p13"/>
          <p:cNvSpPr/>
          <p:nvPr/>
        </p:nvSpPr>
        <p:spPr>
          <a:xfrm>
            <a:off x="1754425" y="5634892"/>
            <a:ext cx="526800" cy="394200"/>
          </a:xfrm>
          <a:prstGeom prst="rect">
            <a:avLst/>
          </a:prstGeom>
          <a:noFill/>
          <a:ln w="28575"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7" name="Group 36"/>
          <p:cNvGrpSpPr/>
          <p:nvPr/>
        </p:nvGrpSpPr>
        <p:grpSpPr>
          <a:xfrm>
            <a:off x="227918" y="2987036"/>
            <a:ext cx="8688164" cy="670564"/>
            <a:chOff x="45720" y="1270942"/>
            <a:chExt cx="8688164" cy="670564"/>
          </a:xfrm>
        </p:grpSpPr>
        <p:pic>
          <p:nvPicPr>
            <p:cNvPr id="38" name="Picture 37"/>
            <p:cNvPicPr>
              <a:picLocks noChangeAspect="1"/>
            </p:cNvPicPr>
            <p:nvPr/>
          </p:nvPicPr>
          <p:blipFill rotWithShape="1">
            <a:blip r:embed="rId10"/>
            <a:srcRect t="2682" r="24102" b="46241"/>
            <a:stretch/>
          </p:blipFill>
          <p:spPr>
            <a:xfrm>
              <a:off x="45720" y="1270942"/>
              <a:ext cx="3939540" cy="670564"/>
            </a:xfrm>
            <a:prstGeom prst="rect">
              <a:avLst/>
            </a:prstGeom>
          </p:spPr>
        </p:pic>
        <p:pic>
          <p:nvPicPr>
            <p:cNvPr id="39" name="Picture 38"/>
            <p:cNvPicPr>
              <a:picLocks noChangeAspect="1"/>
            </p:cNvPicPr>
            <p:nvPr/>
          </p:nvPicPr>
          <p:blipFill rotWithShape="1">
            <a:blip r:embed="rId10"/>
            <a:srcRect l="8074" t="53759"/>
            <a:stretch/>
          </p:blipFill>
          <p:spPr>
            <a:xfrm>
              <a:off x="3962400" y="1270946"/>
              <a:ext cx="4771484" cy="607075"/>
            </a:xfrm>
            <a:prstGeom prst="rect">
              <a:avLst/>
            </a:prstGeom>
          </p:spPr>
        </p:pic>
      </p:grpSp>
    </p:spTree>
    <p:extLst>
      <p:ext uri="{BB962C8B-B14F-4D97-AF65-F5344CB8AC3E}">
        <p14:creationId xmlns:p14="http://schemas.microsoft.com/office/powerpoint/2010/main" val="3049681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54"/>
          <p:cNvSpPr txBox="1"/>
          <p:nvPr/>
        </p:nvSpPr>
        <p:spPr>
          <a:xfrm>
            <a:off x="285750" y="91440"/>
            <a:ext cx="8572500" cy="659334"/>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C00000"/>
                </a:solidFill>
                <a:effectLst/>
                <a:uLnTx/>
                <a:uFillTx/>
                <a:latin typeface="Calibri"/>
                <a:ea typeface="+mn-ea"/>
                <a:cs typeface="+mn-cs"/>
              </a:rPr>
              <a:t>Quantum input-output theory of multimode OPOs</a:t>
            </a:r>
            <a:endParaRPr kumimoji="0" sz="3200" b="0" i="0" u="none" strike="noStrike" kern="1200" cap="none" spc="0" normalizeH="0" baseline="0" noProof="0" dirty="0">
              <a:ln>
                <a:noFill/>
              </a:ln>
              <a:solidFill>
                <a:srgbClr val="C00000"/>
              </a:solidFill>
              <a:effectLst/>
              <a:uLnTx/>
              <a:uFillTx/>
              <a:latin typeface="Calibri"/>
              <a:ea typeface="+mn-ea"/>
              <a:cs typeface="+mn-cs"/>
            </a:endParaRPr>
          </a:p>
        </p:txBody>
      </p:sp>
      <p:sp>
        <p:nvSpPr>
          <p:cNvPr id="9" name="TextBox 8"/>
          <p:cNvSpPr txBox="1"/>
          <p:nvPr/>
        </p:nvSpPr>
        <p:spPr>
          <a:xfrm>
            <a:off x="245081" y="640080"/>
            <a:ext cx="8653844"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T. Onodera</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16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E.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Ng, </a:t>
            </a:r>
            <a:r>
              <a:rPr kumimoji="0" lang="en-US" sz="16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N.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Lörch, </a:t>
            </a:r>
            <a:r>
              <a:rPr kumimoji="0" lang="en-US" sz="16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A.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Yamamura, </a:t>
            </a:r>
            <a:r>
              <a:rPr kumimoji="0" lang="en-US" sz="16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R.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Hamerly, </a:t>
            </a:r>
            <a:r>
              <a:rPr kumimoji="0" lang="en-US" sz="16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P.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McMahon, </a:t>
            </a:r>
            <a:r>
              <a:rPr kumimoji="0" lang="en-US" sz="16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A.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Marandi, </a:t>
            </a:r>
            <a:r>
              <a:rPr kumimoji="0" lang="en-US" sz="16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HM arXiv:1811.10583</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17" name="Google Shape;80;p14"/>
          <p:cNvPicPr preferRelativeResize="0"/>
          <p:nvPr/>
        </p:nvPicPr>
        <p:blipFill>
          <a:blip r:embed="rId2">
            <a:alphaModFix/>
          </a:blip>
          <a:stretch>
            <a:fillRect/>
          </a:stretch>
        </p:blipFill>
        <p:spPr>
          <a:xfrm>
            <a:off x="457200" y="1352188"/>
            <a:ext cx="3776305" cy="2356531"/>
          </a:xfrm>
          <a:prstGeom prst="rect">
            <a:avLst/>
          </a:prstGeom>
          <a:noFill/>
          <a:ln>
            <a:noFill/>
          </a:ln>
        </p:spPr>
      </p:pic>
      <p:pic>
        <p:nvPicPr>
          <p:cNvPr id="18" name="Google Shape;81;p14"/>
          <p:cNvPicPr preferRelativeResize="0"/>
          <p:nvPr/>
        </p:nvPicPr>
        <p:blipFill>
          <a:blip r:embed="rId3">
            <a:alphaModFix/>
          </a:blip>
          <a:stretch>
            <a:fillRect/>
          </a:stretch>
        </p:blipFill>
        <p:spPr>
          <a:xfrm>
            <a:off x="459625" y="4511050"/>
            <a:ext cx="7317150" cy="2261025"/>
          </a:xfrm>
          <a:prstGeom prst="rect">
            <a:avLst/>
          </a:prstGeom>
          <a:noFill/>
          <a:ln>
            <a:noFill/>
          </a:ln>
        </p:spPr>
      </p:pic>
      <p:pic>
        <p:nvPicPr>
          <p:cNvPr id="19" name="Google Shape;82;p14"/>
          <p:cNvPicPr preferRelativeResize="0"/>
          <p:nvPr/>
        </p:nvPicPr>
        <p:blipFill>
          <a:blip r:embed="rId4">
            <a:alphaModFix/>
          </a:blip>
          <a:stretch>
            <a:fillRect/>
          </a:stretch>
        </p:blipFill>
        <p:spPr>
          <a:xfrm>
            <a:off x="1896475" y="4803050"/>
            <a:ext cx="296161" cy="288567"/>
          </a:xfrm>
          <a:prstGeom prst="rect">
            <a:avLst/>
          </a:prstGeom>
          <a:noFill/>
          <a:ln>
            <a:noFill/>
          </a:ln>
        </p:spPr>
      </p:pic>
      <p:cxnSp>
        <p:nvCxnSpPr>
          <p:cNvPr id="20" name="Google Shape;83;p14"/>
          <p:cNvCxnSpPr/>
          <p:nvPr/>
        </p:nvCxnSpPr>
        <p:spPr>
          <a:xfrm>
            <a:off x="1250900" y="4622000"/>
            <a:ext cx="1261200" cy="1246800"/>
          </a:xfrm>
          <a:prstGeom prst="straightConnector1">
            <a:avLst/>
          </a:prstGeom>
          <a:noFill/>
          <a:ln w="9525" cap="flat" cmpd="sng">
            <a:solidFill>
              <a:schemeClr val="dk2"/>
            </a:solidFill>
            <a:prstDash val="solid"/>
            <a:round/>
            <a:headEnd type="none" w="med" len="med"/>
            <a:tailEnd type="triangle" w="med" len="med"/>
          </a:ln>
        </p:spPr>
      </p:cxnSp>
      <p:sp>
        <p:nvSpPr>
          <p:cNvPr id="21" name="Google Shape;84;p14"/>
          <p:cNvSpPr/>
          <p:nvPr/>
        </p:nvSpPr>
        <p:spPr>
          <a:xfrm>
            <a:off x="2192625" y="2846225"/>
            <a:ext cx="445200" cy="763500"/>
          </a:xfrm>
          <a:prstGeom prst="rect">
            <a:avLst/>
          </a:prstGeom>
          <a:noFill/>
          <a:ln w="28575"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cxnSp>
        <p:nvCxnSpPr>
          <p:cNvPr id="22" name="Google Shape;85;p14"/>
          <p:cNvCxnSpPr>
            <a:stCxn id="21" idx="2"/>
          </p:cNvCxnSpPr>
          <p:nvPr/>
        </p:nvCxnSpPr>
        <p:spPr>
          <a:xfrm flipH="1">
            <a:off x="1813425" y="3609725"/>
            <a:ext cx="601800" cy="778200"/>
          </a:xfrm>
          <a:prstGeom prst="straightConnector1">
            <a:avLst/>
          </a:prstGeom>
          <a:noFill/>
          <a:ln w="28575" cap="flat" cmpd="sng">
            <a:solidFill>
              <a:srgbClr val="A4C2F4"/>
            </a:solidFill>
            <a:prstDash val="solid"/>
            <a:round/>
            <a:headEnd type="none" w="med" len="med"/>
            <a:tailEnd type="triangle" w="med" len="med"/>
          </a:ln>
        </p:spPr>
      </p:cxnSp>
      <p:cxnSp>
        <p:nvCxnSpPr>
          <p:cNvPr id="23" name="Google Shape;86;p14"/>
          <p:cNvCxnSpPr>
            <a:stCxn id="21" idx="2"/>
          </p:cNvCxnSpPr>
          <p:nvPr/>
        </p:nvCxnSpPr>
        <p:spPr>
          <a:xfrm>
            <a:off x="2415225" y="3609725"/>
            <a:ext cx="1365600" cy="778200"/>
          </a:xfrm>
          <a:prstGeom prst="straightConnector1">
            <a:avLst/>
          </a:prstGeom>
          <a:noFill/>
          <a:ln w="28575" cap="flat" cmpd="sng">
            <a:solidFill>
              <a:srgbClr val="A4C2F4"/>
            </a:solidFill>
            <a:prstDash val="solid"/>
            <a:round/>
            <a:headEnd type="none" w="med" len="med"/>
            <a:tailEnd type="triangle" w="med" len="med"/>
          </a:ln>
        </p:spPr>
      </p:cxnSp>
      <p:cxnSp>
        <p:nvCxnSpPr>
          <p:cNvPr id="24" name="Google Shape;87;p14"/>
          <p:cNvCxnSpPr>
            <a:stCxn id="21" idx="2"/>
          </p:cNvCxnSpPr>
          <p:nvPr/>
        </p:nvCxnSpPr>
        <p:spPr>
          <a:xfrm>
            <a:off x="2415225" y="3609725"/>
            <a:ext cx="3288900" cy="789000"/>
          </a:xfrm>
          <a:prstGeom prst="straightConnector1">
            <a:avLst/>
          </a:prstGeom>
          <a:noFill/>
          <a:ln w="28575" cap="flat" cmpd="sng">
            <a:solidFill>
              <a:srgbClr val="A4C2F4"/>
            </a:solidFill>
            <a:prstDash val="solid"/>
            <a:round/>
            <a:headEnd type="none" w="med" len="med"/>
            <a:tailEnd type="triangle" w="med" len="med"/>
          </a:ln>
        </p:spPr>
      </p:cxnSp>
      <p:grpSp>
        <p:nvGrpSpPr>
          <p:cNvPr id="25" name="Google Shape;88;p14"/>
          <p:cNvGrpSpPr/>
          <p:nvPr/>
        </p:nvGrpSpPr>
        <p:grpSpPr>
          <a:xfrm>
            <a:off x="5843885" y="990600"/>
            <a:ext cx="2855821" cy="3381517"/>
            <a:chOff x="5843885" y="934500"/>
            <a:chExt cx="2855821" cy="3381517"/>
          </a:xfrm>
        </p:grpSpPr>
        <p:grpSp>
          <p:nvGrpSpPr>
            <p:cNvPr id="26" name="Google Shape;89;p14"/>
            <p:cNvGrpSpPr/>
            <p:nvPr/>
          </p:nvGrpSpPr>
          <p:grpSpPr>
            <a:xfrm>
              <a:off x="5843885" y="1552498"/>
              <a:ext cx="2855821" cy="2763519"/>
              <a:chOff x="5355350" y="1250875"/>
              <a:chExt cx="3541006" cy="3190026"/>
            </a:xfrm>
          </p:grpSpPr>
          <p:pic>
            <p:nvPicPr>
              <p:cNvPr id="28" name="Google Shape;90;p14"/>
              <p:cNvPicPr preferRelativeResize="0"/>
              <p:nvPr/>
            </p:nvPicPr>
            <p:blipFill rotWithShape="1">
              <a:blip r:embed="rId5">
                <a:alphaModFix/>
              </a:blip>
              <a:srcRect l="53555"/>
              <a:stretch/>
            </p:blipFill>
            <p:spPr>
              <a:xfrm>
                <a:off x="7077456" y="1250875"/>
                <a:ext cx="1818900" cy="3190026"/>
              </a:xfrm>
              <a:prstGeom prst="rect">
                <a:avLst/>
              </a:prstGeom>
              <a:noFill/>
              <a:ln>
                <a:noFill/>
              </a:ln>
            </p:spPr>
          </p:pic>
          <p:pic>
            <p:nvPicPr>
              <p:cNvPr id="29" name="Google Shape;91;p14"/>
              <p:cNvPicPr preferRelativeResize="0"/>
              <p:nvPr/>
            </p:nvPicPr>
            <p:blipFill rotWithShape="1">
              <a:blip r:embed="rId5">
                <a:alphaModFix/>
              </a:blip>
              <a:srcRect l="5332" r="50118"/>
              <a:stretch/>
            </p:blipFill>
            <p:spPr>
              <a:xfrm>
                <a:off x="5355350" y="1250875"/>
                <a:ext cx="1744675" cy="3190026"/>
              </a:xfrm>
              <a:prstGeom prst="rect">
                <a:avLst/>
              </a:prstGeom>
              <a:noFill/>
              <a:ln>
                <a:noFill/>
              </a:ln>
            </p:spPr>
          </p:pic>
        </p:grpSp>
        <p:sp>
          <p:nvSpPr>
            <p:cNvPr id="27" name="Google Shape;92;p14"/>
            <p:cNvSpPr txBox="1"/>
            <p:nvPr/>
          </p:nvSpPr>
          <p:spPr>
            <a:xfrm>
              <a:off x="5847899" y="934500"/>
              <a:ext cx="2851807" cy="694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tab pos="1376363" algn="l"/>
                </a:tabLst>
                <a:defRPr/>
              </a:pPr>
              <a:r>
                <a:rPr kumimoji="0" lang="en" sz="1400" b="0" i="0" u="none" strike="noStrike" kern="0" cap="none" spc="0" normalizeH="0" baseline="0" noProof="0" dirty="0">
                  <a:ln>
                    <a:noFill/>
                  </a:ln>
                  <a:solidFill>
                    <a:srgbClr val="000000"/>
                  </a:solidFill>
                  <a:effectLst/>
                  <a:uLnTx/>
                  <a:uFillTx/>
                  <a:latin typeface="Arial"/>
                  <a:ea typeface="+mn-ea"/>
                  <a:cs typeface="Arial"/>
                  <a:sym typeface="Arial"/>
                </a:rPr>
                <a:t>Pump	</a:t>
              </a:r>
              <a:r>
                <a:rPr kumimoji="0" lang="en" sz="1400" b="0" i="0" u="none" strike="noStrike" kern="0" cap="none" spc="0" normalizeH="0" baseline="0" noProof="0" dirty="0" smtClean="0">
                  <a:ln>
                    <a:noFill/>
                  </a:ln>
                  <a:solidFill>
                    <a:srgbClr val="000000"/>
                  </a:solidFill>
                  <a:effectLst/>
                  <a:uLnTx/>
                  <a:uFillTx/>
                  <a:latin typeface="Arial"/>
                  <a:ea typeface="+mn-ea"/>
                  <a:cs typeface="Arial"/>
                  <a:sym typeface="Arial"/>
                </a:rPr>
                <a:t>Signal</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tab pos="1376363" algn="l"/>
                </a:tabLst>
                <a:defRPr/>
              </a:pPr>
              <a:r>
                <a:rPr kumimoji="0" lang="en" sz="1400" b="0" i="0" u="none" strike="noStrike" kern="0" cap="none" spc="0" normalizeH="0" baseline="0" noProof="0" dirty="0" smtClean="0">
                  <a:ln>
                    <a:noFill/>
                  </a:ln>
                  <a:solidFill>
                    <a:srgbClr val="000000"/>
                  </a:solidFill>
                  <a:effectLst/>
                  <a:uLnTx/>
                  <a:uFillTx/>
                  <a:latin typeface="Arial"/>
                  <a:ea typeface="+mn-ea"/>
                  <a:cs typeface="Arial"/>
                  <a:sym typeface="Arial"/>
                </a:rPr>
                <a:t>Supermodes	Supermodes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30" name="Google Shape;93;p14"/>
          <p:cNvSpPr txBox="1"/>
          <p:nvPr/>
        </p:nvSpPr>
        <p:spPr>
          <a:xfrm>
            <a:off x="3500325" y="1532400"/>
            <a:ext cx="1953300" cy="438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Arial"/>
                <a:ea typeface="+mn-ea"/>
                <a:cs typeface="Arial"/>
                <a:sym typeface="Arial"/>
              </a:rPr>
              <a:t>Pump first supermode</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94;p14"/>
          <p:cNvSpPr txBox="1"/>
          <p:nvPr/>
        </p:nvSpPr>
        <p:spPr>
          <a:xfrm>
            <a:off x="3519150" y="2215700"/>
            <a:ext cx="1953300" cy="438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Arial"/>
                <a:ea typeface="+mn-ea"/>
                <a:cs typeface="Arial"/>
                <a:sym typeface="Arial"/>
              </a:rPr>
              <a:t>Collective signal loss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95;p14"/>
          <p:cNvSpPr/>
          <p:nvPr/>
        </p:nvSpPr>
        <p:spPr>
          <a:xfrm>
            <a:off x="3138225" y="2899275"/>
            <a:ext cx="1196100" cy="763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3" name="Google Shape;96;p14"/>
          <p:cNvPicPr preferRelativeResize="0"/>
          <p:nvPr/>
        </p:nvPicPr>
        <p:blipFill>
          <a:blip r:embed="rId6">
            <a:alphaModFix/>
          </a:blip>
          <a:stretch>
            <a:fillRect/>
          </a:stretch>
        </p:blipFill>
        <p:spPr>
          <a:xfrm>
            <a:off x="1458150" y="1789800"/>
            <a:ext cx="216200" cy="231650"/>
          </a:xfrm>
          <a:prstGeom prst="rect">
            <a:avLst/>
          </a:prstGeom>
          <a:noFill/>
          <a:ln>
            <a:noFill/>
          </a:ln>
        </p:spPr>
      </p:pic>
      <p:sp>
        <p:nvSpPr>
          <p:cNvPr id="34" name="Google Shape;97;p14"/>
          <p:cNvSpPr txBox="1"/>
          <p:nvPr/>
        </p:nvSpPr>
        <p:spPr>
          <a:xfrm>
            <a:off x="3519150" y="2932325"/>
            <a:ext cx="1953300" cy="6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Arial"/>
                <a:ea typeface="+mn-ea"/>
                <a:cs typeface="Arial"/>
                <a:sym typeface="Arial"/>
              </a:rPr>
              <a:t>Dissipative multimode pump interactions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436411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5674" t="23959" r="31259" b="51041"/>
          <a:stretch/>
        </p:blipFill>
        <p:spPr>
          <a:xfrm>
            <a:off x="0" y="5029200"/>
            <a:ext cx="8205787" cy="1828800"/>
          </a:xfrm>
          <a:prstGeom prst="rect">
            <a:avLst/>
          </a:prstGeom>
          <a:effectLst>
            <a:softEdge rad="127000"/>
          </a:effectLst>
        </p:spPr>
      </p:pic>
      <p:sp>
        <p:nvSpPr>
          <p:cNvPr id="3" name="Text Box 4"/>
          <p:cNvSpPr txBox="1">
            <a:spLocks noChangeArrowheads="1"/>
          </p:cNvSpPr>
          <p:nvPr/>
        </p:nvSpPr>
        <p:spPr bwMode="auto">
          <a:xfrm>
            <a:off x="666457" y="0"/>
            <a:ext cx="7811090" cy="584731"/>
          </a:xfrm>
          <a:prstGeom prst="rect">
            <a:avLst/>
          </a:prstGeom>
          <a:noFill/>
          <a:ln w="9525">
            <a:noFill/>
            <a:miter lim="800000"/>
            <a:headEnd/>
            <a:tailEnd/>
          </a:ln>
          <a:effectLst/>
        </p:spPr>
        <p:txBody>
          <a:bodyPr wrap="none" lIns="91397" tIns="45698" rIns="91397" bIns="45698">
            <a:spAutoFit/>
          </a:bodyPr>
          <a:lstStyle/>
          <a:p>
            <a:pPr algn="ctr" fontAlgn="base">
              <a:spcBef>
                <a:spcPct val="0"/>
              </a:spcBef>
              <a:spcAft>
                <a:spcPct val="0"/>
              </a:spcAft>
            </a:pPr>
            <a:r>
              <a:rPr lang="en-US" sz="3200" dirty="0" smtClean="0">
                <a:solidFill>
                  <a:srgbClr val="C00000"/>
                </a:solidFill>
                <a:cs typeface="Calibri" pitchFamily="34" charset="0"/>
              </a:rPr>
              <a:t>(</a:t>
            </a:r>
            <a:r>
              <a:rPr lang="en-US" sz="3200" dirty="0" err="1" smtClean="0">
                <a:solidFill>
                  <a:srgbClr val="C00000"/>
                </a:solidFill>
                <a:cs typeface="Calibri" pitchFamily="34" charset="0"/>
              </a:rPr>
              <a:t>nano</a:t>
            </a:r>
            <a:r>
              <a:rPr lang="en-US" sz="3200" dirty="0" smtClean="0">
                <a:solidFill>
                  <a:srgbClr val="C00000"/>
                </a:solidFill>
                <a:cs typeface="Calibri" pitchFamily="34" charset="0"/>
              </a:rPr>
              <a:t>)Photonic integration: on the roadmap?</a:t>
            </a:r>
            <a:endParaRPr lang="en-US" sz="3200" dirty="0">
              <a:solidFill>
                <a:srgbClr val="C00000"/>
              </a:solidFill>
              <a:cs typeface="Calibri" pitchFamily="34" charset="0"/>
            </a:endParaRPr>
          </a:p>
        </p:txBody>
      </p:sp>
      <p:pic>
        <p:nvPicPr>
          <p:cNvPr id="4" name="Picture 3"/>
          <p:cNvPicPr>
            <a:picLocks noChangeAspect="1"/>
          </p:cNvPicPr>
          <p:nvPr/>
        </p:nvPicPr>
        <p:blipFill>
          <a:blip r:embed="rId4"/>
          <a:stretch>
            <a:fillRect/>
          </a:stretch>
        </p:blipFill>
        <p:spPr>
          <a:xfrm>
            <a:off x="3657600" y="722346"/>
            <a:ext cx="5368121" cy="6089691"/>
          </a:xfrm>
          <a:prstGeom prst="rect">
            <a:avLst/>
          </a:prstGeom>
          <a:effectLst>
            <a:softEdge rad="317500"/>
          </a:effectLst>
        </p:spPr>
      </p:pic>
      <p:pic>
        <p:nvPicPr>
          <p:cNvPr id="2" name="Picture 1"/>
          <p:cNvPicPr>
            <a:picLocks noChangeAspect="1"/>
          </p:cNvPicPr>
          <p:nvPr/>
        </p:nvPicPr>
        <p:blipFill rotWithShape="1">
          <a:blip r:embed="rId5"/>
          <a:srcRect l="13470" t="17708" r="48463" b="9376"/>
          <a:stretch/>
        </p:blipFill>
        <p:spPr>
          <a:xfrm>
            <a:off x="0" y="685800"/>
            <a:ext cx="4953000" cy="5334000"/>
          </a:xfrm>
          <a:prstGeom prst="rect">
            <a:avLst/>
          </a:prstGeom>
          <a:effectLst>
            <a:softEdge rad="317500"/>
          </a:effectLst>
        </p:spPr>
      </p:pic>
      <p:pic>
        <p:nvPicPr>
          <p:cNvPr id="7" name="Picture 6"/>
          <p:cNvPicPr>
            <a:picLocks noChangeAspect="1"/>
          </p:cNvPicPr>
          <p:nvPr/>
        </p:nvPicPr>
        <p:blipFill rotWithShape="1">
          <a:blip r:embed="rId6"/>
          <a:srcRect l="12874" t="13398" r="36899" b="54894"/>
          <a:stretch/>
        </p:blipFill>
        <p:spPr>
          <a:xfrm>
            <a:off x="3352800" y="381000"/>
            <a:ext cx="5796887" cy="2057400"/>
          </a:xfrm>
          <a:prstGeom prst="rect">
            <a:avLst/>
          </a:prstGeom>
          <a:effectLst>
            <a:softEdge rad="317500"/>
          </a:effectLst>
        </p:spPr>
      </p:pic>
    </p:spTree>
    <p:extLst>
      <p:ext uri="{BB962C8B-B14F-4D97-AF65-F5344CB8AC3E}">
        <p14:creationId xmlns:p14="http://schemas.microsoft.com/office/powerpoint/2010/main" val="10812931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 Box 4"/>
          <p:cNvSpPr txBox="1">
            <a:spLocks noChangeArrowheads="1"/>
          </p:cNvSpPr>
          <p:nvPr/>
        </p:nvSpPr>
        <p:spPr bwMode="auto">
          <a:xfrm>
            <a:off x="752357" y="91442"/>
            <a:ext cx="7639312" cy="584731"/>
          </a:xfrm>
          <a:prstGeom prst="rect">
            <a:avLst/>
          </a:prstGeom>
          <a:noFill/>
          <a:ln w="9525">
            <a:noFill/>
            <a:miter lim="800000"/>
            <a:headEnd/>
            <a:tailEnd/>
          </a:ln>
          <a:effectLst/>
        </p:spPr>
        <p:txBody>
          <a:bodyPr wrap="none" lIns="91397" tIns="45698" rIns="91397" bIns="45698">
            <a:spAutoFit/>
          </a:bodyPr>
          <a:lstStyle/>
          <a:p>
            <a:pPr algn="ctr" fontAlgn="base">
              <a:spcBef>
                <a:spcPct val="0"/>
              </a:spcBef>
              <a:spcAft>
                <a:spcPct val="0"/>
              </a:spcAft>
            </a:pPr>
            <a:r>
              <a:rPr lang="en-US" sz="3200" dirty="0">
                <a:solidFill>
                  <a:srgbClr val="C00000"/>
                </a:solidFill>
                <a:latin typeface="Calibri"/>
                <a:cs typeface="Calibri" pitchFamily="34" charset="0"/>
              </a:rPr>
              <a:t>Ultra-low power nanophotonic circuit theory</a:t>
            </a:r>
          </a:p>
        </p:txBody>
      </p:sp>
      <p:grpSp>
        <p:nvGrpSpPr>
          <p:cNvPr id="2057" name="Group 2056"/>
          <p:cNvGrpSpPr/>
          <p:nvPr/>
        </p:nvGrpSpPr>
        <p:grpSpPr>
          <a:xfrm>
            <a:off x="192249" y="1371892"/>
            <a:ext cx="4303553" cy="1615827"/>
            <a:chOff x="92308" y="1447800"/>
            <a:chExt cx="4303553" cy="1615827"/>
          </a:xfrm>
        </p:grpSpPr>
        <p:sp>
          <p:nvSpPr>
            <p:cNvPr id="2054" name="TextBox 2053"/>
            <p:cNvSpPr txBox="1"/>
            <p:nvPr/>
          </p:nvSpPr>
          <p:spPr>
            <a:xfrm>
              <a:off x="228600" y="1447800"/>
              <a:ext cx="4167261" cy="1615827"/>
            </a:xfrm>
            <a:prstGeom prst="rect">
              <a:avLst/>
            </a:prstGeom>
            <a:noFill/>
          </p:spPr>
          <p:txBody>
            <a:bodyPr wrap="square" rtlCol="0">
              <a:spAutoFit/>
            </a:bodyPr>
            <a:lstStyle/>
            <a:p>
              <a:pPr>
                <a:lnSpc>
                  <a:spcPct val="150000"/>
                </a:lnSpc>
              </a:pPr>
              <a:r>
                <a:rPr lang="en-US" sz="1200" dirty="0">
                  <a:solidFill>
                    <a:prstClr val="black"/>
                  </a:solidFill>
                  <a:latin typeface="Calibri"/>
                </a:rPr>
                <a:t>PLINC exploits </a:t>
              </a:r>
              <a:r>
                <a:rPr lang="en-US" sz="1200" i="1" dirty="0">
                  <a:solidFill>
                    <a:prstClr val="black"/>
                  </a:solidFill>
                  <a:latin typeface="Calibri"/>
                </a:rPr>
                <a:t>cavity-enhanced nonlinearity</a:t>
              </a:r>
              <a:r>
                <a:rPr lang="en-US" sz="1200" dirty="0">
                  <a:solidFill>
                    <a:prstClr val="black"/>
                  </a:solidFill>
                  <a:latin typeface="Calibri"/>
                </a:rPr>
                <a:t> and </a:t>
              </a:r>
              <a:r>
                <a:rPr lang="en-US" sz="1200" i="1" dirty="0">
                  <a:solidFill>
                    <a:prstClr val="black"/>
                  </a:solidFill>
                  <a:latin typeface="Calibri"/>
                </a:rPr>
                <a:t>circuit-scale optical coherence</a:t>
              </a:r>
              <a:r>
                <a:rPr lang="en-US" sz="1200" dirty="0">
                  <a:solidFill>
                    <a:prstClr val="black"/>
                  </a:solidFill>
                  <a:latin typeface="Calibri"/>
                </a:rPr>
                <a:t> to implement </a:t>
              </a:r>
              <a:r>
                <a:rPr lang="en-US" sz="1200" dirty="0" err="1">
                  <a:solidFill>
                    <a:prstClr val="black"/>
                  </a:solidFill>
                  <a:latin typeface="Calibri"/>
                </a:rPr>
                <a:t>attojoule</a:t>
              </a:r>
              <a:r>
                <a:rPr lang="en-US" sz="1200" dirty="0">
                  <a:solidFill>
                    <a:prstClr val="black"/>
                  </a:solidFill>
                  <a:latin typeface="Calibri"/>
                </a:rPr>
                <a:t> photonic logic</a:t>
              </a:r>
            </a:p>
            <a:p>
              <a:pPr>
                <a:lnSpc>
                  <a:spcPct val="150000"/>
                </a:lnSpc>
              </a:pPr>
              <a:r>
                <a:rPr lang="en-US" sz="300" dirty="0">
                  <a:solidFill>
                    <a:prstClr val="black"/>
                  </a:solidFill>
                  <a:latin typeface="Calibri"/>
                </a:rPr>
                <a:t> </a:t>
              </a:r>
              <a:endParaRPr lang="en-US" sz="1200" dirty="0">
                <a:solidFill>
                  <a:prstClr val="black"/>
                </a:solidFill>
                <a:latin typeface="Calibri"/>
              </a:endParaRPr>
            </a:p>
            <a:p>
              <a:pPr>
                <a:lnSpc>
                  <a:spcPct val="150000"/>
                </a:lnSpc>
              </a:pPr>
              <a:r>
                <a:rPr lang="en-US" sz="1200" dirty="0">
                  <a:solidFill>
                    <a:prstClr val="black"/>
                  </a:solidFill>
                  <a:latin typeface="Calibri"/>
                </a:rPr>
                <a:t>PLINC is a natural scheme for near-future integrated nanophotonics, testable today using single-atom cavity QED</a:t>
              </a:r>
            </a:p>
            <a:p>
              <a:pPr>
                <a:lnSpc>
                  <a:spcPct val="150000"/>
                </a:lnSpc>
              </a:pPr>
              <a:endParaRPr lang="en-US" sz="300" dirty="0">
                <a:solidFill>
                  <a:prstClr val="black"/>
                </a:solidFill>
                <a:latin typeface="Calibri"/>
              </a:endParaRPr>
            </a:p>
            <a:p>
              <a:pPr>
                <a:lnSpc>
                  <a:spcPct val="150000"/>
                </a:lnSpc>
              </a:pPr>
              <a:r>
                <a:rPr lang="en-US" sz="1200" b="1" dirty="0">
                  <a:solidFill>
                    <a:prstClr val="black"/>
                  </a:solidFill>
                  <a:latin typeface="Calibri"/>
                </a:rPr>
                <a:t>PLINC circuit theory = coherent-feedback quantum control</a:t>
              </a:r>
            </a:p>
          </p:txBody>
        </p:sp>
        <p:sp>
          <p:nvSpPr>
            <p:cNvPr id="2056" name="5-Point Star 2055"/>
            <p:cNvSpPr/>
            <p:nvPr/>
          </p:nvSpPr>
          <p:spPr>
            <a:xfrm>
              <a:off x="92308" y="1563624"/>
              <a:ext cx="136292" cy="136292"/>
            </a:xfrm>
            <a:prstGeom prst="star5">
              <a:avLst/>
            </a:prstGeom>
            <a:solidFill>
              <a:srgbClr val="C0000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75" name="5-Point Star 274"/>
            <p:cNvSpPr/>
            <p:nvPr/>
          </p:nvSpPr>
          <p:spPr>
            <a:xfrm>
              <a:off x="92308" y="2176272"/>
              <a:ext cx="136292" cy="136292"/>
            </a:xfrm>
            <a:prstGeom prst="star5">
              <a:avLst/>
            </a:prstGeom>
            <a:solidFill>
              <a:srgbClr val="C0000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76" name="5-Point Star 275"/>
            <p:cNvSpPr/>
            <p:nvPr/>
          </p:nvSpPr>
          <p:spPr>
            <a:xfrm>
              <a:off x="92308" y="2798064"/>
              <a:ext cx="136292" cy="136292"/>
            </a:xfrm>
            <a:prstGeom prst="star5">
              <a:avLst/>
            </a:prstGeom>
            <a:solidFill>
              <a:srgbClr val="C0000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pic>
        <p:nvPicPr>
          <p:cNvPr id="2050" name="Picture 2" descr="http://upload.wikimedia.org/wikipedia/commons/thumb/3/37/D-Type_Flip-flop_Diagram.svg/500px-D-Type_Flip-flop_Diagram.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422828"/>
            <a:ext cx="4852420" cy="1513955"/>
          </a:xfrm>
          <a:prstGeom prst="rect">
            <a:avLst/>
          </a:prstGeom>
          <a:noFill/>
          <a:extLst>
            <a:ext uri="{909E8E84-426E-40DD-AFC4-6F175D3DCCD1}">
              <a14:hiddenFill xmlns:a14="http://schemas.microsoft.com/office/drawing/2010/main">
                <a:solidFill>
                  <a:srgbClr val="FFFFFF"/>
                </a:solidFill>
              </a14:hiddenFill>
            </a:ext>
          </a:extLst>
        </p:spPr>
      </p:pic>
      <p:grpSp>
        <p:nvGrpSpPr>
          <p:cNvPr id="281" name="Group 280"/>
          <p:cNvGrpSpPr/>
          <p:nvPr/>
        </p:nvGrpSpPr>
        <p:grpSpPr>
          <a:xfrm>
            <a:off x="4191002" y="3352800"/>
            <a:ext cx="4800213" cy="3429000"/>
            <a:chOff x="1752987" y="1600200"/>
            <a:chExt cx="4800213" cy="3429000"/>
          </a:xfrm>
        </p:grpSpPr>
        <p:grpSp>
          <p:nvGrpSpPr>
            <p:cNvPr id="282" name="Group 281"/>
            <p:cNvGrpSpPr/>
            <p:nvPr/>
          </p:nvGrpSpPr>
          <p:grpSpPr>
            <a:xfrm>
              <a:off x="4208060" y="1600200"/>
              <a:ext cx="448063" cy="142181"/>
              <a:chOff x="5647937" y="1981200"/>
              <a:chExt cx="448063" cy="142181"/>
            </a:xfrm>
          </p:grpSpPr>
          <p:cxnSp>
            <p:nvCxnSpPr>
              <p:cNvPr id="322" name="Straight Connector 321"/>
              <p:cNvCxnSpPr/>
              <p:nvPr/>
            </p:nvCxnSpPr>
            <p:spPr>
              <a:xfrm flipV="1">
                <a:off x="5647937" y="1981200"/>
                <a:ext cx="67063" cy="14218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p:cNvCxnSpPr/>
              <p:nvPr/>
            </p:nvCxnSpPr>
            <p:spPr>
              <a:xfrm flipV="1">
                <a:off x="5724137" y="1981200"/>
                <a:ext cx="67063" cy="14218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p:nvCxnSpPr>
            <p:spPr>
              <a:xfrm flipV="1">
                <a:off x="5800337" y="1981200"/>
                <a:ext cx="67063" cy="14218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p:cNvCxnSpPr/>
              <p:nvPr/>
            </p:nvCxnSpPr>
            <p:spPr>
              <a:xfrm flipV="1">
                <a:off x="5876537" y="1981200"/>
                <a:ext cx="67063" cy="14218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p:cNvCxnSpPr/>
              <p:nvPr/>
            </p:nvCxnSpPr>
            <p:spPr>
              <a:xfrm flipV="1">
                <a:off x="5952737" y="1981200"/>
                <a:ext cx="67063" cy="14218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p:nvPr/>
            </p:nvCxnSpPr>
            <p:spPr>
              <a:xfrm flipV="1">
                <a:off x="6028937" y="1981200"/>
                <a:ext cx="67063" cy="14218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283" name="Isosceles Triangle 282"/>
            <p:cNvSpPr/>
            <p:nvPr/>
          </p:nvSpPr>
          <p:spPr>
            <a:xfrm>
              <a:off x="3884965" y="1756978"/>
              <a:ext cx="1060704" cy="914400"/>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284" name="Straight Arrow Connector 283"/>
            <p:cNvCxnSpPr/>
            <p:nvPr/>
          </p:nvCxnSpPr>
          <p:spPr>
            <a:xfrm>
              <a:off x="5015781" y="2676245"/>
              <a:ext cx="914400" cy="0"/>
            </a:xfrm>
            <a:prstGeom prst="straightConnector1">
              <a:avLst/>
            </a:prstGeom>
            <a:ln w="190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85" name="Straight Connector 284"/>
            <p:cNvCxnSpPr/>
            <p:nvPr/>
          </p:nvCxnSpPr>
          <p:spPr>
            <a:xfrm>
              <a:off x="4186717" y="1742381"/>
              <a:ext cx="457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p:nvCxnSpPr>
          <p:spPr>
            <a:xfrm rot="3600000">
              <a:off x="3615218" y="2626155"/>
              <a:ext cx="457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p:cNvCxnSpPr/>
            <p:nvPr/>
          </p:nvCxnSpPr>
          <p:spPr>
            <a:xfrm rot="18000000">
              <a:off x="4758217" y="2626155"/>
              <a:ext cx="457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8" name="Straight Arrow Connector 287"/>
            <p:cNvCxnSpPr/>
            <p:nvPr/>
          </p:nvCxnSpPr>
          <p:spPr>
            <a:xfrm>
              <a:off x="2865314" y="2676245"/>
              <a:ext cx="914400" cy="0"/>
            </a:xfrm>
            <a:prstGeom prst="straightConnector1">
              <a:avLst/>
            </a:prstGeom>
            <a:ln w="190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89" name="Straight Arrow Connector 288"/>
            <p:cNvCxnSpPr/>
            <p:nvPr/>
          </p:nvCxnSpPr>
          <p:spPr>
            <a:xfrm rot="18000000" flipH="1" flipV="1">
              <a:off x="3102028" y="3178345"/>
              <a:ext cx="1005840" cy="1588"/>
            </a:xfrm>
            <a:prstGeom prst="straightConnector1">
              <a:avLst/>
            </a:prstGeom>
            <a:ln w="190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p:nvCxnSpPr>
          <p:spPr>
            <a:xfrm rot="8100000">
              <a:off x="5768154" y="2676245"/>
              <a:ext cx="457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p:cNvCxnSpPr/>
            <p:nvPr/>
          </p:nvCxnSpPr>
          <p:spPr>
            <a:xfrm rot="13500000" flipH="1">
              <a:off x="2553088" y="2676245"/>
              <a:ext cx="457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2" name="Straight Arrow Connector 291"/>
            <p:cNvCxnSpPr/>
            <p:nvPr/>
          </p:nvCxnSpPr>
          <p:spPr>
            <a:xfrm>
              <a:off x="2796374" y="2749810"/>
              <a:ext cx="0" cy="1431945"/>
            </a:xfrm>
            <a:prstGeom prst="straightConnector1">
              <a:avLst/>
            </a:prstGeom>
            <a:ln w="190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93" name="Straight Arrow Connector 292"/>
            <p:cNvCxnSpPr/>
            <p:nvPr/>
          </p:nvCxnSpPr>
          <p:spPr>
            <a:xfrm rot="5400000" flipV="1">
              <a:off x="2467643" y="2447645"/>
              <a:ext cx="0" cy="457200"/>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94" name="Straight Arrow Connector 293"/>
            <p:cNvCxnSpPr/>
            <p:nvPr/>
          </p:nvCxnSpPr>
          <p:spPr>
            <a:xfrm flipV="1">
              <a:off x="5996754" y="2133600"/>
              <a:ext cx="0" cy="457200"/>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95" name="Straight Arrow Connector 294"/>
            <p:cNvCxnSpPr/>
            <p:nvPr/>
          </p:nvCxnSpPr>
          <p:spPr>
            <a:xfrm>
              <a:off x="2781688" y="2133600"/>
              <a:ext cx="0" cy="457200"/>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96" name="Straight Arrow Connector 295"/>
            <p:cNvCxnSpPr/>
            <p:nvPr/>
          </p:nvCxnSpPr>
          <p:spPr>
            <a:xfrm flipV="1">
              <a:off x="5996754" y="2743200"/>
              <a:ext cx="0" cy="457200"/>
            </a:xfrm>
            <a:prstGeom prst="straightConnector1">
              <a:avLst/>
            </a:prstGeom>
            <a:ln w="190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97" name="TextBox 296"/>
            <p:cNvSpPr txBox="1"/>
            <p:nvPr/>
          </p:nvSpPr>
          <p:spPr>
            <a:xfrm>
              <a:off x="1752987" y="2444234"/>
              <a:ext cx="481222" cy="369332"/>
            </a:xfrm>
            <a:prstGeom prst="rect">
              <a:avLst/>
            </a:prstGeom>
            <a:noFill/>
          </p:spPr>
          <p:txBody>
            <a:bodyPr wrap="none" rtlCol="0">
              <a:spAutoFit/>
            </a:bodyPr>
            <a:lstStyle/>
            <a:p>
              <a:r>
                <a:rPr lang="en-US" dirty="0">
                  <a:solidFill>
                    <a:prstClr val="black"/>
                  </a:solidFill>
                  <a:latin typeface="Calibri"/>
                </a:rPr>
                <a:t>In1</a:t>
              </a:r>
            </a:p>
          </p:txBody>
        </p:sp>
        <p:sp>
          <p:nvSpPr>
            <p:cNvPr id="298" name="TextBox 297"/>
            <p:cNvSpPr txBox="1"/>
            <p:nvPr/>
          </p:nvSpPr>
          <p:spPr>
            <a:xfrm>
              <a:off x="2529313" y="1764268"/>
              <a:ext cx="481222" cy="369332"/>
            </a:xfrm>
            <a:prstGeom prst="rect">
              <a:avLst/>
            </a:prstGeom>
            <a:noFill/>
          </p:spPr>
          <p:txBody>
            <a:bodyPr wrap="none" rtlCol="0">
              <a:spAutoFit/>
            </a:bodyPr>
            <a:lstStyle/>
            <a:p>
              <a:r>
                <a:rPr lang="en-US" dirty="0">
                  <a:solidFill>
                    <a:prstClr val="black"/>
                  </a:solidFill>
                  <a:latin typeface="Calibri"/>
                </a:rPr>
                <a:t>In2</a:t>
              </a:r>
            </a:p>
          </p:txBody>
        </p:sp>
        <p:sp>
          <p:nvSpPr>
            <p:cNvPr id="299" name="TextBox 298"/>
            <p:cNvSpPr txBox="1"/>
            <p:nvPr/>
          </p:nvSpPr>
          <p:spPr>
            <a:xfrm>
              <a:off x="5670383" y="1764268"/>
              <a:ext cx="652743" cy="369332"/>
            </a:xfrm>
            <a:prstGeom prst="rect">
              <a:avLst/>
            </a:prstGeom>
            <a:noFill/>
          </p:spPr>
          <p:txBody>
            <a:bodyPr wrap="none" rtlCol="0">
              <a:spAutoFit/>
            </a:bodyPr>
            <a:lstStyle/>
            <a:p>
              <a:r>
                <a:rPr lang="en-US" dirty="0">
                  <a:solidFill>
                    <a:prstClr val="black"/>
                  </a:solidFill>
                  <a:latin typeface="Calibri"/>
                </a:rPr>
                <a:t>Out1</a:t>
              </a:r>
            </a:p>
          </p:txBody>
        </p:sp>
        <p:sp>
          <p:nvSpPr>
            <p:cNvPr id="300" name="TextBox 299"/>
            <p:cNvSpPr txBox="1"/>
            <p:nvPr/>
          </p:nvSpPr>
          <p:spPr>
            <a:xfrm>
              <a:off x="3139634" y="2590800"/>
              <a:ext cx="349776" cy="369332"/>
            </a:xfrm>
            <a:prstGeom prst="rect">
              <a:avLst/>
            </a:prstGeom>
            <a:noFill/>
          </p:spPr>
          <p:txBody>
            <a:bodyPr wrap="none" rtlCol="0">
              <a:spAutoFit/>
            </a:bodyPr>
            <a:lstStyle/>
            <a:p>
              <a:r>
                <a:rPr lang="en-US" dirty="0">
                  <a:solidFill>
                    <a:prstClr val="black"/>
                  </a:solidFill>
                  <a:latin typeface="Calibri"/>
                </a:rPr>
                <a:t>w</a:t>
              </a:r>
            </a:p>
          </p:txBody>
        </p:sp>
        <p:sp>
          <p:nvSpPr>
            <p:cNvPr id="301" name="TextBox 300"/>
            <p:cNvSpPr txBox="1"/>
            <p:nvPr/>
          </p:nvSpPr>
          <p:spPr>
            <a:xfrm>
              <a:off x="5273234" y="2590800"/>
              <a:ext cx="284052" cy="369332"/>
            </a:xfrm>
            <a:prstGeom prst="rect">
              <a:avLst/>
            </a:prstGeom>
            <a:noFill/>
          </p:spPr>
          <p:txBody>
            <a:bodyPr wrap="none" rtlCol="0">
              <a:spAutoFit/>
            </a:bodyPr>
            <a:lstStyle/>
            <a:p>
              <a:r>
                <a:rPr lang="en-US" dirty="0">
                  <a:solidFill>
                    <a:prstClr val="black"/>
                  </a:solidFill>
                  <a:latin typeface="Calibri"/>
                </a:rPr>
                <a:t>x</a:t>
              </a:r>
            </a:p>
          </p:txBody>
        </p:sp>
        <p:sp>
          <p:nvSpPr>
            <p:cNvPr id="302" name="Rectangle 301"/>
            <p:cNvSpPr/>
            <p:nvPr/>
          </p:nvSpPr>
          <p:spPr>
            <a:xfrm rot="18000000">
              <a:off x="3900285" y="2073012"/>
              <a:ext cx="554726"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latin typeface="Calibri"/>
                </a:rPr>
                <a:t>Kerr</a:t>
              </a:r>
            </a:p>
          </p:txBody>
        </p:sp>
        <p:cxnSp>
          <p:nvCxnSpPr>
            <p:cNvPr id="303" name="Straight Arrow Connector 302"/>
            <p:cNvCxnSpPr/>
            <p:nvPr/>
          </p:nvCxnSpPr>
          <p:spPr>
            <a:xfrm rot="5400000" flipV="1">
              <a:off x="6324600" y="2450592"/>
              <a:ext cx="0" cy="45720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rot="3600000">
              <a:off x="3086100" y="3688226"/>
              <a:ext cx="457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5" name="Straight Arrow Connector 304"/>
            <p:cNvCxnSpPr/>
            <p:nvPr/>
          </p:nvCxnSpPr>
          <p:spPr>
            <a:xfrm rot="5400000" flipV="1">
              <a:off x="3672840" y="3337560"/>
              <a:ext cx="0" cy="640080"/>
            </a:xfrm>
            <a:prstGeom prst="straightConnector1">
              <a:avLst/>
            </a:prstGeom>
            <a:ln w="190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rot="13500000" flipV="1">
              <a:off x="3819245" y="3666845"/>
              <a:ext cx="457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7" name="Straight Arrow Connector 306"/>
            <p:cNvCxnSpPr/>
            <p:nvPr/>
          </p:nvCxnSpPr>
          <p:spPr>
            <a:xfrm>
              <a:off x="4038600" y="3124200"/>
              <a:ext cx="0" cy="457200"/>
            </a:xfrm>
            <a:prstGeom prst="straightConnector1">
              <a:avLst/>
            </a:prstGeom>
            <a:ln w="190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rot="8100000">
              <a:off x="2600045" y="4181755"/>
              <a:ext cx="457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 name="Straight Arrow Connector 308"/>
            <p:cNvCxnSpPr/>
            <p:nvPr/>
          </p:nvCxnSpPr>
          <p:spPr>
            <a:xfrm>
              <a:off x="4038600" y="3733800"/>
              <a:ext cx="0" cy="447955"/>
            </a:xfrm>
            <a:prstGeom prst="straightConnector1">
              <a:avLst/>
            </a:prstGeom>
            <a:ln w="190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rot="8100000">
              <a:off x="3876955" y="4200245"/>
              <a:ext cx="457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1" name="Straight Arrow Connector 310"/>
            <p:cNvCxnSpPr/>
            <p:nvPr/>
          </p:nvCxnSpPr>
          <p:spPr>
            <a:xfrm>
              <a:off x="2865314" y="4206240"/>
              <a:ext cx="1164041" cy="0"/>
            </a:xfrm>
            <a:prstGeom prst="straightConnector1">
              <a:avLst/>
            </a:prstGeom>
            <a:ln w="19050">
              <a:solidFill>
                <a:schemeClr val="tx2">
                  <a:lumMod val="75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2" name="Straight Arrow Connector 311"/>
            <p:cNvCxnSpPr/>
            <p:nvPr/>
          </p:nvCxnSpPr>
          <p:spPr>
            <a:xfrm>
              <a:off x="2798064" y="4267200"/>
              <a:ext cx="0" cy="457200"/>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13" name="TextBox 312"/>
            <p:cNvSpPr txBox="1"/>
            <p:nvPr/>
          </p:nvSpPr>
          <p:spPr>
            <a:xfrm>
              <a:off x="5857690" y="3124200"/>
              <a:ext cx="314510" cy="369332"/>
            </a:xfrm>
            <a:prstGeom prst="rect">
              <a:avLst/>
            </a:prstGeom>
            <a:noFill/>
          </p:spPr>
          <p:txBody>
            <a:bodyPr wrap="none" rtlCol="0">
              <a:spAutoFit/>
            </a:bodyPr>
            <a:lstStyle/>
            <a:p>
              <a:r>
                <a:rPr lang="en-US" dirty="0">
                  <a:solidFill>
                    <a:prstClr val="black"/>
                  </a:solidFill>
                  <a:latin typeface="cmmi10"/>
                </a:rPr>
                <a:t>¯</a:t>
              </a:r>
            </a:p>
          </p:txBody>
        </p:sp>
        <p:sp>
          <p:nvSpPr>
            <p:cNvPr id="314" name="TextBox 313"/>
            <p:cNvSpPr txBox="1"/>
            <p:nvPr/>
          </p:nvSpPr>
          <p:spPr>
            <a:xfrm>
              <a:off x="3886200" y="2819400"/>
              <a:ext cx="399468" cy="369332"/>
            </a:xfrm>
            <a:prstGeom prst="rect">
              <a:avLst/>
            </a:prstGeom>
            <a:noFill/>
          </p:spPr>
          <p:txBody>
            <a:bodyPr wrap="none" rtlCol="0">
              <a:spAutoFit/>
            </a:bodyPr>
            <a:lstStyle/>
            <a:p>
              <a:r>
                <a:rPr lang="en-US" dirty="0">
                  <a:solidFill>
                    <a:prstClr val="black"/>
                  </a:solidFill>
                  <a:latin typeface="cmmi10"/>
                </a:rPr>
                <a:t>¯</a:t>
              </a:r>
              <a:r>
                <a:rPr lang="en-US" sz="600" dirty="0">
                  <a:solidFill>
                    <a:prstClr val="black"/>
                  </a:solidFill>
                  <a:latin typeface="cmmi10"/>
                </a:rPr>
                <a:t> </a:t>
              </a:r>
              <a:r>
                <a:rPr lang="en-US" dirty="0">
                  <a:solidFill>
                    <a:prstClr val="black"/>
                  </a:solidFill>
                  <a:latin typeface="Calibri"/>
                </a:rPr>
                <a:t>’</a:t>
              </a:r>
            </a:p>
          </p:txBody>
        </p:sp>
        <p:cxnSp>
          <p:nvCxnSpPr>
            <p:cNvPr id="315" name="Straight Arrow Connector 314"/>
            <p:cNvCxnSpPr/>
            <p:nvPr/>
          </p:nvCxnSpPr>
          <p:spPr>
            <a:xfrm rot="5400000" flipV="1">
              <a:off x="2468880" y="3977640"/>
              <a:ext cx="0" cy="457200"/>
            </a:xfrm>
            <a:prstGeom prst="straightConnector1">
              <a:avLst/>
            </a:prstGeom>
            <a:ln w="19050">
              <a:solidFill>
                <a:srgbClr val="C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16" name="TextBox 315"/>
            <p:cNvSpPr txBox="1"/>
            <p:nvPr/>
          </p:nvSpPr>
          <p:spPr>
            <a:xfrm>
              <a:off x="2471457" y="4659868"/>
              <a:ext cx="652743" cy="369332"/>
            </a:xfrm>
            <a:prstGeom prst="rect">
              <a:avLst/>
            </a:prstGeom>
            <a:noFill/>
          </p:spPr>
          <p:txBody>
            <a:bodyPr wrap="none" rtlCol="0">
              <a:spAutoFit/>
            </a:bodyPr>
            <a:lstStyle/>
            <a:p>
              <a:r>
                <a:rPr lang="en-US" dirty="0">
                  <a:solidFill>
                    <a:prstClr val="black"/>
                  </a:solidFill>
                  <a:latin typeface="Calibri"/>
                </a:rPr>
                <a:t>Out2</a:t>
              </a:r>
            </a:p>
          </p:txBody>
        </p:sp>
        <p:cxnSp>
          <p:nvCxnSpPr>
            <p:cNvPr id="317" name="Straight Arrow Connector 316"/>
            <p:cNvCxnSpPr/>
            <p:nvPr/>
          </p:nvCxnSpPr>
          <p:spPr>
            <a:xfrm rot="5400000" flipV="1">
              <a:off x="4343400" y="3429000"/>
              <a:ext cx="0" cy="457200"/>
            </a:xfrm>
            <a:prstGeom prst="straightConnector1">
              <a:avLst/>
            </a:prstGeom>
            <a:ln w="1905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18" name="TextBox 317"/>
            <p:cNvSpPr txBox="1"/>
            <p:nvPr/>
          </p:nvSpPr>
          <p:spPr>
            <a:xfrm>
              <a:off x="5638800" y="2754868"/>
              <a:ext cx="293670" cy="369332"/>
            </a:xfrm>
            <a:prstGeom prst="rect">
              <a:avLst/>
            </a:prstGeom>
            <a:noFill/>
          </p:spPr>
          <p:txBody>
            <a:bodyPr wrap="none" rtlCol="0">
              <a:spAutoFit/>
            </a:bodyPr>
            <a:lstStyle/>
            <a:p>
              <a:r>
                <a:rPr lang="en-US" dirty="0">
                  <a:solidFill>
                    <a:prstClr val="black"/>
                  </a:solidFill>
                  <a:latin typeface="cmmi10"/>
                </a:rPr>
                <a:t>µ</a:t>
              </a:r>
              <a:endParaRPr lang="en-US" dirty="0">
                <a:solidFill>
                  <a:prstClr val="black"/>
                </a:solidFill>
                <a:latin typeface="Calibri"/>
              </a:endParaRPr>
            </a:p>
          </p:txBody>
        </p:sp>
        <p:sp>
          <p:nvSpPr>
            <p:cNvPr id="319" name="TextBox 318"/>
            <p:cNvSpPr txBox="1"/>
            <p:nvPr/>
          </p:nvSpPr>
          <p:spPr>
            <a:xfrm>
              <a:off x="3657600" y="3288268"/>
              <a:ext cx="378630" cy="369332"/>
            </a:xfrm>
            <a:prstGeom prst="rect">
              <a:avLst/>
            </a:prstGeom>
            <a:noFill/>
          </p:spPr>
          <p:txBody>
            <a:bodyPr wrap="none" rtlCol="0">
              <a:spAutoFit/>
            </a:bodyPr>
            <a:lstStyle/>
            <a:p>
              <a:r>
                <a:rPr lang="en-US" dirty="0">
                  <a:solidFill>
                    <a:prstClr val="black"/>
                  </a:solidFill>
                  <a:latin typeface="cmmi10"/>
                </a:rPr>
                <a:t>µ</a:t>
              </a:r>
              <a:r>
                <a:rPr lang="en-US" sz="500" dirty="0">
                  <a:solidFill>
                    <a:prstClr val="black"/>
                  </a:solidFill>
                  <a:latin typeface="cmmi10"/>
                </a:rPr>
                <a:t> </a:t>
              </a:r>
              <a:r>
                <a:rPr lang="en-US" dirty="0">
                  <a:solidFill>
                    <a:prstClr val="black"/>
                  </a:solidFill>
                  <a:latin typeface="Calibri"/>
                </a:rPr>
                <a:t>’</a:t>
              </a:r>
            </a:p>
          </p:txBody>
        </p:sp>
        <p:sp>
          <p:nvSpPr>
            <p:cNvPr id="320" name="TextBox 319"/>
            <p:cNvSpPr txBox="1"/>
            <p:nvPr/>
          </p:nvSpPr>
          <p:spPr>
            <a:xfrm>
              <a:off x="2158550" y="2221468"/>
              <a:ext cx="538930" cy="369332"/>
            </a:xfrm>
            <a:prstGeom prst="rect">
              <a:avLst/>
            </a:prstGeom>
            <a:noFill/>
          </p:spPr>
          <p:txBody>
            <a:bodyPr wrap="none" rtlCol="0">
              <a:spAutoFit/>
            </a:bodyPr>
            <a:lstStyle/>
            <a:p>
              <a:r>
                <a:rPr lang="en-US" dirty="0">
                  <a:solidFill>
                    <a:prstClr val="black"/>
                  </a:solidFill>
                  <a:latin typeface="cmmi10"/>
                </a:rPr>
                <a:t>¼</a:t>
              </a:r>
              <a:r>
                <a:rPr lang="en-US" dirty="0">
                  <a:solidFill>
                    <a:prstClr val="black"/>
                  </a:solidFill>
                  <a:latin typeface="Calibri"/>
                </a:rPr>
                <a:t>/4</a:t>
              </a:r>
            </a:p>
          </p:txBody>
        </p:sp>
        <p:sp>
          <p:nvSpPr>
            <p:cNvPr id="321" name="TextBox 320"/>
            <p:cNvSpPr txBox="1"/>
            <p:nvPr/>
          </p:nvSpPr>
          <p:spPr>
            <a:xfrm>
              <a:off x="2819400" y="3733800"/>
              <a:ext cx="538930" cy="369332"/>
            </a:xfrm>
            <a:prstGeom prst="rect">
              <a:avLst/>
            </a:prstGeom>
            <a:noFill/>
          </p:spPr>
          <p:txBody>
            <a:bodyPr wrap="none" rtlCol="0">
              <a:spAutoFit/>
            </a:bodyPr>
            <a:lstStyle/>
            <a:p>
              <a:r>
                <a:rPr lang="en-US" dirty="0">
                  <a:solidFill>
                    <a:prstClr val="black"/>
                  </a:solidFill>
                  <a:latin typeface="cmmi10"/>
                </a:rPr>
                <a:t>¼</a:t>
              </a:r>
              <a:r>
                <a:rPr lang="en-US" dirty="0">
                  <a:solidFill>
                    <a:prstClr val="black"/>
                  </a:solidFill>
                  <a:latin typeface="Calibri"/>
                </a:rPr>
                <a:t>/4</a:t>
              </a:r>
            </a:p>
          </p:txBody>
        </p:sp>
      </p:grpSp>
      <p:sp>
        <p:nvSpPr>
          <p:cNvPr id="328" name="Rounded Rectangle 327"/>
          <p:cNvSpPr/>
          <p:nvPr/>
        </p:nvSpPr>
        <p:spPr>
          <a:xfrm>
            <a:off x="76200" y="1320702"/>
            <a:ext cx="8991600" cy="174640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29" name="Rounded Rectangle 328"/>
          <p:cNvSpPr/>
          <p:nvPr/>
        </p:nvSpPr>
        <p:spPr>
          <a:xfrm>
            <a:off x="76200" y="3206592"/>
            <a:ext cx="8991600" cy="357520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2061" name="Picture 206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32162" y="3276602"/>
            <a:ext cx="2668438" cy="3443795"/>
          </a:xfrm>
          <a:prstGeom prst="rect">
            <a:avLst/>
          </a:prstGeom>
          <a:noFill/>
          <a:ln>
            <a:noFill/>
          </a:ln>
        </p:spPr>
      </p:pic>
      <p:sp>
        <p:nvSpPr>
          <p:cNvPr id="2062" name="TextBox 2061"/>
          <p:cNvSpPr txBox="1"/>
          <p:nvPr/>
        </p:nvSpPr>
        <p:spPr>
          <a:xfrm>
            <a:off x="152400" y="3494544"/>
            <a:ext cx="2057400" cy="2939266"/>
          </a:xfrm>
          <a:prstGeom prst="rect">
            <a:avLst/>
          </a:prstGeom>
          <a:noFill/>
        </p:spPr>
        <p:txBody>
          <a:bodyPr wrap="square" rtlCol="0">
            <a:spAutoFit/>
          </a:bodyPr>
          <a:lstStyle/>
          <a:p>
            <a:r>
              <a:rPr lang="en-US" sz="1200" dirty="0">
                <a:solidFill>
                  <a:prstClr val="black"/>
                </a:solidFill>
                <a:latin typeface="Calibri"/>
              </a:rPr>
              <a:t>1. Develop QHDL, a subset of industry-standard VHDL for the specification of PLINC circuits</a:t>
            </a:r>
          </a:p>
          <a:p>
            <a:r>
              <a:rPr lang="en-US" sz="600" dirty="0">
                <a:solidFill>
                  <a:prstClr val="black"/>
                </a:solidFill>
                <a:latin typeface="Calibri"/>
              </a:rPr>
              <a:t> </a:t>
            </a:r>
            <a:endParaRPr lang="en-US" sz="1200" dirty="0">
              <a:solidFill>
                <a:prstClr val="black"/>
              </a:solidFill>
              <a:latin typeface="Calibri"/>
            </a:endParaRPr>
          </a:p>
          <a:p>
            <a:r>
              <a:rPr lang="en-US" sz="1200" dirty="0">
                <a:solidFill>
                  <a:prstClr val="black"/>
                </a:solidFill>
                <a:latin typeface="Calibri"/>
              </a:rPr>
              <a:t>2. Develop software for compiling QHDL into rigorous quantum optical models</a:t>
            </a:r>
          </a:p>
          <a:p>
            <a:r>
              <a:rPr lang="en-US" sz="600" dirty="0">
                <a:solidFill>
                  <a:prstClr val="black"/>
                </a:solidFill>
                <a:latin typeface="Calibri"/>
              </a:rPr>
              <a:t> </a:t>
            </a:r>
            <a:endParaRPr lang="en-US" dirty="0">
              <a:solidFill>
                <a:prstClr val="black"/>
              </a:solidFill>
              <a:latin typeface="Calibri"/>
            </a:endParaRPr>
          </a:p>
          <a:p>
            <a:r>
              <a:rPr lang="en-US" sz="1200" dirty="0">
                <a:solidFill>
                  <a:prstClr val="black"/>
                </a:solidFill>
                <a:latin typeface="Calibri"/>
              </a:rPr>
              <a:t>3. Use QHDL toolbox + high-performance numerical simulation for analysis and design of functional circuits</a:t>
            </a:r>
          </a:p>
          <a:p>
            <a:r>
              <a:rPr lang="en-US" sz="600" dirty="0">
                <a:solidFill>
                  <a:prstClr val="black"/>
                </a:solidFill>
                <a:latin typeface="Calibri"/>
              </a:rPr>
              <a:t> </a:t>
            </a:r>
            <a:endParaRPr lang="en-US" sz="2000" dirty="0">
              <a:solidFill>
                <a:prstClr val="black"/>
              </a:solidFill>
              <a:latin typeface="Calibri"/>
            </a:endParaRPr>
          </a:p>
          <a:p>
            <a:r>
              <a:rPr lang="en-US" sz="1200" dirty="0">
                <a:solidFill>
                  <a:prstClr val="black"/>
                </a:solidFill>
                <a:latin typeface="Calibri"/>
              </a:rPr>
              <a:t>4. Validate key coherent feedback concepts in single-atom cavity QED experiments</a:t>
            </a:r>
          </a:p>
        </p:txBody>
      </p:sp>
      <p:pic>
        <p:nvPicPr>
          <p:cNvPr id="62" name="Picture 61"/>
          <p:cNvPicPr>
            <a:picLocks noChangeAspect="1"/>
          </p:cNvPicPr>
          <p:nvPr/>
        </p:nvPicPr>
        <p:blipFill rotWithShape="1">
          <a:blip r:embed="rId5" cstate="print">
            <a:extLst>
              <a:ext uri="{28A0092B-C50C-407E-A947-70E740481C1C}">
                <a14:useLocalDpi xmlns:a14="http://schemas.microsoft.com/office/drawing/2010/main" val="0"/>
              </a:ext>
            </a:extLst>
          </a:blip>
          <a:srcRect l="10727" t="20674" r="3837" b="8944"/>
          <a:stretch/>
        </p:blipFill>
        <p:spPr>
          <a:xfrm>
            <a:off x="7421881" y="5410200"/>
            <a:ext cx="1417321" cy="1143000"/>
          </a:xfrm>
          <a:prstGeom prst="rect">
            <a:avLst/>
          </a:prstGeom>
        </p:spPr>
      </p:pic>
      <p:sp>
        <p:nvSpPr>
          <p:cNvPr id="63" name="Rectangle 13"/>
          <p:cNvSpPr>
            <a:spLocks noChangeArrowheads="1"/>
          </p:cNvSpPr>
          <p:nvPr/>
        </p:nvSpPr>
        <p:spPr bwMode="auto">
          <a:xfrm>
            <a:off x="2225886" y="640080"/>
            <a:ext cx="4692247" cy="338554"/>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US" sz="1600" dirty="0">
                <a:solidFill>
                  <a:srgbClr val="000000"/>
                </a:solidFill>
                <a:latin typeface="Calibri"/>
                <a:cs typeface="Arial" charset="0"/>
              </a:rPr>
              <a:t>HM, Appl. Phys. </a:t>
            </a:r>
            <a:r>
              <a:rPr lang="en-US" sz="1600" dirty="0" err="1">
                <a:solidFill>
                  <a:srgbClr val="000000"/>
                </a:solidFill>
                <a:latin typeface="Calibri"/>
                <a:cs typeface="Arial" charset="0"/>
              </a:rPr>
              <a:t>Lett</a:t>
            </a:r>
            <a:r>
              <a:rPr lang="en-US" sz="1600" dirty="0">
                <a:solidFill>
                  <a:srgbClr val="000000"/>
                </a:solidFill>
                <a:latin typeface="Calibri"/>
                <a:cs typeface="Arial" charset="0"/>
              </a:rPr>
              <a:t>. </a:t>
            </a:r>
            <a:r>
              <a:rPr lang="en-US" sz="1600" b="1" dirty="0">
                <a:solidFill>
                  <a:srgbClr val="000000"/>
                </a:solidFill>
                <a:latin typeface="Calibri"/>
                <a:cs typeface="Calibri" pitchFamily="34" charset="0"/>
              </a:rPr>
              <a:t>98</a:t>
            </a:r>
            <a:r>
              <a:rPr lang="en-US" sz="1600" dirty="0">
                <a:solidFill>
                  <a:srgbClr val="000000"/>
                </a:solidFill>
                <a:latin typeface="Calibri"/>
                <a:cs typeface="Calibri" pitchFamily="34" charset="0"/>
              </a:rPr>
              <a:t>, 193109 &amp; </a:t>
            </a:r>
            <a:r>
              <a:rPr lang="en-US" sz="1600" b="1" dirty="0">
                <a:solidFill>
                  <a:srgbClr val="000000"/>
                </a:solidFill>
                <a:latin typeface="Calibri"/>
                <a:cs typeface="Calibri" pitchFamily="34" charset="0"/>
              </a:rPr>
              <a:t>99</a:t>
            </a:r>
            <a:r>
              <a:rPr lang="en-US" sz="1600" dirty="0">
                <a:solidFill>
                  <a:srgbClr val="000000"/>
                </a:solidFill>
                <a:latin typeface="Calibri"/>
                <a:cs typeface="Calibri" pitchFamily="34" charset="0"/>
              </a:rPr>
              <a:t>, 153103</a:t>
            </a:r>
            <a:r>
              <a:rPr lang="en-US" sz="1600" dirty="0">
                <a:solidFill>
                  <a:srgbClr val="000000"/>
                </a:solidFill>
                <a:latin typeface="Calibri"/>
                <a:cs typeface="Arial" charset="0"/>
              </a:rPr>
              <a:t> (2011) </a:t>
            </a:r>
          </a:p>
        </p:txBody>
      </p:sp>
      <p:sp>
        <p:nvSpPr>
          <p:cNvPr id="2053" name="TextBox 2052"/>
          <p:cNvSpPr txBox="1"/>
          <p:nvPr/>
        </p:nvSpPr>
        <p:spPr>
          <a:xfrm>
            <a:off x="852747" y="990600"/>
            <a:ext cx="7438511" cy="400110"/>
          </a:xfrm>
          <a:prstGeom prst="rect">
            <a:avLst/>
          </a:prstGeom>
          <a:solidFill>
            <a:schemeClr val="bg1"/>
          </a:solidFill>
          <a:ln>
            <a:solidFill>
              <a:schemeClr val="accent1">
                <a:lumMod val="60000"/>
                <a:lumOff val="40000"/>
              </a:schemeClr>
            </a:solidFill>
          </a:ln>
        </p:spPr>
        <p:txBody>
          <a:bodyPr wrap="none" rtlCol="0">
            <a:spAutoFit/>
          </a:bodyPr>
          <a:lstStyle/>
          <a:p>
            <a:r>
              <a:rPr lang="en-US" sz="2000" dirty="0">
                <a:solidFill>
                  <a:prstClr val="black"/>
                </a:solidFill>
                <a:latin typeface="Calibri"/>
              </a:rPr>
              <a:t>PLINC:  </a:t>
            </a:r>
            <a:r>
              <a:rPr lang="en-US" sz="2000" u="sng" dirty="0">
                <a:solidFill>
                  <a:srgbClr val="C00000"/>
                </a:solidFill>
                <a:latin typeface="Calibri"/>
              </a:rPr>
              <a:t>P</a:t>
            </a:r>
            <a:r>
              <a:rPr lang="en-US" sz="2000" dirty="0">
                <a:solidFill>
                  <a:prstClr val="black"/>
                </a:solidFill>
                <a:latin typeface="Calibri"/>
              </a:rPr>
              <a:t>hotonic </a:t>
            </a:r>
            <a:r>
              <a:rPr lang="en-US" sz="2000" u="sng" dirty="0">
                <a:solidFill>
                  <a:srgbClr val="C00000"/>
                </a:solidFill>
                <a:latin typeface="Calibri"/>
              </a:rPr>
              <a:t>L</a:t>
            </a:r>
            <a:r>
              <a:rPr lang="en-US" sz="2000" dirty="0">
                <a:solidFill>
                  <a:prstClr val="black"/>
                </a:solidFill>
                <a:latin typeface="Calibri"/>
              </a:rPr>
              <a:t>ogic via </a:t>
            </a:r>
            <a:r>
              <a:rPr lang="en-US" sz="2000" u="sng" dirty="0">
                <a:solidFill>
                  <a:srgbClr val="C00000"/>
                </a:solidFill>
                <a:latin typeface="Calibri"/>
              </a:rPr>
              <a:t>I</a:t>
            </a:r>
            <a:r>
              <a:rPr lang="en-US" sz="2000" dirty="0">
                <a:solidFill>
                  <a:prstClr val="black"/>
                </a:solidFill>
                <a:latin typeface="Calibri"/>
              </a:rPr>
              <a:t>nterferometry with </a:t>
            </a:r>
            <a:r>
              <a:rPr lang="en-US" sz="2000" u="sng" dirty="0">
                <a:solidFill>
                  <a:srgbClr val="C00000"/>
                </a:solidFill>
                <a:latin typeface="Calibri"/>
              </a:rPr>
              <a:t>N</a:t>
            </a:r>
            <a:r>
              <a:rPr lang="en-US" sz="2000" dirty="0">
                <a:solidFill>
                  <a:prstClr val="black"/>
                </a:solidFill>
                <a:latin typeface="Calibri"/>
              </a:rPr>
              <a:t>onlinear </a:t>
            </a:r>
            <a:r>
              <a:rPr lang="en-US" sz="2000" u="sng" dirty="0">
                <a:solidFill>
                  <a:srgbClr val="C00000"/>
                </a:solidFill>
                <a:latin typeface="Calibri"/>
              </a:rPr>
              <a:t>C</a:t>
            </a:r>
            <a:r>
              <a:rPr lang="en-US" sz="2000" dirty="0">
                <a:solidFill>
                  <a:prstClr val="black"/>
                </a:solidFill>
                <a:latin typeface="Calibri"/>
              </a:rPr>
              <a:t>omponents</a:t>
            </a:r>
          </a:p>
        </p:txBody>
      </p:sp>
    </p:spTree>
    <p:extLst>
      <p:ext uri="{BB962C8B-B14F-4D97-AF65-F5344CB8AC3E}">
        <p14:creationId xmlns:p14="http://schemas.microsoft.com/office/powerpoint/2010/main" val="28224507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62200" y="2819400"/>
            <a:ext cx="2475358" cy="230832"/>
          </a:xfrm>
          <a:prstGeom prst="rect">
            <a:avLst/>
          </a:prstGeom>
          <a:noFill/>
        </p:spPr>
        <p:txBody>
          <a:bodyPr wrap="none" rtlCol="0">
            <a:spAutoFit/>
          </a:bodyPr>
          <a:lstStyle/>
          <a:p>
            <a:r>
              <a:rPr lang="en-US" sz="900" dirty="0">
                <a:solidFill>
                  <a:srgbClr val="000000"/>
                </a:solidFill>
              </a:rPr>
              <a:t>http://www.rfdesignline.com/howto/209400216</a:t>
            </a:r>
          </a:p>
        </p:txBody>
      </p:sp>
      <p:pic>
        <p:nvPicPr>
          <p:cNvPr id="5" name="Picture 2" descr="File:SR Flip-flop Diagram.sv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81200" y="3452004"/>
            <a:ext cx="3733800" cy="233362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nvPr>
            </p:nvGraphicFramePr>
            <p:xfrm>
              <a:off x="6445356" y="3141632"/>
              <a:ext cx="2362200" cy="2954368"/>
            </p:xfrm>
            <a:graphic>
              <a:graphicData uri="http://schemas.openxmlformats.org/drawingml/2006/table">
                <a:tbl>
                  <a:tblPr firstRow="1" bandRow="1">
                    <a:tableStyleId>{5C22544A-7EE6-4342-B048-85BDC9FD1C3A}</a:tableStyleId>
                  </a:tblPr>
                  <a:tblGrid>
                    <a:gridCol w="787400">
                      <a:extLst>
                        <a:ext uri="{9D8B030D-6E8A-4147-A177-3AD203B41FA5}">
                          <a16:colId xmlns:a16="http://schemas.microsoft.com/office/drawing/2014/main" val="20000"/>
                        </a:ext>
                      </a:extLst>
                    </a:gridCol>
                    <a:gridCol w="787400">
                      <a:extLst>
                        <a:ext uri="{9D8B030D-6E8A-4147-A177-3AD203B41FA5}">
                          <a16:colId xmlns:a16="http://schemas.microsoft.com/office/drawing/2014/main" val="20001"/>
                        </a:ext>
                      </a:extLst>
                    </a:gridCol>
                    <a:gridCol w="787400">
                      <a:extLst>
                        <a:ext uri="{9D8B030D-6E8A-4147-A177-3AD203B41FA5}">
                          <a16:colId xmlns:a16="http://schemas.microsoft.com/office/drawing/2014/main" val="20002"/>
                        </a:ext>
                      </a:extLst>
                    </a:gridCol>
                  </a:tblGrid>
                  <a:tr h="341622">
                    <a:tc>
                      <a:txBody>
                        <a:bodyPr/>
                        <a:lstStyle/>
                        <a:p>
                          <a:pPr/>
                          <a14:m>
                            <m:oMathPara xmlns:m="http://schemas.openxmlformats.org/officeDocument/2006/math">
                              <m:oMathParaPr>
                                <m:jc m:val="centerGroup"/>
                              </m:oMathParaPr>
                              <m:oMath xmlns:m="http://schemas.openxmlformats.org/officeDocument/2006/math">
                                <m:acc>
                                  <m:accPr>
                                    <m:chr m:val="̅"/>
                                    <m:ctrlPr>
                                      <a:rPr lang="en-US" i="1" dirty="0" smtClean="0">
                                        <a:latin typeface="Cambria Math" panose="02040503050406030204" pitchFamily="18" charset="0"/>
                                      </a:rPr>
                                    </m:ctrlPr>
                                  </m:accPr>
                                  <m:e>
                                    <m:r>
                                      <a:rPr lang="en-US" b="1" i="1" dirty="0" smtClean="0">
                                        <a:latin typeface="Cambria Math"/>
                                      </a:rPr>
                                      <m:t>𝑺</m:t>
                                    </m:r>
                                  </m:e>
                                </m:acc>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acc>
                                  <m:accPr>
                                    <m:chr m:val="̅"/>
                                    <m:ctrlPr>
                                      <a:rPr lang="en-US" i="1" dirty="0" smtClean="0">
                                        <a:latin typeface="Cambria Math" panose="02040503050406030204" pitchFamily="18" charset="0"/>
                                      </a:rPr>
                                    </m:ctrlPr>
                                  </m:accPr>
                                  <m:e>
                                    <m:r>
                                      <a:rPr lang="en-US" b="1" i="1" dirty="0" smtClean="0">
                                        <a:latin typeface="Cambria Math"/>
                                      </a:rPr>
                                      <m:t>𝑹</m:t>
                                    </m:r>
                                  </m:e>
                                </m:acc>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r>
                                  <a:rPr lang="en-US" i="1" dirty="0" smtClean="0">
                                    <a:latin typeface="Cambria Math"/>
                                  </a:rPr>
                                  <m:t>𝑄</m:t>
                                </m:r>
                              </m:oMath>
                            </m:oMathPara>
                          </a14:m>
                          <a:endParaRPr lang="en-US" dirty="0"/>
                        </a:p>
                      </a:txBody>
                      <a:tcPr/>
                    </a:tc>
                    <a:extLst>
                      <a:ext uri="{0D108BD9-81ED-4DB2-BD59-A6C34878D82A}">
                        <a16:rowId xmlns:a16="http://schemas.microsoft.com/office/drawing/2014/main" val="10000"/>
                      </a:ext>
                    </a:extLst>
                  </a:tr>
                  <a:tr h="647009">
                    <a:tc>
                      <a:txBody>
                        <a:bodyPr/>
                        <a:lstStyle/>
                        <a:p>
                          <a:pPr algn="ctr"/>
                          <a:r>
                            <a:rPr lang="en-US" dirty="0" smtClean="0"/>
                            <a:t>1</a:t>
                          </a:r>
                          <a:endParaRPr lang="en-US" dirty="0"/>
                        </a:p>
                      </a:txBody>
                      <a:tcPr anchor="ctr"/>
                    </a:tc>
                    <a:tc>
                      <a:txBody>
                        <a:bodyPr/>
                        <a:lstStyle/>
                        <a:p>
                          <a:pPr algn="ctr"/>
                          <a:r>
                            <a:rPr lang="en-US" dirty="0" smtClean="0"/>
                            <a:t>1</a:t>
                          </a:r>
                          <a:endParaRPr lang="en-US" dirty="0"/>
                        </a:p>
                      </a:txBody>
                      <a:tcPr anchor="ctr"/>
                    </a:tc>
                    <a:tc>
                      <a:txBody>
                        <a:bodyPr/>
                        <a:lstStyle/>
                        <a:p>
                          <a:pPr algn="ctr"/>
                          <a:r>
                            <a:rPr lang="en-US" i="1" dirty="0" smtClean="0"/>
                            <a:t>hold</a:t>
                          </a:r>
                          <a:endParaRPr lang="en-US" i="1" dirty="0"/>
                        </a:p>
                      </a:txBody>
                      <a:tcPr anchor="ctr"/>
                    </a:tc>
                    <a:extLst>
                      <a:ext uri="{0D108BD9-81ED-4DB2-BD59-A6C34878D82A}">
                        <a16:rowId xmlns:a16="http://schemas.microsoft.com/office/drawing/2014/main" val="10001"/>
                      </a:ext>
                    </a:extLst>
                  </a:tr>
                  <a:tr h="647009">
                    <a:tc>
                      <a:txBody>
                        <a:bodyPr/>
                        <a:lstStyle/>
                        <a:p>
                          <a:pPr algn="ctr"/>
                          <a:r>
                            <a:rPr lang="en-US" dirty="0" smtClean="0"/>
                            <a:t>0</a:t>
                          </a:r>
                          <a:endParaRPr lang="en-US" dirty="0"/>
                        </a:p>
                      </a:txBody>
                      <a:tcPr anchor="ctr"/>
                    </a:tc>
                    <a:tc>
                      <a:txBody>
                        <a:bodyPr/>
                        <a:lstStyle/>
                        <a:p>
                          <a:pPr algn="ctr"/>
                          <a:r>
                            <a:rPr lang="en-US" dirty="0" smtClean="0"/>
                            <a:t>1</a:t>
                          </a:r>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i="1" smtClean="0">
                                    <a:latin typeface="Cambria Math"/>
                                    <a:ea typeface="Cambria Math"/>
                                  </a:rPr>
                                  <m:t>→</m:t>
                                </m:r>
                                <m:r>
                                  <a:rPr lang="en-US" b="0" i="0" smtClean="0">
                                    <a:latin typeface="Cambria Math"/>
                                    <a:ea typeface="Cambria Math"/>
                                  </a:rPr>
                                  <m:t>1</m:t>
                                </m:r>
                              </m:oMath>
                            </m:oMathPara>
                          </a14:m>
                          <a:endParaRPr lang="en-US" dirty="0"/>
                        </a:p>
                      </a:txBody>
                      <a:tcPr anchor="ctr"/>
                    </a:tc>
                    <a:extLst>
                      <a:ext uri="{0D108BD9-81ED-4DB2-BD59-A6C34878D82A}">
                        <a16:rowId xmlns:a16="http://schemas.microsoft.com/office/drawing/2014/main" val="10002"/>
                      </a:ext>
                    </a:extLst>
                  </a:tr>
                  <a:tr h="647009">
                    <a:tc>
                      <a:txBody>
                        <a:bodyPr/>
                        <a:lstStyle/>
                        <a:p>
                          <a:pPr algn="ctr"/>
                          <a:r>
                            <a:rPr lang="en-US" dirty="0" smtClean="0"/>
                            <a:t>1</a:t>
                          </a:r>
                          <a:endParaRPr lang="en-US" dirty="0"/>
                        </a:p>
                      </a:txBody>
                      <a:tcPr anchor="ctr"/>
                    </a:tc>
                    <a:tc>
                      <a:txBody>
                        <a:bodyPr/>
                        <a:lstStyle/>
                        <a:p>
                          <a:pPr algn="ctr"/>
                          <a:r>
                            <a:rPr lang="en-US" dirty="0" smtClean="0"/>
                            <a:t>0</a:t>
                          </a:r>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i="1" smtClean="0">
                                    <a:latin typeface="Cambria Math"/>
                                    <a:ea typeface="Cambria Math"/>
                                  </a:rPr>
                                  <m:t>→</m:t>
                                </m:r>
                                <m:r>
                                  <a:rPr lang="en-US" b="0" i="1" smtClean="0">
                                    <a:latin typeface="Cambria Math"/>
                                    <a:ea typeface="Cambria Math"/>
                                  </a:rPr>
                                  <m:t>0</m:t>
                                </m:r>
                              </m:oMath>
                            </m:oMathPara>
                          </a14:m>
                          <a:endParaRPr lang="en-US" dirty="0"/>
                        </a:p>
                      </a:txBody>
                      <a:tcPr anchor="ctr"/>
                    </a:tc>
                    <a:extLst>
                      <a:ext uri="{0D108BD9-81ED-4DB2-BD59-A6C34878D82A}">
                        <a16:rowId xmlns:a16="http://schemas.microsoft.com/office/drawing/2014/main" val="10003"/>
                      </a:ext>
                    </a:extLst>
                  </a:tr>
                  <a:tr h="647009">
                    <a:tc>
                      <a:txBody>
                        <a:bodyPr/>
                        <a:lstStyle/>
                        <a:p>
                          <a:pPr algn="ctr"/>
                          <a:r>
                            <a:rPr lang="en-US" dirty="0" smtClean="0"/>
                            <a:t>0</a:t>
                          </a:r>
                          <a:endParaRPr lang="en-US" dirty="0"/>
                        </a:p>
                      </a:txBody>
                      <a:tcPr anchor="ctr"/>
                    </a:tc>
                    <a:tc>
                      <a:txBody>
                        <a:bodyPr/>
                        <a:lstStyle/>
                        <a:p>
                          <a:pPr algn="ctr"/>
                          <a:r>
                            <a:rPr lang="en-US" dirty="0" smtClean="0"/>
                            <a:t>0</a:t>
                          </a:r>
                          <a:endParaRPr lang="en-US" dirty="0"/>
                        </a:p>
                      </a:txBody>
                      <a:tcPr anchor="ctr"/>
                    </a:tc>
                    <a:tc>
                      <a:txBody>
                        <a:bodyPr/>
                        <a:lstStyle/>
                        <a:p>
                          <a:pPr algn="ctr"/>
                          <a:r>
                            <a:rPr lang="en-US" i="1" dirty="0" err="1" smtClean="0"/>
                            <a:t>undef</a:t>
                          </a:r>
                          <a:endParaRPr lang="en-US" i="1" dirty="0"/>
                        </a:p>
                      </a:txBody>
                      <a:tcPr anchor="ctr"/>
                    </a:tc>
                    <a:extLst>
                      <a:ext uri="{0D108BD9-81ED-4DB2-BD59-A6C34878D82A}">
                        <a16:rowId xmlns:a16="http://schemas.microsoft.com/office/drawing/2014/main" val="10004"/>
                      </a:ext>
                    </a:extLst>
                  </a:tr>
                </a:tbl>
              </a:graphicData>
            </a:graphic>
          </p:graphicFrame>
        </mc:Choice>
        <mc:Fallback xmlns="">
          <p:graphicFrame>
            <p:nvGraphicFramePr>
              <p:cNvPr id="6" name="Table 5"/>
              <p:cNvGraphicFramePr>
                <a:graphicFrameLocks noGrp="1"/>
              </p:cNvGraphicFramePr>
              <p:nvPr>
                <p:extLst/>
              </p:nvPr>
            </p:nvGraphicFramePr>
            <p:xfrm>
              <a:off x="6445356" y="3141632"/>
              <a:ext cx="2362200" cy="2954368"/>
            </p:xfrm>
            <a:graphic>
              <a:graphicData uri="http://schemas.openxmlformats.org/drawingml/2006/table">
                <a:tbl>
                  <a:tblPr firstRow="1" bandRow="1">
                    <a:tableStyleId>{5C22544A-7EE6-4342-B048-85BDC9FD1C3A}</a:tableStyleId>
                  </a:tblPr>
                  <a:tblGrid>
                    <a:gridCol w="787400"/>
                    <a:gridCol w="787400"/>
                    <a:gridCol w="787400"/>
                  </a:tblGrid>
                  <a:tr h="366332">
                    <a:tc>
                      <a:txBody>
                        <a:bodyPr/>
                        <a:lstStyle/>
                        <a:p>
                          <a:endParaRPr lang="en-US"/>
                        </a:p>
                      </a:txBody>
                      <a:tcPr>
                        <a:blipFill rotWithShape="0">
                          <a:blip r:embed="rId9"/>
                          <a:stretch>
                            <a:fillRect l="-775" t="-1667" r="-203876" b="-713333"/>
                          </a:stretch>
                        </a:blipFill>
                      </a:tcPr>
                    </a:tc>
                    <a:tc>
                      <a:txBody>
                        <a:bodyPr/>
                        <a:lstStyle/>
                        <a:p>
                          <a:endParaRPr lang="en-US"/>
                        </a:p>
                      </a:txBody>
                      <a:tcPr>
                        <a:blipFill rotWithShape="0">
                          <a:blip r:embed="rId9"/>
                          <a:stretch>
                            <a:fillRect l="-100000" t="-1667" r="-102308" b="-713333"/>
                          </a:stretch>
                        </a:blipFill>
                      </a:tcPr>
                    </a:tc>
                    <a:tc>
                      <a:txBody>
                        <a:bodyPr/>
                        <a:lstStyle/>
                        <a:p>
                          <a:endParaRPr lang="en-US"/>
                        </a:p>
                      </a:txBody>
                      <a:tcPr>
                        <a:blipFill rotWithShape="0">
                          <a:blip r:embed="rId9"/>
                          <a:stretch>
                            <a:fillRect l="-201550" t="-1667" r="-3101" b="-713333"/>
                          </a:stretch>
                        </a:blipFill>
                      </a:tcPr>
                    </a:tc>
                  </a:tr>
                  <a:tr h="647009">
                    <a:tc>
                      <a:txBody>
                        <a:bodyPr/>
                        <a:lstStyle/>
                        <a:p>
                          <a:pPr algn="ctr"/>
                          <a:r>
                            <a:rPr lang="en-US" dirty="0" smtClean="0"/>
                            <a:t>1</a:t>
                          </a:r>
                          <a:endParaRPr lang="en-US" dirty="0"/>
                        </a:p>
                      </a:txBody>
                      <a:tcPr anchor="ctr"/>
                    </a:tc>
                    <a:tc>
                      <a:txBody>
                        <a:bodyPr/>
                        <a:lstStyle/>
                        <a:p>
                          <a:pPr algn="ctr"/>
                          <a:r>
                            <a:rPr lang="en-US" dirty="0" smtClean="0"/>
                            <a:t>1</a:t>
                          </a:r>
                          <a:endParaRPr lang="en-US" dirty="0"/>
                        </a:p>
                      </a:txBody>
                      <a:tcPr anchor="ctr"/>
                    </a:tc>
                    <a:tc>
                      <a:txBody>
                        <a:bodyPr/>
                        <a:lstStyle/>
                        <a:p>
                          <a:pPr algn="ctr"/>
                          <a:r>
                            <a:rPr lang="en-US" i="1" dirty="0" smtClean="0"/>
                            <a:t>hold</a:t>
                          </a:r>
                          <a:endParaRPr lang="en-US" i="1" dirty="0"/>
                        </a:p>
                      </a:txBody>
                      <a:tcPr anchor="ctr"/>
                    </a:tc>
                  </a:tr>
                  <a:tr h="647009">
                    <a:tc>
                      <a:txBody>
                        <a:bodyPr/>
                        <a:lstStyle/>
                        <a:p>
                          <a:pPr algn="ctr"/>
                          <a:r>
                            <a:rPr lang="en-US" dirty="0" smtClean="0"/>
                            <a:t>0</a:t>
                          </a:r>
                          <a:endParaRPr lang="en-US" dirty="0"/>
                        </a:p>
                      </a:txBody>
                      <a:tcPr anchor="ctr"/>
                    </a:tc>
                    <a:tc>
                      <a:txBody>
                        <a:bodyPr/>
                        <a:lstStyle/>
                        <a:p>
                          <a:pPr algn="ctr"/>
                          <a:r>
                            <a:rPr lang="en-US" dirty="0" smtClean="0"/>
                            <a:t>1</a:t>
                          </a:r>
                          <a:endParaRPr lang="en-US" dirty="0"/>
                        </a:p>
                      </a:txBody>
                      <a:tcPr anchor="ctr"/>
                    </a:tc>
                    <a:tc>
                      <a:txBody>
                        <a:bodyPr/>
                        <a:lstStyle/>
                        <a:p>
                          <a:endParaRPr lang="en-US"/>
                        </a:p>
                      </a:txBody>
                      <a:tcPr anchor="ctr">
                        <a:blipFill rotWithShape="0">
                          <a:blip r:embed="rId9"/>
                          <a:stretch>
                            <a:fillRect l="-201550" t="-156075" r="-3101" b="-200935"/>
                          </a:stretch>
                        </a:blipFill>
                      </a:tcPr>
                    </a:tc>
                  </a:tr>
                  <a:tr h="647009">
                    <a:tc>
                      <a:txBody>
                        <a:bodyPr/>
                        <a:lstStyle/>
                        <a:p>
                          <a:pPr algn="ctr"/>
                          <a:r>
                            <a:rPr lang="en-US" dirty="0" smtClean="0"/>
                            <a:t>1</a:t>
                          </a:r>
                          <a:endParaRPr lang="en-US" dirty="0"/>
                        </a:p>
                      </a:txBody>
                      <a:tcPr anchor="ctr"/>
                    </a:tc>
                    <a:tc>
                      <a:txBody>
                        <a:bodyPr/>
                        <a:lstStyle/>
                        <a:p>
                          <a:pPr algn="ctr"/>
                          <a:r>
                            <a:rPr lang="en-US" dirty="0" smtClean="0"/>
                            <a:t>0</a:t>
                          </a:r>
                          <a:endParaRPr lang="en-US" dirty="0"/>
                        </a:p>
                      </a:txBody>
                      <a:tcPr anchor="ctr"/>
                    </a:tc>
                    <a:tc>
                      <a:txBody>
                        <a:bodyPr/>
                        <a:lstStyle/>
                        <a:p>
                          <a:endParaRPr lang="en-US"/>
                        </a:p>
                      </a:txBody>
                      <a:tcPr anchor="ctr">
                        <a:blipFill rotWithShape="0">
                          <a:blip r:embed="rId9"/>
                          <a:stretch>
                            <a:fillRect l="-201550" t="-258491" r="-3101" b="-102830"/>
                          </a:stretch>
                        </a:blipFill>
                      </a:tcPr>
                    </a:tc>
                  </a:tr>
                  <a:tr h="647009">
                    <a:tc>
                      <a:txBody>
                        <a:bodyPr/>
                        <a:lstStyle/>
                        <a:p>
                          <a:pPr algn="ctr"/>
                          <a:r>
                            <a:rPr lang="en-US" dirty="0" smtClean="0"/>
                            <a:t>0</a:t>
                          </a:r>
                          <a:endParaRPr lang="en-US" dirty="0"/>
                        </a:p>
                      </a:txBody>
                      <a:tcPr anchor="ctr"/>
                    </a:tc>
                    <a:tc>
                      <a:txBody>
                        <a:bodyPr/>
                        <a:lstStyle/>
                        <a:p>
                          <a:pPr algn="ctr"/>
                          <a:r>
                            <a:rPr lang="en-US" dirty="0" smtClean="0"/>
                            <a:t>0</a:t>
                          </a:r>
                          <a:endParaRPr lang="en-US" dirty="0"/>
                        </a:p>
                      </a:txBody>
                      <a:tcPr anchor="ctr"/>
                    </a:tc>
                    <a:tc>
                      <a:txBody>
                        <a:bodyPr/>
                        <a:lstStyle/>
                        <a:p>
                          <a:pPr algn="ctr"/>
                          <a:r>
                            <a:rPr lang="en-US" i="1" dirty="0" err="1" smtClean="0"/>
                            <a:t>undef</a:t>
                          </a:r>
                          <a:endParaRPr lang="en-US" i="1" dirty="0"/>
                        </a:p>
                      </a:txBody>
                      <a:tcPr anchor="ctr"/>
                    </a:tc>
                  </a:tr>
                </a:tbl>
              </a:graphicData>
            </a:graphic>
          </p:graphicFrame>
        </mc:Fallback>
      </mc:AlternateContent>
      <p:sp>
        <p:nvSpPr>
          <p:cNvPr id="8" name="Text Box 4"/>
          <p:cNvSpPr txBox="1">
            <a:spLocks noChangeArrowheads="1"/>
          </p:cNvSpPr>
          <p:nvPr/>
        </p:nvSpPr>
        <p:spPr bwMode="auto">
          <a:xfrm>
            <a:off x="1000791" y="91440"/>
            <a:ext cx="7142446" cy="584731"/>
          </a:xfrm>
          <a:prstGeom prst="rect">
            <a:avLst/>
          </a:prstGeom>
          <a:noFill/>
          <a:ln w="9525">
            <a:noFill/>
            <a:miter lim="800000"/>
            <a:headEnd/>
            <a:tailEnd/>
          </a:ln>
          <a:effectLst/>
        </p:spPr>
        <p:txBody>
          <a:bodyPr wrap="none" lIns="91397" tIns="45698" rIns="91397" bIns="45698">
            <a:spAutoFit/>
          </a:bodyPr>
          <a:lstStyle/>
          <a:p>
            <a:pPr algn="ctr" fontAlgn="base">
              <a:spcBef>
                <a:spcPct val="0"/>
              </a:spcBef>
              <a:spcAft>
                <a:spcPct val="0"/>
              </a:spcAft>
            </a:pPr>
            <a:r>
              <a:rPr lang="en-US" sz="3200" dirty="0">
                <a:solidFill>
                  <a:srgbClr val="C00000"/>
                </a:solidFill>
                <a:cs typeface="Calibri" pitchFamily="34" charset="0"/>
              </a:rPr>
              <a:t>Feedback (control) </a:t>
            </a:r>
            <a:r>
              <a:rPr lang="en-US" sz="3200" dirty="0" smtClean="0">
                <a:solidFill>
                  <a:srgbClr val="C00000"/>
                </a:solidFill>
                <a:cs typeface="Calibri" pitchFamily="34" charset="0"/>
              </a:rPr>
              <a:t>motifs in circuit design</a:t>
            </a:r>
            <a:endParaRPr lang="en-US" sz="3200" dirty="0">
              <a:solidFill>
                <a:srgbClr val="C00000"/>
              </a:solidFill>
              <a:cs typeface="Calibri" pitchFamily="34" charset="0"/>
            </a:endParaRPr>
          </a:p>
        </p:txBody>
      </p:sp>
      <p:sp>
        <p:nvSpPr>
          <p:cNvPr id="9" name="TextBox 8"/>
          <p:cNvSpPr txBox="1"/>
          <p:nvPr/>
        </p:nvSpPr>
        <p:spPr>
          <a:xfrm>
            <a:off x="92671" y="1482845"/>
            <a:ext cx="1507529" cy="707886"/>
          </a:xfrm>
          <a:prstGeom prst="rect">
            <a:avLst/>
          </a:prstGeom>
          <a:noFill/>
        </p:spPr>
        <p:txBody>
          <a:bodyPr wrap="none" rtlCol="0">
            <a:spAutoFit/>
          </a:bodyPr>
          <a:lstStyle/>
          <a:p>
            <a:pPr algn="ctr"/>
            <a:r>
              <a:rPr lang="en-US" sz="2000" b="1" dirty="0">
                <a:solidFill>
                  <a:srgbClr val="C00000"/>
                </a:solidFill>
              </a:rPr>
              <a:t>Stabilization</a:t>
            </a:r>
            <a:br>
              <a:rPr lang="en-US" sz="2000" b="1" dirty="0">
                <a:solidFill>
                  <a:srgbClr val="C00000"/>
                </a:solidFill>
              </a:rPr>
            </a:br>
            <a:r>
              <a:rPr lang="en-US" sz="2000" b="1" dirty="0">
                <a:solidFill>
                  <a:srgbClr val="C00000"/>
                </a:solidFill>
              </a:rPr>
              <a:t>(robustness)</a:t>
            </a:r>
          </a:p>
        </p:txBody>
      </p:sp>
      <p:sp>
        <p:nvSpPr>
          <p:cNvPr id="10" name="TextBox 9"/>
          <p:cNvSpPr txBox="1"/>
          <p:nvPr/>
        </p:nvSpPr>
        <p:spPr>
          <a:xfrm>
            <a:off x="254574" y="4418761"/>
            <a:ext cx="1183722" cy="400110"/>
          </a:xfrm>
          <a:prstGeom prst="rect">
            <a:avLst/>
          </a:prstGeom>
          <a:noFill/>
        </p:spPr>
        <p:txBody>
          <a:bodyPr wrap="none" rtlCol="0">
            <a:spAutoFit/>
          </a:bodyPr>
          <a:lstStyle/>
          <a:p>
            <a:pPr algn="ctr"/>
            <a:r>
              <a:rPr lang="en-US" sz="2000" b="1" dirty="0">
                <a:solidFill>
                  <a:srgbClr val="C00000"/>
                </a:solidFill>
              </a:rPr>
              <a:t>Synthesis</a:t>
            </a:r>
          </a:p>
        </p:txBody>
      </p:sp>
      <p:sp>
        <p:nvSpPr>
          <p:cNvPr id="11" name="TextBox 10"/>
          <p:cNvSpPr txBox="1"/>
          <p:nvPr/>
        </p:nvSpPr>
        <p:spPr>
          <a:xfrm>
            <a:off x="446223" y="6324600"/>
            <a:ext cx="8251554" cy="369332"/>
          </a:xfrm>
          <a:prstGeom prst="rect">
            <a:avLst/>
          </a:prstGeom>
          <a:noFill/>
          <a:ln>
            <a:noFill/>
          </a:ln>
        </p:spPr>
        <p:txBody>
          <a:bodyPr wrap="none" rtlCol="0">
            <a:spAutoFit/>
          </a:bodyPr>
          <a:lstStyle/>
          <a:p>
            <a:r>
              <a:rPr lang="en-US" dirty="0">
                <a:solidFill>
                  <a:prstClr val="black"/>
                </a:solidFill>
              </a:rPr>
              <a:t> Steady-state analysis can be intuitive, but need theory for dynamics (transients), noise</a:t>
            </a:r>
          </a:p>
        </p:txBody>
      </p:sp>
      <p:pic>
        <p:nvPicPr>
          <p:cNvPr id="17" name="Picture 16"/>
          <p:cNvPicPr>
            <a:picLocks noChangeAspect="1"/>
          </p:cNvPicPr>
          <p:nvPr>
            <p:custDataLst>
              <p:tags r:id="rId1"/>
            </p:custDataLst>
          </p:nvPr>
        </p:nvPicPr>
        <p:blipFill>
          <a:blip r:embed="rId10">
            <a:extLst>
              <a:ext uri="{28A0092B-C50C-407E-A947-70E740481C1C}">
                <a14:useLocalDpi xmlns:a14="http://schemas.microsoft.com/office/drawing/2010/main" val="0"/>
              </a:ext>
            </a:extLst>
          </a:blip>
          <a:stretch>
            <a:fillRect/>
          </a:stretch>
        </p:blipFill>
        <p:spPr bwMode="auto">
          <a:xfrm>
            <a:off x="5715000" y="913382"/>
            <a:ext cx="3246082" cy="1296418"/>
          </a:xfrm>
          <a:prstGeom prst="rect">
            <a:avLst/>
          </a:prstGeom>
          <a:noFill/>
          <a:ln/>
          <a:effectLst/>
          <a:extLst>
            <a:ext uri="{909E8E84-426E-40DD-AFC4-6F175D3DCCD1}">
              <a14:hiddenFill xmlns:a14="http://schemas.microsoft.com/office/drawing/2010/main">
                <a:pattFill prst="pct5">
                  <a:fgClr>
                    <a:srgbClr val="FFFFFF">
                      <a:alpha val="0"/>
                    </a:srgbClr>
                  </a:fgClr>
                  <a:bgClr>
                    <a:srgbClr val="FFFFFF">
                      <a:alpha val="0"/>
                    </a:srgbClr>
                  </a:bgClr>
                </a:patt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nvGrpSpPr>
          <p:cNvPr id="30" name="Group 29"/>
          <p:cNvGrpSpPr/>
          <p:nvPr/>
        </p:nvGrpSpPr>
        <p:grpSpPr>
          <a:xfrm>
            <a:off x="1637551" y="914400"/>
            <a:ext cx="4382249" cy="1844777"/>
            <a:chOff x="1637551" y="914400"/>
            <a:chExt cx="4382249" cy="1844777"/>
          </a:xfrm>
        </p:grpSpPr>
        <p:pic>
          <p:nvPicPr>
            <p:cNvPr id="3" name="Picture 2" descr="C0328-Figure1.gif"/>
            <p:cNvPicPr>
              <a:picLocks noChangeAspect="1"/>
            </p:cNvPicPr>
            <p:nvPr/>
          </p:nvPicPr>
          <p:blipFill>
            <a:blip r:embed="rId11" cstate="print">
              <a:clrChange>
                <a:clrFrom>
                  <a:srgbClr val="FFFFFF"/>
                </a:clrFrom>
                <a:clrTo>
                  <a:srgbClr val="FFFFFF">
                    <a:alpha val="0"/>
                  </a:srgbClr>
                </a:clrTo>
              </a:clrChange>
            </a:blip>
            <a:stretch>
              <a:fillRect/>
            </a:stretch>
          </p:blipFill>
          <p:spPr>
            <a:xfrm>
              <a:off x="1676400" y="914400"/>
              <a:ext cx="4343400" cy="1844777"/>
            </a:xfrm>
            <a:prstGeom prst="rect">
              <a:avLst/>
            </a:prstGeom>
          </p:spPr>
        </p:pic>
        <p:pic>
          <p:nvPicPr>
            <p:cNvPr id="19" name="Picture 18"/>
            <p:cNvPicPr>
              <a:picLocks noChangeAspect="1"/>
            </p:cNvPicPr>
            <p:nvPr>
              <p:custDataLst>
                <p:tags r:id="rId3"/>
              </p:custDataLst>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34000" y="2133600"/>
              <a:ext cx="304560" cy="228960"/>
            </a:xfrm>
            <a:prstGeom prst="rect">
              <a:avLst/>
            </a:prstGeom>
            <a:noFill/>
            <a:extLst>
              <a:ext uri="{909E8E84-426E-40DD-AFC4-6F175D3DCCD1}">
                <a14:hiddenFill xmlns:a14="http://schemas.microsoft.com/office/drawing/2010/main">
                  <a:solidFill>
                    <a:scrgbClr r="0" g="0" b="0">
                      <a:alpha val="0"/>
                    </a:scrgbClr>
                  </a:solidFill>
                </a14:hiddenFill>
              </a:ext>
            </a:extLst>
          </p:spPr>
        </p:pic>
        <p:sp>
          <p:nvSpPr>
            <p:cNvPr id="20" name="Rectangle 19"/>
            <p:cNvSpPr/>
            <p:nvPr/>
          </p:nvSpPr>
          <p:spPr>
            <a:xfrm>
              <a:off x="5257800" y="1524000"/>
              <a:ext cx="762000" cy="4196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3" name="Picture 22"/>
            <p:cNvPicPr>
              <a:picLocks noChangeAspect="1"/>
            </p:cNvPicPr>
            <p:nvPr>
              <p:custDataLst>
                <p:tags r:id="rId4"/>
              </p:custDataLst>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778201" y="1009454"/>
              <a:ext cx="278960" cy="228780"/>
            </a:xfrm>
            <a:prstGeom prst="rect">
              <a:avLst/>
            </a:prstGeom>
            <a:noFill/>
            <a:ln/>
            <a:effectLst/>
            <a:extLst>
              <a:ext uri="{909E8E84-426E-40DD-AFC4-6F175D3DCCD1}">
                <a14:hiddenFill xmlns:a14="http://schemas.microsoft.com/office/drawing/2010/main">
                  <a:solidFill>
                    <a:srgbClr val="000000">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22" name="Rectangle 21"/>
            <p:cNvSpPr/>
            <p:nvPr/>
          </p:nvSpPr>
          <p:spPr>
            <a:xfrm rot="16200000">
              <a:off x="1466356" y="1523999"/>
              <a:ext cx="762000" cy="4196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2743200" y="990420"/>
              <a:ext cx="329940" cy="2287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4165860" y="990420"/>
              <a:ext cx="329940" cy="2287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9" name="Picture 28"/>
            <p:cNvPicPr>
              <a:picLocks noChangeAspect="1"/>
            </p:cNvPicPr>
            <p:nvPr>
              <p:custDataLst>
                <p:tags r:id="rId5"/>
              </p:custDataLst>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4165860" y="971325"/>
              <a:ext cx="329680" cy="305039"/>
            </a:xfrm>
            <a:prstGeom prst="rect">
              <a:avLst/>
            </a:prstGeom>
            <a:noFill/>
            <a:ln/>
            <a:effectLst/>
            <a:extLst>
              <a:ext uri="{909E8E84-426E-40DD-AFC4-6F175D3DCCD1}">
                <a14:hiddenFill xmlns:a14="http://schemas.microsoft.com/office/drawing/2010/main">
                  <a:solidFill>
                    <a:srgbClr val="000000">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25" name="Picture 24"/>
            <p:cNvPicPr>
              <a:picLocks noChangeAspect="1"/>
            </p:cNvPicPr>
            <p:nvPr>
              <p:custDataLst>
                <p:tags r:id="rId6"/>
              </p:custDataLst>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43200" y="971204"/>
              <a:ext cx="329940" cy="305280"/>
            </a:xfrm>
            <a:prstGeom prst="rect">
              <a:avLst/>
            </a:prstGeom>
            <a:noFill/>
            <a:extLst>
              <a:ext uri="{909E8E84-426E-40DD-AFC4-6F175D3DCCD1}">
                <a14:hiddenFill xmlns:a14="http://schemas.microsoft.com/office/drawing/2010/main">
                  <a:solidFill>
                    <a:scrgbClr r="0" g="0" b="0">
                      <a:alpha val="0"/>
                    </a:scrgbClr>
                  </a:solidFill>
                </a14:hiddenFill>
              </a:ext>
            </a:extLst>
          </p:spPr>
        </p:pic>
      </p:grpSp>
      <p:pic>
        <p:nvPicPr>
          <p:cNvPr id="32" name="Picture 31"/>
          <p:cNvPicPr>
            <a:picLocks noChangeAspect="1"/>
          </p:cNvPicPr>
          <p:nvPr>
            <p:custDataLst>
              <p:tags r:id="rId2"/>
            </p:custDataLst>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14800" y="1893914"/>
            <a:ext cx="253800" cy="254400"/>
          </a:xfrm>
          <a:prstGeom prst="rect">
            <a:avLst/>
          </a:prstGeom>
          <a:noFill/>
          <a:extLst>
            <a:ext uri="{909E8E84-426E-40DD-AFC4-6F175D3DCCD1}">
              <a14:hiddenFill xmlns:a14="http://schemas.microsoft.com/office/drawing/2010/main">
                <a:solidFill>
                  <a:scrgbClr r="0" g="0" b="0">
                    <a:alpha val="0"/>
                  </a:scrgbClr>
                </a:solidFill>
              </a14:hiddenFill>
            </a:ext>
          </a:extLst>
        </p:spPr>
      </p:pic>
    </p:spTree>
    <p:extLst>
      <p:ext uri="{BB962C8B-B14F-4D97-AF65-F5344CB8AC3E}">
        <p14:creationId xmlns:p14="http://schemas.microsoft.com/office/powerpoint/2010/main" val="35930228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p:cNvGrpSpPr/>
          <p:nvPr/>
        </p:nvGrpSpPr>
        <p:grpSpPr>
          <a:xfrm>
            <a:off x="484677" y="927919"/>
            <a:ext cx="2265895" cy="2080151"/>
            <a:chOff x="885120" y="1239915"/>
            <a:chExt cx="2265895" cy="2080151"/>
          </a:xfrm>
        </p:grpSpPr>
        <p:sp>
          <p:nvSpPr>
            <p:cNvPr id="3" name="TextBox 2"/>
            <p:cNvSpPr txBox="1"/>
            <p:nvPr/>
          </p:nvSpPr>
          <p:spPr>
            <a:xfrm>
              <a:off x="2266842" y="1239915"/>
              <a:ext cx="308098" cy="369332"/>
            </a:xfrm>
            <a:prstGeom prst="rect">
              <a:avLst/>
            </a:prstGeom>
            <a:noFill/>
          </p:spPr>
          <p:txBody>
            <a:bodyPr wrap="none" rtlCol="0">
              <a:spAutoFit/>
            </a:bodyPr>
            <a:lstStyle/>
            <a:p>
              <a:r>
                <a:rPr lang="el-GR" dirty="0">
                  <a:solidFill>
                    <a:srgbClr val="000000"/>
                  </a:solidFill>
                </a:rPr>
                <a:t>β</a:t>
              </a:r>
              <a:endParaRPr lang="en-US" dirty="0">
                <a:solidFill>
                  <a:srgbClr val="000000"/>
                </a:solidFill>
              </a:endParaRPr>
            </a:p>
          </p:txBody>
        </p:sp>
        <p:sp>
          <p:nvSpPr>
            <p:cNvPr id="5" name="Isosceles Triangle 4"/>
            <p:cNvSpPr/>
            <p:nvPr/>
          </p:nvSpPr>
          <p:spPr>
            <a:xfrm>
              <a:off x="1486800" y="1985578"/>
              <a:ext cx="1060704" cy="914400"/>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6" name="Straight Arrow Connector 5"/>
            <p:cNvCxnSpPr/>
            <p:nvPr/>
          </p:nvCxnSpPr>
          <p:spPr>
            <a:xfrm>
              <a:off x="2617615" y="2899978"/>
              <a:ext cx="533400" cy="1588"/>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18000000" flipH="1">
              <a:off x="1908878" y="1700917"/>
              <a:ext cx="533400" cy="1588"/>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788552" y="1970981"/>
              <a:ext cx="457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3600000">
              <a:off x="1217053" y="2854755"/>
              <a:ext cx="457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18000000">
              <a:off x="2360052" y="2854755"/>
              <a:ext cx="457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3600000" flipH="1" flipV="1">
              <a:off x="1601923" y="1700918"/>
              <a:ext cx="533400" cy="1588"/>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0800000" flipH="1">
              <a:off x="885120" y="2908229"/>
              <a:ext cx="533400" cy="1588"/>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8000000" flipH="1" flipV="1">
              <a:off x="1161288" y="3136392"/>
              <a:ext cx="365760" cy="1588"/>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3600000" flipH="1" flipV="1">
              <a:off x="2497900" y="3122257"/>
              <a:ext cx="365760" cy="1588"/>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5229131" y="3097500"/>
            <a:ext cx="3610069" cy="3533260"/>
            <a:chOff x="3957520" y="1239915"/>
            <a:chExt cx="3610069" cy="3533260"/>
          </a:xfrm>
        </p:grpSpPr>
        <p:sp>
          <p:nvSpPr>
            <p:cNvPr id="21" name="TextBox 20"/>
            <p:cNvSpPr txBox="1"/>
            <p:nvPr/>
          </p:nvSpPr>
          <p:spPr>
            <a:xfrm>
              <a:off x="5492862" y="1239915"/>
              <a:ext cx="308098" cy="369332"/>
            </a:xfrm>
            <a:prstGeom prst="rect">
              <a:avLst/>
            </a:prstGeom>
            <a:noFill/>
          </p:spPr>
          <p:txBody>
            <a:bodyPr wrap="none" rtlCol="0">
              <a:spAutoFit/>
            </a:bodyPr>
            <a:lstStyle/>
            <a:p>
              <a:r>
                <a:rPr lang="el-GR" dirty="0">
                  <a:solidFill>
                    <a:srgbClr val="000000"/>
                  </a:solidFill>
                </a:rPr>
                <a:t>β</a:t>
              </a:r>
              <a:endParaRPr lang="en-US" dirty="0">
                <a:solidFill>
                  <a:srgbClr val="000000"/>
                </a:solidFill>
              </a:endParaRPr>
            </a:p>
          </p:txBody>
        </p:sp>
        <p:sp>
          <p:nvSpPr>
            <p:cNvPr id="22" name="Isosceles Triangle 21"/>
            <p:cNvSpPr/>
            <p:nvPr/>
          </p:nvSpPr>
          <p:spPr>
            <a:xfrm flipV="1">
              <a:off x="6264562" y="3696964"/>
              <a:ext cx="1060704" cy="914400"/>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23" name="Straight Connector 22"/>
            <p:cNvCxnSpPr/>
            <p:nvPr/>
          </p:nvCxnSpPr>
          <p:spPr>
            <a:xfrm flipV="1">
              <a:off x="6566314" y="4625961"/>
              <a:ext cx="457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8000000" flipV="1">
              <a:off x="5994815" y="3742187"/>
              <a:ext cx="457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3600000" flipV="1">
              <a:off x="7137814" y="3742187"/>
              <a:ext cx="457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497397" y="3789361"/>
              <a:ext cx="595035" cy="369332"/>
            </a:xfrm>
            <a:prstGeom prst="rect">
              <a:avLst/>
            </a:prstGeom>
            <a:noFill/>
          </p:spPr>
          <p:txBody>
            <a:bodyPr wrap="none" rtlCol="0">
              <a:spAutoFit/>
            </a:bodyPr>
            <a:lstStyle/>
            <a:p>
              <a:r>
                <a:rPr lang="el-GR" dirty="0">
                  <a:solidFill>
                    <a:srgbClr val="000000"/>
                  </a:solidFill>
                </a:rPr>
                <a:t>ϕ</a:t>
              </a:r>
              <a:r>
                <a:rPr lang="en-US" dirty="0">
                  <a:solidFill>
                    <a:srgbClr val="000000"/>
                  </a:solidFill>
                </a:rPr>
                <a:t>(</a:t>
              </a:r>
              <a:r>
                <a:rPr lang="en-US" i="1" dirty="0">
                  <a:solidFill>
                    <a:srgbClr val="000000"/>
                  </a:solidFill>
                </a:rPr>
                <a:t>P</a:t>
              </a:r>
              <a:r>
                <a:rPr lang="en-US" dirty="0">
                  <a:solidFill>
                    <a:srgbClr val="000000"/>
                  </a:solidFill>
                </a:rPr>
                <a:t>)</a:t>
              </a:r>
            </a:p>
          </p:txBody>
        </p:sp>
        <p:sp>
          <p:nvSpPr>
            <p:cNvPr id="27" name="Isosceles Triangle 26"/>
            <p:cNvSpPr/>
            <p:nvPr/>
          </p:nvSpPr>
          <p:spPr>
            <a:xfrm>
              <a:off x="4252216" y="1985578"/>
              <a:ext cx="1983742" cy="1710122"/>
            </a:xfrm>
            <a:prstGeom prst="triangle">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8" name="Isosceles Triangle 27"/>
            <p:cNvSpPr/>
            <p:nvPr/>
          </p:nvSpPr>
          <p:spPr>
            <a:xfrm>
              <a:off x="4713735" y="1985578"/>
              <a:ext cx="1060704" cy="914400"/>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29" name="Straight Arrow Connector 28"/>
            <p:cNvCxnSpPr/>
            <p:nvPr/>
          </p:nvCxnSpPr>
          <p:spPr>
            <a:xfrm>
              <a:off x="5844550" y="2899978"/>
              <a:ext cx="533400" cy="1588"/>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015487" y="1970981"/>
              <a:ext cx="457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3600000">
              <a:off x="4443988" y="2854755"/>
              <a:ext cx="457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8000000">
              <a:off x="5586987" y="2854755"/>
              <a:ext cx="457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3600000">
              <a:off x="3997755" y="3695698"/>
              <a:ext cx="457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5094764" y="1435011"/>
              <a:ext cx="308543" cy="533401"/>
              <a:chOff x="5094764" y="1435013"/>
              <a:chExt cx="308543" cy="533401"/>
            </a:xfrm>
          </p:grpSpPr>
          <p:cxnSp>
            <p:nvCxnSpPr>
              <p:cNvPr id="44" name="Straight Arrow Connector 43"/>
              <p:cNvCxnSpPr/>
              <p:nvPr/>
            </p:nvCxnSpPr>
            <p:spPr>
              <a:xfrm rot="18000000" flipH="1">
                <a:off x="5135813" y="1700919"/>
                <a:ext cx="533400" cy="1588"/>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rot="3600000" flipH="1" flipV="1">
                <a:off x="4828858" y="1700920"/>
                <a:ext cx="533400" cy="1588"/>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35" name="Straight Arrow Connector 34"/>
            <p:cNvCxnSpPr/>
            <p:nvPr/>
          </p:nvCxnSpPr>
          <p:spPr>
            <a:xfrm rot="10800000" flipH="1" flipV="1">
              <a:off x="5727807" y="3697834"/>
              <a:ext cx="457200" cy="1588"/>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rot="3600000" flipH="1">
              <a:off x="5729102" y="3133565"/>
              <a:ext cx="365760" cy="1588"/>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rot="3600000" flipH="1">
              <a:off x="5934456" y="3493006"/>
              <a:ext cx="365760" cy="1588"/>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10800000" flipH="1">
              <a:off x="4112055" y="2909815"/>
              <a:ext cx="533400" cy="1588"/>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18000000" flipH="1" flipV="1">
              <a:off x="4389120" y="3136390"/>
              <a:ext cx="365760" cy="1588"/>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5012816" y="3505810"/>
              <a:ext cx="464372" cy="36210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el-GR" sz="2000" dirty="0">
                  <a:solidFill>
                    <a:srgbClr val="000000"/>
                  </a:solidFill>
                </a:rPr>
                <a:t>ϕ</a:t>
              </a:r>
              <a:r>
                <a:rPr lang="en-US" sz="2000" baseline="-25000" dirty="0">
                  <a:solidFill>
                    <a:srgbClr val="000000"/>
                  </a:solidFill>
                </a:rPr>
                <a:t>0</a:t>
              </a:r>
              <a:endParaRPr lang="en-US" sz="1600" baseline="-25000" dirty="0">
                <a:solidFill>
                  <a:srgbClr val="000000"/>
                </a:solidFill>
              </a:endParaRPr>
            </a:p>
          </p:txBody>
        </p:sp>
        <p:sp>
          <p:nvSpPr>
            <p:cNvPr id="41" name="TextBox 40"/>
            <p:cNvSpPr txBox="1"/>
            <p:nvPr/>
          </p:nvSpPr>
          <p:spPr>
            <a:xfrm>
              <a:off x="5689697" y="3635741"/>
              <a:ext cx="303288" cy="369332"/>
            </a:xfrm>
            <a:prstGeom prst="rect">
              <a:avLst/>
            </a:prstGeom>
            <a:noFill/>
          </p:spPr>
          <p:txBody>
            <a:bodyPr wrap="none" rtlCol="0">
              <a:spAutoFit/>
            </a:bodyPr>
            <a:lstStyle/>
            <a:p>
              <a:r>
                <a:rPr lang="en-US" i="1" dirty="0">
                  <a:solidFill>
                    <a:srgbClr val="000000"/>
                  </a:solidFill>
                </a:rPr>
                <a:t>P</a:t>
              </a:r>
            </a:p>
          </p:txBody>
        </p:sp>
        <p:sp>
          <p:nvSpPr>
            <p:cNvPr id="42" name="Rectangle 41"/>
            <p:cNvSpPr/>
            <p:nvPr/>
          </p:nvSpPr>
          <p:spPr>
            <a:xfrm>
              <a:off x="3995924" y="3313783"/>
              <a:ext cx="3571665" cy="1382580"/>
            </a:xfrm>
            <a:prstGeom prst="rect">
              <a:avLst/>
            </a:prstGeom>
            <a:noFill/>
            <a:ln w="9525">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3" name="TextBox 42"/>
            <p:cNvSpPr txBox="1"/>
            <p:nvPr/>
          </p:nvSpPr>
          <p:spPr>
            <a:xfrm>
              <a:off x="3957520" y="4126844"/>
              <a:ext cx="1957587" cy="646331"/>
            </a:xfrm>
            <a:prstGeom prst="rect">
              <a:avLst/>
            </a:prstGeom>
            <a:noFill/>
          </p:spPr>
          <p:txBody>
            <a:bodyPr wrap="none" rtlCol="0">
              <a:spAutoFit/>
            </a:bodyPr>
            <a:lstStyle/>
            <a:p>
              <a:r>
                <a:rPr lang="en-US" dirty="0">
                  <a:solidFill>
                    <a:srgbClr val="000000">
                      <a:lumMod val="50000"/>
                      <a:lumOff val="50000"/>
                    </a:srgbClr>
                  </a:solidFill>
                </a:rPr>
                <a:t>Nonlinear dynamic</a:t>
              </a:r>
            </a:p>
            <a:p>
              <a:r>
                <a:rPr lang="en-US" dirty="0">
                  <a:solidFill>
                    <a:srgbClr val="000000">
                      <a:lumMod val="50000"/>
                      <a:lumOff val="50000"/>
                    </a:srgbClr>
                  </a:solidFill>
                </a:rPr>
                <a:t>controller</a:t>
              </a:r>
            </a:p>
          </p:txBody>
        </p:sp>
      </p:grpSp>
      <p:pic>
        <p:nvPicPr>
          <p:cNvPr id="47" name="Picture 46"/>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4545" t="5152" r="6819" b="2424"/>
          <a:stretch/>
        </p:blipFill>
        <p:spPr>
          <a:xfrm>
            <a:off x="228600" y="3146669"/>
            <a:ext cx="4648200" cy="3635131"/>
          </a:xfrm>
          <a:prstGeom prst="rect">
            <a:avLst/>
          </a:prstGeom>
        </p:spPr>
      </p:pic>
      <p:sp>
        <p:nvSpPr>
          <p:cNvPr id="50" name="Text Box 4"/>
          <p:cNvSpPr txBox="1">
            <a:spLocks noChangeArrowheads="1"/>
          </p:cNvSpPr>
          <p:nvPr/>
        </p:nvSpPr>
        <p:spPr bwMode="auto">
          <a:xfrm>
            <a:off x="872281" y="91440"/>
            <a:ext cx="7399439" cy="584731"/>
          </a:xfrm>
          <a:prstGeom prst="rect">
            <a:avLst/>
          </a:prstGeom>
          <a:noFill/>
          <a:ln w="9525">
            <a:noFill/>
            <a:miter lim="800000"/>
            <a:headEnd/>
            <a:tailEnd/>
          </a:ln>
          <a:effectLst/>
        </p:spPr>
        <p:txBody>
          <a:bodyPr wrap="none" lIns="91397" tIns="45698" rIns="91397" bIns="45698">
            <a:spAutoFit/>
          </a:bodyPr>
          <a:lstStyle/>
          <a:p>
            <a:pPr algn="ctr" fontAlgn="base">
              <a:spcBef>
                <a:spcPct val="0"/>
              </a:spcBef>
              <a:spcAft>
                <a:spcPct val="0"/>
              </a:spcAft>
            </a:pPr>
            <a:r>
              <a:rPr lang="en-US" sz="3200" dirty="0" err="1">
                <a:solidFill>
                  <a:srgbClr val="C00000"/>
                </a:solidFill>
                <a:latin typeface="Calibri" pitchFamily="34" charset="0"/>
                <a:cs typeface="Calibri" pitchFamily="34" charset="0"/>
              </a:rPr>
              <a:t>Attojoule</a:t>
            </a:r>
            <a:r>
              <a:rPr lang="en-US" sz="3200" dirty="0">
                <a:solidFill>
                  <a:srgbClr val="C00000"/>
                </a:solidFill>
                <a:latin typeface="Calibri" pitchFamily="34" charset="0"/>
                <a:cs typeface="Calibri" pitchFamily="34" charset="0"/>
              </a:rPr>
              <a:t> </a:t>
            </a:r>
            <a:r>
              <a:rPr lang="en-US" sz="3200" dirty="0" err="1">
                <a:solidFill>
                  <a:srgbClr val="C00000"/>
                </a:solidFill>
                <a:latin typeface="Calibri" pitchFamily="34" charset="0"/>
                <a:cs typeface="Calibri" pitchFamily="34" charset="0"/>
              </a:rPr>
              <a:t>nanophotonic</a:t>
            </a:r>
            <a:r>
              <a:rPr lang="en-US" sz="3200" dirty="0">
                <a:solidFill>
                  <a:srgbClr val="C00000"/>
                </a:solidFill>
                <a:latin typeface="Calibri" pitchFamily="34" charset="0"/>
                <a:cs typeface="Calibri" pitchFamily="34" charset="0"/>
              </a:rPr>
              <a:t> switch stabilization</a:t>
            </a:r>
          </a:p>
        </p:txBody>
      </p:sp>
      <p:sp>
        <p:nvSpPr>
          <p:cNvPr id="52" name="TextBox 51"/>
          <p:cNvSpPr txBox="1"/>
          <p:nvPr/>
        </p:nvSpPr>
        <p:spPr>
          <a:xfrm>
            <a:off x="2831011" y="640080"/>
            <a:ext cx="3481979" cy="338554"/>
          </a:xfrm>
          <a:prstGeom prst="rect">
            <a:avLst/>
          </a:prstGeom>
          <a:noFill/>
        </p:spPr>
        <p:txBody>
          <a:bodyPr wrap="none" rtlCol="0">
            <a:spAutoFit/>
          </a:bodyPr>
          <a:lstStyle/>
          <a:p>
            <a:r>
              <a:rPr lang="en-US" sz="1600" dirty="0">
                <a:solidFill>
                  <a:srgbClr val="000000"/>
                </a:solidFill>
                <a:latin typeface="Calibri" pitchFamily="34" charset="0"/>
                <a:cs typeface="Calibri" pitchFamily="34" charset="0"/>
              </a:rPr>
              <a:t>HM, Appl. Phys. </a:t>
            </a:r>
            <a:r>
              <a:rPr lang="en-US" sz="1600" dirty="0" err="1">
                <a:solidFill>
                  <a:srgbClr val="000000"/>
                </a:solidFill>
                <a:latin typeface="Calibri" pitchFamily="34" charset="0"/>
                <a:cs typeface="Calibri" pitchFamily="34" charset="0"/>
              </a:rPr>
              <a:t>Lett</a:t>
            </a:r>
            <a:r>
              <a:rPr lang="en-US" sz="1600" dirty="0">
                <a:solidFill>
                  <a:srgbClr val="000000"/>
                </a:solidFill>
                <a:latin typeface="Calibri" pitchFamily="34" charset="0"/>
                <a:cs typeface="Calibri" pitchFamily="34" charset="0"/>
              </a:rPr>
              <a:t>. </a:t>
            </a:r>
            <a:r>
              <a:rPr lang="en-US" sz="1600" b="1" dirty="0">
                <a:solidFill>
                  <a:srgbClr val="000000"/>
                </a:solidFill>
                <a:latin typeface="Calibri" pitchFamily="34" charset="0"/>
                <a:cs typeface="Calibri" pitchFamily="34" charset="0"/>
              </a:rPr>
              <a:t>98</a:t>
            </a:r>
            <a:r>
              <a:rPr lang="en-US" sz="1600" dirty="0">
                <a:solidFill>
                  <a:srgbClr val="000000"/>
                </a:solidFill>
                <a:latin typeface="Calibri" pitchFamily="34" charset="0"/>
                <a:cs typeface="Calibri" pitchFamily="34" charset="0"/>
              </a:rPr>
              <a:t>, 193109 (2011)</a:t>
            </a: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823" t="4613" r="7381" b="5914"/>
          <a:stretch/>
        </p:blipFill>
        <p:spPr bwMode="auto">
          <a:xfrm>
            <a:off x="6115632" y="961178"/>
            <a:ext cx="2543691" cy="2086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0000" t="4891" r="8077" b="6446"/>
          <a:stretch/>
        </p:blipFill>
        <p:spPr bwMode="auto">
          <a:xfrm>
            <a:off x="3235248" y="1032287"/>
            <a:ext cx="2395708" cy="1944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30228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14" t="5758" r="7045" b="51848"/>
          <a:stretch/>
        </p:blipFill>
        <p:spPr>
          <a:xfrm>
            <a:off x="4729594" y="1071938"/>
            <a:ext cx="4206240" cy="1522503"/>
          </a:xfrm>
          <a:prstGeom prst="rect">
            <a:avLst/>
          </a:prstGeom>
        </p:spPr>
      </p:pic>
      <p:pic>
        <p:nvPicPr>
          <p:cNvPr id="4" name="Picture 3"/>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091" t="5608" r="6931" b="2879"/>
          <a:stretch/>
        </p:blipFill>
        <p:spPr>
          <a:xfrm>
            <a:off x="4343400" y="2787610"/>
            <a:ext cx="4724400" cy="3644364"/>
          </a:xfrm>
          <a:prstGeom prst="rect">
            <a:avLst/>
          </a:prstGeom>
        </p:spPr>
      </p:pic>
      <p:grpSp>
        <p:nvGrpSpPr>
          <p:cNvPr id="5" name="Group 4"/>
          <p:cNvGrpSpPr/>
          <p:nvPr/>
        </p:nvGrpSpPr>
        <p:grpSpPr>
          <a:xfrm>
            <a:off x="304800" y="2791340"/>
            <a:ext cx="3610069" cy="3533260"/>
            <a:chOff x="3957520" y="1239915"/>
            <a:chExt cx="3610069" cy="3533260"/>
          </a:xfrm>
        </p:grpSpPr>
        <p:sp>
          <p:nvSpPr>
            <p:cNvPr id="6" name="TextBox 5"/>
            <p:cNvSpPr txBox="1"/>
            <p:nvPr/>
          </p:nvSpPr>
          <p:spPr>
            <a:xfrm>
              <a:off x="5492862" y="1239915"/>
              <a:ext cx="308098" cy="369332"/>
            </a:xfrm>
            <a:prstGeom prst="rect">
              <a:avLst/>
            </a:prstGeom>
            <a:noFill/>
          </p:spPr>
          <p:txBody>
            <a:bodyPr wrap="none" rtlCol="0">
              <a:spAutoFit/>
            </a:bodyPr>
            <a:lstStyle/>
            <a:p>
              <a:r>
                <a:rPr lang="el-GR" dirty="0">
                  <a:solidFill>
                    <a:srgbClr val="000000"/>
                  </a:solidFill>
                </a:rPr>
                <a:t>β</a:t>
              </a:r>
              <a:endParaRPr lang="en-US" dirty="0">
                <a:solidFill>
                  <a:srgbClr val="000000"/>
                </a:solidFill>
              </a:endParaRPr>
            </a:p>
          </p:txBody>
        </p:sp>
        <p:sp>
          <p:nvSpPr>
            <p:cNvPr id="7" name="Isosceles Triangle 6"/>
            <p:cNvSpPr/>
            <p:nvPr/>
          </p:nvSpPr>
          <p:spPr>
            <a:xfrm flipV="1">
              <a:off x="6264562" y="3696964"/>
              <a:ext cx="1060704" cy="914400"/>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8" name="Straight Connector 7"/>
            <p:cNvCxnSpPr/>
            <p:nvPr/>
          </p:nvCxnSpPr>
          <p:spPr>
            <a:xfrm flipV="1">
              <a:off x="6566314" y="4625961"/>
              <a:ext cx="457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8000000" flipV="1">
              <a:off x="5994815" y="3742187"/>
              <a:ext cx="457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3600000" flipV="1">
              <a:off x="7137814" y="3742187"/>
              <a:ext cx="457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497397" y="3789361"/>
              <a:ext cx="595035" cy="369332"/>
            </a:xfrm>
            <a:prstGeom prst="rect">
              <a:avLst/>
            </a:prstGeom>
            <a:noFill/>
          </p:spPr>
          <p:txBody>
            <a:bodyPr wrap="none" rtlCol="0">
              <a:spAutoFit/>
            </a:bodyPr>
            <a:lstStyle/>
            <a:p>
              <a:r>
                <a:rPr lang="el-GR" dirty="0">
                  <a:solidFill>
                    <a:srgbClr val="000000"/>
                  </a:solidFill>
                </a:rPr>
                <a:t>ϕ</a:t>
              </a:r>
              <a:r>
                <a:rPr lang="en-US" dirty="0">
                  <a:solidFill>
                    <a:srgbClr val="000000"/>
                  </a:solidFill>
                </a:rPr>
                <a:t>(</a:t>
              </a:r>
              <a:r>
                <a:rPr lang="en-US" i="1" dirty="0">
                  <a:solidFill>
                    <a:srgbClr val="000000"/>
                  </a:solidFill>
                </a:rPr>
                <a:t>P</a:t>
              </a:r>
              <a:r>
                <a:rPr lang="en-US" dirty="0">
                  <a:solidFill>
                    <a:srgbClr val="000000"/>
                  </a:solidFill>
                </a:rPr>
                <a:t>)</a:t>
              </a:r>
            </a:p>
          </p:txBody>
        </p:sp>
        <p:sp>
          <p:nvSpPr>
            <p:cNvPr id="12" name="Isosceles Triangle 11"/>
            <p:cNvSpPr/>
            <p:nvPr/>
          </p:nvSpPr>
          <p:spPr>
            <a:xfrm>
              <a:off x="4252216" y="1985578"/>
              <a:ext cx="1983742" cy="1710122"/>
            </a:xfrm>
            <a:prstGeom prst="triangle">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Isosceles Triangle 12"/>
            <p:cNvSpPr/>
            <p:nvPr/>
          </p:nvSpPr>
          <p:spPr>
            <a:xfrm>
              <a:off x="4713735" y="1985578"/>
              <a:ext cx="1060704" cy="914400"/>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4" name="Straight Arrow Connector 13"/>
            <p:cNvCxnSpPr/>
            <p:nvPr/>
          </p:nvCxnSpPr>
          <p:spPr>
            <a:xfrm>
              <a:off x="5844550" y="2899978"/>
              <a:ext cx="533400" cy="1588"/>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015487" y="1970981"/>
              <a:ext cx="457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3600000">
              <a:off x="4443988" y="2854755"/>
              <a:ext cx="457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8000000">
              <a:off x="5586987" y="2854755"/>
              <a:ext cx="457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3600000">
              <a:off x="3997755" y="3695698"/>
              <a:ext cx="457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5094764" y="1435011"/>
              <a:ext cx="308543" cy="533401"/>
              <a:chOff x="5094764" y="1435013"/>
              <a:chExt cx="308543" cy="533401"/>
            </a:xfrm>
          </p:grpSpPr>
          <p:cxnSp>
            <p:nvCxnSpPr>
              <p:cNvPr id="29" name="Straight Arrow Connector 28"/>
              <p:cNvCxnSpPr/>
              <p:nvPr/>
            </p:nvCxnSpPr>
            <p:spPr>
              <a:xfrm rot="18000000" flipH="1">
                <a:off x="5135813" y="1700919"/>
                <a:ext cx="533400" cy="1588"/>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3600000" flipH="1" flipV="1">
                <a:off x="4828858" y="1700920"/>
                <a:ext cx="533400" cy="1588"/>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20" name="Straight Arrow Connector 19"/>
            <p:cNvCxnSpPr/>
            <p:nvPr/>
          </p:nvCxnSpPr>
          <p:spPr>
            <a:xfrm rot="10800000" flipH="1" flipV="1">
              <a:off x="5727807" y="3697834"/>
              <a:ext cx="457200" cy="1588"/>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3600000" flipH="1">
              <a:off x="5729102" y="3133565"/>
              <a:ext cx="365760" cy="1588"/>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3600000" flipH="1">
              <a:off x="5934456" y="3493006"/>
              <a:ext cx="365760" cy="1588"/>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10800000" flipH="1">
              <a:off x="4112055" y="2909815"/>
              <a:ext cx="533400" cy="1588"/>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18000000" flipH="1" flipV="1">
              <a:off x="4389120" y="3136390"/>
              <a:ext cx="365760" cy="1588"/>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5012816" y="3505810"/>
              <a:ext cx="464372" cy="36210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el-GR" sz="2000" dirty="0">
                  <a:solidFill>
                    <a:srgbClr val="000000"/>
                  </a:solidFill>
                </a:rPr>
                <a:t>ϕ</a:t>
              </a:r>
              <a:r>
                <a:rPr lang="en-US" sz="2000" baseline="-25000" dirty="0">
                  <a:solidFill>
                    <a:srgbClr val="000000"/>
                  </a:solidFill>
                </a:rPr>
                <a:t>0</a:t>
              </a:r>
              <a:endParaRPr lang="en-US" sz="1600" baseline="-25000" dirty="0">
                <a:solidFill>
                  <a:srgbClr val="000000"/>
                </a:solidFill>
              </a:endParaRPr>
            </a:p>
          </p:txBody>
        </p:sp>
        <p:sp>
          <p:nvSpPr>
            <p:cNvPr id="26" name="TextBox 25"/>
            <p:cNvSpPr txBox="1"/>
            <p:nvPr/>
          </p:nvSpPr>
          <p:spPr>
            <a:xfrm>
              <a:off x="5689697" y="3635741"/>
              <a:ext cx="303288" cy="369332"/>
            </a:xfrm>
            <a:prstGeom prst="rect">
              <a:avLst/>
            </a:prstGeom>
            <a:noFill/>
          </p:spPr>
          <p:txBody>
            <a:bodyPr wrap="none" rtlCol="0">
              <a:spAutoFit/>
            </a:bodyPr>
            <a:lstStyle/>
            <a:p>
              <a:r>
                <a:rPr lang="en-US" i="1" dirty="0">
                  <a:solidFill>
                    <a:srgbClr val="000000"/>
                  </a:solidFill>
                </a:rPr>
                <a:t>P</a:t>
              </a:r>
            </a:p>
          </p:txBody>
        </p:sp>
        <p:sp>
          <p:nvSpPr>
            <p:cNvPr id="27" name="Rectangle 26"/>
            <p:cNvSpPr/>
            <p:nvPr/>
          </p:nvSpPr>
          <p:spPr>
            <a:xfrm>
              <a:off x="3995924" y="3313783"/>
              <a:ext cx="3571665" cy="1382580"/>
            </a:xfrm>
            <a:prstGeom prst="rect">
              <a:avLst/>
            </a:prstGeom>
            <a:noFill/>
            <a:ln w="9525">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8" name="TextBox 27"/>
            <p:cNvSpPr txBox="1"/>
            <p:nvPr/>
          </p:nvSpPr>
          <p:spPr>
            <a:xfrm>
              <a:off x="3957520" y="4126844"/>
              <a:ext cx="1957587" cy="646331"/>
            </a:xfrm>
            <a:prstGeom prst="rect">
              <a:avLst/>
            </a:prstGeom>
            <a:noFill/>
          </p:spPr>
          <p:txBody>
            <a:bodyPr wrap="none" rtlCol="0">
              <a:spAutoFit/>
            </a:bodyPr>
            <a:lstStyle/>
            <a:p>
              <a:r>
                <a:rPr lang="en-US" dirty="0">
                  <a:solidFill>
                    <a:srgbClr val="000000">
                      <a:lumMod val="50000"/>
                      <a:lumOff val="50000"/>
                    </a:srgbClr>
                  </a:solidFill>
                </a:rPr>
                <a:t>Nonlinear dynamic</a:t>
              </a:r>
            </a:p>
            <a:p>
              <a:r>
                <a:rPr lang="en-US" dirty="0">
                  <a:solidFill>
                    <a:srgbClr val="000000">
                      <a:lumMod val="50000"/>
                      <a:lumOff val="50000"/>
                    </a:srgbClr>
                  </a:solidFill>
                </a:rPr>
                <a:t>controller</a:t>
              </a:r>
            </a:p>
          </p:txBody>
        </p:sp>
      </p:grpSp>
      <p:pic>
        <p:nvPicPr>
          <p:cNvPr id="31" name="Picture 30"/>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545" t="5152" r="6819" b="50032"/>
          <a:stretch/>
        </p:blipFill>
        <p:spPr>
          <a:xfrm>
            <a:off x="112800" y="1071938"/>
            <a:ext cx="4206240" cy="1595062"/>
          </a:xfrm>
          <a:prstGeom prst="rect">
            <a:avLst/>
          </a:prstGeom>
        </p:spPr>
      </p:pic>
      <p:sp>
        <p:nvSpPr>
          <p:cNvPr id="32" name="Text Box 4"/>
          <p:cNvSpPr txBox="1">
            <a:spLocks noChangeArrowheads="1"/>
          </p:cNvSpPr>
          <p:nvPr/>
        </p:nvSpPr>
        <p:spPr bwMode="auto">
          <a:xfrm>
            <a:off x="872281" y="91440"/>
            <a:ext cx="7399439" cy="584731"/>
          </a:xfrm>
          <a:prstGeom prst="rect">
            <a:avLst/>
          </a:prstGeom>
          <a:noFill/>
          <a:ln w="9525">
            <a:noFill/>
            <a:miter lim="800000"/>
            <a:headEnd/>
            <a:tailEnd/>
          </a:ln>
          <a:effectLst/>
        </p:spPr>
        <p:txBody>
          <a:bodyPr wrap="none" lIns="91397" tIns="45698" rIns="91397" bIns="45698">
            <a:spAutoFit/>
          </a:bodyPr>
          <a:lstStyle/>
          <a:p>
            <a:pPr algn="ctr" fontAlgn="base">
              <a:spcBef>
                <a:spcPct val="0"/>
              </a:spcBef>
              <a:spcAft>
                <a:spcPct val="0"/>
              </a:spcAft>
            </a:pPr>
            <a:r>
              <a:rPr lang="en-US" sz="3200" dirty="0" err="1">
                <a:solidFill>
                  <a:srgbClr val="C00000"/>
                </a:solidFill>
                <a:latin typeface="Calibri" pitchFamily="34" charset="0"/>
                <a:cs typeface="Calibri" pitchFamily="34" charset="0"/>
              </a:rPr>
              <a:t>Attojoule</a:t>
            </a:r>
            <a:r>
              <a:rPr lang="en-US" sz="3200" dirty="0">
                <a:solidFill>
                  <a:srgbClr val="C00000"/>
                </a:solidFill>
                <a:latin typeface="Calibri" pitchFamily="34" charset="0"/>
                <a:cs typeface="Calibri" pitchFamily="34" charset="0"/>
              </a:rPr>
              <a:t> </a:t>
            </a:r>
            <a:r>
              <a:rPr lang="en-US" sz="3200" dirty="0" err="1">
                <a:solidFill>
                  <a:srgbClr val="C00000"/>
                </a:solidFill>
                <a:latin typeface="Calibri" pitchFamily="34" charset="0"/>
                <a:cs typeface="Calibri" pitchFamily="34" charset="0"/>
              </a:rPr>
              <a:t>nanophotonic</a:t>
            </a:r>
            <a:r>
              <a:rPr lang="en-US" sz="3200" dirty="0">
                <a:solidFill>
                  <a:srgbClr val="C00000"/>
                </a:solidFill>
                <a:latin typeface="Calibri" pitchFamily="34" charset="0"/>
                <a:cs typeface="Calibri" pitchFamily="34" charset="0"/>
              </a:rPr>
              <a:t> switch stabilization</a:t>
            </a:r>
          </a:p>
        </p:txBody>
      </p:sp>
      <p:sp>
        <p:nvSpPr>
          <p:cNvPr id="33" name="TextBox 32"/>
          <p:cNvSpPr txBox="1"/>
          <p:nvPr/>
        </p:nvSpPr>
        <p:spPr>
          <a:xfrm>
            <a:off x="2831011" y="640080"/>
            <a:ext cx="3481979" cy="338554"/>
          </a:xfrm>
          <a:prstGeom prst="rect">
            <a:avLst/>
          </a:prstGeom>
          <a:noFill/>
        </p:spPr>
        <p:txBody>
          <a:bodyPr wrap="none" rtlCol="0">
            <a:spAutoFit/>
          </a:bodyPr>
          <a:lstStyle/>
          <a:p>
            <a:r>
              <a:rPr lang="en-US" sz="1600" dirty="0">
                <a:solidFill>
                  <a:srgbClr val="000000"/>
                </a:solidFill>
                <a:latin typeface="Calibri" pitchFamily="34" charset="0"/>
                <a:cs typeface="Calibri" pitchFamily="34" charset="0"/>
              </a:rPr>
              <a:t>HM, Appl. Phys. </a:t>
            </a:r>
            <a:r>
              <a:rPr lang="en-US" sz="1600" dirty="0" err="1">
                <a:solidFill>
                  <a:srgbClr val="000000"/>
                </a:solidFill>
                <a:latin typeface="Calibri" pitchFamily="34" charset="0"/>
                <a:cs typeface="Calibri" pitchFamily="34" charset="0"/>
              </a:rPr>
              <a:t>Lett</a:t>
            </a:r>
            <a:r>
              <a:rPr lang="en-US" sz="1600" dirty="0">
                <a:solidFill>
                  <a:srgbClr val="000000"/>
                </a:solidFill>
                <a:latin typeface="Calibri" pitchFamily="34" charset="0"/>
                <a:cs typeface="Calibri" pitchFamily="34" charset="0"/>
              </a:rPr>
              <a:t>. </a:t>
            </a:r>
            <a:r>
              <a:rPr lang="en-US" sz="1600" b="1" dirty="0">
                <a:solidFill>
                  <a:srgbClr val="000000"/>
                </a:solidFill>
                <a:latin typeface="Calibri" pitchFamily="34" charset="0"/>
                <a:cs typeface="Calibri" pitchFamily="34" charset="0"/>
              </a:rPr>
              <a:t>98</a:t>
            </a:r>
            <a:r>
              <a:rPr lang="en-US" sz="1600" dirty="0">
                <a:solidFill>
                  <a:srgbClr val="000000"/>
                </a:solidFill>
                <a:latin typeface="Calibri" pitchFamily="34" charset="0"/>
                <a:cs typeface="Calibri" pitchFamily="34" charset="0"/>
              </a:rPr>
              <a:t>, 193109 (2011)</a:t>
            </a:r>
          </a:p>
        </p:txBody>
      </p:sp>
    </p:spTree>
    <p:extLst>
      <p:ext uri="{BB962C8B-B14F-4D97-AF65-F5344CB8AC3E}">
        <p14:creationId xmlns:p14="http://schemas.microsoft.com/office/powerpoint/2010/main" val="28956217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ATCH-circuit-light.tiff"/>
          <p:cNvPicPr>
            <a:picLocks noChangeAspect="1"/>
          </p:cNvPicPr>
          <p:nvPr/>
        </p:nvPicPr>
        <p:blipFill>
          <a:blip r:embed="rId3"/>
          <a:stretch>
            <a:fillRect/>
          </a:stretch>
        </p:blipFill>
        <p:spPr>
          <a:xfrm>
            <a:off x="200014" y="1735559"/>
            <a:ext cx="4706625" cy="4657035"/>
          </a:xfrm>
          <a:prstGeom prst="rect">
            <a:avLst/>
          </a:prstGeom>
          <a:effectLst>
            <a:outerShdw blurRad="50800" dist="38100" dir="2700000" algn="br">
              <a:srgbClr val="000000">
                <a:alpha val="43000"/>
              </a:srgbClr>
            </a:outerShdw>
          </a:effectLst>
        </p:spPr>
      </p:pic>
      <p:sp>
        <p:nvSpPr>
          <p:cNvPr id="8" name="Rectangle 7"/>
          <p:cNvSpPr/>
          <p:nvPr/>
        </p:nvSpPr>
        <p:spPr>
          <a:xfrm>
            <a:off x="1631588" y="4639994"/>
            <a:ext cx="1595931" cy="1303624"/>
          </a:xfrm>
          <a:prstGeom prst="rect">
            <a:avLst/>
          </a:prstGeom>
          <a:noFill/>
          <a:ln w="444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a:solidFill>
                <a:prstClr val="white"/>
              </a:solidFill>
            </a:endParaRPr>
          </a:p>
        </p:txBody>
      </p:sp>
      <p:sp>
        <p:nvSpPr>
          <p:cNvPr id="10" name="Left Arrow Callout 9"/>
          <p:cNvSpPr/>
          <p:nvPr/>
        </p:nvSpPr>
        <p:spPr>
          <a:xfrm>
            <a:off x="3455475" y="3877994"/>
            <a:ext cx="5459925" cy="2779024"/>
          </a:xfrm>
          <a:prstGeom prst="leftArrowCallout">
            <a:avLst>
              <a:gd name="adj1" fmla="val 14062"/>
              <a:gd name="adj2" fmla="val 20703"/>
              <a:gd name="adj3" fmla="val 25000"/>
              <a:gd name="adj4" fmla="val 67562"/>
            </a:avLst>
          </a:prstGeom>
          <a:solidFill>
            <a:schemeClr val="bg1"/>
          </a:solidFill>
          <a:ln w="3492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a:solidFill>
                <a:prstClr val="white"/>
              </a:solidFill>
            </a:endParaRPr>
          </a:p>
        </p:txBody>
      </p:sp>
      <p:pic>
        <p:nvPicPr>
          <p:cNvPr id="11" name="Picture 10" descr="NAND-circuit-light.tiff"/>
          <p:cNvPicPr>
            <a:picLocks noChangeAspect="1"/>
          </p:cNvPicPr>
          <p:nvPr/>
        </p:nvPicPr>
        <p:blipFill>
          <a:blip r:embed="rId4"/>
          <a:stretch>
            <a:fillRect/>
          </a:stretch>
        </p:blipFill>
        <p:spPr>
          <a:xfrm>
            <a:off x="5407986" y="4418048"/>
            <a:ext cx="3348567" cy="1792879"/>
          </a:xfrm>
          <a:prstGeom prst="rect">
            <a:avLst/>
          </a:prstGeom>
          <a:effectLst>
            <a:outerShdw blurRad="50800" dist="38100" dir="2700000" algn="br">
              <a:srgbClr val="000000">
                <a:alpha val="43000"/>
              </a:srgbClr>
            </a:outerShdw>
          </a:effectLst>
        </p:spPr>
      </p:pic>
      <p:sp>
        <p:nvSpPr>
          <p:cNvPr id="12" name="TextBox 11"/>
          <p:cNvSpPr txBox="1"/>
          <p:nvPr/>
        </p:nvSpPr>
        <p:spPr>
          <a:xfrm>
            <a:off x="5988773" y="3960848"/>
            <a:ext cx="1973054" cy="369332"/>
          </a:xfrm>
          <a:prstGeom prst="rect">
            <a:avLst/>
          </a:prstGeom>
          <a:noFill/>
        </p:spPr>
        <p:txBody>
          <a:bodyPr wrap="none" rtlCol="0">
            <a:spAutoFit/>
          </a:bodyPr>
          <a:lstStyle/>
          <a:p>
            <a:pPr defTabSz="457200"/>
            <a:r>
              <a:rPr lang="de-DE" dirty="0" err="1">
                <a:solidFill>
                  <a:prstClr val="black"/>
                </a:solidFill>
              </a:rPr>
              <a:t>Hierarchical</a:t>
            </a:r>
            <a:r>
              <a:rPr lang="de-DE" dirty="0">
                <a:solidFill>
                  <a:prstClr val="black"/>
                </a:solidFill>
              </a:rPr>
              <a:t> Design</a:t>
            </a:r>
          </a:p>
        </p:txBody>
      </p:sp>
      <p:sp>
        <p:nvSpPr>
          <p:cNvPr id="14" name="TextBox 13"/>
          <p:cNvSpPr txBox="1"/>
          <p:nvPr/>
        </p:nvSpPr>
        <p:spPr>
          <a:xfrm>
            <a:off x="141545" y="1144974"/>
            <a:ext cx="2290409" cy="523220"/>
          </a:xfrm>
          <a:prstGeom prst="rect">
            <a:avLst/>
          </a:prstGeom>
          <a:solidFill>
            <a:schemeClr val="bg1">
              <a:alpha val="70000"/>
            </a:schemeClr>
          </a:solidFill>
        </p:spPr>
        <p:txBody>
          <a:bodyPr wrap="square" rtlCol="0">
            <a:spAutoFit/>
          </a:bodyPr>
          <a:lstStyle/>
          <a:p>
            <a:pPr defTabSz="457200"/>
            <a:r>
              <a:rPr lang="de-DE" sz="2800" dirty="0">
                <a:solidFill>
                  <a:prstClr val="black"/>
                </a:solidFill>
              </a:rPr>
              <a:t>SR NAND </a:t>
            </a:r>
            <a:r>
              <a:rPr lang="de-DE" sz="2800" dirty="0" err="1">
                <a:solidFill>
                  <a:prstClr val="black"/>
                </a:solidFill>
              </a:rPr>
              <a:t>latch</a:t>
            </a:r>
            <a:endParaRPr lang="de-DE" sz="2800" dirty="0">
              <a:solidFill>
                <a:prstClr val="black"/>
              </a:solidFill>
            </a:endParaRPr>
          </a:p>
        </p:txBody>
      </p:sp>
      <p:sp>
        <p:nvSpPr>
          <p:cNvPr id="15" name="TextBox 14"/>
          <p:cNvSpPr txBox="1"/>
          <p:nvPr/>
        </p:nvSpPr>
        <p:spPr>
          <a:xfrm>
            <a:off x="7288345" y="6227738"/>
            <a:ext cx="1468210" cy="400110"/>
          </a:xfrm>
          <a:prstGeom prst="rect">
            <a:avLst/>
          </a:prstGeom>
          <a:solidFill>
            <a:schemeClr val="bg1">
              <a:alpha val="70000"/>
            </a:schemeClr>
          </a:solidFill>
        </p:spPr>
        <p:txBody>
          <a:bodyPr wrap="square" rtlCol="0">
            <a:spAutoFit/>
          </a:bodyPr>
          <a:lstStyle/>
          <a:p>
            <a:pPr defTabSz="457200"/>
            <a:r>
              <a:rPr lang="de-DE" sz="2000" dirty="0">
                <a:solidFill>
                  <a:prstClr val="black"/>
                </a:solidFill>
              </a:rPr>
              <a:t>NAND </a:t>
            </a:r>
            <a:r>
              <a:rPr lang="de-DE" sz="2000" dirty="0" err="1">
                <a:solidFill>
                  <a:prstClr val="black"/>
                </a:solidFill>
              </a:rPr>
              <a:t>gate</a:t>
            </a:r>
            <a:endParaRPr lang="de-DE" sz="2000" dirty="0">
              <a:solidFill>
                <a:prstClr val="black"/>
              </a:solidFill>
            </a:endParaRPr>
          </a:p>
        </p:txBody>
      </p:sp>
      <p:sp>
        <p:nvSpPr>
          <p:cNvPr id="21" name="Text Box 4"/>
          <p:cNvSpPr txBox="1">
            <a:spLocks noChangeArrowheads="1"/>
          </p:cNvSpPr>
          <p:nvPr/>
        </p:nvSpPr>
        <p:spPr bwMode="auto">
          <a:xfrm>
            <a:off x="224701" y="91440"/>
            <a:ext cx="8694730" cy="584731"/>
          </a:xfrm>
          <a:prstGeom prst="rect">
            <a:avLst/>
          </a:prstGeom>
          <a:noFill/>
          <a:ln w="9525">
            <a:noFill/>
            <a:miter lim="800000"/>
            <a:headEnd/>
            <a:tailEnd/>
          </a:ln>
          <a:effectLst/>
        </p:spPr>
        <p:txBody>
          <a:bodyPr wrap="none" lIns="91397" tIns="45698" rIns="91397" bIns="45698">
            <a:spAutoFit/>
          </a:bodyPr>
          <a:lstStyle/>
          <a:p>
            <a:pPr algn="ctr" fontAlgn="base">
              <a:spcBef>
                <a:spcPct val="0"/>
              </a:spcBef>
              <a:spcAft>
                <a:spcPct val="0"/>
              </a:spcAft>
            </a:pPr>
            <a:r>
              <a:rPr lang="en-US" sz="3200" dirty="0">
                <a:solidFill>
                  <a:srgbClr val="C00000"/>
                </a:solidFill>
                <a:cs typeface="Calibri" pitchFamily="34" charset="0"/>
              </a:rPr>
              <a:t>Quantum models for </a:t>
            </a:r>
            <a:r>
              <a:rPr lang="en-US" sz="3200" dirty="0" err="1">
                <a:solidFill>
                  <a:srgbClr val="C00000"/>
                </a:solidFill>
                <a:cs typeface="Calibri" pitchFamily="34" charset="0"/>
              </a:rPr>
              <a:t>attojoule</a:t>
            </a:r>
            <a:r>
              <a:rPr lang="en-US" sz="3200" dirty="0">
                <a:solidFill>
                  <a:srgbClr val="C00000"/>
                </a:solidFill>
                <a:cs typeface="Calibri" pitchFamily="34" charset="0"/>
              </a:rPr>
              <a:t> photonic switching</a:t>
            </a:r>
          </a:p>
        </p:txBody>
      </p:sp>
      <p:sp>
        <p:nvSpPr>
          <p:cNvPr id="22" name="TextBox 21"/>
          <p:cNvSpPr txBox="1"/>
          <p:nvPr/>
        </p:nvSpPr>
        <p:spPr>
          <a:xfrm>
            <a:off x="364763" y="548640"/>
            <a:ext cx="8414484" cy="584775"/>
          </a:xfrm>
          <a:prstGeom prst="rect">
            <a:avLst/>
          </a:prstGeom>
          <a:noFill/>
        </p:spPr>
        <p:txBody>
          <a:bodyPr wrap="none" rtlCol="0">
            <a:spAutoFit/>
          </a:bodyPr>
          <a:lstStyle/>
          <a:p>
            <a:pPr algn="ctr"/>
            <a:r>
              <a:rPr lang="en-US" sz="1600" dirty="0">
                <a:solidFill>
                  <a:srgbClr val="000000"/>
                </a:solidFill>
                <a:cs typeface="Calibri" pitchFamily="34" charset="0"/>
              </a:rPr>
              <a:t>HM, Appl. Phys. </a:t>
            </a:r>
            <a:r>
              <a:rPr lang="en-US" sz="1600" dirty="0" err="1">
                <a:solidFill>
                  <a:srgbClr val="000000"/>
                </a:solidFill>
                <a:cs typeface="Calibri" pitchFamily="34" charset="0"/>
              </a:rPr>
              <a:t>Lett</a:t>
            </a:r>
            <a:r>
              <a:rPr lang="en-US" sz="1600" dirty="0">
                <a:solidFill>
                  <a:srgbClr val="000000"/>
                </a:solidFill>
                <a:cs typeface="Calibri" pitchFamily="34" charset="0"/>
              </a:rPr>
              <a:t>. </a:t>
            </a:r>
            <a:r>
              <a:rPr lang="en-US" sz="1600" b="1" dirty="0">
                <a:solidFill>
                  <a:srgbClr val="000000"/>
                </a:solidFill>
                <a:cs typeface="Calibri" pitchFamily="34" charset="0"/>
              </a:rPr>
              <a:t>99</a:t>
            </a:r>
            <a:r>
              <a:rPr lang="en-US" sz="1600" dirty="0">
                <a:solidFill>
                  <a:srgbClr val="000000"/>
                </a:solidFill>
                <a:cs typeface="Calibri" pitchFamily="34" charset="0"/>
              </a:rPr>
              <a:t>, 153103 (2011)</a:t>
            </a:r>
          </a:p>
          <a:p>
            <a:pPr algn="ctr"/>
            <a:r>
              <a:rPr lang="en-US" sz="1600" dirty="0">
                <a:solidFill>
                  <a:srgbClr val="000000"/>
                </a:solidFill>
                <a:cs typeface="Calibri" pitchFamily="34" charset="0"/>
              </a:rPr>
              <a:t>N. Tezak, A. Niederberger, D. S. Pavlichin, G. </a:t>
            </a:r>
            <a:r>
              <a:rPr lang="en-US" sz="1600" dirty="0" err="1">
                <a:solidFill>
                  <a:srgbClr val="000000"/>
                </a:solidFill>
                <a:cs typeface="Calibri" pitchFamily="34" charset="0"/>
              </a:rPr>
              <a:t>Sarma</a:t>
            </a:r>
            <a:r>
              <a:rPr lang="en-US" sz="1600" dirty="0">
                <a:solidFill>
                  <a:srgbClr val="000000"/>
                </a:solidFill>
                <a:cs typeface="Calibri" pitchFamily="34" charset="0"/>
              </a:rPr>
              <a:t> and HM, Phil. Trans. Roy. Soc. A </a:t>
            </a:r>
            <a:r>
              <a:rPr lang="en-US" sz="1600" b="1" dirty="0">
                <a:solidFill>
                  <a:srgbClr val="000000"/>
                </a:solidFill>
                <a:cs typeface="Calibri" pitchFamily="34" charset="0"/>
              </a:rPr>
              <a:t>370</a:t>
            </a:r>
            <a:r>
              <a:rPr lang="en-US" sz="1600" dirty="0">
                <a:solidFill>
                  <a:srgbClr val="000000"/>
                </a:solidFill>
                <a:cs typeface="Calibri" pitchFamily="34" charset="0"/>
              </a:rPr>
              <a:t>, 5270 (2012)</a:t>
            </a:r>
          </a:p>
        </p:txBody>
      </p:sp>
      <p:pic>
        <p:nvPicPr>
          <p:cNvPr id="23" name="Picture 22"/>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0148" t="6176" r="8456" b="7623"/>
          <a:stretch/>
        </p:blipFill>
        <p:spPr>
          <a:xfrm>
            <a:off x="5327554" y="1143000"/>
            <a:ext cx="3347451" cy="2658794"/>
          </a:xfrm>
          <a:prstGeom prst="rect">
            <a:avLst/>
          </a:prstGeom>
        </p:spPr>
      </p:pic>
      <p:sp>
        <p:nvSpPr>
          <p:cNvPr id="2" name="TextBox 1"/>
          <p:cNvSpPr txBox="1"/>
          <p:nvPr/>
        </p:nvSpPr>
        <p:spPr>
          <a:xfrm>
            <a:off x="531113" y="6412468"/>
            <a:ext cx="3736087" cy="369332"/>
          </a:xfrm>
          <a:prstGeom prst="rect">
            <a:avLst/>
          </a:prstGeom>
          <a:noFill/>
        </p:spPr>
        <p:txBody>
          <a:bodyPr wrap="none" rtlCol="0">
            <a:spAutoFit/>
          </a:bodyPr>
          <a:lstStyle/>
          <a:p>
            <a:r>
              <a:rPr lang="en-US" dirty="0">
                <a:solidFill>
                  <a:prstClr val="black"/>
                </a:solidFill>
              </a:rPr>
              <a:t>http://mabuchilab.github.com/QNET/</a:t>
            </a:r>
          </a:p>
        </p:txBody>
      </p:sp>
    </p:spTree>
    <p:extLst>
      <p:ext uri="{BB962C8B-B14F-4D97-AF65-F5344CB8AC3E}">
        <p14:creationId xmlns:p14="http://schemas.microsoft.com/office/powerpoint/2010/main" val="98127591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HIDDENFONTSHAPE" val="true"/>
</p:tagLst>
</file>

<file path=ppt/tags/tag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begin{eqnarray*}&#10;v_2&amp;=&amp;-v_1\frac{GR_2}{R_1+R_2+GR_1}\\&#10;&amp;\rightarrow&amp; -\frac{R_2}{R_1}v_1&#10;\end{eqnarray*}&#10;\end{document}&#10;"/>
  <p:tag name="FILENAME" val="TP_tmp"/>
  <p:tag name="FORMAT" val="emf"/>
  <p:tag name="RES" val="1200"/>
  <p:tag name="BLEND" val="0"/>
  <p:tag name="TRANSPARENT" val="0"/>
  <p:tag name="TBUG" val="0"/>
  <p:tag name="ALLOWFS" val="0"/>
  <p:tag name="ORIGWIDTH" val="128"/>
  <p:tag name="PICTUREFILESIZE" val="12448"/>
</p:tagLst>
</file>

<file path=ppt/tags/tag5.xml><?xml version="1.0" encoding="utf-8"?>
<p:tagLst xmlns:a="http://schemas.openxmlformats.org/drawingml/2006/main" xmlns:r="http://schemas.openxmlformats.org/officeDocument/2006/relationships" xmlns:p="http://schemas.openxmlformats.org/presentationml/2006/main">
  <p:tag name="TEXPOINT" val="template"/>
  <p:tag name="SOURCE" val="TPT1  equation G  template TPT1  env TPENV1  fore 0  back 16777215  eqnno 1"/>
  <p:tag name="FILENAME" val="TP_tmp"/>
  <p:tag name="ORIGWIDTH" val="10"/>
  <p:tag name="PICTUREFILESIZE" val="776"/>
</p:tagLst>
</file>

<file path=ppt/tags/tag6.xml><?xml version="1.0" encoding="utf-8"?>
<p:tagLst xmlns:a="http://schemas.openxmlformats.org/drawingml/2006/main" xmlns:r="http://schemas.openxmlformats.org/officeDocument/2006/relationships" xmlns:p="http://schemas.openxmlformats.org/presentationml/2006/main">
  <p:tag name="TEXPOINT" val="template"/>
  <p:tag name="SOURCE" val="TPT1  equation v_2  template TPT1  env TPENV1  fore 0  back 16777215  eqnno 2"/>
  <p:tag name="FILENAME" val="TP_tmp"/>
  <p:tag name="ORIGWIDTH" val="12"/>
  <p:tag name="PICTUREFILESIZE" val="1276"/>
</p:tagLst>
</file>

<file path=ppt/tags/tag7.xml><?xml version="1.0" encoding="utf-8"?>
<p:tagLst xmlns:a="http://schemas.openxmlformats.org/drawingml/2006/main" xmlns:r="http://schemas.openxmlformats.org/officeDocument/2006/relationships" xmlns:p="http://schemas.openxmlformats.org/presentationml/2006/main">
  <p:tag name="TEXPOINT" val="template"/>
  <p:tag name="SOURCE" val="TPT1  equation v_1  template TPT1  env TPENV1  fore 0  back 16777215  eqnno 2"/>
  <p:tag name="FILENAME" val="TP_tmp"/>
  <p:tag name="ORIGWIDTH" val="11"/>
  <p:tag name="PICTUREFILESIZE" val="1276"/>
</p:tagLst>
</file>

<file path=ppt/tags/tag8.xml><?xml version="1.0" encoding="utf-8"?>
<p:tagLst xmlns:a="http://schemas.openxmlformats.org/drawingml/2006/main" xmlns:r="http://schemas.openxmlformats.org/officeDocument/2006/relationships" xmlns:p="http://schemas.openxmlformats.org/presentationml/2006/main">
  <p:tag name="TEXPOINT" val="template"/>
  <p:tag name="SOURCE" val="TPT1  equation R_2  template TPT1  env TPENV1  fore 0  back 16777215  eqnno 3"/>
  <p:tag name="FILENAME" val="TP_tmp"/>
  <p:tag name="ORIGWIDTH" val="13"/>
  <p:tag name="PICTUREFILESIZE" val="1276"/>
</p:tagLst>
</file>

<file path=ppt/tags/tag9.xml><?xml version="1.0" encoding="utf-8"?>
<p:tagLst xmlns:a="http://schemas.openxmlformats.org/drawingml/2006/main" xmlns:r="http://schemas.openxmlformats.org/officeDocument/2006/relationships" xmlns:p="http://schemas.openxmlformats.org/presentationml/2006/main">
  <p:tag name="TEXPOINT" val="template"/>
  <p:tag name="SOURCE" val="TPT1  equation R_1  template TPT1  env TPENV1  fore 0  back 16777215  eqnno 3"/>
  <p:tag name="FILENAME" val="TP_tmp"/>
  <p:tag name="ORIGWIDTH" val="13"/>
  <p:tag name="PICTUREFILESIZE" val="1276"/>
</p:tagLst>
</file>

<file path=ppt/theme/theme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Vertical and Horizontal design templat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dirty="0"/>
        </a:defPPr>
      </a:lstStyle>
      <a:style>
        <a:lnRef idx="1">
          <a:schemeClr val="accent2"/>
        </a:lnRef>
        <a:fillRef idx="2">
          <a:schemeClr val="accent2"/>
        </a:fillRef>
        <a:effectRef idx="1">
          <a:schemeClr val="accent2"/>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square" rtlCol="0" anchor="ctr" anchorCtr="1">
        <a:spAutoFit/>
      </a:bodyPr>
      <a:lstStyle>
        <a:defPPr>
          <a:defRPr dirty="0" smtClean="0"/>
        </a:defPPr>
      </a:lstStyle>
    </a:txDef>
  </a:objectDefaults>
  <a:extraClrSchemeLst/>
  <a:extLst>
    <a:ext uri="{05A4C25C-085E-4340-85A3-A5531E510DB2}">
      <thm15:themeFamily xmlns:thm15="http://schemas.microsoft.com/office/thememl/2012/main" name="Vertical and horizontal design slides.potx" id="{7E307492-4344-40EC-954C-E30551E95991}" vid="{493C3130-E1FA-416B-8465-D41FAD56C1B7}"/>
    </a:ext>
  </a:extLst>
</a:theme>
</file>

<file path=ppt/theme/theme7.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704</TotalTime>
  <Words>1345</Words>
  <Application>Microsoft Office PowerPoint</Application>
  <PresentationFormat>On-screen Show (4:3)</PresentationFormat>
  <Paragraphs>216</Paragraphs>
  <Slides>31</Slides>
  <Notes>4</Notes>
  <HiddenSlides>0</HiddenSlides>
  <MMClips>0</MMClips>
  <ScaleCrop>false</ScaleCrop>
  <HeadingPairs>
    <vt:vector size="8" baseType="variant">
      <vt:variant>
        <vt:lpstr>Fonts Used</vt:lpstr>
      </vt:variant>
      <vt:variant>
        <vt:i4>22</vt:i4>
      </vt:variant>
      <vt:variant>
        <vt:lpstr>Theme</vt:lpstr>
      </vt:variant>
      <vt:variant>
        <vt:i4>10</vt:i4>
      </vt:variant>
      <vt:variant>
        <vt:lpstr>Embedded OLE Servers</vt:lpstr>
      </vt:variant>
      <vt:variant>
        <vt:i4>1</vt:i4>
      </vt:variant>
      <vt:variant>
        <vt:lpstr>Slide Titles</vt:lpstr>
      </vt:variant>
      <vt:variant>
        <vt:i4>31</vt:i4>
      </vt:variant>
    </vt:vector>
  </HeadingPairs>
  <TitlesOfParts>
    <vt:vector size="64" baseType="lpstr">
      <vt:lpstr>Arial</vt:lpstr>
      <vt:lpstr>Calibri</vt:lpstr>
      <vt:lpstr>Calibri Light</vt:lpstr>
      <vt:lpstr>Cambria Math</vt:lpstr>
      <vt:lpstr>Century Gothic</vt:lpstr>
      <vt:lpstr>CMBX10</vt:lpstr>
      <vt:lpstr>CMEX10</vt:lpstr>
      <vt:lpstr>CMMI10</vt:lpstr>
      <vt:lpstr>CMMI10</vt:lpstr>
      <vt:lpstr>CMMI7</vt:lpstr>
      <vt:lpstr>CMMI9</vt:lpstr>
      <vt:lpstr>CMR10</vt:lpstr>
      <vt:lpstr>CMR6</vt:lpstr>
      <vt:lpstr>CMR7</vt:lpstr>
      <vt:lpstr>CMR9</vt:lpstr>
      <vt:lpstr>cmsy10</vt:lpstr>
      <vt:lpstr>CMSY10ORIG</vt:lpstr>
      <vt:lpstr>CMSY7</vt:lpstr>
      <vt:lpstr>CMSY9</vt:lpstr>
      <vt:lpstr>굴림</vt:lpstr>
      <vt:lpstr>MSAM10</vt:lpstr>
      <vt:lpstr>Wingdings</vt:lpstr>
      <vt:lpstr>7_Office Theme</vt:lpstr>
      <vt:lpstr>1_Office Theme</vt:lpstr>
      <vt:lpstr>4_Office Theme</vt:lpstr>
      <vt:lpstr>2_Office Theme</vt:lpstr>
      <vt:lpstr>Default Design</vt:lpstr>
      <vt:lpstr>Vertical and Horizontal design template</vt:lpstr>
      <vt:lpstr>Simple Light</vt:lpstr>
      <vt:lpstr>3_Office Theme</vt:lpstr>
      <vt:lpstr>3_Default Design</vt:lpstr>
      <vt:lpstr>5_Office Theme</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Measurement-based Coherent Ising machine (CIM)</vt:lpstr>
      <vt:lpstr>Summary of Benchmarking Results</vt:lpstr>
      <vt:lpstr>Establishing quantum nearest-neighbor interactions</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Hideo Mabuchi</dc:creator>
  <cp:lastModifiedBy>Hideo Mabuchi</cp:lastModifiedBy>
  <cp:revision>37</cp:revision>
  <dcterms:created xsi:type="dcterms:W3CDTF">2018-05-29T21:33:02Z</dcterms:created>
  <dcterms:modified xsi:type="dcterms:W3CDTF">2019-09-18T16:26:51Z</dcterms:modified>
</cp:coreProperties>
</file>