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82" r:id="rId1"/>
  </p:sldMasterIdLst>
  <p:notesMasterIdLst>
    <p:notesMasterId r:id="rId23"/>
  </p:notesMasterIdLst>
  <p:handoutMasterIdLst>
    <p:handoutMasterId r:id="rId24"/>
  </p:handoutMasterIdLst>
  <p:sldIdLst>
    <p:sldId id="294" r:id="rId2"/>
    <p:sldId id="443" r:id="rId3"/>
    <p:sldId id="355" r:id="rId4"/>
    <p:sldId id="396" r:id="rId5"/>
    <p:sldId id="453" r:id="rId6"/>
    <p:sldId id="378" r:id="rId7"/>
    <p:sldId id="449" r:id="rId8"/>
    <p:sldId id="388" r:id="rId9"/>
    <p:sldId id="379" r:id="rId10"/>
    <p:sldId id="467" r:id="rId11"/>
    <p:sldId id="465" r:id="rId12"/>
    <p:sldId id="459" r:id="rId13"/>
    <p:sldId id="461" r:id="rId14"/>
    <p:sldId id="463" r:id="rId15"/>
    <p:sldId id="464" r:id="rId16"/>
    <p:sldId id="458" r:id="rId17"/>
    <p:sldId id="406" r:id="rId18"/>
    <p:sldId id="466" r:id="rId19"/>
    <p:sldId id="361" r:id="rId20"/>
    <p:sldId id="391" r:id="rId21"/>
    <p:sldId id="462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4E"/>
    <a:srgbClr val="4E4E4E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2" autoAdjust="0"/>
    <p:restoredTop sz="94660"/>
  </p:normalViewPr>
  <p:slideViewPr>
    <p:cSldViewPr snapToGrid="0" snapToObjects="1" showGuides="1">
      <p:cViewPr varScale="1">
        <p:scale>
          <a:sx n="131" d="100"/>
          <a:sy n="131" d="100"/>
        </p:scale>
        <p:origin x="85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3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0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0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2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 Lindgren | Fermilab Accelerator Complex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 Lindgren | Fermilab Accelerator Complex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11/19/2019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 Lindgren | Fermilab Accelerator Complex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 Lindgren | Fermilab Accelerator Complex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11/19/2019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588" y="6504213"/>
            <a:ext cx="775607" cy="242874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11/19/2019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 Lindgren | Fermilab Accelerator Complex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7906-9E3D-4412-B8D2-B86DAFD83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07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11/19/2019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11/19/2019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994420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 Lindgren | Fermilab Accelerator Complex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  <p:sldLayoutId id="2147484125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Mike Lindgren</a:t>
            </a:r>
          </a:p>
          <a:p>
            <a:r>
              <a:rPr lang="en-US" dirty="0"/>
              <a:t>Fermilab AAC 2019</a:t>
            </a:r>
          </a:p>
          <a:p>
            <a:r>
              <a:rPr lang="en-US" dirty="0"/>
              <a:t>19 November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3951841"/>
            <a:ext cx="8616339" cy="1003049"/>
          </a:xfrm>
        </p:spPr>
        <p:txBody>
          <a:bodyPr>
            <a:noAutofit/>
          </a:bodyPr>
          <a:lstStyle/>
          <a:p>
            <a:r>
              <a:rPr lang="en-US" dirty="0"/>
              <a:t>Fermilab Accelerator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B48D3D-7DA2-495C-9F5D-C4493460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beamline 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5D920-6C6C-3A48-90C5-67BC4380E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6101" y="6494165"/>
            <a:ext cx="770425" cy="241300"/>
          </a:xfrm>
        </p:spPr>
        <p:txBody>
          <a:bodyPr/>
          <a:lstStyle/>
          <a:p>
            <a:pPr>
              <a:defRPr/>
            </a:pPr>
            <a:r>
              <a:rPr lang="en-US"/>
              <a:t>11/19/2019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7E88B-A67D-AB4D-86E0-F157312A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 dirty="0"/>
          </a:p>
        </p:txBody>
      </p:sp>
      <p:pic>
        <p:nvPicPr>
          <p:cNvPr id="11" name="Content Placeholder 11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671FCD08-4501-114A-BC59-5C77F11F9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3" b="5039"/>
          <a:stretch/>
        </p:blipFill>
        <p:spPr>
          <a:xfrm>
            <a:off x="228600" y="1241007"/>
            <a:ext cx="8672513" cy="45918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8B635C-91C4-CB4A-8694-3C0A5CEB3F81}"/>
              </a:ext>
            </a:extLst>
          </p:cNvPr>
          <p:cNvSpPr txBox="1"/>
          <p:nvPr/>
        </p:nvSpPr>
        <p:spPr>
          <a:xfrm>
            <a:off x="5076419" y="1756355"/>
            <a:ext cx="161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Shield Wall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AEC50D-22D8-3E49-A85C-7F6C11D360C5}"/>
              </a:ext>
            </a:extLst>
          </p:cNvPr>
          <p:cNvCxnSpPr>
            <a:cxnSpLocks/>
          </p:cNvCxnSpPr>
          <p:nvPr/>
        </p:nvCxnSpPr>
        <p:spPr>
          <a:xfrm>
            <a:off x="6450013" y="2135001"/>
            <a:ext cx="817316" cy="58433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D1F2B8-32A0-7D45-B4E1-78301CA27A39}"/>
              </a:ext>
            </a:extLst>
          </p:cNvPr>
          <p:cNvSpPr txBox="1"/>
          <p:nvPr/>
        </p:nvSpPr>
        <p:spPr>
          <a:xfrm>
            <a:off x="1739830" y="3614283"/>
            <a:ext cx="158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Delivery 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5296E-8D36-5743-90DE-5083FF0E0B86}"/>
              </a:ext>
            </a:extLst>
          </p:cNvPr>
          <p:cNvSpPr txBox="1"/>
          <p:nvPr/>
        </p:nvSpPr>
        <p:spPr>
          <a:xfrm rot="19253526">
            <a:off x="4515288" y="3694597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M4 Beamline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E9B032-2132-D44F-BB66-B28A4C881A56}"/>
              </a:ext>
            </a:extLst>
          </p:cNvPr>
          <p:cNvCxnSpPr/>
          <p:nvPr/>
        </p:nvCxnSpPr>
        <p:spPr>
          <a:xfrm>
            <a:off x="5423533" y="4137177"/>
            <a:ext cx="126124" cy="14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3BCE01-DFFD-7A46-B238-2EF73FD81860}"/>
              </a:ext>
            </a:extLst>
          </p:cNvPr>
          <p:cNvCxnSpPr/>
          <p:nvPr/>
        </p:nvCxnSpPr>
        <p:spPr>
          <a:xfrm>
            <a:off x="7267329" y="2743731"/>
            <a:ext cx="126124" cy="14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82D2E1-028F-0D4A-BC50-DC5A2007568D}"/>
              </a:ext>
            </a:extLst>
          </p:cNvPr>
          <p:cNvSpPr txBox="1"/>
          <p:nvPr/>
        </p:nvSpPr>
        <p:spPr>
          <a:xfrm>
            <a:off x="7129371" y="3585395"/>
            <a:ext cx="1790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M4</a:t>
            </a:r>
          </a:p>
          <a:p>
            <a:r>
              <a:rPr lang="en-US" dirty="0">
                <a:solidFill>
                  <a:srgbClr val="FF0000"/>
                </a:solidFill>
              </a:rPr>
              <a:t>Enclosure Boundaries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EF380E-C45B-B04E-B61F-A0FE64ED2003}"/>
              </a:ext>
            </a:extLst>
          </p:cNvPr>
          <p:cNvCxnSpPr/>
          <p:nvPr/>
        </p:nvCxnSpPr>
        <p:spPr>
          <a:xfrm flipH="1">
            <a:off x="5549657" y="3774940"/>
            <a:ext cx="1438518" cy="4357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393DD6-CFCB-DD40-B535-31489409AFD9}"/>
              </a:ext>
            </a:extLst>
          </p:cNvPr>
          <p:cNvCxnSpPr>
            <a:cxnSpLocks/>
          </p:cNvCxnSpPr>
          <p:nvPr/>
        </p:nvCxnSpPr>
        <p:spPr>
          <a:xfrm flipV="1">
            <a:off x="6988175" y="2954051"/>
            <a:ext cx="405278" cy="8208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9908CB8-C663-3E41-8449-05DB30E62BFD}"/>
              </a:ext>
            </a:extLst>
          </p:cNvPr>
          <p:cNvSpPr txBox="1"/>
          <p:nvPr/>
        </p:nvSpPr>
        <p:spPr>
          <a:xfrm>
            <a:off x="6268916" y="4775539"/>
            <a:ext cx="161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g-2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CECBB2-E73C-8A4D-8162-5E6A5B4A908C}"/>
              </a:ext>
            </a:extLst>
          </p:cNvPr>
          <p:cNvSpPr txBox="1"/>
          <p:nvPr/>
        </p:nvSpPr>
        <p:spPr>
          <a:xfrm>
            <a:off x="7687052" y="851082"/>
            <a:ext cx="161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M</a:t>
            </a:r>
            <a:r>
              <a:rPr lang="en-US" sz="2000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2000" b="1" dirty="0">
                <a:solidFill>
                  <a:srgbClr val="0000FF"/>
                </a:solidFill>
              </a:rPr>
              <a:t>2e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19A5B-6095-5D48-A64F-659615CB9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4" y="851083"/>
            <a:ext cx="4840676" cy="2101930"/>
          </a:xfrm>
        </p:spPr>
        <p:txBody>
          <a:bodyPr/>
          <a:lstStyle/>
          <a:p>
            <a:r>
              <a:rPr lang="en-US" dirty="0"/>
              <a:t>M4 beamline components largely installed</a:t>
            </a:r>
          </a:p>
          <a:p>
            <a:r>
              <a:rPr lang="en-US" dirty="0"/>
              <a:t>Will start commissioning beam to the diagnostic absorber this year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4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Modernization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6290"/>
            <a:ext cx="8672513" cy="5546539"/>
          </a:xfrm>
        </p:spPr>
        <p:txBody>
          <a:bodyPr/>
          <a:lstStyle/>
          <a:p>
            <a:r>
              <a:rPr lang="en-US" sz="2000" dirty="0"/>
              <a:t>DOE/HEP draft charges received in March 2018 </a:t>
            </a:r>
          </a:p>
          <a:p>
            <a:pPr lvl="1"/>
            <a:r>
              <a:rPr lang="en-US" sz="2000" dirty="0"/>
              <a:t>Deliverable is Accelerator Modernization Plans. Charge to develop an Accelerator Modernization Plan covering:</a:t>
            </a:r>
          </a:p>
          <a:p>
            <a:pPr lvl="2"/>
            <a:r>
              <a:rPr lang="en-US" dirty="0"/>
              <a:t>workforce composition over the next 10 years.</a:t>
            </a:r>
          </a:p>
          <a:p>
            <a:pPr lvl="2"/>
            <a:r>
              <a:rPr lang="en-US" dirty="0"/>
              <a:t>Analyzes the support effort needed for the current accelerator equipment, looking for one-time investments that will increase operational efficiency and reduce costs. </a:t>
            </a:r>
          </a:p>
          <a:p>
            <a:r>
              <a:rPr lang="en-US" sz="2000" dirty="0"/>
              <a:t>Report delivered June 2019, review synopsis returned October.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800" dirty="0"/>
              <a:t>“DOE-HEP has completed its review of the Fermilab Accelerator and Detector Modernization plan. Please find attached a 41-page synopsis of the external review comments which is the combined evaluation and advice of 20 external reviewers. 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/>
              <a:t>	From our perspective this marks a very significant step forward in strategic planning for two key sectors of Fermilab’s workforce and facilities. The value of this review is already apparent to us—for the first time DOE-HEP is seeing comprehensive, prioritized lists of upgrades, and we are seeing these priorities reflected in the FY 2020 FWPs in a traceable manner. It has also highlighted several areas and aspects of the workforce that need attention. 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2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Modernization Review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6290"/>
            <a:ext cx="8672513" cy="554653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That said, we call attention to several points:</a:t>
            </a:r>
          </a:p>
          <a:p>
            <a:pPr marL="0" indent="0">
              <a:buNone/>
            </a:pPr>
            <a:r>
              <a:rPr lang="en-US" sz="1800" dirty="0"/>
              <a:t>		 A complete workforce analysis, including project construction and the transition of project staff to operations, is still needed;</a:t>
            </a:r>
          </a:p>
          <a:p>
            <a:pPr marL="0" indent="0">
              <a:buNone/>
            </a:pPr>
            <a:r>
              <a:rPr lang="en-US" sz="1800" dirty="0"/>
              <a:t>		Strategic workforce management will be needed to rebalance the demographic and skill composition of the Fermilab workforce;</a:t>
            </a:r>
          </a:p>
          <a:p>
            <a:pPr marL="0" indent="0">
              <a:buNone/>
            </a:pPr>
            <a:r>
              <a:rPr lang="en-US" sz="1800" dirty="0"/>
              <a:t>		Performance record keeping (MTTF, MTTR) for mission-critical systems needs to be significantly strengthened to enable predictive, preventative maintenance and upgrade prioritization on a quantitative basis;</a:t>
            </a:r>
          </a:p>
          <a:p>
            <a:pPr marL="0" indent="0">
              <a:buNone/>
            </a:pPr>
            <a:r>
              <a:rPr lang="en-US" sz="1800" dirty="0"/>
              <a:t>		As the lead HEP lab, Fermilab should do much more to reach out and draw in expertise, collaboration, and services in the operations and R&amp;D realms. This was a recurrent theme in the reviewer’s comments, and is a striking contrast to the collaborative nature of Fermilab’s big projects.”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91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Modernization Review: 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6290"/>
            <a:ext cx="5190067" cy="1857221"/>
          </a:xfrm>
        </p:spPr>
        <p:txBody>
          <a:bodyPr/>
          <a:lstStyle/>
          <a:p>
            <a:r>
              <a:rPr lang="en-US" sz="2000" dirty="0"/>
              <a:t>Demand ~stable before PIP-II</a:t>
            </a:r>
          </a:p>
          <a:p>
            <a:r>
              <a:rPr lang="en-US" sz="2000" dirty="0"/>
              <a:t>Post 2025 increase driven by LBNF and PIP-II operations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9" name="image52.png">
            <a:extLst>
              <a:ext uri="{FF2B5EF4-FFF2-40B4-BE49-F238E27FC236}">
                <a16:creationId xmlns:a16="http://schemas.microsoft.com/office/drawing/2014/main" id="{32DC284D-FD46-7541-831F-E4281C7C123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2887" y="2878667"/>
            <a:ext cx="6428846" cy="3445933"/>
          </a:xfrm>
          <a:prstGeom prst="rect">
            <a:avLst/>
          </a:prstGeom>
          <a:ln/>
        </p:spPr>
      </p:pic>
      <p:pic>
        <p:nvPicPr>
          <p:cNvPr id="12" name="image6.png">
            <a:extLst>
              <a:ext uri="{FF2B5EF4-FFF2-40B4-BE49-F238E27FC236}">
                <a16:creationId xmlns:a16="http://schemas.microsoft.com/office/drawing/2014/main" id="{83F30D6D-8F02-A14D-B5CB-9BA0455F1F5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690447" y="1010558"/>
            <a:ext cx="3210666" cy="20656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6825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Modernization Review – workforce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6290"/>
            <a:ext cx="8672513" cy="1303245"/>
          </a:xfrm>
        </p:spPr>
        <p:txBody>
          <a:bodyPr/>
          <a:lstStyle/>
          <a:p>
            <a:r>
              <a:rPr lang="en-US" sz="2000" dirty="0"/>
              <a:t>Workforce supply calculated based on current FTE fractions on Accel ops scaled by actuarial projections</a:t>
            </a:r>
          </a:p>
          <a:p>
            <a:r>
              <a:rPr lang="en-US" sz="2000" dirty="0"/>
              <a:t>~half of current workforce will have separated by 2030</a:t>
            </a:r>
          </a:p>
          <a:p>
            <a:r>
              <a:rPr lang="en-US" sz="2000" dirty="0"/>
              <a:t>Consistent across job categories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image32.png">
            <a:extLst>
              <a:ext uri="{FF2B5EF4-FFF2-40B4-BE49-F238E27FC236}">
                <a16:creationId xmlns:a16="http://schemas.microsoft.com/office/drawing/2014/main" id="{1D8FA3DE-F713-F24E-B162-A180CD544AA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2148547"/>
            <a:ext cx="4121209" cy="3269487"/>
          </a:xfrm>
          <a:prstGeom prst="rect">
            <a:avLst/>
          </a:prstGeom>
          <a:ln/>
        </p:spPr>
      </p:pic>
      <p:pic>
        <p:nvPicPr>
          <p:cNvPr id="8" name="image38.png">
            <a:extLst>
              <a:ext uri="{FF2B5EF4-FFF2-40B4-BE49-F238E27FC236}">
                <a16:creationId xmlns:a16="http://schemas.microsoft.com/office/drawing/2014/main" id="{F78E23A7-CC4F-694F-8BED-282B9DA3096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49809" y="3059394"/>
            <a:ext cx="4671190" cy="304231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88300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Modernization Review –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6290"/>
            <a:ext cx="8672513" cy="5546539"/>
          </a:xfrm>
        </p:spPr>
        <p:txBody>
          <a:bodyPr/>
          <a:lstStyle/>
          <a:p>
            <a:r>
              <a:rPr lang="en-US" dirty="0"/>
              <a:t>Identified equipment and facility needs to increase capability, reliability, and or system resilience. 54 total within the accelerator complex</a:t>
            </a:r>
          </a:p>
          <a:p>
            <a:pPr lvl="1"/>
            <a:r>
              <a:rPr lang="en-US" dirty="0"/>
              <a:t>39 proposals support the main injector, 3 proposals support the booster, 1 supports the LINAC, and 11 support the general complex.  The five highest priority needs are:</a:t>
            </a:r>
          </a:p>
          <a:p>
            <a:pPr lvl="2"/>
            <a:r>
              <a:rPr lang="en-US" dirty="0"/>
              <a:t>BNB horn charging supply (general complex)</a:t>
            </a:r>
          </a:p>
          <a:p>
            <a:pPr lvl="2"/>
            <a:r>
              <a:rPr lang="en-US" dirty="0"/>
              <a:t>Replace obsolete controls hardware (general complex)</a:t>
            </a:r>
          </a:p>
          <a:p>
            <a:pPr lvl="2"/>
            <a:r>
              <a:rPr lang="en-US" dirty="0"/>
              <a:t>Control power supplies and dipole/quad rectifiers (MI)</a:t>
            </a:r>
          </a:p>
          <a:p>
            <a:pPr lvl="2"/>
            <a:r>
              <a:rPr lang="en-US" dirty="0"/>
              <a:t>Refurbish Main Injector RF cavities (MI)</a:t>
            </a:r>
          </a:p>
          <a:p>
            <a:pPr lvl="2"/>
            <a:r>
              <a:rPr lang="en-US" dirty="0"/>
              <a:t>Replace ion pump cables in hot areas (general complex)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23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509285"/>
          </a:xfrm>
        </p:spPr>
        <p:txBody>
          <a:bodyPr/>
          <a:lstStyle/>
          <a:p>
            <a:r>
              <a:rPr lang="en-US" dirty="0"/>
              <a:t>Modernization Review – Infrastructure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6290"/>
            <a:ext cx="8672513" cy="5546539"/>
          </a:xfrm>
        </p:spPr>
        <p:txBody>
          <a:bodyPr/>
          <a:lstStyle/>
          <a:p>
            <a:r>
              <a:rPr lang="en-US" dirty="0"/>
              <a:t>Equipment funding in initial funding guidance for BNB horn charging PS</a:t>
            </a:r>
          </a:p>
          <a:p>
            <a:r>
              <a:rPr lang="en-US" dirty="0"/>
              <a:t>DOE HEP supportive of ACNET replacement (Patrick talk)</a:t>
            </a:r>
          </a:p>
          <a:p>
            <a:pPr lvl="1"/>
            <a:r>
              <a:rPr lang="en-US" dirty="0"/>
              <a:t>Attempting to initiate as 413.3 project</a:t>
            </a:r>
          </a:p>
          <a:p>
            <a:pPr lvl="2"/>
            <a:r>
              <a:rPr lang="en-US" dirty="0"/>
              <a:t>Mission Validation review held last summer</a:t>
            </a:r>
          </a:p>
          <a:p>
            <a:pPr lvl="2"/>
            <a:r>
              <a:rPr lang="en-US" dirty="0"/>
              <a:t>looking to get CD-0 this year</a:t>
            </a:r>
          </a:p>
          <a:p>
            <a:pPr lvl="1"/>
            <a:r>
              <a:rPr lang="en-US" dirty="0"/>
              <a:t>Does not include PIP-II controls work, but systems match</a:t>
            </a:r>
          </a:p>
          <a:p>
            <a:pPr lvl="1"/>
            <a:r>
              <a:rPr lang="en-US" dirty="0"/>
              <a:t>Plan to include some larger obsolete power supplies</a:t>
            </a:r>
          </a:p>
          <a:p>
            <a:pPr lvl="1"/>
            <a:r>
              <a:rPr lang="en-US" dirty="0"/>
              <a:t>Implementation schedule will depend on funding and rate of design planning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65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PIP1+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7318"/>
            <a:ext cx="8672513" cy="5350349"/>
          </a:xfrm>
        </p:spPr>
        <p:txBody>
          <a:bodyPr/>
          <a:lstStyle/>
          <a:p>
            <a:pPr lvl="0"/>
            <a:r>
              <a:rPr lang="en-US" dirty="0"/>
              <a:t>PIP1+ FY19 AIP scope </a:t>
            </a:r>
          </a:p>
          <a:p>
            <a:pPr lvl="1"/>
            <a:r>
              <a:rPr lang="en-US" sz="2000" dirty="0"/>
              <a:t>~$50M to:</a:t>
            </a:r>
          </a:p>
          <a:p>
            <a:pPr lvl="2"/>
            <a:r>
              <a:rPr lang="en-US" dirty="0" err="1"/>
              <a:t>NuMI</a:t>
            </a:r>
            <a:r>
              <a:rPr lang="en-US" dirty="0"/>
              <a:t> Target System Upgrade</a:t>
            </a:r>
          </a:p>
          <a:p>
            <a:pPr lvl="2"/>
            <a:r>
              <a:rPr lang="en-US" dirty="0"/>
              <a:t>Booster Intensity and D-magnets</a:t>
            </a:r>
          </a:p>
          <a:p>
            <a:pPr lvl="2"/>
            <a:r>
              <a:rPr lang="en-US" dirty="0"/>
              <a:t>Main Injector Gamma-t </a:t>
            </a:r>
          </a:p>
          <a:p>
            <a:pPr lvl="2"/>
            <a:r>
              <a:rPr lang="en-US" dirty="0"/>
              <a:t>Booster RF Cavities </a:t>
            </a:r>
          </a:p>
          <a:p>
            <a:r>
              <a:rPr lang="en-US" dirty="0"/>
              <a:t>Some scope moved to PIP-II, some work descoped</a:t>
            </a:r>
          </a:p>
          <a:p>
            <a:pPr lvl="1"/>
            <a:r>
              <a:rPr lang="en-US" dirty="0"/>
              <a:t>Only AIP ongoing is </a:t>
            </a:r>
            <a:r>
              <a:rPr lang="en-US" dirty="0" err="1"/>
              <a:t>NuMI</a:t>
            </a:r>
            <a:r>
              <a:rPr lang="en-US" dirty="0"/>
              <a:t> Target System Upgrade</a:t>
            </a:r>
          </a:p>
          <a:p>
            <a:pPr lvl="1"/>
            <a:r>
              <a:rPr lang="en-US" dirty="0"/>
              <a:t>Need Booster Intensity work completed by FY21 to ensure </a:t>
            </a:r>
            <a:r>
              <a:rPr lang="en-US" dirty="0" err="1"/>
              <a:t>NOvA</a:t>
            </a:r>
            <a:r>
              <a:rPr lang="en-US" dirty="0"/>
              <a:t> power goals </a:t>
            </a:r>
          </a:p>
          <a:p>
            <a:r>
              <a:rPr lang="en-US" dirty="0" err="1"/>
              <a:t>NuMI</a:t>
            </a:r>
            <a:r>
              <a:rPr lang="en-US" dirty="0"/>
              <a:t> Target System Upgrade funded at $5.6M in FY19</a:t>
            </a:r>
          </a:p>
          <a:p>
            <a:pPr lvl="1"/>
            <a:r>
              <a:rPr lang="en-US" sz="2000" dirty="0"/>
              <a:t>MW target installed summer 2019</a:t>
            </a:r>
          </a:p>
          <a:p>
            <a:pPr lvl="1"/>
            <a:r>
              <a:rPr lang="en-US" sz="2000" dirty="0"/>
              <a:t>New horns projected installation Summer 2020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5433" y="6500198"/>
            <a:ext cx="1076325" cy="241300"/>
          </a:xfrm>
        </p:spPr>
        <p:txBody>
          <a:bodyPr/>
          <a:lstStyle/>
          <a:p>
            <a:r>
              <a:rPr lang="en-US" altLang="en-US"/>
              <a:t>11/19/2019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800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509285"/>
          </a:xfrm>
        </p:spPr>
        <p:txBody>
          <a:bodyPr/>
          <a:lstStyle/>
          <a:p>
            <a:r>
              <a:rPr lang="en-US" dirty="0"/>
              <a:t>CAST Infrastructure </a:t>
            </a:r>
            <a:r>
              <a:rPr lang="en-US"/>
              <a:t>Initiative update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6290"/>
            <a:ext cx="8672513" cy="5546539"/>
          </a:xfrm>
        </p:spPr>
        <p:txBody>
          <a:bodyPr/>
          <a:lstStyle/>
          <a:p>
            <a:r>
              <a:rPr lang="en-US" dirty="0"/>
              <a:t>DOE SLI proposal being developed for a new central campus building to support accelerator science</a:t>
            </a:r>
          </a:p>
          <a:p>
            <a:pPr lvl="1"/>
            <a:r>
              <a:rPr lang="en-US" dirty="0"/>
              <a:t>Described this at last AAC – housed Controls groups as well as new operations center and accelerator science groups</a:t>
            </a:r>
          </a:p>
          <a:p>
            <a:pPr lvl="1"/>
            <a:r>
              <a:rPr lang="en-US" dirty="0"/>
              <a:t>Effectively on hold at this point.  SLI focus shifted to backbone infrastructure - Power, water, site utilities upgrades</a:t>
            </a:r>
          </a:p>
          <a:p>
            <a:pPr lvl="1"/>
            <a:r>
              <a:rPr lang="en-US" dirty="0"/>
              <a:t>Would like to get CD-0 for this in case priorities change (again)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35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Experiments’ Run Schedule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5433" y="6499583"/>
            <a:ext cx="1076325" cy="241300"/>
          </a:xfrm>
        </p:spPr>
        <p:txBody>
          <a:bodyPr/>
          <a:lstStyle/>
          <a:p>
            <a:r>
              <a:rPr lang="en-US" altLang="en-US"/>
              <a:t>11/19/2019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8097D-9D4C-B94A-849A-F0AAC98B9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496955"/>
            <a:ext cx="8878159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4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FY19 performance</a:t>
            </a:r>
          </a:p>
          <a:p>
            <a:r>
              <a:rPr lang="en-US" dirty="0"/>
              <a:t>FY20 plans</a:t>
            </a:r>
          </a:p>
          <a:p>
            <a:r>
              <a:rPr lang="en-US" dirty="0"/>
              <a:t>Modernization, PIP1+, CAST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11/19/2019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143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221" y="1043046"/>
            <a:ext cx="9059779" cy="53033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FY19 accelerator operations scope adjusted to match funding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Delay in g-2 startup also reduced beam delivery to them</a:t>
            </a:r>
          </a:p>
          <a:p>
            <a:pPr>
              <a:spcBef>
                <a:spcPts val="600"/>
              </a:spcBef>
            </a:pPr>
            <a:r>
              <a:rPr lang="en-US" dirty="0"/>
              <a:t>Execute seven month run plan for 2020 followed by extended shutdown (5 months) to begin LBNF near site prep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If year long CR, will revisit and likely reduce run time</a:t>
            </a:r>
          </a:p>
          <a:p>
            <a:pPr>
              <a:spcBef>
                <a:spcPts val="600"/>
              </a:spcBef>
            </a:pPr>
            <a:r>
              <a:rPr lang="en-US" dirty="0"/>
              <a:t>Modernization review completed</a:t>
            </a:r>
          </a:p>
          <a:p>
            <a:pPr lvl="1">
              <a:spcBef>
                <a:spcPts val="600"/>
              </a:spcBef>
            </a:pPr>
            <a:r>
              <a:rPr lang="en-US" dirty="0" err="1"/>
              <a:t>Labwide</a:t>
            </a:r>
            <a:r>
              <a:rPr lang="en-US" dirty="0"/>
              <a:t> workforce planning building on this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Infrastructure needs awareness better communicated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Push to stand up controls modernization project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9721" y="6500198"/>
            <a:ext cx="1076325" cy="241300"/>
          </a:xfrm>
        </p:spPr>
        <p:txBody>
          <a:bodyPr/>
          <a:lstStyle/>
          <a:p>
            <a:r>
              <a:rPr lang="en-US" altLang="en-US"/>
              <a:t>11/19/2019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224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221" y="1043046"/>
            <a:ext cx="9059779" cy="5303325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9721" y="6500198"/>
            <a:ext cx="1076325" cy="241300"/>
          </a:xfrm>
        </p:spPr>
        <p:txBody>
          <a:bodyPr/>
          <a:lstStyle/>
          <a:p>
            <a:r>
              <a:rPr lang="en-US" altLang="en-US"/>
              <a:t>11/19/2019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689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Fermilab</a:t>
            </a:r>
            <a:r>
              <a:rPr lang="en-US" dirty="0">
                <a:solidFill>
                  <a:schemeClr val="tx2"/>
                </a:solidFill>
              </a:rPr>
              <a:t> Accelerator Complex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90859" y="6500811"/>
            <a:ext cx="6410129" cy="244702"/>
          </a:xfrm>
        </p:spPr>
        <p:txBody>
          <a:bodyPr/>
          <a:lstStyle/>
          <a:p>
            <a:pPr algn="l">
              <a:defRPr/>
            </a:pPr>
            <a:r>
              <a:rPr lang="en-US"/>
              <a:t>M Lindgren | Fermilab Accelerator Complex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068" y="845417"/>
            <a:ext cx="7669868" cy="528064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AD14-1029-274E-8A7C-15C71BA6C9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58549" y="2600161"/>
            <a:ext cx="1485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Short Baseline Neutrino:</a:t>
            </a:r>
          </a:p>
          <a:p>
            <a:r>
              <a:rPr lang="en-US" sz="1600" dirty="0" err="1"/>
              <a:t>MicroBooNE</a:t>
            </a:r>
            <a:r>
              <a:rPr lang="en-US" sz="1600" dirty="0"/>
              <a:t>, ICARUS, SBND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9941" y="4168406"/>
            <a:ext cx="1603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Long Baseline Neutrino:</a:t>
            </a:r>
          </a:p>
          <a:p>
            <a:r>
              <a:rPr lang="en-US" sz="1600" dirty="0" err="1"/>
              <a:t>NOvA</a:t>
            </a:r>
            <a:r>
              <a:rPr lang="en-US" sz="1600" dirty="0"/>
              <a:t>, (LBNF/DUNE)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61089" y="5436273"/>
            <a:ext cx="148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Muon Campus:</a:t>
            </a:r>
          </a:p>
          <a:p>
            <a:r>
              <a:rPr lang="en-US" sz="1600" dirty="0"/>
              <a:t>(g-2, Mu2e)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39" y="3323121"/>
            <a:ext cx="1611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SwitchYard</a:t>
            </a:r>
            <a:r>
              <a:rPr lang="en-US" sz="1600" dirty="0"/>
              <a:t> 120:</a:t>
            </a:r>
          </a:p>
          <a:p>
            <a:r>
              <a:rPr lang="en-US" sz="1600" dirty="0" err="1"/>
              <a:t>SpinQuest</a:t>
            </a:r>
            <a:r>
              <a:rPr lang="en-US" sz="1600" dirty="0"/>
              <a:t>,                  test beam (FTBF)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11/19/2019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467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Achieved FY19 Goals for Beam to </a:t>
            </a:r>
            <a:r>
              <a:rPr lang="en-US" dirty="0" err="1"/>
              <a:t>NuMI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64970"/>
            <a:ext cx="8672513" cy="133602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Ran consistently at ~650 kW (w/ SY120).</a:t>
            </a:r>
          </a:p>
          <a:p>
            <a:r>
              <a:rPr lang="en-US" dirty="0"/>
              <a:t>Post-May ran 5 on/9 off to match work scope to funding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5433" y="6500812"/>
            <a:ext cx="1076325" cy="241300"/>
          </a:xfrm>
        </p:spPr>
        <p:txBody>
          <a:bodyPr/>
          <a:lstStyle/>
          <a:p>
            <a:r>
              <a:rPr lang="en-US" altLang="en-US"/>
              <a:t>11/19/2019</a:t>
            </a:r>
            <a:endParaRPr lang="en-US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0EC117F-AFC9-F844-A782-8D175576B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91" y="848617"/>
            <a:ext cx="4515678" cy="301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50E9F82-940B-FC49-8627-70F82C937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0" y="2120580"/>
            <a:ext cx="4646196" cy="30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C170-1EE5-4433-AA1C-7D702EBD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g-2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4007-228E-4A66-ABE1-617445DF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505071"/>
            <a:ext cx="8672513" cy="802888"/>
          </a:xfrm>
        </p:spPr>
        <p:txBody>
          <a:bodyPr/>
          <a:lstStyle/>
          <a:p>
            <a:r>
              <a:rPr lang="en-US" dirty="0"/>
              <a:t>Experiment began taking data in May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0163-938A-43B0-B754-2A52B5C4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11/19/2019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73417-D1EE-4D60-8053-45FC1610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7F7FC-1282-4A39-9B7E-ABBA82A4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4A8A81-DBD9-4C39-9724-DCA484BCB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39" y="756290"/>
            <a:ext cx="5416722" cy="47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7DA26A-31F5-4012-AA7B-F1EB69C4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FY19 Muon g-2 performance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1D0BF-96F4-4AEB-9C34-65307BF5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07" y="4455489"/>
            <a:ext cx="8672513" cy="1845920"/>
          </a:xfrm>
        </p:spPr>
        <p:txBody>
          <a:bodyPr/>
          <a:lstStyle/>
          <a:p>
            <a:r>
              <a:rPr lang="en-US" dirty="0"/>
              <a:t>2X Brookhaven data set in 2018</a:t>
            </a:r>
          </a:p>
          <a:p>
            <a:r>
              <a:rPr lang="en-US" dirty="0"/>
              <a:t>2019 start delayed due to experiment, finish impacted by reduced accelerator run time</a:t>
            </a:r>
          </a:p>
          <a:p>
            <a:r>
              <a:rPr lang="en-US" dirty="0"/>
              <a:t>To collect 20x BNL dataset will likely mean running in FY21for full year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41D4D-2F19-9243-A770-F46767CFB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949" y="6504213"/>
            <a:ext cx="799246" cy="241300"/>
          </a:xfrm>
        </p:spPr>
        <p:txBody>
          <a:bodyPr/>
          <a:lstStyle/>
          <a:p>
            <a:pPr>
              <a:defRPr/>
            </a:pPr>
            <a:r>
              <a:rPr lang="en-US"/>
              <a:t>11/19/2019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59B2C-D8E8-F842-95DD-ACBEC287E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 Lindgren | Fermilab Accelerator Complex</a:t>
            </a:r>
            <a:endParaRPr lang="en-US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2968A0-DE55-1141-9A47-D2BD2912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8" y="844825"/>
            <a:ext cx="4480892" cy="29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5BFFB85-B27F-A846-8364-AA09975C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50" y="1212573"/>
            <a:ext cx="4480892" cy="29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7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7C99-433C-40EB-816E-0B08DC61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459044"/>
          </a:xfrm>
        </p:spPr>
        <p:txBody>
          <a:bodyPr/>
          <a:lstStyle/>
          <a:p>
            <a:r>
              <a:rPr lang="en-US" dirty="0"/>
              <a:t>FY19 Booster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C7436-1EBD-48C0-A2B5-A897E3F1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11/19/2019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2728B-6E45-4F32-8725-92820387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5D1E1-3D51-44AA-934D-03931140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BAF1D-A37C-774A-BC1D-823EDF1BC717}"/>
              </a:ext>
            </a:extLst>
          </p:cNvPr>
          <p:cNvSpPr txBox="1"/>
          <p:nvPr/>
        </p:nvSpPr>
        <p:spPr>
          <a:xfrm>
            <a:off x="82245" y="5576731"/>
            <a:ext cx="5988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BNB performance good</a:t>
            </a:r>
          </a:p>
          <a:p>
            <a:r>
              <a:rPr lang="en-US" dirty="0" err="1"/>
              <a:t>MicroBooNE</a:t>
            </a:r>
            <a:r>
              <a:rPr lang="en-US" dirty="0"/>
              <a:t> collected full experiment dataset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DEB8D3B-243E-8841-ABDA-C458D2AD6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604"/>
            <a:ext cx="4734339" cy="315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6F5C22D-888B-3946-8525-0A5FC2385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15" y="2440270"/>
            <a:ext cx="5050940" cy="33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8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28600" y="714422"/>
            <a:ext cx="8915400" cy="2427612"/>
          </a:xfrm>
        </p:spPr>
        <p:txBody>
          <a:bodyPr/>
          <a:lstStyle/>
          <a:p>
            <a:r>
              <a:rPr lang="en-US" sz="2000" dirty="0"/>
              <a:t>FY19 Summer shutdown work scope had little contingency</a:t>
            </a:r>
          </a:p>
          <a:p>
            <a:pPr lvl="1"/>
            <a:r>
              <a:rPr lang="en-US" sz="1800" dirty="0"/>
              <a:t>Start up delayed to complete shutdown scope and to address safety initiative</a:t>
            </a:r>
          </a:p>
          <a:p>
            <a:pPr lvl="1"/>
            <a:r>
              <a:rPr lang="en-US" sz="1800" dirty="0"/>
              <a:t>Modified 107 large (old) supplies – reduced potential electrical hazard </a:t>
            </a:r>
          </a:p>
          <a:p>
            <a:r>
              <a:rPr lang="en-US" sz="2000" dirty="0" err="1"/>
              <a:t>NuMI</a:t>
            </a:r>
            <a:r>
              <a:rPr lang="en-US" sz="2000" dirty="0"/>
              <a:t> base curve assumed FY19 funding level </a:t>
            </a:r>
          </a:p>
          <a:p>
            <a:pPr lvl="1"/>
            <a:r>
              <a:rPr lang="en-US" sz="1800" dirty="0"/>
              <a:t>Started operations based on initial funding guidance from DOE</a:t>
            </a:r>
          </a:p>
          <a:p>
            <a:pPr lvl="1"/>
            <a:r>
              <a:rPr lang="en-US" sz="1800" dirty="0"/>
              <a:t>Will terminate </a:t>
            </a:r>
            <a:r>
              <a:rPr lang="en-US" sz="1800" dirty="0" err="1"/>
              <a:t>NuMI</a:t>
            </a:r>
            <a:r>
              <a:rPr lang="en-US" sz="1800" dirty="0"/>
              <a:t> running before June 1 if year long CR</a:t>
            </a:r>
          </a:p>
          <a:p>
            <a:pPr lvl="2"/>
            <a:r>
              <a:rPr lang="en-US" sz="1600" dirty="0"/>
              <a:t>Starting up now, assuming there will be a budget passed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936"/>
            <a:ext cx="8686800" cy="641739"/>
          </a:xfrm>
        </p:spPr>
        <p:txBody>
          <a:bodyPr/>
          <a:lstStyle/>
          <a:p>
            <a:r>
              <a:rPr lang="en-US" dirty="0"/>
              <a:t>Accelerator Operations Goals for FY20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9721" y="6500198"/>
            <a:ext cx="1076325" cy="241300"/>
          </a:xfrm>
        </p:spPr>
        <p:txBody>
          <a:bodyPr/>
          <a:lstStyle/>
          <a:p>
            <a:r>
              <a:rPr lang="en-US" altLang="en-US"/>
              <a:t>11/19/2019</a:t>
            </a:r>
            <a:endParaRPr lang="en-US" alt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32B8186-A8C6-234C-A117-1E12727EC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313"/>
            <a:ext cx="4674704" cy="31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1E7C2EC-1271-7845-80D5-1EEAA7B24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6" y="3229312"/>
            <a:ext cx="4674704" cy="31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3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843650-061D-4417-86E1-18EA93D49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8140"/>
            <a:ext cx="8672513" cy="1842582"/>
          </a:xfrm>
        </p:spPr>
        <p:txBody>
          <a:bodyPr/>
          <a:lstStyle/>
          <a:p>
            <a:r>
              <a:rPr lang="en-US" sz="2200" dirty="0"/>
              <a:t>Beam delivery and experiment uptime are less than originally scheduled.  </a:t>
            </a:r>
          </a:p>
          <a:p>
            <a:pPr lvl="1"/>
            <a:r>
              <a:rPr lang="en-US" sz="2000" dirty="0"/>
              <a:t>Aiming for ~8x BNL in FY20</a:t>
            </a:r>
          </a:p>
          <a:p>
            <a:r>
              <a:rPr lang="en-US" sz="2200" dirty="0"/>
              <a:t>No major accelerator improvements planned for g-2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DB48D3D-7DA2-495C-9F5D-C4493460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in FY20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5D920-6C6C-3A48-90C5-67BC4380E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6101" y="6494165"/>
            <a:ext cx="770425" cy="241300"/>
          </a:xfrm>
        </p:spPr>
        <p:txBody>
          <a:bodyPr/>
          <a:lstStyle/>
          <a:p>
            <a:pPr>
              <a:defRPr/>
            </a:pPr>
            <a:r>
              <a:rPr lang="en-US"/>
              <a:t>11/19/2019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7E88B-A67D-AB4D-86E0-F157312A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Lindgren | Fermilab Accelerator Complex</a:t>
            </a:r>
            <a:endParaRPr lang="en-US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46D7CA-2420-3143-B65C-11AB2E85B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24" y="2696755"/>
            <a:ext cx="5376607" cy="35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451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65778</TotalTime>
  <Words>1254</Words>
  <Application>Microsoft Macintosh PowerPoint</Application>
  <PresentationFormat>On-screen Show (4:3)</PresentationFormat>
  <Paragraphs>204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Helvetica</vt:lpstr>
      <vt:lpstr>Symbol</vt:lpstr>
      <vt:lpstr>Calibri</vt:lpstr>
      <vt:lpstr>Arial</vt:lpstr>
      <vt:lpstr>Fermilab_PPT_090815</vt:lpstr>
      <vt:lpstr>PowerPoint Presentation</vt:lpstr>
      <vt:lpstr>Outline</vt:lpstr>
      <vt:lpstr>Fermilab Accelerator Complex</vt:lpstr>
      <vt:lpstr>Achieved FY19 Goals for Beam to NuMI</vt:lpstr>
      <vt:lpstr>Muon g-2 experiment</vt:lpstr>
      <vt:lpstr>FY19 Muon g-2 performance</vt:lpstr>
      <vt:lpstr>FY19 Booster performance</vt:lpstr>
      <vt:lpstr>Accelerator Operations Goals for FY20</vt:lpstr>
      <vt:lpstr>g-2 in FY20</vt:lpstr>
      <vt:lpstr>Mu2e beamline </vt:lpstr>
      <vt:lpstr>DOE Modernization Review</vt:lpstr>
      <vt:lpstr>DOE Modernization Review (2)</vt:lpstr>
      <vt:lpstr>Modernization Review: Workforce</vt:lpstr>
      <vt:lpstr>Modernization Review – workforce supply</vt:lpstr>
      <vt:lpstr>Modernization Review – Infrastructure</vt:lpstr>
      <vt:lpstr>Modernization Review – Infrastructure (2)</vt:lpstr>
      <vt:lpstr> PIP1+ Status</vt:lpstr>
      <vt:lpstr>CAST Infrastructure Initiative update </vt:lpstr>
      <vt:lpstr>Fermilab Experiments’ Run Schedule</vt:lpstr>
      <vt:lpstr>Summary</vt:lpstr>
      <vt:lpstr>Back up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E. Convery x4390 14804N</dc:creator>
  <cp:lastModifiedBy>Michael A Lindgren</cp:lastModifiedBy>
  <cp:revision>572</cp:revision>
  <cp:lastPrinted>2018-12-02T00:19:06Z</cp:lastPrinted>
  <dcterms:created xsi:type="dcterms:W3CDTF">2016-02-24T19:03:22Z</dcterms:created>
  <dcterms:modified xsi:type="dcterms:W3CDTF">2019-11-18T14:37:10Z</dcterms:modified>
</cp:coreProperties>
</file>