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62" r:id="rId2"/>
  </p:sldMasterIdLst>
  <p:notesMasterIdLst>
    <p:notesMasterId r:id="rId31"/>
  </p:notesMasterIdLst>
  <p:sldIdLst>
    <p:sldId id="256" r:id="rId3"/>
    <p:sldId id="257" r:id="rId4"/>
    <p:sldId id="285" r:id="rId5"/>
    <p:sldId id="286" r:id="rId6"/>
    <p:sldId id="274" r:id="rId7"/>
    <p:sldId id="276" r:id="rId8"/>
    <p:sldId id="284" r:id="rId9"/>
    <p:sldId id="263" r:id="rId10"/>
    <p:sldId id="264" r:id="rId11"/>
    <p:sldId id="265" r:id="rId12"/>
    <p:sldId id="266" r:id="rId13"/>
    <p:sldId id="267" r:id="rId14"/>
    <p:sldId id="268" r:id="rId15"/>
    <p:sldId id="277" r:id="rId16"/>
    <p:sldId id="279" r:id="rId17"/>
    <p:sldId id="269" r:id="rId18"/>
    <p:sldId id="290" r:id="rId19"/>
    <p:sldId id="294" r:id="rId20"/>
    <p:sldId id="280" r:id="rId21"/>
    <p:sldId id="291" r:id="rId22"/>
    <p:sldId id="281" r:id="rId23"/>
    <p:sldId id="270" r:id="rId24"/>
    <p:sldId id="272" r:id="rId25"/>
    <p:sldId id="292" r:id="rId26"/>
    <p:sldId id="283" r:id="rId27"/>
    <p:sldId id="282" r:id="rId28"/>
    <p:sldId id="287" r:id="rId29"/>
    <p:sldId id="293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99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7708" autoAdjust="0"/>
    <p:restoredTop sz="94660"/>
  </p:normalViewPr>
  <p:slideViewPr>
    <p:cSldViewPr snapToGrid="0">
      <p:cViewPr varScale="1">
        <p:scale>
          <a:sx n="53" d="100"/>
          <a:sy n="53" d="100"/>
        </p:scale>
        <p:origin x="-619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779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8422D-8F6E-4804-930E-15724FDD12E9}" type="datetimeFigureOut">
              <a:rPr lang="en-US" smtClean="0"/>
              <a:pPr/>
              <a:t>11/21/2008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C323E2-1E1A-4DC3-9081-9094F6A45EC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C323E2-1E1A-4DC3-9081-9094F6A45EC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D3DE7-FC57-4980-9591-3F478B9FE9DD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D3DE7-FC57-4980-9591-3F478B9FE9DD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D3DE7-FC57-4980-9591-3F478B9FE9DD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D3DE7-FC57-4980-9591-3F478B9FE9DD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C323E2-1E1A-4DC3-9081-9094F6A45EC8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C323E2-1E1A-4DC3-9081-9094F6A45EC8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D3DE7-FC57-4980-9591-3F478B9FE9DD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0750"/>
            <a:fld id="{A4D7FEAB-D478-47A5-8FD9-696E623480FB}" type="slidenum">
              <a:rPr lang="en-US" smtClean="0">
                <a:latin typeface="Arial" pitchFamily="34" charset="0"/>
              </a:rPr>
              <a:pPr defTabSz="920750"/>
              <a:t>17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C323E2-1E1A-4DC3-9081-9094F6A45EC8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C323E2-1E1A-4DC3-9081-9094F6A45EC8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C323E2-1E1A-4DC3-9081-9094F6A45EC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C323E2-1E1A-4DC3-9081-9094F6A45EC8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C323E2-1E1A-4DC3-9081-9094F6A45EC8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D3DE7-FC57-4980-9591-3F478B9FE9DD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D3DE7-FC57-4980-9591-3F478B9FE9DD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C323E2-1E1A-4DC3-9081-9094F6A45EC8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C323E2-1E1A-4DC3-9081-9094F6A45EC8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C323E2-1E1A-4DC3-9081-9094F6A45EC8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C323E2-1E1A-4DC3-9081-9094F6A45EC8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C323E2-1E1A-4DC3-9081-9094F6A45EC8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/>
            </a:endParaRPr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68A9D2-74A9-47F2-BB4A-F2027D7A2153}" type="slidenum">
              <a:rPr lang="en-US" smtClean="0">
                <a:latin typeface="Times"/>
              </a:rPr>
              <a:pPr/>
              <a:t>3</a:t>
            </a:fld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/>
            </a:endParaRPr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2C8498-7306-499F-AC29-294E32EC3845}" type="slidenum">
              <a:rPr lang="en-US" smtClean="0">
                <a:latin typeface="Times"/>
              </a:rPr>
              <a:pPr/>
              <a:t>4</a:t>
            </a:fld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D3DE7-FC57-4980-9591-3F478B9FE9DD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C323E2-1E1A-4DC3-9081-9094F6A45EC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C323E2-1E1A-4DC3-9081-9094F6A45EC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D3DE7-FC57-4980-9591-3F478B9FE9DD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D3DE7-FC57-4980-9591-3F478B9FE9DD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820863" y="6440488"/>
            <a:ext cx="5499100" cy="247650"/>
          </a:xfrm>
          <a:prstGeom prst="rect">
            <a:avLst/>
          </a:prstGeom>
          <a:solidFill>
            <a:schemeClr val="bg1"/>
          </a:solidFill>
          <a:ln w="12699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7" name="Line 3"/>
          <p:cNvSpPr>
            <a:spLocks noChangeShapeType="1"/>
          </p:cNvSpPr>
          <p:nvPr/>
        </p:nvSpPr>
        <p:spPr bwMode="auto">
          <a:xfrm>
            <a:off x="6638925" y="6500813"/>
            <a:ext cx="2505075" cy="0"/>
          </a:xfrm>
          <a:prstGeom prst="line">
            <a:avLst/>
          </a:prstGeom>
          <a:noFill/>
          <a:ln w="92075">
            <a:solidFill>
              <a:srgbClr val="00279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8" name="Line 4"/>
          <p:cNvSpPr>
            <a:spLocks noChangeShapeType="1"/>
          </p:cNvSpPr>
          <p:nvPr/>
        </p:nvSpPr>
        <p:spPr bwMode="auto">
          <a:xfrm>
            <a:off x="0" y="6500813"/>
            <a:ext cx="2828925" cy="0"/>
          </a:xfrm>
          <a:prstGeom prst="line">
            <a:avLst/>
          </a:prstGeom>
          <a:noFill/>
          <a:ln w="92075">
            <a:solidFill>
              <a:srgbClr val="00279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2803525" y="6410325"/>
            <a:ext cx="3852863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sz="1400" b="1">
                <a:solidFill>
                  <a:srgbClr val="339966"/>
                </a:solidFill>
                <a:latin typeface="Century Schoolbook" pitchFamily="18" charset="0"/>
              </a:rPr>
              <a:t> </a:t>
            </a:r>
            <a:r>
              <a:rPr lang="en-US" sz="1200" b="1">
                <a:solidFill>
                  <a:srgbClr val="339966"/>
                </a:solidFill>
                <a:latin typeface="Century Schoolbook" pitchFamily="18" charset="0"/>
              </a:rPr>
              <a:t>Thomas Jefferson National Accelerator Facility</a:t>
            </a: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39013" y="6237288"/>
            <a:ext cx="161290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51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05000"/>
            <a:ext cx="7772400" cy="11430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52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609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153" name="Picture 9" descr="http://www.jlab.org/div_dept/dir_off/public_affairs/logo/JLab_logo_whit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6215063"/>
            <a:ext cx="1676400" cy="52387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0" y="0"/>
            <a:ext cx="22479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" y="0"/>
            <a:ext cx="65913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0" y="914400"/>
            <a:ext cx="9144000" cy="54102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808521"/>
            <a:ext cx="9144000" cy="5553777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noFill/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14812"/>
            <a:ext cx="9144000" cy="554977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820132"/>
            <a:ext cx="9144000" cy="5542961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3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noFill/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914400"/>
            <a:ext cx="44958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4958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76200"/>
            <a:ext cx="228600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76200"/>
            <a:ext cx="670560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0" y="914400"/>
            <a:ext cx="9144000" cy="54102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914400"/>
            <a:ext cx="44958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4958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914400"/>
            <a:ext cx="4419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419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2"/>
          <p:cNvSpPr>
            <a:spLocks noChangeShapeType="1"/>
          </p:cNvSpPr>
          <p:nvPr/>
        </p:nvSpPr>
        <p:spPr bwMode="auto">
          <a:xfrm>
            <a:off x="0" y="823913"/>
            <a:ext cx="9144000" cy="0"/>
          </a:xfrm>
          <a:prstGeom prst="line">
            <a:avLst/>
          </a:prstGeom>
          <a:noFill/>
          <a:ln w="57150">
            <a:solidFill>
              <a:srgbClr val="00279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3" name="Line 3"/>
          <p:cNvSpPr>
            <a:spLocks noChangeShapeType="1"/>
          </p:cNvSpPr>
          <p:nvPr/>
        </p:nvSpPr>
        <p:spPr bwMode="auto">
          <a:xfrm>
            <a:off x="6638925" y="6500813"/>
            <a:ext cx="2505075" cy="0"/>
          </a:xfrm>
          <a:prstGeom prst="line">
            <a:avLst/>
          </a:prstGeom>
          <a:noFill/>
          <a:ln w="92075">
            <a:solidFill>
              <a:srgbClr val="00279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>
            <a:off x="0" y="6500813"/>
            <a:ext cx="2828925" cy="0"/>
          </a:xfrm>
          <a:prstGeom prst="line">
            <a:avLst/>
          </a:prstGeom>
          <a:noFill/>
          <a:ln w="92075">
            <a:solidFill>
              <a:srgbClr val="00279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2803525" y="6410325"/>
            <a:ext cx="3852863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sz="1400" b="1">
                <a:solidFill>
                  <a:srgbClr val="339966"/>
                </a:solidFill>
                <a:latin typeface="Century Schoolbook" pitchFamily="18" charset="0"/>
              </a:rPr>
              <a:t> </a:t>
            </a:r>
            <a:r>
              <a:rPr lang="en-US" sz="1200" b="1">
                <a:solidFill>
                  <a:srgbClr val="339966"/>
                </a:solidFill>
                <a:latin typeface="Century Schoolbook" pitchFamily="18" charset="0"/>
              </a:rPr>
              <a:t>Thomas Jefferson National Accelerator Facility</a:t>
            </a: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339013" y="6249988"/>
            <a:ext cx="161290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6783388" y="6411913"/>
            <a:ext cx="42862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500" b="1">
                <a:solidFill>
                  <a:schemeClr val="bg1"/>
                </a:solidFill>
              </a:rPr>
              <a:t>Page </a:t>
            </a:r>
            <a:fld id="{BD7C6A4B-36C1-49ED-B3A4-BF51381C183E}" type="slidenum">
              <a:rPr lang="en-US" altLang="en-US" sz="500" b="1">
                <a:solidFill>
                  <a:schemeClr val="bg1"/>
                </a:solidFill>
              </a:rPr>
              <a:pPr algn="ctr" eaLnBrk="0" hangingPunct="0"/>
              <a:t>‹#›</a:t>
            </a:fld>
            <a:endParaRPr lang="en-US" sz="500" b="1">
              <a:solidFill>
                <a:schemeClr val="bg1"/>
              </a:solidFill>
            </a:endParaRP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" y="914400"/>
            <a:ext cx="8991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0"/>
            <a:ext cx="8686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5130" name="Picture 10" descr="http://www.jlab.org/div_dept/dir_off/public_affairs/logo/JLab_logo_white1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81000" y="6215063"/>
            <a:ext cx="1676400" cy="52387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ctr" rtl="0" fontAlgn="base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chemeClr val="hlink"/>
          </a:solidFill>
          <a:latin typeface="+mj-lt"/>
          <a:ea typeface="+mj-ea"/>
          <a:cs typeface="+mj-cs"/>
        </a:defRPr>
      </a:lvl1pPr>
      <a:lvl2pPr algn="ctr" rtl="0" fontAlgn="base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chemeClr val="hlink"/>
          </a:solidFill>
          <a:latin typeface="Arial" charset="0"/>
        </a:defRPr>
      </a:lvl2pPr>
      <a:lvl3pPr algn="ctr" rtl="0" fontAlgn="base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chemeClr val="hlink"/>
          </a:solidFill>
          <a:latin typeface="Arial" charset="0"/>
        </a:defRPr>
      </a:lvl3pPr>
      <a:lvl4pPr algn="ctr" rtl="0" fontAlgn="base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chemeClr val="hlink"/>
          </a:solidFill>
          <a:latin typeface="Arial" charset="0"/>
        </a:defRPr>
      </a:lvl4pPr>
      <a:lvl5pPr algn="ctr" rtl="0" fontAlgn="base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chemeClr val="hlink"/>
          </a:solidFill>
          <a:latin typeface="Arial" charset="0"/>
        </a:defRPr>
      </a:lvl5pPr>
      <a:lvl6pPr marL="457200" algn="ctr" rtl="0" fontAlgn="base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chemeClr val="hlink"/>
          </a:solidFill>
          <a:latin typeface="Arial" charset="0"/>
        </a:defRPr>
      </a:lvl6pPr>
      <a:lvl7pPr marL="914400" algn="ctr" rtl="0" fontAlgn="base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chemeClr val="hlink"/>
          </a:solidFill>
          <a:latin typeface="Arial" charset="0"/>
        </a:defRPr>
      </a:lvl7pPr>
      <a:lvl8pPr marL="1371600" algn="ctr" rtl="0" fontAlgn="base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chemeClr val="hlink"/>
          </a:solidFill>
          <a:latin typeface="Arial" charset="0"/>
        </a:defRPr>
      </a:lvl8pPr>
      <a:lvl9pPr marL="1828800" algn="ctr" rtl="0" fontAlgn="base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chemeClr val="hlink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30000"/>
        </a:spcBef>
        <a:spcAft>
          <a:spcPct val="0"/>
        </a:spcAft>
        <a:buSzPct val="100000"/>
        <a:buChar char="•"/>
        <a:defRPr sz="2400" b="1">
          <a:solidFill>
            <a:srgbClr val="3333CC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30000"/>
        </a:spcBef>
        <a:spcAft>
          <a:spcPct val="0"/>
        </a:spcAft>
        <a:buSzPct val="100000"/>
        <a:buChar char="•"/>
        <a:defRPr sz="2400" b="1">
          <a:solidFill>
            <a:srgbClr val="663300"/>
          </a:solidFill>
          <a:latin typeface="+mn-lt"/>
        </a:defRPr>
      </a:lvl2pPr>
      <a:lvl3pPr marL="1143000" indent="-228600" algn="l" rtl="0" fontAlgn="base">
        <a:spcBef>
          <a:spcPct val="30000"/>
        </a:spcBef>
        <a:spcAft>
          <a:spcPct val="0"/>
        </a:spcAft>
        <a:buSzPct val="100000"/>
        <a:buChar char="•"/>
        <a:defRPr sz="2400" b="1">
          <a:solidFill>
            <a:srgbClr val="660066"/>
          </a:solidFill>
          <a:latin typeface="+mn-lt"/>
        </a:defRPr>
      </a:lvl3pPr>
      <a:lvl4pPr marL="1600200" indent="-228600" algn="l" rtl="0" fontAlgn="base">
        <a:spcBef>
          <a:spcPct val="30000"/>
        </a:spcBef>
        <a:spcAft>
          <a:spcPct val="0"/>
        </a:spcAft>
        <a:buSzPct val="100000"/>
        <a:defRPr sz="2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76200"/>
            <a:ext cx="9144000" cy="746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822960"/>
            <a:ext cx="9144000" cy="552069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698500"/>
            <a:ext cx="9144000" cy="1857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777875"/>
            <a:ext cx="9144000" cy="46038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6919274" y="6495068"/>
            <a:ext cx="976444" cy="216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en-US" sz="800" dirty="0" smtClean="0">
                <a:latin typeface="+mj-lt"/>
              </a:rPr>
              <a:t>Page </a:t>
            </a:r>
            <a:fld id="{556B3C90-3D17-4E3C-AE77-9EA9102FE8A4}" type="slidenum">
              <a:rPr lang="en-US" altLang="en-US" sz="800">
                <a:latin typeface="+mj-lt"/>
              </a:rPr>
              <a:pPr/>
              <a:t>‹#›</a:t>
            </a:fld>
            <a:endParaRPr lang="en-US" sz="800" dirty="0"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rgbClr val="3333CC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rgbClr val="6633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rgbClr val="660066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009999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009999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009999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009999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00999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Relationship Id="rId4" Type="http://schemas.openxmlformats.org/officeDocument/2006/relationships/package" Target="../embeddings/Microsoft_Office_Excel_Worksheet3.xlsx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.vml"/><Relationship Id="rId4" Type="http://schemas.openxmlformats.org/officeDocument/2006/relationships/package" Target="../embeddings/Microsoft_Office_Excel_Worksheet4.xlsx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5.vml"/><Relationship Id="rId4" Type="http://schemas.openxmlformats.org/officeDocument/2006/relationships/package" Target="../embeddings/Microsoft_Office_Excel_Worksheet5.xlsx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6.vml"/><Relationship Id="rId4" Type="http://schemas.openxmlformats.org/officeDocument/2006/relationships/oleObject" Target="Local%20Settings/Temp/28400_58%20BLDG_1st_16th_112108.pdf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Microsoft_Office_Excel_Worksheet1.xlsx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4" Type="http://schemas.openxmlformats.org/officeDocument/2006/relationships/package" Target="../embeddings/Microsoft_Office_Excel_Worksheet2.xls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JLab </a:t>
            </a:r>
            <a:r>
              <a:rPr lang="en-US" dirty="0" smtClean="0"/>
              <a:t>Collaboration </a:t>
            </a:r>
            <a:r>
              <a:rPr lang="en-US" dirty="0"/>
              <a:t>in Project X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886200"/>
            <a:ext cx="7010400" cy="1085850"/>
          </a:xfrm>
        </p:spPr>
        <p:txBody>
          <a:bodyPr/>
          <a:lstStyle/>
          <a:p>
            <a:r>
              <a:rPr lang="en-US" dirty="0"/>
              <a:t>Andrew Hutton, Jean </a:t>
            </a:r>
            <a:r>
              <a:rPr lang="en-US" dirty="0" err="1"/>
              <a:t>Delayen</a:t>
            </a:r>
            <a:r>
              <a:rPr lang="en-US" dirty="0"/>
              <a:t>, Bob </a:t>
            </a:r>
            <a:r>
              <a:rPr lang="en-US" dirty="0" smtClean="0"/>
              <a:t>Rimmer, Dana Arenius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Project X TSR Cavity Production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217091" name="Object 3"/>
          <p:cNvGraphicFramePr>
            <a:graphicFrameLocks noChangeAspect="1"/>
          </p:cNvGraphicFramePr>
          <p:nvPr/>
        </p:nvGraphicFramePr>
        <p:xfrm>
          <a:off x="24928" y="1167319"/>
          <a:ext cx="9079356" cy="4513634"/>
        </p:xfrm>
        <a:graphic>
          <a:graphicData uri="http://schemas.openxmlformats.org/presentationml/2006/ole">
            <p:oleObj spid="_x0000_s14338" name="Worksheet" r:id="rId4" imgW="8025347" imgH="3989763" progId="Excel.Shee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Project X TSR Cryomodule Production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219137" name="Object 1"/>
          <p:cNvGraphicFramePr>
            <a:graphicFrameLocks noChangeAspect="1"/>
          </p:cNvGraphicFramePr>
          <p:nvPr/>
        </p:nvGraphicFramePr>
        <p:xfrm>
          <a:off x="103199" y="1206230"/>
          <a:ext cx="8981517" cy="4464995"/>
        </p:xfrm>
        <a:graphic>
          <a:graphicData uri="http://schemas.openxmlformats.org/presentationml/2006/ole">
            <p:oleObj spid="_x0000_s15362" name="Worksheet" r:id="rId4" imgW="8025347" imgH="3989763" progId="Excel.Shee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Annual SRF Production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</a:t>
            </a:r>
            <a:endParaRPr lang="en-US" dirty="0"/>
          </a:p>
        </p:txBody>
      </p:sp>
      <p:graphicFrame>
        <p:nvGraphicFramePr>
          <p:cNvPr id="267269" name="Object 5"/>
          <p:cNvGraphicFramePr>
            <a:graphicFrameLocks noChangeAspect="1"/>
          </p:cNvGraphicFramePr>
          <p:nvPr/>
        </p:nvGraphicFramePr>
        <p:xfrm>
          <a:off x="0" y="891466"/>
          <a:ext cx="9075866" cy="5202859"/>
        </p:xfrm>
        <a:graphic>
          <a:graphicData uri="http://schemas.openxmlformats.org/presentationml/2006/ole">
            <p:oleObj spid="_x0000_s16386" name="Worksheet" r:id="rId4" imgW="7540878" imgH="4322153" progId="Excel.Shee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Production Capacity Needed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 dates are all likely to </a:t>
            </a:r>
            <a:r>
              <a:rPr lang="en-US" dirty="0" smtClean="0"/>
              <a:t>move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Cavity and module estimates are not yet </a:t>
            </a:r>
            <a:r>
              <a:rPr lang="en-US" dirty="0" smtClean="0"/>
              <a:t>final for most projects</a:t>
            </a:r>
            <a:endParaRPr lang="en-US" dirty="0" smtClean="0"/>
          </a:p>
          <a:p>
            <a:pPr lvl="8">
              <a:buNone/>
            </a:pPr>
            <a:endParaRPr lang="en-US" dirty="0" smtClean="0"/>
          </a:p>
          <a:p>
            <a:r>
              <a:rPr lang="en-US" dirty="0" smtClean="0"/>
              <a:t>Estimate used to determine required production </a:t>
            </a:r>
            <a:r>
              <a:rPr lang="en-US" dirty="0" smtClean="0"/>
              <a:t>capacity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Added R&amp;D capability of ~30% of production capability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1894767" y="3426873"/>
            <a:ext cx="4961106" cy="1974715"/>
          </a:xfrm>
          <a:prstGeom prst="roundRect">
            <a:avLst/>
          </a:prstGeom>
          <a:solidFill>
            <a:srgbClr val="FFFF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+mj-lt"/>
              </a:rPr>
              <a:t>~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144 cavities per year</a:t>
            </a:r>
          </a:p>
          <a:p>
            <a:pPr lvl="1"/>
            <a:r>
              <a:rPr lang="en-US" sz="2800" b="1" dirty="0" smtClean="0">
                <a:latin typeface="+mj-lt"/>
              </a:rPr>
              <a:t>12 cavities per month</a:t>
            </a:r>
          </a:p>
          <a:p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 ~18 cryomodules per year</a:t>
            </a:r>
          </a:p>
          <a:p>
            <a:pPr lvl="1"/>
            <a:r>
              <a:rPr lang="en-US" sz="2800" b="1" dirty="0" smtClean="0">
                <a:latin typeface="+mj-lt"/>
              </a:rPr>
              <a:t>1½ modules per month</a:t>
            </a:r>
            <a:endParaRPr lang="en-US" sz="28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Production Facilities at JLab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TEDF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JLab has received CD1 for a major upgrade to the Test Lab</a:t>
            </a:r>
          </a:p>
          <a:p>
            <a:pPr lvl="1"/>
            <a:r>
              <a:rPr lang="en-US" dirty="0" smtClean="0"/>
              <a:t>Funded by SLI (Science Lab Infrastructure) funds</a:t>
            </a:r>
          </a:p>
          <a:p>
            <a:pPr lvl="1"/>
            <a:r>
              <a:rPr lang="en-US" dirty="0" smtClean="0"/>
              <a:t>Total of $60M for two buildings</a:t>
            </a:r>
          </a:p>
          <a:p>
            <a:pPr lvl="2"/>
            <a:r>
              <a:rPr lang="en-US" dirty="0" smtClean="0"/>
              <a:t>One building is a new building for Engineering and Design staff</a:t>
            </a:r>
          </a:p>
          <a:p>
            <a:pPr lvl="2"/>
            <a:r>
              <a:rPr lang="en-US" dirty="0" smtClean="0"/>
              <a:t>One building is an addition to the Test Lab for SRF</a:t>
            </a:r>
          </a:p>
          <a:p>
            <a:pPr lvl="1"/>
            <a:r>
              <a:rPr lang="en-US" dirty="0" smtClean="0"/>
              <a:t>Present Test Lab will be refurbished</a:t>
            </a:r>
          </a:p>
          <a:p>
            <a:pPr lvl="1"/>
            <a:r>
              <a:rPr lang="en-US" dirty="0" smtClean="0"/>
              <a:t>Expected availability of whole Facility – FY15 (funding limited)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Pressure </a:t>
            </a:r>
            <a:r>
              <a:rPr lang="en-US" dirty="0" smtClean="0">
                <a:solidFill>
                  <a:srgbClr val="FF0000"/>
                </a:solidFill>
              </a:rPr>
              <a:t>on DOE from </a:t>
            </a:r>
            <a:r>
              <a:rPr lang="en-US" dirty="0" smtClean="0">
                <a:solidFill>
                  <a:srgbClr val="FF0000"/>
                </a:solidFill>
              </a:rPr>
              <a:t>Project X might be able to speed up completion – could cut two years off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TEDF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14812"/>
            <a:ext cx="9144000" cy="6043188"/>
          </a:xfrm>
          <a:ln>
            <a:solidFill>
              <a:schemeClr val="tx1"/>
            </a:solidFill>
          </a:ln>
        </p:spPr>
        <p:txBody>
          <a:bodyPr/>
          <a:lstStyle/>
          <a:p>
            <a:pPr lvl="1"/>
            <a:r>
              <a:rPr lang="en-US" sz="2000" dirty="0" smtClean="0">
                <a:solidFill>
                  <a:srgbClr val="0000FF"/>
                </a:solidFill>
              </a:rPr>
              <a:t>Present SRF footprint in Test Lab              	=  38k sq ft</a:t>
            </a:r>
          </a:p>
          <a:p>
            <a:pPr lvl="2"/>
            <a:r>
              <a:rPr lang="en-US" sz="2000" dirty="0" smtClean="0"/>
              <a:t>Present office area				=    7k sq ft</a:t>
            </a:r>
          </a:p>
          <a:p>
            <a:pPr lvl="2"/>
            <a:r>
              <a:rPr lang="en-US" sz="2000" dirty="0" smtClean="0">
                <a:solidFill>
                  <a:schemeClr val="tx1"/>
                </a:solidFill>
              </a:rPr>
              <a:t>Present facility area				=  31k sq ft	</a:t>
            </a:r>
          </a:p>
          <a:p>
            <a:pPr lvl="1"/>
            <a:r>
              <a:rPr lang="en-US" sz="2000" dirty="0" smtClean="0">
                <a:solidFill>
                  <a:srgbClr val="0000FF"/>
                </a:solidFill>
              </a:rPr>
              <a:t>Removed during renovation (pueblo, etc.)	=    9k sq ft</a:t>
            </a:r>
          </a:p>
          <a:p>
            <a:pPr lvl="1"/>
            <a:r>
              <a:rPr lang="en-US" sz="2000" dirty="0" smtClean="0">
                <a:solidFill>
                  <a:srgbClr val="0000FF"/>
                </a:solidFill>
              </a:rPr>
              <a:t>Added as Test Lab Addition                        	=  30k sq ft</a:t>
            </a:r>
          </a:p>
          <a:p>
            <a:pPr lvl="2"/>
            <a:r>
              <a:rPr lang="en-US" sz="2000" dirty="0" smtClean="0"/>
              <a:t>Final office area				=    8k sq ft</a:t>
            </a:r>
          </a:p>
          <a:p>
            <a:pPr lvl="2"/>
            <a:r>
              <a:rPr lang="en-US" sz="2000" dirty="0" smtClean="0">
                <a:solidFill>
                  <a:schemeClr val="tx1"/>
                </a:solidFill>
              </a:rPr>
              <a:t>Final facility area				=  46k sq ft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Increase in facility area                                	=    48%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4" name="Picture 2" descr="C:\Documents and Settings\andrew\Desktop\moz-screenshot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8564" y="3838821"/>
            <a:ext cx="8561530" cy="3019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urved Left Arrow 4"/>
          <p:cNvSpPr/>
          <p:nvPr/>
        </p:nvSpPr>
        <p:spPr bwMode="auto">
          <a:xfrm>
            <a:off x="7963383" y="1724628"/>
            <a:ext cx="358815" cy="1551007"/>
          </a:xfrm>
          <a:prstGeom prst="curvedLef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" pitchFamily="18" charset="0"/>
            </a:endParaRPr>
          </a:p>
        </p:txBody>
      </p:sp>
      <p:sp>
        <p:nvSpPr>
          <p:cNvPr id="6" name="Curved Right Arrow 5"/>
          <p:cNvSpPr/>
          <p:nvPr/>
        </p:nvSpPr>
        <p:spPr bwMode="auto">
          <a:xfrm>
            <a:off x="6030410" y="1307939"/>
            <a:ext cx="370390" cy="1632031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7030A0"/>
          </a:solidFill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TEDF Preliminary Layout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0" y="814812"/>
            <a:ext cx="9144000" cy="6043188"/>
          </a:xfrm>
          <a:solidFill>
            <a:schemeClr val="bg1"/>
          </a:solidFill>
        </p:spPr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8674" name="TextBox 10"/>
          <p:cNvSpPr txBox="1">
            <a:spLocks noChangeArrowheads="1"/>
          </p:cNvSpPr>
          <p:nvPr/>
        </p:nvSpPr>
        <p:spPr bwMode="auto">
          <a:xfrm>
            <a:off x="6400800" y="4397375"/>
            <a:ext cx="1676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3992354" y="3244334"/>
            <a:ext cx="1159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kern="0" dirty="0" smtClean="0">
                <a:solidFill>
                  <a:srgbClr val="969696"/>
                </a:solidFill>
                <a:cs typeface="Arial" pitchFamily="34" charset="0"/>
              </a:rPr>
              <a:t>Planning</a:t>
            </a:r>
            <a:endParaRPr lang="en-US" dirty="0"/>
          </a:p>
        </p:txBody>
      </p:sp>
      <p:graphicFrame>
        <p:nvGraphicFramePr>
          <p:cNvPr id="64514" name="Object 2"/>
          <p:cNvGraphicFramePr>
            <a:graphicFrameLocks noChangeAspect="1"/>
          </p:cNvGraphicFramePr>
          <p:nvPr/>
        </p:nvGraphicFramePr>
        <p:xfrm>
          <a:off x="-21468" y="828675"/>
          <a:ext cx="9160340" cy="5927980"/>
        </p:xfrm>
        <a:graphic>
          <a:graphicData uri="http://schemas.openxmlformats.org/presentationml/2006/ole">
            <p:oleObj spid="_x0000_s64514" name="Acrobat Document" r:id="rId4" imgW="18655377" imgH="12071126" progId="AcroExch.Document.7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-228600" y="0"/>
            <a:ext cx="93726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pic>
        <p:nvPicPr>
          <p:cNvPr id="665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7571" r="3028"/>
          <a:stretch>
            <a:fillRect/>
          </a:stretch>
        </p:blipFill>
        <p:spPr bwMode="auto">
          <a:xfrm>
            <a:off x="431236" y="0"/>
            <a:ext cx="76537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7178097" y="179882"/>
            <a:ext cx="15311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Horizontal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Cryomodule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Test Facility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 flipV="1">
            <a:off x="5419885" y="524888"/>
            <a:ext cx="1800340" cy="7036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6967615" y="1337638"/>
            <a:ext cx="106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6 Dewar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VTA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rot="10800000">
            <a:off x="5581654" y="1009650"/>
            <a:ext cx="1373782" cy="44439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1085850" y="2100263"/>
            <a:ext cx="15311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Cryomodule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 Assembly 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Lines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2128838" y="2971800"/>
            <a:ext cx="1728787" cy="104298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7629525" y="2028826"/>
            <a:ext cx="14560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Production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Chemistry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Facilities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8" name="Straight Arrow Connector 17"/>
          <p:cNvCxnSpPr>
            <a:stCxn id="17" idx="2"/>
          </p:cNvCxnSpPr>
          <p:nvPr/>
        </p:nvCxnSpPr>
        <p:spPr bwMode="auto">
          <a:xfrm rot="5400000">
            <a:off x="7269343" y="2812276"/>
            <a:ext cx="948331" cy="122809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400050" y="5214938"/>
            <a:ext cx="14029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Production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Clean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Rooms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 bwMode="auto">
          <a:xfrm flipV="1">
            <a:off x="1709738" y="4557713"/>
            <a:ext cx="3105150" cy="106679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will TEDF </a:t>
            </a:r>
            <a:r>
              <a:rPr lang="en-US" dirty="0" smtClean="0"/>
              <a:t>Project Include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Building with power, ultra-pure </a:t>
            </a:r>
            <a:r>
              <a:rPr lang="en-US" dirty="0" smtClean="0"/>
              <a:t>water</a:t>
            </a:r>
          </a:p>
          <a:p>
            <a:r>
              <a:rPr lang="en-US" dirty="0" smtClean="0"/>
              <a:t>A</a:t>
            </a:r>
            <a:r>
              <a:rPr lang="en-US" dirty="0" smtClean="0"/>
              <a:t>cid neutralization facility</a:t>
            </a:r>
            <a:endParaRPr lang="en-US" dirty="0" smtClean="0"/>
          </a:p>
          <a:p>
            <a:r>
              <a:rPr lang="en-US" dirty="0" smtClean="0"/>
              <a:t>Chemistry labs</a:t>
            </a:r>
          </a:p>
          <a:p>
            <a:r>
              <a:rPr lang="en-US" dirty="0" smtClean="0"/>
              <a:t>Clean rooms</a:t>
            </a:r>
          </a:p>
          <a:p>
            <a:r>
              <a:rPr lang="en-US" dirty="0" smtClean="0"/>
              <a:t>Clean assembly areas</a:t>
            </a:r>
          </a:p>
          <a:p>
            <a:r>
              <a:rPr lang="en-US" dirty="0" smtClean="0"/>
              <a:t>All the equipment for “small scale” production ~48 cavities/year</a:t>
            </a:r>
          </a:p>
          <a:p>
            <a:r>
              <a:rPr lang="en-US" dirty="0" smtClean="0"/>
              <a:t>All of the equipment for R&amp;D (surface science . . . </a:t>
            </a:r>
            <a:r>
              <a:rPr lang="en-US" dirty="0" smtClean="0"/>
              <a:t>.)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SRF Capacity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CEBAF has 338 cavities in 42 cryomodules</a:t>
            </a:r>
          </a:p>
          <a:p>
            <a:pPr lvl="1"/>
            <a:r>
              <a:rPr lang="en-US" dirty="0"/>
              <a:t>Similar scale to Project X</a:t>
            </a:r>
          </a:p>
          <a:p>
            <a:r>
              <a:rPr lang="en-US" dirty="0"/>
              <a:t>During </a:t>
            </a:r>
            <a:r>
              <a:rPr lang="en-US" dirty="0" smtClean="0"/>
              <a:t>two years </a:t>
            </a:r>
            <a:r>
              <a:rPr lang="en-US" dirty="0"/>
              <a:t>of production, JLab delivered 	  </a:t>
            </a:r>
            <a:r>
              <a:rPr lang="en-US" dirty="0" smtClean="0"/>
              <a:t>                            </a:t>
            </a:r>
            <a:r>
              <a:rPr lang="en-US" dirty="0">
                <a:solidFill>
                  <a:schemeClr val="hlink"/>
                </a:solidFill>
              </a:rPr>
              <a:t>1 cryomodule every two weeks</a:t>
            </a:r>
          </a:p>
          <a:p>
            <a:pPr lvl="1"/>
            <a:r>
              <a:rPr lang="en-US" dirty="0"/>
              <a:t>Corresponds to about 200 cavities per year</a:t>
            </a:r>
          </a:p>
          <a:p>
            <a:pPr lvl="1"/>
            <a:r>
              <a:rPr lang="en-US" dirty="0"/>
              <a:t>Took the whole </a:t>
            </a:r>
            <a:r>
              <a:rPr lang="en-US" dirty="0" smtClean="0"/>
              <a:t>of our production facility</a:t>
            </a:r>
          </a:p>
          <a:p>
            <a:pPr lvl="8"/>
            <a:endParaRPr lang="en-US" dirty="0"/>
          </a:p>
          <a:p>
            <a:r>
              <a:rPr lang="en-US" dirty="0"/>
              <a:t>SNS has 81 cavities in 23 cryomodules, 2 cavity types</a:t>
            </a:r>
          </a:p>
          <a:p>
            <a:r>
              <a:rPr lang="en-US" dirty="0"/>
              <a:t>JLab delivered ~1 cryomodule every 6 weeks</a:t>
            </a:r>
          </a:p>
          <a:p>
            <a:pPr lvl="1"/>
            <a:r>
              <a:rPr lang="en-US" dirty="0"/>
              <a:t>There were other projects going on in parallel (FEL</a:t>
            </a:r>
            <a:r>
              <a:rPr lang="en-US" dirty="0" smtClean="0"/>
              <a:t>)</a:t>
            </a:r>
          </a:p>
          <a:p>
            <a:pPr lvl="7"/>
            <a:endParaRPr lang="en-US" dirty="0"/>
          </a:p>
          <a:p>
            <a:r>
              <a:rPr lang="en-US" dirty="0"/>
              <a:t>Infrastructure has the capacity to support Project X</a:t>
            </a:r>
          </a:p>
          <a:p>
            <a:pPr lvl="1"/>
            <a:r>
              <a:rPr lang="en-US" dirty="0"/>
              <a:t>We would work with an industrial partner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Existing Facilities Will Remain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14812"/>
            <a:ext cx="9144000" cy="6043188"/>
          </a:xfrm>
        </p:spPr>
        <p:txBody>
          <a:bodyPr/>
          <a:lstStyle/>
          <a:p>
            <a:r>
              <a:rPr lang="en-US" dirty="0" smtClean="0"/>
              <a:t>Vertical Test Area</a:t>
            </a:r>
          </a:p>
          <a:p>
            <a:pPr lvl="1"/>
            <a:r>
              <a:rPr lang="en-US" dirty="0" smtClean="0"/>
              <a:t>6 Dewars of different sizes</a:t>
            </a:r>
          </a:p>
          <a:p>
            <a:pPr lvl="1"/>
            <a:r>
              <a:rPr lang="en-US" dirty="0" smtClean="0"/>
              <a:t>Fits all cavity styles and sizes we have worked on</a:t>
            </a:r>
          </a:p>
          <a:p>
            <a:pPr lvl="1"/>
            <a:r>
              <a:rPr lang="en-US" dirty="0" smtClean="0"/>
              <a:t>E</a:t>
            </a:r>
            <a:r>
              <a:rPr lang="en-US" dirty="0" smtClean="0"/>
              <a:t>lectronics will be upgraded</a:t>
            </a:r>
          </a:p>
          <a:p>
            <a:r>
              <a:rPr lang="en-US" dirty="0" smtClean="0"/>
              <a:t>Horizontal Cryomodule Test Facility</a:t>
            </a:r>
          </a:p>
          <a:p>
            <a:pPr lvl="1"/>
            <a:r>
              <a:rPr lang="en-US" dirty="0" smtClean="0"/>
              <a:t>Test complete cryomodules </a:t>
            </a:r>
          </a:p>
          <a:p>
            <a:pPr lvl="1"/>
            <a:r>
              <a:rPr lang="en-US" dirty="0" smtClean="0"/>
              <a:t>Electronics </a:t>
            </a:r>
            <a:r>
              <a:rPr lang="en-US" dirty="0" smtClean="0"/>
              <a:t>and controls will be upgraded</a:t>
            </a:r>
            <a:endParaRPr lang="en-US" dirty="0" smtClean="0"/>
          </a:p>
          <a:p>
            <a:r>
              <a:rPr lang="en-US" dirty="0" smtClean="0"/>
              <a:t>Injector Test Cave</a:t>
            </a:r>
          </a:p>
          <a:p>
            <a:pPr lvl="1"/>
            <a:r>
              <a:rPr lang="en-US" dirty="0" smtClean="0"/>
              <a:t>Will be increased in size for future expansion</a:t>
            </a:r>
          </a:p>
          <a:p>
            <a:pPr lvl="1"/>
            <a:r>
              <a:rPr lang="en-US" dirty="0" smtClean="0"/>
              <a:t>Would be acceptable site for Horizontal Test Cryostat</a:t>
            </a:r>
          </a:p>
          <a:p>
            <a:r>
              <a:rPr lang="en-US" dirty="0" smtClean="0"/>
              <a:t>Cryogenics </a:t>
            </a:r>
            <a:endParaRPr lang="en-US" dirty="0" smtClean="0"/>
          </a:p>
          <a:p>
            <a:pPr lvl="1"/>
            <a:r>
              <a:rPr lang="en-US" dirty="0" smtClean="0"/>
              <a:t>Current capacity 1 kW at 2K</a:t>
            </a:r>
          </a:p>
          <a:p>
            <a:pPr lvl="1"/>
            <a:r>
              <a:rPr lang="en-US" dirty="0" smtClean="0"/>
              <a:t>Seeking </a:t>
            </a:r>
            <a:r>
              <a:rPr lang="en-US" dirty="0" smtClean="0"/>
              <a:t>other funds</a:t>
            </a:r>
            <a:r>
              <a:rPr lang="en-US" dirty="0" smtClean="0"/>
              <a:t> to upgrade capacity </a:t>
            </a:r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TEDF </a:t>
            </a:r>
            <a:r>
              <a:rPr lang="en-US" dirty="0" smtClean="0"/>
              <a:t>Project Will </a:t>
            </a:r>
            <a:r>
              <a:rPr lang="en-US" u="sng" dirty="0" smtClean="0"/>
              <a:t>Not</a:t>
            </a:r>
            <a:r>
              <a:rPr lang="en-US" dirty="0" smtClean="0"/>
              <a:t> Include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TEDF </a:t>
            </a:r>
            <a:r>
              <a:rPr lang="en-US" dirty="0" smtClean="0"/>
              <a:t>Project will </a:t>
            </a:r>
            <a:r>
              <a:rPr lang="en-US" dirty="0" smtClean="0"/>
              <a:t>not provide “large scale” production facilities</a:t>
            </a:r>
          </a:p>
          <a:p>
            <a:pPr lvl="1"/>
            <a:r>
              <a:rPr lang="en-US" dirty="0" smtClean="0"/>
              <a:t>Space will be </a:t>
            </a:r>
            <a:r>
              <a:rPr lang="en-US" dirty="0" smtClean="0"/>
              <a:t>available</a:t>
            </a:r>
          </a:p>
          <a:p>
            <a:pPr lvl="1"/>
            <a:r>
              <a:rPr lang="en-US" dirty="0" smtClean="0"/>
              <a:t>Assume that first customer provides needed </a:t>
            </a:r>
            <a:r>
              <a:rPr lang="en-US" dirty="0" err="1" smtClean="0"/>
              <a:t>infrastrucure</a:t>
            </a:r>
            <a:endParaRPr lang="en-US" dirty="0" smtClean="0"/>
          </a:p>
          <a:p>
            <a:pPr lvl="6"/>
            <a:endParaRPr lang="en-US" dirty="0" smtClean="0"/>
          </a:p>
          <a:p>
            <a:r>
              <a:rPr lang="en-US" dirty="0" smtClean="0"/>
              <a:t>Horizontal Test Cryostat for qualifying cavities</a:t>
            </a:r>
          </a:p>
          <a:p>
            <a:pPr lvl="1"/>
            <a:r>
              <a:rPr lang="en-US" dirty="0" smtClean="0"/>
              <a:t>Space, shielding, RF power, etc will be provided</a:t>
            </a:r>
          </a:p>
          <a:p>
            <a:pPr lvl="1"/>
            <a:r>
              <a:rPr lang="en-US" dirty="0" smtClean="0"/>
              <a:t>Cryogenics transfer line will be required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14812"/>
            <a:ext cx="9144000" cy="6043188"/>
          </a:xfrm>
        </p:spPr>
        <p:txBody>
          <a:bodyPr/>
          <a:lstStyle/>
          <a:p>
            <a:r>
              <a:rPr lang="en-US" dirty="0" smtClean="0"/>
              <a:t>Present SRF Institute has ~60 people</a:t>
            </a:r>
          </a:p>
          <a:p>
            <a:pPr lvl="1"/>
            <a:r>
              <a:rPr lang="en-US" dirty="0" smtClean="0"/>
              <a:t>Expect to increase to 80 – 100</a:t>
            </a:r>
          </a:p>
          <a:p>
            <a:r>
              <a:rPr lang="en-US" dirty="0" smtClean="0"/>
              <a:t>Staff need is strongly affected by degree of automation</a:t>
            </a:r>
          </a:p>
          <a:p>
            <a:pPr lvl="1"/>
            <a:r>
              <a:rPr lang="en-US" dirty="0" smtClean="0"/>
              <a:t>My preference – high level of automation</a:t>
            </a:r>
          </a:p>
          <a:p>
            <a:r>
              <a:rPr lang="en-US" dirty="0" smtClean="0"/>
              <a:t>Technicians can be hired locally </a:t>
            </a:r>
          </a:p>
          <a:p>
            <a:pPr lvl="1"/>
            <a:r>
              <a:rPr lang="en-US" dirty="0" smtClean="0"/>
              <a:t>We have enough in-house expertise to train them</a:t>
            </a:r>
          </a:p>
          <a:p>
            <a:r>
              <a:rPr lang="en-US" dirty="0" smtClean="0"/>
              <a:t>Must start developing next generation of SRF scientists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Established </a:t>
            </a:r>
            <a:r>
              <a:rPr lang="en-US" dirty="0" smtClean="0">
                <a:solidFill>
                  <a:srgbClr val="FF0000"/>
                </a:solidFill>
              </a:rPr>
              <a:t>ODU Center for Accelerator Science (CAS)</a:t>
            </a:r>
          </a:p>
          <a:p>
            <a:r>
              <a:rPr lang="en-US" dirty="0" smtClean="0"/>
              <a:t>We will require dedicated engineers</a:t>
            </a:r>
          </a:p>
          <a:p>
            <a:pPr lvl="1"/>
            <a:r>
              <a:rPr lang="en-US" dirty="0" smtClean="0"/>
              <a:t>We have core in-house</a:t>
            </a:r>
            <a:endParaRPr lang="en-US" dirty="0" smtClean="0">
              <a:solidFill>
                <a:srgbClr val="FF0000"/>
              </a:solidFill>
            </a:endParaRPr>
          </a:p>
          <a:p>
            <a:pPr lvl="2"/>
            <a:r>
              <a:rPr lang="en-US" dirty="0" smtClean="0"/>
              <a:t>Develop next generation at ODU-CAS</a:t>
            </a:r>
          </a:p>
          <a:p>
            <a:r>
              <a:rPr lang="en-US" dirty="0" smtClean="0"/>
              <a:t>We will require procedure and process </a:t>
            </a:r>
            <a:r>
              <a:rPr lang="en-US" dirty="0" smtClean="0"/>
              <a:t>improvement </a:t>
            </a:r>
          </a:p>
          <a:p>
            <a:pPr lvl="1"/>
            <a:r>
              <a:rPr lang="en-US" dirty="0" smtClean="0"/>
              <a:t>We will seek </a:t>
            </a:r>
            <a:r>
              <a:rPr lang="en-US" dirty="0" smtClean="0"/>
              <a:t>ISO9001</a:t>
            </a:r>
            <a:r>
              <a:rPr lang="en-US" dirty="0" smtClean="0"/>
              <a:t> certification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- </a:t>
            </a:r>
            <a:r>
              <a:rPr lang="en-US" dirty="0" smtClean="0"/>
              <a:t>SRF </a:t>
            </a:r>
            <a:r>
              <a:rPr lang="en-US" dirty="0" smtClean="0"/>
              <a:t>Business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 is to restore original production capacity</a:t>
            </a:r>
          </a:p>
          <a:p>
            <a:pPr lvl="1"/>
            <a:r>
              <a:rPr lang="en-US" dirty="0" smtClean="0"/>
              <a:t>Needs more equipment as processes have evolved</a:t>
            </a:r>
          </a:p>
          <a:p>
            <a:r>
              <a:rPr lang="en-US" dirty="0" smtClean="0"/>
              <a:t>We will charge customers for project-specific equipment </a:t>
            </a:r>
          </a:p>
          <a:p>
            <a:r>
              <a:rPr lang="en-US" dirty="0" smtClean="0"/>
              <a:t>We have a plan to </a:t>
            </a:r>
            <a:r>
              <a:rPr lang="en-US" dirty="0" smtClean="0"/>
              <a:t>maintain and grow </a:t>
            </a:r>
            <a:r>
              <a:rPr lang="en-US" dirty="0" smtClean="0"/>
              <a:t>the </a:t>
            </a:r>
            <a:r>
              <a:rPr lang="en-US" dirty="0" smtClean="0"/>
              <a:t>necessary </a:t>
            </a:r>
            <a:r>
              <a:rPr lang="en-US" dirty="0" smtClean="0"/>
              <a:t>staff</a:t>
            </a:r>
          </a:p>
          <a:p>
            <a:endParaRPr lang="en-US" dirty="0" smtClean="0"/>
          </a:p>
          <a:p>
            <a:r>
              <a:rPr lang="en-US" dirty="0" smtClean="0"/>
              <a:t>TEDF facility will </a:t>
            </a:r>
            <a:r>
              <a:rPr lang="en-US" dirty="0" smtClean="0"/>
              <a:t>support the level of work that is appropriate for </a:t>
            </a:r>
            <a:r>
              <a:rPr lang="en-US" dirty="0" smtClean="0"/>
              <a:t>JLab</a:t>
            </a:r>
          </a:p>
          <a:p>
            <a:endParaRPr lang="en-US" dirty="0" smtClean="0"/>
          </a:p>
          <a:p>
            <a:r>
              <a:rPr lang="en-US" dirty="0" smtClean="0"/>
              <a:t>Focus </a:t>
            </a:r>
            <a:r>
              <a:rPr lang="en-US" dirty="0" smtClean="0"/>
              <a:t>of SRF Institute should be R&amp;D and small or medium series production </a:t>
            </a:r>
          </a:p>
          <a:p>
            <a:pPr lvl="1"/>
            <a:r>
              <a:rPr lang="en-US" dirty="0" smtClean="0"/>
              <a:t>We will </a:t>
            </a:r>
            <a:r>
              <a:rPr lang="en-US" u="sng" dirty="0" smtClean="0"/>
              <a:t>not</a:t>
            </a:r>
            <a:r>
              <a:rPr lang="en-US" dirty="0" smtClean="0"/>
              <a:t> be part of ILC series production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X Specifics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JLab Requires from Project X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14812"/>
            <a:ext cx="9144000" cy="6043188"/>
          </a:xfrm>
        </p:spPr>
        <p:txBody>
          <a:bodyPr/>
          <a:lstStyle/>
          <a:p>
            <a:pPr algn="ctr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A balanced portfolio of work</a:t>
            </a:r>
            <a:endParaRPr lang="en-US" dirty="0" smtClean="0"/>
          </a:p>
          <a:p>
            <a:r>
              <a:rPr lang="en-US" dirty="0" smtClean="0"/>
              <a:t>We have been asked to take responsibility for ~50% of the dressed 1300 MHz elliptical cavities</a:t>
            </a:r>
          </a:p>
          <a:p>
            <a:pPr lvl="1"/>
            <a:r>
              <a:rPr lang="en-US" dirty="0" smtClean="0"/>
              <a:t>No 1300 MHz cryomodule assembly work</a:t>
            </a:r>
          </a:p>
          <a:p>
            <a:pPr lvl="1"/>
            <a:r>
              <a:rPr lang="en-US" dirty="0" smtClean="0"/>
              <a:t>Dressed cavities must be qualified before shipping to Fermilab to clearly define deliverable</a:t>
            </a:r>
            <a:endParaRPr lang="en-US" dirty="0" smtClean="0"/>
          </a:p>
          <a:p>
            <a:r>
              <a:rPr lang="en-US" dirty="0" smtClean="0"/>
              <a:t>We have been asked to take responsibility for the Triple Spoke Resonator cavities</a:t>
            </a:r>
          </a:p>
          <a:p>
            <a:pPr lvl="1"/>
            <a:r>
              <a:rPr lang="en-US" dirty="0" smtClean="0"/>
              <a:t>It is important to JLab that this work include production of the assembled cryomodules</a:t>
            </a:r>
            <a:endParaRPr lang="en-US" dirty="0" smtClean="0"/>
          </a:p>
          <a:p>
            <a:r>
              <a:rPr lang="en-US" dirty="0" smtClean="0"/>
              <a:t>JLab </a:t>
            </a:r>
            <a:r>
              <a:rPr lang="en-US" dirty="0" smtClean="0"/>
              <a:t>needs cryomodule assembly work to maintain the expertise of our skilled staff</a:t>
            </a:r>
          </a:p>
          <a:p>
            <a:pPr lvl="1"/>
            <a:r>
              <a:rPr lang="en-US" dirty="0" smtClean="0"/>
              <a:t>The same staff would also assemble 1300 MHz cavities in horizontal test cryostat for qualification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Production Equipment Charged to Project 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/>
              <a:t>elliptical cavity processing line </a:t>
            </a:r>
            <a:r>
              <a:rPr lang="en-US" dirty="0" smtClean="0"/>
              <a:t>will </a:t>
            </a:r>
            <a:r>
              <a:rPr lang="en-US" dirty="0" smtClean="0"/>
              <a:t>be charged entirely to Project </a:t>
            </a:r>
            <a:r>
              <a:rPr lang="en-US" dirty="0" smtClean="0"/>
              <a:t>X</a:t>
            </a:r>
          </a:p>
          <a:p>
            <a:pPr lvl="1"/>
            <a:r>
              <a:rPr lang="en-US" dirty="0" smtClean="0"/>
              <a:t>The Integrated Cleaning Process (ICP) </a:t>
            </a:r>
            <a:r>
              <a:rPr lang="en-US" dirty="0" smtClean="0"/>
              <a:t>cabinet(s</a:t>
            </a:r>
            <a:r>
              <a:rPr lang="en-US" dirty="0" smtClean="0"/>
              <a:t>)</a:t>
            </a:r>
            <a:r>
              <a:rPr lang="en-US" dirty="0" smtClean="0"/>
              <a:t> </a:t>
            </a:r>
            <a:r>
              <a:rPr lang="en-US" dirty="0" smtClean="0"/>
              <a:t>will be fully </a:t>
            </a:r>
            <a:r>
              <a:rPr lang="en-US" dirty="0" smtClean="0"/>
              <a:t>amortizing the</a:t>
            </a:r>
            <a:r>
              <a:rPr lang="en-US" dirty="0" smtClean="0"/>
              <a:t> </a:t>
            </a:r>
            <a:r>
              <a:rPr lang="en-US" dirty="0" smtClean="0"/>
              <a:t>during the production </a:t>
            </a:r>
            <a:r>
              <a:rPr lang="en-US" dirty="0" smtClean="0"/>
              <a:t>run</a:t>
            </a:r>
            <a:r>
              <a:rPr lang="en-US" dirty="0" smtClean="0"/>
              <a:t> </a:t>
            </a:r>
            <a:r>
              <a:rPr lang="en-US" dirty="0" smtClean="0"/>
              <a:t> </a:t>
            </a:r>
          </a:p>
          <a:p>
            <a:pPr lvl="5"/>
            <a:endParaRPr lang="en-US" dirty="0" smtClean="0"/>
          </a:p>
          <a:p>
            <a:pPr marL="342900" lvl="3" indent="-342900"/>
            <a:r>
              <a:rPr lang="en-US" sz="2400" dirty="0" smtClean="0">
                <a:solidFill>
                  <a:srgbClr val="3333CC"/>
                </a:solidFill>
                <a:ea typeface="+mn-ea"/>
                <a:cs typeface="+mn-cs"/>
              </a:rPr>
              <a:t>The horizontal test cryostat needed for qualifying dressed elliptical cavities before </a:t>
            </a:r>
            <a:r>
              <a:rPr lang="en-US" sz="2400" dirty="0" smtClean="0">
                <a:solidFill>
                  <a:srgbClr val="3333CC"/>
                </a:solidFill>
                <a:ea typeface="+mn-ea"/>
                <a:cs typeface="+mn-cs"/>
              </a:rPr>
              <a:t>shipping</a:t>
            </a:r>
          </a:p>
          <a:p>
            <a:pPr marL="800100" lvl="4" indent="-342900"/>
            <a:r>
              <a:rPr lang="en-US" sz="2400" b="1" dirty="0" smtClean="0">
                <a:solidFill>
                  <a:srgbClr val="663300"/>
                </a:solidFill>
              </a:rPr>
              <a:t>We are willing to design and build, build an existing design, or use a cryostat built by someone else</a:t>
            </a:r>
            <a:endParaRPr lang="en-US" sz="2400" b="1" dirty="0" smtClean="0">
              <a:solidFill>
                <a:srgbClr val="663300"/>
              </a:solidFill>
            </a:endParaRPr>
          </a:p>
          <a:p>
            <a:pPr lvl="7"/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smtClean="0"/>
              <a:t>TSR cavity and cryomodule assembly lines </a:t>
            </a:r>
            <a:r>
              <a:rPr lang="en-US" dirty="0" smtClean="0"/>
              <a:t>will mostly </a:t>
            </a:r>
            <a:r>
              <a:rPr lang="en-US" dirty="0" smtClean="0"/>
              <a:t>use the initial TEDF </a:t>
            </a:r>
            <a:r>
              <a:rPr lang="en-US" dirty="0" smtClean="0"/>
              <a:t>infrastructure</a:t>
            </a:r>
          </a:p>
          <a:p>
            <a:pPr lvl="1"/>
            <a:r>
              <a:rPr lang="en-US" dirty="0" smtClean="0"/>
              <a:t>An </a:t>
            </a:r>
            <a:r>
              <a:rPr lang="en-US" dirty="0" smtClean="0"/>
              <a:t>additional ICP </a:t>
            </a:r>
            <a:r>
              <a:rPr lang="en-US" dirty="0" smtClean="0"/>
              <a:t>cabinet will be fully </a:t>
            </a:r>
            <a:r>
              <a:rPr lang="en-US" dirty="0" smtClean="0"/>
              <a:t>amortized during the </a:t>
            </a:r>
            <a:r>
              <a:rPr lang="en-US" dirty="0" smtClean="0"/>
              <a:t>production run 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JLab Interests in Project 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RF Control algorithms and hardware</a:t>
            </a:r>
          </a:p>
          <a:p>
            <a:pPr lvl="1"/>
            <a:r>
              <a:rPr lang="en-US" dirty="0" smtClean="0"/>
              <a:t>JLab has a strong team and hardware that has already been developed</a:t>
            </a:r>
          </a:p>
          <a:p>
            <a:pPr lvl="2"/>
            <a:r>
              <a:rPr lang="en-US" dirty="0" smtClean="0"/>
              <a:t>Co-developed with RIA project (FRIB precursor)</a:t>
            </a:r>
            <a:endParaRPr lang="en-US" dirty="0" smtClean="0"/>
          </a:p>
          <a:p>
            <a:pPr lvl="2"/>
            <a:r>
              <a:rPr lang="en-US" dirty="0" smtClean="0"/>
              <a:t>Cornell has been a partner in tests</a:t>
            </a:r>
          </a:p>
          <a:p>
            <a:r>
              <a:rPr lang="en-US" dirty="0" smtClean="0"/>
              <a:t>Cryogenics</a:t>
            </a:r>
          </a:p>
          <a:p>
            <a:pPr lvl="1"/>
            <a:r>
              <a:rPr lang="en-US" dirty="0" smtClean="0"/>
              <a:t>JLab has a fantastic track record of improving </a:t>
            </a:r>
            <a:r>
              <a:rPr lang="en-US" dirty="0" err="1" smtClean="0"/>
              <a:t>carnot</a:t>
            </a:r>
            <a:r>
              <a:rPr lang="en-US" dirty="0" smtClean="0"/>
              <a:t> efficiency of existing and new plants</a:t>
            </a:r>
          </a:p>
          <a:p>
            <a:pPr lvl="1"/>
            <a:r>
              <a:rPr lang="en-US" dirty="0" smtClean="0"/>
              <a:t>Enables a significant reduction in the construction costs of a new plant</a:t>
            </a:r>
          </a:p>
          <a:p>
            <a:pPr lvl="2"/>
            <a:r>
              <a:rPr lang="en-US" dirty="0" smtClean="0"/>
              <a:t>Reduced electrical and cooling infrastructure</a:t>
            </a:r>
          </a:p>
          <a:p>
            <a:pPr lvl="2"/>
            <a:r>
              <a:rPr lang="en-US" dirty="0" smtClean="0"/>
              <a:t>Significant reduction in building footprint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JLab has extensive SRF facilities</a:t>
            </a:r>
          </a:p>
          <a:p>
            <a:pPr lvl="1"/>
            <a:r>
              <a:rPr lang="en-US" dirty="0" smtClean="0"/>
              <a:t>TEDF Project will update and expand facilities</a:t>
            </a:r>
          </a:p>
          <a:p>
            <a:pPr lvl="1"/>
            <a:r>
              <a:rPr lang="en-US" dirty="0" smtClean="0"/>
              <a:t>Existing facilities would support required Project X production rate</a:t>
            </a:r>
          </a:p>
          <a:p>
            <a:pPr lvl="1"/>
            <a:r>
              <a:rPr lang="en-US" dirty="0" smtClean="0"/>
              <a:t>Expanded facilities would leave capacity for other projects</a:t>
            </a:r>
          </a:p>
          <a:p>
            <a:pPr lvl="6"/>
            <a:endParaRPr lang="en-US" dirty="0" smtClean="0"/>
          </a:p>
          <a:p>
            <a:r>
              <a:rPr lang="en-US" dirty="0" smtClean="0"/>
              <a:t>JLab has considerable experience in elliptical cavities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All ILC Cavities processed in US that reached ILC specification were processed at JLab</a:t>
            </a:r>
          </a:p>
          <a:p>
            <a:pPr lvl="5"/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I am convinced that JLab participation in Project X is vital for the project – also good for JLab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SRF Institute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14388"/>
            <a:ext cx="9144000" cy="5549900"/>
          </a:xfrm>
        </p:spPr>
        <p:txBody>
          <a:bodyPr/>
          <a:lstStyle/>
          <a:p>
            <a:pPr eaLnBrk="1" hangingPunct="1"/>
            <a:r>
              <a:rPr lang="en-US" dirty="0" smtClean="0"/>
              <a:t>The SRF Institute has fabricated and/or processed a wider variety of multi-cell SRF cavities than anyone else </a:t>
            </a:r>
          </a:p>
          <a:p>
            <a:pPr eaLnBrk="1" hangingPunct="1"/>
            <a:r>
              <a:rPr lang="en-US" dirty="0" smtClean="0"/>
              <a:t>608 multi-cell cavities fabricated / processed </a:t>
            </a:r>
            <a:r>
              <a:rPr lang="en-US" dirty="0" smtClean="0"/>
              <a:t>(59 last year)</a:t>
            </a:r>
            <a:endParaRPr lang="en-US" dirty="0" smtClean="0"/>
          </a:p>
          <a:p>
            <a:pPr lvl="1" eaLnBrk="1" hangingPunct="1"/>
            <a:r>
              <a:rPr lang="en-US" dirty="0" smtClean="0"/>
              <a:t>25 different cavity types, including:</a:t>
            </a:r>
          </a:p>
          <a:p>
            <a:pPr lvl="2" eaLnBrk="1" hangingPunct="1"/>
            <a:r>
              <a:rPr lang="en-US" dirty="0" smtClean="0"/>
              <a:t>9 different frequencies </a:t>
            </a:r>
          </a:p>
          <a:p>
            <a:pPr lvl="2" eaLnBrk="1" hangingPunct="1"/>
            <a:r>
              <a:rPr lang="en-US" dirty="0" smtClean="0"/>
              <a:t>6 different beta values </a:t>
            </a:r>
          </a:p>
          <a:p>
            <a:pPr lvl="2" eaLnBrk="1" hangingPunct="1"/>
            <a:r>
              <a:rPr lang="en-US" dirty="0" smtClean="0"/>
              <a:t>Both CW and pulsed</a:t>
            </a:r>
          </a:p>
          <a:p>
            <a:pPr lvl="5"/>
            <a:endParaRPr lang="en-US" dirty="0" smtClean="0"/>
          </a:p>
          <a:p>
            <a:pPr eaLnBrk="1" hangingPunct="1"/>
            <a:r>
              <a:rPr lang="en-US" dirty="0" smtClean="0"/>
              <a:t>In addition a large number of single cell test cavities have been fabricated and/or processed</a:t>
            </a:r>
          </a:p>
          <a:p>
            <a:pPr lvl="1" eaLnBrk="1" hangingPunct="1"/>
            <a:r>
              <a:rPr lang="en-US" dirty="0" smtClean="0"/>
              <a:t>So many, we do not even have an exact count</a:t>
            </a:r>
            <a:r>
              <a:rPr lang="en-US" dirty="0" smtClean="0"/>
              <a:t>!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However, only one cleaning cycle on a spoke resonator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sp>
        <p:nvSpPr>
          <p:cNvPr id="2052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65400" y="6519863"/>
            <a:ext cx="3986989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600" b="1" dirty="0">
                <a:solidFill>
                  <a:srgbClr val="800000"/>
                </a:solidFill>
                <a:latin typeface="+mj-lt"/>
              </a:rPr>
              <a:t>59 additional cavities </a:t>
            </a:r>
            <a:r>
              <a:rPr lang="en-US" sz="1600" b="1" dirty="0" smtClean="0">
                <a:solidFill>
                  <a:srgbClr val="800000"/>
                </a:solidFill>
                <a:latin typeface="+mj-lt"/>
              </a:rPr>
              <a:t>in last 12 months</a:t>
            </a:r>
            <a:endParaRPr lang="en-US" sz="1600" b="1" dirty="0">
              <a:solidFill>
                <a:srgbClr val="800000"/>
              </a:solidFill>
              <a:latin typeface="+mj-lt"/>
            </a:endParaRPr>
          </a:p>
        </p:txBody>
      </p:sp>
      <p:graphicFrame>
        <p:nvGraphicFramePr>
          <p:cNvPr id="2050" name="Object 6"/>
          <p:cNvGraphicFramePr>
            <a:graphicFrameLocks noChangeAspect="1"/>
          </p:cNvGraphicFramePr>
          <p:nvPr/>
        </p:nvGraphicFramePr>
        <p:xfrm>
          <a:off x="741363" y="0"/>
          <a:ext cx="7689850" cy="6527800"/>
        </p:xfrm>
        <a:graphic>
          <a:graphicData uri="http://schemas.openxmlformats.org/presentationml/2006/ole">
            <p:oleObj spid="_x0000_s63490" name="Worksheet" r:id="rId4" imgW="10835773" imgH="9197425" progId="Excel.Shee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Project X Linacs</a:t>
            </a:r>
            <a:endParaRPr lang="en-US" dirty="0"/>
          </a:p>
        </p:txBody>
      </p:sp>
      <p:sp>
        <p:nvSpPr>
          <p:cNvPr id="16387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0.6 GeV Front End linac</a:t>
            </a:r>
          </a:p>
          <a:p>
            <a:pPr lvl="1"/>
            <a:r>
              <a:rPr lang="en-US" dirty="0" smtClean="0"/>
              <a:t>JLab expects to be responsible for delivering </a:t>
            </a:r>
            <a:r>
              <a:rPr lang="en-US" smtClean="0"/>
              <a:t>all the cleaned </a:t>
            </a:r>
            <a:r>
              <a:rPr lang="en-US" dirty="0" smtClean="0"/>
              <a:t>TSR cavities installed in cryomodules</a:t>
            </a:r>
          </a:p>
          <a:p>
            <a:pPr lvl="2"/>
            <a:r>
              <a:rPr lang="en-US" dirty="0" smtClean="0"/>
              <a:t>JLab would like a vertical slice: cryogenics, controls, RF control modules, diagnostics, beam dynamics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0.6 – 8 GeV ILC style linac</a:t>
            </a:r>
          </a:p>
          <a:p>
            <a:pPr lvl="1"/>
            <a:r>
              <a:rPr lang="en-US" dirty="0" smtClean="0"/>
              <a:t>JLab expects to be responsible for delivering ~50% of the cleaned, dressed ILC 9-cell cavities </a:t>
            </a:r>
          </a:p>
          <a:p>
            <a:r>
              <a:rPr lang="en-US" dirty="0" smtClean="0"/>
              <a:t>General</a:t>
            </a:r>
          </a:p>
          <a:p>
            <a:pPr lvl="1"/>
            <a:r>
              <a:rPr lang="en-US" dirty="0" smtClean="0"/>
              <a:t>Cavities would be procured from industry </a:t>
            </a:r>
          </a:p>
          <a:p>
            <a:pPr lvl="1"/>
            <a:r>
              <a:rPr lang="en-US" dirty="0" smtClean="0"/>
              <a:t>Other components would be procured at the highest level of integration possible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05800" y="6477000"/>
            <a:ext cx="838200" cy="381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7F92B2D-D0E7-4544-AA55-C487B280B29C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JLab Production Model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JLab SRF Business Plan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814812"/>
            <a:ext cx="9144000" cy="6043188"/>
          </a:xfrm>
        </p:spPr>
        <p:txBody>
          <a:bodyPr/>
          <a:lstStyle/>
          <a:p>
            <a:r>
              <a:rPr lang="en-US" dirty="0" smtClean="0"/>
              <a:t>JLab is developing a formal SRF business plan, including support for DOE projects that are based on SRF</a:t>
            </a:r>
          </a:p>
          <a:p>
            <a:pPr lvl="1"/>
            <a:r>
              <a:rPr lang="en-US" dirty="0" smtClean="0"/>
              <a:t>We have had discussions with all of them</a:t>
            </a:r>
          </a:p>
          <a:p>
            <a:pPr lvl="2"/>
            <a:r>
              <a:rPr lang="en-US" dirty="0" smtClean="0"/>
              <a:t>JLab cryomodule refurbishment (C-50)</a:t>
            </a:r>
          </a:p>
          <a:p>
            <a:pPr lvl="2"/>
            <a:r>
              <a:rPr lang="en-US" dirty="0" smtClean="0"/>
              <a:t>JLab 12 GeV Upgrade (C-100)</a:t>
            </a:r>
          </a:p>
          <a:p>
            <a:pPr lvl="2"/>
            <a:r>
              <a:rPr lang="en-US" dirty="0" smtClean="0"/>
              <a:t>ILC R&amp;D</a:t>
            </a:r>
          </a:p>
          <a:p>
            <a:pPr lvl="2"/>
            <a:r>
              <a:rPr lang="en-US" dirty="0" smtClean="0"/>
              <a:t>Japan-US collaboration</a:t>
            </a:r>
          </a:p>
          <a:p>
            <a:pPr lvl="2"/>
            <a:r>
              <a:rPr lang="en-US" dirty="0" smtClean="0"/>
              <a:t>Project X</a:t>
            </a:r>
          </a:p>
          <a:p>
            <a:pPr lvl="2"/>
            <a:r>
              <a:rPr lang="en-US" dirty="0" smtClean="0"/>
              <a:t>SNS – PUP (already doing some prep work)</a:t>
            </a:r>
          </a:p>
          <a:p>
            <a:pPr lvl="2"/>
            <a:r>
              <a:rPr lang="en-US" dirty="0" smtClean="0"/>
              <a:t>FRIB (ANL or MSU)</a:t>
            </a:r>
          </a:p>
          <a:p>
            <a:pPr lvl="2"/>
            <a:r>
              <a:rPr lang="en-US" dirty="0" smtClean="0"/>
              <a:t>Electron Ion Collider</a:t>
            </a:r>
          </a:p>
          <a:p>
            <a:pPr lvl="2"/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Generation Light Source R&amp;D, then construction</a:t>
            </a:r>
          </a:p>
          <a:p>
            <a:r>
              <a:rPr lang="en-US" dirty="0" smtClean="0"/>
              <a:t>Involves an upgrade to our SRF Facilities - TEDF</a:t>
            </a:r>
          </a:p>
          <a:p>
            <a:pPr lvl="2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JLab Production Model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814812"/>
            <a:ext cx="9144000" cy="6043188"/>
          </a:xfrm>
        </p:spPr>
        <p:txBody>
          <a:bodyPr/>
          <a:lstStyle/>
          <a:p>
            <a:r>
              <a:rPr lang="en-US" dirty="0" smtClean="0"/>
              <a:t>A start is either a new start or reworking a previous failure </a:t>
            </a:r>
          </a:p>
          <a:p>
            <a:pPr lvl="1"/>
            <a:r>
              <a:rPr lang="en-US" dirty="0" smtClean="0"/>
              <a:t>Number of starts is 50% of peak for the first and last quarters (start-up and roll-off) </a:t>
            </a:r>
          </a:p>
          <a:p>
            <a:pPr lvl="1"/>
            <a:r>
              <a:rPr lang="en-US" dirty="0" smtClean="0"/>
              <a:t>Number of starts in also reduced in a quarter when production style changes (e.g. FRIB) </a:t>
            </a:r>
          </a:p>
          <a:p>
            <a:r>
              <a:rPr lang="en-US" dirty="0" smtClean="0"/>
              <a:t>Initial failure rate reduces by 5% per quarter (learning curve) </a:t>
            </a:r>
          </a:p>
          <a:p>
            <a:r>
              <a:rPr lang="en-US" dirty="0" smtClean="0"/>
              <a:t>Cavity production starts and ends one quarter earlier than cryomodule assembly 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Caveats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Production quantities and duration are taken from latest project data - still subject to change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Production start dates are taken from latest project data - subject to extreme uncertainty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Project X Elliptical Cavity Production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216066" name="Object 2"/>
          <p:cNvGraphicFramePr>
            <a:graphicFrameLocks noChangeAspect="1"/>
          </p:cNvGraphicFramePr>
          <p:nvPr/>
        </p:nvGraphicFramePr>
        <p:xfrm>
          <a:off x="0" y="963038"/>
          <a:ext cx="9154405" cy="4615391"/>
        </p:xfrm>
        <a:graphic>
          <a:graphicData uri="http://schemas.openxmlformats.org/presentationml/2006/ole">
            <p:oleObj spid="_x0000_s13314" name="Worksheet" r:id="rId4" imgW="7991748" imgH="4029419" progId="Excel.Shee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Lab 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JLab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JLab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 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 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JLab_PowerPoint3">
  <a:themeElements>
    <a:clrScheme name="JLab_PowerPoint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JLab_PowerPoint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JLab_PowerPoint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CEBAF Apgar Score</Template>
  <TotalTime>596</TotalTime>
  <Words>1263</Words>
  <Application>Microsoft Office PowerPoint</Application>
  <PresentationFormat>On-screen Show (4:3)</PresentationFormat>
  <Paragraphs>249</Paragraphs>
  <Slides>28</Slides>
  <Notes>28</Notes>
  <HiddenSlides>0</HiddenSlides>
  <MMClips>0</MMClips>
  <ScaleCrop>false</ScaleCrop>
  <HeadingPairs>
    <vt:vector size="8" baseType="variant">
      <vt:variant>
        <vt:lpstr>Theme</vt:lpstr>
      </vt:variant>
      <vt:variant>
        <vt:i4>2</vt:i4>
      </vt:variant>
      <vt:variant>
        <vt:lpstr>Links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JLab Template</vt:lpstr>
      <vt:lpstr>JLab_PowerPoint3</vt:lpstr>
      <vt:lpstr>Local Settings\Temp\28400_58 BLDG_1st_16th_112108.pdf</vt:lpstr>
      <vt:lpstr>Worksheet</vt:lpstr>
      <vt:lpstr>JLab Collaboration in Project X</vt:lpstr>
      <vt:lpstr>SRF Capacity</vt:lpstr>
      <vt:lpstr>SRF Institute</vt:lpstr>
      <vt:lpstr> </vt:lpstr>
      <vt:lpstr>Project X Linacs</vt:lpstr>
      <vt:lpstr>JLab Production Model</vt:lpstr>
      <vt:lpstr>JLab SRF Business Plan</vt:lpstr>
      <vt:lpstr>JLab Production Model</vt:lpstr>
      <vt:lpstr>Project X Elliptical Cavity Production </vt:lpstr>
      <vt:lpstr>Project X TSR Cavity Production </vt:lpstr>
      <vt:lpstr>Project X TSR Cryomodule Production </vt:lpstr>
      <vt:lpstr>Annual SRF Production Requirements</vt:lpstr>
      <vt:lpstr>Production Capacity Needed</vt:lpstr>
      <vt:lpstr>New Production Facilities at JLab </vt:lpstr>
      <vt:lpstr>TEDF</vt:lpstr>
      <vt:lpstr>TEDF</vt:lpstr>
      <vt:lpstr>TEDF Preliminary Layout</vt:lpstr>
      <vt:lpstr>Slide 18</vt:lpstr>
      <vt:lpstr>What will TEDF Project Include</vt:lpstr>
      <vt:lpstr>What Existing Facilities Will Remain</vt:lpstr>
      <vt:lpstr>What TEDF Project Will Not Include</vt:lpstr>
      <vt:lpstr>Staff</vt:lpstr>
      <vt:lpstr>Summary - SRF Business Plan</vt:lpstr>
      <vt:lpstr>Project X Specifics</vt:lpstr>
      <vt:lpstr>What JLab Requires from Project X </vt:lpstr>
      <vt:lpstr>Production Equipment Charged to Project X</vt:lpstr>
      <vt:lpstr>Other JLab Interests in Project X</vt:lpstr>
      <vt:lpstr>Summary</vt:lpstr>
    </vt:vector>
  </TitlesOfParts>
  <Company>Jefferson Lab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JLab Interests in Project X</dc:title>
  <dc:creator>andrew</dc:creator>
  <cp:lastModifiedBy>andrew</cp:lastModifiedBy>
  <cp:revision>48</cp:revision>
  <dcterms:created xsi:type="dcterms:W3CDTF">2007-11-13T02:11:52Z</dcterms:created>
  <dcterms:modified xsi:type="dcterms:W3CDTF">2008-11-21T20:20:41Z</dcterms:modified>
</cp:coreProperties>
</file>