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Default Extension="ppt" ContentType="application/vnd.ms-powerpoi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notesMasterIdLst>
    <p:notesMasterId r:id="rId28"/>
  </p:notesMasterIdLst>
  <p:sldIdLst>
    <p:sldId id="256" r:id="rId4"/>
    <p:sldId id="396" r:id="rId5"/>
    <p:sldId id="393" r:id="rId6"/>
    <p:sldId id="395" r:id="rId7"/>
    <p:sldId id="397" r:id="rId8"/>
    <p:sldId id="388" r:id="rId9"/>
    <p:sldId id="394" r:id="rId10"/>
    <p:sldId id="398" r:id="rId11"/>
    <p:sldId id="390" r:id="rId12"/>
    <p:sldId id="399" r:id="rId13"/>
    <p:sldId id="407" r:id="rId14"/>
    <p:sldId id="409" r:id="rId15"/>
    <p:sldId id="410" r:id="rId16"/>
    <p:sldId id="408" r:id="rId17"/>
    <p:sldId id="403" r:id="rId18"/>
    <p:sldId id="404" r:id="rId19"/>
    <p:sldId id="405" r:id="rId20"/>
    <p:sldId id="406" r:id="rId21"/>
    <p:sldId id="412" r:id="rId22"/>
    <p:sldId id="400" r:id="rId23"/>
    <p:sldId id="401" r:id="rId24"/>
    <p:sldId id="402" r:id="rId25"/>
    <p:sldId id="413" r:id="rId26"/>
    <p:sldId id="387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CC00"/>
    <a:srgbClr val="0000CC"/>
    <a:srgbClr val="99CCFF"/>
    <a:srgbClr val="FF0000"/>
    <a:srgbClr val="A6EEF8"/>
    <a:srgbClr val="FFFF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579" autoAdjust="0"/>
    <p:restoredTop sz="90327" autoAdjust="0"/>
  </p:normalViewPr>
  <p:slideViewPr>
    <p:cSldViewPr snapToGrid="0">
      <p:cViewPr varScale="1">
        <p:scale>
          <a:sx n="45" d="100"/>
          <a:sy n="45" d="100"/>
        </p:scale>
        <p:origin x="-10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2"/>
    </p:cViewPr>
  </p:sorterViewPr>
  <p:notesViewPr>
    <p:cSldViewPr snapToGrid="0">
      <p:cViewPr varScale="1">
        <p:scale>
          <a:sx n="84" d="100"/>
          <a:sy n="84" d="100"/>
        </p:scale>
        <p:origin x="-1668" y="-84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>
                <a:solidFill>
                  <a:schemeClr val="tx1"/>
                </a:solidFill>
              </a:defRPr>
            </a:lvl1pPr>
          </a:lstStyle>
          <a:p>
            <a:fld id="{8101BFCF-7034-4B2F-8CFA-39E37274622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1BFCF-7034-4B2F-8CFA-39E37274622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57514-B68D-4536-BFE5-1EE45223BD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0A35F-9023-4D4F-97B5-AB1A76A7D6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5019CE-5EAD-4FEA-8EA8-29C791AA2B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F5C7B-1E27-427C-A366-23250290DD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9288B-8320-4C54-A6E1-04726F0950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1FA851-5371-44DC-ABC5-A53C41240E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62E73-F827-4A2D-9CE3-C6B0D797AC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F7972-978A-491F-B2D6-D82A926E8E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23D2BD-C019-4E11-BB78-2B35149305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764C2-5AC9-4C46-ADD5-9D5A81AD6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05332-4B34-4DD9-8266-4A30D982F3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31176-F7D2-4A89-8ADA-C8E105BEE1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8D1E9-DDAA-41CE-B9D9-E796AEA2EE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0107EB-DE1B-4447-B52C-998A1D724F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7ACDE-F554-4F57-8EBE-122E4CD3A7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E8D81B3-D0E3-40BD-AC84-4407254990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7EBF7-4463-4E0C-AB32-304EA17163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E1EFA-89A5-4A33-A8B0-2B22E812FC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918A-66AD-4A6F-B157-88F952E0A7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F9D4A-75F9-465F-B469-9B5C100B1A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5D60FB-C8EC-4D2D-B8A2-85C43D00ED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BDFC2-BB27-4C7F-A280-54C418D8CA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C9436C-71F8-4393-986D-14AA2DDAB8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7DD6F-6541-4C21-9494-DBCEAF01E1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317CD-7F93-4620-90ED-E00448C7C0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0ACBFF-C695-4CDF-9964-320DCA7D24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42DD7E-D5F3-4464-92AB-97F792ADB3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C444D-28F0-4E45-8B84-E198DDBF21E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948837-8E2D-472C-BB8F-4868862C0B5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5D7BA4-2B61-4755-BFFD-03A6D12024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2E8AE-A677-4C4B-A13D-432F58CDC1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DD0C2-FFF8-47EA-A63C-64425D0B84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884F8-B9D3-4766-9238-314F9AB0D2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B49D7-A527-43C5-B379-2521648DEA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DE7A407B-7CBD-4EE8-91B8-5C667BA6ECD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3300">
                <a:gamma/>
                <a:shade val="46275"/>
                <a:invGamma/>
              </a:srgbClr>
            </a:gs>
            <a:gs pos="100000">
              <a:srgbClr val="00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CC43EB13-9408-4CF4-BFCC-F7519647A1B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703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33805EF0-014F-4560-9FCA-84A1560B4B3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2.ppt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057275"/>
            <a:ext cx="8458200" cy="1470025"/>
          </a:xfrm>
        </p:spPr>
        <p:txBody>
          <a:bodyPr/>
          <a:lstStyle/>
          <a:p>
            <a:r>
              <a:rPr lang="en-US" sz="3600" dirty="0" smtClean="0">
                <a:latin typeface="Arial" pitchFamily="34" charset="0"/>
              </a:rPr>
              <a:t>Jefferson Lab’s </a:t>
            </a:r>
            <a:r>
              <a:rPr lang="en-US" sz="3600" dirty="0" err="1" smtClean="0">
                <a:latin typeface="Arial" pitchFamily="34" charset="0"/>
              </a:rPr>
              <a:t>Ganni</a:t>
            </a:r>
            <a:r>
              <a:rPr lang="en-US" sz="3600" dirty="0" smtClean="0">
                <a:latin typeface="Arial" pitchFamily="34" charset="0"/>
              </a:rPr>
              <a:t> Helium     Refrigeration Process Cycle</a:t>
            </a:r>
            <a:endParaRPr lang="en-US" sz="3600" dirty="0">
              <a:latin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8946" y="2848132"/>
            <a:ext cx="7021222" cy="1439862"/>
          </a:xfrm>
        </p:spPr>
        <p:txBody>
          <a:bodyPr/>
          <a:lstStyle/>
          <a:p>
            <a:r>
              <a:rPr lang="en-US" sz="2400" dirty="0" smtClean="0"/>
              <a:t>Dana Arenius</a:t>
            </a:r>
          </a:p>
          <a:p>
            <a:r>
              <a:rPr lang="en-US" sz="2400" dirty="0" smtClean="0"/>
              <a:t>Engineering Division Cryogenic Systems  Department</a:t>
            </a:r>
          </a:p>
          <a:p>
            <a:r>
              <a:rPr lang="en-US" sz="2400" dirty="0" err="1" smtClean="0"/>
              <a:t>JLab’s</a:t>
            </a:r>
            <a:r>
              <a:rPr lang="en-US" sz="2400" dirty="0" smtClean="0"/>
              <a:t> Collins Cryogenic R&amp;D Institute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algn="r"/>
            <a:endParaRPr lang="en-US" dirty="0"/>
          </a:p>
        </p:txBody>
      </p:sp>
      <p:grpSp>
        <p:nvGrpSpPr>
          <p:cNvPr id="2059" name="Group 11"/>
          <p:cNvGrpSpPr>
            <a:grpSpLocks/>
          </p:cNvGrpSpPr>
          <p:nvPr/>
        </p:nvGrpSpPr>
        <p:grpSpPr bwMode="auto">
          <a:xfrm>
            <a:off x="0" y="6132513"/>
            <a:ext cx="9131300" cy="725487"/>
            <a:chOff x="0" y="3863"/>
            <a:chExt cx="5752" cy="45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3900"/>
              <a:ext cx="1301" cy="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18" y="3890"/>
              <a:ext cx="1734" cy="3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058" name="Group 10"/>
            <p:cNvGrpSpPr>
              <a:grpSpLocks/>
            </p:cNvGrpSpPr>
            <p:nvPr/>
          </p:nvGrpSpPr>
          <p:grpSpPr bwMode="auto">
            <a:xfrm>
              <a:off x="1410" y="3863"/>
              <a:ext cx="2475" cy="457"/>
              <a:chOff x="1440" y="3863"/>
              <a:chExt cx="2475" cy="457"/>
            </a:xfrm>
          </p:grpSpPr>
          <p:pic>
            <p:nvPicPr>
              <p:cNvPr id="2054" name="Picture 6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440" y="3898"/>
                <a:ext cx="1395" cy="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057" name="Picture 9" descr="NP-logo-Nl copy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22" y="3863"/>
                <a:ext cx="1093" cy="45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7192963" y="4754563"/>
            <a:ext cx="17922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327301" y="4743450"/>
            <a:ext cx="4816699" cy="1384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/>
              <a:t>Project X Collaboration Meeting</a:t>
            </a:r>
          </a:p>
          <a:p>
            <a:r>
              <a:rPr lang="en-US" dirty="0" smtClean="0"/>
              <a:t>Nov 21-22 2008</a:t>
            </a:r>
            <a:endParaRPr lang="en-US" dirty="0"/>
          </a:p>
          <a:p>
            <a:pPr>
              <a:spcBef>
                <a:spcPct val="500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0" y="5883275"/>
            <a:ext cx="914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200">
                <a:cs typeface="Times New Roman" pitchFamily="18" charset="0"/>
              </a:rPr>
              <a:t>This work is supported by the United States Department of Energy (DOE) contract #DE-AC05-060R-23177</a:t>
            </a:r>
            <a:r>
              <a:rPr lang="en-US" sz="1000"/>
              <a:t> </a:t>
            </a:r>
            <a:endParaRPr lang="en-US" sz="180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10400" y="5639435"/>
            <a:ext cx="2133600" cy="476250"/>
          </a:xfrm>
        </p:spPr>
        <p:txBody>
          <a:bodyPr/>
          <a:lstStyle/>
          <a:p>
            <a:fld id="{D8A57514-B68D-4536-BFE5-1EE45223BDBD}" type="slidenum">
              <a:rPr lang="en-US" b="1" smtClean="0">
                <a:solidFill>
                  <a:srgbClr val="00CC00"/>
                </a:solidFill>
              </a:rPr>
              <a:pPr/>
              <a:t>1</a:t>
            </a:fld>
            <a:endParaRPr lang="en-US" b="1" dirty="0">
              <a:solidFill>
                <a:srgbClr val="00C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Ganni</a:t>
            </a:r>
            <a:r>
              <a:rPr lang="en-US" dirty="0" smtClean="0"/>
              <a:t> Cycle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958" y="1200955"/>
            <a:ext cx="8229600" cy="4525963"/>
          </a:xfrm>
        </p:spPr>
        <p:txBody>
          <a:bodyPr/>
          <a:lstStyle/>
          <a:p>
            <a:r>
              <a:rPr lang="en-US" dirty="0" smtClean="0"/>
              <a:t>Recycle Flow is “broken out” separately from the load return flow (C1 &amp; C2)</a:t>
            </a:r>
          </a:p>
          <a:p>
            <a:r>
              <a:rPr lang="en-US" dirty="0" smtClean="0"/>
              <a:t>A compressor is provided to handle the much smaller load return flow (C0)</a:t>
            </a:r>
          </a:p>
          <a:p>
            <a:r>
              <a:rPr lang="en-US" dirty="0" smtClean="0"/>
              <a:t>Recycle compressors are allowed to “float” in pressure which naturally develops optimal pressure ratio (~3-3.5)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Recycle compressors are generally fewer in number or size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Requires less installed electrical and cooling water utility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Instead of regulating the turbine inlet valves to adjust refrigeration generation,  the recycle compressor circuit pressures is allowed to float naturally  (i.e.  Pr = constant)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Box 88"/>
          <p:cNvSpPr txBox="1">
            <a:spLocks noChangeArrowheads="1"/>
          </p:cNvSpPr>
          <p:nvPr/>
        </p:nvSpPr>
        <p:spPr bwMode="auto">
          <a:xfrm>
            <a:off x="579549" y="5187077"/>
            <a:ext cx="817808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14400"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cs typeface="Arial" charset="0"/>
              </a:rPr>
              <a:t>In the floating pressure process, the compressor suction and discharge vary, but at a constant pressure ratio (</a:t>
            </a:r>
            <a:r>
              <a:rPr lang="en-US" sz="1800" i="1" dirty="0">
                <a:solidFill>
                  <a:schemeClr val="bg1"/>
                </a:solidFill>
                <a:cs typeface="Arial" charset="0"/>
              </a:rPr>
              <a:t>p</a:t>
            </a:r>
            <a:r>
              <a:rPr lang="en-US" sz="1800" i="1" baseline="-25000" dirty="0">
                <a:solidFill>
                  <a:schemeClr val="bg1"/>
                </a:solidFill>
                <a:cs typeface="Arial" charset="0"/>
              </a:rPr>
              <a:t>r</a:t>
            </a:r>
            <a:r>
              <a:rPr lang="en-US" sz="1800" dirty="0">
                <a:solidFill>
                  <a:schemeClr val="bg1"/>
                </a:solidFill>
                <a:cs typeface="Arial" charset="0"/>
              </a:rPr>
              <a:t>).  </a:t>
            </a:r>
            <a:r>
              <a:rPr lang="en-US" sz="1800" b="1" i="1" dirty="0">
                <a:solidFill>
                  <a:schemeClr val="bg1"/>
                </a:solidFill>
                <a:cs typeface="Arial" charset="0"/>
              </a:rPr>
              <a:t>This is opposed to traditional cycles that  attempt to force the </a:t>
            </a:r>
            <a:r>
              <a:rPr lang="en-US" sz="1800" b="1" i="1" dirty="0" smtClean="0">
                <a:solidFill>
                  <a:schemeClr val="bg1"/>
                </a:solidFill>
                <a:cs typeface="Arial" charset="0"/>
              </a:rPr>
              <a:t>controls to </a:t>
            </a:r>
            <a:r>
              <a:rPr lang="en-US" sz="1800" b="1" i="1" dirty="0">
                <a:solidFill>
                  <a:schemeClr val="bg1"/>
                </a:solidFill>
                <a:cs typeface="Arial" charset="0"/>
              </a:rPr>
              <a:t>the design T-s condition </a:t>
            </a:r>
            <a:r>
              <a:rPr lang="en-US" sz="1800" b="1" i="1" dirty="0" smtClean="0">
                <a:solidFill>
                  <a:schemeClr val="bg1"/>
                </a:solidFill>
                <a:cs typeface="Arial" charset="0"/>
              </a:rPr>
              <a:t>by adding heat, bypassing </a:t>
            </a:r>
            <a:r>
              <a:rPr lang="en-US" sz="1800" b="1" i="1" dirty="0">
                <a:solidFill>
                  <a:schemeClr val="bg1"/>
                </a:solidFill>
                <a:cs typeface="Arial" charset="0"/>
              </a:rPr>
              <a:t>expander flow, bypassing compressor flow or the throttle expander inlet valve.</a:t>
            </a:r>
          </a:p>
        </p:txBody>
      </p:sp>
      <p:pic>
        <p:nvPicPr>
          <p:cNvPr id="6" name="Picture 91" descr="Floating Gan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499" y="734096"/>
            <a:ext cx="5004101" cy="435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9"/>
          <p:cNvSpPr txBox="1">
            <a:spLocks noChangeArrowheads="1"/>
          </p:cNvSpPr>
          <p:nvPr/>
        </p:nvSpPr>
        <p:spPr bwMode="auto">
          <a:xfrm>
            <a:off x="309094" y="0"/>
            <a:ext cx="88349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3600" dirty="0">
                <a:solidFill>
                  <a:schemeClr val="bg1"/>
                </a:solidFill>
              </a:rPr>
              <a:t>Floating Pressure </a:t>
            </a:r>
            <a:r>
              <a:rPr lang="en-US" sz="3600" dirty="0" smtClean="0">
                <a:solidFill>
                  <a:schemeClr val="bg1"/>
                </a:solidFill>
              </a:rPr>
              <a:t>T-S </a:t>
            </a:r>
            <a:r>
              <a:rPr lang="en-US" sz="3600" dirty="0">
                <a:solidFill>
                  <a:schemeClr val="bg1"/>
                </a:solidFill>
              </a:rPr>
              <a:t>Diagram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Way of Looking at it…..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  Changes the standard helium cycle from a constant mass flow and input power at constant pressure system  with a fixed “T-s” 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dirty="0" smtClean="0"/>
              <a:t>					To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dirty="0" smtClean="0"/>
              <a:t>	A helium cycle with constant </a:t>
            </a:r>
            <a:r>
              <a:rPr lang="en-US" dirty="0" smtClean="0"/>
              <a:t>compressor pressure ratios coupled with </a:t>
            </a:r>
            <a:r>
              <a:rPr lang="en-US" dirty="0" smtClean="0"/>
              <a:t>constant volumetric flow with variable system pressure, floating “T-s”, </a:t>
            </a:r>
            <a:r>
              <a:rPr lang="en-US" dirty="0" smtClean="0"/>
              <a:t>and </a:t>
            </a:r>
            <a:r>
              <a:rPr lang="en-US" dirty="0" smtClean="0"/>
              <a:t>input </a:t>
            </a:r>
            <a:r>
              <a:rPr lang="en-US" dirty="0" smtClean="0"/>
              <a:t>power </a:t>
            </a:r>
            <a:r>
              <a:rPr lang="en-US" dirty="0" smtClean="0"/>
              <a:t>which varies automatically </a:t>
            </a:r>
            <a:r>
              <a:rPr lang="en-US" dirty="0" smtClean="0"/>
              <a:t>with load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06" y="0"/>
            <a:ext cx="8229600" cy="1020762"/>
          </a:xfrm>
        </p:spPr>
        <p:txBody>
          <a:bodyPr/>
          <a:lstStyle/>
          <a:p>
            <a:r>
              <a:rPr lang="en-US" dirty="0" smtClean="0"/>
              <a:t>What Does Not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01710"/>
            <a:ext cx="9144000" cy="6056290"/>
          </a:xfrm>
        </p:spPr>
        <p:txBody>
          <a:bodyPr/>
          <a:lstStyle/>
          <a:p>
            <a:r>
              <a:rPr lang="en-US" dirty="0" smtClean="0"/>
              <a:t>There are no new equipment components to develop</a:t>
            </a:r>
          </a:p>
          <a:p>
            <a:r>
              <a:rPr lang="en-US" dirty="0" smtClean="0"/>
              <a:t>Compressor oil removal performance is not affected</a:t>
            </a:r>
          </a:p>
          <a:p>
            <a:r>
              <a:rPr lang="en-US" dirty="0" smtClean="0"/>
              <a:t>Size of heat exchangers not affected</a:t>
            </a:r>
          </a:p>
          <a:p>
            <a:endParaRPr lang="en-US" sz="1000" dirty="0" smtClean="0"/>
          </a:p>
          <a:p>
            <a:pPr algn="ctr">
              <a:buNone/>
            </a:pPr>
            <a:r>
              <a:rPr lang="en-US" sz="4000" dirty="0" smtClean="0"/>
              <a:t>What Does Change</a:t>
            </a:r>
          </a:p>
          <a:p>
            <a:r>
              <a:rPr lang="en-US" dirty="0" smtClean="0"/>
              <a:t>Operational efficiency is extended to a large operating domain for loads less than 100% refrigeration</a:t>
            </a:r>
          </a:p>
          <a:p>
            <a:r>
              <a:rPr lang="en-US" dirty="0" smtClean="0"/>
              <a:t>Opportunity for smaller and/or less compressors &amp; turbines</a:t>
            </a:r>
          </a:p>
          <a:p>
            <a:r>
              <a:rPr lang="en-US" dirty="0" smtClean="0"/>
              <a:t>Allows the system to </a:t>
            </a:r>
            <a:r>
              <a:rPr lang="en-US" dirty="0" smtClean="0"/>
              <a:t>automatically operate </a:t>
            </a:r>
            <a:r>
              <a:rPr lang="en-US" dirty="0" smtClean="0"/>
              <a:t>at peak efficiency if the design goals of  the refrigerator or load are not as expected or is variable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150" descr="Poster_equ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783" t="45169" r="45097" b="9091"/>
          <a:stretch>
            <a:fillRect/>
          </a:stretch>
        </p:blipFill>
        <p:spPr bwMode="auto">
          <a:xfrm>
            <a:off x="734097" y="2047741"/>
            <a:ext cx="3392014" cy="4550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0" descr="Poster_equ.jpg"/>
          <p:cNvPicPr>
            <a:picLocks noChangeAspect="1"/>
          </p:cNvPicPr>
          <p:nvPr/>
        </p:nvPicPr>
        <p:blipFill>
          <a:blip r:embed="rId3"/>
          <a:srcRect l="10783" t="9091" r="43628" b="50000"/>
          <a:stretch>
            <a:fillRect/>
          </a:stretch>
        </p:blipFill>
        <p:spPr bwMode="auto">
          <a:xfrm>
            <a:off x="4546241" y="2047742"/>
            <a:ext cx="3926341" cy="4559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35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31443" y="1073128"/>
            <a:ext cx="8229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</a:rPr>
              <a:t>A constant pressure ratio system that maintains a constant efficiency and constant volume flow </a:t>
            </a:r>
            <a:r>
              <a:rPr lang="en-US" sz="2400" i="1" u="sng" dirty="0">
                <a:solidFill>
                  <a:schemeClr val="bg1"/>
                </a:solidFill>
              </a:rPr>
              <a:t>for a variable load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6670" y="334851"/>
            <a:ext cx="784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Floating Pressure System is……….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684" y="-1"/>
            <a:ext cx="8229600" cy="1223493"/>
          </a:xfrm>
        </p:spPr>
        <p:txBody>
          <a:bodyPr/>
          <a:lstStyle/>
          <a:p>
            <a:r>
              <a:rPr lang="en-US" dirty="0" smtClean="0"/>
              <a:t>Where Is It Being Used So Far</a:t>
            </a:r>
            <a:br>
              <a:rPr lang="en-US" dirty="0" smtClean="0"/>
            </a:br>
            <a:r>
              <a:rPr lang="en-US" sz="3200" dirty="0" smtClean="0"/>
              <a:t>(Industry may already have more)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1110803"/>
            <a:ext cx="8770512" cy="5277118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Existing Plant Conversions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Jefferson Lab...all six refrigerators, 2K/4K, 200 to 4.6 kW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Brookhaven RHIC ….Central Helium Liquefier</a:t>
            </a:r>
          </a:p>
          <a:p>
            <a:r>
              <a:rPr lang="en-US" sz="2400" dirty="0" err="1" smtClean="0">
                <a:solidFill>
                  <a:srgbClr val="FFFF00"/>
                </a:solidFill>
              </a:rPr>
              <a:t>Spallation</a:t>
            </a:r>
            <a:r>
              <a:rPr lang="en-US" sz="2400" dirty="0" smtClean="0">
                <a:solidFill>
                  <a:srgbClr val="FFFF00"/>
                </a:solidFill>
              </a:rPr>
              <a:t> Neutron Source (SNS)…Central Helium Liquefier      2.3 kW @  2.1K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Michigan State University….Cyclotron Test Facility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NASA Johnson Space Center,  Environmental Test Chamber A,  twin 3.5 kW 20K refrigerators</a:t>
            </a:r>
          </a:p>
          <a:p>
            <a:endParaRPr lang="en-US" sz="1200" dirty="0" smtClean="0"/>
          </a:p>
          <a:p>
            <a:pPr>
              <a:buNone/>
            </a:pPr>
            <a:r>
              <a:rPr lang="en-US" sz="2400" dirty="0" smtClean="0"/>
              <a:t>Planned New Facilities 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Jefferson Lab 12 </a:t>
            </a:r>
            <a:r>
              <a:rPr lang="en-US" sz="2400" dirty="0" err="1" smtClean="0">
                <a:solidFill>
                  <a:srgbClr val="FFFF00"/>
                </a:solidFill>
              </a:rPr>
              <a:t>GeV</a:t>
            </a:r>
            <a:r>
              <a:rPr lang="en-US" sz="2400" dirty="0" smtClean="0">
                <a:solidFill>
                  <a:srgbClr val="FFFF00"/>
                </a:solidFill>
              </a:rPr>
              <a:t> Upgrade, 4.6 kW @ 2.1K (Bids Received)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NASA JSC Houston, James Webb Telescope Test Facility,  12.5 kW @ 20K,  (On  Order)</a:t>
            </a:r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So Far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21" y="1394138"/>
            <a:ext cx="8229600" cy="5463862"/>
          </a:xfrm>
        </p:spPr>
        <p:txBody>
          <a:bodyPr/>
          <a:lstStyle/>
          <a:p>
            <a:r>
              <a:rPr lang="en-US" dirty="0" smtClean="0"/>
              <a:t>General Results of All Users</a:t>
            </a:r>
          </a:p>
          <a:p>
            <a:pPr lvl="1"/>
            <a:r>
              <a:rPr lang="en-US" dirty="0" smtClean="0"/>
              <a:t>Lower required electrical and cooling water requirement</a:t>
            </a:r>
          </a:p>
          <a:p>
            <a:pPr lvl="1"/>
            <a:r>
              <a:rPr lang="en-US" dirty="0" smtClean="0"/>
              <a:t>Smaller equipment foot print</a:t>
            </a:r>
          </a:p>
          <a:p>
            <a:pPr lvl="1"/>
            <a:r>
              <a:rPr lang="en-US" dirty="0" smtClean="0"/>
              <a:t>Greater system temperature stability</a:t>
            </a:r>
          </a:p>
          <a:p>
            <a:pPr lvl="1"/>
            <a:r>
              <a:rPr lang="en-US" dirty="0" smtClean="0"/>
              <a:t>Reduction in required emergency repair and planned maintenance</a:t>
            </a:r>
          </a:p>
          <a:p>
            <a:r>
              <a:rPr lang="en-US" dirty="0" smtClean="0"/>
              <a:t>At Jefferson Laboratory</a:t>
            </a:r>
          </a:p>
          <a:p>
            <a:pPr lvl="1"/>
            <a:r>
              <a:rPr lang="en-US" dirty="0" smtClean="0"/>
              <a:t>20% reduction in CHL electrical and cooling requirement           Example: 6.5 MW to 5.2 MW reduction</a:t>
            </a:r>
          </a:p>
          <a:p>
            <a:pPr lvl="1"/>
            <a:r>
              <a:rPr lang="en-US" dirty="0" smtClean="0"/>
              <a:t>Lower maintenance requirements                                        Example: screw compressor maintenance, 35 K to 74 K hrs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80305" y="1300765"/>
            <a:ext cx="8796270" cy="2378701"/>
          </a:xfrm>
          <a:prstGeom prst="rect">
            <a:avLst/>
          </a:prstGeom>
          <a:solidFill>
            <a:srgbClr val="FFF3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NASA-JSC/</a:t>
            </a:r>
            <a:r>
              <a:rPr lang="en-US" dirty="0" err="1"/>
              <a:t>JLab</a:t>
            </a:r>
            <a:r>
              <a:rPr lang="en-US" dirty="0"/>
              <a:t> Collaboration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2654" y="1581955"/>
            <a:ext cx="3429000" cy="1752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James Webb Telescope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Space Telescope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Replaces Hubble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~1 million miles out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olidFill>
                  <a:srgbClr val="0000FF"/>
                </a:solidFill>
              </a:rPr>
              <a:t>  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</p:txBody>
      </p:sp>
      <p:pic>
        <p:nvPicPr>
          <p:cNvPr id="7172" name="Picture 4" descr="webb Telesco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7297" y="1372126"/>
            <a:ext cx="5383368" cy="2285473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902299" y="3352800"/>
            <a:ext cx="5165501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 dirty="0"/>
              <a:t>Telescope Mockup at the National Mall, D.C.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3836831"/>
            <a:ext cx="914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Arial" charset="0"/>
              </a:rPr>
              <a:t>NASA-JSC/</a:t>
            </a:r>
            <a:r>
              <a:rPr lang="en-US" b="1" dirty="0" err="1">
                <a:solidFill>
                  <a:srgbClr val="FFFF00"/>
                </a:solidFill>
                <a:latin typeface="Arial" charset="0"/>
              </a:rPr>
              <a:t>JLab</a:t>
            </a:r>
            <a:r>
              <a:rPr lang="en-US" b="1" dirty="0">
                <a:solidFill>
                  <a:srgbClr val="FFFF00"/>
                </a:solidFill>
                <a:latin typeface="Arial" charset="0"/>
              </a:rPr>
              <a:t> Cryogenic Collaboration 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(</a:t>
            </a:r>
            <a:r>
              <a:rPr lang="en-US" b="1" u="sng" dirty="0">
                <a:solidFill>
                  <a:srgbClr val="FF3300"/>
                </a:solidFill>
                <a:latin typeface="Arial" charset="0"/>
              </a:rPr>
              <a:t>NASA Funded</a:t>
            </a:r>
            <a:r>
              <a:rPr lang="en-US" b="1" dirty="0">
                <a:solidFill>
                  <a:srgbClr val="FF3300"/>
                </a:solidFill>
                <a:latin typeface="Arial" charset="0"/>
              </a:rPr>
              <a:t>)</a:t>
            </a:r>
          </a:p>
          <a:p>
            <a:pPr marL="688975" lvl="1" indent="-231775"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Help NASA engineers modify Current Environmental Space Simulation Chamber cryogenic system to </a:t>
            </a:r>
            <a:r>
              <a:rPr lang="en-US" dirty="0" err="1">
                <a:latin typeface="Arial" charset="0"/>
              </a:rPr>
              <a:t>JLab’s</a:t>
            </a:r>
            <a:r>
              <a:rPr lang="en-US" dirty="0">
                <a:latin typeface="Arial" charset="0"/>
              </a:rPr>
              <a:t> Floating Pressure Technology</a:t>
            </a:r>
          </a:p>
          <a:p>
            <a:pPr marL="688975" lvl="1" indent="-231775"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Help develop specification of additional new 20K, </a:t>
            </a:r>
            <a:r>
              <a:rPr lang="en-US" dirty="0" smtClean="0">
                <a:latin typeface="Arial" charset="0"/>
              </a:rPr>
              <a:t>12.5 KW </a:t>
            </a:r>
            <a:r>
              <a:rPr lang="en-US" dirty="0">
                <a:latin typeface="Arial" charset="0"/>
              </a:rPr>
              <a:t>refrigerator using the </a:t>
            </a:r>
            <a:r>
              <a:rPr lang="en-US" dirty="0" err="1">
                <a:latin typeface="Arial" charset="0"/>
              </a:rPr>
              <a:t>Ganni</a:t>
            </a:r>
            <a:r>
              <a:rPr lang="en-US" dirty="0">
                <a:latin typeface="Arial" charset="0"/>
              </a:rPr>
              <a:t> Helium Process Cycle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048" y="171607"/>
            <a:ext cx="8229600" cy="1020762"/>
          </a:xfrm>
        </p:spPr>
        <p:txBody>
          <a:bodyPr/>
          <a:lstStyle/>
          <a:p>
            <a:r>
              <a:rPr lang="en-US" dirty="0" smtClean="0"/>
              <a:t>NASA Test Results and Plan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111" descr="Turndown at 20K - COPINV vs Load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65915" y="1223494"/>
            <a:ext cx="7022152" cy="5426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Brookhaven RHIC Conversion Results</a:t>
            </a: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6400" y="1219200"/>
            <a:ext cx="3333750" cy="2647950"/>
          </a:xfrm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5562600" y="3962400"/>
            <a:ext cx="3200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/>
              <a:t>Brookhaven RHIC Cryogenic Staff</a:t>
            </a:r>
          </a:p>
        </p:txBody>
      </p:sp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0" y="837127"/>
            <a:ext cx="534687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Brookhaven Reports Its </a:t>
            </a:r>
            <a:r>
              <a:rPr lang="en-US" dirty="0" smtClean="0"/>
              <a:t>Very Successful Energy Conservation Improvement Program Results After One Year of Operation</a:t>
            </a:r>
            <a:endParaRPr lang="en-US" dirty="0"/>
          </a:p>
          <a:p>
            <a:pPr eaLnBrk="0" hangingPunct="0"/>
            <a:r>
              <a:rPr lang="en-US" sz="1200" dirty="0"/>
              <a:t>Brookhaven TODAY,   Feb 11, 2008    http://www.bnl.gov/today/story.asp?ITEM_NO=544</a:t>
            </a:r>
          </a:p>
        </p:txBody>
      </p:sp>
      <p:sp>
        <p:nvSpPr>
          <p:cNvPr id="36866" name="Oval 8"/>
          <p:cNvSpPr>
            <a:spLocks noChangeArrowheads="1"/>
          </p:cNvSpPr>
          <p:nvPr/>
        </p:nvSpPr>
        <p:spPr bwMode="auto">
          <a:xfrm>
            <a:off x="239331" y="3075905"/>
            <a:ext cx="4495800" cy="2057400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6871" name="TextBox 7"/>
          <p:cNvSpPr txBox="1">
            <a:spLocks noChangeArrowheads="1"/>
          </p:cNvSpPr>
          <p:nvPr/>
        </p:nvSpPr>
        <p:spPr bwMode="auto">
          <a:xfrm>
            <a:off x="442711" y="3372232"/>
            <a:ext cx="41148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“Jefferson Lab technology saving BNL $1.5M in electricity alone for typical 30 week experiment”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4128752" y="4465750"/>
            <a:ext cx="4495800" cy="2057400"/>
          </a:xfrm>
          <a:prstGeom prst="ellipse">
            <a:avLst/>
          </a:prstGeom>
          <a:solidFill>
            <a:schemeClr val="accent1"/>
          </a:solidFill>
          <a:ln w="952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/>
          </a:p>
        </p:txBody>
      </p:sp>
      <p:sp>
        <p:nvSpPr>
          <p:cNvPr id="36873" name="TextBox 10"/>
          <p:cNvSpPr txBox="1">
            <a:spLocks noChangeArrowheads="1"/>
          </p:cNvSpPr>
          <p:nvPr/>
        </p:nvSpPr>
        <p:spPr bwMode="auto">
          <a:xfrm>
            <a:off x="4649810" y="4877897"/>
            <a:ext cx="3505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“ Seen increased reliability, stability, and efficiency”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05" y="0"/>
            <a:ext cx="8229600" cy="102076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56" y="949053"/>
            <a:ext cx="7309524" cy="5625612"/>
          </a:xfrm>
        </p:spPr>
        <p:txBody>
          <a:bodyPr/>
          <a:lstStyle/>
          <a:p>
            <a:r>
              <a:rPr lang="en-US" dirty="0" smtClean="0"/>
              <a:t>Standard Helium Process Cycle Example</a:t>
            </a:r>
          </a:p>
          <a:p>
            <a:r>
              <a:rPr lang="en-US" dirty="0" smtClean="0"/>
              <a:t>Refrigerator Recycle Flow </a:t>
            </a:r>
          </a:p>
          <a:p>
            <a:r>
              <a:rPr lang="en-US" dirty="0" smtClean="0"/>
              <a:t>Compressor Efficiency vs. Pressure Ratios</a:t>
            </a:r>
          </a:p>
          <a:p>
            <a:r>
              <a:rPr lang="en-US" dirty="0" smtClean="0"/>
              <a:t>One solution..</a:t>
            </a:r>
            <a:r>
              <a:rPr lang="en-US" dirty="0" err="1" smtClean="0"/>
              <a:t>Ganni</a:t>
            </a:r>
            <a:r>
              <a:rPr lang="en-US" dirty="0" smtClean="0"/>
              <a:t> Cycle</a:t>
            </a:r>
          </a:p>
          <a:p>
            <a:r>
              <a:rPr lang="en-US" dirty="0" smtClean="0"/>
              <a:t>Cycle Features</a:t>
            </a:r>
          </a:p>
          <a:p>
            <a:r>
              <a:rPr lang="en-US" dirty="0" smtClean="0"/>
              <a:t>What the Cycle Does and Does Not Do</a:t>
            </a:r>
          </a:p>
          <a:p>
            <a:r>
              <a:rPr lang="en-US" dirty="0" smtClean="0"/>
              <a:t>Supportive Equations which indicate it works</a:t>
            </a:r>
          </a:p>
          <a:p>
            <a:r>
              <a:rPr lang="en-US" dirty="0" smtClean="0"/>
              <a:t>Practical Applications already in use</a:t>
            </a:r>
          </a:p>
          <a:p>
            <a:r>
              <a:rPr lang="en-US" dirty="0" smtClean="0"/>
              <a:t>Examples of  Results</a:t>
            </a:r>
          </a:p>
          <a:p>
            <a:r>
              <a:rPr lang="en-US" dirty="0" smtClean="0"/>
              <a:t>Recognitions of  the work</a:t>
            </a:r>
          </a:p>
          <a:p>
            <a:r>
              <a:rPr lang="en-US" dirty="0" smtClean="0"/>
              <a:t>Summary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2133600"/>
            <a:ext cx="8610600" cy="1466850"/>
          </a:xfrm>
        </p:spPr>
        <p:txBody>
          <a:bodyPr/>
          <a:lstStyle/>
          <a:p>
            <a:r>
              <a:rPr lang="en-US" dirty="0"/>
              <a:t>Recent </a:t>
            </a:r>
            <a:r>
              <a:rPr lang="en-US" dirty="0" err="1"/>
              <a:t>JLab</a:t>
            </a:r>
            <a:r>
              <a:rPr lang="en-US" dirty="0"/>
              <a:t> Cryogenic Technology </a:t>
            </a:r>
            <a:r>
              <a:rPr lang="en-US" dirty="0" smtClean="0"/>
              <a:t>Recognitions Relating to the Cycle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4945487" y="3055972"/>
            <a:ext cx="3930606" cy="3570208"/>
          </a:xfrm>
          <a:prstGeom prst="rect">
            <a:avLst/>
          </a:prstGeom>
          <a:solidFill>
            <a:srgbClr val="3399FF"/>
          </a:soli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3399FF"/>
            </a:extrusionClr>
          </a:sp3d>
        </p:spPr>
        <p:txBody>
          <a:bodyPr wrap="square">
            <a:spAutoFit/>
            <a:flatTx/>
          </a:bodyPr>
          <a:lstStyle/>
          <a:p>
            <a:pPr marL="114300" lvl="1" algn="l" eaLnBrk="1" hangingPunct="1">
              <a:spcBef>
                <a:spcPct val="45000"/>
              </a:spcBef>
            </a:pP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Recognizing outstanding achievements of Federal employees and their facilities for efforts which resulted in significant contributions to, or have made a significant impact on, promoting environmental stewardship (reducing electrical, cooling water, etc.)</a:t>
            </a:r>
          </a:p>
          <a:p>
            <a:pPr marL="114300" lvl="1" algn="l" eaLnBrk="1" hangingPunct="1">
              <a:spcBef>
                <a:spcPct val="30000"/>
              </a:spcBef>
            </a:pP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0974" name="AutoShape 14" descr="Newsprint"/>
          <p:cNvSpPr>
            <a:spLocks noChangeArrowheads="1"/>
          </p:cNvSpPr>
          <p:nvPr/>
        </p:nvSpPr>
        <p:spPr bwMode="auto">
          <a:xfrm>
            <a:off x="4803819" y="960549"/>
            <a:ext cx="4134119" cy="207886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20762"/>
          </a:xfrm>
        </p:spPr>
        <p:txBody>
          <a:bodyPr/>
          <a:lstStyle/>
          <a:p>
            <a:r>
              <a:rPr lang="en-US" dirty="0" err="1"/>
              <a:t>JLab</a:t>
            </a:r>
            <a:r>
              <a:rPr lang="en-US" dirty="0"/>
              <a:t> Cryogenic Recognitions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9808" y="753415"/>
            <a:ext cx="2942823" cy="1828800"/>
          </a:xfrm>
        </p:spPr>
        <p:txBody>
          <a:bodyPr/>
          <a:lstStyle/>
          <a:p>
            <a:pPr marL="0" indent="0"/>
            <a:endParaRPr lang="en-US" sz="1400" b="0" dirty="0">
              <a:solidFill>
                <a:schemeClr val="bg1"/>
              </a:solidFill>
            </a:endParaRPr>
          </a:p>
          <a:p>
            <a:pPr marL="0" indent="0" algn="ctr">
              <a:buFontTx/>
              <a:buNone/>
            </a:pPr>
            <a:r>
              <a:rPr lang="en-US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2007 </a:t>
            </a:r>
            <a:r>
              <a:rPr 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President’s                  White </a:t>
            </a:r>
            <a:r>
              <a:rPr lang="en-US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House </a:t>
            </a:r>
            <a:r>
              <a:rPr lang="en-US" sz="20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Closing </a:t>
            </a:r>
            <a:r>
              <a:rPr lang="en-US" sz="2000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Circle Award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968747"/>
            <a:ext cx="4505974" cy="5689331"/>
            <a:chOff x="3018" y="777"/>
            <a:chExt cx="2728" cy="3999"/>
          </a:xfrm>
        </p:grpSpPr>
        <p:sp>
          <p:nvSpPr>
            <p:cNvPr id="40967" name="Rectangle 7"/>
            <p:cNvSpPr>
              <a:spLocks noChangeArrowheads="1"/>
            </p:cNvSpPr>
            <p:nvPr/>
          </p:nvSpPr>
          <p:spPr bwMode="auto">
            <a:xfrm>
              <a:off x="3152" y="2216"/>
              <a:ext cx="2495" cy="256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  <a:effectLst/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3399FF"/>
              </a:extrusionClr>
            </a:sp3d>
          </p:spPr>
          <p:txBody>
            <a:bodyPr wrap="square">
              <a:spAutoFit/>
              <a:flatTx/>
            </a:bodyPr>
            <a:lstStyle/>
            <a:p>
              <a:pPr lvl="1" algn="l">
                <a:spcBef>
                  <a:spcPct val="30000"/>
                </a:spcBef>
              </a:pPr>
              <a:endParaRPr lang="en-US" sz="2000" b="1" dirty="0">
                <a:solidFill>
                  <a:schemeClr val="bg1"/>
                </a:solidFill>
                <a:latin typeface="Arial" charset="0"/>
              </a:endParaRPr>
            </a:p>
            <a:p>
              <a:pPr lvl="1" algn="l">
                <a:spcBef>
                  <a:spcPct val="30000"/>
                </a:spcBef>
              </a:pPr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The award recognizes the </a:t>
              </a:r>
              <a:r>
                <a:rPr lang="en-US" sz="2000" b="1" dirty="0" err="1">
                  <a:solidFill>
                    <a:schemeClr val="bg1"/>
                  </a:solidFill>
                  <a:latin typeface="Arial" charset="0"/>
                </a:rPr>
                <a:t>JLab</a:t>
              </a:r>
              <a:r>
                <a:rPr lang="en-US" sz="2000" b="1" dirty="0">
                  <a:solidFill>
                    <a:schemeClr val="bg1"/>
                  </a:solidFill>
                  <a:latin typeface="Arial" charset="0"/>
                </a:rPr>
                <a:t> cryogenic team’s efforts at making a considerable energy savings to the running of accelerator cryogenics plants and reducing its impact on the </a:t>
              </a:r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</a:rPr>
                <a:t>environment</a:t>
              </a:r>
              <a:endParaRPr lang="en-US" sz="2000" b="1" dirty="0">
                <a:solidFill>
                  <a:schemeClr val="bg1"/>
                </a:solidFill>
                <a:latin typeface="Arial" charset="0"/>
              </a:endParaRPr>
            </a:p>
            <a:p>
              <a:pPr lvl="1" algn="l"/>
              <a:endParaRPr lang="en-US" sz="2000" b="1" dirty="0">
                <a:solidFill>
                  <a:schemeClr val="bg1"/>
                </a:solidFill>
                <a:latin typeface="Arial" charset="0"/>
              </a:endParaRPr>
            </a:p>
            <a:p>
              <a:pPr lvl="1" algn="l"/>
              <a:endParaRPr lang="en-US" sz="2000" b="1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40973" name="AutoShape 13"/>
            <p:cNvSpPr>
              <a:spLocks noChangeArrowheads="1"/>
            </p:cNvSpPr>
            <p:nvPr/>
          </p:nvSpPr>
          <p:spPr bwMode="auto">
            <a:xfrm>
              <a:off x="3018" y="784"/>
              <a:ext cx="2728" cy="1457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PerspectiveTop"/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8F8F8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0966" name="Rectangle 6"/>
            <p:cNvSpPr>
              <a:spLocks noChangeArrowheads="1"/>
            </p:cNvSpPr>
            <p:nvPr/>
          </p:nvSpPr>
          <p:spPr bwMode="auto">
            <a:xfrm>
              <a:off x="3190" y="777"/>
              <a:ext cx="2379" cy="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2006 DOE Office of Science Pollution Prevention </a:t>
              </a:r>
              <a:r>
                <a:rPr lang="en-US" sz="2000" dirty="0" smtClean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and </a:t>
              </a:r>
              <a:r>
                <a:rPr lang="en-US" sz="2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Environmental Stewardship P2 </a:t>
              </a:r>
            </a:p>
            <a:p>
              <a:pPr algn="ctr"/>
              <a:r>
                <a:rPr lang="en-US" sz="2000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n-lt"/>
                </a:rPr>
                <a:t>“Best in Class Award”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94704"/>
          </a:xfrm>
        </p:spPr>
        <p:txBody>
          <a:bodyPr/>
          <a:lstStyle/>
          <a:p>
            <a:r>
              <a:rPr lang="en-US" b="0" dirty="0"/>
              <a:t>2007 White House Closing the Circle Award</a:t>
            </a:r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>
            <p:ph idx="1"/>
          </p:nvPr>
        </p:nvGraphicFramePr>
        <p:xfrm>
          <a:off x="798491" y="1171977"/>
          <a:ext cx="7467600" cy="5334000"/>
        </p:xfrm>
        <a:graphic>
          <a:graphicData uri="http://schemas.openxmlformats.org/presentationml/2006/ole">
            <p:oleObj spid="_x0000_s388098" name="Photo Editor Photo" r:id="rId3" imgW="20005292" imgH="1428949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425" y="1278228"/>
            <a:ext cx="8731875" cy="5032420"/>
          </a:xfrm>
        </p:spPr>
        <p:txBody>
          <a:bodyPr/>
          <a:lstStyle/>
          <a:p>
            <a:r>
              <a:rPr lang="en-US" dirty="0" smtClean="0"/>
              <a:t>A new helium refrigerator process cycle referred to as the “</a:t>
            </a:r>
            <a:r>
              <a:rPr lang="en-US" dirty="0" err="1" smtClean="0"/>
              <a:t>Ganni</a:t>
            </a:r>
            <a:r>
              <a:rPr lang="en-US" dirty="0" smtClean="0"/>
              <a:t> Cycle” has been developed for all temperatures</a:t>
            </a:r>
          </a:p>
          <a:p>
            <a:r>
              <a:rPr lang="en-US" dirty="0" smtClean="0"/>
              <a:t>The cycle is patented and licensed to industry</a:t>
            </a:r>
          </a:p>
          <a:p>
            <a:r>
              <a:rPr lang="en-US" dirty="0" smtClean="0"/>
              <a:t>It realigns the process so that high efficiencies are realized for both the refrigerator cold box and compressors over a wide operating domain</a:t>
            </a:r>
          </a:p>
          <a:p>
            <a:r>
              <a:rPr lang="en-US" dirty="0" smtClean="0"/>
              <a:t>Has positive effect on repair, maintenance, operation, and capital equipment cost</a:t>
            </a:r>
          </a:p>
          <a:p>
            <a:r>
              <a:rPr lang="en-US" dirty="0" smtClean="0"/>
              <a:t>Many of the US laboratories have converted to the process for existing plants with very positive results</a:t>
            </a:r>
          </a:p>
          <a:p>
            <a:r>
              <a:rPr lang="en-US" dirty="0" smtClean="0"/>
              <a:t>Multiple  new plants is being built using the technology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13" y="989013"/>
            <a:ext cx="3248025" cy="4138612"/>
          </a:xfrm>
        </p:spPr>
        <p:txBody>
          <a:bodyPr/>
          <a:lstStyle/>
          <a:p>
            <a:r>
              <a:rPr lang="en-US"/>
              <a:t>Thank You for Your </a:t>
            </a:r>
            <a:br>
              <a:rPr lang="en-US"/>
            </a:br>
            <a:r>
              <a:rPr lang="en-US"/>
              <a:t>Kind</a:t>
            </a:r>
            <a:br>
              <a:rPr lang="en-US"/>
            </a:br>
            <a:r>
              <a:rPr lang="en-US"/>
              <a:t>Attention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May We Answer Your Questions ?</a:t>
            </a:r>
          </a:p>
        </p:txBody>
      </p:sp>
      <p:pic>
        <p:nvPicPr>
          <p:cNvPr id="325636" name="Picture 4" descr="Jlab4KB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0" y="0"/>
            <a:ext cx="5486400" cy="5056188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2E8AE-A677-4C4B-A13D-432F58CDC1B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Standard Helium 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E1EFA-89A5-4A33-A8B0-2B22E812FCBA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339969" name="Object 1"/>
          <p:cNvGraphicFramePr>
            <a:graphicFrameLocks noChangeAspect="1"/>
          </p:cNvGraphicFramePr>
          <p:nvPr/>
        </p:nvGraphicFramePr>
        <p:xfrm>
          <a:off x="495945" y="1835501"/>
          <a:ext cx="8384583" cy="4799300"/>
        </p:xfrm>
        <a:graphic>
          <a:graphicData uri="http://schemas.openxmlformats.org/presentationml/2006/ole">
            <p:oleObj spid="_x0000_s339969" name="Presentation" r:id="rId3" imgW="3931874" imgH="2788965" progId="PowerPoint.Show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42924" y="1350972"/>
            <a:ext cx="553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Majority of flow is recycled, 60-90%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5400000">
            <a:off x="4471262" y="1883044"/>
            <a:ext cx="340963" cy="2634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57938" y="1999281"/>
            <a:ext cx="1773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Please Note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Standard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Ratios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854558" y="2537138"/>
            <a:ext cx="540912" cy="1588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020762"/>
          </a:xfrm>
        </p:spPr>
        <p:txBody>
          <a:bodyPr/>
          <a:lstStyle/>
          <a:p>
            <a:r>
              <a:rPr lang="en-US" dirty="0" smtClean="0"/>
              <a:t>Items to Remember for Existing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1746"/>
            <a:ext cx="8229600" cy="4525963"/>
          </a:xfrm>
        </p:spPr>
        <p:txBody>
          <a:bodyPr/>
          <a:lstStyle/>
          <a:p>
            <a:r>
              <a:rPr lang="en-US" dirty="0" smtClean="0"/>
              <a:t>Most of the gas compressed by the compressors is recycled through expansion engines (ex: turbines) to generate the refrigeration of the gas which actually is supplied to the load, Note: Standard Pressure Ratios ~5-7</a:t>
            </a:r>
          </a:p>
          <a:p>
            <a:r>
              <a:rPr lang="en-US" dirty="0" smtClean="0"/>
              <a:t>To lower the amount of refrigeration delivered many plants regulate the inlet valves to the turbines to reduce the mass flow through the turbines …however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System pressures  and pressure ratios remain the same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Excess gas is bypassed around the compressor stages 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Input power remains the same regardless of refrigeration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E1EFA-89A5-4A33-A8B0-2B22E812FCB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91" y="1096049"/>
            <a:ext cx="8229600" cy="1020762"/>
          </a:xfrm>
        </p:spPr>
        <p:txBody>
          <a:bodyPr/>
          <a:lstStyle/>
          <a:p>
            <a:r>
              <a:rPr lang="en-US" dirty="0" smtClean="0"/>
              <a:t>NOW…..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59617"/>
            <a:ext cx="8229600" cy="1623447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/>
              <a:t>LET’S TAKE A LOOK AT A PROBLEM WITH THESE PRESSURE RATIOS….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E1EFA-89A5-4A33-A8B0-2B22E812FCB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Compressor </a:t>
            </a:r>
            <a:r>
              <a:rPr lang="en-US" dirty="0" smtClean="0"/>
              <a:t>Characteristics</a:t>
            </a:r>
            <a:br>
              <a:rPr lang="en-US" dirty="0" smtClean="0"/>
            </a:br>
            <a:r>
              <a:rPr lang="en-US" dirty="0" smtClean="0"/>
              <a:t>Efficiency vs. Pressure Ratio</a:t>
            </a:r>
            <a:endParaRPr lang="en-US" dirty="0"/>
          </a:p>
        </p:txBody>
      </p:sp>
      <p:pic>
        <p:nvPicPr>
          <p:cNvPr id="333827" name="Picture 3" descr="SSCL - 1st Iso Eff"/>
          <p:cNvPicPr>
            <a:picLocks noChangeAspect="1" noChangeArrowheads="1"/>
          </p:cNvPicPr>
          <p:nvPr/>
        </p:nvPicPr>
        <p:blipFill>
          <a:blip r:embed="rId2"/>
          <a:srcRect l="28273" t="24367" r="28546" b="24367"/>
          <a:stretch>
            <a:fillRect/>
          </a:stretch>
        </p:blipFill>
        <p:spPr bwMode="auto">
          <a:xfrm>
            <a:off x="381000" y="1676400"/>
            <a:ext cx="4114800" cy="3773488"/>
          </a:xfrm>
          <a:prstGeom prst="rect">
            <a:avLst/>
          </a:prstGeom>
          <a:noFill/>
        </p:spPr>
      </p:pic>
      <p:pic>
        <p:nvPicPr>
          <p:cNvPr id="333828" name="Picture 4" descr="SSCL - 2nd Iso Eff"/>
          <p:cNvPicPr>
            <a:picLocks noChangeAspect="1" noChangeArrowheads="1"/>
          </p:cNvPicPr>
          <p:nvPr/>
        </p:nvPicPr>
        <p:blipFill>
          <a:blip r:embed="rId3"/>
          <a:srcRect l="28909" t="23425" r="28818" b="23897"/>
          <a:stretch>
            <a:fillRect/>
          </a:stretch>
        </p:blipFill>
        <p:spPr bwMode="auto">
          <a:xfrm>
            <a:off x="4800600" y="1676400"/>
            <a:ext cx="3924300" cy="3756025"/>
          </a:xfrm>
          <a:prstGeom prst="rect">
            <a:avLst/>
          </a:prstGeom>
          <a:noFill/>
        </p:spPr>
      </p:pic>
      <p:sp>
        <p:nvSpPr>
          <p:cNvPr id="333829" name="Text Box 5"/>
          <p:cNvSpPr txBox="1">
            <a:spLocks noChangeArrowheads="1"/>
          </p:cNvSpPr>
          <p:nvPr/>
        </p:nvSpPr>
        <p:spPr bwMode="auto">
          <a:xfrm>
            <a:off x="457200" y="5410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FIGURE 1.3   BRV=2.2  1</a:t>
            </a:r>
            <a:r>
              <a:rPr lang="en-US" sz="1400" b="1" baseline="30000">
                <a:latin typeface="Times New Roman" pitchFamily="18" charset="0"/>
              </a:rPr>
              <a:t>st</a:t>
            </a:r>
            <a:r>
              <a:rPr lang="en-US" sz="1400" b="1">
                <a:latin typeface="Times New Roman" pitchFamily="18" charset="0"/>
              </a:rPr>
              <a:t> Stage</a:t>
            </a:r>
          </a:p>
        </p:txBody>
      </p:sp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4800600" y="541020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latin typeface="Times New Roman" pitchFamily="18" charset="0"/>
              </a:rPr>
              <a:t>FIGURE 1.4   BRV=2.6  2nd Stage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1444" y="5858359"/>
            <a:ext cx="76561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Compressor has peak efficiency at </a:t>
            </a:r>
            <a:r>
              <a:rPr lang="en-US" u="sng" dirty="0" smtClean="0">
                <a:solidFill>
                  <a:srgbClr val="FFFF00"/>
                </a:solidFill>
              </a:rPr>
              <a:t>fixed</a:t>
            </a:r>
            <a:r>
              <a:rPr lang="en-US" dirty="0" smtClean="0">
                <a:solidFill>
                  <a:srgbClr val="FFFF00"/>
                </a:solidFill>
              </a:rPr>
              <a:t> pressure ratio regardless of  discharge pressure, Pr ~3 to 3.5</a:t>
            </a:r>
            <a:endParaRPr lang="en-US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9237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So why does the largest compressor (2</a:t>
            </a:r>
            <a:r>
              <a:rPr lang="en-US" baseline="30000" dirty="0" smtClean="0"/>
              <a:t>nd</a:t>
            </a:r>
            <a:r>
              <a:rPr lang="en-US" dirty="0" smtClean="0"/>
              <a:t> stage compressor) with the most flow (recycle flow)  have pressure ratios other than the ideal fixed value?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dirty="0" err="1" smtClean="0">
                <a:solidFill>
                  <a:srgbClr val="FFFF00"/>
                </a:solidFill>
              </a:rPr>
              <a:t>Ans</a:t>
            </a:r>
            <a:r>
              <a:rPr lang="en-US" dirty="0" smtClean="0">
                <a:solidFill>
                  <a:srgbClr val="FFFF00"/>
                </a:solidFill>
              </a:rPr>
              <a:t>:  Good Question….suggest the following reasons</a:t>
            </a:r>
          </a:p>
          <a:p>
            <a:pPr>
              <a:buNone/>
            </a:pPr>
            <a:endParaRPr lang="en-US" sz="1200" dirty="0" smtClean="0"/>
          </a:p>
          <a:p>
            <a:pPr lvl="1"/>
            <a:r>
              <a:rPr lang="en-US" dirty="0" smtClean="0"/>
              <a:t>Dismissed because plant sizes were small  (300W) when screw compressors were introduced  to replace reciprocating units</a:t>
            </a:r>
          </a:p>
          <a:p>
            <a:pPr lvl="1"/>
            <a:endParaRPr lang="en-US" sz="1200" dirty="0" smtClean="0"/>
          </a:p>
          <a:p>
            <a:pPr lvl="1"/>
            <a:r>
              <a:rPr lang="en-US" dirty="0" smtClean="0"/>
              <a:t>Solving oil carry over and improving reliability took center stage</a:t>
            </a:r>
          </a:p>
          <a:p>
            <a:pPr lvl="1"/>
            <a:endParaRPr lang="en-US" sz="1200" dirty="0" smtClean="0"/>
          </a:p>
          <a:p>
            <a:pPr lvl="1"/>
            <a:r>
              <a:rPr lang="en-US" dirty="0" smtClean="0"/>
              <a:t>Forgot a new process would be needed as loads increased </a:t>
            </a:r>
          </a:p>
          <a:p>
            <a:pPr lvl="1"/>
            <a:endParaRPr lang="en-US" sz="1200" dirty="0" smtClean="0"/>
          </a:p>
          <a:p>
            <a:pPr lvl="1"/>
            <a:r>
              <a:rPr lang="en-US" dirty="0" smtClean="0"/>
              <a:t>Compressor R&amp;D is not a market focus due to small market,  compressors is not a product of the large system suppliers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56231" y="6619875"/>
            <a:ext cx="2133600" cy="476250"/>
          </a:xfrm>
        </p:spPr>
        <p:txBody>
          <a:bodyPr/>
          <a:lstStyle/>
          <a:p>
            <a:fld id="{5C331176-F7D2-4A89-8ADA-C8E105BEE13A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93191"/>
            <a:ext cx="9144000" cy="3684722"/>
          </a:xfrm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JLAB developed a new helium process…”GANNI CYCLE”</a:t>
            </a:r>
          </a:p>
          <a:p>
            <a:pPr lvl="3"/>
            <a:endParaRPr lang="en-US" dirty="0" smtClean="0"/>
          </a:p>
          <a:p>
            <a:pPr lvl="2"/>
            <a:r>
              <a:rPr lang="en-US" sz="2600" dirty="0" smtClean="0"/>
              <a:t>Patented by US Gov and Jefferson Science Associates</a:t>
            </a:r>
          </a:p>
          <a:p>
            <a:pPr lvl="2"/>
            <a:r>
              <a:rPr lang="en-US" sz="2600" dirty="0" smtClean="0"/>
              <a:t>Licensing of technology was offered to industry</a:t>
            </a:r>
          </a:p>
          <a:p>
            <a:pPr lvl="2"/>
            <a:r>
              <a:rPr lang="en-US" sz="2600" dirty="0" smtClean="0"/>
              <a:t>Sole license granted to </a:t>
            </a:r>
            <a:r>
              <a:rPr lang="en-US" sz="2600" dirty="0" err="1" smtClean="0"/>
              <a:t>Linde</a:t>
            </a:r>
            <a:r>
              <a:rPr lang="en-US" sz="2600" dirty="0" smtClean="0"/>
              <a:t> for commercial applications </a:t>
            </a:r>
          </a:p>
          <a:p>
            <a:pPr lvl="2"/>
            <a:r>
              <a:rPr lang="en-US" sz="2600" dirty="0" smtClean="0"/>
              <a:t>US Gov and JSA reserved right to acquire systems built to the technology from any vendor for their applications</a:t>
            </a:r>
          </a:p>
          <a:p>
            <a:pPr lvl="2"/>
            <a:r>
              <a:rPr lang="en-US" sz="2600" dirty="0" smtClean="0"/>
              <a:t>A version of the cycle is easily adaptable to existing systems  (usually requires control loop changes)</a:t>
            </a:r>
          </a:p>
          <a:p>
            <a:pPr lvl="2"/>
            <a:endParaRPr lang="en-US" sz="2600" dirty="0" smtClean="0"/>
          </a:p>
          <a:p>
            <a:pPr lvl="3"/>
            <a:endParaRPr lang="en-US" sz="2400" dirty="0" smtClean="0"/>
          </a:p>
          <a:p>
            <a:pPr lvl="3"/>
            <a:endParaRPr lang="en-US" sz="2400" dirty="0" smtClean="0"/>
          </a:p>
          <a:p>
            <a:pPr lvl="3"/>
            <a:endParaRPr lang="en-US" sz="2400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Ganni</a:t>
            </a:r>
            <a:r>
              <a:rPr lang="en-US" dirty="0"/>
              <a:t> </a:t>
            </a:r>
            <a:r>
              <a:rPr lang="en-US" dirty="0" smtClean="0"/>
              <a:t>Cycle Example</a:t>
            </a:r>
            <a:endParaRPr lang="en-US" dirty="0"/>
          </a:p>
        </p:txBody>
      </p:sp>
      <p:graphicFrame>
        <p:nvGraphicFramePr>
          <p:cNvPr id="335875" name="Object 3"/>
          <p:cNvGraphicFramePr>
            <a:graphicFrameLocks noChangeAspect="1"/>
          </p:cNvGraphicFramePr>
          <p:nvPr>
            <p:ph idx="1"/>
          </p:nvPr>
        </p:nvGraphicFramePr>
        <p:xfrm>
          <a:off x="539750" y="1157288"/>
          <a:ext cx="8223250" cy="5700712"/>
        </p:xfrm>
        <a:graphic>
          <a:graphicData uri="http://schemas.openxmlformats.org/presentationml/2006/ole">
            <p:oleObj spid="_x0000_s335875" name="Presentation" r:id="rId3" imgW="3931874" imgH="2788965" progId="PowerPoint.Show.8">
              <p:embed/>
            </p:oleObj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31176-F7D2-4A89-8ADA-C8E105BEE13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CC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CC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CC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CC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CC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CC0066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13451</TotalTime>
  <Words>1140</Words>
  <Application>Microsoft Office PowerPoint</Application>
  <PresentationFormat>On-screen Show (4:3)</PresentationFormat>
  <Paragraphs>171</Paragraphs>
  <Slides>24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Default Design</vt:lpstr>
      <vt:lpstr>Custom Design</vt:lpstr>
      <vt:lpstr>1_Custom Design</vt:lpstr>
      <vt:lpstr>Presentation</vt:lpstr>
      <vt:lpstr>Photo Editor Photo</vt:lpstr>
      <vt:lpstr>Jefferson Lab’s Ganni Helium     Refrigeration Process Cycle</vt:lpstr>
      <vt:lpstr>Outline</vt:lpstr>
      <vt:lpstr>Simplified Standard Helium Cycle</vt:lpstr>
      <vt:lpstr>Items to Remember for Existing Systems</vt:lpstr>
      <vt:lpstr>NOW…..</vt:lpstr>
      <vt:lpstr>Compressor Characteristics Efficiency vs. Pressure Ratio</vt:lpstr>
      <vt:lpstr>Question???</vt:lpstr>
      <vt:lpstr>A Solution</vt:lpstr>
      <vt:lpstr>Ganni Cycle Example</vt:lpstr>
      <vt:lpstr>Ganni Cycle Features</vt:lpstr>
      <vt:lpstr>Slide 11</vt:lpstr>
      <vt:lpstr>Another Way of Looking at it…..</vt:lpstr>
      <vt:lpstr>What Does Not Change</vt:lpstr>
      <vt:lpstr>A constant pressure ratio system that maintains a constant efficiency and constant volume flow for a variable load</vt:lpstr>
      <vt:lpstr>Where Is It Being Used So Far (Industry may already have more)</vt:lpstr>
      <vt:lpstr>Results So Far</vt:lpstr>
      <vt:lpstr>NASA-JSC/JLab Collaboration</vt:lpstr>
      <vt:lpstr>NASA Test Results and Plan</vt:lpstr>
      <vt:lpstr>Brookhaven RHIC Conversion Results</vt:lpstr>
      <vt:lpstr>Recent JLab Cryogenic Technology Recognitions Relating to the Cycle</vt:lpstr>
      <vt:lpstr>JLab Cryogenic Recognitions</vt:lpstr>
      <vt:lpstr>2007 White House Closing the Circle Award</vt:lpstr>
      <vt:lpstr>Summary</vt:lpstr>
      <vt:lpstr>Thank You for Your  Kind Attention   May We Answer Your Questions ?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CHL and Hall D</dc:title>
  <dc:subject>JLab 12GeV Cryogenics Upgrade</dc:subject>
  <dc:creator>Dana M. Arenius</dc:creator>
  <cp:lastModifiedBy> </cp:lastModifiedBy>
  <cp:revision>229</cp:revision>
  <dcterms:created xsi:type="dcterms:W3CDTF">2006-11-02T15:09:37Z</dcterms:created>
  <dcterms:modified xsi:type="dcterms:W3CDTF">2008-11-19T20:52:22Z</dcterms:modified>
</cp:coreProperties>
</file>