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1" r:id="rId3"/>
    <p:sldMasterId id="2147483683" r:id="rId4"/>
    <p:sldMasterId id="2147483708" r:id="rId5"/>
    <p:sldMasterId id="2147483716" r:id="rId6"/>
    <p:sldMasterId id="2147483729" r:id="rId7"/>
    <p:sldMasterId id="2147483738" r:id="rId8"/>
    <p:sldMasterId id="2147483750" r:id="rId9"/>
  </p:sldMasterIdLst>
  <p:notesMasterIdLst>
    <p:notesMasterId r:id="rId41"/>
  </p:notesMasterIdLst>
  <p:sldIdLst>
    <p:sldId id="257" r:id="rId10"/>
    <p:sldId id="256" r:id="rId11"/>
    <p:sldId id="291" r:id="rId12"/>
    <p:sldId id="260" r:id="rId13"/>
    <p:sldId id="258" r:id="rId14"/>
    <p:sldId id="285" r:id="rId15"/>
    <p:sldId id="284" r:id="rId16"/>
    <p:sldId id="273" r:id="rId17"/>
    <p:sldId id="295" r:id="rId18"/>
    <p:sldId id="296" r:id="rId19"/>
    <p:sldId id="274" r:id="rId20"/>
    <p:sldId id="275" r:id="rId21"/>
    <p:sldId id="277" r:id="rId22"/>
    <p:sldId id="287" r:id="rId23"/>
    <p:sldId id="288" r:id="rId24"/>
    <p:sldId id="289" r:id="rId25"/>
    <p:sldId id="299" r:id="rId26"/>
    <p:sldId id="297" r:id="rId27"/>
    <p:sldId id="292" r:id="rId28"/>
    <p:sldId id="269" r:id="rId29"/>
    <p:sldId id="270" r:id="rId30"/>
    <p:sldId id="261" r:id="rId31"/>
    <p:sldId id="294" r:id="rId32"/>
    <p:sldId id="293" r:id="rId33"/>
    <p:sldId id="300" r:id="rId34"/>
    <p:sldId id="301" r:id="rId35"/>
    <p:sldId id="303" r:id="rId36"/>
    <p:sldId id="302" r:id="rId37"/>
    <p:sldId id="280" r:id="rId38"/>
    <p:sldId id="281" r:id="rId39"/>
    <p:sldId id="2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7" autoAdjust="0"/>
    <p:restoredTop sz="94660"/>
  </p:normalViewPr>
  <p:slideViewPr>
    <p:cSldViewPr snapToGrid="0">
      <p:cViewPr varScale="1">
        <p:scale>
          <a:sx n="44" d="100"/>
          <a:sy n="44" d="100"/>
        </p:scale>
        <p:origin x="688" y="28"/>
      </p:cViewPr>
      <p:guideLst>
        <p:guide orient="horz" pos="2160"/>
        <p:guide pos="3840"/>
      </p:guideLst>
    </p:cSldViewPr>
  </p:slideViewPr>
  <p:notesTextViewPr>
    <p:cViewPr>
      <p:scale>
        <a:sx n="3" d="2"/>
        <a:sy n="3" d="2"/>
      </p:scale>
      <p:origin x="0" y="0"/>
    </p:cViewPr>
  </p:notesTextViewPr>
  <p:sorterViewPr>
    <p:cViewPr>
      <p:scale>
        <a:sx n="60" d="100"/>
        <a:sy n="60" d="100"/>
      </p:scale>
      <p:origin x="0" y="-3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8B799-84A6-4DAD-B00F-B6027BA0C1B2}" type="datetimeFigureOut">
              <a:rPr lang="en-US" smtClean="0"/>
              <a:t>9/5/2019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4A504-9232-45C8-8673-D21F6A3CD6F0}" type="slidenum">
              <a:rPr lang="en-US" smtClean="0"/>
              <a:t>‹#›</a:t>
            </a:fld>
            <a:endParaRPr lang="en-US"/>
          </a:p>
        </p:txBody>
      </p:sp>
    </p:spTree>
    <p:extLst>
      <p:ext uri="{BB962C8B-B14F-4D97-AF65-F5344CB8AC3E}">
        <p14:creationId xmlns:p14="http://schemas.microsoft.com/office/powerpoint/2010/main" val="370507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083" tIns="47041" rIns="94083" bIns="47041"/>
          <a:lstStyle/>
          <a:p>
            <a:pPr algn="r" defTabSz="470413" eaLnBrk="1" hangingPunct="1">
              <a:defRPr/>
            </a:pPr>
            <a:fld id="{CAD08E57-B576-F641-BEA6-C3D752DF7F66}" type="slidenum">
              <a:rPr lang="en-US" sz="1300" b="0">
                <a:solidFill>
                  <a:prstClr val="black"/>
                </a:solidFill>
                <a:latin typeface="Helvetica" charset="0"/>
              </a:rPr>
              <a:pPr algn="r" defTabSz="470413" eaLnBrk="1" hangingPunct="1">
                <a:defRPr/>
              </a:pPr>
              <a:t>1</a:t>
            </a:fld>
            <a:endParaRPr lang="en-US" sz="1300" b="0">
              <a:solidFill>
                <a:prstClr val="black"/>
              </a:solidFill>
              <a:latin typeface="Helvetica" charset="0"/>
            </a:endParaRPr>
          </a:p>
        </p:txBody>
      </p:sp>
    </p:spTree>
    <p:extLst>
      <p:ext uri="{BB962C8B-B14F-4D97-AF65-F5344CB8AC3E}">
        <p14:creationId xmlns:p14="http://schemas.microsoft.com/office/powerpoint/2010/main" val="154582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B6268FF-779F-4B36-B075-E2ADD3640276}" type="slidenum">
              <a:rPr kumimoji="0" lang="en-US" alt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35515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6268FF-779F-4B36-B075-E2ADD3640276}" type="slidenum">
              <a:rPr lang="en-US" altLang="en-US" smtClean="0"/>
              <a:pPr>
                <a:defRPr/>
              </a:pPr>
              <a:t>9</a:t>
            </a:fld>
            <a:endParaRPr lang="en-US" altLang="en-US"/>
          </a:p>
        </p:txBody>
      </p:sp>
    </p:spTree>
    <p:extLst>
      <p:ext uri="{BB962C8B-B14F-4D97-AF65-F5344CB8AC3E}">
        <p14:creationId xmlns:p14="http://schemas.microsoft.com/office/powerpoint/2010/main" val="237045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B6268FF-779F-4B36-B075-E2ADD3640276}" type="slidenum">
              <a:rPr lang="en-US" altLang="en-US" smtClean="0"/>
              <a:pPr>
                <a:defRPr/>
              </a:pPr>
              <a:t>10</a:t>
            </a:fld>
            <a:endParaRPr lang="en-US" altLang="en-US"/>
          </a:p>
        </p:txBody>
      </p:sp>
    </p:spTree>
    <p:extLst>
      <p:ext uri="{BB962C8B-B14F-4D97-AF65-F5344CB8AC3E}">
        <p14:creationId xmlns:p14="http://schemas.microsoft.com/office/powerpoint/2010/main" val="78075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B6268FF-779F-4B36-B075-E2ADD3640276}" type="slidenum">
              <a:rPr kumimoji="0" lang="en-US" alt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72701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B6268FF-779F-4B36-B075-E2ADD3640276}" type="slidenum">
              <a:rPr kumimoji="0" lang="en-US" alt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35374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B6268FF-779F-4B36-B075-E2ADD3640276}" type="slidenum">
              <a:rPr kumimoji="0" lang="en-US" alt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853762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B6268FF-779F-4B36-B075-E2ADD3640276}" type="slidenum">
              <a:rPr kumimoji="0" lang="en-US" alt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33278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4A254F-9F57-114D-86BE-FFC886BA47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97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160D8A-8848-42B2-94BB-EE9D7501DE3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301542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60D8A-8848-42B2-94BB-EE9D7501DE3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271939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60D8A-8848-42B2-94BB-EE9D7501DE3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50446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5"/>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189" indent="0">
              <a:buFontTx/>
              <a:buNone/>
              <a:defRPr sz="1600">
                <a:solidFill>
                  <a:srgbClr val="2E5286"/>
                </a:solidFill>
                <a:latin typeface="Helvetica"/>
              </a:defRPr>
            </a:lvl2pPr>
            <a:lvl3pPr marL="914377"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dirty="0" smtClean="0"/>
              <a:t>Click to edit Master text styles</a:t>
            </a:r>
          </a:p>
        </p:txBody>
      </p:sp>
      <p:sp>
        <p:nvSpPr>
          <p:cNvPr id="9" name="Text Placeholder 24"/>
          <p:cNvSpPr>
            <a:spLocks noGrp="1"/>
          </p:cNvSpPr>
          <p:nvPr>
            <p:ph type="body" sz="quarter" idx="11"/>
          </p:nvPr>
        </p:nvSpPr>
        <p:spPr>
          <a:xfrm>
            <a:off x="198785" y="3951844"/>
            <a:ext cx="11589425"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smtClean="0"/>
              <a:t>Click to edit Master text styles</a:t>
            </a:r>
          </a:p>
        </p:txBody>
      </p:sp>
      <p:pic>
        <p:nvPicPr>
          <p:cNvPr id="5" name="Picture 4" descr="Screen Clipp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1" y="-31496"/>
            <a:ext cx="12276744" cy="1010985"/>
          </a:xfrm>
          <a:prstGeom prst="rect">
            <a:avLst/>
          </a:prstGeom>
        </p:spPr>
      </p:pic>
    </p:spTree>
    <p:extLst>
      <p:ext uri="{BB962C8B-B14F-4D97-AF65-F5344CB8AC3E}">
        <p14:creationId xmlns:p14="http://schemas.microsoft.com/office/powerpoint/2010/main" val="35588602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baseline="0">
                <a:solidFill>
                  <a:srgbClr val="FF7938"/>
                </a:solidFill>
              </a:defRPr>
            </a:lvl1pPr>
          </a:lstStyle>
          <a:p>
            <a:r>
              <a:rPr lang="en-US" dirty="0"/>
              <a:t>Click to edit Master title style</a:t>
            </a:r>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baseline="0" smtClean="0">
                <a:solidFill>
                  <a:srgbClr val="FF7938"/>
                </a:solidFill>
                <a:latin typeface="Helvetica" charset="0"/>
                <a:cs typeface="ＭＳ Ｐゴシック" charset="0"/>
              </a:defRPr>
            </a:lvl1pPr>
          </a:lstStyle>
          <a:p>
            <a:pPr>
              <a:defRPr/>
            </a:pPr>
            <a:r>
              <a:rPr lang="en-US" dirty="0"/>
              <a:t>05/09/19</a:t>
            </a:r>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baseline="0">
                <a:solidFill>
                  <a:srgbClr val="FF7938"/>
                </a:solidFill>
                <a:latin typeface="Helvetica"/>
                <a:ea typeface="ＭＳ Ｐゴシック" charset="0"/>
                <a:cs typeface="ＭＳ Ｐゴシック" charset="0"/>
              </a:defRPr>
            </a:lvl1pPr>
          </a:lstStyle>
          <a:p>
            <a:pPr>
              <a:defRPr/>
            </a:pPr>
            <a:r>
              <a:rPr lang="en-US" dirty="0"/>
              <a:t>Mark Lancaster | TDR Objectives and Run-1,2 Experience</a:t>
            </a:r>
            <a:endParaRPr lang="en-US" b="1" dirty="0"/>
          </a:p>
          <a:p>
            <a:pPr>
              <a:defRPr/>
            </a:pP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baseline="0" smtClean="0">
                <a:solidFill>
                  <a:srgbClr val="FF7938"/>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26424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5"/>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189" indent="0">
              <a:buFontTx/>
              <a:buNone/>
              <a:defRPr sz="1600">
                <a:solidFill>
                  <a:srgbClr val="2E5286"/>
                </a:solidFill>
                <a:latin typeface="Helvetica"/>
              </a:defRPr>
            </a:lvl2pPr>
            <a:lvl3pPr marL="914377"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900" y="3951844"/>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681" y="249846"/>
            <a:ext cx="12014381" cy="30189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3682" y="820216"/>
            <a:ext cx="12222481" cy="3108960"/>
          </a:xfrm>
          <a:prstGeom prst="rect">
            <a:avLst/>
          </a:prstGeom>
        </p:spPr>
      </p:pic>
    </p:spTree>
    <p:extLst>
      <p:ext uri="{BB962C8B-B14F-4D97-AF65-F5344CB8AC3E}">
        <p14:creationId xmlns:p14="http://schemas.microsoft.com/office/powerpoint/2010/main" val="2896369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2" y="971553"/>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982436" y="6504216"/>
            <a:ext cx="1058368"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F097DAF-01FA-AB4F-AA1F-8FB9829B00E0}" type="datetime3">
              <a:rPr lang="en-US" smtClean="0"/>
              <a:t>5 September 2019</a:t>
            </a:fld>
            <a:endParaRPr lang="en-US" dirty="0"/>
          </a:p>
        </p:txBody>
      </p:sp>
      <p:sp>
        <p:nvSpPr>
          <p:cNvPr id="9" name="Footer Placeholder 4"/>
          <p:cNvSpPr>
            <a:spLocks noGrp="1"/>
          </p:cNvSpPr>
          <p:nvPr>
            <p:ph type="ftr" sz="quarter" idx="3"/>
          </p:nvPr>
        </p:nvSpPr>
        <p:spPr>
          <a:xfrm>
            <a:off x="2174457" y="6504216"/>
            <a:ext cx="8215839"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0"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779550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6256605"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6256602" y="4765101"/>
            <a:ext cx="5608319" cy="1265812"/>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982437" y="6504216"/>
            <a:ext cx="1058367"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B1C9AB-C171-9745-9A02-534E654B7A5A}" type="datetime3">
              <a:rPr lang="en-US" smtClean="0"/>
              <a:t>5 September 2019</a:t>
            </a:fld>
            <a:endParaRPr lang="en-US" dirty="0"/>
          </a:p>
        </p:txBody>
      </p:sp>
      <p:sp>
        <p:nvSpPr>
          <p:cNvPr id="12" name="Footer Placeholder 4"/>
          <p:cNvSpPr>
            <a:spLocks noGrp="1"/>
          </p:cNvSpPr>
          <p:nvPr>
            <p:ph type="ftr" sz="quarter" idx="3"/>
          </p:nvPr>
        </p:nvSpPr>
        <p:spPr>
          <a:xfrm>
            <a:off x="2174453" y="6504216"/>
            <a:ext cx="821584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3"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0140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4723618" y="958853"/>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982436" y="6504215"/>
            <a:ext cx="1058365" cy="250031"/>
          </a:xfrm>
        </p:spPr>
        <p:txBody>
          <a:bodyPr/>
          <a:lstStyle>
            <a:lvl1pPr>
              <a:defRPr sz="1200" smtClean="0"/>
            </a:lvl1pPr>
          </a:lstStyle>
          <a:p>
            <a:pPr>
              <a:defRPr/>
            </a:pPr>
            <a:fld id="{AC093B71-2F0B-1A49-A61A-F74CB8CFEF39}" type="datetime3">
              <a:rPr lang="en-US" smtClean="0"/>
              <a:t>5 September 2019</a:t>
            </a:fld>
            <a:endParaRPr lang="en-US" dirty="0"/>
          </a:p>
        </p:txBody>
      </p:sp>
      <p:sp>
        <p:nvSpPr>
          <p:cNvPr id="6" name="Footer Placeholder 4"/>
          <p:cNvSpPr>
            <a:spLocks noGrp="1"/>
          </p:cNvSpPr>
          <p:nvPr>
            <p:ph type="ftr" sz="quarter" idx="17"/>
          </p:nvPr>
        </p:nvSpPr>
        <p:spPr>
          <a:xfrm>
            <a:off x="2174453" y="6504214"/>
            <a:ext cx="8215840" cy="250030"/>
          </a:xfrm>
        </p:spPr>
        <p:txBody>
          <a:bodyPr/>
          <a:lstStyle>
            <a:lvl1pPr>
              <a:defRPr sz="1200" dirty="0" smtClean="0"/>
            </a:lvl1pPr>
          </a:lstStyle>
          <a:p>
            <a:pPr>
              <a:defRPr/>
            </a:pPr>
            <a:r>
              <a:rPr lang="en-US" b="1" smtClean="0"/>
              <a:t>Fermilab PAC</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1439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3"/>
            <a:ext cx="11582400" cy="3726717"/>
          </a:xfrm>
          <a:prstGeom prst="rect">
            <a:avLst/>
          </a:prstGeom>
        </p:spPr>
        <p:txBody>
          <a:bodyPr lIns="0" tIns="0" rIns="0" bIns="0" rtlCol="0">
            <a:normAutofit/>
          </a:bodyPr>
          <a:lstStyle>
            <a:lvl1pPr marL="0" indent="0">
              <a:buNone/>
              <a:defRPr sz="1600">
                <a:solidFill>
                  <a:srgbClr val="50505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98764" y="4943008"/>
            <a:ext cx="11582400" cy="1091259"/>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982436" y="6504216"/>
            <a:ext cx="1058368"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9E74A2D-694F-2243-AB77-0912316A2BCF}" type="datetime3">
              <a:rPr lang="en-US" smtClean="0"/>
              <a:t>5 September 2019</a:t>
            </a:fld>
            <a:endParaRPr lang="en-US" dirty="0"/>
          </a:p>
        </p:txBody>
      </p:sp>
      <p:sp>
        <p:nvSpPr>
          <p:cNvPr id="9" name="Footer Placeholder 4"/>
          <p:cNvSpPr>
            <a:spLocks noGrp="1"/>
          </p:cNvSpPr>
          <p:nvPr>
            <p:ph type="ftr" sz="quarter" idx="3"/>
          </p:nvPr>
        </p:nvSpPr>
        <p:spPr>
          <a:xfrm>
            <a:off x="2174455" y="6504216"/>
            <a:ext cx="8202292"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1"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9269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4549" y="6504216"/>
            <a:ext cx="1046255" cy="237285"/>
          </a:xfrm>
        </p:spPr>
        <p:txBody>
          <a:bodyPr/>
          <a:lstStyle/>
          <a:p>
            <a:pPr>
              <a:defRPr/>
            </a:pPr>
            <a:fld id="{464D4306-5026-5C4D-B0FD-1322230E8AD3}" type="datetime3">
              <a:rPr lang="en-US" smtClean="0"/>
              <a:t>5 September 2019</a:t>
            </a:fld>
            <a:endParaRPr lang="en-US" dirty="0"/>
          </a:p>
        </p:txBody>
      </p:sp>
      <p:sp>
        <p:nvSpPr>
          <p:cNvPr id="4" name="Footer Placeholder 3"/>
          <p:cNvSpPr>
            <a:spLocks noGrp="1"/>
          </p:cNvSpPr>
          <p:nvPr>
            <p:ph type="ftr" sz="quarter" idx="11"/>
          </p:nvPr>
        </p:nvSpPr>
        <p:spPr>
          <a:xfrm>
            <a:off x="2186564" y="6504216"/>
            <a:ext cx="8201437" cy="237285"/>
          </a:xfrm>
        </p:spPr>
        <p:txBody>
          <a:bodyPr/>
          <a:lstStyle/>
          <a:p>
            <a:pPr>
              <a:defRPr/>
            </a:pPr>
            <a:r>
              <a:rPr lang="en-US" b="1" smtClean="0"/>
              <a:t>Fermilab PAC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3"/>
            <a:ext cx="11567584" cy="5802923"/>
          </a:xfrm>
          <a:prstGeom prst="rect">
            <a:avLst/>
          </a:prstGeom>
        </p:spPr>
        <p:txBody>
          <a:bodyPr vert="horz"/>
          <a:lstStyle>
            <a:lvl1pPr>
              <a:defRPr>
                <a:solidFill>
                  <a:srgbClr val="505050"/>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357050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60D8A-8848-42B2-94BB-EE9D7501DE3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2567648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CEA7918-E566-E94B-A0E1-DB357BFD59BF}" type="datetime3">
              <a:rPr lang="en-US" smtClean="0"/>
              <a:t>5 September 2019</a:t>
            </a:fld>
            <a:endParaRPr lang="en-US" dirty="0"/>
          </a:p>
        </p:txBody>
      </p:sp>
      <p:sp>
        <p:nvSpPr>
          <p:cNvPr id="4" name="Footer Placeholder 3"/>
          <p:cNvSpPr>
            <a:spLocks noGrp="1"/>
          </p:cNvSpPr>
          <p:nvPr>
            <p:ph type="ftr" sz="quarter" idx="11"/>
          </p:nvPr>
        </p:nvSpPr>
        <p:spPr>
          <a:xfrm>
            <a:off x="2174452" y="6504216"/>
            <a:ext cx="8229389" cy="237285"/>
          </a:xfrm>
        </p:spPr>
        <p:txBody>
          <a:bodyPr/>
          <a:lstStyle/>
          <a:p>
            <a:pPr>
              <a:defRPr/>
            </a:pPr>
            <a:r>
              <a:rPr lang="en-US" b="1" smtClean="0"/>
              <a:t>Fermilab PAC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571594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03667"/>
            <a:ext cx="115824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349" indent="-228594">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00019" y="6515100"/>
            <a:ext cx="1435100" cy="241300"/>
          </a:xfrm>
        </p:spPr>
        <p:txBody>
          <a:bodyPr/>
          <a:lstStyle>
            <a:lvl1pPr>
              <a:defRPr smtClean="0"/>
            </a:lvl1pPr>
          </a:lstStyle>
          <a:p>
            <a:pPr>
              <a:defRPr/>
            </a:pPr>
            <a:fld id="{F0B64FE2-7DD1-8D42-8F23-011ECA58C29F}" type="datetime3">
              <a:rPr lang="en-US" altLang="en-US" smtClean="0"/>
              <a:t>5 September 2019</a:t>
            </a:fld>
            <a:endParaRPr lang="en-US" altLang="en-US"/>
          </a:p>
        </p:txBody>
      </p:sp>
      <p:sp>
        <p:nvSpPr>
          <p:cNvPr id="5" name="Footer Placeholder 4"/>
          <p:cNvSpPr>
            <a:spLocks noGrp="1"/>
          </p:cNvSpPr>
          <p:nvPr>
            <p:ph type="ftr" sz="quarter" idx="11"/>
          </p:nvPr>
        </p:nvSpPr>
        <p:spPr/>
        <p:txBody>
          <a:bodyPr/>
          <a:lstStyle>
            <a:lvl1pPr>
              <a:defRPr sz="1200" b="0">
                <a:solidFill>
                  <a:srgbClr val="004C97"/>
                </a:solidFill>
              </a:defRPr>
            </a:lvl1pPr>
          </a:lstStyle>
          <a:p>
            <a:pPr>
              <a:defRPr/>
            </a:pPr>
            <a:r>
              <a:rPr lang="en-US" dirty="0" err="1" smtClean="0"/>
              <a:t>Fermilab</a:t>
            </a:r>
            <a:r>
              <a:rPr lang="en-US" dirty="0" smtClean="0"/>
              <a:t> PAC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F74FF3-8DB7-4100-87D3-F2EE5BDF41D5}" type="slidenum">
              <a:rPr lang="en-US" altLang="en-US"/>
              <a:pPr>
                <a:defRPr/>
              </a:pPr>
              <a:t>‹#›</a:t>
            </a:fld>
            <a:endParaRPr lang="en-US" altLang="en-US" dirty="0"/>
          </a:p>
        </p:txBody>
      </p:sp>
    </p:spTree>
    <p:extLst>
      <p:ext uri="{BB962C8B-B14F-4D97-AF65-F5344CB8AC3E}">
        <p14:creationId xmlns:p14="http://schemas.microsoft.com/office/powerpoint/2010/main" val="19467736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243E3-6578-4611-A817-3AC1D237FC07}"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0284F-719F-47B2-8D42-5EC85A377094}" type="slidenum">
              <a:rPr lang="en-US" smtClean="0"/>
              <a:t>‹#›</a:t>
            </a:fld>
            <a:endParaRPr lang="en-US"/>
          </a:p>
        </p:txBody>
      </p:sp>
    </p:spTree>
    <p:extLst>
      <p:ext uri="{BB962C8B-B14F-4D97-AF65-F5344CB8AC3E}">
        <p14:creationId xmlns:p14="http://schemas.microsoft.com/office/powerpoint/2010/main" val="51276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142" indent="0" algn="ctr">
              <a:buNone/>
              <a:defRPr/>
            </a:lvl2pPr>
            <a:lvl3pPr marL="914282" indent="0" algn="ctr">
              <a:buNone/>
              <a:defRPr/>
            </a:lvl3pPr>
            <a:lvl4pPr marL="1371424" indent="0" algn="ctr">
              <a:buNone/>
              <a:defRPr/>
            </a:lvl4pPr>
            <a:lvl5pPr marL="1828565" indent="0" algn="ctr">
              <a:buNone/>
              <a:defRPr/>
            </a:lvl5pPr>
            <a:lvl6pPr marL="2285706" indent="0" algn="ctr">
              <a:buNone/>
              <a:defRPr/>
            </a:lvl6pPr>
            <a:lvl7pPr marL="2742846" indent="0" algn="ctr">
              <a:buNone/>
              <a:defRPr/>
            </a:lvl7pPr>
            <a:lvl8pPr marL="3199988" indent="0" algn="ctr">
              <a:buNone/>
              <a:defRPr/>
            </a:lvl8pPr>
            <a:lvl9pPr marL="365712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543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3769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7"/>
            <a:ext cx="10363200" cy="1500187"/>
          </a:xfrm>
        </p:spPr>
        <p:txBody>
          <a:bodyPr anchor="b"/>
          <a:lstStyle>
            <a:lvl1pPr marL="0" indent="0">
              <a:buNone/>
              <a:defRPr sz="2000"/>
            </a:lvl1pPr>
            <a:lvl2pPr marL="457142" indent="0">
              <a:buNone/>
              <a:defRPr sz="1800"/>
            </a:lvl2pPr>
            <a:lvl3pPr marL="914282" indent="0">
              <a:buNone/>
              <a:defRPr sz="1600"/>
            </a:lvl3pPr>
            <a:lvl4pPr marL="1371424" indent="0">
              <a:buNone/>
              <a:defRPr sz="1400"/>
            </a:lvl4pPr>
            <a:lvl5pPr marL="1828565" indent="0">
              <a:buNone/>
              <a:defRPr sz="1400"/>
            </a:lvl5pPr>
            <a:lvl6pPr marL="2285706" indent="0">
              <a:buNone/>
              <a:defRPr sz="1400"/>
            </a:lvl6pPr>
            <a:lvl7pPr marL="2742846" indent="0">
              <a:buNone/>
              <a:defRPr sz="1400"/>
            </a:lvl7pPr>
            <a:lvl8pPr marL="3199988" indent="0">
              <a:buNone/>
              <a:defRPr sz="1400"/>
            </a:lvl8pPr>
            <a:lvl9pPr marL="3657129" indent="0">
              <a:buNone/>
              <a:defRPr sz="1400"/>
            </a:lvl9pPr>
          </a:lstStyle>
          <a:p>
            <a:pPr lvl="0"/>
            <a:r>
              <a:rPr lang="en-US" smtClean="0"/>
              <a:t>Click to edit Master text styles</a:t>
            </a:r>
          </a:p>
        </p:txBody>
      </p:sp>
    </p:spTree>
    <p:extLst>
      <p:ext uri="{BB962C8B-B14F-4D97-AF65-F5344CB8AC3E}">
        <p14:creationId xmlns:p14="http://schemas.microsoft.com/office/powerpoint/2010/main" val="3803503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990601"/>
            <a:ext cx="5401733" cy="527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12935" y="990601"/>
            <a:ext cx="5401733" cy="527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039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600" b="1"/>
            </a:lvl4pPr>
            <a:lvl5pPr marL="1828565" indent="0">
              <a:buNone/>
              <a:defRPr sz="1600" b="1"/>
            </a:lvl5pPr>
            <a:lvl6pPr marL="2285706" indent="0">
              <a:buNone/>
              <a:defRPr sz="1600" b="1"/>
            </a:lvl6pPr>
            <a:lvl7pPr marL="2742846"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600" b="1"/>
            </a:lvl4pPr>
            <a:lvl5pPr marL="1828565" indent="0">
              <a:buNone/>
              <a:defRPr sz="1600" b="1"/>
            </a:lvl5pPr>
            <a:lvl6pPr marL="2285706" indent="0">
              <a:buNone/>
              <a:defRPr sz="1600" b="1"/>
            </a:lvl6pPr>
            <a:lvl7pPr marL="2742846" indent="0">
              <a:buNone/>
              <a:defRPr sz="1600" b="1"/>
            </a:lvl7pPr>
            <a:lvl8pPr marL="3199988" indent="0">
              <a:buNone/>
              <a:defRPr sz="1600" b="1"/>
            </a:lvl8pPr>
            <a:lvl9pPr marL="36571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012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322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160D8A-8848-42B2-94BB-EE9D7501DE3A}"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55280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2" indent="0">
              <a:buNone/>
              <a:defRPr sz="1200"/>
            </a:lvl2pPr>
            <a:lvl3pPr marL="914282" indent="0">
              <a:buNone/>
              <a:defRPr sz="1000"/>
            </a:lvl3pPr>
            <a:lvl4pPr marL="1371424" indent="0">
              <a:buNone/>
              <a:defRPr sz="900"/>
            </a:lvl4pPr>
            <a:lvl5pPr marL="1828565" indent="0">
              <a:buNone/>
              <a:defRPr sz="900"/>
            </a:lvl5pPr>
            <a:lvl6pPr marL="2285706" indent="0">
              <a:buNone/>
              <a:defRPr sz="900"/>
            </a:lvl6pPr>
            <a:lvl7pPr marL="2742846" indent="0">
              <a:buNone/>
              <a:defRPr sz="900"/>
            </a:lvl7pPr>
            <a:lvl8pPr marL="3199988" indent="0">
              <a:buNone/>
              <a:defRPr sz="900"/>
            </a:lvl8pPr>
            <a:lvl9pPr marL="3657129" indent="0">
              <a:buNone/>
              <a:defRPr sz="900"/>
            </a:lvl9pPr>
          </a:lstStyle>
          <a:p>
            <a:pPr lvl="0"/>
            <a:r>
              <a:rPr lang="en-US" smtClean="0"/>
              <a:t>Click to edit Master text styles</a:t>
            </a:r>
          </a:p>
        </p:txBody>
      </p:sp>
    </p:spTree>
    <p:extLst>
      <p:ext uri="{BB962C8B-B14F-4D97-AF65-F5344CB8AC3E}">
        <p14:creationId xmlns:p14="http://schemas.microsoft.com/office/powerpoint/2010/main" val="2810819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2" indent="0">
              <a:buNone/>
              <a:defRPr sz="2800"/>
            </a:lvl2pPr>
            <a:lvl3pPr marL="914282" indent="0">
              <a:buNone/>
              <a:defRPr sz="2400"/>
            </a:lvl3pPr>
            <a:lvl4pPr marL="1371424" indent="0">
              <a:buNone/>
              <a:defRPr sz="2000"/>
            </a:lvl4pPr>
            <a:lvl5pPr marL="1828565" indent="0">
              <a:buNone/>
              <a:defRPr sz="2000"/>
            </a:lvl5pPr>
            <a:lvl6pPr marL="2285706" indent="0">
              <a:buNone/>
              <a:defRPr sz="2000"/>
            </a:lvl6pPr>
            <a:lvl7pPr marL="2742846" indent="0">
              <a:buNone/>
              <a:defRPr sz="2000"/>
            </a:lvl7pPr>
            <a:lvl8pPr marL="3199988" indent="0">
              <a:buNone/>
              <a:defRPr sz="2000"/>
            </a:lvl8pPr>
            <a:lvl9pPr marL="365712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2" indent="0">
              <a:buNone/>
              <a:defRPr sz="1200"/>
            </a:lvl2pPr>
            <a:lvl3pPr marL="914282" indent="0">
              <a:buNone/>
              <a:defRPr sz="1000"/>
            </a:lvl3pPr>
            <a:lvl4pPr marL="1371424" indent="0">
              <a:buNone/>
              <a:defRPr sz="900"/>
            </a:lvl4pPr>
            <a:lvl5pPr marL="1828565" indent="0">
              <a:buNone/>
              <a:defRPr sz="900"/>
            </a:lvl5pPr>
            <a:lvl6pPr marL="2285706" indent="0">
              <a:buNone/>
              <a:defRPr sz="900"/>
            </a:lvl6pPr>
            <a:lvl7pPr marL="2742846" indent="0">
              <a:buNone/>
              <a:defRPr sz="900"/>
            </a:lvl7pPr>
            <a:lvl8pPr marL="3199988" indent="0">
              <a:buNone/>
              <a:defRPr sz="900"/>
            </a:lvl8pPr>
            <a:lvl9pPr marL="3657129" indent="0">
              <a:buNone/>
              <a:defRPr sz="900"/>
            </a:lvl9pPr>
          </a:lstStyle>
          <a:p>
            <a:pPr lvl="0"/>
            <a:r>
              <a:rPr lang="en-US" smtClean="0"/>
              <a:t>Click to edit Master text styles</a:t>
            </a:r>
          </a:p>
        </p:txBody>
      </p:sp>
    </p:spTree>
    <p:extLst>
      <p:ext uri="{BB962C8B-B14F-4D97-AF65-F5344CB8AC3E}">
        <p14:creationId xmlns:p14="http://schemas.microsoft.com/office/powerpoint/2010/main" val="2444950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49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1" y="228600"/>
            <a:ext cx="2751667"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600"/>
            <a:ext cx="8051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4583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9EFE35D-FF2F-44E2-A20D-1F5F04DE1810}" type="slidenum">
              <a:rPr lang="en-US"/>
              <a:pPr/>
              <a:t>‹#›</a:t>
            </a:fld>
            <a:endParaRPr lang="en-US"/>
          </a:p>
        </p:txBody>
      </p:sp>
    </p:spTree>
    <p:extLst>
      <p:ext uri="{BB962C8B-B14F-4D97-AF65-F5344CB8AC3E}">
        <p14:creationId xmlns:p14="http://schemas.microsoft.com/office/powerpoint/2010/main" val="1388752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867D2D7-000C-4CB1-9FDF-8B886B9EA935}" type="slidenum">
              <a:rPr lang="en-US"/>
              <a:pPr/>
              <a:t>‹#›</a:t>
            </a:fld>
            <a:endParaRPr lang="en-US"/>
          </a:p>
        </p:txBody>
      </p:sp>
    </p:spTree>
    <p:extLst>
      <p:ext uri="{BB962C8B-B14F-4D97-AF65-F5344CB8AC3E}">
        <p14:creationId xmlns:p14="http://schemas.microsoft.com/office/powerpoint/2010/main" val="2348458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27515D4-70D2-4B2A-BECD-34CB88753207}" type="slidenum">
              <a:rPr lang="en-US"/>
              <a:pPr/>
              <a:t>‹#›</a:t>
            </a:fld>
            <a:endParaRPr lang="en-US"/>
          </a:p>
        </p:txBody>
      </p:sp>
    </p:spTree>
    <p:extLst>
      <p:ext uri="{BB962C8B-B14F-4D97-AF65-F5344CB8AC3E}">
        <p14:creationId xmlns:p14="http://schemas.microsoft.com/office/powerpoint/2010/main" val="1884248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838203"/>
            <a:ext cx="53848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838203"/>
            <a:ext cx="53848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3D979679-A4F3-4606-95F8-D6C74929E6C3}" type="slidenum">
              <a:rPr lang="en-US"/>
              <a:pPr/>
              <a:t>‹#›</a:t>
            </a:fld>
            <a:endParaRPr lang="en-US"/>
          </a:p>
        </p:txBody>
      </p:sp>
    </p:spTree>
    <p:extLst>
      <p:ext uri="{BB962C8B-B14F-4D97-AF65-F5344CB8AC3E}">
        <p14:creationId xmlns:p14="http://schemas.microsoft.com/office/powerpoint/2010/main" val="935703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56F830EC-BFE8-4C66-A22A-074E1292F81C}" type="slidenum">
              <a:rPr lang="en-US"/>
              <a:pPr/>
              <a:t>‹#›</a:t>
            </a:fld>
            <a:endParaRPr lang="en-US"/>
          </a:p>
        </p:txBody>
      </p:sp>
    </p:spTree>
    <p:extLst>
      <p:ext uri="{BB962C8B-B14F-4D97-AF65-F5344CB8AC3E}">
        <p14:creationId xmlns:p14="http://schemas.microsoft.com/office/powerpoint/2010/main" val="1721381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187A54D3-9DCB-418C-9C21-1CCF9AFB5651}" type="slidenum">
              <a:rPr lang="en-US"/>
              <a:pPr/>
              <a:t>‹#›</a:t>
            </a:fld>
            <a:endParaRPr lang="en-US"/>
          </a:p>
        </p:txBody>
      </p:sp>
    </p:spTree>
    <p:extLst>
      <p:ext uri="{BB962C8B-B14F-4D97-AF65-F5344CB8AC3E}">
        <p14:creationId xmlns:p14="http://schemas.microsoft.com/office/powerpoint/2010/main" val="17612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60D8A-8848-42B2-94BB-EE9D7501DE3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277112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68BA18A8-B7FA-4BE1-B0DD-DBEFB39914E4}" type="slidenum">
              <a:rPr lang="en-US"/>
              <a:pPr/>
              <a:t>‹#›</a:t>
            </a:fld>
            <a:endParaRPr lang="en-US"/>
          </a:p>
        </p:txBody>
      </p:sp>
    </p:spTree>
    <p:extLst>
      <p:ext uri="{BB962C8B-B14F-4D97-AF65-F5344CB8AC3E}">
        <p14:creationId xmlns:p14="http://schemas.microsoft.com/office/powerpoint/2010/main" val="4191573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CA580AD7-FABF-493C-B1D3-061ACC234399}" type="slidenum">
              <a:rPr lang="en-US"/>
              <a:pPr/>
              <a:t>‹#›</a:t>
            </a:fld>
            <a:endParaRPr lang="en-US"/>
          </a:p>
        </p:txBody>
      </p:sp>
    </p:spTree>
    <p:extLst>
      <p:ext uri="{BB962C8B-B14F-4D97-AF65-F5344CB8AC3E}">
        <p14:creationId xmlns:p14="http://schemas.microsoft.com/office/powerpoint/2010/main" val="2414659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60F079F3-D326-41DC-83B8-B6760BA28BB7}" type="slidenum">
              <a:rPr lang="en-US"/>
              <a:pPr/>
              <a:t>‹#›</a:t>
            </a:fld>
            <a:endParaRPr lang="en-US"/>
          </a:p>
        </p:txBody>
      </p:sp>
    </p:spTree>
    <p:extLst>
      <p:ext uri="{BB962C8B-B14F-4D97-AF65-F5344CB8AC3E}">
        <p14:creationId xmlns:p14="http://schemas.microsoft.com/office/powerpoint/2010/main" val="304500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47D64FA-D989-4E27-A848-06CA7B07BD95}" type="slidenum">
              <a:rPr lang="en-US"/>
              <a:pPr/>
              <a:t>‹#›</a:t>
            </a:fld>
            <a:endParaRPr lang="en-US"/>
          </a:p>
        </p:txBody>
      </p:sp>
    </p:spTree>
    <p:extLst>
      <p:ext uri="{BB962C8B-B14F-4D97-AF65-F5344CB8AC3E}">
        <p14:creationId xmlns:p14="http://schemas.microsoft.com/office/powerpoint/2010/main" val="3924284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65091"/>
            <a:ext cx="2768600" cy="5984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65091"/>
            <a:ext cx="8102600" cy="5984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3A4C387-8336-44AA-9862-56AB78AACA64}" type="slidenum">
              <a:rPr lang="en-US"/>
              <a:pPr/>
              <a:t>‹#›</a:t>
            </a:fld>
            <a:endParaRPr lang="en-US"/>
          </a:p>
        </p:txBody>
      </p:sp>
    </p:spTree>
    <p:extLst>
      <p:ext uri="{BB962C8B-B14F-4D97-AF65-F5344CB8AC3E}">
        <p14:creationId xmlns:p14="http://schemas.microsoft.com/office/powerpoint/2010/main" val="2022395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5088"/>
            <a:ext cx="10972800" cy="6969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838203"/>
            <a:ext cx="53848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838203"/>
            <a:ext cx="53848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0" y="6381750"/>
            <a:ext cx="18288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9144000" y="6248400"/>
            <a:ext cx="2844800" cy="476250"/>
          </a:xfrm>
        </p:spPr>
        <p:txBody>
          <a:bodyPr/>
          <a:lstStyle>
            <a:lvl1pPr>
              <a:defRPr/>
            </a:lvl1pPr>
          </a:lstStyle>
          <a:p>
            <a:fld id="{92BF25C5-6427-4854-BC48-F8986FEEE925}" type="slidenum">
              <a:rPr lang="en-US"/>
              <a:pPr/>
              <a:t>‹#›</a:t>
            </a:fld>
            <a:endParaRPr lang="en-US"/>
          </a:p>
        </p:txBody>
      </p:sp>
    </p:spTree>
    <p:extLst>
      <p:ext uri="{BB962C8B-B14F-4D97-AF65-F5344CB8AC3E}">
        <p14:creationId xmlns:p14="http://schemas.microsoft.com/office/powerpoint/2010/main" val="1258056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5"/>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189" indent="0">
              <a:buFontTx/>
              <a:buNone/>
              <a:defRPr sz="1600">
                <a:solidFill>
                  <a:srgbClr val="2E5286"/>
                </a:solidFill>
                <a:latin typeface="Helvetica"/>
              </a:defRPr>
            </a:lvl2pPr>
            <a:lvl3pPr marL="914377"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 Placeholder 24"/>
          <p:cNvSpPr>
            <a:spLocks noGrp="1"/>
          </p:cNvSpPr>
          <p:nvPr>
            <p:ph type="body" sz="quarter" idx="11"/>
          </p:nvPr>
        </p:nvSpPr>
        <p:spPr>
          <a:xfrm>
            <a:off x="455900" y="3951844"/>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a:effectLst>
            <a:reflection blurRad="6350" stA="30000" endPos="25000" dir="5400000" sy="-100000" algn="bl" rotWithShape="0"/>
          </a:effectLst>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6"/>
            <a:ext cx="12014381" cy="301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96091" y="5626337"/>
            <a:ext cx="1816500" cy="967001"/>
          </a:xfrm>
          <a:prstGeom prst="rect">
            <a:avLst/>
          </a:prstGeom>
        </p:spPr>
      </p:pic>
    </p:spTree>
    <p:extLst>
      <p:ext uri="{BB962C8B-B14F-4D97-AF65-F5344CB8AC3E}">
        <p14:creationId xmlns:p14="http://schemas.microsoft.com/office/powerpoint/2010/main" val="1136761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2" y="971553"/>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994549" y="6504216"/>
            <a:ext cx="900491" cy="181981"/>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smtClean="0"/>
              <a:t>8/28/18</a:t>
            </a:r>
            <a:endParaRPr lang="en-US" dirty="0"/>
          </a:p>
        </p:txBody>
      </p:sp>
      <p:sp>
        <p:nvSpPr>
          <p:cNvPr id="9" name="Footer Placeholder 4"/>
          <p:cNvSpPr>
            <a:spLocks noGrp="1"/>
          </p:cNvSpPr>
          <p:nvPr>
            <p:ph type="ftr" sz="quarter" idx="3"/>
          </p:nvPr>
        </p:nvSpPr>
        <p:spPr>
          <a:xfrm>
            <a:off x="2040805"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Dave Kawall: Progress on Omega_p Analysis      Muon g-2 Science Briefing</a:t>
            </a:r>
            <a:endParaRPr lang="en-US" b="1" dirty="0"/>
          </a:p>
        </p:txBody>
      </p:sp>
      <p:sp>
        <p:nvSpPr>
          <p:cNvPr id="10"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315" y="66785"/>
            <a:ext cx="1816500" cy="967001"/>
          </a:xfrm>
          <a:prstGeom prst="rect">
            <a:avLst/>
          </a:prstGeom>
        </p:spPr>
      </p:pic>
    </p:spTree>
    <p:extLst>
      <p:ext uri="{BB962C8B-B14F-4D97-AF65-F5344CB8AC3E}">
        <p14:creationId xmlns:p14="http://schemas.microsoft.com/office/powerpoint/2010/main" val="2612708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6256605"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6256602" y="4765101"/>
            <a:ext cx="5608319" cy="1265812"/>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982437"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smtClean="0"/>
              <a:t>8/28/18</a:t>
            </a:r>
            <a:endParaRPr lang="en-US" dirty="0"/>
          </a:p>
        </p:txBody>
      </p:sp>
      <p:sp>
        <p:nvSpPr>
          <p:cNvPr id="12"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Dave Kawall: Progress on Omega_p Analysis      Muon g-2 Science Briefing</a:t>
            </a:r>
            <a:endParaRPr lang="en-US" b="1" dirty="0"/>
          </a:p>
        </p:txBody>
      </p:sp>
      <p:sp>
        <p:nvSpPr>
          <p:cNvPr id="13"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315" y="66785"/>
            <a:ext cx="1816500" cy="967001"/>
          </a:xfrm>
          <a:prstGeom prst="rect">
            <a:avLst/>
          </a:prstGeom>
        </p:spPr>
      </p:pic>
    </p:spTree>
    <p:extLst>
      <p:ext uri="{BB962C8B-B14F-4D97-AF65-F5344CB8AC3E}">
        <p14:creationId xmlns:p14="http://schemas.microsoft.com/office/powerpoint/2010/main" val="971217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4723618" y="958853"/>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349" indent="-22859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982437" y="6504213"/>
            <a:ext cx="900491" cy="241300"/>
          </a:xfrm>
        </p:spPr>
        <p:txBody>
          <a:bodyPr/>
          <a:lstStyle>
            <a:lvl1pPr>
              <a:defRPr sz="1200" smtClean="0"/>
            </a:lvl1pPr>
          </a:lstStyle>
          <a:p>
            <a:pPr>
              <a:defRPr/>
            </a:pPr>
            <a:r>
              <a:rPr lang="en-US" dirty="0" smtClean="0"/>
              <a:t>8/28/18</a:t>
            </a:r>
            <a:endParaRPr lang="en-US" dirty="0"/>
          </a:p>
        </p:txBody>
      </p:sp>
      <p:sp>
        <p:nvSpPr>
          <p:cNvPr id="6" name="Footer Placeholder 4"/>
          <p:cNvSpPr>
            <a:spLocks noGrp="1"/>
          </p:cNvSpPr>
          <p:nvPr>
            <p:ph type="ftr" sz="quarter" idx="17"/>
          </p:nvPr>
        </p:nvSpPr>
        <p:spPr>
          <a:xfrm>
            <a:off x="2040803" y="6504216"/>
            <a:ext cx="8349492" cy="250031"/>
          </a:xfrm>
        </p:spPr>
        <p:txBody>
          <a:bodyPr/>
          <a:lstStyle>
            <a:lvl1pPr>
              <a:defRPr sz="1200" dirty="0" smtClean="0"/>
            </a:lvl1pPr>
          </a:lstStyle>
          <a:p>
            <a:pPr>
              <a:defRPr/>
            </a:pPr>
            <a:r>
              <a:rPr lang="en-US" dirty="0" smtClean="0"/>
              <a:t>Dave Kawall: Progress on Omega_p Analysis      Muon g-2 Science Briefing</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315" y="66785"/>
            <a:ext cx="1816500" cy="967001"/>
          </a:xfrm>
          <a:prstGeom prst="rect">
            <a:avLst/>
          </a:prstGeom>
        </p:spPr>
      </p:pic>
    </p:spTree>
    <p:extLst>
      <p:ext uri="{BB962C8B-B14F-4D97-AF65-F5344CB8AC3E}">
        <p14:creationId xmlns:p14="http://schemas.microsoft.com/office/powerpoint/2010/main" val="40139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160D8A-8848-42B2-94BB-EE9D7501DE3A}"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2558401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3"/>
            <a:ext cx="11582400" cy="3726717"/>
          </a:xfrm>
          <a:prstGeom prst="rect">
            <a:avLst/>
          </a:prstGeom>
        </p:spPr>
        <p:txBody>
          <a:bodyPr lIns="0" tIns="0" rIns="0" bIns="0" rtlCol="0">
            <a:normAutofit/>
          </a:bodyPr>
          <a:lstStyle>
            <a:lvl1pPr marL="0" indent="0">
              <a:buNone/>
              <a:defRPr sz="1600">
                <a:solidFill>
                  <a:srgbClr val="50505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98764" y="4943008"/>
            <a:ext cx="11582400" cy="1091259"/>
          </a:xfrm>
          <a:prstGeom prst="rect">
            <a:avLst/>
          </a:prstGeom>
        </p:spPr>
        <p:txBody>
          <a:bodyPr lIns="0" tIns="0" rIns="0" bIns="0"/>
          <a:lstStyle>
            <a:lvl1pPr marL="0" indent="0">
              <a:buNone/>
              <a:defRPr sz="1600" b="1" i="0">
                <a:solidFill>
                  <a:srgbClr val="004C97"/>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982437"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smtClean="0"/>
              <a:t>8/28/18</a:t>
            </a:r>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Dave Kawall: Progress on Omega_p Analysis      Muon g-2 Science Briefing</a:t>
            </a:r>
            <a:endParaRPr lang="en-US" b="1" dirty="0"/>
          </a:p>
        </p:txBody>
      </p:sp>
      <p:sp>
        <p:nvSpPr>
          <p:cNvPr id="11"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315" y="66785"/>
            <a:ext cx="1816500" cy="967001"/>
          </a:xfrm>
          <a:prstGeom prst="rect">
            <a:avLst/>
          </a:prstGeom>
        </p:spPr>
      </p:pic>
    </p:spTree>
    <p:extLst>
      <p:ext uri="{BB962C8B-B14F-4D97-AF65-F5344CB8AC3E}">
        <p14:creationId xmlns:p14="http://schemas.microsoft.com/office/powerpoint/2010/main" val="3885953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7" y="6504213"/>
            <a:ext cx="900491" cy="241300"/>
          </a:xfrm>
        </p:spPr>
        <p:txBody>
          <a:bodyPr/>
          <a:lstStyle/>
          <a:p>
            <a:pPr>
              <a:defRPr/>
            </a:pPr>
            <a:r>
              <a:rPr lang="en-US" dirty="0" smtClean="0"/>
              <a:t>8/28/18</a:t>
            </a:r>
            <a:endParaRPr lang="en-US" dirty="0"/>
          </a:p>
        </p:txBody>
      </p:sp>
      <p:sp>
        <p:nvSpPr>
          <p:cNvPr id="4" name="Footer Placeholder 3"/>
          <p:cNvSpPr>
            <a:spLocks noGrp="1"/>
          </p:cNvSpPr>
          <p:nvPr>
            <p:ph type="ftr" sz="quarter" idx="11"/>
          </p:nvPr>
        </p:nvSpPr>
        <p:spPr>
          <a:xfrm>
            <a:off x="2040804" y="6504216"/>
            <a:ext cx="8347199" cy="242873"/>
          </a:xfrm>
        </p:spPr>
        <p:txBody>
          <a:bodyPr/>
          <a:lstStyle/>
          <a:p>
            <a:pPr>
              <a:defRPr/>
            </a:pPr>
            <a:r>
              <a:rPr lang="en-US" dirty="0" smtClean="0"/>
              <a:t>Dave Kawall: Progress on Omega_p Analysis      Muon g-2 Science Briefing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3"/>
            <a:ext cx="11567584" cy="5802923"/>
          </a:xfrm>
          <a:prstGeom prst="rect">
            <a:avLst/>
          </a:prstGeom>
        </p:spPr>
        <p:txBody>
          <a:bodyPr vert="horz"/>
          <a:lstStyle>
            <a:lvl1pPr>
              <a:defRPr>
                <a:solidFill>
                  <a:srgbClr val="505050"/>
                </a:solidFill>
              </a:defRPr>
            </a:lvl1pPr>
          </a:lstStyle>
          <a:p>
            <a:r>
              <a:rPr lang="en-US" dirty="0" smtClean="0"/>
              <a:t>Drag picture to placeholder or click icon to add</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315" y="66785"/>
            <a:ext cx="1816500" cy="967001"/>
          </a:xfrm>
          <a:prstGeom prst="rect">
            <a:avLst/>
          </a:prstGeom>
        </p:spPr>
      </p:pic>
    </p:spTree>
    <p:extLst>
      <p:ext uri="{BB962C8B-B14F-4D97-AF65-F5344CB8AC3E}">
        <p14:creationId xmlns:p14="http://schemas.microsoft.com/office/powerpoint/2010/main" val="1659763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smtClean="0"/>
              <a:t>8/28/18</a:t>
            </a:r>
            <a:endParaRPr lang="en-US" dirty="0"/>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dirty="0" smtClean="0"/>
              <a:t>Dave Kawall: Progress on Omega_p Analysis      Muon g-2 Science Briefing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56992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64321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2453884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51618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838201"/>
            <a:ext cx="53848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838201"/>
            <a:ext cx="53848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769176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902819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268684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88343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160D8A-8848-42B2-94BB-EE9D7501DE3A}"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710149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3176219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1073956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1298998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65089"/>
            <a:ext cx="2768600" cy="5984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65089"/>
            <a:ext cx="8102600" cy="5984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Tree>
    <p:extLst>
      <p:ext uri="{BB962C8B-B14F-4D97-AF65-F5344CB8AC3E}">
        <p14:creationId xmlns:p14="http://schemas.microsoft.com/office/powerpoint/2010/main" val="1824876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681" y="249844"/>
            <a:ext cx="12014381" cy="30189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3683" y="820216"/>
            <a:ext cx="12222481" cy="3108960"/>
          </a:xfrm>
          <a:prstGeom prst="rect">
            <a:avLst/>
          </a:prstGeom>
        </p:spPr>
      </p:pic>
    </p:spTree>
    <p:extLst>
      <p:ext uri="{BB962C8B-B14F-4D97-AF65-F5344CB8AC3E}">
        <p14:creationId xmlns:p14="http://schemas.microsoft.com/office/powerpoint/2010/main" val="741604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982436" y="6504214"/>
            <a:ext cx="1058368"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F097DAF-01FA-AB4F-AA1F-8FB9829B00E0}" type="datetime3">
              <a:rPr lang="en-US" smtClean="0"/>
              <a:t>5 September 2019</a:t>
            </a:fld>
            <a:endParaRPr lang="en-US" dirty="0"/>
          </a:p>
        </p:txBody>
      </p:sp>
      <p:sp>
        <p:nvSpPr>
          <p:cNvPr id="9" name="Footer Placeholder 4"/>
          <p:cNvSpPr>
            <a:spLocks noGrp="1"/>
          </p:cNvSpPr>
          <p:nvPr>
            <p:ph type="ftr" sz="quarter" idx="3"/>
          </p:nvPr>
        </p:nvSpPr>
        <p:spPr>
          <a:xfrm>
            <a:off x="2174455" y="6504214"/>
            <a:ext cx="8215839"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590413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982435" y="6504214"/>
            <a:ext cx="1058367"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B1C9AB-C171-9745-9A02-534E654B7A5A}" type="datetime3">
              <a:rPr lang="en-US" smtClean="0"/>
              <a:t>5 September 2019</a:t>
            </a:fld>
            <a:endParaRPr lang="en-US" dirty="0"/>
          </a:p>
        </p:txBody>
      </p:sp>
      <p:sp>
        <p:nvSpPr>
          <p:cNvPr id="12" name="Footer Placeholder 4"/>
          <p:cNvSpPr>
            <a:spLocks noGrp="1"/>
          </p:cNvSpPr>
          <p:nvPr>
            <p:ph type="ftr" sz="quarter" idx="3"/>
          </p:nvPr>
        </p:nvSpPr>
        <p:spPr>
          <a:xfrm>
            <a:off x="2174452" y="6504214"/>
            <a:ext cx="821584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825533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982436" y="6504213"/>
            <a:ext cx="1058365" cy="250031"/>
          </a:xfrm>
        </p:spPr>
        <p:txBody>
          <a:bodyPr/>
          <a:lstStyle>
            <a:lvl1pPr>
              <a:defRPr sz="1200" smtClean="0"/>
            </a:lvl1pPr>
          </a:lstStyle>
          <a:p>
            <a:pPr>
              <a:defRPr/>
            </a:pPr>
            <a:fld id="{AC093B71-2F0B-1A49-A61A-F74CB8CFEF39}" type="datetime3">
              <a:rPr lang="en-US" smtClean="0"/>
              <a:t>5 September 2019</a:t>
            </a:fld>
            <a:endParaRPr lang="en-US" dirty="0"/>
          </a:p>
        </p:txBody>
      </p:sp>
      <p:sp>
        <p:nvSpPr>
          <p:cNvPr id="6" name="Footer Placeholder 4"/>
          <p:cNvSpPr>
            <a:spLocks noGrp="1"/>
          </p:cNvSpPr>
          <p:nvPr>
            <p:ph type="ftr" sz="quarter" idx="17"/>
          </p:nvPr>
        </p:nvSpPr>
        <p:spPr>
          <a:xfrm>
            <a:off x="2174453" y="6504214"/>
            <a:ext cx="8215840" cy="250030"/>
          </a:xfrm>
        </p:spPr>
        <p:txBody>
          <a:bodyPr/>
          <a:lstStyle>
            <a:lvl1pPr>
              <a:defRPr sz="1200" dirty="0" smtClean="0"/>
            </a:lvl1pPr>
          </a:lstStyle>
          <a:p>
            <a:pPr>
              <a:defRPr/>
            </a:pPr>
            <a:r>
              <a:rPr lang="en-US" b="1" smtClean="0"/>
              <a:t>Fermilab PAC</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580115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982436" y="6504214"/>
            <a:ext cx="1058368"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9E74A2D-694F-2243-AB77-0912316A2BCF}" type="datetime3">
              <a:rPr lang="en-US" smtClean="0"/>
              <a:t>5 September 2019</a:t>
            </a:fld>
            <a:endParaRPr lang="en-US" dirty="0"/>
          </a:p>
        </p:txBody>
      </p:sp>
      <p:sp>
        <p:nvSpPr>
          <p:cNvPr id="9" name="Footer Placeholder 4"/>
          <p:cNvSpPr>
            <a:spLocks noGrp="1"/>
          </p:cNvSpPr>
          <p:nvPr>
            <p:ph type="ftr" sz="quarter" idx="3"/>
          </p:nvPr>
        </p:nvSpPr>
        <p:spPr>
          <a:xfrm>
            <a:off x="2174455" y="6504214"/>
            <a:ext cx="8202292"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488208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4547" y="6504214"/>
            <a:ext cx="1046255" cy="237285"/>
          </a:xfrm>
        </p:spPr>
        <p:txBody>
          <a:bodyPr/>
          <a:lstStyle/>
          <a:p>
            <a:pPr>
              <a:defRPr/>
            </a:pPr>
            <a:fld id="{464D4306-5026-5C4D-B0FD-1322230E8AD3}" type="datetime3">
              <a:rPr lang="en-US" smtClean="0"/>
              <a:t>5 September 2019</a:t>
            </a:fld>
            <a:endParaRPr lang="en-US" dirty="0"/>
          </a:p>
        </p:txBody>
      </p:sp>
      <p:sp>
        <p:nvSpPr>
          <p:cNvPr id="4" name="Footer Placeholder 3"/>
          <p:cNvSpPr>
            <a:spLocks noGrp="1"/>
          </p:cNvSpPr>
          <p:nvPr>
            <p:ph type="ftr" sz="quarter" idx="11"/>
          </p:nvPr>
        </p:nvSpPr>
        <p:spPr>
          <a:xfrm>
            <a:off x="2186564" y="6504214"/>
            <a:ext cx="8201437" cy="237285"/>
          </a:xfrm>
        </p:spPr>
        <p:txBody>
          <a:bodyPr/>
          <a:lstStyle/>
          <a:p>
            <a:pPr>
              <a:defRPr/>
            </a:pPr>
            <a:r>
              <a:rPr lang="en-US" b="1" smtClean="0"/>
              <a:t>Fermilab PAC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92599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60D8A-8848-42B2-94BB-EE9D7501DE3A}"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1788819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CEA7918-E566-E94B-A0E1-DB357BFD59BF}" type="datetime3">
              <a:rPr lang="en-US" smtClean="0"/>
              <a:t>5 September 2019</a:t>
            </a:fld>
            <a:endParaRPr lang="en-US" dirty="0"/>
          </a:p>
        </p:txBody>
      </p:sp>
      <p:sp>
        <p:nvSpPr>
          <p:cNvPr id="4" name="Footer Placeholder 3"/>
          <p:cNvSpPr>
            <a:spLocks noGrp="1"/>
          </p:cNvSpPr>
          <p:nvPr>
            <p:ph type="ftr" sz="quarter" idx="11"/>
          </p:nvPr>
        </p:nvSpPr>
        <p:spPr>
          <a:xfrm>
            <a:off x="2174452" y="6504214"/>
            <a:ext cx="8229389" cy="237285"/>
          </a:xfrm>
        </p:spPr>
        <p:txBody>
          <a:bodyPr/>
          <a:lstStyle/>
          <a:p>
            <a:pPr>
              <a:defRPr/>
            </a:pPr>
            <a:r>
              <a:rPr lang="en-US" b="1" smtClean="0"/>
              <a:t>Fermilab PAC</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700471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03665"/>
            <a:ext cx="115824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1"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00018" y="6515100"/>
            <a:ext cx="1435100" cy="241300"/>
          </a:xfrm>
        </p:spPr>
        <p:txBody>
          <a:bodyPr/>
          <a:lstStyle>
            <a:lvl1pPr>
              <a:defRPr smtClean="0"/>
            </a:lvl1pPr>
          </a:lstStyle>
          <a:p>
            <a:pPr>
              <a:defRPr/>
            </a:pPr>
            <a:fld id="{F0B64FE2-7DD1-8D42-8F23-011ECA58C29F}" type="datetime3">
              <a:rPr lang="en-US" altLang="en-US" smtClean="0"/>
              <a:t>5 September 2019</a:t>
            </a:fld>
            <a:endParaRPr lang="en-US" altLang="en-US"/>
          </a:p>
        </p:txBody>
      </p:sp>
      <p:sp>
        <p:nvSpPr>
          <p:cNvPr id="5" name="Footer Placeholder 4"/>
          <p:cNvSpPr>
            <a:spLocks noGrp="1"/>
          </p:cNvSpPr>
          <p:nvPr>
            <p:ph type="ftr" sz="quarter" idx="11"/>
          </p:nvPr>
        </p:nvSpPr>
        <p:spPr/>
        <p:txBody>
          <a:bodyPr/>
          <a:lstStyle>
            <a:lvl1pPr>
              <a:defRPr sz="1200" b="0">
                <a:solidFill>
                  <a:srgbClr val="004C97"/>
                </a:solidFill>
              </a:defRPr>
            </a:lvl1pPr>
          </a:lstStyle>
          <a:p>
            <a:pPr>
              <a:defRPr/>
            </a:pPr>
            <a:r>
              <a:rPr lang="en-US" dirty="0" err="1" smtClean="0"/>
              <a:t>Fermilab</a:t>
            </a:r>
            <a:r>
              <a:rPr lang="en-US" dirty="0" smtClean="0"/>
              <a:t> PAC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F74FF3-8DB7-4100-87D3-F2EE5BDF41D5}" type="slidenum">
              <a:rPr lang="en-US" altLang="en-US"/>
              <a:pPr>
                <a:defRPr/>
              </a:pPr>
              <a:t>‹#›</a:t>
            </a:fld>
            <a:endParaRPr lang="en-US" altLang="en-US" dirty="0"/>
          </a:p>
        </p:txBody>
      </p:sp>
    </p:spTree>
    <p:extLst>
      <p:ext uri="{BB962C8B-B14F-4D97-AF65-F5344CB8AC3E}">
        <p14:creationId xmlns:p14="http://schemas.microsoft.com/office/powerpoint/2010/main" val="146137540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101DF3-E291-407E-B9EE-C68303383155}"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333758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1DF3-E291-407E-B9EE-C68303383155}"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368077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101DF3-E291-407E-B9EE-C68303383155}"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637362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101DF3-E291-407E-B9EE-C68303383155}"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25983965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101DF3-E291-407E-B9EE-C68303383155}"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642120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101DF3-E291-407E-B9EE-C68303383155}"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36211501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01DF3-E291-407E-B9EE-C68303383155}"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1222350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101DF3-E291-407E-B9EE-C68303383155}"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10191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160D8A-8848-42B2-94BB-EE9D7501DE3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3998651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101DF3-E291-407E-B9EE-C68303383155}"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2667354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1DF3-E291-407E-B9EE-C68303383155}"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1173902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01DF3-E291-407E-B9EE-C68303383155}"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A3883-EA7F-4BDF-81FD-AB7F944A1A3E}" type="slidenum">
              <a:rPr lang="en-US" smtClean="0"/>
              <a:t>‹#›</a:t>
            </a:fld>
            <a:endParaRPr lang="en-US"/>
          </a:p>
        </p:txBody>
      </p:sp>
    </p:spTree>
    <p:extLst>
      <p:ext uri="{BB962C8B-B14F-4D97-AF65-F5344CB8AC3E}">
        <p14:creationId xmlns:p14="http://schemas.microsoft.com/office/powerpoint/2010/main" val="366624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28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160D8A-8848-42B2-94BB-EE9D7501DE3A}"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B146D-041B-4A42-AA47-630655D61CEA}" type="slidenum">
              <a:rPr lang="en-US" smtClean="0"/>
              <a:t>‹#›</a:t>
            </a:fld>
            <a:endParaRPr lang="en-US"/>
          </a:p>
        </p:txBody>
      </p:sp>
    </p:spTree>
    <p:extLst>
      <p:ext uri="{BB962C8B-B14F-4D97-AF65-F5344CB8AC3E}">
        <p14:creationId xmlns:p14="http://schemas.microsoft.com/office/powerpoint/2010/main" val="23971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2.png"/><Relationship Id="rId4" Type="http://schemas.openxmlformats.org/officeDocument/2006/relationships/slideLayout" Target="../slideLayouts/slideLayout6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60D8A-8848-42B2-94BB-EE9D7501DE3A}" type="datetimeFigureOut">
              <a:rPr lang="en-US" smtClean="0"/>
              <a:t>9/5/2019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B146D-041B-4A42-AA47-630655D61CEA}" type="slidenum">
              <a:rPr lang="en-US" smtClean="0"/>
              <a:t>‹#›</a:t>
            </a:fld>
            <a:endParaRPr lang="en-US"/>
          </a:p>
        </p:txBody>
      </p:sp>
    </p:spTree>
    <p:extLst>
      <p:ext uri="{BB962C8B-B14F-4D97-AF65-F5344CB8AC3E}">
        <p14:creationId xmlns:p14="http://schemas.microsoft.com/office/powerpoint/2010/main" val="908801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8"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7" y="6504216"/>
            <a:ext cx="1058367"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D514D95-5678-BC46-AB33-C1F584F7311F}" type="datetime3">
              <a:rPr lang="en-US" smtClean="0"/>
              <a:t>5 September 2019</a:t>
            </a:fld>
            <a:endParaRPr lang="en-US" dirty="0"/>
          </a:p>
        </p:txBody>
      </p:sp>
      <p:sp>
        <p:nvSpPr>
          <p:cNvPr id="15" name="Footer Placeholder 4"/>
          <p:cNvSpPr>
            <a:spLocks noGrp="1"/>
          </p:cNvSpPr>
          <p:nvPr>
            <p:ph type="ftr" sz="quarter" idx="3"/>
          </p:nvPr>
        </p:nvSpPr>
        <p:spPr>
          <a:xfrm>
            <a:off x="2174452" y="6504216"/>
            <a:ext cx="8213549"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6" name="Slide Number Placeholder 5"/>
          <p:cNvSpPr>
            <a:spLocks noGrp="1"/>
          </p:cNvSpPr>
          <p:nvPr>
            <p:ph type="sldNum" sz="quarter" idx="4"/>
          </p:nvPr>
        </p:nvSpPr>
        <p:spPr>
          <a:xfrm>
            <a:off x="296333" y="6504216"/>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9"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8"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97806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iming>
    <p:tnLst>
      <p:par>
        <p:cTn id="1" dur="indefinite" restart="never" nodeType="tmRoot"/>
      </p:par>
    </p:tnLst>
  </p:timing>
  <p:hf sldNum="0"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7"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1"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9"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body" idx="1"/>
          </p:nvPr>
        </p:nvSpPr>
        <p:spPr bwMode="auto">
          <a:xfrm>
            <a:off x="508001" y="990601"/>
            <a:ext cx="11006667" cy="52768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9" tIns="44445" rIns="90479" bIns="44445"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747" name="Rectangle 3"/>
          <p:cNvSpPr>
            <a:spLocks noGrp="1" noChangeArrowheads="1"/>
          </p:cNvSpPr>
          <p:nvPr>
            <p:ph type="title"/>
          </p:nvPr>
        </p:nvSpPr>
        <p:spPr bwMode="auto">
          <a:xfrm>
            <a:off x="508001" y="228600"/>
            <a:ext cx="10972800" cy="5334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9" tIns="44445" rIns="90479" bIns="44445" numCol="1" anchor="b" anchorCtr="0" compatLnSpc="1">
            <a:prstTxWarp prst="textNoShape">
              <a:avLst/>
            </a:prstTxWarp>
          </a:bodyPr>
          <a:lstStyle/>
          <a:p>
            <a:pPr lvl="0"/>
            <a:r>
              <a:rPr lang="en-US" smtClean="0"/>
              <a:t>Slide Title</a:t>
            </a:r>
          </a:p>
        </p:txBody>
      </p:sp>
    </p:spTree>
    <p:extLst>
      <p:ext uri="{BB962C8B-B14F-4D97-AF65-F5344CB8AC3E}">
        <p14:creationId xmlns:p14="http://schemas.microsoft.com/office/powerpoint/2010/main" val="18813529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fontAlgn="base">
        <a:lnSpc>
          <a:spcPct val="90000"/>
        </a:lnSpc>
        <a:spcBef>
          <a:spcPct val="0"/>
        </a:spcBef>
        <a:spcAft>
          <a:spcPct val="0"/>
        </a:spcAft>
        <a:defRPr sz="3200" b="1">
          <a:solidFill>
            <a:schemeClr val="tx1"/>
          </a:solidFill>
          <a:latin typeface="+mj-lt"/>
          <a:ea typeface="+mj-ea"/>
          <a:cs typeface="+mj-cs"/>
        </a:defRPr>
      </a:lvl1pPr>
      <a:lvl2pPr algn="l" rtl="0" fontAlgn="base">
        <a:lnSpc>
          <a:spcPct val="90000"/>
        </a:lnSpc>
        <a:spcBef>
          <a:spcPct val="0"/>
        </a:spcBef>
        <a:spcAft>
          <a:spcPct val="0"/>
        </a:spcAft>
        <a:defRPr sz="3200" b="1">
          <a:solidFill>
            <a:schemeClr val="tx1"/>
          </a:solidFill>
          <a:latin typeface="Arial" charset="0"/>
        </a:defRPr>
      </a:lvl2pPr>
      <a:lvl3pPr algn="l" rtl="0" fontAlgn="base">
        <a:lnSpc>
          <a:spcPct val="90000"/>
        </a:lnSpc>
        <a:spcBef>
          <a:spcPct val="0"/>
        </a:spcBef>
        <a:spcAft>
          <a:spcPct val="0"/>
        </a:spcAft>
        <a:defRPr sz="3200" b="1">
          <a:solidFill>
            <a:schemeClr val="tx1"/>
          </a:solidFill>
          <a:latin typeface="Arial" charset="0"/>
        </a:defRPr>
      </a:lvl3pPr>
      <a:lvl4pPr algn="l" rtl="0" fontAlgn="base">
        <a:lnSpc>
          <a:spcPct val="90000"/>
        </a:lnSpc>
        <a:spcBef>
          <a:spcPct val="0"/>
        </a:spcBef>
        <a:spcAft>
          <a:spcPct val="0"/>
        </a:spcAft>
        <a:defRPr sz="3200" b="1">
          <a:solidFill>
            <a:schemeClr val="tx1"/>
          </a:solidFill>
          <a:latin typeface="Arial" charset="0"/>
        </a:defRPr>
      </a:lvl4pPr>
      <a:lvl5pPr algn="l" rtl="0" fontAlgn="base">
        <a:lnSpc>
          <a:spcPct val="90000"/>
        </a:lnSpc>
        <a:spcBef>
          <a:spcPct val="0"/>
        </a:spcBef>
        <a:spcAft>
          <a:spcPct val="0"/>
        </a:spcAft>
        <a:defRPr sz="3200" b="1">
          <a:solidFill>
            <a:schemeClr val="tx1"/>
          </a:solidFill>
          <a:latin typeface="Arial" charset="0"/>
        </a:defRPr>
      </a:lvl5pPr>
      <a:lvl6pPr marL="457142" algn="l" rtl="0" fontAlgn="base">
        <a:lnSpc>
          <a:spcPct val="90000"/>
        </a:lnSpc>
        <a:spcBef>
          <a:spcPct val="0"/>
        </a:spcBef>
        <a:spcAft>
          <a:spcPct val="0"/>
        </a:spcAft>
        <a:defRPr sz="3200" b="1">
          <a:solidFill>
            <a:schemeClr val="tx1"/>
          </a:solidFill>
          <a:latin typeface="Arial" charset="0"/>
        </a:defRPr>
      </a:lvl6pPr>
      <a:lvl7pPr marL="914282" algn="l" rtl="0" fontAlgn="base">
        <a:lnSpc>
          <a:spcPct val="90000"/>
        </a:lnSpc>
        <a:spcBef>
          <a:spcPct val="0"/>
        </a:spcBef>
        <a:spcAft>
          <a:spcPct val="0"/>
        </a:spcAft>
        <a:defRPr sz="3200" b="1">
          <a:solidFill>
            <a:schemeClr val="tx1"/>
          </a:solidFill>
          <a:latin typeface="Arial" charset="0"/>
        </a:defRPr>
      </a:lvl7pPr>
      <a:lvl8pPr marL="1371424" algn="l" rtl="0" fontAlgn="base">
        <a:lnSpc>
          <a:spcPct val="90000"/>
        </a:lnSpc>
        <a:spcBef>
          <a:spcPct val="0"/>
        </a:spcBef>
        <a:spcAft>
          <a:spcPct val="0"/>
        </a:spcAft>
        <a:defRPr sz="3200" b="1">
          <a:solidFill>
            <a:schemeClr val="tx1"/>
          </a:solidFill>
          <a:latin typeface="Arial" charset="0"/>
        </a:defRPr>
      </a:lvl8pPr>
      <a:lvl9pPr marL="1828565" algn="l" rtl="0" fontAlgn="base">
        <a:lnSpc>
          <a:spcPct val="90000"/>
        </a:lnSpc>
        <a:spcBef>
          <a:spcPct val="0"/>
        </a:spcBef>
        <a:spcAft>
          <a:spcPct val="0"/>
        </a:spcAft>
        <a:defRPr sz="3200" b="1">
          <a:solidFill>
            <a:schemeClr val="tx1"/>
          </a:solidFill>
          <a:latin typeface="Arial" charset="0"/>
        </a:defRPr>
      </a:lvl9pPr>
    </p:titleStyle>
    <p:bodyStyle>
      <a:lvl1pPr marL="285713" indent="-285713" algn="l" rtl="0" fontAlgn="base">
        <a:lnSpc>
          <a:spcPct val="90000"/>
        </a:lnSpc>
        <a:spcBef>
          <a:spcPct val="30000"/>
        </a:spcBef>
        <a:spcAft>
          <a:spcPct val="0"/>
        </a:spcAft>
        <a:buClr>
          <a:schemeClr val="tx1"/>
        </a:buClr>
        <a:buSzPct val="75000"/>
        <a:buFont typeface="Monotype Sorts" pitchFamily="2" charset="2"/>
        <a:buChar char="n"/>
        <a:defRPr sz="2400" b="1">
          <a:solidFill>
            <a:schemeClr val="tx1"/>
          </a:solidFill>
          <a:latin typeface="+mn-lt"/>
          <a:ea typeface="+mn-ea"/>
          <a:cs typeface="+mn-cs"/>
        </a:defRPr>
      </a:lvl1pPr>
      <a:lvl2pPr marL="685712" indent="-228572" algn="l" rtl="0" fontAlgn="base">
        <a:lnSpc>
          <a:spcPct val="90000"/>
        </a:lnSpc>
        <a:spcBef>
          <a:spcPct val="30000"/>
        </a:spcBef>
        <a:spcAft>
          <a:spcPct val="0"/>
        </a:spcAft>
        <a:buClr>
          <a:schemeClr val="tx2"/>
        </a:buClr>
        <a:buSzPct val="75000"/>
        <a:buFont typeface="Monotype Sorts" pitchFamily="2" charset="2"/>
        <a:buChar char="u"/>
        <a:defRPr sz="2000" b="1">
          <a:solidFill>
            <a:schemeClr val="tx2"/>
          </a:solidFill>
          <a:latin typeface="+mn-lt"/>
        </a:defRPr>
      </a:lvl2pPr>
      <a:lvl3pPr marL="1142854" indent="-228572" algn="l" rtl="0" fontAlgn="base">
        <a:lnSpc>
          <a:spcPct val="90000"/>
        </a:lnSpc>
        <a:spcBef>
          <a:spcPct val="30000"/>
        </a:spcBef>
        <a:spcAft>
          <a:spcPct val="0"/>
        </a:spcAft>
        <a:buClr>
          <a:schemeClr val="accent2"/>
        </a:buClr>
        <a:buSzPct val="75000"/>
        <a:buFont typeface="Wingdings" pitchFamily="2" charset="2"/>
        <a:buChar char="§"/>
        <a:defRPr b="1">
          <a:solidFill>
            <a:schemeClr val="accent2"/>
          </a:solidFill>
          <a:latin typeface="+mn-lt"/>
        </a:defRPr>
      </a:lvl3pPr>
      <a:lvl4pPr marL="1542852"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4pPr>
      <a:lvl5pPr marL="1999993"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5pPr>
      <a:lvl6pPr marL="2457133"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6pPr>
      <a:lvl7pPr marL="2914275"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7pPr>
      <a:lvl8pPr marL="3371416"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8pPr>
      <a:lvl9pPr marL="3828558" indent="-171428" algn="l" rtl="0" fontAlgn="base">
        <a:lnSpc>
          <a:spcPct val="90000"/>
        </a:lnSpc>
        <a:spcBef>
          <a:spcPct val="30000"/>
        </a:spcBef>
        <a:spcAft>
          <a:spcPct val="0"/>
        </a:spcAft>
        <a:buClr>
          <a:schemeClr val="accent2"/>
        </a:buClr>
        <a:buSzPct val="50000"/>
        <a:buFont typeface="Monotype Sorts" pitchFamily="2" charset="2"/>
        <a:buChar char="l"/>
        <a:defRPr sz="1400" b="1">
          <a:solidFill>
            <a:schemeClr val="accent2"/>
          </a:solidFill>
          <a:latin typeface="+mn-lt"/>
        </a:defRPr>
      </a:lvl9pPr>
    </p:bodyStyle>
    <p:otherStyle>
      <a:defPPr>
        <a:defRPr lang="en-US"/>
      </a:defPPr>
      <a:lvl1pPr marL="0" algn="l" defTabSz="914282" rtl="0" eaLnBrk="1" latinLnBrk="0" hangingPunct="1">
        <a:defRPr sz="1800" kern="1200">
          <a:solidFill>
            <a:schemeClr val="tx1"/>
          </a:solidFill>
          <a:latin typeface="+mn-lt"/>
          <a:ea typeface="+mn-ea"/>
          <a:cs typeface="+mn-cs"/>
        </a:defRPr>
      </a:lvl1pPr>
      <a:lvl2pPr marL="457142"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4" algn="l" defTabSz="914282" rtl="0" eaLnBrk="1" latinLnBrk="0" hangingPunct="1">
        <a:defRPr sz="1800" kern="1200">
          <a:solidFill>
            <a:schemeClr val="tx1"/>
          </a:solidFill>
          <a:latin typeface="+mn-lt"/>
          <a:ea typeface="+mn-ea"/>
          <a:cs typeface="+mn-cs"/>
        </a:defRPr>
      </a:lvl4pPr>
      <a:lvl5pPr marL="1828565" algn="l" defTabSz="914282" rtl="0" eaLnBrk="1" latinLnBrk="0" hangingPunct="1">
        <a:defRPr sz="1800" kern="1200">
          <a:solidFill>
            <a:schemeClr val="tx1"/>
          </a:solidFill>
          <a:latin typeface="+mn-lt"/>
          <a:ea typeface="+mn-ea"/>
          <a:cs typeface="+mn-cs"/>
        </a:defRPr>
      </a:lvl5pPr>
      <a:lvl6pPr marL="2285706" algn="l" defTabSz="914282" rtl="0" eaLnBrk="1" latinLnBrk="0" hangingPunct="1">
        <a:defRPr sz="1800" kern="1200">
          <a:solidFill>
            <a:schemeClr val="tx1"/>
          </a:solidFill>
          <a:latin typeface="+mn-lt"/>
          <a:ea typeface="+mn-ea"/>
          <a:cs typeface="+mn-cs"/>
        </a:defRPr>
      </a:lvl6pPr>
      <a:lvl7pPr marL="2742846" algn="l" defTabSz="914282" rtl="0" eaLnBrk="1" latinLnBrk="0" hangingPunct="1">
        <a:defRPr sz="1800" kern="1200">
          <a:solidFill>
            <a:schemeClr val="tx1"/>
          </a:solidFill>
          <a:latin typeface="+mn-lt"/>
          <a:ea typeface="+mn-ea"/>
          <a:cs typeface="+mn-cs"/>
        </a:defRPr>
      </a:lvl7pPr>
      <a:lvl8pPr marL="3199988" algn="l" defTabSz="914282" rtl="0" eaLnBrk="1" latinLnBrk="0" hangingPunct="1">
        <a:defRPr sz="1800" kern="1200">
          <a:solidFill>
            <a:schemeClr val="tx1"/>
          </a:solidFill>
          <a:latin typeface="+mn-lt"/>
          <a:ea typeface="+mn-ea"/>
          <a:cs typeface="+mn-cs"/>
        </a:defRPr>
      </a:lvl8pPr>
      <a:lvl9pPr marL="3657129" algn="l" defTabSz="9142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09600" y="65088"/>
            <a:ext cx="10972800"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211" name="Rectangle 3"/>
          <p:cNvSpPr>
            <a:spLocks noGrp="1" noChangeArrowheads="1"/>
          </p:cNvSpPr>
          <p:nvPr>
            <p:ph type="body" idx="1"/>
          </p:nvPr>
        </p:nvSpPr>
        <p:spPr bwMode="auto">
          <a:xfrm>
            <a:off x="508000" y="838203"/>
            <a:ext cx="109728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4212" name="Rectangle 4"/>
          <p:cNvSpPr>
            <a:spLocks noGrp="1" noChangeArrowheads="1"/>
          </p:cNvSpPr>
          <p:nvPr>
            <p:ph type="dt" sz="half" idx="2"/>
          </p:nvPr>
        </p:nvSpPr>
        <p:spPr bwMode="auto">
          <a:xfrm>
            <a:off x="4572000" y="6381750"/>
            <a:ext cx="1828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endParaRPr lang="en-US"/>
          </a:p>
        </p:txBody>
      </p:sp>
      <p:sp>
        <p:nvSpPr>
          <p:cNvPr id="94213" name="Rectangle 5"/>
          <p:cNvSpPr>
            <a:spLocks noGrp="1" noChangeArrowheads="1"/>
          </p:cNvSpPr>
          <p:nvPr>
            <p:ph type="sldNum" sz="quarter" idx="4"/>
          </p:nvPr>
        </p:nvSpPr>
        <p:spPr bwMode="auto">
          <a:xfrm>
            <a:off x="91440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A91C1A69-9FC3-4AC7-B040-4CF4E33DBD18}" type="slidenum">
              <a:rPr lang="en-US"/>
              <a:pPr/>
              <a:t>‹#›</a:t>
            </a:fld>
            <a:endParaRPr lang="en-US"/>
          </a:p>
        </p:txBody>
      </p:sp>
    </p:spTree>
    <p:extLst>
      <p:ext uri="{BB962C8B-B14F-4D97-AF65-F5344CB8AC3E}">
        <p14:creationId xmlns:p14="http://schemas.microsoft.com/office/powerpoint/2010/main" val="3585539863"/>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iming>
    <p:tnLst>
      <p:par>
        <p:cTn id="1" dur="indefinite" restart="never" nodeType="tmRoot"/>
      </p:par>
    </p:tnLst>
  </p:timing>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cs typeface="Arial" charset="0"/>
        </a:defRPr>
      </a:lvl2pPr>
      <a:lvl3pPr algn="l" rtl="0" fontAlgn="base">
        <a:spcBef>
          <a:spcPct val="0"/>
        </a:spcBef>
        <a:spcAft>
          <a:spcPct val="0"/>
        </a:spcAft>
        <a:defRPr sz="2800" b="1">
          <a:solidFill>
            <a:schemeClr val="bg1"/>
          </a:solidFill>
          <a:latin typeface="Arial" charset="0"/>
          <a:cs typeface="Arial" charset="0"/>
        </a:defRPr>
      </a:lvl3pPr>
      <a:lvl4pPr algn="l" rtl="0" fontAlgn="base">
        <a:spcBef>
          <a:spcPct val="0"/>
        </a:spcBef>
        <a:spcAft>
          <a:spcPct val="0"/>
        </a:spcAft>
        <a:defRPr sz="2800" b="1">
          <a:solidFill>
            <a:schemeClr val="bg1"/>
          </a:solidFill>
          <a:latin typeface="Arial" charset="0"/>
          <a:cs typeface="Arial" charset="0"/>
        </a:defRPr>
      </a:lvl4pPr>
      <a:lvl5pPr algn="l" rtl="0" fontAlgn="base">
        <a:spcBef>
          <a:spcPct val="0"/>
        </a:spcBef>
        <a:spcAft>
          <a:spcPct val="0"/>
        </a:spcAft>
        <a:defRPr sz="2800" b="1">
          <a:solidFill>
            <a:schemeClr val="bg1"/>
          </a:solidFill>
          <a:latin typeface="Arial" charset="0"/>
          <a:cs typeface="Arial" charset="0"/>
        </a:defRPr>
      </a:lvl5pPr>
      <a:lvl6pPr marL="457189" algn="l" rtl="0" fontAlgn="base">
        <a:spcBef>
          <a:spcPct val="0"/>
        </a:spcBef>
        <a:spcAft>
          <a:spcPct val="0"/>
        </a:spcAft>
        <a:defRPr sz="2800" b="1">
          <a:solidFill>
            <a:schemeClr val="bg1"/>
          </a:solidFill>
          <a:latin typeface="Arial" charset="0"/>
          <a:cs typeface="Arial" charset="0"/>
        </a:defRPr>
      </a:lvl6pPr>
      <a:lvl7pPr marL="914377" algn="l" rtl="0" fontAlgn="base">
        <a:spcBef>
          <a:spcPct val="0"/>
        </a:spcBef>
        <a:spcAft>
          <a:spcPct val="0"/>
        </a:spcAft>
        <a:defRPr sz="2800" b="1">
          <a:solidFill>
            <a:schemeClr val="bg1"/>
          </a:solidFill>
          <a:latin typeface="Arial" charset="0"/>
          <a:cs typeface="Arial" charset="0"/>
        </a:defRPr>
      </a:lvl7pPr>
      <a:lvl8pPr marL="1371566" algn="l" rtl="0" fontAlgn="base">
        <a:spcBef>
          <a:spcPct val="0"/>
        </a:spcBef>
        <a:spcAft>
          <a:spcPct val="0"/>
        </a:spcAft>
        <a:defRPr sz="2800" b="1">
          <a:solidFill>
            <a:schemeClr val="bg1"/>
          </a:solidFill>
          <a:latin typeface="Arial" charset="0"/>
          <a:cs typeface="Arial" charset="0"/>
        </a:defRPr>
      </a:lvl8pPr>
      <a:lvl9pPr marL="1828754" algn="l" rtl="0" fontAlgn="base">
        <a:spcBef>
          <a:spcPct val="0"/>
        </a:spcBef>
        <a:spcAft>
          <a:spcPct val="0"/>
        </a:spcAft>
        <a:defRPr sz="2800" b="1">
          <a:solidFill>
            <a:schemeClr val="bg1"/>
          </a:solidFill>
          <a:latin typeface="Arial" charset="0"/>
          <a:cs typeface="Arial" charset="0"/>
        </a:defRPr>
      </a:lvl9pPr>
    </p:titleStyle>
    <p:bodyStyle>
      <a:lvl1pPr marL="342891" indent="-342891" algn="l" rtl="0" fontAlgn="base">
        <a:spcBef>
          <a:spcPct val="20000"/>
        </a:spcBef>
        <a:spcAft>
          <a:spcPct val="0"/>
        </a:spcAft>
        <a:buChar char="•"/>
        <a:defRPr sz="2800">
          <a:solidFill>
            <a:srgbClr val="0000FF"/>
          </a:solidFill>
          <a:latin typeface="+mn-lt"/>
          <a:ea typeface="+mn-ea"/>
          <a:cs typeface="+mn-cs"/>
        </a:defRPr>
      </a:lvl1pPr>
      <a:lvl2pPr marL="742932" indent="-285744" algn="l" rtl="0" fontAlgn="base">
        <a:spcBef>
          <a:spcPct val="20000"/>
        </a:spcBef>
        <a:spcAft>
          <a:spcPct val="0"/>
        </a:spcAft>
        <a:buChar char="–"/>
        <a:defRPr sz="2400">
          <a:solidFill>
            <a:srgbClr val="FF0000"/>
          </a:solidFill>
          <a:latin typeface="+mn-lt"/>
          <a:cs typeface="+mn-cs"/>
        </a:defRPr>
      </a:lvl2pPr>
      <a:lvl3pPr marL="1142971" indent="-228594" algn="l" rtl="0" fontAlgn="base">
        <a:spcBef>
          <a:spcPct val="20000"/>
        </a:spcBef>
        <a:spcAft>
          <a:spcPct val="0"/>
        </a:spcAft>
        <a:buChar char="•"/>
        <a:defRPr sz="2400">
          <a:solidFill>
            <a:schemeClr val="bg1"/>
          </a:solidFill>
          <a:latin typeface="+mn-lt"/>
          <a:cs typeface="+mn-cs"/>
        </a:defRPr>
      </a:lvl3pPr>
      <a:lvl4pPr marL="1600160" indent="-228594" algn="l" rtl="0" fontAlgn="base">
        <a:spcBef>
          <a:spcPct val="20000"/>
        </a:spcBef>
        <a:spcAft>
          <a:spcPct val="0"/>
        </a:spcAft>
        <a:buChar char="–"/>
        <a:defRPr sz="2000">
          <a:solidFill>
            <a:srgbClr val="800000"/>
          </a:solidFill>
          <a:latin typeface="+mn-lt"/>
          <a:cs typeface="+mn-cs"/>
        </a:defRPr>
      </a:lvl4pPr>
      <a:lvl5pPr marL="2057349" indent="-228594" algn="l" rtl="0" fontAlgn="base">
        <a:spcBef>
          <a:spcPct val="20000"/>
        </a:spcBef>
        <a:spcAft>
          <a:spcPct val="0"/>
        </a:spcAft>
        <a:buChar char="»"/>
        <a:defRPr sz="2000">
          <a:solidFill>
            <a:srgbClr val="CCFFFF"/>
          </a:solidFill>
          <a:latin typeface="+mn-lt"/>
          <a:cs typeface="+mn-cs"/>
        </a:defRPr>
      </a:lvl5pPr>
      <a:lvl6pPr marL="2514537" indent="-228594" algn="l" rtl="0" fontAlgn="base">
        <a:spcBef>
          <a:spcPct val="20000"/>
        </a:spcBef>
        <a:spcAft>
          <a:spcPct val="0"/>
        </a:spcAft>
        <a:buChar char="»"/>
        <a:defRPr sz="2000">
          <a:solidFill>
            <a:srgbClr val="CCFFFF"/>
          </a:solidFill>
          <a:latin typeface="+mn-lt"/>
          <a:cs typeface="+mn-cs"/>
        </a:defRPr>
      </a:lvl6pPr>
      <a:lvl7pPr marL="2971726" indent="-228594" algn="l" rtl="0" fontAlgn="base">
        <a:spcBef>
          <a:spcPct val="20000"/>
        </a:spcBef>
        <a:spcAft>
          <a:spcPct val="0"/>
        </a:spcAft>
        <a:buChar char="»"/>
        <a:defRPr sz="2000">
          <a:solidFill>
            <a:srgbClr val="CCFFFF"/>
          </a:solidFill>
          <a:latin typeface="+mn-lt"/>
          <a:cs typeface="+mn-cs"/>
        </a:defRPr>
      </a:lvl7pPr>
      <a:lvl8pPr marL="3428914" indent="-228594" algn="l" rtl="0" fontAlgn="base">
        <a:spcBef>
          <a:spcPct val="20000"/>
        </a:spcBef>
        <a:spcAft>
          <a:spcPct val="0"/>
        </a:spcAft>
        <a:buChar char="»"/>
        <a:defRPr sz="2000">
          <a:solidFill>
            <a:srgbClr val="CCFFFF"/>
          </a:solidFill>
          <a:latin typeface="+mn-lt"/>
          <a:cs typeface="+mn-cs"/>
        </a:defRPr>
      </a:lvl8pPr>
      <a:lvl9pPr marL="3886103" indent="-228594" algn="l" rtl="0" fontAlgn="base">
        <a:spcBef>
          <a:spcPct val="20000"/>
        </a:spcBef>
        <a:spcAft>
          <a:spcPct val="0"/>
        </a:spcAft>
        <a:buChar char="»"/>
        <a:defRPr sz="2000">
          <a:solidFill>
            <a:srgbClr val="CCFFFF"/>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134628"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smtClean="0"/>
              <a:t>8/28/18</a:t>
            </a:r>
            <a:endParaRPr lang="en-US" dirty="0"/>
          </a:p>
        </p:txBody>
      </p:sp>
      <p:sp>
        <p:nvSpPr>
          <p:cNvPr id="15" name="Footer Placeholder 4"/>
          <p:cNvSpPr>
            <a:spLocks noGrp="1"/>
          </p:cNvSpPr>
          <p:nvPr>
            <p:ph type="ftr" sz="quarter" idx="3"/>
          </p:nvPr>
        </p:nvSpPr>
        <p:spPr>
          <a:xfrm>
            <a:off x="287868" y="6502643"/>
            <a:ext cx="763693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smtClean="0"/>
              <a:t>Dave Kawall: Progress on Omega_p Analysis                  Muon g-2 Science Briefing</a:t>
            </a:r>
            <a:endParaRPr lang="en-US" b="1" dirty="0"/>
          </a:p>
        </p:txBody>
      </p:sp>
      <p:sp>
        <p:nvSpPr>
          <p:cNvPr id="16" name="Slide Number Placeholder 5"/>
          <p:cNvSpPr>
            <a:spLocks noGrp="1"/>
          </p:cNvSpPr>
          <p:nvPr>
            <p:ph type="sldNum" sz="quarter" idx="4"/>
          </p:nvPr>
        </p:nvSpPr>
        <p:spPr>
          <a:xfrm>
            <a:off x="11334749" y="6508231"/>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9"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8"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33143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iming>
    <p:tnLst>
      <p:par>
        <p:cTn id="1" dur="indefinite" restart="never" nodeType="tmRoot"/>
      </p:par>
    </p:tnLst>
  </p:timing>
  <p:hf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7"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1"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9"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bwMode="auto">
          <a:xfrm>
            <a:off x="609600" y="65088"/>
            <a:ext cx="10972800"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84035" name="Rectangle 3"/>
          <p:cNvSpPr>
            <a:spLocks noGrp="1" noChangeArrowheads="1"/>
          </p:cNvSpPr>
          <p:nvPr>
            <p:ph type="body" idx="1"/>
          </p:nvPr>
        </p:nvSpPr>
        <p:spPr bwMode="auto">
          <a:xfrm>
            <a:off x="508000" y="838201"/>
            <a:ext cx="109728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1"/>
            <a:r>
              <a:rPr lang="en-US" smtClean="0"/>
              <a:t>Fourth level</a:t>
            </a:r>
          </a:p>
          <a:p>
            <a:pPr lvl="2"/>
            <a:r>
              <a:rPr lang="en-US" smtClean="0"/>
              <a:t>Fifth level</a:t>
            </a:r>
          </a:p>
        </p:txBody>
      </p:sp>
      <p:sp>
        <p:nvSpPr>
          <p:cNvPr id="684036" name="Rectangle 4"/>
          <p:cNvSpPr>
            <a:spLocks noGrp="1" noChangeArrowheads="1"/>
          </p:cNvSpPr>
          <p:nvPr>
            <p:ph type="dt" sz="half" idx="2"/>
          </p:nvPr>
        </p:nvSpPr>
        <p:spPr bwMode="auto">
          <a:xfrm>
            <a:off x="4572000" y="6381750"/>
            <a:ext cx="1828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cs typeface="+mn-cs"/>
              </a:defRPr>
            </a:lvl1pPr>
          </a:lstStyle>
          <a:p>
            <a:endParaRPr lang="en-US"/>
          </a:p>
        </p:txBody>
      </p:sp>
    </p:spTree>
    <p:extLst>
      <p:ext uri="{BB962C8B-B14F-4D97-AF65-F5344CB8AC3E}">
        <p14:creationId xmlns:p14="http://schemas.microsoft.com/office/powerpoint/2010/main" val="2310656249"/>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pitchFamily="34" charset="0"/>
          <a:cs typeface="Arial" pitchFamily="34" charset="0"/>
        </a:defRPr>
      </a:lvl2pPr>
      <a:lvl3pPr algn="l" rtl="0" fontAlgn="base">
        <a:spcBef>
          <a:spcPct val="0"/>
        </a:spcBef>
        <a:spcAft>
          <a:spcPct val="0"/>
        </a:spcAft>
        <a:defRPr sz="2800" b="1">
          <a:solidFill>
            <a:schemeClr val="bg1"/>
          </a:solidFill>
          <a:latin typeface="Arial" pitchFamily="34" charset="0"/>
          <a:cs typeface="Arial" pitchFamily="34" charset="0"/>
        </a:defRPr>
      </a:lvl3pPr>
      <a:lvl4pPr algn="l" rtl="0" fontAlgn="base">
        <a:spcBef>
          <a:spcPct val="0"/>
        </a:spcBef>
        <a:spcAft>
          <a:spcPct val="0"/>
        </a:spcAft>
        <a:defRPr sz="2800" b="1">
          <a:solidFill>
            <a:schemeClr val="bg1"/>
          </a:solidFill>
          <a:latin typeface="Arial" pitchFamily="34" charset="0"/>
          <a:cs typeface="Arial" pitchFamily="34" charset="0"/>
        </a:defRPr>
      </a:lvl4pPr>
      <a:lvl5pPr algn="l" rtl="0" fontAlgn="base">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Char char="•"/>
        <a:defRPr sz="2800">
          <a:solidFill>
            <a:srgbClr val="0000FF"/>
          </a:solidFill>
          <a:latin typeface="+mn-lt"/>
          <a:ea typeface="+mn-ea"/>
          <a:cs typeface="+mn-cs"/>
        </a:defRPr>
      </a:lvl1pPr>
      <a:lvl2pPr marL="742950" indent="-285750" algn="l" rtl="0" fontAlgn="base">
        <a:spcBef>
          <a:spcPct val="20000"/>
        </a:spcBef>
        <a:spcAft>
          <a:spcPct val="0"/>
        </a:spcAft>
        <a:buChar char="–"/>
        <a:defRPr sz="2400">
          <a:solidFill>
            <a:srgbClr val="FF0000"/>
          </a:solidFill>
          <a:latin typeface="+mn-lt"/>
          <a:cs typeface="+mn-cs"/>
        </a:defRPr>
      </a:lvl2pPr>
      <a:lvl3pPr marL="1143000" indent="-228600" algn="l" rtl="0" fontAlgn="base">
        <a:spcBef>
          <a:spcPct val="20000"/>
        </a:spcBef>
        <a:spcAft>
          <a:spcPct val="0"/>
        </a:spcAft>
        <a:buChar char="•"/>
        <a:defRPr sz="2400">
          <a:solidFill>
            <a:srgbClr val="396F3D"/>
          </a:solidFill>
          <a:latin typeface="+mn-lt"/>
          <a:cs typeface="+mn-cs"/>
        </a:defRPr>
      </a:lvl3pPr>
      <a:lvl4pPr marL="1600200" indent="-228600" algn="l" rtl="0" fontAlgn="base">
        <a:spcBef>
          <a:spcPct val="20000"/>
        </a:spcBef>
        <a:spcAft>
          <a:spcPct val="0"/>
        </a:spcAft>
        <a:buChar char="–"/>
        <a:defRPr sz="2000">
          <a:solidFill>
            <a:srgbClr val="800000"/>
          </a:solidFill>
          <a:latin typeface="Comic Sans MS" pitchFamily="66" charset="0"/>
          <a:cs typeface="+mn-cs"/>
        </a:defRPr>
      </a:lvl4pPr>
      <a:lvl5pPr marL="2057400" indent="-228600" algn="l" rtl="0" fontAlgn="base">
        <a:spcBef>
          <a:spcPct val="20000"/>
        </a:spcBef>
        <a:spcAft>
          <a:spcPct val="0"/>
        </a:spcAft>
        <a:buChar char="»"/>
        <a:defRPr sz="2000">
          <a:solidFill>
            <a:srgbClr val="CCFFFF"/>
          </a:solidFill>
          <a:latin typeface="Comic Sans MS" pitchFamily="66" charset="0"/>
          <a:cs typeface="+mn-cs"/>
        </a:defRPr>
      </a:lvl5pPr>
      <a:lvl6pPr marL="2514600" indent="-228600" algn="l" rtl="0" fontAlgn="base">
        <a:spcBef>
          <a:spcPct val="20000"/>
        </a:spcBef>
        <a:spcAft>
          <a:spcPct val="0"/>
        </a:spcAft>
        <a:buChar char="»"/>
        <a:defRPr sz="2000">
          <a:solidFill>
            <a:srgbClr val="CCFFFF"/>
          </a:solidFill>
          <a:latin typeface="Comic Sans MS" pitchFamily="66" charset="0"/>
          <a:cs typeface="+mn-cs"/>
        </a:defRPr>
      </a:lvl6pPr>
      <a:lvl7pPr marL="2971800" indent="-228600" algn="l" rtl="0" fontAlgn="base">
        <a:spcBef>
          <a:spcPct val="20000"/>
        </a:spcBef>
        <a:spcAft>
          <a:spcPct val="0"/>
        </a:spcAft>
        <a:buChar char="»"/>
        <a:defRPr sz="2000">
          <a:solidFill>
            <a:srgbClr val="CCFFFF"/>
          </a:solidFill>
          <a:latin typeface="Comic Sans MS" pitchFamily="66" charset="0"/>
          <a:cs typeface="+mn-cs"/>
        </a:defRPr>
      </a:lvl7pPr>
      <a:lvl8pPr marL="3429000" indent="-228600" algn="l" rtl="0" fontAlgn="base">
        <a:spcBef>
          <a:spcPct val="20000"/>
        </a:spcBef>
        <a:spcAft>
          <a:spcPct val="0"/>
        </a:spcAft>
        <a:buChar char="»"/>
        <a:defRPr sz="2000">
          <a:solidFill>
            <a:srgbClr val="CCFFFF"/>
          </a:solidFill>
          <a:latin typeface="Comic Sans MS" pitchFamily="66" charset="0"/>
          <a:cs typeface="+mn-cs"/>
        </a:defRPr>
      </a:lvl8pPr>
      <a:lvl9pPr marL="3886200" indent="-228600" algn="l" rtl="0" fontAlgn="base">
        <a:spcBef>
          <a:spcPct val="20000"/>
        </a:spcBef>
        <a:spcAft>
          <a:spcPct val="0"/>
        </a:spcAft>
        <a:buChar char="»"/>
        <a:defRPr sz="2000">
          <a:solidFill>
            <a:srgbClr val="CCFFFF"/>
          </a:solidFill>
          <a:latin typeface="Comic Sans MS" pitchFamily="66"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5" y="6504214"/>
            <a:ext cx="1058367"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D514D95-5678-BC46-AB33-C1F584F7311F}" type="datetime3">
              <a:rPr lang="en-US" smtClean="0"/>
              <a:t>5 September 2019</a:t>
            </a:fld>
            <a:endParaRPr lang="en-US" dirty="0"/>
          </a:p>
        </p:txBody>
      </p:sp>
      <p:sp>
        <p:nvSpPr>
          <p:cNvPr id="15" name="Footer Placeholder 4"/>
          <p:cNvSpPr>
            <a:spLocks noGrp="1"/>
          </p:cNvSpPr>
          <p:nvPr>
            <p:ph type="ftr" sz="quarter" idx="3"/>
          </p:nvPr>
        </p:nvSpPr>
        <p:spPr>
          <a:xfrm>
            <a:off x="2174452" y="6504214"/>
            <a:ext cx="8213549"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smtClean="0"/>
              <a:t>Fermilab PAC</a:t>
            </a:r>
            <a:endParaRPr lang="en-US" b="1" dirty="0"/>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852388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iming>
    <p:tnLst>
      <p:par>
        <p:cTn id="1" dur="indefinite" restart="never" nodeType="tmRoot"/>
      </p:par>
    </p:tnLst>
  </p:timing>
  <p:hf sldNum="0"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01DF3-E291-407E-B9EE-C68303383155}" type="datetimeFigureOut">
              <a:rPr lang="en-US" smtClean="0"/>
              <a:t>9/5/2019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A3883-EA7F-4BDF-81FD-AB7F944A1A3E}" type="slidenum">
              <a:rPr lang="en-US" smtClean="0"/>
              <a:t>‹#›</a:t>
            </a:fld>
            <a:endParaRPr lang="en-US"/>
          </a:p>
        </p:txBody>
      </p:sp>
    </p:spTree>
    <p:extLst>
      <p:ext uri="{BB962C8B-B14F-4D97-AF65-F5344CB8AC3E}">
        <p14:creationId xmlns:p14="http://schemas.microsoft.com/office/powerpoint/2010/main" val="27964432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155490"/>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Local%20Settings/My%20Documents/My%20Videos/muHD_trolley_ride.mpg"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7.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image" Target="../media/image51.tiff"/></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gi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tmp"/><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8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jpg"/><Relationship Id="rId4" Type="http://schemas.openxmlformats.org/officeDocument/2006/relationships/image" Target="../media/image79.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35.xml"/><Relationship Id="rId5" Type="http://schemas.openxmlformats.org/officeDocument/2006/relationships/image" Target="../media/image89.emf"/><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35.xml"/><Relationship Id="rId5" Type="http://schemas.openxmlformats.org/officeDocument/2006/relationships/image" Target="../media/image93.emf"/><Relationship Id="rId4" Type="http://schemas.openxmlformats.org/officeDocument/2006/relationships/image" Target="../media/image92.emf"/></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24.emf"/><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2752" t="6892" r="11549" b="9398"/>
          <a:stretch/>
        </p:blipFill>
        <p:spPr>
          <a:xfrm>
            <a:off x="8881697" y="973227"/>
            <a:ext cx="2712025" cy="2647608"/>
          </a:xfrm>
          <a:prstGeom prst="rect">
            <a:avLst/>
          </a:prstGeom>
          <a:ln w="28575">
            <a:solidFill>
              <a:schemeClr val="accent6">
                <a:lumMod val="50000"/>
              </a:schemeClr>
            </a:solidFill>
          </a:ln>
        </p:spPr>
      </p:pic>
      <p:sp>
        <p:nvSpPr>
          <p:cNvPr id="2" name="Text Placeholder 1"/>
          <p:cNvSpPr>
            <a:spLocks noGrp="1"/>
          </p:cNvSpPr>
          <p:nvPr>
            <p:ph type="body" sz="quarter" idx="10"/>
          </p:nvPr>
        </p:nvSpPr>
        <p:spPr>
          <a:xfrm>
            <a:off x="326573" y="4622369"/>
            <a:ext cx="8499231" cy="1390219"/>
          </a:xfrm>
        </p:spPr>
        <p:txBody>
          <a:bodyPr/>
          <a:lstStyle/>
          <a:p>
            <a:r>
              <a:rPr lang="en-US" b="1" dirty="0" smtClean="0"/>
              <a:t>David Hertzog</a:t>
            </a:r>
          </a:p>
          <a:p>
            <a:r>
              <a:rPr lang="en-US" b="1" dirty="0" smtClean="0"/>
              <a:t>University of Washington</a:t>
            </a:r>
          </a:p>
          <a:p>
            <a:r>
              <a:rPr lang="en-US" b="1" dirty="0" smtClean="0"/>
              <a:t>Sept 9, 2019</a:t>
            </a:r>
            <a:endParaRPr lang="en-US" b="1" dirty="0"/>
          </a:p>
          <a:p>
            <a:endParaRPr lang="en-US" b="1" dirty="0"/>
          </a:p>
        </p:txBody>
      </p:sp>
      <p:sp>
        <p:nvSpPr>
          <p:cNvPr id="3" name="Text Placeholder 2"/>
          <p:cNvSpPr>
            <a:spLocks noGrp="1"/>
          </p:cNvSpPr>
          <p:nvPr>
            <p:ph type="body" sz="quarter" idx="11"/>
          </p:nvPr>
        </p:nvSpPr>
        <p:spPr>
          <a:xfrm>
            <a:off x="326573" y="3756609"/>
            <a:ext cx="11599817" cy="887468"/>
          </a:xfrm>
        </p:spPr>
        <p:txBody>
          <a:bodyPr>
            <a:noAutofit/>
          </a:bodyPr>
          <a:lstStyle/>
          <a:p>
            <a:r>
              <a:rPr lang="en-US" kern="0" dirty="0" smtClean="0">
                <a:solidFill>
                  <a:srgbClr val="000000"/>
                </a:solidFill>
                <a:latin typeface="Arial"/>
                <a:ea typeface="+mj-ea"/>
                <a:cs typeface="+mj-cs"/>
              </a:rPr>
              <a:t>Status of </a:t>
            </a:r>
            <a:r>
              <a:rPr lang="en-US" kern="0" dirty="0">
                <a:solidFill>
                  <a:srgbClr val="000000"/>
                </a:solidFill>
                <a:latin typeface="Arial"/>
                <a:ea typeface="+mj-ea"/>
                <a:cs typeface="+mj-cs"/>
              </a:rPr>
              <a:t>the muon g-2 </a:t>
            </a:r>
            <a:r>
              <a:rPr lang="en-US" kern="0" dirty="0" smtClean="0">
                <a:solidFill>
                  <a:srgbClr val="000000"/>
                </a:solidFill>
                <a:latin typeface="Arial"/>
                <a:ea typeface="+mj-ea"/>
                <a:cs typeface="+mj-cs"/>
              </a:rPr>
              <a:t>experiment at Fermilab</a:t>
            </a:r>
            <a:endParaRPr lang="en-US" dirty="0"/>
          </a:p>
        </p:txBody>
      </p:sp>
      <p:pic>
        <p:nvPicPr>
          <p:cNvPr id="5" name="Picture Placeholder 31" descr="Color-Seal_Green-Mark_SC_Horizontal.png"/>
          <p:cNvPicPr>
            <a:picLocks noChangeAspect="1"/>
          </p:cNvPicPr>
          <p:nvPr/>
        </p:nvPicPr>
        <p:blipFill>
          <a:blip r:embed="rId4" cstate="print">
            <a:extLst>
              <a:ext uri="{28A0092B-C50C-407E-A947-70E740481C1C}">
                <a14:useLocalDpi xmlns:a14="http://schemas.microsoft.com/office/drawing/2010/main"/>
              </a:ext>
            </a:extLst>
          </a:blip>
          <a:srcRect t="-250782" b="-250782"/>
          <a:stretch>
            <a:fillRect/>
          </a:stretch>
        </p:blipFill>
        <p:spPr>
          <a:xfrm>
            <a:off x="9579713" y="5279186"/>
            <a:ext cx="1315993" cy="1315993"/>
          </a:xfrm>
          <a:prstGeom prst="rect">
            <a:avLst/>
          </a:prstGeom>
        </p:spPr>
      </p:pic>
      <p:sp>
        <p:nvSpPr>
          <p:cNvPr id="7" name="TextBox 6"/>
          <p:cNvSpPr txBox="1"/>
          <p:nvPr/>
        </p:nvSpPr>
        <p:spPr>
          <a:xfrm>
            <a:off x="1524001" y="957889"/>
            <a:ext cx="1301852" cy="461665"/>
          </a:xfrm>
          <a:prstGeom prst="rect">
            <a:avLst/>
          </a:prstGeom>
          <a:noFill/>
        </p:spPr>
        <p:txBody>
          <a:bodyPr wrap="square" rtlCol="0">
            <a:spAutoFit/>
          </a:bodyPr>
          <a:lstStyle/>
          <a:p>
            <a:pPr defTabSz="457189" fontAlgn="base">
              <a:spcBef>
                <a:spcPct val="0"/>
              </a:spcBef>
              <a:spcAft>
                <a:spcPct val="0"/>
              </a:spcAft>
              <a:defRPr/>
            </a:pPr>
            <a:r>
              <a:rPr lang="en-US" sz="2400" b="1" dirty="0">
                <a:solidFill>
                  <a:srgbClr val="FFFFFF"/>
                </a:solidFill>
                <a:latin typeface="Calibri" charset="0"/>
              </a:rPr>
              <a:t>1993</a:t>
            </a:r>
          </a:p>
        </p:txBody>
      </p:sp>
      <p:pic>
        <p:nvPicPr>
          <p:cNvPr id="15" name="Picture Placeholder 32" descr="600px-NSF_Logo_1C.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1181813" y="5413713"/>
            <a:ext cx="872643" cy="872643"/>
          </a:xfrm>
          <a:prstGeom prst="rect">
            <a:avLst/>
          </a:prstGeom>
        </p:spPr>
      </p:pic>
      <p:sp>
        <p:nvSpPr>
          <p:cNvPr id="8" name="Rectangle 7"/>
          <p:cNvSpPr/>
          <p:nvPr/>
        </p:nvSpPr>
        <p:spPr>
          <a:xfrm>
            <a:off x="2186346" y="6248400"/>
            <a:ext cx="8284124" cy="369332"/>
          </a:xfrm>
          <a:prstGeom prst="rect">
            <a:avLst/>
          </a:prstGeom>
        </p:spPr>
        <p:txBody>
          <a:bodyPr wrap="square">
            <a:spAutoFit/>
          </a:bodyPr>
          <a:lstStyle/>
          <a:p>
            <a:pPr algn="ctr"/>
            <a:r>
              <a:rPr lang="en-US" dirty="0"/>
              <a:t>INT Workshop on g-2 Hadronic Contributions</a:t>
            </a:r>
            <a:endParaRPr lang="en-US" i="1" dirty="0"/>
          </a:p>
        </p:txBody>
      </p:sp>
      <p:grpSp>
        <p:nvGrpSpPr>
          <p:cNvPr id="11" name="Group 10"/>
          <p:cNvGrpSpPr/>
          <p:nvPr/>
        </p:nvGrpSpPr>
        <p:grpSpPr>
          <a:xfrm>
            <a:off x="1139033" y="946214"/>
            <a:ext cx="10374763" cy="2674623"/>
            <a:chOff x="868655" y="812071"/>
            <a:chExt cx="10374764" cy="276671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7400" y="812071"/>
              <a:ext cx="3847590" cy="2732755"/>
            </a:xfrm>
            <a:prstGeom prst="rect">
              <a:avLst/>
            </a:prstGeom>
            <a:solidFill>
              <a:schemeClr val="bg1"/>
            </a:solidFill>
            <a:ln w="28575">
              <a:solidFill>
                <a:srgbClr val="404040"/>
              </a:solidFill>
            </a:ln>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655" y="835588"/>
              <a:ext cx="3782415" cy="2743200"/>
            </a:xfrm>
            <a:prstGeom prst="rect">
              <a:avLst/>
            </a:prstGeom>
            <a:ln w="28575">
              <a:solidFill>
                <a:schemeClr val="accent6"/>
              </a:solidFill>
            </a:ln>
          </p:spPr>
        </p:pic>
        <p:sp>
          <p:nvSpPr>
            <p:cNvPr id="14" name="Rectangle 13"/>
            <p:cNvSpPr/>
            <p:nvPr/>
          </p:nvSpPr>
          <p:spPr>
            <a:xfrm>
              <a:off x="3841081" y="967417"/>
              <a:ext cx="649537" cy="668586"/>
            </a:xfrm>
            <a:prstGeom prst="rect">
              <a:avLst/>
            </a:prstGeom>
            <a:solidFill>
              <a:schemeClr val="bg1"/>
            </a:solidFill>
            <a:ln>
              <a:solidFill>
                <a:schemeClr val="tx1"/>
              </a:solidFill>
            </a:ln>
          </p:spPr>
          <p:txBody>
            <a:bodyPr wrap="none">
              <a:spAutoFit/>
            </a:bodyPr>
            <a:lstStyle/>
            <a:p>
              <a:r>
                <a:rPr lang="en-US" sz="3600" dirty="0" err="1">
                  <a:latin typeface="Symbol" panose="05050102010706020507" pitchFamily="18" charset="2"/>
                </a:rPr>
                <a:t>w</a:t>
              </a:r>
              <a:r>
                <a:rPr lang="en-US" sz="3600" baseline="-25000" dirty="0" err="1"/>
                <a:t>a</a:t>
              </a:r>
              <a:endParaRPr lang="en-US" sz="3600" dirty="0"/>
            </a:p>
          </p:txBody>
        </p:sp>
        <p:sp>
          <p:nvSpPr>
            <p:cNvPr id="16" name="Rectangle 15"/>
            <p:cNvSpPr/>
            <p:nvPr/>
          </p:nvSpPr>
          <p:spPr>
            <a:xfrm>
              <a:off x="10579455" y="835588"/>
              <a:ext cx="663964" cy="668586"/>
            </a:xfrm>
            <a:prstGeom prst="rect">
              <a:avLst/>
            </a:prstGeom>
            <a:solidFill>
              <a:schemeClr val="bg1"/>
            </a:solidFill>
            <a:ln>
              <a:solidFill>
                <a:schemeClr val="tx1"/>
              </a:solidFill>
            </a:ln>
          </p:spPr>
          <p:txBody>
            <a:bodyPr wrap="none">
              <a:spAutoFit/>
            </a:bodyPr>
            <a:lstStyle/>
            <a:p>
              <a:r>
                <a:rPr lang="en-US" sz="3600" dirty="0" err="1">
                  <a:latin typeface="Symbol" panose="05050102010706020507" pitchFamily="18" charset="2"/>
                </a:rPr>
                <a:t>w</a:t>
              </a:r>
              <a:r>
                <a:rPr lang="en-US" sz="3600" baseline="-25000" dirty="0" err="1"/>
                <a:t>p</a:t>
              </a:r>
              <a:endParaRPr lang="en-US" sz="3600" dirty="0"/>
            </a:p>
          </p:txBody>
        </p:sp>
        <p:sp>
          <p:nvSpPr>
            <p:cNvPr id="17" name="Rectangle 16"/>
            <p:cNvSpPr/>
            <p:nvPr/>
          </p:nvSpPr>
          <p:spPr>
            <a:xfrm>
              <a:off x="5303267" y="967415"/>
              <a:ext cx="720069" cy="668586"/>
            </a:xfrm>
            <a:prstGeom prst="rect">
              <a:avLst/>
            </a:prstGeom>
            <a:solidFill>
              <a:schemeClr val="bg1"/>
            </a:solidFill>
            <a:ln>
              <a:solidFill>
                <a:schemeClr val="tx1"/>
              </a:solidFill>
            </a:ln>
          </p:spPr>
          <p:txBody>
            <a:bodyPr wrap="none">
              <a:spAutoFit/>
            </a:bodyPr>
            <a:lstStyle/>
            <a:p>
              <a:r>
                <a:rPr lang="en-US" sz="3600" dirty="0"/>
                <a:t>BD</a:t>
              </a:r>
            </a:p>
          </p:txBody>
        </p:sp>
      </p:grpSp>
    </p:spTree>
    <p:extLst>
      <p:ext uri="{BB962C8B-B14F-4D97-AF65-F5344CB8AC3E}">
        <p14:creationId xmlns:p14="http://schemas.microsoft.com/office/powerpoint/2010/main" val="529301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p:cNvSpPr/>
          <p:nvPr/>
        </p:nvSpPr>
        <p:spPr>
          <a:xfrm>
            <a:off x="167640" y="6061402"/>
            <a:ext cx="12024359" cy="827087"/>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a:solidFill>
            <a:schemeClr val="bg2"/>
          </a:solidFill>
        </p:spPr>
        <p:txBody>
          <a:bodyPr/>
          <a:lstStyle/>
          <a:p>
            <a:r>
              <a:rPr lang="en-US" sz="2800" dirty="0" smtClean="0"/>
              <a:t>Monitoring the magnetic field with new fixed and Trolley probes</a:t>
            </a:r>
            <a:endParaRPr lang="en-US" sz="2800" dirty="0"/>
          </a:p>
        </p:txBody>
      </p:sp>
      <p:sp>
        <p:nvSpPr>
          <p:cNvPr id="19" name="TextBox 18">
            <a:extLst>
              <a:ext uri="{FF2B5EF4-FFF2-40B4-BE49-F238E27FC236}">
                <a16:creationId xmlns:a16="http://schemas.microsoft.com/office/drawing/2014/main" id="{2777E703-D1CB-2145-B8E6-BA12D4A7CA77}"/>
              </a:ext>
            </a:extLst>
          </p:cNvPr>
          <p:cNvSpPr txBox="1"/>
          <p:nvPr/>
        </p:nvSpPr>
        <p:spPr>
          <a:xfrm>
            <a:off x="5824021" y="1420360"/>
            <a:ext cx="984438" cy="369332"/>
          </a:xfrm>
          <a:prstGeom prst="rect">
            <a:avLst/>
          </a:prstGeom>
          <a:noFill/>
        </p:spPr>
        <p:txBody>
          <a:bodyPr wrap="square" rtlCol="0">
            <a:spAutoFit/>
          </a:bodyPr>
          <a:lstStyle/>
          <a:p>
            <a:r>
              <a:rPr lang="en-US" dirty="0">
                <a:solidFill>
                  <a:schemeClr val="bg1"/>
                </a:solidFill>
              </a:rPr>
              <a:t>TDR</a:t>
            </a:r>
          </a:p>
        </p:txBody>
      </p:sp>
      <p:sp>
        <p:nvSpPr>
          <p:cNvPr id="5" name="Content Placeholder 1"/>
          <p:cNvSpPr>
            <a:spLocks noGrp="1"/>
          </p:cNvSpPr>
          <p:nvPr>
            <p:ph idx="1"/>
          </p:nvPr>
        </p:nvSpPr>
        <p:spPr>
          <a:xfrm>
            <a:off x="300038" y="914400"/>
            <a:ext cx="6847522" cy="5212080"/>
          </a:xfrm>
        </p:spPr>
        <p:txBody>
          <a:bodyPr>
            <a:normAutofit/>
          </a:bodyPr>
          <a:lstStyle/>
          <a:p>
            <a:pPr>
              <a:lnSpc>
                <a:spcPct val="110000"/>
              </a:lnSpc>
            </a:pPr>
            <a:r>
              <a:rPr lang="en-US" dirty="0" smtClean="0"/>
              <a:t>Fixed probes track field at top/bottom of vacuum chamber &amp; monitor field 24/7</a:t>
            </a:r>
          </a:p>
          <a:p>
            <a:pPr>
              <a:lnSpc>
                <a:spcPct val="110000"/>
              </a:lnSpc>
            </a:pPr>
            <a:r>
              <a:rPr lang="en-US" dirty="0" smtClean="0"/>
              <a:t>NMR trolley maps field where muons live every 2-3 days</a:t>
            </a:r>
          </a:p>
          <a:p>
            <a:pPr>
              <a:lnSpc>
                <a:spcPct val="110000"/>
              </a:lnSpc>
            </a:pPr>
            <a:r>
              <a:rPr lang="en-US" dirty="0" smtClean="0"/>
              <a:t>All signals digitized and analyzed to precisely extract Field from free induction decay</a:t>
            </a:r>
          </a:p>
        </p:txBody>
      </p:sp>
      <p:pic>
        <p:nvPicPr>
          <p:cNvPr id="6" name="Picture 9" descr="trolley_c">
            <a:hlinkClick r:id="rId3" action="ppaction://hlinkfile"/>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7598" y="4719181"/>
            <a:ext cx="4417762" cy="1609047"/>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01334" y="1074057"/>
            <a:ext cx="4464128" cy="3179814"/>
          </a:xfrm>
          <a:prstGeom prst="rect">
            <a:avLst/>
          </a:prstGeom>
          <a:noFill/>
          <a:ln w="127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569234" y="3617539"/>
            <a:ext cx="6364287" cy="2068886"/>
          </a:xfrm>
          <a:prstGeom prst="rect">
            <a:avLst/>
          </a:prstGeom>
        </p:spPr>
      </p:pic>
    </p:spTree>
    <p:extLst>
      <p:ext uri="{BB962C8B-B14F-4D97-AF65-F5344CB8AC3E}">
        <p14:creationId xmlns:p14="http://schemas.microsoft.com/office/powerpoint/2010/main" val="1662413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755907"/>
            <a:ext cx="12192000" cy="110209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Content Placeholder 2"/>
          <p:cNvSpPr txBox="1">
            <a:spLocks/>
          </p:cNvSpPr>
          <p:nvPr/>
        </p:nvSpPr>
        <p:spPr>
          <a:xfrm>
            <a:off x="214499" y="761216"/>
            <a:ext cx="9372413" cy="42464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49" indent="0">
              <a:buNone/>
              <a:defRPr/>
            </a:pPr>
            <a:r>
              <a:rPr lang="en-US" sz="2000" dirty="0" smtClean="0">
                <a:solidFill>
                  <a:prstClr val="black"/>
                </a:solidFill>
                <a:latin typeface="Calibri"/>
              </a:rPr>
              <a:t>Free </a:t>
            </a:r>
            <a:r>
              <a:rPr lang="en-US" sz="2000" dirty="0">
                <a:solidFill>
                  <a:prstClr val="black"/>
                </a:solidFill>
                <a:latin typeface="Calibri"/>
              </a:rPr>
              <a:t>Induction Decay (FID) </a:t>
            </a:r>
            <a:r>
              <a:rPr lang="en-US" sz="2000" dirty="0" smtClean="0">
                <a:solidFill>
                  <a:prstClr val="black"/>
                </a:solidFill>
                <a:latin typeface="Calibri"/>
              </a:rPr>
              <a:t>Waveforms, give typical precision of </a:t>
            </a:r>
            <a:r>
              <a:rPr lang="en-US" sz="2000" dirty="0">
                <a:solidFill>
                  <a:prstClr val="black"/>
                </a:solidFill>
                <a:latin typeface="Calibri"/>
              </a:rPr>
              <a:t>~10 ppb per </a:t>
            </a:r>
            <a:r>
              <a:rPr lang="en-US" sz="2000" dirty="0" smtClean="0">
                <a:solidFill>
                  <a:prstClr val="black"/>
                </a:solidFill>
                <a:latin typeface="Calibri"/>
              </a:rPr>
              <a:t>FID shot</a:t>
            </a:r>
          </a:p>
        </p:txBody>
      </p:sp>
      <p:pic>
        <p:nvPicPr>
          <p:cNvPr id="3" name="full_scan_f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7966" y="1629057"/>
            <a:ext cx="3626343" cy="4392313"/>
          </a:xfrm>
          <a:prstGeom prst="rect">
            <a:avLst/>
          </a:prstGeom>
        </p:spPr>
      </p:pic>
      <p:sp>
        <p:nvSpPr>
          <p:cNvPr id="5" name="TextBox 4"/>
          <p:cNvSpPr txBox="1"/>
          <p:nvPr/>
        </p:nvSpPr>
        <p:spPr>
          <a:xfrm>
            <a:off x="8968409" y="1472721"/>
            <a:ext cx="1828800" cy="369332"/>
          </a:xfrm>
          <a:prstGeom prst="rect">
            <a:avLst/>
          </a:prstGeom>
          <a:noFill/>
        </p:spPr>
        <p:txBody>
          <a:bodyPr wrap="square" rtlCol="0">
            <a:spAutoFit/>
          </a:bodyPr>
          <a:lstStyle/>
          <a:p>
            <a:pPr>
              <a:defRPr/>
            </a:pPr>
            <a:r>
              <a:rPr lang="en-US" dirty="0">
                <a:solidFill>
                  <a:prstClr val="black"/>
                </a:solidFill>
                <a:latin typeface="Calibri"/>
              </a:rPr>
              <a:t>Probe Matrix</a:t>
            </a:r>
          </a:p>
        </p:txBody>
      </p:sp>
      <p:sp>
        <p:nvSpPr>
          <p:cNvPr id="15" name="TextBox 14"/>
          <p:cNvSpPr txBox="1"/>
          <p:nvPr/>
        </p:nvSpPr>
        <p:spPr>
          <a:xfrm>
            <a:off x="286646" y="1394301"/>
            <a:ext cx="7700518" cy="923330"/>
          </a:xfrm>
          <a:prstGeom prst="rect">
            <a:avLst/>
          </a:prstGeom>
          <a:noFill/>
        </p:spPr>
        <p:txBody>
          <a:bodyPr wrap="square" rtlCol="0">
            <a:spAutoFit/>
          </a:bodyPr>
          <a:lstStyle/>
          <a:p>
            <a:pPr>
              <a:defRPr/>
            </a:pPr>
            <a:r>
              <a:rPr lang="en-US" dirty="0" smtClean="0">
                <a:solidFill>
                  <a:srgbClr val="002060"/>
                </a:solidFill>
                <a:latin typeface="Calibri"/>
              </a:rPr>
              <a:t>The animation here is from an early stage, when a “shimming” trolley</a:t>
            </a:r>
            <a:r>
              <a:rPr lang="en-US" dirty="0" smtClean="0">
                <a:solidFill>
                  <a:srgbClr val="FF0000"/>
                </a:solidFill>
                <a:latin typeface="Calibri"/>
              </a:rPr>
              <a:t>*</a:t>
            </a:r>
            <a:r>
              <a:rPr lang="en-US" dirty="0" smtClean="0">
                <a:solidFill>
                  <a:srgbClr val="002060"/>
                </a:solidFill>
                <a:latin typeface="Calibri"/>
              </a:rPr>
              <a:t> was pulled around the ring with 25 probes on its nose.  You can see the file gradients in the FID displays, and the average dipole below it. </a:t>
            </a:r>
            <a:endParaRPr lang="en-US" dirty="0">
              <a:solidFill>
                <a:srgbClr val="002060"/>
              </a:solidFill>
              <a:latin typeface="Calibri"/>
            </a:endParaRPr>
          </a:p>
        </p:txBody>
      </p:sp>
      <p:sp>
        <p:nvSpPr>
          <p:cNvPr id="4" name="Rectangle 3"/>
          <p:cNvSpPr/>
          <p:nvPr/>
        </p:nvSpPr>
        <p:spPr>
          <a:xfrm>
            <a:off x="178903" y="229029"/>
            <a:ext cx="7906317" cy="523220"/>
          </a:xfrm>
          <a:prstGeom prst="rect">
            <a:avLst/>
          </a:prstGeom>
        </p:spPr>
        <p:txBody>
          <a:bodyPr wrap="square">
            <a:spAutoFit/>
          </a:bodyPr>
          <a:lstStyle/>
          <a:p>
            <a:r>
              <a:rPr lang="en-US" sz="2800" b="1" dirty="0"/>
              <a:t>The </a:t>
            </a:r>
            <a:r>
              <a:rPr lang="en-US" sz="2800" b="1" dirty="0" smtClean="0"/>
              <a:t>Magnetic Field is measured using proton NMR</a:t>
            </a:r>
            <a:endParaRPr lang="en-US" sz="2800" b="1" dirty="0"/>
          </a:p>
        </p:txBody>
      </p:sp>
      <p:sp>
        <p:nvSpPr>
          <p:cNvPr id="6" name="Right Arrow 5"/>
          <p:cNvSpPr/>
          <p:nvPr/>
        </p:nvSpPr>
        <p:spPr>
          <a:xfrm>
            <a:off x="7911967" y="2107933"/>
            <a:ext cx="673768" cy="3465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03200" y="6488668"/>
            <a:ext cx="11658600" cy="369332"/>
          </a:xfrm>
          <a:prstGeom prst="rect">
            <a:avLst/>
          </a:prstGeom>
          <a:noFill/>
        </p:spPr>
        <p:txBody>
          <a:bodyPr wrap="square" rtlCol="0">
            <a:spAutoFit/>
          </a:bodyPr>
          <a:lstStyle/>
          <a:p>
            <a:r>
              <a:rPr lang="en-US" dirty="0" smtClean="0">
                <a:solidFill>
                  <a:srgbClr val="FF0000"/>
                </a:solidFill>
              </a:rPr>
              <a:t>*The</a:t>
            </a:r>
            <a:r>
              <a:rPr lang="en-US" b="1" i="1" dirty="0" smtClean="0">
                <a:solidFill>
                  <a:srgbClr val="FF0000"/>
                </a:solidFill>
              </a:rPr>
              <a:t> in-vacuum </a:t>
            </a:r>
            <a:r>
              <a:rPr lang="en-US" dirty="0" smtClean="0">
                <a:solidFill>
                  <a:srgbClr val="FF0000"/>
                </a:solidFill>
              </a:rPr>
              <a:t>Trolley maps the final field where the muons live. I just don’t have a movie of it!</a:t>
            </a:r>
            <a:endParaRPr lang="en-US" dirty="0"/>
          </a:p>
        </p:txBody>
      </p:sp>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55" y="2736805"/>
            <a:ext cx="3695890" cy="1739989"/>
          </a:xfrm>
          <a:prstGeom prst="rect">
            <a:avLst/>
          </a:prstGeom>
        </p:spPr>
      </p:pic>
      <p:pic>
        <p:nvPicPr>
          <p:cNvPr id="17" name="Picture 1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76" y="4502039"/>
            <a:ext cx="3673794" cy="2063861"/>
          </a:xfrm>
          <a:prstGeom prst="rect">
            <a:avLst/>
          </a:prstGeom>
        </p:spPr>
      </p:pic>
      <p:pic>
        <p:nvPicPr>
          <p:cNvPr id="18" name="Picture 1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0646" y="2971728"/>
            <a:ext cx="3079908" cy="2794144"/>
          </a:xfrm>
          <a:prstGeom prst="rect">
            <a:avLst/>
          </a:prstGeom>
        </p:spPr>
      </p:pic>
      <p:sp>
        <p:nvSpPr>
          <p:cNvPr id="19" name="TextBox 18"/>
          <p:cNvSpPr txBox="1"/>
          <p:nvPr/>
        </p:nvSpPr>
        <p:spPr>
          <a:xfrm>
            <a:off x="4495800" y="5778500"/>
            <a:ext cx="3302000" cy="646331"/>
          </a:xfrm>
          <a:prstGeom prst="rect">
            <a:avLst/>
          </a:prstGeom>
          <a:noFill/>
        </p:spPr>
        <p:txBody>
          <a:bodyPr wrap="square" rtlCol="0">
            <a:spAutoFit/>
          </a:bodyPr>
          <a:lstStyle/>
          <a:p>
            <a:r>
              <a:rPr lang="en-US" dirty="0" smtClean="0"/>
              <a:t>Very uniform azimuthal average ~1 ppm in storage volume</a:t>
            </a:r>
            <a:endParaRPr lang="en-US" dirty="0"/>
          </a:p>
        </p:txBody>
      </p:sp>
    </p:spTree>
    <p:extLst>
      <p:ext uri="{BB962C8B-B14F-4D97-AF65-F5344CB8AC3E}">
        <p14:creationId xmlns:p14="http://schemas.microsoft.com/office/powerpoint/2010/main" val="22747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570" r="1959"/>
          <a:stretch/>
        </p:blipFill>
        <p:spPr>
          <a:xfrm>
            <a:off x="310114" y="845855"/>
            <a:ext cx="3571533" cy="2619221"/>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546" y="3666533"/>
            <a:ext cx="3936831" cy="239274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400" t="2458" r="19400" b="17751"/>
          <a:stretch/>
        </p:blipFill>
        <p:spPr>
          <a:xfrm>
            <a:off x="4213913" y="765596"/>
            <a:ext cx="3165187" cy="2610464"/>
          </a:xfrm>
          <a:prstGeom prst="rect">
            <a:avLst/>
          </a:prstGeom>
          <a:ln w="28575">
            <a:solidFill>
              <a:schemeClr val="tx1"/>
            </a:solidFill>
          </a:ln>
        </p:spPr>
      </p:pic>
      <p:sp>
        <p:nvSpPr>
          <p:cNvPr id="288770" name="Rectangle 2"/>
          <p:cNvSpPr>
            <a:spLocks noGrp="1" noChangeArrowheads="1"/>
          </p:cNvSpPr>
          <p:nvPr>
            <p:ph type="title"/>
          </p:nvPr>
        </p:nvSpPr>
        <p:spPr>
          <a:xfrm>
            <a:off x="132202" y="0"/>
            <a:ext cx="12059798" cy="875241"/>
          </a:xfrm>
        </p:spPr>
        <p:txBody>
          <a:bodyPr/>
          <a:lstStyle/>
          <a:p>
            <a:r>
              <a:rPr lang="en-US" sz="2400" b="1" dirty="0">
                <a:solidFill>
                  <a:srgbClr val="004C97"/>
                </a:solidFill>
                <a:latin typeface="+mn-lt"/>
              </a:rPr>
              <a:t>The precession frequency, </a:t>
            </a:r>
            <a:r>
              <a:rPr lang="en-US" sz="2400" b="1" dirty="0" err="1">
                <a:solidFill>
                  <a:srgbClr val="FF0000"/>
                </a:solidFill>
                <a:latin typeface="Symbol" panose="05050102010706020507" pitchFamily="18" charset="2"/>
              </a:rPr>
              <a:t>w</a:t>
            </a:r>
            <a:r>
              <a:rPr lang="en-US" sz="2400" b="1" baseline="-25000" dirty="0" err="1">
                <a:solidFill>
                  <a:srgbClr val="FF0000"/>
                </a:solidFill>
                <a:latin typeface="+mn-lt"/>
              </a:rPr>
              <a:t>a</a:t>
            </a:r>
            <a:r>
              <a:rPr lang="en-US" sz="2400" b="1" dirty="0">
                <a:solidFill>
                  <a:srgbClr val="003087"/>
                </a:solidFill>
                <a:latin typeface="+mn-lt"/>
              </a:rPr>
              <a:t> is derived from a time histogram of high-energy e</a:t>
            </a:r>
            <a:r>
              <a:rPr lang="en-US" sz="2400" b="1" baseline="30000" dirty="0">
                <a:solidFill>
                  <a:srgbClr val="003087"/>
                </a:solidFill>
                <a:latin typeface="+mn-lt"/>
              </a:rPr>
              <a:t>+</a:t>
            </a:r>
            <a:r>
              <a:rPr lang="en-US" sz="2400" b="1" dirty="0">
                <a:solidFill>
                  <a:srgbClr val="003087"/>
                </a:solidFill>
                <a:latin typeface="+mn-lt"/>
              </a:rPr>
              <a:t> decay events </a:t>
            </a:r>
            <a:endParaRPr lang="en-US" sz="1400" b="1" dirty="0">
              <a:solidFill>
                <a:srgbClr val="003087"/>
              </a:solidFill>
              <a:latin typeface="+mn-lt"/>
            </a:endParaRPr>
          </a:p>
        </p:txBody>
      </p:sp>
      <p:sp>
        <p:nvSpPr>
          <p:cNvPr id="288774" name="Text Box 6"/>
          <p:cNvSpPr txBox="1">
            <a:spLocks noChangeArrowheads="1"/>
          </p:cNvSpPr>
          <p:nvPr/>
        </p:nvSpPr>
        <p:spPr bwMode="auto">
          <a:xfrm>
            <a:off x="4738087" y="2077620"/>
            <a:ext cx="609600" cy="5847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p>
            <a:pPr eaLnBrk="0" fontAlgn="base" hangingPunct="0">
              <a:spcBef>
                <a:spcPct val="50000"/>
              </a:spcBef>
              <a:spcAft>
                <a:spcPct val="0"/>
              </a:spcAft>
              <a:defRPr/>
            </a:pPr>
            <a:r>
              <a:rPr lang="en-US" sz="3200" b="1" dirty="0">
                <a:solidFill>
                  <a:schemeClr val="bg1"/>
                </a:solidFill>
                <a:latin typeface="Times New Roman" pitchFamily="18" charset="0"/>
                <a:ea typeface="ＭＳ Ｐゴシック" charset="0"/>
              </a:rPr>
              <a:t>e</a:t>
            </a:r>
            <a:r>
              <a:rPr lang="en-US" sz="3200" b="1" baseline="30000" dirty="0">
                <a:solidFill>
                  <a:schemeClr val="bg1"/>
                </a:solidFill>
                <a:latin typeface="Times New Roman" pitchFamily="18" charset="0"/>
                <a:ea typeface="ＭＳ Ｐゴシック" charset="0"/>
              </a:rPr>
              <a:t>+</a:t>
            </a:r>
            <a:endParaRPr lang="en-US" sz="3200" b="1" dirty="0">
              <a:solidFill>
                <a:schemeClr val="bg1"/>
              </a:solidFill>
              <a:latin typeface="Times New Roman" pitchFamily="18" charset="0"/>
              <a:ea typeface="ＭＳ Ｐゴシック" charset="0"/>
            </a:endParaRPr>
          </a:p>
        </p:txBody>
      </p:sp>
      <p:pic>
        <p:nvPicPr>
          <p:cNvPr id="2887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6519" b="35088"/>
          <a:stretch>
            <a:fillRect/>
          </a:stretch>
        </p:blipFill>
        <p:spPr bwMode="auto">
          <a:xfrm>
            <a:off x="357130" y="3730131"/>
            <a:ext cx="3581400" cy="23161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776" name="Oval 8"/>
          <p:cNvSpPr>
            <a:spLocks noChangeArrowheads="1"/>
          </p:cNvSpPr>
          <p:nvPr/>
        </p:nvSpPr>
        <p:spPr bwMode="auto">
          <a:xfrm>
            <a:off x="684883" y="1777313"/>
            <a:ext cx="533400" cy="381000"/>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288777" name="Line 9"/>
          <p:cNvSpPr>
            <a:spLocks noChangeShapeType="1"/>
          </p:cNvSpPr>
          <p:nvPr/>
        </p:nvSpPr>
        <p:spPr bwMode="auto">
          <a:xfrm>
            <a:off x="989682" y="2158316"/>
            <a:ext cx="3178715" cy="119856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288778" name="Line 10"/>
          <p:cNvSpPr>
            <a:spLocks noChangeShapeType="1"/>
          </p:cNvSpPr>
          <p:nvPr/>
        </p:nvSpPr>
        <p:spPr bwMode="auto">
          <a:xfrm flipV="1">
            <a:off x="913485" y="786715"/>
            <a:ext cx="3245775" cy="99059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cxnSp>
        <p:nvCxnSpPr>
          <p:cNvPr id="5" name="Straight Connector 4"/>
          <p:cNvCxnSpPr/>
          <p:nvPr/>
        </p:nvCxnSpPr>
        <p:spPr bwMode="auto">
          <a:xfrm>
            <a:off x="5476153" y="1218016"/>
            <a:ext cx="500207" cy="127997"/>
          </a:xfrm>
          <a:prstGeom prst="line">
            <a:avLst/>
          </a:prstGeom>
          <a:noFill/>
          <a:ln w="285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Freeform 10"/>
          <p:cNvSpPr/>
          <p:nvPr/>
        </p:nvSpPr>
        <p:spPr bwMode="auto">
          <a:xfrm>
            <a:off x="10960826" y="1684759"/>
            <a:ext cx="1031355" cy="3088923"/>
          </a:xfrm>
          <a:custGeom>
            <a:avLst/>
            <a:gdLst>
              <a:gd name="connsiteX0" fmla="*/ 0 w 933450"/>
              <a:gd name="connsiteY0" fmla="*/ 0 h 2203450"/>
              <a:gd name="connsiteX1" fmla="*/ 933450 w 933450"/>
              <a:gd name="connsiteY1" fmla="*/ 0 h 2203450"/>
              <a:gd name="connsiteX2" fmla="*/ 933450 w 933450"/>
              <a:gd name="connsiteY2" fmla="*/ 2203450 h 2203450"/>
              <a:gd name="connsiteX3" fmla="*/ 127000 w 933450"/>
              <a:gd name="connsiteY3" fmla="*/ 2203450 h 2203450"/>
            </a:gdLst>
            <a:ahLst/>
            <a:cxnLst>
              <a:cxn ang="0">
                <a:pos x="connsiteX0" y="connsiteY0"/>
              </a:cxn>
              <a:cxn ang="0">
                <a:pos x="connsiteX1" y="connsiteY1"/>
              </a:cxn>
              <a:cxn ang="0">
                <a:pos x="connsiteX2" y="connsiteY2"/>
              </a:cxn>
              <a:cxn ang="0">
                <a:pos x="connsiteX3" y="connsiteY3"/>
              </a:cxn>
            </a:cxnLst>
            <a:rect l="l" t="t" r="r" b="b"/>
            <a:pathLst>
              <a:path w="933450" h="2203450">
                <a:moveTo>
                  <a:pt x="0" y="0"/>
                </a:moveTo>
                <a:lnTo>
                  <a:pt x="933450" y="0"/>
                </a:lnTo>
                <a:lnTo>
                  <a:pt x="933450" y="2203450"/>
                </a:lnTo>
                <a:lnTo>
                  <a:pt x="127000" y="2203450"/>
                </a:lnTo>
              </a:path>
            </a:pathLst>
          </a:custGeom>
          <a:noFill/>
          <a:ln w="571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1" tIns="45715" rIns="91431" bIns="45715" numCol="1" spcCol="0" rtlCol="0" anchor="ctr" anchorCtr="0" compatLnSpc="1">
            <a:prstTxWarp prst="textNoShape">
              <a:avLst/>
            </a:prstTxWarp>
          </a:bodyPr>
          <a:lstStyle/>
          <a:p>
            <a:pPr algn="ctr" defTabSz="914282"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12" name="TextBox 11"/>
          <p:cNvSpPr txBox="1"/>
          <p:nvPr/>
        </p:nvSpPr>
        <p:spPr>
          <a:xfrm>
            <a:off x="1104154" y="3697081"/>
            <a:ext cx="2201225" cy="307766"/>
          </a:xfrm>
          <a:prstGeom prst="rect">
            <a:avLst/>
          </a:prstGeom>
          <a:noFill/>
        </p:spPr>
        <p:txBody>
          <a:bodyPr wrap="none" lIns="91431" tIns="45715" rIns="91431" bIns="45715" rtlCol="0">
            <a:spAutoFit/>
          </a:bodyPr>
          <a:lstStyle/>
          <a:p>
            <a:pPr fontAlgn="base">
              <a:spcBef>
                <a:spcPct val="0"/>
              </a:spcBef>
              <a:spcAft>
                <a:spcPct val="0"/>
              </a:spcAft>
              <a:defRPr/>
            </a:pPr>
            <a:r>
              <a:rPr lang="en-US" sz="1400" b="1" dirty="0">
                <a:solidFill>
                  <a:srgbClr val="000000"/>
                </a:solidFill>
                <a:latin typeface="Arial" charset="0"/>
                <a:ea typeface="ＭＳ Ｐゴシック" charset="0"/>
              </a:rPr>
              <a:t>Events above threshold</a:t>
            </a:r>
          </a:p>
        </p:txBody>
      </p:sp>
      <p:cxnSp>
        <p:nvCxnSpPr>
          <p:cNvPr id="14" name="Straight Connector 13"/>
          <p:cNvCxnSpPr/>
          <p:nvPr/>
        </p:nvCxnSpPr>
        <p:spPr bwMode="auto">
          <a:xfrm>
            <a:off x="7346725" y="4581160"/>
            <a:ext cx="1219200" cy="0"/>
          </a:xfrm>
          <a:prstGeom prst="line">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7065233" y="4619014"/>
            <a:ext cx="893051" cy="430877"/>
          </a:xfrm>
          <a:prstGeom prst="rect">
            <a:avLst/>
          </a:prstGeom>
          <a:noFill/>
        </p:spPr>
        <p:txBody>
          <a:bodyPr wrap="square" lIns="91431" tIns="45715" rIns="91431" bIns="45715" rtlCol="0">
            <a:spAutoFit/>
          </a:bodyPr>
          <a:lstStyle/>
          <a:p>
            <a:pPr fontAlgn="base">
              <a:spcBef>
                <a:spcPct val="0"/>
              </a:spcBef>
              <a:spcAft>
                <a:spcPct val="0"/>
              </a:spcAft>
              <a:defRPr/>
            </a:pPr>
            <a:r>
              <a:rPr lang="en-US" sz="1100" b="1" dirty="0">
                <a:solidFill>
                  <a:srgbClr val="FF0000"/>
                </a:solidFill>
                <a:latin typeface="Arial" charset="0"/>
                <a:ea typeface="ＭＳ Ｐゴシック" charset="0"/>
              </a:rPr>
              <a:t>Software threshold</a:t>
            </a:r>
          </a:p>
        </p:txBody>
      </p:sp>
      <p:cxnSp>
        <p:nvCxnSpPr>
          <p:cNvPr id="29" name="Straight Connector 28"/>
          <p:cNvCxnSpPr/>
          <p:nvPr/>
        </p:nvCxnSpPr>
        <p:spPr bwMode="auto">
          <a:xfrm>
            <a:off x="4955037" y="1548713"/>
            <a:ext cx="209796" cy="76200"/>
          </a:xfrm>
          <a:prstGeom prst="line">
            <a:avLst/>
          </a:prstGeom>
          <a:noFill/>
          <a:ln w="19050"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5159316" y="1629675"/>
            <a:ext cx="5519" cy="280435"/>
          </a:xfrm>
          <a:prstGeom prst="line">
            <a:avLst/>
          </a:prstGeom>
          <a:noFill/>
          <a:ln w="19050"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773" name="Arc 5"/>
          <p:cNvSpPr>
            <a:spLocks/>
          </p:cNvSpPr>
          <p:nvPr/>
        </p:nvSpPr>
        <p:spPr bwMode="auto">
          <a:xfrm>
            <a:off x="4725673" y="1733983"/>
            <a:ext cx="2266142" cy="7112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chemeClr val="accent2"/>
            </a:solidFill>
            <a:round/>
            <a:headEnd/>
            <a:tailEnd type="triangle" w="lg" len="lg"/>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7" name="TextBox 6"/>
          <p:cNvSpPr txBox="1"/>
          <p:nvPr/>
        </p:nvSpPr>
        <p:spPr>
          <a:xfrm rot="20245408">
            <a:off x="4304990" y="1035882"/>
            <a:ext cx="1676529" cy="307777"/>
          </a:xfrm>
          <a:prstGeom prst="rect">
            <a:avLst/>
          </a:prstGeom>
          <a:noFill/>
        </p:spPr>
        <p:txBody>
          <a:bodyPr wrap="square" rtlCol="0">
            <a:spAutoFit/>
          </a:bodyPr>
          <a:lstStyle/>
          <a:p>
            <a:pPr defTabSz="457189" fontAlgn="base">
              <a:spcBef>
                <a:spcPct val="0"/>
              </a:spcBef>
              <a:spcAft>
                <a:spcPct val="0"/>
              </a:spcAft>
              <a:defRPr/>
            </a:pPr>
            <a:r>
              <a:rPr lang="en-US" sz="1400" b="1" dirty="0">
                <a:solidFill>
                  <a:srgbClr val="FFFFFF"/>
                </a:solidFill>
                <a:latin typeface="Calibri" charset="0"/>
              </a:rPr>
              <a:t>PbF</a:t>
            </a:r>
            <a:r>
              <a:rPr lang="en-US" sz="1400" b="1" baseline="-25000" dirty="0">
                <a:solidFill>
                  <a:srgbClr val="FFFFFF"/>
                </a:solidFill>
                <a:latin typeface="Calibri" charset="0"/>
              </a:rPr>
              <a:t>2</a:t>
            </a:r>
            <a:r>
              <a:rPr lang="en-US" sz="1400" b="1" dirty="0">
                <a:solidFill>
                  <a:srgbClr val="FFFFFF"/>
                </a:solidFill>
                <a:latin typeface="Calibri" charset="0"/>
              </a:rPr>
              <a:t> </a:t>
            </a:r>
            <a:r>
              <a:rPr lang="en-US" sz="1400" b="1" dirty="0" err="1">
                <a:solidFill>
                  <a:srgbClr val="FFFFFF"/>
                </a:solidFill>
                <a:latin typeface="Calibri" charset="0"/>
              </a:rPr>
              <a:t>xtals</a:t>
            </a:r>
            <a:endParaRPr lang="en-US" sz="1400" b="1" dirty="0">
              <a:solidFill>
                <a:srgbClr val="FFFFFF"/>
              </a:solidFill>
              <a:latin typeface="Calibri" charset="0"/>
            </a:endParaRPr>
          </a:p>
        </p:txBody>
      </p:sp>
      <p:sp>
        <p:nvSpPr>
          <p:cNvPr id="30" name="Content Placeholder 1"/>
          <p:cNvSpPr txBox="1">
            <a:spLocks/>
          </p:cNvSpPr>
          <p:nvPr/>
        </p:nvSpPr>
        <p:spPr>
          <a:xfrm>
            <a:off x="1995489" y="6263589"/>
            <a:ext cx="8672513" cy="40005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b="1" dirty="0">
                <a:sym typeface="Wingdings" pitchFamily="2" charset="2"/>
              </a:rPr>
              <a:t>Systematic error total </a:t>
            </a:r>
            <a:r>
              <a:rPr lang="en-US" b="1" dirty="0" err="1">
                <a:solidFill>
                  <a:schemeClr val="accent6"/>
                </a:solidFill>
                <a:latin typeface="Symbol" panose="05050102010706020507" pitchFamily="18" charset="2"/>
              </a:rPr>
              <a:t>w</a:t>
            </a:r>
            <a:r>
              <a:rPr lang="en-US" b="1" baseline="-25000" dirty="0" err="1">
                <a:solidFill>
                  <a:schemeClr val="accent6"/>
                </a:solidFill>
              </a:rPr>
              <a:t>a</a:t>
            </a:r>
            <a:r>
              <a:rPr lang="en-US" b="1" baseline="-25000" dirty="0"/>
              <a:t> </a:t>
            </a:r>
            <a:r>
              <a:rPr lang="en-US" b="1" dirty="0">
                <a:sym typeface="Wingdings" pitchFamily="2" charset="2"/>
              </a:rPr>
              <a:t>budget</a:t>
            </a:r>
            <a:r>
              <a:rPr lang="en-US" dirty="0"/>
              <a:t>:   	</a:t>
            </a:r>
            <a:r>
              <a:rPr lang="en-US" sz="2000" dirty="0"/>
              <a:t>[ 210 ppb </a:t>
            </a:r>
            <a:r>
              <a:rPr lang="en-US" sz="2000" b="1" dirty="0">
                <a:solidFill>
                  <a:srgbClr val="519A24"/>
                </a:solidFill>
                <a:sym typeface="Wingdings" panose="05000000000000000000" pitchFamily="2" charset="2"/>
              </a:rPr>
              <a:t> 70 ppb </a:t>
            </a:r>
            <a:r>
              <a:rPr lang="en-US" sz="2000" dirty="0">
                <a:sym typeface="Wingdings" panose="05000000000000000000" pitchFamily="2" charset="2"/>
              </a:rPr>
              <a:t>] </a:t>
            </a:r>
          </a:p>
          <a:p>
            <a:pPr marL="457189" lvl="1" indent="0">
              <a:buNone/>
              <a:defRPr/>
            </a:pPr>
            <a:endParaRPr lang="en-US" b="1" dirty="0">
              <a:solidFill>
                <a:srgbClr val="003087"/>
              </a:solidFill>
              <a:sym typeface="Wingdings" pitchFamily="2" charset="2"/>
            </a:endParaRPr>
          </a:p>
        </p:txBody>
      </p:sp>
      <p:pic>
        <p:nvPicPr>
          <p:cNvPr id="32" name="Picture 31"/>
          <p:cNvPicPr>
            <a:picLocks noChangeAspect="1"/>
          </p:cNvPicPr>
          <p:nvPr/>
        </p:nvPicPr>
        <p:blipFill>
          <a:blip r:embed="rId6"/>
          <a:stretch>
            <a:fillRect/>
          </a:stretch>
        </p:blipFill>
        <p:spPr>
          <a:xfrm>
            <a:off x="4054380" y="3593138"/>
            <a:ext cx="3737937" cy="2488901"/>
          </a:xfrm>
          <a:prstGeom prst="rect">
            <a:avLst/>
          </a:prstGeom>
        </p:spPr>
      </p:pic>
      <p:sp>
        <p:nvSpPr>
          <p:cNvPr id="288789" name="AutoShape 21"/>
          <p:cNvSpPr>
            <a:spLocks noChangeArrowheads="1"/>
          </p:cNvSpPr>
          <p:nvPr/>
        </p:nvSpPr>
        <p:spPr bwMode="auto">
          <a:xfrm>
            <a:off x="3641711" y="4525563"/>
            <a:ext cx="533400" cy="533400"/>
          </a:xfrm>
          <a:prstGeom prst="leftArrow">
            <a:avLst>
              <a:gd name="adj1" fmla="val 50000"/>
              <a:gd name="adj2" fmla="val 25000"/>
            </a:avLst>
          </a:prstGeom>
          <a:solidFill>
            <a:schemeClr val="folHlink"/>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9858" y="748989"/>
            <a:ext cx="3444025" cy="25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Line 9"/>
          <p:cNvSpPr>
            <a:spLocks noChangeShapeType="1"/>
          </p:cNvSpPr>
          <p:nvPr/>
        </p:nvSpPr>
        <p:spPr bwMode="auto">
          <a:xfrm>
            <a:off x="4544704" y="1819701"/>
            <a:ext cx="6060106" cy="488601"/>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26" name="Line 10"/>
          <p:cNvSpPr>
            <a:spLocks noChangeShapeType="1"/>
          </p:cNvSpPr>
          <p:nvPr/>
        </p:nvSpPr>
        <p:spPr bwMode="auto">
          <a:xfrm flipV="1">
            <a:off x="4872250" y="758282"/>
            <a:ext cx="3335047" cy="6792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defRPr/>
            </a:pPr>
            <a:endParaRPr lang="en-US" b="1">
              <a:solidFill>
                <a:srgbClr val="000000"/>
              </a:solidFill>
              <a:latin typeface="Arial" charset="0"/>
              <a:ea typeface="ＭＳ Ｐゴシック" charset="0"/>
            </a:endParaRPr>
          </a:p>
        </p:txBody>
      </p:sp>
      <p:sp>
        <p:nvSpPr>
          <p:cNvPr id="3" name="Rectangle 2"/>
          <p:cNvSpPr/>
          <p:nvPr/>
        </p:nvSpPr>
        <p:spPr>
          <a:xfrm rot="20545075">
            <a:off x="4464844" y="1505586"/>
            <a:ext cx="450869" cy="255195"/>
          </a:xfrm>
          <a:custGeom>
            <a:avLst/>
            <a:gdLst>
              <a:gd name="connsiteX0" fmla="*/ 0 w 327546"/>
              <a:gd name="connsiteY0" fmla="*/ 0 h 227463"/>
              <a:gd name="connsiteX1" fmla="*/ 327546 w 327546"/>
              <a:gd name="connsiteY1" fmla="*/ 0 h 227463"/>
              <a:gd name="connsiteX2" fmla="*/ 327546 w 327546"/>
              <a:gd name="connsiteY2" fmla="*/ 227463 h 227463"/>
              <a:gd name="connsiteX3" fmla="*/ 0 w 327546"/>
              <a:gd name="connsiteY3" fmla="*/ 227463 h 227463"/>
              <a:gd name="connsiteX4" fmla="*/ 0 w 327546"/>
              <a:gd name="connsiteY4" fmla="*/ 0 h 227463"/>
              <a:gd name="connsiteX0" fmla="*/ 51614 w 379160"/>
              <a:gd name="connsiteY0" fmla="*/ 0 h 239742"/>
              <a:gd name="connsiteX1" fmla="*/ 379160 w 379160"/>
              <a:gd name="connsiteY1" fmla="*/ 0 h 239742"/>
              <a:gd name="connsiteX2" fmla="*/ 379160 w 379160"/>
              <a:gd name="connsiteY2" fmla="*/ 227463 h 239742"/>
              <a:gd name="connsiteX3" fmla="*/ 0 w 379160"/>
              <a:gd name="connsiteY3" fmla="*/ 239742 h 239742"/>
              <a:gd name="connsiteX4" fmla="*/ 51614 w 379160"/>
              <a:gd name="connsiteY4" fmla="*/ 0 h 239742"/>
              <a:gd name="connsiteX0" fmla="*/ 51614 w 446745"/>
              <a:gd name="connsiteY0" fmla="*/ 2444 h 242186"/>
              <a:gd name="connsiteX1" fmla="*/ 446745 w 446745"/>
              <a:gd name="connsiteY1" fmla="*/ 0 h 242186"/>
              <a:gd name="connsiteX2" fmla="*/ 379160 w 446745"/>
              <a:gd name="connsiteY2" fmla="*/ 229907 h 242186"/>
              <a:gd name="connsiteX3" fmla="*/ 0 w 446745"/>
              <a:gd name="connsiteY3" fmla="*/ 242186 h 242186"/>
              <a:gd name="connsiteX4" fmla="*/ 51614 w 446745"/>
              <a:gd name="connsiteY4" fmla="*/ 2444 h 242186"/>
              <a:gd name="connsiteX0" fmla="*/ 51614 w 426436"/>
              <a:gd name="connsiteY0" fmla="*/ 13651 h 253393"/>
              <a:gd name="connsiteX1" fmla="*/ 426436 w 426436"/>
              <a:gd name="connsiteY1" fmla="*/ 0 h 253393"/>
              <a:gd name="connsiteX2" fmla="*/ 379160 w 426436"/>
              <a:gd name="connsiteY2" fmla="*/ 241114 h 253393"/>
              <a:gd name="connsiteX3" fmla="*/ 0 w 426436"/>
              <a:gd name="connsiteY3" fmla="*/ 253393 h 253393"/>
              <a:gd name="connsiteX4" fmla="*/ 51614 w 426436"/>
              <a:gd name="connsiteY4" fmla="*/ 13651 h 253393"/>
              <a:gd name="connsiteX0" fmla="*/ 76047 w 450869"/>
              <a:gd name="connsiteY0" fmla="*/ 13651 h 255195"/>
              <a:gd name="connsiteX1" fmla="*/ 450869 w 450869"/>
              <a:gd name="connsiteY1" fmla="*/ 0 h 255195"/>
              <a:gd name="connsiteX2" fmla="*/ 403593 w 450869"/>
              <a:gd name="connsiteY2" fmla="*/ 241114 h 255195"/>
              <a:gd name="connsiteX3" fmla="*/ 0 w 450869"/>
              <a:gd name="connsiteY3" fmla="*/ 255195 h 255195"/>
              <a:gd name="connsiteX4" fmla="*/ 76047 w 450869"/>
              <a:gd name="connsiteY4" fmla="*/ 13651 h 25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9" h="255195">
                <a:moveTo>
                  <a:pt x="76047" y="13651"/>
                </a:moveTo>
                <a:lnTo>
                  <a:pt x="450869" y="0"/>
                </a:lnTo>
                <a:lnTo>
                  <a:pt x="403593" y="241114"/>
                </a:lnTo>
                <a:lnTo>
                  <a:pt x="0" y="255195"/>
                </a:lnTo>
                <a:lnTo>
                  <a:pt x="76047" y="13651"/>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412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ertzog\Documents\MyUW-Documents\Talk Copies\g2 slides gifs photos\animateSpectru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0301" y="1320802"/>
            <a:ext cx="6833892" cy="4829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488" y="279400"/>
            <a:ext cx="11788048" cy="1131765"/>
          </a:xfrm>
        </p:spPr>
        <p:txBody>
          <a:bodyPr/>
          <a:lstStyle/>
          <a:p>
            <a:r>
              <a:rPr lang="en-US" sz="2400" dirty="0" smtClean="0"/>
              <a:t>The </a:t>
            </a:r>
            <a:r>
              <a:rPr lang="en-US" sz="2400" dirty="0"/>
              <a:t>precession frequency is the difference between the spin and cyclotron </a:t>
            </a:r>
            <a:r>
              <a:rPr lang="en-US" sz="2400" dirty="0" smtClean="0"/>
              <a:t>frequencies, encoded as </a:t>
            </a:r>
            <a:r>
              <a:rPr lang="en-US" sz="2400" dirty="0"/>
              <a:t>an oscillation in the positron energy spectrum as seen by the calorimeters</a:t>
            </a:r>
          </a:p>
        </p:txBody>
      </p:sp>
      <p:pic>
        <p:nvPicPr>
          <p:cNvPr id="3" name="Picture 2"/>
          <p:cNvPicPr preferRelativeResize="0">
            <a:picLocks/>
          </p:cNvPicPr>
          <p:nvPr/>
        </p:nvPicPr>
        <p:blipFill>
          <a:blip r:embed="rId3"/>
          <a:stretch>
            <a:fillRect/>
          </a:stretch>
        </p:blipFill>
        <p:spPr>
          <a:xfrm>
            <a:off x="444501" y="1460500"/>
            <a:ext cx="5135606" cy="4711700"/>
          </a:xfrm>
          <a:prstGeom prst="rect">
            <a:avLst/>
          </a:prstGeom>
        </p:spPr>
      </p:pic>
      <p:sp>
        <p:nvSpPr>
          <p:cNvPr id="5" name="TextBox 4"/>
          <p:cNvSpPr txBox="1"/>
          <p:nvPr/>
        </p:nvSpPr>
        <p:spPr>
          <a:xfrm>
            <a:off x="6762751" y="3557062"/>
            <a:ext cx="2895600" cy="369332"/>
          </a:xfrm>
          <a:prstGeom prst="rect">
            <a:avLst/>
          </a:prstGeom>
          <a:noFill/>
        </p:spPr>
        <p:txBody>
          <a:bodyPr wrap="square" rtlCol="0">
            <a:spAutoFit/>
          </a:bodyPr>
          <a:lstStyle/>
          <a:p>
            <a:pPr eaLnBrk="0" fontAlgn="base" hangingPunct="0">
              <a:spcBef>
                <a:spcPct val="0"/>
              </a:spcBef>
              <a:spcAft>
                <a:spcPct val="0"/>
              </a:spcAft>
              <a:defRPr/>
            </a:pPr>
            <a:r>
              <a:rPr lang="en-US" b="1" dirty="0">
                <a:solidFill>
                  <a:srgbClr val="FF0000"/>
                </a:solidFill>
                <a:latin typeface="Arial" pitchFamily="34" charset="0"/>
                <a:cs typeface="Arial"/>
              </a:rPr>
              <a:t>Energy in Calorimeters</a:t>
            </a:r>
          </a:p>
        </p:txBody>
      </p:sp>
      <p:sp>
        <p:nvSpPr>
          <p:cNvPr id="6" name="TextBox 5"/>
          <p:cNvSpPr txBox="1"/>
          <p:nvPr/>
        </p:nvSpPr>
        <p:spPr>
          <a:xfrm>
            <a:off x="6936259" y="6016110"/>
            <a:ext cx="2895600" cy="369332"/>
          </a:xfrm>
          <a:prstGeom prst="rect">
            <a:avLst/>
          </a:prstGeom>
          <a:noFill/>
        </p:spPr>
        <p:txBody>
          <a:bodyPr wrap="square" rtlCol="0">
            <a:spAutoFit/>
          </a:bodyPr>
          <a:lstStyle/>
          <a:p>
            <a:pPr eaLnBrk="0" fontAlgn="base" hangingPunct="0">
              <a:spcBef>
                <a:spcPct val="0"/>
              </a:spcBef>
              <a:spcAft>
                <a:spcPct val="0"/>
              </a:spcAft>
              <a:defRPr/>
            </a:pPr>
            <a:r>
              <a:rPr lang="en-US" b="1" dirty="0">
                <a:solidFill>
                  <a:srgbClr val="FF0000"/>
                </a:solidFill>
                <a:latin typeface="Arial" pitchFamily="34" charset="0"/>
                <a:cs typeface="Arial"/>
              </a:rPr>
              <a:t>Phase of Muon Spin</a:t>
            </a:r>
          </a:p>
        </p:txBody>
      </p:sp>
      <p:sp>
        <p:nvSpPr>
          <p:cNvPr id="7" name="TextBox 6"/>
          <p:cNvSpPr txBox="1"/>
          <p:nvPr/>
        </p:nvSpPr>
        <p:spPr>
          <a:xfrm>
            <a:off x="7010401" y="1755937"/>
            <a:ext cx="2705100" cy="369332"/>
          </a:xfrm>
          <a:prstGeom prst="rect">
            <a:avLst/>
          </a:prstGeom>
          <a:noFill/>
        </p:spPr>
        <p:txBody>
          <a:bodyPr wrap="square" rtlCol="0">
            <a:spAutoFit/>
          </a:bodyPr>
          <a:lstStyle/>
          <a:p>
            <a:pPr eaLnBrk="0" fontAlgn="base" hangingPunct="0">
              <a:spcBef>
                <a:spcPct val="0"/>
              </a:spcBef>
              <a:spcAft>
                <a:spcPct val="0"/>
              </a:spcAft>
              <a:defRPr/>
            </a:pPr>
            <a:r>
              <a:rPr lang="en-US" b="1" dirty="0">
                <a:solidFill>
                  <a:srgbClr val="003399"/>
                </a:solidFill>
                <a:latin typeface="Arial" pitchFamily="34" charset="0"/>
                <a:cs typeface="Arial"/>
              </a:rPr>
              <a:t>Threshold Energy Cut</a:t>
            </a:r>
          </a:p>
        </p:txBody>
      </p:sp>
      <p:sp>
        <p:nvSpPr>
          <p:cNvPr id="8" name="Down Arrow 7"/>
          <p:cNvSpPr/>
          <p:nvPr/>
        </p:nvSpPr>
        <p:spPr bwMode="auto">
          <a:xfrm>
            <a:off x="8210551" y="2161207"/>
            <a:ext cx="304800" cy="384156"/>
          </a:xfrm>
          <a:prstGeom prst="downArrow">
            <a:avLst/>
          </a:prstGeom>
          <a:solidFill>
            <a:srgbClr val="0070C0"/>
          </a:soli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defRPr/>
            </a:pPr>
            <a:endParaRPr lang="en-US" b="1">
              <a:solidFill>
                <a:srgbClr val="FFFFFF"/>
              </a:solidFill>
              <a:latin typeface="Arial" pitchFamily="34" charset="0"/>
              <a:cs typeface="Arial"/>
            </a:endParaRPr>
          </a:p>
        </p:txBody>
      </p:sp>
    </p:spTree>
    <p:extLst>
      <p:ext uri="{BB962C8B-B14F-4D97-AF65-F5344CB8AC3E}">
        <p14:creationId xmlns:p14="http://schemas.microsoft.com/office/powerpoint/2010/main" val="2691520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61927"/>
            <a:ext cx="10515600" cy="663573"/>
          </a:xfrm>
        </p:spPr>
        <p:txBody>
          <a:bodyPr>
            <a:normAutofit fontScale="90000"/>
          </a:bodyPr>
          <a:lstStyle/>
          <a:p>
            <a:r>
              <a:rPr lang="en-US" b="1" dirty="0" smtClean="0"/>
              <a:t>Run-1 and Run-2 data accumulation in BNL “units”</a:t>
            </a:r>
            <a:endParaRPr lang="en-US" b="1" dirty="0"/>
          </a:p>
        </p:txBody>
      </p:sp>
      <p:pic>
        <p:nvPicPr>
          <p:cNvPr id="4" name="Content Placeholder 3"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t="20654" r="7419"/>
          <a:stretch/>
        </p:blipFill>
        <p:spPr>
          <a:xfrm>
            <a:off x="1028700" y="3517900"/>
            <a:ext cx="3323857" cy="2539999"/>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809" y="3429000"/>
            <a:ext cx="3694550" cy="2705100"/>
          </a:xfrm>
          <a:prstGeom prst="rect">
            <a:avLst/>
          </a:prstGeom>
        </p:spPr>
      </p:pic>
      <p:sp>
        <p:nvSpPr>
          <p:cNvPr id="6" name="TextBox 5"/>
          <p:cNvSpPr txBox="1"/>
          <p:nvPr/>
        </p:nvSpPr>
        <p:spPr>
          <a:xfrm rot="16200000">
            <a:off x="-749300" y="4368800"/>
            <a:ext cx="3035300" cy="400110"/>
          </a:xfrm>
          <a:prstGeom prst="rect">
            <a:avLst/>
          </a:prstGeom>
          <a:solidFill>
            <a:schemeClr val="bg1"/>
          </a:solidFill>
        </p:spPr>
        <p:txBody>
          <a:bodyPr wrap="square" rtlCol="0">
            <a:spAutoFit/>
          </a:bodyPr>
          <a:lstStyle/>
          <a:p>
            <a:r>
              <a:rPr lang="en-US" sz="2000" b="1" dirty="0" smtClean="0"/>
              <a:t>Compared to BNL totals</a:t>
            </a:r>
            <a:endParaRPr lang="en-US" sz="2000" b="1" dirty="0"/>
          </a:p>
        </p:txBody>
      </p:sp>
      <p:sp>
        <p:nvSpPr>
          <p:cNvPr id="8" name="TextBox 7"/>
          <p:cNvSpPr txBox="1"/>
          <p:nvPr/>
        </p:nvSpPr>
        <p:spPr>
          <a:xfrm>
            <a:off x="647700" y="800100"/>
            <a:ext cx="8115300" cy="2400657"/>
          </a:xfrm>
          <a:prstGeom prst="rect">
            <a:avLst/>
          </a:prstGeom>
          <a:noFill/>
        </p:spPr>
        <p:txBody>
          <a:bodyPr wrap="square" rtlCol="0">
            <a:spAutoFit/>
          </a:bodyPr>
          <a:lstStyle/>
          <a:p>
            <a:r>
              <a:rPr lang="en-US" sz="2400" b="1" dirty="0" smtClean="0">
                <a:solidFill>
                  <a:srgbClr val="FF0000"/>
                </a:solidFill>
              </a:rPr>
              <a:t>General remarks</a:t>
            </a:r>
          </a:p>
          <a:p>
            <a:pPr marL="342900" indent="-342900">
              <a:buFont typeface="Arial" panose="020B0604020202020204" pitchFamily="34" charset="0"/>
              <a:buChar char="•"/>
            </a:pPr>
            <a:r>
              <a:rPr lang="en-US" b="1" dirty="0" smtClean="0"/>
              <a:t>Run 1 </a:t>
            </a:r>
            <a:r>
              <a:rPr lang="en-US" dirty="0" smtClean="0"/>
              <a:t>had a number of changing conditions as we optimized the data taking</a:t>
            </a:r>
          </a:p>
          <a:p>
            <a:pPr marL="800100" lvl="1" indent="-342900">
              <a:buFont typeface="Arial" panose="020B0604020202020204" pitchFamily="34" charset="0"/>
              <a:buChar char="•"/>
            </a:pPr>
            <a:r>
              <a:rPr lang="en-US" dirty="0" smtClean="0"/>
              <a:t>Some real challenges owing to that plus some hardware issues discovered after the run ended</a:t>
            </a:r>
          </a:p>
          <a:p>
            <a:pPr marL="342900" indent="-342900">
              <a:buFont typeface="Arial" panose="020B0604020202020204" pitchFamily="34" charset="0"/>
              <a:buChar char="•"/>
            </a:pPr>
            <a:r>
              <a:rPr lang="en-US" b="1" dirty="0" smtClean="0"/>
              <a:t>Run 2</a:t>
            </a:r>
            <a:r>
              <a:rPr lang="en-US" dirty="0" smtClean="0"/>
              <a:t> was stable, but started late (because of us). Greatly reduced running at end because of lab budget</a:t>
            </a:r>
          </a:p>
          <a:p>
            <a:pPr marL="342900" indent="-342900">
              <a:buFont typeface="Arial" panose="020B0604020202020204" pitchFamily="34" charset="0"/>
              <a:buChar char="•"/>
            </a:pPr>
            <a:r>
              <a:rPr lang="en-US" b="1" dirty="0" smtClean="0"/>
              <a:t>Run 3</a:t>
            </a:r>
            <a:r>
              <a:rPr lang="en-US" dirty="0" smtClean="0"/>
              <a:t> is planned to be a direct continuation of Run 2; no major changes</a:t>
            </a:r>
          </a:p>
          <a:p>
            <a:pPr marL="342900" indent="-342900">
              <a:buFont typeface="Arial" panose="020B0604020202020204" pitchFamily="34" charset="0"/>
              <a:buChar char="•"/>
            </a:pPr>
            <a:r>
              <a:rPr lang="en-US" b="1" dirty="0" smtClean="0"/>
              <a:t>Run 4</a:t>
            </a:r>
            <a:r>
              <a:rPr lang="en-US" dirty="0" smtClean="0"/>
              <a:t> is still far away …</a:t>
            </a:r>
            <a:endParaRPr lang="en-US" dirty="0"/>
          </a:p>
        </p:txBody>
      </p:sp>
      <p:pic>
        <p:nvPicPr>
          <p:cNvPr id="9" name="Picture 8"/>
          <p:cNvPicPr>
            <a:picLocks noChangeAspect="1"/>
          </p:cNvPicPr>
          <p:nvPr/>
        </p:nvPicPr>
        <p:blipFill>
          <a:blip r:embed="rId4"/>
          <a:stretch>
            <a:fillRect/>
          </a:stretch>
        </p:blipFill>
        <p:spPr>
          <a:xfrm>
            <a:off x="8897258" y="1056221"/>
            <a:ext cx="2652486" cy="3542006"/>
          </a:xfrm>
          <a:prstGeom prst="rect">
            <a:avLst/>
          </a:prstGeom>
        </p:spPr>
      </p:pic>
      <p:sp>
        <p:nvSpPr>
          <p:cNvPr id="11" name="Oval 10"/>
          <p:cNvSpPr/>
          <p:nvPr/>
        </p:nvSpPr>
        <p:spPr>
          <a:xfrm>
            <a:off x="9693729" y="1714499"/>
            <a:ext cx="1104900" cy="158024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347200" y="4601028"/>
            <a:ext cx="1988457" cy="369332"/>
          </a:xfrm>
          <a:prstGeom prst="rect">
            <a:avLst/>
          </a:prstGeom>
          <a:noFill/>
        </p:spPr>
        <p:txBody>
          <a:bodyPr wrap="square" rtlCol="0">
            <a:spAutoFit/>
          </a:bodyPr>
          <a:lstStyle/>
          <a:p>
            <a:pPr algn="ctr"/>
            <a:r>
              <a:rPr lang="en-US" b="1" dirty="0" smtClean="0"/>
              <a:t>“the brick”</a:t>
            </a:r>
            <a:endParaRPr lang="en-US" b="1" dirty="0"/>
          </a:p>
        </p:txBody>
      </p:sp>
    </p:spTree>
    <p:extLst>
      <p:ext uri="{BB962C8B-B14F-4D97-AF65-F5344CB8AC3E}">
        <p14:creationId xmlns:p14="http://schemas.microsoft.com/office/powerpoint/2010/main" val="1689071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d stage curtains | I took this at a Sweet Can show. I real…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80571" y="1270000"/>
            <a:ext cx="11466286" cy="1882777"/>
          </a:xfrm>
        </p:spPr>
        <p:txBody>
          <a:bodyPr>
            <a:normAutofit/>
          </a:bodyPr>
          <a:lstStyle/>
          <a:p>
            <a:r>
              <a:rPr lang="en-US" b="1" dirty="0" smtClean="0">
                <a:solidFill>
                  <a:schemeClr val="bg1"/>
                </a:solidFill>
              </a:rPr>
              <a:t>We pushed hard toward </a:t>
            </a:r>
            <a:r>
              <a:rPr lang="en-US" b="1" dirty="0" err="1" smtClean="0">
                <a:solidFill>
                  <a:schemeClr val="bg1"/>
                </a:solidFill>
              </a:rPr>
              <a:t>Unblinding</a:t>
            </a:r>
            <a:r>
              <a:rPr lang="en-US" b="1" dirty="0" smtClean="0">
                <a:solidFill>
                  <a:schemeClr val="bg1"/>
                </a:solidFill>
              </a:rPr>
              <a:t> in Elba, but …</a:t>
            </a:r>
            <a:endParaRPr lang="en-US" b="1" dirty="0">
              <a:solidFill>
                <a:schemeClr val="bg1"/>
              </a:solidFill>
            </a:endParaRPr>
          </a:p>
        </p:txBody>
      </p:sp>
    </p:spTree>
    <p:extLst>
      <p:ext uri="{BB962C8B-B14F-4D97-AF65-F5344CB8AC3E}">
        <p14:creationId xmlns:p14="http://schemas.microsoft.com/office/powerpoint/2010/main" val="3241902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52" y="856344"/>
            <a:ext cx="10515600" cy="1253219"/>
          </a:xfrm>
        </p:spPr>
        <p:txBody>
          <a:bodyPr>
            <a:noAutofit/>
          </a:bodyPr>
          <a:lstStyle/>
          <a:p>
            <a:pPr algn="ctr"/>
            <a:r>
              <a:rPr lang="en-US" sz="3600" b="1" dirty="0"/>
              <a:t>“All human plans [are] subject to ruthless revision by </a:t>
            </a:r>
            <a:r>
              <a:rPr lang="en-US" sz="3600" b="1" dirty="0" smtClean="0"/>
              <a:t>Nature …”</a:t>
            </a:r>
            <a:r>
              <a:rPr lang="en-US" sz="3600" b="1" dirty="0"/>
              <a:t> </a:t>
            </a:r>
            <a:endParaRPr lang="en-US" sz="1600" b="1" dirty="0"/>
          </a:p>
        </p:txBody>
      </p:sp>
      <p:sp>
        <p:nvSpPr>
          <p:cNvPr id="3" name="Text Placeholder 2"/>
          <p:cNvSpPr>
            <a:spLocks noGrp="1"/>
          </p:cNvSpPr>
          <p:nvPr>
            <p:ph type="body" idx="1"/>
          </p:nvPr>
        </p:nvSpPr>
        <p:spPr>
          <a:xfrm>
            <a:off x="840469" y="2723018"/>
            <a:ext cx="10515600" cy="611185"/>
          </a:xfrm>
        </p:spPr>
        <p:txBody>
          <a:bodyPr/>
          <a:lstStyle/>
          <a:p>
            <a:pPr algn="ctr"/>
            <a:r>
              <a:rPr lang="en-US" b="1" dirty="0" smtClean="0">
                <a:solidFill>
                  <a:srgbClr val="FF0000"/>
                </a:solidFill>
              </a:rPr>
              <a:t>(We are entering a realm “beyond BNL E821” and carefully moving forward)</a:t>
            </a:r>
            <a:endParaRPr lang="en-US" b="1" dirty="0">
              <a:solidFill>
                <a:srgbClr val="FF0000"/>
              </a:solidFill>
            </a:endParaRPr>
          </a:p>
        </p:txBody>
      </p:sp>
      <p:sp>
        <p:nvSpPr>
          <p:cNvPr id="4" name="Rectangle 3"/>
          <p:cNvSpPr/>
          <p:nvPr/>
        </p:nvSpPr>
        <p:spPr>
          <a:xfrm>
            <a:off x="177819" y="6488668"/>
            <a:ext cx="4369530" cy="369332"/>
          </a:xfrm>
          <a:prstGeom prst="rect">
            <a:avLst/>
          </a:prstGeom>
        </p:spPr>
        <p:txBody>
          <a:bodyPr wrap="none">
            <a:spAutoFit/>
          </a:bodyPr>
          <a:lstStyle/>
          <a:p>
            <a:pPr lvl="0">
              <a:defRPr/>
            </a:pPr>
            <a:r>
              <a:rPr kumimoji="0" lang="en-US" sz="18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mn-cs"/>
              </a:rPr>
              <a:t>*</a:t>
            </a:r>
            <a:r>
              <a:rPr lang="en-US" b="1" i="1" dirty="0">
                <a:solidFill>
                  <a:srgbClr val="7030A0"/>
                </a:solidFill>
                <a:latin typeface="arial" panose="020B0604020202020204" pitchFamily="34" charset="0"/>
              </a:rPr>
              <a:t>Arthur C. Clarke, 2010: Odyssey Two</a:t>
            </a: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 </a:t>
            </a:r>
            <a:endPar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180114" y="3391223"/>
            <a:ext cx="3748612" cy="2806461"/>
          </a:xfrm>
          <a:prstGeom prst="rect">
            <a:avLst/>
          </a:prstGeom>
          <a:ln w="28575">
            <a:solidFill>
              <a:schemeClr val="tx1"/>
            </a:solidFill>
          </a:ln>
        </p:spPr>
      </p:pic>
      <p:sp>
        <p:nvSpPr>
          <p:cNvPr id="6" name="TextBox 5"/>
          <p:cNvSpPr txBox="1"/>
          <p:nvPr/>
        </p:nvSpPr>
        <p:spPr>
          <a:xfrm>
            <a:off x="5529943" y="3512456"/>
            <a:ext cx="2627085" cy="369332"/>
          </a:xfrm>
          <a:prstGeom prst="rect">
            <a:avLst/>
          </a:prstGeom>
          <a:noFill/>
        </p:spPr>
        <p:txBody>
          <a:bodyPr wrap="square" rtlCol="0">
            <a:spAutoFit/>
          </a:bodyPr>
          <a:lstStyle/>
          <a:p>
            <a:r>
              <a:rPr lang="en-US" b="1" dirty="0" smtClean="0"/>
              <a:t>From our Elba Meeting</a:t>
            </a:r>
            <a:endParaRPr lang="en-US" b="1" dirty="0"/>
          </a:p>
        </p:txBody>
      </p:sp>
    </p:spTree>
    <p:extLst>
      <p:ext uri="{BB962C8B-B14F-4D97-AF65-F5344CB8AC3E}">
        <p14:creationId xmlns:p14="http://schemas.microsoft.com/office/powerpoint/2010/main" val="780133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722" y="-101600"/>
            <a:ext cx="10824991" cy="1117599"/>
          </a:xfrm>
        </p:spPr>
        <p:txBody>
          <a:bodyPr>
            <a:normAutofit fontScale="90000"/>
          </a:bodyPr>
          <a:lstStyle/>
          <a:p>
            <a:r>
              <a:rPr lang="en-US" sz="4000" b="1" dirty="0" smtClean="0">
                <a:solidFill>
                  <a:prstClr val="black"/>
                </a:solidFill>
              </a:rPr>
              <a:t>We are confident we will </a:t>
            </a:r>
            <a:r>
              <a:rPr lang="en-US" sz="4000" b="1" dirty="0">
                <a:solidFill>
                  <a:prstClr val="black"/>
                </a:solidFill>
              </a:rPr>
              <a:t>get it </a:t>
            </a:r>
            <a:r>
              <a:rPr lang="en-US" sz="4000" b="1" dirty="0" smtClean="0">
                <a:solidFill>
                  <a:prstClr val="black"/>
                </a:solidFill>
              </a:rPr>
              <a:t>right because …  </a:t>
            </a:r>
            <a:r>
              <a:rPr lang="en-US" sz="4000" b="1" dirty="0">
                <a:solidFill>
                  <a:prstClr val="black"/>
                </a:solidFill>
              </a:rPr>
              <a:t/>
            </a:r>
            <a:br>
              <a:rPr lang="en-US" sz="4000" b="1" dirty="0">
                <a:solidFill>
                  <a:prstClr val="black"/>
                </a:solidFill>
              </a:rPr>
            </a:br>
            <a:r>
              <a:rPr lang="en-US" sz="4000" b="1" dirty="0" smtClean="0">
                <a:solidFill>
                  <a:schemeClr val="accent5">
                    <a:lumMod val="75000"/>
                  </a:schemeClr>
                </a:solidFill>
              </a:rPr>
              <a:t>1) </a:t>
            </a:r>
            <a:r>
              <a:rPr lang="en-US" sz="4000" b="1" i="1" dirty="0" smtClean="0">
                <a:solidFill>
                  <a:schemeClr val="accent5">
                    <a:lumMod val="75000"/>
                  </a:schemeClr>
                </a:solidFill>
              </a:rPr>
              <a:t>We </a:t>
            </a:r>
            <a:r>
              <a:rPr lang="en-US" sz="4000" b="1" i="1" dirty="0">
                <a:solidFill>
                  <a:schemeClr val="accent5">
                    <a:lumMod val="75000"/>
                  </a:schemeClr>
                </a:solidFill>
              </a:rPr>
              <a:t>built incredible </a:t>
            </a:r>
            <a:r>
              <a:rPr lang="en-US" sz="4000" b="1" i="1" dirty="0" smtClean="0">
                <a:solidFill>
                  <a:schemeClr val="accent5">
                    <a:lumMod val="75000"/>
                  </a:schemeClr>
                </a:solidFill>
              </a:rPr>
              <a:t>Instrumentation that works</a:t>
            </a:r>
            <a:endParaRPr lang="en-US" b="1" i="1" dirty="0">
              <a:solidFill>
                <a:schemeClr val="accent5">
                  <a:lumMod val="75000"/>
                </a:schemeClr>
              </a:solidFill>
            </a:endParaRPr>
          </a:p>
        </p:txBody>
      </p:sp>
      <p:sp>
        <p:nvSpPr>
          <p:cNvPr id="6" name="Content Placeholder 5"/>
          <p:cNvSpPr>
            <a:spLocks noGrp="1"/>
          </p:cNvSpPr>
          <p:nvPr>
            <p:ph sz="half" idx="2"/>
          </p:nvPr>
        </p:nvSpPr>
        <p:spPr>
          <a:xfrm>
            <a:off x="5700934" y="1060828"/>
            <a:ext cx="5083180" cy="2495171"/>
          </a:xfrm>
          <a:ln>
            <a:solidFill>
              <a:schemeClr val="accent1"/>
            </a:solidFill>
          </a:ln>
        </p:spPr>
        <p:txBody>
          <a:bodyPr>
            <a:normAutofit lnSpcReduction="10000"/>
          </a:bodyPr>
          <a:lstStyle/>
          <a:p>
            <a:pPr marL="0" indent="0">
              <a:buNone/>
            </a:pPr>
            <a:r>
              <a:rPr lang="en-US" sz="2400" b="1" dirty="0">
                <a:solidFill>
                  <a:srgbClr val="FF0000"/>
                </a:solidFill>
              </a:rPr>
              <a:t>To measure the </a:t>
            </a:r>
            <a:r>
              <a:rPr lang="en-US" sz="2400" b="1" dirty="0" smtClean="0">
                <a:solidFill>
                  <a:srgbClr val="FF0000"/>
                </a:solidFill>
              </a:rPr>
              <a:t>magnetic </a:t>
            </a:r>
            <a:r>
              <a:rPr lang="en-US" sz="2400" b="1" dirty="0">
                <a:solidFill>
                  <a:srgbClr val="FF0000"/>
                </a:solidFill>
              </a:rPr>
              <a:t>field </a:t>
            </a:r>
            <a:endParaRPr lang="en-US" sz="2400" dirty="0" smtClean="0">
              <a:solidFill>
                <a:srgbClr val="FF0000"/>
              </a:solidFill>
            </a:endParaRPr>
          </a:p>
          <a:p>
            <a:r>
              <a:rPr lang="en-US" sz="2400" dirty="0" smtClean="0"/>
              <a:t>Absolute water and He-3 probes</a:t>
            </a:r>
          </a:p>
          <a:p>
            <a:r>
              <a:rPr lang="en-US" sz="2400" dirty="0" smtClean="0"/>
              <a:t>Absolute Plunging probe</a:t>
            </a:r>
          </a:p>
          <a:p>
            <a:r>
              <a:rPr lang="en-US" sz="2400" dirty="0" smtClean="0"/>
              <a:t>Trolley probes</a:t>
            </a:r>
          </a:p>
          <a:p>
            <a:r>
              <a:rPr lang="en-US" sz="2400" dirty="0" smtClean="0"/>
              <a:t>Fixed probes</a:t>
            </a:r>
          </a:p>
          <a:p>
            <a:r>
              <a:rPr lang="en-US" sz="2400" dirty="0" smtClean="0"/>
              <a:t>Flux-gate monitors</a:t>
            </a:r>
            <a:endParaRPr lang="en-US" sz="2400" dirty="0"/>
          </a:p>
        </p:txBody>
      </p:sp>
      <p:sp>
        <p:nvSpPr>
          <p:cNvPr id="11" name="Content Placeholder 5"/>
          <p:cNvSpPr>
            <a:spLocks noGrp="1"/>
          </p:cNvSpPr>
          <p:nvPr>
            <p:ph sz="half" idx="2"/>
          </p:nvPr>
        </p:nvSpPr>
        <p:spPr>
          <a:xfrm>
            <a:off x="2889755" y="3785303"/>
            <a:ext cx="5775275" cy="2513898"/>
          </a:xfrm>
          <a:ln>
            <a:solidFill>
              <a:schemeClr val="accent1"/>
            </a:solidFill>
          </a:ln>
        </p:spPr>
        <p:txBody>
          <a:bodyPr>
            <a:normAutofit lnSpcReduction="10000"/>
          </a:bodyPr>
          <a:lstStyle/>
          <a:p>
            <a:pPr marL="0" indent="0">
              <a:buNone/>
            </a:pPr>
            <a:r>
              <a:rPr lang="en-US" sz="2400" b="1" dirty="0">
                <a:solidFill>
                  <a:srgbClr val="FF0000"/>
                </a:solidFill>
              </a:rPr>
              <a:t>To measure the </a:t>
            </a:r>
            <a:r>
              <a:rPr lang="en-US" sz="2400" b="1" dirty="0" smtClean="0">
                <a:solidFill>
                  <a:srgbClr val="FF0000"/>
                </a:solidFill>
              </a:rPr>
              <a:t>muon precession frequency</a:t>
            </a:r>
          </a:p>
          <a:p>
            <a:r>
              <a:rPr lang="en-US" sz="2400" dirty="0"/>
              <a:t>Electromagnetic </a:t>
            </a:r>
            <a:r>
              <a:rPr lang="en-US" sz="2400" dirty="0" smtClean="0"/>
              <a:t>calorimeters</a:t>
            </a:r>
            <a:endParaRPr lang="en-US" sz="2400" dirty="0"/>
          </a:p>
          <a:p>
            <a:r>
              <a:rPr lang="en-US" sz="2400" dirty="0" smtClean="0"/>
              <a:t>Waveform digitizers</a:t>
            </a:r>
            <a:endParaRPr lang="en-US" sz="2400" dirty="0"/>
          </a:p>
          <a:p>
            <a:r>
              <a:rPr lang="en-US" sz="2400" dirty="0" smtClean="0"/>
              <a:t>Clock and Control system</a:t>
            </a:r>
            <a:endParaRPr lang="en-US" sz="2400" dirty="0"/>
          </a:p>
          <a:p>
            <a:r>
              <a:rPr lang="en-US" sz="2400" dirty="0"/>
              <a:t>Laser </a:t>
            </a:r>
            <a:r>
              <a:rPr lang="en-US" sz="2400" dirty="0" smtClean="0"/>
              <a:t>calibration system</a:t>
            </a:r>
            <a:endParaRPr lang="en-US" sz="2400" dirty="0"/>
          </a:p>
          <a:p>
            <a:r>
              <a:rPr lang="en-US" sz="2400" dirty="0" smtClean="0"/>
              <a:t>Fast DAQ</a:t>
            </a:r>
            <a:endParaRPr lang="en-US" sz="2400" dirty="0"/>
          </a:p>
        </p:txBody>
      </p:sp>
      <p:sp>
        <p:nvSpPr>
          <p:cNvPr id="12" name="Content Placeholder 5"/>
          <p:cNvSpPr>
            <a:spLocks noGrp="1"/>
          </p:cNvSpPr>
          <p:nvPr>
            <p:ph sz="half" idx="2"/>
          </p:nvPr>
        </p:nvSpPr>
        <p:spPr>
          <a:xfrm>
            <a:off x="813276" y="1042806"/>
            <a:ext cx="4136095" cy="2527709"/>
          </a:xfrm>
          <a:ln>
            <a:solidFill>
              <a:schemeClr val="accent1"/>
            </a:solidFill>
          </a:ln>
        </p:spPr>
        <p:txBody>
          <a:bodyPr>
            <a:normAutofit lnSpcReduction="10000"/>
          </a:bodyPr>
          <a:lstStyle/>
          <a:p>
            <a:pPr marL="0" indent="0">
              <a:buNone/>
            </a:pPr>
            <a:r>
              <a:rPr lang="en-US" sz="2400" b="1" dirty="0" smtClean="0">
                <a:solidFill>
                  <a:srgbClr val="FF0000"/>
                </a:solidFill>
              </a:rPr>
              <a:t>To measure the </a:t>
            </a:r>
            <a:r>
              <a:rPr lang="en-US" sz="2400" b="1" dirty="0">
                <a:solidFill>
                  <a:srgbClr val="FF0000"/>
                </a:solidFill>
              </a:rPr>
              <a:t>incoming and stored muon distribution </a:t>
            </a:r>
            <a:endParaRPr lang="en-US" sz="2400" b="1" dirty="0"/>
          </a:p>
          <a:p>
            <a:r>
              <a:rPr lang="en-US" sz="2400" dirty="0" smtClean="0"/>
              <a:t>T0</a:t>
            </a:r>
          </a:p>
          <a:p>
            <a:r>
              <a:rPr lang="en-US" sz="2400" dirty="0" smtClean="0"/>
              <a:t>IBMS 1,2,3</a:t>
            </a:r>
          </a:p>
          <a:p>
            <a:r>
              <a:rPr lang="en-US" sz="2400" dirty="0" smtClean="0"/>
              <a:t>Fiber Harps</a:t>
            </a:r>
            <a:endParaRPr lang="en-US" sz="2400" dirty="0"/>
          </a:p>
          <a:p>
            <a:r>
              <a:rPr lang="en-US" sz="2400" dirty="0" smtClean="0"/>
              <a:t>Straw Trackers</a:t>
            </a:r>
          </a:p>
        </p:txBody>
      </p:sp>
      <p:pic>
        <p:nvPicPr>
          <p:cNvPr id="3" name="Picture 2"/>
          <p:cNvPicPr>
            <a:picLocks noChangeAspect="1"/>
          </p:cNvPicPr>
          <p:nvPr/>
        </p:nvPicPr>
        <p:blipFill>
          <a:blip r:embed="rId2"/>
          <a:stretch>
            <a:fillRect/>
          </a:stretch>
        </p:blipFill>
        <p:spPr>
          <a:xfrm>
            <a:off x="2879591" y="1654627"/>
            <a:ext cx="632866" cy="1913167"/>
          </a:xfrm>
          <a:prstGeom prst="rect">
            <a:avLst/>
          </a:prstGeom>
        </p:spPr>
      </p:pic>
      <p:pic>
        <p:nvPicPr>
          <p:cNvPr id="31" name="Picture 30"/>
          <p:cNvPicPr>
            <a:picLocks noChangeAspect="1"/>
          </p:cNvPicPr>
          <p:nvPr/>
        </p:nvPicPr>
        <p:blipFill>
          <a:blip r:embed="rId3"/>
          <a:stretch>
            <a:fillRect/>
          </a:stretch>
        </p:blipFill>
        <p:spPr>
          <a:xfrm>
            <a:off x="6955925" y="4034972"/>
            <a:ext cx="765675" cy="2398155"/>
          </a:xfrm>
          <a:prstGeom prst="rect">
            <a:avLst/>
          </a:prstGeom>
        </p:spPr>
      </p:pic>
      <p:pic>
        <p:nvPicPr>
          <p:cNvPr id="32" name="Picture 31"/>
          <p:cNvPicPr>
            <a:picLocks noChangeAspect="1"/>
          </p:cNvPicPr>
          <p:nvPr/>
        </p:nvPicPr>
        <p:blipFill>
          <a:blip r:embed="rId3"/>
          <a:stretch>
            <a:fillRect/>
          </a:stretch>
        </p:blipFill>
        <p:spPr>
          <a:xfrm>
            <a:off x="9953124" y="1328057"/>
            <a:ext cx="765675" cy="2398155"/>
          </a:xfrm>
          <a:prstGeom prst="rect">
            <a:avLst/>
          </a:prstGeom>
        </p:spPr>
      </p:pic>
    </p:spTree>
    <p:extLst>
      <p:ext uri="{BB962C8B-B14F-4D97-AF65-F5344CB8AC3E}">
        <p14:creationId xmlns:p14="http://schemas.microsoft.com/office/powerpoint/2010/main" val="3106439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5" name="Group 74"/>
          <p:cNvGrpSpPr/>
          <p:nvPr/>
        </p:nvGrpSpPr>
        <p:grpSpPr>
          <a:xfrm>
            <a:off x="2888563" y="749459"/>
            <a:ext cx="2674168" cy="1116555"/>
            <a:chOff x="5101126" y="545219"/>
            <a:chExt cx="3043508" cy="1270767"/>
          </a:xfrm>
        </p:grpSpPr>
        <p:pic>
          <p:nvPicPr>
            <p:cNvPr id="7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811"/>
            <a:stretch/>
          </p:blipFill>
          <p:spPr bwMode="auto">
            <a:xfrm>
              <a:off x="5101126" y="545219"/>
              <a:ext cx="3043508" cy="127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p:cNvSpPr/>
            <p:nvPr/>
          </p:nvSpPr>
          <p:spPr>
            <a:xfrm>
              <a:off x="6251280" y="985921"/>
              <a:ext cx="740224" cy="665541"/>
            </a:xfrm>
            <a:prstGeom prst="rect">
              <a:avLst/>
            </a:prstGeom>
          </p:spPr>
          <p:txBody>
            <a:bodyPr wrap="square">
              <a:spAutoFit/>
            </a:bodyPr>
            <a:lstStyle/>
            <a:p>
              <a:pPr>
                <a:defRPr/>
              </a:pPr>
              <a:r>
                <a:rPr lang="en-US" sz="3200" dirty="0">
                  <a:solidFill>
                    <a:srgbClr val="505050">
                      <a:lumMod val="60000"/>
                      <a:lumOff val="40000"/>
                    </a:srgbClr>
                  </a:solidFill>
                  <a:latin typeface="Arial"/>
                  <a:ea typeface="ＭＳ Ｐゴシック" pitchFamily="34" charset="-128"/>
                </a:rPr>
                <a:t>~</a:t>
              </a:r>
            </a:p>
          </p:txBody>
        </p:sp>
      </p:grpSp>
      <p:sp>
        <p:nvSpPr>
          <p:cNvPr id="39" name="Rectangle 38"/>
          <p:cNvSpPr/>
          <p:nvPr/>
        </p:nvSpPr>
        <p:spPr>
          <a:xfrm>
            <a:off x="0" y="6072188"/>
            <a:ext cx="12192000" cy="7858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a:xfrm>
            <a:off x="333829" y="292349"/>
            <a:ext cx="11582400" cy="641739"/>
          </a:xfrm>
        </p:spPr>
        <p:txBody>
          <a:bodyPr/>
          <a:lstStyle/>
          <a:p>
            <a:r>
              <a:rPr lang="en-US" sz="2800" dirty="0" smtClean="0"/>
              <a:t>2) We developed a multi-team, analysis structure to build in independent checks</a:t>
            </a:r>
            <a:endParaRPr lang="en-US" sz="2800" dirty="0"/>
          </a:p>
        </p:txBody>
      </p:sp>
      <p:sp>
        <p:nvSpPr>
          <p:cNvPr id="19" name="TextBox 18">
            <a:extLst>
              <a:ext uri="{FF2B5EF4-FFF2-40B4-BE49-F238E27FC236}">
                <a16:creationId xmlns:a16="http://schemas.microsoft.com/office/drawing/2014/main" id="{2777E703-D1CB-2145-B8E6-BA12D4A7CA77}"/>
              </a:ext>
            </a:extLst>
          </p:cNvPr>
          <p:cNvSpPr txBox="1"/>
          <p:nvPr/>
        </p:nvSpPr>
        <p:spPr>
          <a:xfrm>
            <a:off x="5824021" y="1420361"/>
            <a:ext cx="984438" cy="461665"/>
          </a:xfrm>
          <a:prstGeom prst="rect">
            <a:avLst/>
          </a:prstGeom>
          <a:noFill/>
        </p:spPr>
        <p:txBody>
          <a:bodyPr wrap="square" rtlCol="0">
            <a:spAutoFit/>
          </a:bodyPr>
          <a:lstStyle/>
          <a:p>
            <a:pPr defTabSz="457200" fontAlgn="base">
              <a:spcBef>
                <a:spcPct val="0"/>
              </a:spcBef>
              <a:spcAft>
                <a:spcPct val="0"/>
              </a:spcAft>
            </a:pPr>
            <a:r>
              <a:rPr lang="en-US" sz="2400" dirty="0">
                <a:solidFill>
                  <a:srgbClr val="FFFFFF"/>
                </a:solidFill>
                <a:latin typeface="Calibri" charset="0"/>
              </a:rPr>
              <a:t>TDR</a:t>
            </a:r>
          </a:p>
        </p:txBody>
      </p:sp>
      <p:sp>
        <p:nvSpPr>
          <p:cNvPr id="5" name="Content Placeholder 6"/>
          <p:cNvSpPr>
            <a:spLocks noGrp="1"/>
          </p:cNvSpPr>
          <p:nvPr>
            <p:ph idx="1"/>
          </p:nvPr>
        </p:nvSpPr>
        <p:spPr>
          <a:xfrm>
            <a:off x="3456101" y="3743460"/>
            <a:ext cx="389798" cy="614539"/>
          </a:xfrm>
        </p:spPr>
        <p:txBody>
          <a:bodyPr/>
          <a:lstStyle/>
          <a:p>
            <a:pPr marL="0" indent="0">
              <a:buNone/>
            </a:pPr>
            <a:r>
              <a:rPr lang="en-US" sz="4400" b="1" dirty="0"/>
              <a:t>⊗</a:t>
            </a:r>
          </a:p>
        </p:txBody>
      </p:sp>
      <p:sp>
        <p:nvSpPr>
          <p:cNvPr id="6" name="Rectangle 5"/>
          <p:cNvSpPr/>
          <p:nvPr/>
        </p:nvSpPr>
        <p:spPr>
          <a:xfrm>
            <a:off x="1649364" y="1048254"/>
            <a:ext cx="1380506" cy="461665"/>
          </a:xfrm>
          <a:prstGeom prst="rect">
            <a:avLst/>
          </a:prstGeom>
        </p:spPr>
        <p:txBody>
          <a:bodyPr wrap="none">
            <a:spAutoFit/>
          </a:bodyPr>
          <a:lstStyle/>
          <a:p>
            <a:pPr>
              <a:defRPr/>
            </a:pPr>
            <a:r>
              <a:rPr lang="en-US" sz="2400" dirty="0">
                <a:solidFill>
                  <a:srgbClr val="505050">
                    <a:lumMod val="75000"/>
                  </a:srgbClr>
                </a:solidFill>
                <a:latin typeface="Arial"/>
                <a:ea typeface="ＭＳ Ｐゴシック" pitchFamily="34" charset="-128"/>
              </a:rPr>
              <a:t>a</a:t>
            </a:r>
            <a:r>
              <a:rPr lang="en-US" sz="2400" baseline="-25000" dirty="0">
                <a:solidFill>
                  <a:srgbClr val="505050">
                    <a:lumMod val="75000"/>
                  </a:srgbClr>
                </a:solidFill>
                <a:latin typeface="Symbol" panose="05050102010706020507" pitchFamily="18" charset="2"/>
                <a:ea typeface="ＭＳ Ｐゴシック" pitchFamily="34" charset="-128"/>
              </a:rPr>
              <a:t>m</a:t>
            </a:r>
            <a:r>
              <a:rPr lang="en-US" sz="2400" dirty="0">
                <a:solidFill>
                  <a:srgbClr val="505050">
                    <a:lumMod val="75000"/>
                  </a:srgbClr>
                </a:solidFill>
                <a:latin typeface="Arial"/>
                <a:ea typeface="ＭＳ Ｐゴシック" pitchFamily="34" charset="-128"/>
              </a:rPr>
              <a:t>(</a:t>
            </a:r>
            <a:r>
              <a:rPr lang="en-US" sz="2400" dirty="0" err="1">
                <a:solidFill>
                  <a:srgbClr val="505050">
                    <a:lumMod val="75000"/>
                  </a:srgbClr>
                </a:solidFill>
                <a:latin typeface="Arial"/>
                <a:ea typeface="ＭＳ Ｐゴシック" pitchFamily="34" charset="-128"/>
              </a:rPr>
              <a:t>Expt</a:t>
            </a:r>
            <a:r>
              <a:rPr lang="en-US" sz="2400" dirty="0">
                <a:solidFill>
                  <a:srgbClr val="505050">
                    <a:lumMod val="75000"/>
                  </a:srgbClr>
                </a:solidFill>
                <a:latin typeface="Arial"/>
                <a:ea typeface="ＭＳ Ｐゴシック" pitchFamily="34" charset="-128"/>
              </a:rPr>
              <a:t>) </a:t>
            </a:r>
          </a:p>
        </p:txBody>
      </p:sp>
      <p:sp>
        <p:nvSpPr>
          <p:cNvPr id="7" name="Rounded Rectangle 6"/>
          <p:cNvSpPr/>
          <p:nvPr/>
        </p:nvSpPr>
        <p:spPr>
          <a:xfrm>
            <a:off x="2899754" y="2309039"/>
            <a:ext cx="1521233" cy="8931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fontAlgn="base">
              <a:spcBef>
                <a:spcPct val="0"/>
              </a:spcBef>
              <a:spcAft>
                <a:spcPct val="0"/>
              </a:spcAft>
            </a:pPr>
            <a:r>
              <a:rPr lang="en-US" sz="3600" b="1" dirty="0" err="1">
                <a:solidFill>
                  <a:srgbClr val="002060"/>
                </a:solidFill>
                <a:latin typeface="Symbol" charset="2"/>
                <a:ea typeface="Symbol" charset="2"/>
                <a:cs typeface="Symbol" charset="2"/>
              </a:rPr>
              <a:t>w</a:t>
            </a:r>
            <a:r>
              <a:rPr lang="en-US" sz="3600" b="1" baseline="-25000" dirty="0" err="1">
                <a:solidFill>
                  <a:srgbClr val="002060"/>
                </a:solidFill>
                <a:latin typeface="Calibri"/>
              </a:rPr>
              <a:t>a</a:t>
            </a:r>
            <a:endParaRPr lang="en-US" sz="2400" b="1" baseline="-25000" dirty="0">
              <a:solidFill>
                <a:srgbClr val="002060"/>
              </a:solidFill>
              <a:latin typeface="Calibri"/>
            </a:endParaRPr>
          </a:p>
        </p:txBody>
      </p:sp>
      <p:sp>
        <p:nvSpPr>
          <p:cNvPr id="8" name="Rounded Rectangle 7"/>
          <p:cNvSpPr/>
          <p:nvPr/>
        </p:nvSpPr>
        <p:spPr>
          <a:xfrm>
            <a:off x="1890567" y="3675610"/>
            <a:ext cx="1521233" cy="89311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n-US" sz="3600" b="1" dirty="0" err="1">
                <a:solidFill>
                  <a:srgbClr val="FFFF00"/>
                </a:solidFill>
                <a:latin typeface="Symbol" charset="2"/>
                <a:ea typeface="Symbol" charset="2"/>
                <a:cs typeface="Symbol" charset="2"/>
              </a:rPr>
              <a:t>w</a:t>
            </a:r>
            <a:r>
              <a:rPr lang="en-US" sz="3600" b="1" baseline="-25000" dirty="0" err="1">
                <a:solidFill>
                  <a:srgbClr val="FFFF00"/>
                </a:solidFill>
                <a:latin typeface="Calibri"/>
              </a:rPr>
              <a:t>p</a:t>
            </a:r>
            <a:endParaRPr lang="en-US" sz="3600" b="1" baseline="-25000" dirty="0">
              <a:solidFill>
                <a:srgbClr val="FFFF00"/>
              </a:solidFill>
              <a:latin typeface="Calibri"/>
            </a:endParaRPr>
          </a:p>
        </p:txBody>
      </p:sp>
      <p:sp>
        <p:nvSpPr>
          <p:cNvPr id="9" name="Rounded Rectangle 8"/>
          <p:cNvSpPr/>
          <p:nvPr/>
        </p:nvSpPr>
        <p:spPr>
          <a:xfrm>
            <a:off x="3997436" y="3688199"/>
            <a:ext cx="1521233" cy="89311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fontAlgn="base">
              <a:spcBef>
                <a:spcPct val="0"/>
              </a:spcBef>
              <a:spcAft>
                <a:spcPct val="0"/>
              </a:spcAft>
            </a:pPr>
            <a:r>
              <a:rPr lang="en-US" sz="2400" b="1" dirty="0">
                <a:solidFill>
                  <a:schemeClr val="bg1"/>
                </a:solidFill>
                <a:effectLst>
                  <a:outerShdw blurRad="38100" dist="38100" dir="2700000" algn="tl">
                    <a:srgbClr val="000000">
                      <a:alpha val="43137"/>
                    </a:srgbClr>
                  </a:outerShdw>
                </a:effectLst>
                <a:latin typeface="Calibri"/>
              </a:rPr>
              <a:t>Muon</a:t>
            </a:r>
          </a:p>
          <a:p>
            <a:pPr algn="ctr" defTabSz="457200" fontAlgn="base">
              <a:spcBef>
                <a:spcPct val="0"/>
              </a:spcBef>
              <a:spcAft>
                <a:spcPct val="0"/>
              </a:spcAft>
            </a:pPr>
            <a:r>
              <a:rPr lang="en-US" sz="2400" b="1" dirty="0" err="1">
                <a:solidFill>
                  <a:schemeClr val="bg1"/>
                </a:solidFill>
                <a:effectLst>
                  <a:outerShdw blurRad="38100" dist="38100" dir="2700000" algn="tl">
                    <a:srgbClr val="000000">
                      <a:alpha val="43137"/>
                    </a:srgbClr>
                  </a:outerShdw>
                </a:effectLst>
                <a:latin typeface="Calibri"/>
              </a:rPr>
              <a:t>Dist</a:t>
            </a:r>
            <a:endParaRPr lang="en-US" sz="2400" b="1" dirty="0">
              <a:solidFill>
                <a:schemeClr val="bg1"/>
              </a:solidFill>
              <a:effectLst>
                <a:outerShdw blurRad="38100" dist="38100" dir="2700000" algn="tl">
                  <a:srgbClr val="000000">
                    <a:alpha val="43137"/>
                  </a:srgbClr>
                </a:outerShdw>
              </a:effectLst>
              <a:latin typeface="Calibri"/>
            </a:endParaRPr>
          </a:p>
        </p:txBody>
      </p:sp>
      <p:cxnSp>
        <p:nvCxnSpPr>
          <p:cNvPr id="10" name="Straight Connector 9"/>
          <p:cNvCxnSpPr/>
          <p:nvPr/>
        </p:nvCxnSpPr>
        <p:spPr>
          <a:xfrm>
            <a:off x="2067543" y="3421625"/>
            <a:ext cx="3185652" cy="0"/>
          </a:xfrm>
          <a:prstGeom prst="line">
            <a:avLst/>
          </a:prstGeom>
          <a:ln w="60325">
            <a:solidFill>
              <a:schemeClr val="accent6"/>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232665" y="4872462"/>
            <a:ext cx="1188322" cy="3678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fontAlgn="base">
              <a:spcBef>
                <a:spcPct val="0"/>
              </a:spcBef>
              <a:spcAft>
                <a:spcPct val="0"/>
              </a:spcAft>
            </a:pPr>
            <a:r>
              <a:rPr lang="en-US" sz="2400" dirty="0">
                <a:solidFill>
                  <a:srgbClr val="003087"/>
                </a:solidFill>
                <a:latin typeface="Calibri"/>
              </a:rPr>
              <a:t>Team B</a:t>
            </a:r>
          </a:p>
        </p:txBody>
      </p:sp>
      <p:sp>
        <p:nvSpPr>
          <p:cNvPr id="12" name="Rounded Rectangle 11"/>
          <p:cNvSpPr/>
          <p:nvPr/>
        </p:nvSpPr>
        <p:spPr>
          <a:xfrm>
            <a:off x="3232664" y="5354707"/>
            <a:ext cx="1188323" cy="3445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fontAlgn="base">
              <a:spcBef>
                <a:spcPct val="0"/>
              </a:spcBef>
              <a:spcAft>
                <a:spcPct val="0"/>
              </a:spcAft>
            </a:pPr>
            <a:r>
              <a:rPr lang="en-US" sz="2400" dirty="0">
                <a:solidFill>
                  <a:srgbClr val="003087"/>
                </a:solidFill>
                <a:latin typeface="Calibri"/>
              </a:rPr>
              <a:t>Team P</a:t>
            </a:r>
          </a:p>
        </p:txBody>
      </p:sp>
      <p:cxnSp>
        <p:nvCxnSpPr>
          <p:cNvPr id="13" name="Elbow Connector 12"/>
          <p:cNvCxnSpPr>
            <a:stCxn id="23" idx="1"/>
            <a:endCxn id="20" idx="2"/>
          </p:cNvCxnSpPr>
          <p:nvPr/>
        </p:nvCxnSpPr>
        <p:spPr>
          <a:xfrm rot="10800000">
            <a:off x="2651183" y="4568724"/>
            <a:ext cx="581482" cy="487673"/>
          </a:xfrm>
          <a:prstGeom prst="bentConnector2">
            <a:avLst/>
          </a:prstGeom>
          <a:ln w="41275">
            <a:solidFill>
              <a:schemeClr val="tx2">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Elbow Connector 13"/>
          <p:cNvCxnSpPr>
            <a:stCxn id="24" idx="1"/>
            <a:endCxn id="20" idx="2"/>
          </p:cNvCxnSpPr>
          <p:nvPr/>
        </p:nvCxnSpPr>
        <p:spPr>
          <a:xfrm rot="10800000">
            <a:off x="2651183" y="4568724"/>
            <a:ext cx="581480" cy="958271"/>
          </a:xfrm>
          <a:prstGeom prst="bentConnector2">
            <a:avLst/>
          </a:prstGeom>
          <a:ln w="41275">
            <a:solidFill>
              <a:schemeClr val="tx2">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5356439" y="4872463"/>
            <a:ext cx="2096416" cy="53048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fontAlgn="base">
              <a:spcBef>
                <a:spcPct val="0"/>
              </a:spcBef>
              <a:spcAft>
                <a:spcPct val="0"/>
              </a:spcAft>
            </a:pPr>
            <a:r>
              <a:rPr lang="en-US" sz="2400" dirty="0">
                <a:solidFill>
                  <a:srgbClr val="003087"/>
                </a:solidFill>
                <a:latin typeface="Calibri"/>
              </a:rPr>
              <a:t>Tracker</a:t>
            </a:r>
          </a:p>
        </p:txBody>
      </p:sp>
      <p:sp>
        <p:nvSpPr>
          <p:cNvPr id="16" name="Rounded Rectangle 15"/>
          <p:cNvSpPr/>
          <p:nvPr/>
        </p:nvSpPr>
        <p:spPr>
          <a:xfrm>
            <a:off x="5356439" y="5567363"/>
            <a:ext cx="2096417" cy="53048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457200" fontAlgn="base">
              <a:spcBef>
                <a:spcPct val="0"/>
              </a:spcBef>
              <a:spcAft>
                <a:spcPct val="0"/>
              </a:spcAft>
            </a:pPr>
            <a:r>
              <a:rPr lang="en-US" sz="2400">
                <a:solidFill>
                  <a:srgbClr val="003087"/>
                </a:solidFill>
                <a:latin typeface="Calibri"/>
              </a:rPr>
              <a:t>Fast Rotation</a:t>
            </a:r>
            <a:endParaRPr lang="en-US" sz="2400" dirty="0">
              <a:solidFill>
                <a:srgbClr val="003087"/>
              </a:solidFill>
              <a:latin typeface="Calibri"/>
            </a:endParaRPr>
          </a:p>
        </p:txBody>
      </p:sp>
      <p:cxnSp>
        <p:nvCxnSpPr>
          <p:cNvPr id="17" name="Elbow Connector 16"/>
          <p:cNvCxnSpPr/>
          <p:nvPr/>
        </p:nvCxnSpPr>
        <p:spPr>
          <a:xfrm rot="10800000">
            <a:off x="4774958" y="4568725"/>
            <a:ext cx="581482" cy="568983"/>
          </a:xfrm>
          <a:prstGeom prst="bentConnector2">
            <a:avLst/>
          </a:prstGeom>
          <a:ln w="41275">
            <a:tailEnd type="triangle" w="lg" len="lg"/>
          </a:ln>
        </p:spPr>
        <p:style>
          <a:lnRef idx="1">
            <a:schemeClr val="accent4"/>
          </a:lnRef>
          <a:fillRef idx="2">
            <a:schemeClr val="accent4"/>
          </a:fillRef>
          <a:effectRef idx="1">
            <a:schemeClr val="accent4"/>
          </a:effectRef>
          <a:fontRef idx="minor">
            <a:schemeClr val="dk1"/>
          </a:fontRef>
        </p:style>
      </p:cxnSp>
      <p:cxnSp>
        <p:nvCxnSpPr>
          <p:cNvPr id="18" name="Elbow Connector 17"/>
          <p:cNvCxnSpPr/>
          <p:nvPr/>
        </p:nvCxnSpPr>
        <p:spPr>
          <a:xfrm rot="10800000">
            <a:off x="4774958" y="4568725"/>
            <a:ext cx="581480" cy="1263883"/>
          </a:xfrm>
          <a:prstGeom prst="bentConnector2">
            <a:avLst/>
          </a:prstGeom>
          <a:ln w="41275">
            <a:tailEnd type="triangle" w="lg" len="lg"/>
          </a:ln>
        </p:spPr>
        <p:style>
          <a:lnRef idx="1">
            <a:schemeClr val="accent4"/>
          </a:lnRef>
          <a:fillRef idx="2">
            <a:schemeClr val="accent4"/>
          </a:fillRef>
          <a:effectRef idx="1">
            <a:schemeClr val="accent4"/>
          </a:effectRef>
          <a:fontRef idx="minor">
            <a:schemeClr val="dk1"/>
          </a:fontRef>
        </p:style>
      </p:cxnSp>
      <p:sp>
        <p:nvSpPr>
          <p:cNvPr id="20" name="Rounded Rectangle 19"/>
          <p:cNvSpPr/>
          <p:nvPr/>
        </p:nvSpPr>
        <p:spPr>
          <a:xfrm>
            <a:off x="6305710" y="1060852"/>
            <a:ext cx="1988261" cy="8426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2000" dirty="0">
                <a:solidFill>
                  <a:srgbClr val="003087"/>
                </a:solidFill>
                <a:latin typeface="Calibri"/>
              </a:rPr>
              <a:t>Q Data </a:t>
            </a:r>
            <a:r>
              <a:rPr lang="en-US" sz="2000" dirty="0" smtClean="0">
                <a:solidFill>
                  <a:srgbClr val="003087"/>
                </a:solidFill>
                <a:latin typeface="Calibri"/>
              </a:rPr>
              <a:t>(integrated method)</a:t>
            </a:r>
            <a:endParaRPr lang="en-US" sz="2000" dirty="0">
              <a:solidFill>
                <a:srgbClr val="003087"/>
              </a:solidFill>
              <a:latin typeface="Calibri"/>
            </a:endParaRPr>
          </a:p>
        </p:txBody>
      </p:sp>
      <p:sp>
        <p:nvSpPr>
          <p:cNvPr id="21" name="Rounded Rectangle 20"/>
          <p:cNvSpPr/>
          <p:nvPr/>
        </p:nvSpPr>
        <p:spPr>
          <a:xfrm>
            <a:off x="6318613" y="2439514"/>
            <a:ext cx="1988262" cy="53048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2000" dirty="0">
                <a:solidFill>
                  <a:srgbClr val="003087"/>
                </a:solidFill>
                <a:latin typeface="Calibri"/>
              </a:rPr>
              <a:t>Recon </a:t>
            </a:r>
            <a:r>
              <a:rPr lang="en-US" sz="2000" dirty="0" smtClean="0">
                <a:solidFill>
                  <a:srgbClr val="003087"/>
                </a:solidFill>
                <a:latin typeface="Calibri"/>
              </a:rPr>
              <a:t>West</a:t>
            </a:r>
            <a:endParaRPr lang="en-US" sz="2000" dirty="0">
              <a:solidFill>
                <a:srgbClr val="003087"/>
              </a:solidFill>
              <a:latin typeface="Calibri"/>
            </a:endParaRPr>
          </a:p>
        </p:txBody>
      </p:sp>
      <p:sp>
        <p:nvSpPr>
          <p:cNvPr id="22" name="Rounded Rectangle 21"/>
          <p:cNvSpPr/>
          <p:nvPr/>
        </p:nvSpPr>
        <p:spPr>
          <a:xfrm>
            <a:off x="6318613" y="3712132"/>
            <a:ext cx="1988262" cy="53048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2000" dirty="0">
                <a:solidFill>
                  <a:srgbClr val="003087"/>
                </a:solidFill>
                <a:latin typeface="Calibri"/>
              </a:rPr>
              <a:t>Recon </a:t>
            </a:r>
            <a:r>
              <a:rPr lang="en-US" sz="2000" dirty="0" smtClean="0">
                <a:solidFill>
                  <a:srgbClr val="003087"/>
                </a:solidFill>
                <a:latin typeface="Calibri"/>
              </a:rPr>
              <a:t>East</a:t>
            </a:r>
            <a:endParaRPr lang="en-US" sz="2000" dirty="0">
              <a:solidFill>
                <a:srgbClr val="003087"/>
              </a:solidFill>
              <a:latin typeface="Calibri"/>
            </a:endParaRPr>
          </a:p>
        </p:txBody>
      </p:sp>
      <p:cxnSp>
        <p:nvCxnSpPr>
          <p:cNvPr id="23" name="Straight Arrow Connector 22"/>
          <p:cNvCxnSpPr>
            <a:stCxn id="33" idx="1"/>
            <a:endCxn id="18" idx="3"/>
          </p:cNvCxnSpPr>
          <p:nvPr/>
        </p:nvCxnSpPr>
        <p:spPr>
          <a:xfrm flipH="1">
            <a:off x="4420987" y="2704757"/>
            <a:ext cx="1897627" cy="50838"/>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27" idx="3"/>
          </p:cNvCxnSpPr>
          <p:nvPr/>
        </p:nvCxnSpPr>
        <p:spPr>
          <a:xfrm flipH="1" flipV="1">
            <a:off x="4420987" y="2755595"/>
            <a:ext cx="1897627" cy="1221780"/>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8968085" y="1317676"/>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Q Fit (</a:t>
            </a:r>
            <a:r>
              <a:rPr lang="en-US" sz="1600" dirty="0" err="1" smtClean="0">
                <a:solidFill>
                  <a:srgbClr val="003087"/>
                </a:solidFill>
                <a:latin typeface="Calibri"/>
              </a:rPr>
              <a:t>UKy</a:t>
            </a:r>
            <a:r>
              <a:rPr lang="en-US" sz="1600" dirty="0">
                <a:solidFill>
                  <a:srgbClr val="003087"/>
                </a:solidFill>
                <a:latin typeface="Calibri"/>
              </a:rPr>
              <a:t>)</a:t>
            </a:r>
          </a:p>
        </p:txBody>
      </p:sp>
      <p:sp>
        <p:nvSpPr>
          <p:cNvPr id="26" name="Rounded Rectangle 25"/>
          <p:cNvSpPr/>
          <p:nvPr/>
        </p:nvSpPr>
        <p:spPr>
          <a:xfrm>
            <a:off x="8957452" y="2191036"/>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T,A,E (UW)</a:t>
            </a:r>
          </a:p>
        </p:txBody>
      </p:sp>
      <p:sp>
        <p:nvSpPr>
          <p:cNvPr id="27" name="Rounded Rectangle 26"/>
          <p:cNvSpPr/>
          <p:nvPr/>
        </p:nvSpPr>
        <p:spPr>
          <a:xfrm>
            <a:off x="8957452" y="2762084"/>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T,E (Cornell)</a:t>
            </a:r>
          </a:p>
        </p:txBody>
      </p:sp>
      <p:cxnSp>
        <p:nvCxnSpPr>
          <p:cNvPr id="28" name="Straight Arrow Connector 27"/>
          <p:cNvCxnSpPr/>
          <p:nvPr/>
        </p:nvCxnSpPr>
        <p:spPr>
          <a:xfrm flipH="1" flipV="1">
            <a:off x="8308259" y="1510734"/>
            <a:ext cx="649192" cy="10508"/>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8957452" y="3348174"/>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T (STFC)</a:t>
            </a:r>
          </a:p>
        </p:txBody>
      </p:sp>
      <p:sp>
        <p:nvSpPr>
          <p:cNvPr id="30" name="Rounded Rectangle 29"/>
          <p:cNvSpPr/>
          <p:nvPr/>
        </p:nvSpPr>
        <p:spPr>
          <a:xfrm>
            <a:off x="8957452" y="3919222"/>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T,A (Europa)</a:t>
            </a:r>
          </a:p>
        </p:txBody>
      </p:sp>
      <p:sp>
        <p:nvSpPr>
          <p:cNvPr id="31" name="Rounded Rectangle 30"/>
          <p:cNvSpPr/>
          <p:nvPr/>
        </p:nvSpPr>
        <p:spPr>
          <a:xfrm>
            <a:off x="8957452" y="4490270"/>
            <a:ext cx="1363913" cy="3995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fontAlgn="base">
              <a:spcBef>
                <a:spcPct val="0"/>
              </a:spcBef>
              <a:spcAft>
                <a:spcPct val="0"/>
              </a:spcAft>
            </a:pPr>
            <a:r>
              <a:rPr lang="en-US" sz="1600" dirty="0">
                <a:solidFill>
                  <a:srgbClr val="003087"/>
                </a:solidFill>
                <a:latin typeface="Calibri"/>
              </a:rPr>
              <a:t>R (BU)</a:t>
            </a:r>
          </a:p>
        </p:txBody>
      </p:sp>
      <p:sp>
        <p:nvSpPr>
          <p:cNvPr id="32" name="Rounded Rectangle 31"/>
          <p:cNvSpPr/>
          <p:nvPr/>
        </p:nvSpPr>
        <p:spPr>
          <a:xfrm>
            <a:off x="8824452" y="2046134"/>
            <a:ext cx="1614948" cy="3027310"/>
          </a:xfrm>
          <a:prstGeom prst="roundRect">
            <a:avLst/>
          </a:pr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srgbClr val="FFFFFF"/>
              </a:solidFill>
              <a:latin typeface="Calibri"/>
            </a:endParaRPr>
          </a:p>
        </p:txBody>
      </p:sp>
      <p:cxnSp>
        <p:nvCxnSpPr>
          <p:cNvPr id="33" name="Straight Arrow Connector 32"/>
          <p:cNvCxnSpPr>
            <a:endCxn id="33" idx="3"/>
          </p:cNvCxnSpPr>
          <p:nvPr/>
        </p:nvCxnSpPr>
        <p:spPr>
          <a:xfrm flipH="1" flipV="1">
            <a:off x="8306876" y="2704757"/>
            <a:ext cx="517577" cy="855032"/>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814278" y="860194"/>
            <a:ext cx="1507087" cy="369332"/>
          </a:xfrm>
          <a:prstGeom prst="rect">
            <a:avLst/>
          </a:prstGeom>
          <a:noFill/>
        </p:spPr>
        <p:txBody>
          <a:bodyPr wrap="square" rtlCol="0">
            <a:spAutoFit/>
          </a:bodyPr>
          <a:lstStyle/>
          <a:p>
            <a:pPr defTabSz="457200" fontAlgn="base">
              <a:spcBef>
                <a:spcPct val="0"/>
              </a:spcBef>
              <a:spcAft>
                <a:spcPct val="0"/>
              </a:spcAft>
            </a:pPr>
            <a:r>
              <a:rPr lang="en-US" b="1">
                <a:solidFill>
                  <a:srgbClr val="00B050"/>
                </a:solidFill>
                <a:latin typeface="Calibri" charset="0"/>
              </a:rPr>
              <a:t>2018/19 Data </a:t>
            </a:r>
            <a:endParaRPr lang="en-US" b="1" baseline="30000" dirty="0">
              <a:solidFill>
                <a:srgbClr val="00B050"/>
              </a:solidFill>
              <a:latin typeface="Calibri" charset="0"/>
            </a:endParaRPr>
          </a:p>
        </p:txBody>
      </p:sp>
      <p:cxnSp>
        <p:nvCxnSpPr>
          <p:cNvPr id="35" name="Straight Arrow Connector 34"/>
          <p:cNvCxnSpPr>
            <a:endCxn id="34" idx="3"/>
          </p:cNvCxnSpPr>
          <p:nvPr/>
        </p:nvCxnSpPr>
        <p:spPr>
          <a:xfrm flipH="1">
            <a:off x="8306876" y="3559789"/>
            <a:ext cx="517577" cy="417586"/>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1"/>
            <a:endCxn id="18" idx="3"/>
          </p:cNvCxnSpPr>
          <p:nvPr/>
        </p:nvCxnSpPr>
        <p:spPr>
          <a:xfrm flipH="1">
            <a:off x="4420987" y="1510735"/>
            <a:ext cx="1899011" cy="1244861"/>
          </a:xfrm>
          <a:prstGeom prst="straightConnector1">
            <a:avLst/>
          </a:prstGeom>
          <a:ln w="41275">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7" name="Rounded Rectangle 36"/>
          <p:cNvSpPr/>
          <p:nvPr/>
        </p:nvSpPr>
        <p:spPr>
          <a:xfrm>
            <a:off x="3232664" y="5825305"/>
            <a:ext cx="1188323" cy="3445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fontAlgn="base">
              <a:spcBef>
                <a:spcPct val="0"/>
              </a:spcBef>
              <a:spcAft>
                <a:spcPct val="0"/>
              </a:spcAft>
            </a:pPr>
            <a:r>
              <a:rPr lang="en-US" sz="2400" dirty="0" err="1">
                <a:solidFill>
                  <a:srgbClr val="003087"/>
                </a:solidFill>
                <a:latin typeface="Calibri"/>
              </a:rPr>
              <a:t>Calib</a:t>
            </a:r>
            <a:endParaRPr lang="en-US" sz="2400" dirty="0">
              <a:solidFill>
                <a:srgbClr val="003087"/>
              </a:solidFill>
              <a:latin typeface="Calibri"/>
            </a:endParaRPr>
          </a:p>
        </p:txBody>
      </p:sp>
      <p:cxnSp>
        <p:nvCxnSpPr>
          <p:cNvPr id="38" name="Elbow Connector 37"/>
          <p:cNvCxnSpPr>
            <a:endCxn id="20" idx="2"/>
          </p:cNvCxnSpPr>
          <p:nvPr/>
        </p:nvCxnSpPr>
        <p:spPr>
          <a:xfrm rot="10800000">
            <a:off x="2651183" y="4568724"/>
            <a:ext cx="581480" cy="1428869"/>
          </a:xfrm>
          <a:prstGeom prst="bentConnector2">
            <a:avLst/>
          </a:prstGeom>
          <a:ln w="41275">
            <a:solidFill>
              <a:schemeClr val="tx2">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8" name="Content Placeholder 2">
            <a:extLst>
              <a:ext uri="{FF2B5EF4-FFF2-40B4-BE49-F238E27FC236}">
                <a16:creationId xmlns:a16="http://schemas.microsoft.com/office/drawing/2014/main" id="{75B8314C-A771-4F09-8217-50D2607032C5}"/>
              </a:ext>
            </a:extLst>
          </p:cNvPr>
          <p:cNvSpPr txBox="1">
            <a:spLocks/>
          </p:cNvSpPr>
          <p:nvPr/>
        </p:nvSpPr>
        <p:spPr>
          <a:xfrm>
            <a:off x="8034821" y="5168694"/>
            <a:ext cx="3609491" cy="1148332"/>
          </a:xfrm>
          <a:prstGeom prst="rect">
            <a:avLst/>
          </a:prstGeom>
        </p:spPr>
        <p:txBody>
          <a:bodyPr lIns="0" tIns="0" rIns="0" bIns="0">
            <a:normAutofit fontScale="77500" lnSpcReduction="2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b="1" dirty="0">
                <a:solidFill>
                  <a:schemeClr val="accent6">
                    <a:lumMod val="50000"/>
                  </a:schemeClr>
                </a:solidFill>
              </a:rPr>
              <a:t>+ Dedicated systematic teams for </a:t>
            </a:r>
            <a:r>
              <a:rPr lang="en-US" b="1" dirty="0" smtClean="0">
                <a:solidFill>
                  <a:schemeClr val="accent6">
                    <a:lumMod val="50000"/>
                  </a:schemeClr>
                </a:solidFill>
              </a:rPr>
              <a:t>Muon Loss, Pitch, E-Field, and other </a:t>
            </a:r>
            <a:r>
              <a:rPr lang="en-US" b="1" dirty="0">
                <a:solidFill>
                  <a:schemeClr val="accent6">
                    <a:lumMod val="50000"/>
                  </a:schemeClr>
                </a:solidFill>
              </a:rPr>
              <a:t>beam dynamics</a:t>
            </a:r>
          </a:p>
        </p:txBody>
      </p:sp>
      <p:sp>
        <p:nvSpPr>
          <p:cNvPr id="3" name="TextBox 2"/>
          <p:cNvSpPr txBox="1"/>
          <p:nvPr/>
        </p:nvSpPr>
        <p:spPr>
          <a:xfrm>
            <a:off x="10490521" y="1215341"/>
            <a:ext cx="1794076" cy="923330"/>
          </a:xfrm>
          <a:prstGeom prst="rect">
            <a:avLst/>
          </a:prstGeom>
          <a:noFill/>
        </p:spPr>
        <p:txBody>
          <a:bodyPr wrap="square" rtlCol="0">
            <a:spAutoFit/>
          </a:bodyPr>
          <a:lstStyle/>
          <a:p>
            <a:pPr algn="ctr"/>
            <a:r>
              <a:rPr lang="en-US" dirty="0" smtClean="0"/>
              <a:t>Fit method</a:t>
            </a:r>
          </a:p>
          <a:p>
            <a:pPr algn="ctr"/>
            <a:r>
              <a:rPr lang="en-US" dirty="0" smtClean="0"/>
              <a:t>(team name)</a:t>
            </a:r>
          </a:p>
          <a:p>
            <a:pPr algn="ctr"/>
            <a:endParaRPr lang="en-US" dirty="0"/>
          </a:p>
        </p:txBody>
      </p:sp>
    </p:spTree>
    <p:extLst>
      <p:ext uri="{BB962C8B-B14F-4D97-AF65-F5344CB8AC3E}">
        <p14:creationId xmlns:p14="http://schemas.microsoft.com/office/powerpoint/2010/main" val="314832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568" y="1273216"/>
            <a:ext cx="4405859" cy="2530272"/>
          </a:xfrm>
          <a:prstGeom prst="rect">
            <a:avLst/>
          </a:prstGeom>
        </p:spPr>
      </p:pic>
      <p:sp>
        <p:nvSpPr>
          <p:cNvPr id="2" name="Title 1"/>
          <p:cNvSpPr>
            <a:spLocks noGrp="1"/>
          </p:cNvSpPr>
          <p:nvPr>
            <p:ph type="title"/>
          </p:nvPr>
        </p:nvSpPr>
        <p:spPr>
          <a:xfrm>
            <a:off x="341086" y="252641"/>
            <a:ext cx="10515600" cy="709727"/>
          </a:xfrm>
        </p:spPr>
        <p:txBody>
          <a:bodyPr>
            <a:normAutofit fontScale="90000"/>
          </a:bodyPr>
          <a:lstStyle/>
          <a:p>
            <a:r>
              <a:rPr lang="en-US" b="1" dirty="0" smtClean="0"/>
              <a:t>Examples of many positives intermediate results. </a:t>
            </a:r>
            <a:br>
              <a:rPr lang="en-US" b="1" dirty="0" smtClean="0"/>
            </a:br>
            <a:r>
              <a:rPr lang="en-US" sz="2200" b="1" dirty="0" smtClean="0">
                <a:solidFill>
                  <a:schemeClr val="accent1">
                    <a:lumMod val="75000"/>
                  </a:schemeClr>
                </a:solidFill>
              </a:rPr>
              <a:t>(no chance for me to do this list justice… I would need hours)</a:t>
            </a:r>
            <a:endParaRPr lang="en-US" sz="2200" b="1" dirty="0">
              <a:solidFill>
                <a:schemeClr val="accent1">
                  <a:lumMod val="75000"/>
                </a:schemeClr>
              </a:solidFill>
            </a:endParaRPr>
          </a:p>
        </p:txBody>
      </p:sp>
      <p:sp>
        <p:nvSpPr>
          <p:cNvPr id="3" name="Content Placeholder 2"/>
          <p:cNvSpPr>
            <a:spLocks noGrp="1"/>
          </p:cNvSpPr>
          <p:nvPr>
            <p:ph idx="1"/>
          </p:nvPr>
        </p:nvSpPr>
        <p:spPr>
          <a:xfrm>
            <a:off x="228600" y="1239179"/>
            <a:ext cx="8247743" cy="5176730"/>
          </a:xfrm>
        </p:spPr>
        <p:txBody>
          <a:bodyPr>
            <a:normAutofit fontScale="85000" lnSpcReduction="20000"/>
          </a:bodyPr>
          <a:lstStyle/>
          <a:p>
            <a:r>
              <a:rPr lang="en-US" b="1" dirty="0" smtClean="0">
                <a:solidFill>
                  <a:srgbClr val="FF0000"/>
                </a:solidFill>
              </a:rPr>
              <a:t>Relative </a:t>
            </a:r>
            <a:r>
              <a:rPr lang="en-US" b="1" i="1" dirty="0" err="1" smtClean="0">
                <a:solidFill>
                  <a:srgbClr val="FF0000"/>
                </a:solidFill>
              </a:rPr>
              <a:t>un</a:t>
            </a:r>
            <a:r>
              <a:rPr lang="en-US" b="1" dirty="0" err="1" smtClean="0">
                <a:solidFill>
                  <a:srgbClr val="FF0000"/>
                </a:solidFill>
              </a:rPr>
              <a:t>blinding</a:t>
            </a:r>
            <a:r>
              <a:rPr lang="en-US" b="1" dirty="0" smtClean="0">
                <a:solidFill>
                  <a:srgbClr val="FF0000"/>
                </a:solidFill>
              </a:rPr>
              <a:t> of 60 H data </a:t>
            </a:r>
            <a:r>
              <a:rPr lang="en-US" dirty="0" smtClean="0"/>
              <a:t>set confirmed 6 precession analyses consistent</a:t>
            </a:r>
          </a:p>
          <a:p>
            <a:pPr lvl="1"/>
            <a:r>
              <a:rPr lang="en-US" dirty="0"/>
              <a:t>3</a:t>
            </a:r>
            <a:r>
              <a:rPr lang="en-US" dirty="0" smtClean="0"/>
              <a:t> </a:t>
            </a:r>
            <a:r>
              <a:rPr lang="en-US" dirty="0" smtClean="0">
                <a:solidFill>
                  <a:srgbClr val="002060"/>
                </a:solidFill>
              </a:rPr>
              <a:t>Reconstruction</a:t>
            </a:r>
            <a:r>
              <a:rPr lang="en-US" dirty="0" smtClean="0"/>
              <a:t> methods</a:t>
            </a:r>
          </a:p>
          <a:p>
            <a:pPr lvl="1"/>
            <a:r>
              <a:rPr lang="en-US" dirty="0"/>
              <a:t>N</a:t>
            </a:r>
            <a:r>
              <a:rPr lang="en-US" dirty="0" smtClean="0"/>
              <a:t>ew </a:t>
            </a:r>
            <a:r>
              <a:rPr lang="en-US" dirty="0" smtClean="0">
                <a:solidFill>
                  <a:srgbClr val="002060"/>
                </a:solidFill>
              </a:rPr>
              <a:t>Pileup</a:t>
            </a:r>
            <a:r>
              <a:rPr lang="en-US" dirty="0" smtClean="0"/>
              <a:t> techniques</a:t>
            </a:r>
          </a:p>
          <a:p>
            <a:pPr lvl="1"/>
            <a:r>
              <a:rPr lang="en-US" dirty="0" smtClean="0">
                <a:solidFill>
                  <a:srgbClr val="002060"/>
                </a:solidFill>
              </a:rPr>
              <a:t>CBO</a:t>
            </a:r>
            <a:r>
              <a:rPr lang="en-US" dirty="0" smtClean="0"/>
              <a:t> function accounts for beam motions </a:t>
            </a:r>
          </a:p>
          <a:p>
            <a:pPr lvl="1"/>
            <a:r>
              <a:rPr lang="en-US" dirty="0">
                <a:solidFill>
                  <a:srgbClr val="002060"/>
                </a:solidFill>
              </a:rPr>
              <a:t>Gain </a:t>
            </a:r>
            <a:r>
              <a:rPr lang="en-US" dirty="0" smtClean="0">
                <a:solidFill>
                  <a:srgbClr val="002060"/>
                </a:solidFill>
              </a:rPr>
              <a:t>Corrections  </a:t>
            </a:r>
            <a:r>
              <a:rPr lang="en-US" dirty="0" smtClean="0"/>
              <a:t>on Long-term (days), Mid-term (in a fill), and      Short-term (2 close pulses) time scales</a:t>
            </a:r>
          </a:p>
          <a:p>
            <a:pPr lvl="1"/>
            <a:r>
              <a:rPr lang="en-US" dirty="0" smtClean="0">
                <a:solidFill>
                  <a:srgbClr val="002060"/>
                </a:solidFill>
              </a:rPr>
              <a:t>Muon loss</a:t>
            </a:r>
            <a:r>
              <a:rPr lang="en-US" dirty="0" smtClean="0"/>
              <a:t> vs time cleanly extracted</a:t>
            </a:r>
            <a:r>
              <a:rPr lang="en-US" dirty="0" smtClean="0">
                <a:solidFill>
                  <a:srgbClr val="FF0000"/>
                </a:solidFill>
              </a:rPr>
              <a:t>*</a:t>
            </a:r>
          </a:p>
          <a:p>
            <a:r>
              <a:rPr lang="en-US" b="1" dirty="0" smtClean="0">
                <a:solidFill>
                  <a:srgbClr val="FF0000"/>
                </a:solidFill>
              </a:rPr>
              <a:t>Absolute magnetic field calibration </a:t>
            </a:r>
            <a:r>
              <a:rPr lang="en-US" dirty="0" smtClean="0"/>
              <a:t>accurate </a:t>
            </a:r>
          </a:p>
          <a:p>
            <a:r>
              <a:rPr lang="en-US" b="1" dirty="0" smtClean="0">
                <a:solidFill>
                  <a:srgbClr val="FF0000"/>
                </a:solidFill>
              </a:rPr>
              <a:t>Relative </a:t>
            </a:r>
            <a:r>
              <a:rPr lang="en-US" b="1" i="1" dirty="0" err="1" smtClean="0">
                <a:solidFill>
                  <a:srgbClr val="FF0000"/>
                </a:solidFill>
              </a:rPr>
              <a:t>un</a:t>
            </a:r>
            <a:r>
              <a:rPr lang="en-US" b="1" dirty="0" err="1" smtClean="0">
                <a:solidFill>
                  <a:srgbClr val="FF0000"/>
                </a:solidFill>
              </a:rPr>
              <a:t>blinding</a:t>
            </a:r>
            <a:r>
              <a:rPr lang="en-US" b="1" dirty="0" smtClean="0">
                <a:solidFill>
                  <a:srgbClr val="FF0000"/>
                </a:solidFill>
              </a:rPr>
              <a:t> of Field Tracking </a:t>
            </a:r>
            <a:r>
              <a:rPr lang="en-US" dirty="0" smtClean="0"/>
              <a:t>of 60+ H sample finds good agreement and led to better understanding of field tracking between Trolley runs</a:t>
            </a:r>
          </a:p>
          <a:p>
            <a:r>
              <a:rPr lang="en-US" b="1" dirty="0" smtClean="0">
                <a:solidFill>
                  <a:srgbClr val="FF0000"/>
                </a:solidFill>
              </a:rPr>
              <a:t>Muon momentum distribution </a:t>
            </a:r>
            <a:r>
              <a:rPr lang="en-US" dirty="0" smtClean="0"/>
              <a:t>– while not ideally centered – is very well determined by several independent methods.  </a:t>
            </a:r>
          </a:p>
          <a:p>
            <a:pPr lvl="1"/>
            <a:r>
              <a:rPr lang="en-US" dirty="0" smtClean="0"/>
              <a:t>This leads to </a:t>
            </a:r>
            <a:r>
              <a:rPr lang="en-US" b="1" dirty="0" smtClean="0">
                <a:solidFill>
                  <a:srgbClr val="FF0000"/>
                </a:solidFill>
              </a:rPr>
              <a:t>accurate and precise E-field corrections</a:t>
            </a:r>
            <a:r>
              <a:rPr lang="en-US" dirty="0" smtClean="0"/>
              <a:t>.  </a:t>
            </a:r>
          </a:p>
          <a:p>
            <a:pPr lvl="1"/>
            <a:r>
              <a:rPr lang="en-US" dirty="0" smtClean="0"/>
              <a:t>Significant systematic error checking on this correction has taken place so in very good shape</a:t>
            </a:r>
          </a:p>
        </p:txBody>
      </p:sp>
      <p:sp>
        <p:nvSpPr>
          <p:cNvPr id="4" name="TextBox 3"/>
          <p:cNvSpPr txBox="1"/>
          <p:nvPr/>
        </p:nvSpPr>
        <p:spPr>
          <a:xfrm>
            <a:off x="100361" y="6389649"/>
            <a:ext cx="4025591" cy="369332"/>
          </a:xfrm>
          <a:prstGeom prst="rect">
            <a:avLst/>
          </a:prstGeom>
          <a:noFill/>
        </p:spPr>
        <p:txBody>
          <a:bodyPr wrap="square" rtlCol="0">
            <a:spAutoFit/>
          </a:bodyPr>
          <a:lstStyle/>
          <a:p>
            <a:r>
              <a:rPr lang="en-US" dirty="0" smtClean="0">
                <a:solidFill>
                  <a:srgbClr val="FF0000"/>
                </a:solidFill>
              </a:rPr>
              <a:t>*but we will return to this subject</a:t>
            </a:r>
            <a:endParaRPr lang="en-US" dirty="0">
              <a:solidFill>
                <a:srgbClr val="FF0000"/>
              </a:solidFill>
            </a:endParaRPr>
          </a:p>
        </p:txBody>
      </p:sp>
      <p:sp>
        <p:nvSpPr>
          <p:cNvPr id="6" name="Right Arrow 5"/>
          <p:cNvSpPr/>
          <p:nvPr/>
        </p:nvSpPr>
        <p:spPr>
          <a:xfrm>
            <a:off x="6836683" y="1853747"/>
            <a:ext cx="790575" cy="447675"/>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669440" y="3553428"/>
            <a:ext cx="3252486" cy="369332"/>
          </a:xfrm>
          <a:prstGeom prst="rect">
            <a:avLst/>
          </a:prstGeom>
          <a:solidFill>
            <a:schemeClr val="bg1"/>
          </a:solidFill>
        </p:spPr>
        <p:txBody>
          <a:bodyPr wrap="square" rtlCol="0">
            <a:spAutoFit/>
          </a:bodyPr>
          <a:lstStyle/>
          <a:p>
            <a:r>
              <a:rPr lang="en-US" dirty="0" smtClean="0"/>
              <a:t>6 different precession analyzers</a:t>
            </a:r>
            <a:endParaRPr lang="en-US" dirty="0"/>
          </a:p>
        </p:txBody>
      </p:sp>
    </p:spTree>
    <p:extLst>
      <p:ext uri="{BB962C8B-B14F-4D97-AF65-F5344CB8AC3E}">
        <p14:creationId xmlns:p14="http://schemas.microsoft.com/office/powerpoint/2010/main" val="152069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4767" y="188265"/>
            <a:ext cx="6322423" cy="830216"/>
          </a:xfrm>
        </p:spPr>
        <p:txBody>
          <a:bodyPr/>
          <a:lstStyle/>
          <a:p>
            <a:r>
              <a:rPr lang="en-US" b="1" dirty="0" smtClean="0"/>
              <a:t>Introductory comments …</a:t>
            </a:r>
            <a:endParaRPr lang="en-US" b="1" dirty="0"/>
          </a:p>
        </p:txBody>
      </p:sp>
      <p:sp>
        <p:nvSpPr>
          <p:cNvPr id="5" name="Content Placeholder 4"/>
          <p:cNvSpPr>
            <a:spLocks noGrp="1"/>
          </p:cNvSpPr>
          <p:nvPr>
            <p:ph idx="1"/>
          </p:nvPr>
        </p:nvSpPr>
        <p:spPr>
          <a:xfrm>
            <a:off x="681448" y="989699"/>
            <a:ext cx="7195457" cy="3308079"/>
          </a:xfrm>
        </p:spPr>
        <p:txBody>
          <a:bodyPr/>
          <a:lstStyle/>
          <a:p>
            <a:r>
              <a:rPr lang="en-US" dirty="0" smtClean="0"/>
              <a:t>Motivation to measure muon g-2</a:t>
            </a:r>
          </a:p>
          <a:p>
            <a:r>
              <a:rPr lang="en-US" dirty="0" smtClean="0"/>
              <a:t>Status of the Standard Model</a:t>
            </a:r>
          </a:p>
          <a:p>
            <a:pPr lvl="1"/>
            <a:r>
              <a:rPr lang="en-US" dirty="0" smtClean="0">
                <a:solidFill>
                  <a:srgbClr val="0070C0"/>
                </a:solidFill>
              </a:rPr>
              <a:t>QED and Weak contributions</a:t>
            </a:r>
          </a:p>
          <a:p>
            <a:pPr lvl="1"/>
            <a:r>
              <a:rPr lang="en-US" dirty="0" smtClean="0">
                <a:solidFill>
                  <a:srgbClr val="0070C0"/>
                </a:solidFill>
              </a:rPr>
              <a:t>Hadronic Vacuum Polarization</a:t>
            </a:r>
          </a:p>
          <a:p>
            <a:pPr lvl="1"/>
            <a:r>
              <a:rPr lang="en-US" dirty="0" smtClean="0">
                <a:solidFill>
                  <a:srgbClr val="0070C0"/>
                </a:solidFill>
              </a:rPr>
              <a:t>Hadronic Light-by-Light</a:t>
            </a:r>
          </a:p>
          <a:p>
            <a:r>
              <a:rPr lang="en-US" dirty="0" smtClean="0"/>
              <a:t>What might it mean if g-2 = SM theory at 5 </a:t>
            </a:r>
            <a:r>
              <a:rPr lang="en-US" dirty="0" smtClean="0">
                <a:latin typeface="Symbol" panose="05050102010706020507" pitchFamily="18" charset="2"/>
              </a:rPr>
              <a:t>s</a:t>
            </a:r>
            <a:r>
              <a:rPr lang="en-US" dirty="0" smtClean="0"/>
              <a:t>?</a:t>
            </a:r>
          </a:p>
          <a:p>
            <a:r>
              <a:rPr lang="en-US" dirty="0" smtClean="0"/>
              <a:t>History of measurements</a:t>
            </a:r>
          </a:p>
          <a:p>
            <a:endParaRPr lang="en-US" dirty="0"/>
          </a:p>
        </p:txBody>
      </p:sp>
      <p:sp>
        <p:nvSpPr>
          <p:cNvPr id="6" name="TextBox 5"/>
          <p:cNvSpPr txBox="1"/>
          <p:nvPr/>
        </p:nvSpPr>
        <p:spPr>
          <a:xfrm>
            <a:off x="675404" y="4225409"/>
            <a:ext cx="7302137" cy="584775"/>
          </a:xfrm>
          <a:prstGeom prst="rect">
            <a:avLst/>
          </a:prstGeom>
          <a:noFill/>
        </p:spPr>
        <p:txBody>
          <a:bodyPr wrap="square" rtlCol="0">
            <a:spAutoFit/>
          </a:bodyPr>
          <a:lstStyle/>
          <a:p>
            <a:r>
              <a:rPr lang="en-US" sz="3200" i="1" dirty="0">
                <a:solidFill>
                  <a:srgbClr val="0070C0"/>
                </a:solidFill>
              </a:rPr>
              <a:t>Well, that’s going to save a lot of time … </a:t>
            </a:r>
          </a:p>
        </p:txBody>
      </p:sp>
      <p:pic>
        <p:nvPicPr>
          <p:cNvPr id="7" name="Picture 6"/>
          <p:cNvPicPr>
            <a:picLocks noChangeAspect="1"/>
          </p:cNvPicPr>
          <p:nvPr/>
        </p:nvPicPr>
        <p:blipFill>
          <a:blip r:embed="rId2"/>
          <a:stretch>
            <a:fillRect/>
          </a:stretch>
        </p:blipFill>
        <p:spPr>
          <a:xfrm>
            <a:off x="6401391" y="211025"/>
            <a:ext cx="3135855" cy="1839801"/>
          </a:xfrm>
          <a:prstGeom prst="rect">
            <a:avLst/>
          </a:prstGeom>
        </p:spPr>
      </p:pic>
      <p:pic>
        <p:nvPicPr>
          <p:cNvPr id="8" name="Picture 7"/>
          <p:cNvPicPr>
            <a:picLocks noChangeAspect="1"/>
          </p:cNvPicPr>
          <p:nvPr/>
        </p:nvPicPr>
        <p:blipFill rotWithShape="1">
          <a:blip r:embed="rId3"/>
          <a:srcRect r="15427"/>
          <a:stretch/>
        </p:blipFill>
        <p:spPr>
          <a:xfrm>
            <a:off x="9051982" y="1932331"/>
            <a:ext cx="2573383" cy="1422815"/>
          </a:xfrm>
          <a:prstGeom prst="rect">
            <a:avLst/>
          </a:prstGeom>
        </p:spPr>
      </p:pic>
      <p:pic>
        <p:nvPicPr>
          <p:cNvPr id="9" name="Picture 8"/>
          <p:cNvPicPr>
            <a:picLocks noChangeAspect="1"/>
          </p:cNvPicPr>
          <p:nvPr/>
        </p:nvPicPr>
        <p:blipFill>
          <a:blip r:embed="rId4"/>
          <a:stretch>
            <a:fillRect/>
          </a:stretch>
        </p:blipFill>
        <p:spPr>
          <a:xfrm>
            <a:off x="7969318" y="3414757"/>
            <a:ext cx="4195583" cy="1381745"/>
          </a:xfrm>
          <a:prstGeom prst="rect">
            <a:avLst/>
          </a:prstGeom>
        </p:spPr>
      </p:pic>
      <p:pic>
        <p:nvPicPr>
          <p:cNvPr id="10" name="Picture 9"/>
          <p:cNvPicPr>
            <a:picLocks noChangeAspect="1"/>
          </p:cNvPicPr>
          <p:nvPr/>
        </p:nvPicPr>
        <p:blipFill rotWithShape="1">
          <a:blip r:embed="rId5"/>
          <a:srcRect t="22218" b="17538"/>
          <a:stretch/>
        </p:blipFill>
        <p:spPr>
          <a:xfrm>
            <a:off x="1489167" y="4923763"/>
            <a:ext cx="3899007" cy="1764508"/>
          </a:xfrm>
          <a:prstGeom prst="rect">
            <a:avLst/>
          </a:prstGeom>
        </p:spPr>
      </p:pic>
      <p:sp>
        <p:nvSpPr>
          <p:cNvPr id="11" name="Content Placeholder 4"/>
          <p:cNvSpPr txBox="1">
            <a:spLocks/>
          </p:cNvSpPr>
          <p:nvPr/>
        </p:nvSpPr>
        <p:spPr>
          <a:xfrm>
            <a:off x="675404" y="984755"/>
            <a:ext cx="7195457" cy="3308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trike="sngStrike" dirty="0"/>
              <a:t>Motivation to measure muon g-2</a:t>
            </a:r>
          </a:p>
          <a:p>
            <a:r>
              <a:rPr lang="en-US" strike="sngStrike" dirty="0"/>
              <a:t>Status of the Standard Model</a:t>
            </a:r>
          </a:p>
          <a:p>
            <a:pPr lvl="1"/>
            <a:r>
              <a:rPr lang="en-US" strike="sngStrike" dirty="0">
                <a:solidFill>
                  <a:srgbClr val="0070C0"/>
                </a:solidFill>
              </a:rPr>
              <a:t>QED and Weak contributions</a:t>
            </a:r>
          </a:p>
          <a:p>
            <a:pPr lvl="1"/>
            <a:r>
              <a:rPr lang="en-US" strike="sngStrike" dirty="0">
                <a:solidFill>
                  <a:srgbClr val="0070C0"/>
                </a:solidFill>
              </a:rPr>
              <a:t>Hadronic Vacuum Polarization</a:t>
            </a:r>
          </a:p>
          <a:p>
            <a:pPr lvl="1"/>
            <a:r>
              <a:rPr lang="en-US" strike="sngStrike" dirty="0">
                <a:solidFill>
                  <a:srgbClr val="0070C0"/>
                </a:solidFill>
              </a:rPr>
              <a:t>Hadronic Light-by-Light</a:t>
            </a:r>
          </a:p>
          <a:p>
            <a:r>
              <a:rPr lang="en-US" strike="sngStrike" dirty="0"/>
              <a:t>What might it mean if g-2 = SM theory at 5 </a:t>
            </a:r>
            <a:r>
              <a:rPr lang="en-US" strike="sngStrike" dirty="0">
                <a:latin typeface="Symbol" panose="05050102010706020507" pitchFamily="18" charset="2"/>
              </a:rPr>
              <a:t>s</a:t>
            </a:r>
            <a:r>
              <a:rPr lang="en-US" strike="sngStrike" dirty="0"/>
              <a:t>?</a:t>
            </a:r>
          </a:p>
          <a:p>
            <a:r>
              <a:rPr lang="en-US" strike="sngStrike" dirty="0"/>
              <a:t>History of measurements</a:t>
            </a:r>
          </a:p>
          <a:p>
            <a:endParaRPr lang="en-US" dirty="0"/>
          </a:p>
        </p:txBody>
      </p:sp>
      <p:pic>
        <p:nvPicPr>
          <p:cNvPr id="12" name="Picture 11"/>
          <p:cNvPicPr>
            <a:picLocks noChangeAspect="1"/>
          </p:cNvPicPr>
          <p:nvPr/>
        </p:nvPicPr>
        <p:blipFill>
          <a:blip r:embed="rId6"/>
          <a:stretch>
            <a:fillRect/>
          </a:stretch>
        </p:blipFill>
        <p:spPr>
          <a:xfrm>
            <a:off x="6180592" y="4923763"/>
            <a:ext cx="4565787" cy="1874639"/>
          </a:xfrm>
          <a:prstGeom prst="rect">
            <a:avLst/>
          </a:prstGeom>
        </p:spPr>
      </p:pic>
      <p:pic>
        <p:nvPicPr>
          <p:cNvPr id="13" name="Picture 12"/>
          <p:cNvPicPr>
            <a:picLocks noChangeAspect="1"/>
          </p:cNvPicPr>
          <p:nvPr/>
        </p:nvPicPr>
        <p:blipFill>
          <a:blip r:embed="rId7"/>
          <a:stretch>
            <a:fillRect/>
          </a:stretch>
        </p:blipFill>
        <p:spPr>
          <a:xfrm>
            <a:off x="7821118" y="2007753"/>
            <a:ext cx="1097828" cy="1253671"/>
          </a:xfrm>
          <a:prstGeom prst="rect">
            <a:avLst/>
          </a:prstGeom>
        </p:spPr>
      </p:pic>
      <p:pic>
        <p:nvPicPr>
          <p:cNvPr id="14" name="Picture 13"/>
          <p:cNvPicPr>
            <a:picLocks noChangeAspect="1"/>
          </p:cNvPicPr>
          <p:nvPr/>
        </p:nvPicPr>
        <p:blipFill>
          <a:blip r:embed="rId8"/>
          <a:stretch>
            <a:fillRect/>
          </a:stretch>
        </p:blipFill>
        <p:spPr>
          <a:xfrm>
            <a:off x="9741155" y="87563"/>
            <a:ext cx="2388519" cy="1768423"/>
          </a:xfrm>
          <a:prstGeom prst="rect">
            <a:avLst/>
          </a:prstGeom>
        </p:spPr>
      </p:pic>
    </p:spTree>
    <p:extLst>
      <p:ext uri="{BB962C8B-B14F-4D97-AF65-F5344CB8AC3E}">
        <p14:creationId xmlns:p14="http://schemas.microsoft.com/office/powerpoint/2010/main" val="20145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222" y="1734689"/>
            <a:ext cx="4470083" cy="3651699"/>
          </a:xfrm>
          <a:prstGeom prst="rect">
            <a:avLst/>
          </a:prstGeom>
        </p:spPr>
      </p:pic>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p:txBody>
          <a:bodyPr/>
          <a:lstStyle/>
          <a:p>
            <a:r>
              <a:rPr lang="en-US" dirty="0" smtClean="0"/>
              <a:t>An example of just one of the Precession Analyses intermediate reports</a:t>
            </a:r>
            <a:endParaRPr lang="en-US" dirty="0"/>
          </a:p>
        </p:txBody>
      </p:sp>
      <p:sp>
        <p:nvSpPr>
          <p:cNvPr id="4" name="Date Placeholder 3">
            <a:extLst>
              <a:ext uri="{FF2B5EF4-FFF2-40B4-BE49-F238E27FC236}">
                <a16:creationId xmlns:a16="http://schemas.microsoft.com/office/drawing/2014/main" id="{44C8E1D7-718F-4B69-B0BB-E2437D16E595}"/>
              </a:ext>
            </a:extLst>
          </p:cNvPr>
          <p:cNvSpPr>
            <a:spLocks noGrp="1"/>
          </p:cNvSpPr>
          <p:nvPr>
            <p:ph type="dt" sz="half" idx="10"/>
          </p:nvPr>
        </p:nvSpPr>
        <p:spPr/>
        <p:txBody>
          <a:bodyPr/>
          <a:lstStyle/>
          <a:p>
            <a:pPr defTabSz="457189" fontAlgn="base">
              <a:spcBef>
                <a:spcPct val="0"/>
              </a:spcBef>
              <a:spcAft>
                <a:spcPct val="0"/>
              </a:spcAft>
              <a:defRPr/>
            </a:pPr>
            <a:fld id="{55C6E6A6-D69B-C548-8DCF-C67BB6ADC0D1}" type="datetime3">
              <a:rPr lang="en-US" altLang="en-US"/>
              <a:pPr defTabSz="457189" fontAlgn="base">
                <a:spcBef>
                  <a:spcPct val="0"/>
                </a:spcBef>
                <a:spcAft>
                  <a:spcPct val="0"/>
                </a:spcAft>
                <a:defRPr/>
              </a:pPr>
              <a:t>5 September 2019</a:t>
            </a:fld>
            <a:endParaRPr lang="en-US" altLang="en-US"/>
          </a:p>
        </p:txBody>
      </p:sp>
      <p:sp>
        <p:nvSpPr>
          <p:cNvPr id="19" name="TextBox 18">
            <a:extLst>
              <a:ext uri="{FF2B5EF4-FFF2-40B4-BE49-F238E27FC236}">
                <a16:creationId xmlns:a16="http://schemas.microsoft.com/office/drawing/2014/main" id="{2777E703-D1CB-2145-B8E6-BA12D4A7CA77}"/>
              </a:ext>
            </a:extLst>
          </p:cNvPr>
          <p:cNvSpPr txBox="1"/>
          <p:nvPr/>
        </p:nvSpPr>
        <p:spPr>
          <a:xfrm>
            <a:off x="5781160" y="1648962"/>
            <a:ext cx="984439" cy="461665"/>
          </a:xfrm>
          <a:prstGeom prst="rect">
            <a:avLst/>
          </a:prstGeom>
          <a:noFill/>
        </p:spPr>
        <p:txBody>
          <a:bodyPr wrap="square" rtlCol="0">
            <a:spAutoFit/>
          </a:bodyPr>
          <a:lstStyle/>
          <a:p>
            <a:pPr defTabSz="457189" fontAlgn="base">
              <a:spcBef>
                <a:spcPct val="0"/>
              </a:spcBef>
              <a:spcAft>
                <a:spcPct val="0"/>
              </a:spcAft>
            </a:pPr>
            <a:r>
              <a:rPr lang="en-US" sz="2400" dirty="0">
                <a:solidFill>
                  <a:srgbClr val="FFFFFF"/>
                </a:solidFill>
                <a:latin typeface="Calibri" charset="0"/>
              </a:rPr>
              <a:t>TDR</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021379"/>
            <a:ext cx="3628923" cy="3459007"/>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964" y="918115"/>
            <a:ext cx="7598941" cy="810673"/>
          </a:xfrm>
          <a:prstGeom prst="rect">
            <a:avLst/>
          </a:prstGeom>
        </p:spPr>
      </p:pic>
      <p:sp>
        <p:nvSpPr>
          <p:cNvPr id="18" name="TextBox 17"/>
          <p:cNvSpPr txBox="1"/>
          <p:nvPr/>
        </p:nvSpPr>
        <p:spPr>
          <a:xfrm rot="19406555">
            <a:off x="4987541" y="3240070"/>
            <a:ext cx="2689172" cy="646331"/>
          </a:xfrm>
          <a:prstGeom prst="rect">
            <a:avLst/>
          </a:prstGeom>
          <a:noFill/>
        </p:spPr>
        <p:txBody>
          <a:bodyPr wrap="square" rtlCol="0">
            <a:spAutoFit/>
          </a:bodyPr>
          <a:lstStyle/>
          <a:p>
            <a:pPr defTabSz="457189" fontAlgn="base">
              <a:spcBef>
                <a:spcPct val="0"/>
              </a:spcBef>
              <a:spcAft>
                <a:spcPct val="0"/>
              </a:spcAft>
            </a:pPr>
            <a:r>
              <a:rPr lang="en-US" sz="3600" dirty="0">
                <a:solidFill>
                  <a:srgbClr val="003087"/>
                </a:solidFill>
                <a:latin typeface="Calibri" charset="0"/>
              </a:rPr>
              <a:t>Preliminary</a:t>
            </a:r>
          </a:p>
        </p:txBody>
      </p:sp>
      <p:sp>
        <p:nvSpPr>
          <p:cNvPr id="17" name="Footer Placeholder 16"/>
          <p:cNvSpPr>
            <a:spLocks noGrp="1"/>
          </p:cNvSpPr>
          <p:nvPr>
            <p:ph type="ftr" sz="quarter" idx="11"/>
          </p:nvPr>
        </p:nvSpPr>
        <p:spPr/>
        <p:txBody>
          <a:bodyPr/>
          <a:lstStyle/>
          <a:p>
            <a:pPr defTabSz="457189" fontAlgn="base">
              <a:spcBef>
                <a:spcPct val="0"/>
              </a:spcBef>
              <a:spcAft>
                <a:spcPct val="0"/>
              </a:spcAft>
              <a:defRPr/>
            </a:pPr>
            <a:r>
              <a:rPr lang="en-US" b="1"/>
              <a:t>Fermilab PAC</a:t>
            </a:r>
            <a:endParaRPr lang="en-US" b="1" dirty="0"/>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r="16131"/>
          <a:stretch/>
        </p:blipFill>
        <p:spPr>
          <a:xfrm>
            <a:off x="8205430" y="1943102"/>
            <a:ext cx="3367445" cy="3275879"/>
          </a:xfrm>
          <a:prstGeom prst="rect">
            <a:avLst/>
          </a:prstGeom>
          <a:ln>
            <a:solidFill>
              <a:schemeClr val="tx2"/>
            </a:solidFill>
          </a:ln>
        </p:spPr>
      </p:pic>
      <p:sp>
        <p:nvSpPr>
          <p:cNvPr id="20" name="TextBox 19"/>
          <p:cNvSpPr txBox="1"/>
          <p:nvPr/>
        </p:nvSpPr>
        <p:spPr>
          <a:xfrm rot="19406555">
            <a:off x="8897554" y="3178158"/>
            <a:ext cx="2689172" cy="646331"/>
          </a:xfrm>
          <a:prstGeom prst="rect">
            <a:avLst/>
          </a:prstGeom>
          <a:noFill/>
        </p:spPr>
        <p:txBody>
          <a:bodyPr wrap="square" rtlCol="0">
            <a:spAutoFit/>
          </a:bodyPr>
          <a:lstStyle/>
          <a:p>
            <a:pPr defTabSz="457189" fontAlgn="base">
              <a:spcBef>
                <a:spcPct val="0"/>
              </a:spcBef>
              <a:spcAft>
                <a:spcPct val="0"/>
              </a:spcAft>
            </a:pPr>
            <a:r>
              <a:rPr lang="en-US" sz="3600" dirty="0">
                <a:solidFill>
                  <a:srgbClr val="003087"/>
                </a:solidFill>
                <a:latin typeface="Calibri" charset="0"/>
              </a:rPr>
              <a:t>Preliminary</a:t>
            </a:r>
          </a:p>
        </p:txBody>
      </p:sp>
      <p:sp>
        <p:nvSpPr>
          <p:cNvPr id="21" name="Rectangle 20"/>
          <p:cNvSpPr/>
          <p:nvPr/>
        </p:nvSpPr>
        <p:spPr>
          <a:xfrm>
            <a:off x="0" y="6072188"/>
            <a:ext cx="12192000" cy="7858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57250" y="5572125"/>
            <a:ext cx="2700337" cy="369332"/>
          </a:xfrm>
          <a:prstGeom prst="rect">
            <a:avLst/>
          </a:prstGeom>
          <a:noFill/>
        </p:spPr>
        <p:txBody>
          <a:bodyPr wrap="square" rtlCol="0">
            <a:spAutoFit/>
          </a:bodyPr>
          <a:lstStyle/>
          <a:p>
            <a:r>
              <a:rPr lang="en-US" b="1" dirty="0" smtClean="0"/>
              <a:t>“Wiggle” Plot + Fit</a:t>
            </a:r>
            <a:endParaRPr lang="en-US" b="1" dirty="0"/>
          </a:p>
        </p:txBody>
      </p:sp>
      <p:sp>
        <p:nvSpPr>
          <p:cNvPr id="22" name="TextBox 21"/>
          <p:cNvSpPr txBox="1"/>
          <p:nvPr/>
        </p:nvSpPr>
        <p:spPr>
          <a:xfrm>
            <a:off x="4081463" y="5538788"/>
            <a:ext cx="3833812" cy="923330"/>
          </a:xfrm>
          <a:prstGeom prst="rect">
            <a:avLst/>
          </a:prstGeom>
          <a:noFill/>
        </p:spPr>
        <p:txBody>
          <a:bodyPr wrap="square" rtlCol="0">
            <a:spAutoFit/>
          </a:bodyPr>
          <a:lstStyle/>
          <a:p>
            <a:r>
              <a:rPr lang="en-US" b="1" dirty="0" smtClean="0"/>
              <a:t>With correct function, the residuals are flat (as they must be) and the</a:t>
            </a:r>
            <a:r>
              <a:rPr lang="en-US" b="1" dirty="0" smtClean="0">
                <a:latin typeface="Symbol" panose="05050102010706020507" pitchFamily="18" charset="2"/>
              </a:rPr>
              <a:t>c</a:t>
            </a:r>
            <a:r>
              <a:rPr lang="en-US" b="1" baseline="30000" dirty="0" smtClean="0">
                <a:latin typeface="Symbol" panose="05050102010706020507" pitchFamily="18" charset="2"/>
              </a:rPr>
              <a:t>2</a:t>
            </a:r>
            <a:r>
              <a:rPr lang="en-US" b="1" dirty="0" smtClean="0">
                <a:latin typeface="Symbol" panose="05050102010706020507" pitchFamily="18" charset="2"/>
              </a:rPr>
              <a:t> </a:t>
            </a:r>
            <a:r>
              <a:rPr lang="en-US" b="1" dirty="0" smtClean="0"/>
              <a:t>is good and fit results are stable</a:t>
            </a:r>
            <a:endParaRPr lang="en-US" b="1" dirty="0"/>
          </a:p>
        </p:txBody>
      </p:sp>
      <p:sp>
        <p:nvSpPr>
          <p:cNvPr id="23" name="TextBox 22"/>
          <p:cNvSpPr txBox="1"/>
          <p:nvPr/>
        </p:nvSpPr>
        <p:spPr>
          <a:xfrm>
            <a:off x="7967663" y="5481638"/>
            <a:ext cx="4038600" cy="1200329"/>
          </a:xfrm>
          <a:prstGeom prst="rect">
            <a:avLst/>
          </a:prstGeom>
          <a:noFill/>
        </p:spPr>
        <p:txBody>
          <a:bodyPr wrap="square" rtlCol="0">
            <a:spAutoFit/>
          </a:bodyPr>
          <a:lstStyle/>
          <a:p>
            <a:r>
              <a:rPr lang="en-US" b="1" dirty="0" smtClean="0"/>
              <a:t>An insane amount of checking of any biases is taking place.. This is just showing; net ~25-35x lower than statistical here! (</a:t>
            </a:r>
            <a:r>
              <a:rPr lang="en-US" b="1" dirty="0" smtClean="0">
                <a:solidFill>
                  <a:srgbClr val="FF0000"/>
                </a:solidFill>
              </a:rPr>
              <a:t>but not all listed</a:t>
            </a:r>
            <a:r>
              <a:rPr lang="en-US" b="1" dirty="0" smtClean="0"/>
              <a:t>)</a:t>
            </a:r>
            <a:endParaRPr lang="en-US" b="1" dirty="0"/>
          </a:p>
        </p:txBody>
      </p:sp>
    </p:spTree>
    <p:extLst>
      <p:ext uri="{BB962C8B-B14F-4D97-AF65-F5344CB8AC3E}">
        <p14:creationId xmlns:p14="http://schemas.microsoft.com/office/powerpoint/2010/main" val="214044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a:xfrm>
            <a:off x="419100" y="332267"/>
            <a:ext cx="11582400" cy="641739"/>
          </a:xfrm>
        </p:spPr>
        <p:txBody>
          <a:bodyPr/>
          <a:lstStyle/>
          <a:p>
            <a:r>
              <a:rPr lang="en-US" dirty="0" smtClean="0"/>
              <a:t>And, one example of a typical consistency test</a:t>
            </a:r>
            <a:br>
              <a:rPr lang="en-US" dirty="0" smtClean="0"/>
            </a:br>
            <a:r>
              <a:rPr lang="en-US" dirty="0" smtClean="0"/>
              <a:t>The result (in blinded ppm) vs time of fit start for </a:t>
            </a:r>
            <a:r>
              <a:rPr lang="en-US" dirty="0" smtClean="0">
                <a:solidFill>
                  <a:srgbClr val="FF0000"/>
                </a:solidFill>
              </a:rPr>
              <a:t>3 data sets</a:t>
            </a:r>
            <a:endParaRPr lang="en-US" dirty="0">
              <a:solidFill>
                <a:srgbClr val="FF0000"/>
              </a:solidFill>
            </a:endParaRPr>
          </a:p>
        </p:txBody>
      </p:sp>
      <p:sp>
        <p:nvSpPr>
          <p:cNvPr id="4" name="Date Placeholder 3">
            <a:extLst>
              <a:ext uri="{FF2B5EF4-FFF2-40B4-BE49-F238E27FC236}">
                <a16:creationId xmlns:a16="http://schemas.microsoft.com/office/drawing/2014/main" id="{44C8E1D7-718F-4B69-B0BB-E2437D16E595}"/>
              </a:ext>
            </a:extLst>
          </p:cNvPr>
          <p:cNvSpPr>
            <a:spLocks noGrp="1"/>
          </p:cNvSpPr>
          <p:nvPr>
            <p:ph type="dt" sz="half" idx="10"/>
          </p:nvPr>
        </p:nvSpPr>
        <p:spPr/>
        <p:txBody>
          <a:bodyPr/>
          <a:lstStyle/>
          <a:p>
            <a:pPr defTabSz="457189" fontAlgn="base">
              <a:spcBef>
                <a:spcPct val="0"/>
              </a:spcBef>
              <a:spcAft>
                <a:spcPct val="0"/>
              </a:spcAft>
              <a:defRPr/>
            </a:pPr>
            <a:fld id="{617219D0-BCDB-434A-B93C-5F98D2645933}" type="datetime3">
              <a:rPr lang="en-US" altLang="en-US"/>
              <a:pPr defTabSz="457189" fontAlgn="base">
                <a:spcBef>
                  <a:spcPct val="0"/>
                </a:spcBef>
                <a:spcAft>
                  <a:spcPct val="0"/>
                </a:spcAft>
                <a:defRPr/>
              </a:pPr>
              <a:t>5 September 2019</a:t>
            </a:fld>
            <a:endParaRPr lang="en-US" alt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9988" y="106217"/>
            <a:ext cx="2351763" cy="3664639"/>
          </a:xfrm>
          <a:prstGeom prst="rect">
            <a:avLst/>
          </a:prstGeom>
        </p:spPr>
      </p:pic>
      <p:sp>
        <p:nvSpPr>
          <p:cNvPr id="7" name="Content Placeholder 5"/>
          <p:cNvSpPr txBox="1">
            <a:spLocks/>
          </p:cNvSpPr>
          <p:nvPr/>
        </p:nvSpPr>
        <p:spPr>
          <a:xfrm>
            <a:off x="139700" y="908315"/>
            <a:ext cx="9404349" cy="634736"/>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endParaRPr lang="is-I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214" y="1327633"/>
            <a:ext cx="7818724" cy="4737615"/>
          </a:xfrm>
          <a:prstGeom prst="rect">
            <a:avLst/>
          </a:prstGeom>
        </p:spPr>
      </p:pic>
      <p:sp>
        <p:nvSpPr>
          <p:cNvPr id="10" name="TextBox 9"/>
          <p:cNvSpPr txBox="1"/>
          <p:nvPr/>
        </p:nvSpPr>
        <p:spPr>
          <a:xfrm rot="20693366">
            <a:off x="2468243" y="2060710"/>
            <a:ext cx="2689172" cy="523220"/>
          </a:xfrm>
          <a:prstGeom prst="rect">
            <a:avLst/>
          </a:prstGeom>
          <a:noFill/>
        </p:spPr>
        <p:txBody>
          <a:bodyPr wrap="square" rtlCol="0">
            <a:spAutoFit/>
          </a:bodyPr>
          <a:lstStyle/>
          <a:p>
            <a:pPr defTabSz="457189" fontAlgn="base">
              <a:spcBef>
                <a:spcPct val="0"/>
              </a:spcBef>
              <a:spcAft>
                <a:spcPct val="0"/>
              </a:spcAft>
            </a:pPr>
            <a:r>
              <a:rPr lang="en-US" sz="2800" dirty="0">
                <a:solidFill>
                  <a:srgbClr val="003087"/>
                </a:solidFill>
                <a:latin typeface="Calibri" charset="0"/>
              </a:rPr>
              <a:t>Preliminary</a:t>
            </a:r>
          </a:p>
        </p:txBody>
      </p:sp>
      <p:sp>
        <p:nvSpPr>
          <p:cNvPr id="11" name="TextBox 10"/>
          <p:cNvSpPr txBox="1"/>
          <p:nvPr/>
        </p:nvSpPr>
        <p:spPr>
          <a:xfrm>
            <a:off x="1711380" y="4850427"/>
            <a:ext cx="3546420" cy="578824"/>
          </a:xfrm>
          <a:prstGeom prst="rect">
            <a:avLst/>
          </a:prstGeom>
          <a:noFill/>
        </p:spPr>
        <p:txBody>
          <a:bodyPr wrap="square" rtlCol="0">
            <a:noAutofit/>
          </a:bodyPr>
          <a:lstStyle/>
          <a:p>
            <a:pPr defTabSz="457189" fontAlgn="base">
              <a:spcBef>
                <a:spcPct val="0"/>
              </a:spcBef>
              <a:spcAft>
                <a:spcPct val="0"/>
              </a:spcAft>
            </a:pPr>
            <a:r>
              <a:rPr lang="en-US" sz="1600" dirty="0">
                <a:solidFill>
                  <a:srgbClr val="003087"/>
                </a:solidFill>
                <a:latin typeface="Calibri" charset="0"/>
              </a:rPr>
              <a:t>Bands show 1</a:t>
            </a:r>
            <a:r>
              <a:rPr lang="en-US" sz="1600" dirty="0">
                <a:solidFill>
                  <a:srgbClr val="003087"/>
                </a:solidFill>
                <a:latin typeface="Symbol" charset="2"/>
                <a:ea typeface="Symbol" charset="2"/>
                <a:cs typeface="Symbol" charset="2"/>
              </a:rPr>
              <a:t>s</a:t>
            </a:r>
            <a:r>
              <a:rPr lang="en-US" sz="1600" dirty="0">
                <a:solidFill>
                  <a:srgbClr val="003087"/>
                </a:solidFill>
                <a:latin typeface="Calibri" charset="0"/>
              </a:rPr>
              <a:t> </a:t>
            </a:r>
            <a:br>
              <a:rPr lang="en-US" sz="1600" dirty="0">
                <a:solidFill>
                  <a:srgbClr val="003087"/>
                </a:solidFill>
                <a:latin typeface="Calibri" charset="0"/>
              </a:rPr>
            </a:br>
            <a:r>
              <a:rPr lang="en-US" sz="1600" dirty="0">
                <a:solidFill>
                  <a:srgbClr val="003087"/>
                </a:solidFill>
                <a:latin typeface="Calibri" charset="0"/>
              </a:rPr>
              <a:t>allowed difference (set-subset)</a:t>
            </a:r>
          </a:p>
        </p:txBody>
      </p:sp>
      <p:sp>
        <p:nvSpPr>
          <p:cNvPr id="8" name="Footer Placeholder 7"/>
          <p:cNvSpPr>
            <a:spLocks noGrp="1"/>
          </p:cNvSpPr>
          <p:nvPr>
            <p:ph type="ftr" sz="quarter" idx="11"/>
          </p:nvPr>
        </p:nvSpPr>
        <p:spPr/>
        <p:txBody>
          <a:bodyPr/>
          <a:lstStyle/>
          <a:p>
            <a:pPr defTabSz="457189" fontAlgn="base">
              <a:spcBef>
                <a:spcPct val="0"/>
              </a:spcBef>
              <a:spcAft>
                <a:spcPct val="0"/>
              </a:spcAft>
              <a:defRPr/>
            </a:pPr>
            <a:r>
              <a:rPr lang="en-US" b="1"/>
              <a:t>Fermilab PAC</a:t>
            </a:r>
            <a:endParaRPr lang="en-US" b="1" dirty="0"/>
          </a:p>
        </p:txBody>
      </p:sp>
      <p:sp>
        <p:nvSpPr>
          <p:cNvPr id="3" name="Oval 2"/>
          <p:cNvSpPr/>
          <p:nvPr/>
        </p:nvSpPr>
        <p:spPr>
          <a:xfrm>
            <a:off x="9586913" y="3243263"/>
            <a:ext cx="2400300" cy="585787"/>
          </a:xfrm>
          <a:prstGeom prst="ellipse">
            <a:avLst/>
          </a:prstGeom>
          <a:noFill/>
          <a:ln w="127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743950" y="4143375"/>
            <a:ext cx="3200400" cy="1200329"/>
          </a:xfrm>
          <a:prstGeom prst="rect">
            <a:avLst/>
          </a:prstGeom>
          <a:noFill/>
        </p:spPr>
        <p:txBody>
          <a:bodyPr wrap="square" rtlCol="0">
            <a:spAutoFit/>
          </a:bodyPr>
          <a:lstStyle/>
          <a:p>
            <a:r>
              <a:rPr lang="en-US" b="1" dirty="0" smtClean="0">
                <a:solidFill>
                  <a:srgbClr val="FF0000"/>
                </a:solidFill>
              </a:rPr>
              <a:t>410 ppb </a:t>
            </a:r>
            <a:r>
              <a:rPr lang="en-US" dirty="0" smtClean="0"/>
              <a:t>is probably the best we can achieve out of the Run-1 Statistical data set (does not include systematics)</a:t>
            </a:r>
          </a:p>
        </p:txBody>
      </p:sp>
      <p:sp>
        <p:nvSpPr>
          <p:cNvPr id="13" name="Rectangle 12"/>
          <p:cNvSpPr/>
          <p:nvPr/>
        </p:nvSpPr>
        <p:spPr>
          <a:xfrm>
            <a:off x="0" y="6072188"/>
            <a:ext cx="12192000" cy="7858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582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a:xfrm>
            <a:off x="275771" y="116115"/>
            <a:ext cx="11582400" cy="1538515"/>
          </a:xfrm>
        </p:spPr>
        <p:txBody>
          <a:bodyPr/>
          <a:lstStyle/>
          <a:p>
            <a:r>
              <a:rPr lang="en-US" sz="3200" dirty="0" smtClean="0"/>
              <a:t>3) There are also challenges:</a:t>
            </a:r>
            <a:br>
              <a:rPr lang="en-US" sz="3200" dirty="0" smtClean="0"/>
            </a:br>
            <a:r>
              <a:rPr lang="en-US" sz="3200" dirty="0" smtClean="0"/>
              <a:t>	</a:t>
            </a:r>
            <a:r>
              <a:rPr lang="en-US" sz="2800" dirty="0" smtClean="0">
                <a:solidFill>
                  <a:srgbClr val="FF0000"/>
                </a:solidFill>
              </a:rPr>
              <a:t>Reminder of Injection and storage components because that’s 	where we are not yet optimized</a:t>
            </a:r>
            <a:endParaRPr lang="en-US" sz="2800" dirty="0">
              <a:solidFill>
                <a:srgbClr val="FF0000"/>
              </a:solidFill>
            </a:endParaRPr>
          </a:p>
        </p:txBody>
      </p:sp>
      <p:sp>
        <p:nvSpPr>
          <p:cNvPr id="4" name="Date Placeholder 3">
            <a:extLst>
              <a:ext uri="{FF2B5EF4-FFF2-40B4-BE49-F238E27FC236}">
                <a16:creationId xmlns:a16="http://schemas.microsoft.com/office/drawing/2014/main" id="{44C8E1D7-718F-4B69-B0BB-E2437D16E595}"/>
              </a:ext>
            </a:extLst>
          </p:cNvPr>
          <p:cNvSpPr>
            <a:spLocks noGrp="1"/>
          </p:cNvSpPr>
          <p:nvPr>
            <p:ph type="dt" sz="half" idx="10"/>
          </p:nvPr>
        </p:nvSpPr>
        <p:spPr/>
        <p:txBody>
          <a:bodyPr/>
          <a:lstStyle/>
          <a:p>
            <a:pPr defTabSz="457189" fontAlgn="base">
              <a:spcBef>
                <a:spcPct val="0"/>
              </a:spcBef>
              <a:spcAft>
                <a:spcPct val="0"/>
              </a:spcAft>
              <a:defRPr/>
            </a:pPr>
            <a:fld id="{C0D560B3-7248-1A48-95C8-2D04C7DA709A}" type="datetime3">
              <a:rPr lang="en-US" altLang="en-US"/>
              <a:pPr defTabSz="457189" fontAlgn="base">
                <a:spcBef>
                  <a:spcPct val="0"/>
                </a:spcBef>
                <a:spcAft>
                  <a:spcPct val="0"/>
                </a:spcAft>
                <a:defRPr/>
              </a:pPr>
              <a:t>5 September 2019</a:t>
            </a:fld>
            <a:endParaRPr lang="en-US" altLang="en-US"/>
          </a:p>
        </p:txBody>
      </p:sp>
      <p:sp>
        <p:nvSpPr>
          <p:cNvPr id="3" name="Footer Placeholder 2"/>
          <p:cNvSpPr>
            <a:spLocks noGrp="1"/>
          </p:cNvSpPr>
          <p:nvPr>
            <p:ph type="ftr" sz="quarter" idx="11"/>
          </p:nvPr>
        </p:nvSpPr>
        <p:spPr/>
        <p:txBody>
          <a:bodyPr/>
          <a:lstStyle/>
          <a:p>
            <a:pPr defTabSz="457189" fontAlgn="base">
              <a:spcBef>
                <a:spcPct val="0"/>
              </a:spcBef>
              <a:spcAft>
                <a:spcPct val="0"/>
              </a:spcAft>
              <a:defRPr/>
            </a:pPr>
            <a:r>
              <a:rPr lang="en-US" b="1"/>
              <a:t>Fermilab PAC</a:t>
            </a:r>
            <a:endParaRPr lang="en-US" b="1" dirty="0"/>
          </a:p>
        </p:txBody>
      </p:sp>
      <p:sp>
        <p:nvSpPr>
          <p:cNvPr id="70" name="Rectangle 69"/>
          <p:cNvSpPr/>
          <p:nvPr/>
        </p:nvSpPr>
        <p:spPr>
          <a:xfrm>
            <a:off x="167640" y="6061402"/>
            <a:ext cx="12024359" cy="827087"/>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554515" y="1549818"/>
            <a:ext cx="8760480" cy="5090467"/>
          </a:xfrm>
          <a:prstGeom prst="rect">
            <a:avLst/>
          </a:prstGeom>
        </p:spPr>
      </p:pic>
      <p:sp>
        <p:nvSpPr>
          <p:cNvPr id="6" name="TextBox 5"/>
          <p:cNvSpPr txBox="1"/>
          <p:nvPr/>
        </p:nvSpPr>
        <p:spPr>
          <a:xfrm>
            <a:off x="6807200" y="1567542"/>
            <a:ext cx="4136572" cy="646331"/>
          </a:xfrm>
          <a:prstGeom prst="rect">
            <a:avLst/>
          </a:prstGeom>
          <a:solidFill>
            <a:srgbClr val="00B050"/>
          </a:solidFill>
          <a:ln>
            <a:solidFill>
              <a:srgbClr val="002060"/>
            </a:solidFill>
          </a:ln>
        </p:spPr>
        <p:txBody>
          <a:bodyPr wrap="square" rtlCol="0">
            <a:spAutoFit/>
          </a:bodyPr>
          <a:lstStyle/>
          <a:p>
            <a:r>
              <a:rPr lang="en-US" b="1" dirty="0" smtClean="0">
                <a:solidFill>
                  <a:schemeClr val="bg1"/>
                </a:solidFill>
              </a:rPr>
              <a:t>We would like to put in new Open Ended next summer to increase the Rate by 30%</a:t>
            </a:r>
            <a:endParaRPr lang="en-US" b="1" dirty="0">
              <a:solidFill>
                <a:schemeClr val="bg1"/>
              </a:solidFill>
            </a:endParaRPr>
          </a:p>
        </p:txBody>
      </p:sp>
      <p:sp>
        <p:nvSpPr>
          <p:cNvPr id="122" name="TextBox 121"/>
          <p:cNvSpPr txBox="1"/>
          <p:nvPr/>
        </p:nvSpPr>
        <p:spPr>
          <a:xfrm>
            <a:off x="7453085" y="3069771"/>
            <a:ext cx="3606800" cy="646331"/>
          </a:xfrm>
          <a:prstGeom prst="rect">
            <a:avLst/>
          </a:prstGeom>
          <a:solidFill>
            <a:schemeClr val="accent2"/>
          </a:solidFill>
          <a:ln>
            <a:solidFill>
              <a:srgbClr val="002060"/>
            </a:solidFill>
          </a:ln>
        </p:spPr>
        <p:txBody>
          <a:bodyPr wrap="square" rtlCol="0">
            <a:spAutoFit/>
          </a:bodyPr>
          <a:lstStyle/>
          <a:p>
            <a:r>
              <a:rPr lang="en-US" b="1" dirty="0" smtClean="0">
                <a:solidFill>
                  <a:schemeClr val="bg1"/>
                </a:solidFill>
              </a:rPr>
              <a:t>We continue to improve this challenging system to increase Kick</a:t>
            </a:r>
            <a:endParaRPr lang="en-US" b="1" dirty="0">
              <a:solidFill>
                <a:schemeClr val="bg1"/>
              </a:solidFill>
            </a:endParaRPr>
          </a:p>
        </p:txBody>
      </p:sp>
      <p:sp>
        <p:nvSpPr>
          <p:cNvPr id="123" name="TextBox 122"/>
          <p:cNvSpPr txBox="1"/>
          <p:nvPr/>
        </p:nvSpPr>
        <p:spPr>
          <a:xfrm>
            <a:off x="6662056" y="5950858"/>
            <a:ext cx="5123544" cy="646331"/>
          </a:xfrm>
          <a:prstGeom prst="rect">
            <a:avLst/>
          </a:prstGeom>
          <a:solidFill>
            <a:srgbClr val="990099"/>
          </a:solidFill>
          <a:ln>
            <a:solidFill>
              <a:srgbClr val="002060"/>
            </a:solidFill>
          </a:ln>
        </p:spPr>
        <p:txBody>
          <a:bodyPr wrap="square" rtlCol="0">
            <a:spAutoFit/>
          </a:bodyPr>
          <a:lstStyle/>
          <a:p>
            <a:r>
              <a:rPr lang="en-US" b="1" dirty="0" smtClean="0">
                <a:solidFill>
                  <a:schemeClr val="bg1"/>
                </a:solidFill>
              </a:rPr>
              <a:t>Working on increasing max Voltages and adding Novel RF system for scraping and CBO reduction</a:t>
            </a:r>
            <a:endParaRPr lang="en-US" b="1" dirty="0">
              <a:solidFill>
                <a:schemeClr val="bg1"/>
              </a:solidFill>
            </a:endParaRPr>
          </a:p>
        </p:txBody>
      </p:sp>
    </p:spTree>
    <p:extLst>
      <p:ext uri="{BB962C8B-B14F-4D97-AF65-F5344CB8AC3E}">
        <p14:creationId xmlns:p14="http://schemas.microsoft.com/office/powerpoint/2010/main" val="23513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2" grpId="0" animBg="1"/>
      <p:bldP spid="1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BF4F3-6242-BD4E-AB9A-5AC53CD0F45E}"/>
              </a:ext>
            </a:extLst>
          </p:cNvPr>
          <p:cNvSpPr>
            <a:spLocks noGrp="1"/>
          </p:cNvSpPr>
          <p:nvPr>
            <p:ph type="title"/>
          </p:nvPr>
        </p:nvSpPr>
        <p:spPr>
          <a:xfrm>
            <a:off x="333375" y="134257"/>
            <a:ext cx="11582400" cy="1108255"/>
          </a:xfrm>
        </p:spPr>
        <p:txBody>
          <a:bodyPr>
            <a:normAutofit fontScale="90000"/>
          </a:bodyPr>
          <a:lstStyle/>
          <a:p>
            <a:r>
              <a:rPr lang="en-US" b="1" dirty="0" smtClean="0">
                <a:solidFill>
                  <a:schemeClr val="tx1"/>
                </a:solidFill>
              </a:rPr>
              <a:t>The (magnetic) Kicker needs to create a ~11 </a:t>
            </a:r>
            <a:r>
              <a:rPr lang="en-US" b="1" dirty="0" err="1" smtClean="0">
                <a:solidFill>
                  <a:schemeClr val="tx1"/>
                </a:solidFill>
              </a:rPr>
              <a:t>mrad</a:t>
            </a:r>
            <a:r>
              <a:rPr lang="en-US" b="1" dirty="0" smtClean="0">
                <a:solidFill>
                  <a:schemeClr val="tx1"/>
                </a:solidFill>
              </a:rPr>
              <a:t> deflection of the incoming beam on the first turn, and then “get out of the way” before the beam returns.  This is an engineering challenge that was never fully realized for BNL  … and not yet for us.</a:t>
            </a:r>
            <a:endParaRPr lang="en-US" b="1" dirty="0">
              <a:solidFill>
                <a:schemeClr val="tx1"/>
              </a:solidFill>
            </a:endParaRPr>
          </a:p>
        </p:txBody>
      </p:sp>
      <p:pic>
        <p:nvPicPr>
          <p:cNvPr id="8" name="Picture 7">
            <a:extLst>
              <a:ext uri="{FF2B5EF4-FFF2-40B4-BE49-F238E27FC236}">
                <a16:creationId xmlns:a16="http://schemas.microsoft.com/office/drawing/2014/main" id="{DF2EB8F6-24BB-744C-86DE-0B4919F5EB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25" y="1482434"/>
            <a:ext cx="3461364" cy="2596023"/>
          </a:xfrm>
          <a:prstGeom prst="rect">
            <a:avLst/>
          </a:prstGeom>
          <a:ln w="28575">
            <a:solidFill>
              <a:schemeClr val="tx1"/>
            </a:solidFill>
          </a:ln>
        </p:spPr>
      </p:pic>
      <p:pic>
        <p:nvPicPr>
          <p:cNvPr id="9" name="Picture 8">
            <a:extLst>
              <a:ext uri="{FF2B5EF4-FFF2-40B4-BE49-F238E27FC236}">
                <a16:creationId xmlns:a16="http://schemas.microsoft.com/office/drawing/2014/main" id="{B518C84B-4C83-8F43-8F6E-DE0B414931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922"/>
          <a:stretch/>
        </p:blipFill>
        <p:spPr>
          <a:xfrm>
            <a:off x="5369852" y="1240128"/>
            <a:ext cx="5440230" cy="3493797"/>
          </a:xfrm>
          <a:prstGeom prst="rect">
            <a:avLst/>
          </a:prstGeom>
        </p:spPr>
      </p:pic>
      <p:sp>
        <p:nvSpPr>
          <p:cNvPr id="2" name="TextBox 1"/>
          <p:cNvSpPr txBox="1"/>
          <p:nvPr/>
        </p:nvSpPr>
        <p:spPr>
          <a:xfrm>
            <a:off x="270782" y="4642757"/>
            <a:ext cx="5276850" cy="923330"/>
          </a:xfrm>
          <a:prstGeom prst="rect">
            <a:avLst/>
          </a:prstGeom>
          <a:noFill/>
        </p:spPr>
        <p:txBody>
          <a:bodyPr wrap="square" rtlCol="0">
            <a:spAutoFit/>
          </a:bodyPr>
          <a:lstStyle/>
          <a:p>
            <a:r>
              <a:rPr lang="en-US" dirty="0" smtClean="0"/>
              <a:t>If the kicker voltage is set too high, current-carrying cables can burn so we had to back off a bit to avoid that. </a:t>
            </a:r>
            <a:endParaRPr lang="en-US" dirty="0"/>
          </a:p>
        </p:txBody>
      </p:sp>
      <p:sp>
        <p:nvSpPr>
          <p:cNvPr id="7" name="TextBox 6"/>
          <p:cNvSpPr txBox="1"/>
          <p:nvPr/>
        </p:nvSpPr>
        <p:spPr>
          <a:xfrm>
            <a:off x="5823857" y="4690836"/>
            <a:ext cx="5486400" cy="923330"/>
          </a:xfrm>
          <a:prstGeom prst="rect">
            <a:avLst/>
          </a:prstGeom>
          <a:noFill/>
        </p:spPr>
        <p:txBody>
          <a:bodyPr wrap="square" rtlCol="0">
            <a:spAutoFit/>
          </a:bodyPr>
          <a:lstStyle/>
          <a:p>
            <a:r>
              <a:rPr lang="en-US" dirty="0" smtClean="0"/>
              <a:t>These are distributions of the beam in the </a:t>
            </a:r>
            <a:r>
              <a:rPr lang="en-US" dirty="0" smtClean="0">
                <a:latin typeface="Helvetica" panose="020B0604020202020204" pitchFamily="34" charset="0"/>
                <a:cs typeface="Helvetica" panose="020B0604020202020204" pitchFamily="34" charset="0"/>
              </a:rPr>
              <a:t>±</a:t>
            </a:r>
            <a:r>
              <a:rPr lang="en-US" dirty="0" smtClean="0"/>
              <a:t>45 mm radial coordinate.  It’s well contained, but not quite centered.  The colors represent different kick strengths</a:t>
            </a:r>
            <a:endParaRPr lang="en-US" dirty="0"/>
          </a:p>
        </p:txBody>
      </p:sp>
      <p:sp>
        <p:nvSpPr>
          <p:cNvPr id="4" name="TextBox 3"/>
          <p:cNvSpPr txBox="1"/>
          <p:nvPr/>
        </p:nvSpPr>
        <p:spPr>
          <a:xfrm>
            <a:off x="1233714" y="5994401"/>
            <a:ext cx="9608457" cy="461665"/>
          </a:xfrm>
          <a:prstGeom prst="rect">
            <a:avLst/>
          </a:prstGeom>
          <a:noFill/>
        </p:spPr>
        <p:txBody>
          <a:bodyPr wrap="square" rtlCol="0">
            <a:spAutoFit/>
          </a:bodyPr>
          <a:lstStyle/>
          <a:p>
            <a:pPr algn="ctr"/>
            <a:r>
              <a:rPr lang="en-US" sz="2400" b="1" dirty="0" smtClean="0">
                <a:solidFill>
                  <a:schemeClr val="accent1">
                    <a:lumMod val="75000"/>
                  </a:schemeClr>
                </a:solidFill>
              </a:rPr>
              <a:t>Important takeaway for now.  We can live with this.  We just don’t like it</a:t>
            </a:r>
            <a:endParaRPr lang="en-US" sz="2400" b="1" dirty="0">
              <a:solidFill>
                <a:schemeClr val="accent1">
                  <a:lumMod val="75000"/>
                </a:schemeClr>
              </a:solidFill>
            </a:endParaRPr>
          </a:p>
        </p:txBody>
      </p:sp>
    </p:spTree>
    <p:extLst>
      <p:ext uri="{BB962C8B-B14F-4D97-AF65-F5344CB8AC3E}">
        <p14:creationId xmlns:p14="http://schemas.microsoft.com/office/powerpoint/2010/main" val="1167815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9" y="210065"/>
            <a:ext cx="11553567" cy="1025611"/>
          </a:xfrm>
        </p:spPr>
        <p:txBody>
          <a:bodyPr>
            <a:normAutofit/>
          </a:bodyPr>
          <a:lstStyle/>
          <a:p>
            <a:r>
              <a:rPr lang="en-US" sz="3200" b="1" dirty="0" smtClean="0"/>
              <a:t>During Run-1, 2 of 32 HV resistors on the Quad plates were flawed.</a:t>
            </a:r>
            <a:br>
              <a:rPr lang="en-US" sz="3200" b="1" dirty="0" smtClean="0"/>
            </a:br>
            <a:r>
              <a:rPr lang="en-US" sz="3200" b="1" dirty="0" smtClean="0"/>
              <a:t>This meant they did not stabilize prior to “fit start time” and thus … </a:t>
            </a:r>
            <a:endParaRPr lang="en-US" sz="3200" b="1" dirty="0"/>
          </a:p>
        </p:txBody>
      </p:sp>
      <p:sp>
        <p:nvSpPr>
          <p:cNvPr id="3" name="Content Placeholder 2"/>
          <p:cNvSpPr>
            <a:spLocks noGrp="1"/>
          </p:cNvSpPr>
          <p:nvPr>
            <p:ph idx="1"/>
          </p:nvPr>
        </p:nvSpPr>
        <p:spPr>
          <a:xfrm>
            <a:off x="159657" y="1327926"/>
            <a:ext cx="8273143" cy="1778132"/>
          </a:xfrm>
        </p:spPr>
        <p:txBody>
          <a:bodyPr>
            <a:normAutofit fontScale="92500" lnSpcReduction="20000"/>
          </a:bodyPr>
          <a:lstStyle/>
          <a:p>
            <a:r>
              <a:rPr lang="en-US" b="1" dirty="0" smtClean="0">
                <a:solidFill>
                  <a:schemeClr val="accent1">
                    <a:lumMod val="50000"/>
                  </a:schemeClr>
                </a:solidFill>
              </a:rPr>
              <a:t>Vertical Muon distribution mean moves down by 0.6 mm</a:t>
            </a:r>
          </a:p>
          <a:p>
            <a:pPr lvl="1"/>
            <a:r>
              <a:rPr lang="en-US" dirty="0" smtClean="0"/>
              <a:t>We are investigating its impact on </a:t>
            </a:r>
            <a:r>
              <a:rPr lang="en-US" dirty="0" err="1" smtClean="0">
                <a:latin typeface="Symbol" panose="05050102010706020507" pitchFamily="18" charset="2"/>
              </a:rPr>
              <a:t>w</a:t>
            </a:r>
            <a:r>
              <a:rPr lang="en-US" baseline="-25000" dirty="0" err="1" smtClean="0"/>
              <a:t>a</a:t>
            </a:r>
            <a:r>
              <a:rPr lang="en-US" dirty="0" smtClean="0"/>
              <a:t> extraction</a:t>
            </a:r>
          </a:p>
          <a:p>
            <a:r>
              <a:rPr lang="en-US" b="1" dirty="0" smtClean="0">
                <a:solidFill>
                  <a:schemeClr val="accent1">
                    <a:lumMod val="50000"/>
                  </a:schemeClr>
                </a:solidFill>
              </a:rPr>
              <a:t>Muon Loss fraction ~10x greater than Run 2</a:t>
            </a:r>
          </a:p>
          <a:p>
            <a:pPr lvl="1"/>
            <a:r>
              <a:rPr lang="en-US" dirty="0" smtClean="0"/>
              <a:t>This can cause a “phase shift” if the lost muons have a different average phase compared to the non-lost muons.</a:t>
            </a:r>
          </a:p>
          <a:p>
            <a:pPr marL="457189" lvl="1" indent="0">
              <a:buNone/>
            </a:pPr>
            <a:endParaRPr lang="en-US" dirty="0"/>
          </a:p>
        </p:txBody>
      </p:sp>
      <p:pic>
        <p:nvPicPr>
          <p:cNvPr id="4" name="Picture 3"/>
          <p:cNvPicPr>
            <a:picLocks noChangeAspect="1"/>
          </p:cNvPicPr>
          <p:nvPr/>
        </p:nvPicPr>
        <p:blipFill rotWithShape="1">
          <a:blip r:embed="rId2"/>
          <a:srcRect l="12147" t="-1" r="12072" b="13448"/>
          <a:stretch/>
        </p:blipFill>
        <p:spPr>
          <a:xfrm>
            <a:off x="8374742" y="1217983"/>
            <a:ext cx="3615627" cy="2977338"/>
          </a:xfrm>
          <a:prstGeom prst="rect">
            <a:avLst/>
          </a:prstGeom>
          <a:ln>
            <a:solidFill>
              <a:schemeClr val="tx1"/>
            </a:solidFill>
          </a:ln>
        </p:spPr>
      </p:pic>
      <p:sp>
        <p:nvSpPr>
          <p:cNvPr id="5" name="TextBox 4"/>
          <p:cNvSpPr txBox="1"/>
          <p:nvPr/>
        </p:nvSpPr>
        <p:spPr>
          <a:xfrm>
            <a:off x="8739169" y="3219032"/>
            <a:ext cx="2698087" cy="646331"/>
          </a:xfrm>
          <a:prstGeom prst="rect">
            <a:avLst/>
          </a:prstGeom>
          <a:noFill/>
        </p:spPr>
        <p:txBody>
          <a:bodyPr wrap="square" rtlCol="0">
            <a:spAutoFit/>
          </a:bodyPr>
          <a:lstStyle/>
          <a:p>
            <a:r>
              <a:rPr lang="en-US" b="1" dirty="0" smtClean="0">
                <a:solidFill>
                  <a:srgbClr val="FF0000"/>
                </a:solidFill>
              </a:rPr>
              <a:t>Red</a:t>
            </a:r>
            <a:r>
              <a:rPr lang="en-US" b="1" dirty="0" smtClean="0"/>
              <a:t> </a:t>
            </a:r>
            <a:r>
              <a:rPr lang="en-US" b="1" dirty="0"/>
              <a:t>and </a:t>
            </a:r>
            <a:r>
              <a:rPr lang="en-US" b="1" dirty="0">
                <a:solidFill>
                  <a:schemeClr val="accent1">
                    <a:lumMod val="50000"/>
                  </a:schemeClr>
                </a:solidFill>
              </a:rPr>
              <a:t>blue</a:t>
            </a:r>
            <a:r>
              <a:rPr lang="en-US" b="1" dirty="0">
                <a:solidFill>
                  <a:srgbClr val="FF0000"/>
                </a:solidFill>
              </a:rPr>
              <a:t> </a:t>
            </a:r>
            <a:r>
              <a:rPr lang="en-US" b="1" dirty="0" smtClean="0"/>
              <a:t>Quad plates charged up too slowly … </a:t>
            </a:r>
            <a:endParaRPr lang="en-US" b="1" dirty="0"/>
          </a:p>
        </p:txBody>
      </p:sp>
      <p:sp>
        <p:nvSpPr>
          <p:cNvPr id="7" name="Content Placeholder 2"/>
          <p:cNvSpPr txBox="1">
            <a:spLocks/>
          </p:cNvSpPr>
          <p:nvPr/>
        </p:nvSpPr>
        <p:spPr>
          <a:xfrm>
            <a:off x="290429" y="3351349"/>
            <a:ext cx="7893451" cy="2317932"/>
          </a:xfrm>
          <a:prstGeom prst="rect">
            <a:avLst/>
          </a:prstGeom>
        </p:spPr>
        <p:txBody>
          <a:bodyPr vert="horz" lIns="91440" tIns="45720" rIns="91440" bIns="45720" rtlCol="0">
            <a:normAutofit fontScale="5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EXAMPLE of how we approach determining the Muon Loss impact</a:t>
            </a:r>
          </a:p>
          <a:p>
            <a:pPr marL="514350" indent="-514350">
              <a:buFont typeface="Arial" panose="020B0604020202020204" pitchFamily="34" charset="0"/>
              <a:buAutoNum type="arabicPeriod"/>
            </a:pPr>
            <a:r>
              <a:rPr lang="en-US" b="1" dirty="0" smtClean="0">
                <a:solidFill>
                  <a:schemeClr val="accent1">
                    <a:lumMod val="50000"/>
                  </a:schemeClr>
                </a:solidFill>
              </a:rPr>
              <a:t>Determined Momentum-Phase correlation </a:t>
            </a:r>
            <a:r>
              <a:rPr lang="en-US" dirty="0" smtClean="0">
                <a:solidFill>
                  <a:schemeClr val="accent1">
                    <a:lumMod val="50000"/>
                  </a:schemeClr>
                </a:solidFill>
              </a:rPr>
              <a:t>in Stored Muon distribution from Simulation </a:t>
            </a:r>
            <a:r>
              <a:rPr lang="en-US" b="1" i="1" dirty="0" smtClean="0">
                <a:solidFill>
                  <a:schemeClr val="accent1">
                    <a:lumMod val="50000"/>
                  </a:schemeClr>
                </a:solidFill>
              </a:rPr>
              <a:t>AND</a:t>
            </a:r>
            <a:r>
              <a:rPr lang="en-US" dirty="0" smtClean="0">
                <a:solidFill>
                  <a:schemeClr val="accent1">
                    <a:lumMod val="50000"/>
                  </a:schemeClr>
                </a:solidFill>
              </a:rPr>
              <a:t> directly by a special  measurement where we exaggerated the effect significantly.  This is known well.</a:t>
            </a:r>
          </a:p>
          <a:p>
            <a:pPr marL="514350" indent="-514350">
              <a:buFont typeface="Arial" panose="020B0604020202020204" pitchFamily="34" charset="0"/>
              <a:buAutoNum type="arabicPeriod"/>
            </a:pPr>
            <a:r>
              <a:rPr lang="en-US" b="1" dirty="0" smtClean="0">
                <a:solidFill>
                  <a:schemeClr val="accent1">
                    <a:lumMod val="50000"/>
                  </a:schemeClr>
                </a:solidFill>
              </a:rPr>
              <a:t>Determined Muon Loss Fraction </a:t>
            </a:r>
            <a:r>
              <a:rPr lang="en-US" dirty="0" smtClean="0">
                <a:solidFill>
                  <a:schemeClr val="accent1">
                    <a:lumMod val="50000"/>
                  </a:schemeClr>
                </a:solidFill>
              </a:rPr>
              <a:t>in context of Precession fits.  This is known well.</a:t>
            </a:r>
          </a:p>
          <a:p>
            <a:pPr marL="514350" indent="-514350">
              <a:buFont typeface="Arial" panose="020B0604020202020204" pitchFamily="34" charset="0"/>
              <a:buAutoNum type="arabicPeriod"/>
            </a:pPr>
            <a:r>
              <a:rPr lang="en-US" b="1" dirty="0" smtClean="0">
                <a:solidFill>
                  <a:schemeClr val="accent1">
                    <a:lumMod val="50000"/>
                  </a:schemeClr>
                </a:solidFill>
              </a:rPr>
              <a:t>Determin</a:t>
            </a:r>
            <a:r>
              <a:rPr lang="en-US" b="1" dirty="0" smtClean="0">
                <a:solidFill>
                  <a:srgbClr val="FF0000"/>
                </a:solidFill>
              </a:rPr>
              <a:t>ing</a:t>
            </a:r>
            <a:r>
              <a:rPr lang="en-US" b="1" dirty="0" smtClean="0">
                <a:solidFill>
                  <a:schemeClr val="accent1">
                    <a:lumMod val="50000"/>
                  </a:schemeClr>
                </a:solidFill>
              </a:rPr>
              <a:t> correlation </a:t>
            </a:r>
            <a:r>
              <a:rPr lang="en-US" dirty="0" smtClean="0">
                <a:solidFill>
                  <a:schemeClr val="accent1">
                    <a:lumMod val="50000"/>
                  </a:schemeClr>
                </a:solidFill>
              </a:rPr>
              <a:t>between Lost muons and their momentum.  In progress.  </a:t>
            </a:r>
          </a:p>
          <a:p>
            <a:pPr lvl="1"/>
            <a:r>
              <a:rPr lang="en-US" dirty="0" smtClean="0">
                <a:solidFill>
                  <a:schemeClr val="accent1">
                    <a:lumMod val="50000"/>
                  </a:schemeClr>
                </a:solidFill>
              </a:rPr>
              <a:t>We made a special systematic run to bias the momentum distributions high and low to test ML rate</a:t>
            </a:r>
          </a:p>
          <a:p>
            <a:pPr lvl="1"/>
            <a:r>
              <a:rPr lang="en-US" dirty="0" smtClean="0">
                <a:solidFill>
                  <a:schemeClr val="accent1">
                    <a:lumMod val="50000"/>
                  </a:schemeClr>
                </a:solidFill>
              </a:rPr>
              <a:t>Multiple beam storage simulation programs being tuned to study lost muon event momenta </a:t>
            </a:r>
          </a:p>
          <a:p>
            <a:pPr marL="514350" indent="-514350">
              <a:buFont typeface="+mj-lt"/>
              <a:buAutoNum type="arabicPeriod"/>
            </a:pPr>
            <a:r>
              <a:rPr lang="en-US" dirty="0" smtClean="0">
                <a:solidFill>
                  <a:schemeClr val="accent1">
                    <a:lumMod val="50000"/>
                  </a:schemeClr>
                </a:solidFill>
              </a:rPr>
              <a:t>In the end, we take </a:t>
            </a:r>
            <a:r>
              <a:rPr lang="en-US" b="1" dirty="0" smtClean="0">
                <a:solidFill>
                  <a:schemeClr val="accent1">
                    <a:lumMod val="50000"/>
                  </a:schemeClr>
                </a:solidFill>
              </a:rPr>
              <a:t>the most conservative information </a:t>
            </a:r>
            <a:r>
              <a:rPr lang="en-US" dirty="0" smtClean="0">
                <a:solidFill>
                  <a:schemeClr val="accent1">
                    <a:lumMod val="50000"/>
                  </a:schemeClr>
                </a:solidFill>
              </a:rPr>
              <a:t>to estimate the systematic. </a:t>
            </a:r>
          </a:p>
          <a:p>
            <a:pPr marL="514350" indent="-514350">
              <a:buFont typeface="+mj-lt"/>
              <a:buAutoNum type="arabicPeriod"/>
            </a:pPr>
            <a:endParaRPr lang="en-US" dirty="0">
              <a:solidFill>
                <a:schemeClr val="accent1">
                  <a:lumMod val="50000"/>
                </a:schemeClr>
              </a:solidFill>
            </a:endParaRPr>
          </a:p>
        </p:txBody>
      </p:sp>
      <p:sp>
        <p:nvSpPr>
          <p:cNvPr id="8" name="TextBox 7"/>
          <p:cNvSpPr txBox="1"/>
          <p:nvPr/>
        </p:nvSpPr>
        <p:spPr>
          <a:xfrm>
            <a:off x="9434286" y="2409372"/>
            <a:ext cx="1248229" cy="369332"/>
          </a:xfrm>
          <a:prstGeom prst="rect">
            <a:avLst/>
          </a:prstGeom>
          <a:noFill/>
        </p:spPr>
        <p:txBody>
          <a:bodyPr wrap="square" rtlCol="0">
            <a:spAutoFit/>
          </a:bodyPr>
          <a:lstStyle/>
          <a:p>
            <a:r>
              <a:rPr lang="en-US" b="1" dirty="0" smtClean="0">
                <a:solidFill>
                  <a:srgbClr val="0070C0"/>
                </a:solidFill>
              </a:rPr>
              <a:t>Start of Fit</a:t>
            </a:r>
            <a:endParaRPr lang="en-US" b="1" dirty="0">
              <a:solidFill>
                <a:srgbClr val="0070C0"/>
              </a:solidFill>
            </a:endParaRPr>
          </a:p>
        </p:txBody>
      </p:sp>
      <p:sp>
        <p:nvSpPr>
          <p:cNvPr id="9" name="Right Arrow 8"/>
          <p:cNvSpPr/>
          <p:nvPr/>
        </p:nvSpPr>
        <p:spPr>
          <a:xfrm flipH="1">
            <a:off x="8737601" y="2496457"/>
            <a:ext cx="682171"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36915" y="6124805"/>
            <a:ext cx="888274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(Remember, this was a Run-1 problem only.  These resistors were replaced before Run-2</a:t>
            </a:r>
          </a:p>
        </p:txBody>
      </p:sp>
    </p:spTree>
    <p:extLst>
      <p:ext uri="{BB962C8B-B14F-4D97-AF65-F5344CB8AC3E}">
        <p14:creationId xmlns:p14="http://schemas.microsoft.com/office/powerpoint/2010/main" val="251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63787"/>
          </a:xfrm>
        </p:spPr>
        <p:txBody>
          <a:bodyPr>
            <a:normAutofit fontScale="90000"/>
          </a:bodyPr>
          <a:lstStyle/>
          <a:p>
            <a:r>
              <a:rPr lang="en-US" b="1" dirty="0" smtClean="0"/>
              <a:t>So, where are we now …</a:t>
            </a:r>
            <a:endParaRPr lang="en-US" b="1" dirty="0"/>
          </a:p>
        </p:txBody>
      </p:sp>
      <p:sp>
        <p:nvSpPr>
          <p:cNvPr id="3" name="Content Placeholder 2"/>
          <p:cNvSpPr>
            <a:spLocks noGrp="1"/>
          </p:cNvSpPr>
          <p:nvPr>
            <p:ph idx="1"/>
          </p:nvPr>
        </p:nvSpPr>
        <p:spPr>
          <a:xfrm>
            <a:off x="722086" y="1114425"/>
            <a:ext cx="10515600" cy="4351338"/>
          </a:xfrm>
        </p:spPr>
        <p:txBody>
          <a:bodyPr>
            <a:normAutofit fontScale="92500" lnSpcReduction="20000"/>
          </a:bodyPr>
          <a:lstStyle/>
          <a:p>
            <a:r>
              <a:rPr lang="en-US" b="1" dirty="0" smtClean="0">
                <a:solidFill>
                  <a:schemeClr val="accent1">
                    <a:lumMod val="50000"/>
                  </a:schemeClr>
                </a:solidFill>
              </a:rPr>
              <a:t>Run-1</a:t>
            </a:r>
          </a:p>
          <a:p>
            <a:pPr lvl="1"/>
            <a:r>
              <a:rPr lang="en-US" dirty="0" smtClean="0">
                <a:solidFill>
                  <a:srgbClr val="FF0000"/>
                </a:solidFill>
              </a:rPr>
              <a:t>Completing production of last </a:t>
            </a:r>
            <a:r>
              <a:rPr lang="en-US" dirty="0" err="1" smtClean="0">
                <a:solidFill>
                  <a:srgbClr val="FF0000"/>
                </a:solidFill>
                <a:latin typeface="Symbol" panose="05050102010706020507" pitchFamily="18" charset="2"/>
              </a:rPr>
              <a:t>w</a:t>
            </a:r>
            <a:r>
              <a:rPr lang="en-US" baseline="-25000" dirty="0" err="1" smtClean="0">
                <a:solidFill>
                  <a:srgbClr val="FF0000"/>
                </a:solidFill>
              </a:rPr>
              <a:t>a</a:t>
            </a:r>
            <a:r>
              <a:rPr lang="en-US" dirty="0">
                <a:solidFill>
                  <a:srgbClr val="FF0000"/>
                </a:solidFill>
              </a:rPr>
              <a:t> </a:t>
            </a:r>
            <a:r>
              <a:rPr lang="en-US" dirty="0" smtClean="0">
                <a:solidFill>
                  <a:srgbClr val="FF0000"/>
                </a:solidFill>
              </a:rPr>
              <a:t>data set </a:t>
            </a:r>
          </a:p>
          <a:p>
            <a:pPr lvl="1"/>
            <a:r>
              <a:rPr lang="en-US" dirty="0" smtClean="0">
                <a:solidFill>
                  <a:srgbClr val="FF0000"/>
                </a:solidFill>
              </a:rPr>
              <a:t>Finishing Field analyses </a:t>
            </a:r>
          </a:p>
          <a:p>
            <a:pPr lvl="1"/>
            <a:r>
              <a:rPr lang="en-US" dirty="0" smtClean="0">
                <a:solidFill>
                  <a:srgbClr val="FF0000"/>
                </a:solidFill>
              </a:rPr>
              <a:t>Several Beam Dynamics Task Forces working on the selected systematics.  </a:t>
            </a:r>
          </a:p>
          <a:p>
            <a:pPr lvl="1"/>
            <a:r>
              <a:rPr lang="en-US" dirty="0" smtClean="0">
                <a:solidFill>
                  <a:srgbClr val="FF0000"/>
                </a:solidFill>
              </a:rPr>
              <a:t>Making a few magnetic field measurements that can only be done without beam (eddy currents, </a:t>
            </a:r>
            <a:r>
              <a:rPr lang="en-US" dirty="0" err="1" smtClean="0">
                <a:solidFill>
                  <a:srgbClr val="FF0000"/>
                </a:solidFill>
              </a:rPr>
              <a:t>etc</a:t>
            </a:r>
            <a:r>
              <a:rPr lang="en-US" dirty="0" smtClean="0">
                <a:solidFill>
                  <a:srgbClr val="FF0000"/>
                </a:solidFill>
              </a:rPr>
              <a:t>)</a:t>
            </a:r>
          </a:p>
          <a:p>
            <a:r>
              <a:rPr lang="en-US" b="1" dirty="0"/>
              <a:t>Run-2 </a:t>
            </a:r>
            <a:endParaRPr lang="en-US" b="1" dirty="0" smtClean="0"/>
          </a:p>
          <a:p>
            <a:pPr lvl="1"/>
            <a:r>
              <a:rPr lang="en-US" dirty="0" smtClean="0">
                <a:solidFill>
                  <a:srgbClr val="FF0000"/>
                </a:solidFill>
              </a:rPr>
              <a:t>Production </a:t>
            </a:r>
            <a:r>
              <a:rPr lang="en-US" dirty="0">
                <a:solidFill>
                  <a:srgbClr val="FF0000"/>
                </a:solidFill>
              </a:rPr>
              <a:t>and analysis to begin very soon.  </a:t>
            </a:r>
            <a:endParaRPr lang="en-US" dirty="0" smtClean="0">
              <a:solidFill>
                <a:srgbClr val="FF0000"/>
              </a:solidFill>
            </a:endParaRPr>
          </a:p>
          <a:p>
            <a:pPr lvl="1"/>
            <a:r>
              <a:rPr lang="en-US" dirty="0" smtClean="0">
                <a:solidFill>
                  <a:srgbClr val="FF0000"/>
                </a:solidFill>
              </a:rPr>
              <a:t>Teams assembled</a:t>
            </a:r>
          </a:p>
          <a:p>
            <a:r>
              <a:rPr lang="en-US" b="1" dirty="0" smtClean="0"/>
              <a:t>Next Collaboration meeting </a:t>
            </a:r>
            <a:r>
              <a:rPr lang="en-US" dirty="0" smtClean="0"/>
              <a:t>is mid November</a:t>
            </a:r>
          </a:p>
          <a:p>
            <a:endParaRPr lang="en-US" dirty="0" smtClean="0"/>
          </a:p>
          <a:p>
            <a:r>
              <a:rPr lang="en-US" b="1" dirty="0" smtClean="0"/>
              <a:t>MEANWHILE:</a:t>
            </a:r>
            <a:r>
              <a:rPr lang="en-US" dirty="0" smtClean="0"/>
              <a:t>  RUN-3 Starts in October !!! </a:t>
            </a:r>
            <a:endParaRPr lang="en-US" dirty="0"/>
          </a:p>
        </p:txBody>
      </p:sp>
      <p:pic>
        <p:nvPicPr>
          <p:cNvPr id="1026" name="Picture 2" descr="Image result for where are we 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631" y="3120573"/>
            <a:ext cx="4663923" cy="349794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82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53" y="176442"/>
            <a:ext cx="10515600" cy="711319"/>
          </a:xfrm>
        </p:spPr>
        <p:txBody>
          <a:bodyPr/>
          <a:lstStyle/>
          <a:p>
            <a:r>
              <a:rPr lang="en-US" b="1" dirty="0" smtClean="0"/>
              <a:t>Conclusions</a:t>
            </a:r>
            <a:endParaRPr lang="en-US" b="1" dirty="0"/>
          </a:p>
        </p:txBody>
      </p:sp>
      <p:sp>
        <p:nvSpPr>
          <p:cNvPr id="3" name="Content Placeholder 2"/>
          <p:cNvSpPr>
            <a:spLocks noGrp="1"/>
          </p:cNvSpPr>
          <p:nvPr>
            <p:ph idx="1"/>
          </p:nvPr>
        </p:nvSpPr>
        <p:spPr>
          <a:xfrm>
            <a:off x="315685" y="795110"/>
            <a:ext cx="11716657" cy="3007632"/>
          </a:xfrm>
        </p:spPr>
        <p:txBody>
          <a:bodyPr>
            <a:normAutofit/>
          </a:bodyPr>
          <a:lstStyle/>
          <a:p>
            <a:r>
              <a:rPr lang="en-US" dirty="0" smtClean="0">
                <a:solidFill>
                  <a:schemeClr val="accent1">
                    <a:lumMod val="50000"/>
                  </a:schemeClr>
                </a:solidFill>
              </a:rPr>
              <a:t>E989 is in the thick of simultaneous Analysis / Hardware Tweaking / </a:t>
            </a:r>
            <a:r>
              <a:rPr lang="en-US" dirty="0" smtClean="0">
                <a:solidFill>
                  <a:schemeClr val="accent1">
                    <a:lumMod val="50000"/>
                  </a:schemeClr>
                </a:solidFill>
              </a:rPr>
              <a:t>Running.</a:t>
            </a:r>
          </a:p>
          <a:p>
            <a:pPr lvl="1"/>
            <a:r>
              <a:rPr lang="en-US" dirty="0" smtClean="0"/>
              <a:t>We </a:t>
            </a:r>
            <a:r>
              <a:rPr lang="en-US" dirty="0" smtClean="0"/>
              <a:t>are </a:t>
            </a:r>
            <a:r>
              <a:rPr lang="en-US" dirty="0" smtClean="0"/>
              <a:t>busy!!!</a:t>
            </a:r>
            <a:endParaRPr lang="en-US" dirty="0" smtClean="0"/>
          </a:p>
          <a:p>
            <a:r>
              <a:rPr lang="en-US" dirty="0" smtClean="0">
                <a:solidFill>
                  <a:schemeClr val="accent1">
                    <a:lumMod val="50000"/>
                  </a:schemeClr>
                </a:solidFill>
              </a:rPr>
              <a:t>People are working hard to get out a much-anticipated </a:t>
            </a:r>
            <a:r>
              <a:rPr lang="en-US" dirty="0" smtClean="0">
                <a:solidFill>
                  <a:schemeClr val="accent1">
                    <a:lumMod val="50000"/>
                  </a:schemeClr>
                </a:solidFill>
              </a:rPr>
              <a:t>result, stil</a:t>
            </a:r>
            <a:r>
              <a:rPr lang="en-US" dirty="0" smtClean="0">
                <a:solidFill>
                  <a:schemeClr val="accent1">
                    <a:lumMod val="50000"/>
                  </a:schemeClr>
                </a:solidFill>
              </a:rPr>
              <a:t>l in 2019.</a:t>
            </a:r>
            <a:endParaRPr lang="en-US" dirty="0" smtClean="0">
              <a:solidFill>
                <a:schemeClr val="accent1">
                  <a:lumMod val="50000"/>
                </a:schemeClr>
              </a:solidFill>
            </a:endParaRPr>
          </a:p>
          <a:p>
            <a:pPr lvl="1"/>
            <a:r>
              <a:rPr lang="en-US" dirty="0" smtClean="0"/>
              <a:t>BUT !!! We cannot afford to rush it so we are making lots and lots of checks.  </a:t>
            </a:r>
          </a:p>
          <a:p>
            <a:r>
              <a:rPr lang="en-US" dirty="0" smtClean="0">
                <a:solidFill>
                  <a:schemeClr val="accent1">
                    <a:lumMod val="50000"/>
                  </a:schemeClr>
                </a:solidFill>
              </a:rPr>
              <a:t>As we go “beyond BNL” we are learning a </a:t>
            </a:r>
            <a:r>
              <a:rPr lang="en-US" dirty="0" smtClean="0">
                <a:solidFill>
                  <a:schemeClr val="accent1">
                    <a:lumMod val="50000"/>
                  </a:schemeClr>
                </a:solidFill>
              </a:rPr>
              <a:t>lot</a:t>
            </a:r>
            <a:r>
              <a:rPr lang="en-US" dirty="0">
                <a:solidFill>
                  <a:schemeClr val="accent1">
                    <a:lumMod val="50000"/>
                  </a:schemeClr>
                </a:solidFill>
              </a:rPr>
              <a:t>.</a:t>
            </a:r>
            <a:endParaRPr lang="en-US" dirty="0">
              <a:solidFill>
                <a:schemeClr val="accent1">
                  <a:lumMod val="50000"/>
                </a:schemeClr>
              </a:solidFill>
            </a:endParaRPr>
          </a:p>
          <a:p>
            <a:r>
              <a:rPr lang="en-US" dirty="0" smtClean="0"/>
              <a:t>Thanks</a:t>
            </a:r>
            <a:endParaRPr lang="en-US" dirty="0"/>
          </a:p>
        </p:txBody>
      </p:sp>
      <p:grpSp>
        <p:nvGrpSpPr>
          <p:cNvPr id="4" name="Group 3"/>
          <p:cNvGrpSpPr/>
          <p:nvPr/>
        </p:nvGrpSpPr>
        <p:grpSpPr>
          <a:xfrm>
            <a:off x="995867" y="3556001"/>
            <a:ext cx="10557504" cy="3171372"/>
            <a:chOff x="0" y="808502"/>
            <a:chExt cx="9144000" cy="274676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1301" y="822515"/>
              <a:ext cx="2807201" cy="2732755"/>
            </a:xfrm>
            <a:prstGeom prst="rect">
              <a:avLst/>
            </a:prstGeom>
            <a:solidFill>
              <a:schemeClr val="bg1"/>
            </a:solidFill>
            <a:ln w="28575">
              <a:solidFill>
                <a:srgbClr val="404040"/>
              </a:solidFill>
            </a:ln>
          </p:spPr>
        </p:pic>
        <p:grpSp>
          <p:nvGrpSpPr>
            <p:cNvPr id="6" name="Group 5"/>
            <p:cNvGrpSpPr/>
            <p:nvPr/>
          </p:nvGrpSpPr>
          <p:grpSpPr>
            <a:xfrm>
              <a:off x="0" y="808502"/>
              <a:ext cx="9144000" cy="2746769"/>
              <a:chOff x="-77117" y="808502"/>
              <a:chExt cx="9524886" cy="274676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7" y="812071"/>
                <a:ext cx="3939968" cy="2743200"/>
              </a:xfrm>
              <a:prstGeom prst="rect">
                <a:avLst/>
              </a:prstGeom>
              <a:ln w="28575">
                <a:solidFill>
                  <a:schemeClr val="accent6"/>
                </a:solidFill>
              </a:ln>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0233" t="6804" r="10259" b="8756"/>
              <a:stretch/>
            </p:blipFill>
            <p:spPr>
              <a:xfrm>
                <a:off x="6602819" y="808502"/>
                <a:ext cx="2844950" cy="2743200"/>
              </a:xfrm>
              <a:prstGeom prst="rect">
                <a:avLst/>
              </a:prstGeom>
              <a:ln w="28575">
                <a:solidFill>
                  <a:schemeClr val="accent6"/>
                </a:solidFill>
              </a:ln>
            </p:spPr>
          </p:pic>
        </p:grpSp>
        <p:sp>
          <p:nvSpPr>
            <p:cNvPr id="7" name="Rectangle 6"/>
            <p:cNvSpPr/>
            <p:nvPr/>
          </p:nvSpPr>
          <p:spPr>
            <a:xfrm>
              <a:off x="3138565" y="965657"/>
              <a:ext cx="649537" cy="646331"/>
            </a:xfrm>
            <a:prstGeom prst="rect">
              <a:avLst/>
            </a:prstGeom>
            <a:solidFill>
              <a:schemeClr val="bg1"/>
            </a:solidFill>
            <a:ln>
              <a:solidFill>
                <a:schemeClr val="tx1"/>
              </a:solidFill>
            </a:ln>
          </p:spPr>
          <p:txBody>
            <a:bodyPr wrap="none">
              <a:spAutoFit/>
            </a:bodyPr>
            <a:lstStyle/>
            <a:p>
              <a:r>
                <a:rPr lang="en-US" sz="3600" dirty="0" err="1">
                  <a:latin typeface="Symbol" panose="05050102010706020507" pitchFamily="18" charset="2"/>
                </a:rPr>
                <a:t>w</a:t>
              </a:r>
              <a:r>
                <a:rPr lang="en-US" sz="3600" baseline="-25000" dirty="0" err="1"/>
                <a:t>a</a:t>
              </a:r>
              <a:endParaRPr lang="en-US" sz="3600" dirty="0"/>
            </a:p>
          </p:txBody>
        </p:sp>
        <p:sp>
          <p:nvSpPr>
            <p:cNvPr id="8" name="Rectangle 7"/>
            <p:cNvSpPr/>
            <p:nvPr/>
          </p:nvSpPr>
          <p:spPr>
            <a:xfrm>
              <a:off x="8459145" y="997555"/>
              <a:ext cx="663964" cy="646331"/>
            </a:xfrm>
            <a:prstGeom prst="rect">
              <a:avLst/>
            </a:prstGeom>
            <a:solidFill>
              <a:schemeClr val="bg1"/>
            </a:solidFill>
            <a:ln>
              <a:solidFill>
                <a:schemeClr val="tx1"/>
              </a:solidFill>
            </a:ln>
          </p:spPr>
          <p:txBody>
            <a:bodyPr wrap="none">
              <a:spAutoFit/>
            </a:bodyPr>
            <a:lstStyle/>
            <a:p>
              <a:r>
                <a:rPr lang="en-US" sz="3600" dirty="0" err="1">
                  <a:latin typeface="Symbol" panose="05050102010706020507" pitchFamily="18" charset="2"/>
                </a:rPr>
                <a:t>w</a:t>
              </a:r>
              <a:r>
                <a:rPr lang="en-US" sz="3600" baseline="-25000" dirty="0" err="1"/>
                <a:t>p</a:t>
              </a:r>
              <a:endParaRPr lang="en-US" sz="3600" dirty="0"/>
            </a:p>
          </p:txBody>
        </p:sp>
        <p:sp>
          <p:nvSpPr>
            <p:cNvPr id="9" name="Rectangle 8"/>
            <p:cNvSpPr/>
            <p:nvPr/>
          </p:nvSpPr>
          <p:spPr>
            <a:xfrm>
              <a:off x="5570372" y="965657"/>
              <a:ext cx="720069" cy="646331"/>
            </a:xfrm>
            <a:prstGeom prst="rect">
              <a:avLst/>
            </a:prstGeom>
            <a:solidFill>
              <a:schemeClr val="bg1"/>
            </a:solidFill>
            <a:ln>
              <a:solidFill>
                <a:schemeClr val="tx1"/>
              </a:solidFill>
            </a:ln>
          </p:spPr>
          <p:txBody>
            <a:bodyPr wrap="none">
              <a:spAutoFit/>
            </a:bodyPr>
            <a:lstStyle/>
            <a:p>
              <a:r>
                <a:rPr lang="en-US" sz="3600" dirty="0"/>
                <a:t>BD</a:t>
              </a:r>
              <a:endParaRPr lang="en-US" sz="3600" dirty="0"/>
            </a:p>
          </p:txBody>
        </p:sp>
      </p:grpSp>
    </p:spTree>
    <p:extLst>
      <p:ext uri="{BB962C8B-B14F-4D97-AF65-F5344CB8AC3E}">
        <p14:creationId xmlns:p14="http://schemas.microsoft.com/office/powerpoint/2010/main" val="746888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815474-5AC5-0249-B5A0-BB745134DECA}"/>
              </a:ext>
            </a:extLst>
          </p:cNvPr>
          <p:cNvGrpSpPr/>
          <p:nvPr/>
        </p:nvGrpSpPr>
        <p:grpSpPr>
          <a:xfrm>
            <a:off x="843233" y="745762"/>
            <a:ext cx="6135688" cy="6353263"/>
            <a:chOff x="265112" y="914399"/>
            <a:chExt cx="6135688" cy="6353263"/>
          </a:xfrm>
        </p:grpSpPr>
        <p:sp>
          <p:nvSpPr>
            <p:cNvPr id="6" name="Text Placeholder 1"/>
            <p:cNvSpPr txBox="1">
              <a:spLocks/>
            </p:cNvSpPr>
            <p:nvPr/>
          </p:nvSpPr>
          <p:spPr>
            <a:xfrm>
              <a:off x="488950" y="914399"/>
              <a:ext cx="3497564" cy="6353263"/>
            </a:xfrm>
            <a:prstGeom prst="rect">
              <a:avLst/>
            </a:prstGeom>
          </p:spPr>
          <p:txBody>
            <a:bodyPr/>
            <a:lstStyle>
              <a:lvl1pPr marL="342900" indent="-342900" algn="l" rtl="0" eaLnBrk="0" fontAlgn="base" hangingPunct="0">
                <a:spcBef>
                  <a:spcPct val="20000"/>
                </a:spcBef>
                <a:spcAft>
                  <a:spcPct val="0"/>
                </a:spcAft>
                <a:buChar char="•"/>
                <a:defRPr sz="3200">
                  <a:solidFill>
                    <a:srgbClr val="0000FF"/>
                  </a:solidFill>
                  <a:latin typeface="Chalkboard"/>
                  <a:ea typeface="+mn-ea"/>
                  <a:cs typeface="Chalkboard"/>
                </a:defRPr>
              </a:lvl1pPr>
              <a:lvl2pPr marL="742950" indent="-285750" algn="l" rtl="0" eaLnBrk="0" fontAlgn="base" hangingPunct="0">
                <a:spcBef>
                  <a:spcPct val="20000"/>
                </a:spcBef>
                <a:spcAft>
                  <a:spcPct val="0"/>
                </a:spcAft>
                <a:buChar char="–"/>
                <a:defRPr sz="2800">
                  <a:solidFill>
                    <a:srgbClr val="FF0000"/>
                  </a:solidFill>
                  <a:latin typeface="Chalkboard"/>
                  <a:ea typeface="+mn-ea"/>
                  <a:cs typeface="Chalkboard"/>
                </a:defRPr>
              </a:lvl2pPr>
              <a:lvl3pPr marL="1143000" indent="-228600" algn="l" rtl="0" eaLnBrk="0" fontAlgn="base" hangingPunct="0">
                <a:spcBef>
                  <a:spcPct val="20000"/>
                </a:spcBef>
                <a:spcAft>
                  <a:spcPct val="0"/>
                </a:spcAft>
                <a:buChar char="•"/>
                <a:defRPr sz="2400">
                  <a:solidFill>
                    <a:schemeClr val="tx1"/>
                  </a:solidFill>
                  <a:latin typeface="Chalkboard"/>
                  <a:ea typeface="+mn-ea"/>
                  <a:cs typeface="Chalkboard"/>
                </a:defRPr>
              </a:lvl3pPr>
              <a:lvl4pPr marL="1600200" indent="-228600" algn="l" rtl="0" eaLnBrk="0" fontAlgn="base" hangingPunct="0">
                <a:spcBef>
                  <a:spcPct val="20000"/>
                </a:spcBef>
                <a:spcAft>
                  <a:spcPct val="0"/>
                </a:spcAft>
                <a:buChar char="–"/>
                <a:defRPr sz="2000">
                  <a:solidFill>
                    <a:srgbClr val="0000FF"/>
                  </a:solidFill>
                  <a:latin typeface="Chalkboard"/>
                  <a:ea typeface="+mn-ea"/>
                  <a:cs typeface="Chalkboard"/>
                </a:defRPr>
              </a:lvl4pPr>
              <a:lvl5pPr marL="2057400" indent="-228600" algn="l" rtl="0" eaLnBrk="0" fontAlgn="base" hangingPunct="0">
                <a:spcBef>
                  <a:spcPct val="20000"/>
                </a:spcBef>
                <a:spcAft>
                  <a:spcPct val="0"/>
                </a:spcAft>
                <a:buChar char="»"/>
                <a:defRPr sz="2000">
                  <a:solidFill>
                    <a:srgbClr val="0000FF"/>
                  </a:solidFill>
                  <a:latin typeface="Chalkboard"/>
                  <a:ea typeface="+mn-ea"/>
                  <a:cs typeface="Chalkboard"/>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457200">
                <a:buClr>
                  <a:srgbClr val="000000"/>
                </a:buClr>
                <a:defRPr/>
              </a:pPr>
              <a:r>
                <a:rPr lang="en-US" sz="1600" kern="0" dirty="0">
                  <a:solidFill>
                    <a:srgbClr val="FF0000"/>
                  </a:solidFill>
                  <a:latin typeface="Arial"/>
                </a:rPr>
                <a:t>USA</a:t>
              </a:r>
            </a:p>
            <a:p>
              <a:pPr lvl="1" defTabSz="457200">
                <a:buClr>
                  <a:srgbClr val="000000"/>
                </a:buClr>
                <a:defRPr/>
              </a:pPr>
              <a:r>
                <a:rPr lang="en-US" sz="1200" kern="0" dirty="0">
                  <a:solidFill>
                    <a:srgbClr val="000000"/>
                  </a:solidFill>
                  <a:latin typeface="Arial"/>
                </a:rPr>
                <a:t>Boston</a:t>
              </a:r>
            </a:p>
            <a:p>
              <a:pPr lvl="1" defTabSz="457200">
                <a:buClr>
                  <a:srgbClr val="000000"/>
                </a:buClr>
                <a:defRPr/>
              </a:pPr>
              <a:r>
                <a:rPr lang="en-US" sz="1200" kern="0" dirty="0">
                  <a:solidFill>
                    <a:srgbClr val="000000"/>
                  </a:solidFill>
                  <a:latin typeface="Arial"/>
                </a:rPr>
                <a:t>Cornell</a:t>
              </a:r>
            </a:p>
            <a:p>
              <a:pPr lvl="1" defTabSz="457200">
                <a:buClr>
                  <a:srgbClr val="000000"/>
                </a:buClr>
                <a:defRPr/>
              </a:pPr>
              <a:r>
                <a:rPr lang="en-US" sz="1200" kern="0" dirty="0">
                  <a:solidFill>
                    <a:srgbClr val="000000"/>
                  </a:solidFill>
                  <a:latin typeface="Arial"/>
                </a:rPr>
                <a:t>Illinois </a:t>
              </a:r>
            </a:p>
            <a:p>
              <a:pPr lvl="1" defTabSz="457200">
                <a:buClr>
                  <a:srgbClr val="000000"/>
                </a:buClr>
                <a:defRPr/>
              </a:pPr>
              <a:r>
                <a:rPr lang="en-US" sz="1200" kern="0" dirty="0">
                  <a:solidFill>
                    <a:srgbClr val="000000"/>
                  </a:solidFill>
                  <a:latin typeface="Arial"/>
                </a:rPr>
                <a:t>James Madison</a:t>
              </a:r>
              <a:endParaRPr lang="en-US" sz="1200" dirty="0">
                <a:solidFill>
                  <a:srgbClr val="000000"/>
                </a:solidFill>
                <a:latin typeface="Arial"/>
              </a:endParaRPr>
            </a:p>
            <a:p>
              <a:pPr lvl="1" defTabSz="457200">
                <a:buClr>
                  <a:srgbClr val="000000"/>
                </a:buClr>
                <a:defRPr/>
              </a:pPr>
              <a:r>
                <a:rPr lang="en-US" sz="1200" dirty="0">
                  <a:solidFill>
                    <a:srgbClr val="000000"/>
                  </a:solidFill>
                  <a:latin typeface="Arial"/>
                </a:rPr>
                <a:t>Kentucky </a:t>
              </a:r>
            </a:p>
            <a:p>
              <a:pPr lvl="1" defTabSz="457200">
                <a:defRPr/>
              </a:pPr>
              <a:r>
                <a:rPr lang="en-US" sz="1200" kern="0" dirty="0">
                  <a:solidFill>
                    <a:srgbClr val="000000"/>
                  </a:solidFill>
                  <a:latin typeface="Arial"/>
                </a:rPr>
                <a:t>Massachusetts</a:t>
              </a:r>
              <a:endParaRPr lang="en-US" sz="1200" dirty="0">
                <a:solidFill>
                  <a:srgbClr val="000000"/>
                </a:solidFill>
                <a:latin typeface="Arial"/>
              </a:endParaRPr>
            </a:p>
            <a:p>
              <a:pPr lvl="1" defTabSz="457200">
                <a:defRPr/>
              </a:pPr>
              <a:r>
                <a:rPr lang="en-US" sz="1200" dirty="0">
                  <a:solidFill>
                    <a:srgbClr val="000000"/>
                  </a:solidFill>
                  <a:latin typeface="Arial"/>
                </a:rPr>
                <a:t>Michigan</a:t>
              </a:r>
            </a:p>
            <a:p>
              <a:pPr lvl="1" defTabSz="457200">
                <a:defRPr/>
              </a:pPr>
              <a:r>
                <a:rPr lang="en-US" sz="1200" dirty="0">
                  <a:solidFill>
                    <a:srgbClr val="000000"/>
                  </a:solidFill>
                  <a:latin typeface="Arial"/>
                </a:rPr>
                <a:t>Michigan State</a:t>
              </a:r>
            </a:p>
            <a:p>
              <a:pPr lvl="1" defTabSz="457200">
                <a:defRPr/>
              </a:pPr>
              <a:r>
                <a:rPr lang="en-US" sz="1200" dirty="0">
                  <a:solidFill>
                    <a:srgbClr val="000000"/>
                  </a:solidFill>
                  <a:latin typeface="Arial"/>
                </a:rPr>
                <a:t>Mississippi</a:t>
              </a:r>
            </a:p>
            <a:p>
              <a:pPr lvl="1" defTabSz="457200">
                <a:defRPr/>
              </a:pPr>
              <a:r>
                <a:rPr lang="en-US" sz="1200" dirty="0">
                  <a:solidFill>
                    <a:srgbClr val="000000"/>
                  </a:solidFill>
                  <a:latin typeface="Arial"/>
                </a:rPr>
                <a:t>North Central</a:t>
              </a:r>
            </a:p>
            <a:p>
              <a:pPr lvl="1" defTabSz="457200">
                <a:defRPr/>
              </a:pPr>
              <a:r>
                <a:rPr lang="en-US" sz="1200" dirty="0">
                  <a:solidFill>
                    <a:srgbClr val="000000"/>
                  </a:solidFill>
                  <a:latin typeface="Arial"/>
                </a:rPr>
                <a:t>Northern Illinois </a:t>
              </a:r>
            </a:p>
            <a:p>
              <a:pPr lvl="1" defTabSz="457200">
                <a:defRPr/>
              </a:pPr>
              <a:r>
                <a:rPr lang="en-US" sz="1200" dirty="0">
                  <a:solidFill>
                    <a:srgbClr val="000000"/>
                  </a:solidFill>
                  <a:latin typeface="Arial"/>
                </a:rPr>
                <a:t>Regis</a:t>
              </a:r>
            </a:p>
            <a:p>
              <a:pPr lvl="1" defTabSz="457200">
                <a:defRPr/>
              </a:pPr>
              <a:r>
                <a:rPr lang="en-US" sz="1200" dirty="0">
                  <a:solidFill>
                    <a:srgbClr val="000000"/>
                  </a:solidFill>
                  <a:latin typeface="Arial"/>
                </a:rPr>
                <a:t>Virginia</a:t>
              </a:r>
            </a:p>
            <a:p>
              <a:pPr lvl="1" defTabSz="457200">
                <a:defRPr/>
              </a:pPr>
              <a:r>
                <a:rPr lang="en-US" sz="1200" dirty="0">
                  <a:solidFill>
                    <a:srgbClr val="000000"/>
                  </a:solidFill>
                  <a:latin typeface="Arial"/>
                </a:rPr>
                <a:t>Washington</a:t>
              </a:r>
            </a:p>
            <a:p>
              <a:pPr defTabSz="457200">
                <a:buClr>
                  <a:srgbClr val="000000"/>
                </a:buClr>
                <a:defRPr/>
              </a:pPr>
              <a:r>
                <a:rPr lang="en-US" sz="1600" kern="0" dirty="0">
                  <a:solidFill>
                    <a:srgbClr val="FF0000"/>
                  </a:solidFill>
                  <a:latin typeface="Arial"/>
                </a:rPr>
                <a:t>USA National Labs</a:t>
              </a:r>
            </a:p>
            <a:p>
              <a:pPr lvl="1" defTabSz="457200">
                <a:buClr>
                  <a:srgbClr val="000000"/>
                </a:buClr>
                <a:defRPr/>
              </a:pPr>
              <a:r>
                <a:rPr lang="en-US" sz="1200" kern="0" dirty="0">
                  <a:solidFill>
                    <a:srgbClr val="000000"/>
                  </a:solidFill>
                  <a:latin typeface="Arial"/>
                </a:rPr>
                <a:t>Argonne</a:t>
              </a:r>
            </a:p>
            <a:p>
              <a:pPr lvl="1" defTabSz="457200">
                <a:buClr>
                  <a:srgbClr val="000000"/>
                </a:buClr>
                <a:defRPr/>
              </a:pPr>
              <a:r>
                <a:rPr lang="en-US" sz="1200" kern="0" dirty="0">
                  <a:solidFill>
                    <a:srgbClr val="000000"/>
                  </a:solidFill>
                  <a:latin typeface="Arial"/>
                </a:rPr>
                <a:t>Brookhaven</a:t>
              </a:r>
            </a:p>
            <a:p>
              <a:pPr lvl="1" defTabSz="457200">
                <a:buClr>
                  <a:srgbClr val="000000"/>
                </a:buClr>
                <a:defRPr/>
              </a:pPr>
              <a:r>
                <a:rPr lang="en-US" sz="1200" kern="0" dirty="0">
                  <a:solidFill>
                    <a:srgbClr val="000000"/>
                  </a:solidFill>
                  <a:latin typeface="Arial"/>
                </a:rPr>
                <a:t>Fermilab</a:t>
              </a:r>
            </a:p>
            <a:p>
              <a:pPr defTabSz="457200">
                <a:defRPr/>
              </a:pPr>
              <a:endParaRPr lang="en-US" sz="1600" dirty="0">
                <a:solidFill>
                  <a:srgbClr val="000000"/>
                </a:solidFill>
              </a:endParaRPr>
            </a:p>
            <a:p>
              <a:pPr marL="0" indent="0" defTabSz="457200">
                <a:buClr>
                  <a:srgbClr val="000000"/>
                </a:buClr>
                <a:buNone/>
                <a:defRPr/>
              </a:pPr>
              <a:endParaRPr lang="en-US" sz="1600" kern="0" dirty="0">
                <a:solidFill>
                  <a:srgbClr val="000000"/>
                </a:solidFill>
              </a:endParaRPr>
            </a:p>
            <a:p>
              <a:pPr marL="0" indent="0" defTabSz="457200">
                <a:buClr>
                  <a:srgbClr val="000000"/>
                </a:buClr>
                <a:buNone/>
                <a:defRPr/>
              </a:pPr>
              <a:endParaRPr lang="en-US" sz="1600" kern="0" dirty="0">
                <a:solidFill>
                  <a:srgbClr val="000000"/>
                </a:solidFill>
              </a:endParaRPr>
            </a:p>
            <a:p>
              <a:pPr defTabSz="457200">
                <a:defRPr/>
              </a:pPr>
              <a:endParaRPr lang="en-US" sz="1600" kern="0" dirty="0">
                <a:solidFill>
                  <a:srgbClr val="000000"/>
                </a:solidFill>
              </a:endParaRPr>
            </a:p>
          </p:txBody>
        </p:sp>
        <p:sp>
          <p:nvSpPr>
            <p:cNvPr id="7" name="Text Placeholder 1"/>
            <p:cNvSpPr txBox="1">
              <a:spLocks/>
            </p:cNvSpPr>
            <p:nvPr/>
          </p:nvSpPr>
          <p:spPr>
            <a:xfrm>
              <a:off x="3549649" y="914399"/>
              <a:ext cx="2851151" cy="5578475"/>
            </a:xfrm>
            <a:prstGeom prst="rect">
              <a:avLst/>
            </a:prstGeom>
          </p:spPr>
          <p:txBody>
            <a:bodyPr/>
            <a:lstStyle>
              <a:lvl1pPr marL="342900" indent="-342900" algn="l" rtl="0" eaLnBrk="0" fontAlgn="base" hangingPunct="0">
                <a:spcBef>
                  <a:spcPct val="20000"/>
                </a:spcBef>
                <a:spcAft>
                  <a:spcPct val="0"/>
                </a:spcAft>
                <a:buChar char="•"/>
                <a:defRPr sz="3200">
                  <a:solidFill>
                    <a:srgbClr val="0000FF"/>
                  </a:solidFill>
                  <a:latin typeface="Chalkboard"/>
                  <a:ea typeface="+mn-ea"/>
                  <a:cs typeface="Chalkboard"/>
                </a:defRPr>
              </a:lvl1pPr>
              <a:lvl2pPr marL="742950" indent="-285750" algn="l" rtl="0" eaLnBrk="0" fontAlgn="base" hangingPunct="0">
                <a:spcBef>
                  <a:spcPct val="20000"/>
                </a:spcBef>
                <a:spcAft>
                  <a:spcPct val="0"/>
                </a:spcAft>
                <a:buChar char="–"/>
                <a:defRPr sz="2800">
                  <a:solidFill>
                    <a:srgbClr val="FF0000"/>
                  </a:solidFill>
                  <a:latin typeface="Chalkboard"/>
                  <a:ea typeface="+mn-ea"/>
                  <a:cs typeface="Chalkboard"/>
                </a:defRPr>
              </a:lvl2pPr>
              <a:lvl3pPr marL="1143000" indent="-228600" algn="l" rtl="0" eaLnBrk="0" fontAlgn="base" hangingPunct="0">
                <a:spcBef>
                  <a:spcPct val="20000"/>
                </a:spcBef>
                <a:spcAft>
                  <a:spcPct val="0"/>
                </a:spcAft>
                <a:buChar char="•"/>
                <a:defRPr sz="2400">
                  <a:solidFill>
                    <a:schemeClr val="tx1"/>
                  </a:solidFill>
                  <a:latin typeface="Chalkboard"/>
                  <a:ea typeface="+mn-ea"/>
                  <a:cs typeface="Chalkboard"/>
                </a:defRPr>
              </a:lvl3pPr>
              <a:lvl4pPr marL="1600200" indent="-228600" algn="l" rtl="0" eaLnBrk="0" fontAlgn="base" hangingPunct="0">
                <a:spcBef>
                  <a:spcPct val="20000"/>
                </a:spcBef>
                <a:spcAft>
                  <a:spcPct val="0"/>
                </a:spcAft>
                <a:buChar char="–"/>
                <a:defRPr sz="2000">
                  <a:solidFill>
                    <a:srgbClr val="0000FF"/>
                  </a:solidFill>
                  <a:latin typeface="Chalkboard"/>
                  <a:ea typeface="+mn-ea"/>
                  <a:cs typeface="Chalkboard"/>
                </a:defRPr>
              </a:lvl4pPr>
              <a:lvl5pPr marL="2057400" indent="-228600" algn="l" rtl="0" eaLnBrk="0" fontAlgn="base" hangingPunct="0">
                <a:spcBef>
                  <a:spcPct val="20000"/>
                </a:spcBef>
                <a:spcAft>
                  <a:spcPct val="0"/>
                </a:spcAft>
                <a:buChar char="»"/>
                <a:defRPr sz="2000">
                  <a:solidFill>
                    <a:srgbClr val="0000FF"/>
                  </a:solidFill>
                  <a:latin typeface="Chalkboard"/>
                  <a:ea typeface="+mn-ea"/>
                  <a:cs typeface="Chalkboard"/>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457200">
                <a:buClr>
                  <a:srgbClr val="000000"/>
                </a:buClr>
                <a:defRPr/>
              </a:pPr>
              <a:r>
                <a:rPr lang="en-US" sz="1600" kern="0" dirty="0">
                  <a:solidFill>
                    <a:srgbClr val="FF0000"/>
                  </a:solidFill>
                  <a:latin typeface="Arial"/>
                </a:rPr>
                <a:t>China</a:t>
              </a:r>
              <a:r>
                <a:rPr lang="en-US" sz="1600" kern="0" dirty="0">
                  <a:solidFill>
                    <a:srgbClr val="000000"/>
                  </a:solidFill>
                  <a:latin typeface="Arial"/>
                </a:rPr>
                <a:t>  </a:t>
              </a:r>
            </a:p>
            <a:p>
              <a:pPr lvl="1" defTabSz="457200">
                <a:buClr>
                  <a:srgbClr val="000000"/>
                </a:buClr>
                <a:defRPr/>
              </a:pPr>
              <a:r>
                <a:rPr lang="en-US" sz="1200" kern="0" dirty="0">
                  <a:solidFill>
                    <a:srgbClr val="000000"/>
                  </a:solidFill>
                  <a:latin typeface="Arial"/>
                </a:rPr>
                <a:t>Shanghai </a:t>
              </a:r>
              <a:r>
                <a:rPr lang="en-GB" sz="1200" kern="0" dirty="0">
                  <a:solidFill>
                    <a:srgbClr val="000000"/>
                  </a:solidFill>
                  <a:latin typeface="Arial"/>
                </a:rPr>
                <a:t>Jiao Tong</a:t>
              </a:r>
              <a:endParaRPr lang="en-US" sz="1200" kern="0" dirty="0">
                <a:solidFill>
                  <a:srgbClr val="000000"/>
                </a:solidFill>
                <a:latin typeface="Arial"/>
              </a:endParaRPr>
            </a:p>
            <a:p>
              <a:pPr defTabSz="457200">
                <a:buClr>
                  <a:srgbClr val="000000"/>
                </a:buClr>
                <a:defRPr/>
              </a:pPr>
              <a:r>
                <a:rPr lang="en-US" sz="1600" kern="0" dirty="0">
                  <a:solidFill>
                    <a:srgbClr val="FF0000"/>
                  </a:solidFill>
                  <a:latin typeface="Arial"/>
                </a:rPr>
                <a:t>Germany</a:t>
              </a:r>
              <a:r>
                <a:rPr lang="en-US" sz="1600" kern="0" dirty="0">
                  <a:solidFill>
                    <a:srgbClr val="000000"/>
                  </a:solidFill>
                  <a:latin typeface="Arial"/>
                </a:rPr>
                <a:t>  </a:t>
              </a:r>
            </a:p>
            <a:p>
              <a:pPr lvl="1" defTabSz="457200">
                <a:buClr>
                  <a:srgbClr val="000000"/>
                </a:buClr>
                <a:defRPr/>
              </a:pPr>
              <a:r>
                <a:rPr lang="en-US" sz="1200" kern="0" dirty="0">
                  <a:solidFill>
                    <a:srgbClr val="000000"/>
                  </a:solidFill>
                  <a:latin typeface="Arial"/>
                </a:rPr>
                <a:t>Dresden</a:t>
              </a:r>
              <a:endParaRPr lang="en-US" sz="1600" kern="0" dirty="0">
                <a:solidFill>
                  <a:srgbClr val="000000"/>
                </a:solidFill>
                <a:latin typeface="Arial"/>
              </a:endParaRPr>
            </a:p>
            <a:p>
              <a:pPr defTabSz="457200">
                <a:buClr>
                  <a:srgbClr val="000000"/>
                </a:buClr>
                <a:defRPr/>
              </a:pPr>
              <a:r>
                <a:rPr lang="en-US" sz="1600" kern="0" dirty="0">
                  <a:solidFill>
                    <a:srgbClr val="FF0000"/>
                  </a:solidFill>
                  <a:latin typeface="Arial"/>
                </a:rPr>
                <a:t>Italy</a:t>
              </a:r>
              <a:r>
                <a:rPr lang="en-US" sz="1600" kern="0" dirty="0">
                  <a:solidFill>
                    <a:srgbClr val="000000"/>
                  </a:solidFill>
                  <a:latin typeface="Arial"/>
                </a:rPr>
                <a:t> </a:t>
              </a:r>
            </a:p>
            <a:p>
              <a:pPr lvl="1" defTabSz="457200">
                <a:buClr>
                  <a:srgbClr val="000000"/>
                </a:buClr>
                <a:defRPr/>
              </a:pPr>
              <a:r>
                <a:rPr lang="en-US" sz="1200" kern="0" dirty="0">
                  <a:solidFill>
                    <a:srgbClr val="000000"/>
                  </a:solidFill>
                  <a:latin typeface="Arial"/>
                </a:rPr>
                <a:t>Frascati </a:t>
              </a:r>
            </a:p>
            <a:p>
              <a:pPr lvl="1" defTabSz="457200">
                <a:buClr>
                  <a:srgbClr val="000000"/>
                </a:buClr>
                <a:defRPr/>
              </a:pPr>
              <a:r>
                <a:rPr lang="en-US" sz="1200" kern="0" dirty="0">
                  <a:solidFill>
                    <a:srgbClr val="000000"/>
                  </a:solidFill>
                  <a:latin typeface="Arial"/>
                </a:rPr>
                <a:t>Molise</a:t>
              </a:r>
            </a:p>
            <a:p>
              <a:pPr lvl="1" defTabSz="457200">
                <a:buClr>
                  <a:srgbClr val="000000"/>
                </a:buClr>
                <a:defRPr/>
              </a:pPr>
              <a:r>
                <a:rPr lang="en-US" sz="1200" kern="0" dirty="0">
                  <a:solidFill>
                    <a:srgbClr val="000000"/>
                  </a:solidFill>
                  <a:latin typeface="Arial"/>
                </a:rPr>
                <a:t>Naples </a:t>
              </a:r>
            </a:p>
            <a:p>
              <a:pPr lvl="1" defTabSz="457200">
                <a:buClr>
                  <a:srgbClr val="000000"/>
                </a:buClr>
                <a:defRPr/>
              </a:pPr>
              <a:r>
                <a:rPr lang="en-US" sz="1200" kern="0" dirty="0">
                  <a:solidFill>
                    <a:srgbClr val="000000"/>
                  </a:solidFill>
                  <a:latin typeface="Arial"/>
                </a:rPr>
                <a:t>Pisa</a:t>
              </a:r>
            </a:p>
            <a:p>
              <a:pPr lvl="1" defTabSz="457200">
                <a:buClr>
                  <a:srgbClr val="000000"/>
                </a:buClr>
                <a:defRPr/>
              </a:pPr>
              <a:r>
                <a:rPr lang="en-US" sz="1200" kern="0" dirty="0">
                  <a:solidFill>
                    <a:srgbClr val="000000"/>
                  </a:solidFill>
                  <a:latin typeface="Arial"/>
                </a:rPr>
                <a:t>Roma Tor Vergata</a:t>
              </a:r>
            </a:p>
            <a:p>
              <a:pPr lvl="1" defTabSz="457200">
                <a:buClr>
                  <a:srgbClr val="000000"/>
                </a:buClr>
                <a:defRPr/>
              </a:pPr>
              <a:r>
                <a:rPr lang="en-US" sz="1200" kern="0" dirty="0">
                  <a:solidFill>
                    <a:srgbClr val="000000"/>
                  </a:solidFill>
                  <a:latin typeface="Arial"/>
                </a:rPr>
                <a:t>Trieste</a:t>
              </a:r>
            </a:p>
            <a:p>
              <a:pPr lvl="1" defTabSz="457200">
                <a:buClr>
                  <a:srgbClr val="000000"/>
                </a:buClr>
                <a:defRPr/>
              </a:pPr>
              <a:r>
                <a:rPr lang="en-US" sz="1200" kern="0" dirty="0">
                  <a:solidFill>
                    <a:srgbClr val="000000"/>
                  </a:solidFill>
                  <a:latin typeface="Arial"/>
                </a:rPr>
                <a:t>Udine</a:t>
              </a:r>
            </a:p>
            <a:p>
              <a:pPr defTabSz="457200">
                <a:buClr>
                  <a:srgbClr val="000000"/>
                </a:buClr>
                <a:defRPr/>
              </a:pPr>
              <a:r>
                <a:rPr lang="en-US" sz="1600" kern="0" dirty="0">
                  <a:solidFill>
                    <a:srgbClr val="FF0000"/>
                  </a:solidFill>
                  <a:latin typeface="Arial"/>
                </a:rPr>
                <a:t>Korea</a:t>
              </a:r>
              <a:r>
                <a:rPr lang="en-US" sz="1600" kern="0" dirty="0">
                  <a:solidFill>
                    <a:srgbClr val="000000"/>
                  </a:solidFill>
                  <a:latin typeface="Arial"/>
                </a:rPr>
                <a:t>  </a:t>
              </a:r>
            </a:p>
            <a:p>
              <a:pPr lvl="1" defTabSz="457200">
                <a:buClr>
                  <a:srgbClr val="000000"/>
                </a:buClr>
                <a:defRPr/>
              </a:pPr>
              <a:r>
                <a:rPr lang="en-US" sz="1200" kern="0" dirty="0">
                  <a:solidFill>
                    <a:srgbClr val="000000"/>
                  </a:solidFill>
                  <a:latin typeface="Arial"/>
                </a:rPr>
                <a:t>CAPP/ISB</a:t>
              </a:r>
            </a:p>
            <a:p>
              <a:pPr lvl="1" defTabSz="457200">
                <a:buClr>
                  <a:srgbClr val="000000"/>
                </a:buClr>
                <a:defRPr/>
              </a:pPr>
              <a:r>
                <a:rPr lang="en-US" sz="1200" kern="0" dirty="0">
                  <a:solidFill>
                    <a:srgbClr val="000000"/>
                  </a:solidFill>
                  <a:latin typeface="Arial"/>
                </a:rPr>
                <a:t>KAIST</a:t>
              </a:r>
              <a:endParaRPr lang="en-US" sz="1400" dirty="0">
                <a:solidFill>
                  <a:srgbClr val="000000"/>
                </a:solidFill>
                <a:latin typeface="Arial"/>
              </a:endParaRPr>
            </a:p>
            <a:p>
              <a:pPr defTabSz="457200">
                <a:buClr>
                  <a:srgbClr val="000000"/>
                </a:buClr>
                <a:defRPr/>
              </a:pPr>
              <a:r>
                <a:rPr lang="en-US" sz="1600" dirty="0">
                  <a:solidFill>
                    <a:srgbClr val="FF0000"/>
                  </a:solidFill>
                  <a:latin typeface="Arial"/>
                </a:rPr>
                <a:t>Russia</a:t>
              </a:r>
              <a:r>
                <a:rPr lang="en-US" sz="1600" dirty="0">
                  <a:solidFill>
                    <a:srgbClr val="000000"/>
                  </a:solidFill>
                  <a:latin typeface="Arial"/>
                </a:rPr>
                <a:t>  </a:t>
              </a:r>
              <a:endParaRPr lang="en-US" sz="1200" dirty="0">
                <a:solidFill>
                  <a:srgbClr val="000000"/>
                </a:solidFill>
                <a:latin typeface="Arial"/>
              </a:endParaRPr>
            </a:p>
            <a:p>
              <a:pPr lvl="1" defTabSz="457200">
                <a:buClr>
                  <a:srgbClr val="000000"/>
                </a:buClr>
                <a:defRPr/>
              </a:pPr>
              <a:r>
                <a:rPr lang="en-US" sz="1200" dirty="0">
                  <a:solidFill>
                    <a:srgbClr val="000000"/>
                  </a:solidFill>
                  <a:latin typeface="Arial"/>
                </a:rPr>
                <a:t>Budker/Novosibirsk</a:t>
              </a:r>
            </a:p>
            <a:p>
              <a:pPr lvl="1" defTabSz="457200">
                <a:buClr>
                  <a:srgbClr val="000000"/>
                </a:buClr>
                <a:defRPr/>
              </a:pPr>
              <a:r>
                <a:rPr lang="en-US" sz="1200" dirty="0">
                  <a:solidFill>
                    <a:srgbClr val="000000"/>
                  </a:solidFill>
                  <a:latin typeface="Arial"/>
                </a:rPr>
                <a:t>JINR Dubna</a:t>
              </a:r>
            </a:p>
            <a:p>
              <a:pPr marL="457200" lvl="1" indent="0" defTabSz="457200">
                <a:buClr>
                  <a:srgbClr val="000000"/>
                </a:buClr>
                <a:buNone/>
                <a:defRPr/>
              </a:pPr>
              <a:endParaRPr lang="en-US" sz="1200" dirty="0">
                <a:solidFill>
                  <a:srgbClr val="000000"/>
                </a:solidFill>
                <a:latin typeface="Arial"/>
              </a:endParaRPr>
            </a:p>
            <a:p>
              <a:pPr defTabSz="457200">
                <a:buClr>
                  <a:srgbClr val="000000"/>
                </a:buClr>
                <a:defRPr/>
              </a:pPr>
              <a:r>
                <a:rPr lang="en-US" sz="1600" kern="0" dirty="0">
                  <a:solidFill>
                    <a:srgbClr val="FF0000"/>
                  </a:solidFill>
                  <a:latin typeface="Arial"/>
                </a:rPr>
                <a:t>United Kingdom</a:t>
              </a:r>
              <a:endParaRPr lang="en-US" sz="1600" kern="0" dirty="0">
                <a:solidFill>
                  <a:srgbClr val="000000"/>
                </a:solidFill>
                <a:latin typeface="Arial"/>
              </a:endParaRPr>
            </a:p>
            <a:p>
              <a:pPr lvl="1" defTabSz="457200">
                <a:buClr>
                  <a:srgbClr val="000000"/>
                </a:buClr>
                <a:defRPr/>
              </a:pPr>
              <a:r>
                <a:rPr lang="en-US" sz="1200" kern="0" dirty="0">
                  <a:solidFill>
                    <a:srgbClr val="000000"/>
                  </a:solidFill>
                  <a:latin typeface="Arial"/>
                </a:rPr>
                <a:t>Lancaster/Cockcroft</a:t>
              </a:r>
            </a:p>
            <a:p>
              <a:pPr lvl="1" defTabSz="457200">
                <a:buClr>
                  <a:srgbClr val="000000"/>
                </a:buClr>
                <a:defRPr/>
              </a:pPr>
              <a:r>
                <a:rPr lang="en-US" sz="1200" kern="0" dirty="0">
                  <a:solidFill>
                    <a:srgbClr val="000000"/>
                  </a:solidFill>
                  <a:latin typeface="Arial"/>
                </a:rPr>
                <a:t>Liverpool</a:t>
              </a:r>
            </a:p>
            <a:p>
              <a:pPr lvl="1" defTabSz="457200">
                <a:buClr>
                  <a:srgbClr val="000000"/>
                </a:buClr>
                <a:defRPr/>
              </a:pPr>
              <a:r>
                <a:rPr lang="en-US" sz="1200" kern="0" dirty="0">
                  <a:solidFill>
                    <a:srgbClr val="000000"/>
                  </a:solidFill>
                  <a:latin typeface="Arial"/>
                </a:rPr>
                <a:t>Manchester</a:t>
              </a:r>
            </a:p>
            <a:p>
              <a:pPr lvl="1" defTabSz="457200">
                <a:buClr>
                  <a:srgbClr val="000000"/>
                </a:buClr>
                <a:defRPr/>
              </a:pPr>
              <a:r>
                <a:rPr lang="en-US" sz="1200" kern="0" dirty="0">
                  <a:solidFill>
                    <a:srgbClr val="000000"/>
                  </a:solidFill>
                  <a:latin typeface="Arial"/>
                </a:rPr>
                <a:t>University College London</a:t>
              </a:r>
            </a:p>
            <a:p>
              <a:pPr defTabSz="457200">
                <a:buClr>
                  <a:srgbClr val="000000"/>
                </a:buClr>
                <a:defRPr/>
              </a:pPr>
              <a:endParaRPr lang="en-US" sz="1600" dirty="0">
                <a:solidFill>
                  <a:srgbClr val="000000"/>
                </a:solidFill>
                <a:latin typeface="Arial"/>
              </a:endParaRPr>
            </a:p>
            <a:p>
              <a:pPr marL="0" indent="0" defTabSz="457200">
                <a:buClr>
                  <a:srgbClr val="000000"/>
                </a:buClr>
                <a:buNone/>
                <a:defRPr/>
              </a:pPr>
              <a:endParaRPr lang="en-US" sz="1600" kern="0" dirty="0">
                <a:solidFill>
                  <a:srgbClr val="000000"/>
                </a:solidFill>
              </a:endParaRPr>
            </a:p>
            <a:p>
              <a:pPr defTabSz="457200">
                <a:defRPr/>
              </a:pPr>
              <a:endParaRPr lang="en-US" sz="1600" kern="0" dirty="0"/>
            </a:p>
          </p:txBody>
        </p:sp>
        <p:pic>
          <p:nvPicPr>
            <p:cNvPr id="8" name="Picture 8" descr="russia_fla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015" y="4620412"/>
              <a:ext cx="471619" cy="36877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9" descr="it-lgfla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775" y="1981199"/>
              <a:ext cx="466672" cy="35418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10" descr="us_fla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2" y="977899"/>
              <a:ext cx="466671" cy="35418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3" descr="large_flag_of_germany"/>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949" y="1478279"/>
              <a:ext cx="468321" cy="35418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1209" y="5474652"/>
              <a:ext cx="497156" cy="385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775" y="978535"/>
              <a:ext cx="527593" cy="3504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4533" y="3834765"/>
              <a:ext cx="621675" cy="4316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265112" y="4294987"/>
              <a:ext cx="466671" cy="428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grpSp>
      <p:pic>
        <p:nvPicPr>
          <p:cNvPr id="5" name="Picture 4">
            <a:extLst>
              <a:ext uri="{FF2B5EF4-FFF2-40B4-BE49-F238E27FC236}">
                <a16:creationId xmlns:a16="http://schemas.microsoft.com/office/drawing/2014/main" id="{B72054AA-A529-2340-9FDD-E6EE66C111BE}"/>
              </a:ext>
            </a:extLst>
          </p:cNvPr>
          <p:cNvPicPr>
            <a:picLocks noChangeAspect="1"/>
          </p:cNvPicPr>
          <p:nvPr/>
        </p:nvPicPr>
        <p:blipFill>
          <a:blip r:embed="rId10"/>
          <a:stretch>
            <a:fillRect/>
          </a:stretch>
        </p:blipFill>
        <p:spPr>
          <a:xfrm>
            <a:off x="7256448" y="768744"/>
            <a:ext cx="4630752" cy="3090707"/>
          </a:xfrm>
          <a:prstGeom prst="rect">
            <a:avLst/>
          </a:prstGeom>
        </p:spPr>
      </p:pic>
    </p:spTree>
    <p:extLst>
      <p:ext uri="{BB962C8B-B14F-4D97-AF65-F5344CB8AC3E}">
        <p14:creationId xmlns:p14="http://schemas.microsoft.com/office/powerpoint/2010/main" val="82443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285" y="2643870"/>
            <a:ext cx="3399971" cy="1325563"/>
          </a:xfrm>
        </p:spPr>
        <p:txBody>
          <a:bodyPr>
            <a:normAutofit/>
          </a:bodyPr>
          <a:lstStyle/>
          <a:p>
            <a:pPr algn="ctr"/>
            <a:r>
              <a:rPr lang="en-US" sz="6600" b="1" dirty="0" smtClean="0"/>
              <a:t>Extras</a:t>
            </a:r>
            <a:endParaRPr lang="en-US" sz="6600" b="1" dirty="0"/>
          </a:p>
        </p:txBody>
      </p:sp>
    </p:spTree>
    <p:extLst>
      <p:ext uri="{BB962C8B-B14F-4D97-AF65-F5344CB8AC3E}">
        <p14:creationId xmlns:p14="http://schemas.microsoft.com/office/powerpoint/2010/main" val="2459719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off-momentum muon spins are slightly affected by the radial </a:t>
            </a:r>
            <a:r>
              <a:rPr lang="en-US" i="1" dirty="0" smtClean="0"/>
              <a:t>E</a:t>
            </a:r>
            <a:r>
              <a:rPr lang="en-US" dirty="0" smtClean="0"/>
              <a:t> field</a:t>
            </a:r>
            <a:endParaRPr lang="en-US" dirty="0"/>
          </a:p>
        </p:txBody>
      </p:sp>
      <p:grpSp>
        <p:nvGrpSpPr>
          <p:cNvPr id="13" name="Group 12"/>
          <p:cNvGrpSpPr/>
          <p:nvPr/>
        </p:nvGrpSpPr>
        <p:grpSpPr>
          <a:xfrm>
            <a:off x="5681991" y="1017756"/>
            <a:ext cx="4987583" cy="721749"/>
            <a:chOff x="223242" y="1090796"/>
            <a:chExt cx="8883377" cy="1280813"/>
          </a:xfrm>
        </p:grpSpPr>
        <p:pic>
          <p:nvPicPr>
            <p:cNvPr id="11" name="Picture 10"/>
            <p:cNvPicPr>
              <a:picLocks noChangeAspect="1"/>
            </p:cNvPicPr>
            <p:nvPr/>
          </p:nvPicPr>
          <p:blipFill>
            <a:blip r:embed="rId2"/>
            <a:stretch>
              <a:fillRect/>
            </a:stretch>
          </p:blipFill>
          <p:spPr>
            <a:xfrm>
              <a:off x="223242" y="1248063"/>
              <a:ext cx="8883377" cy="1123546"/>
            </a:xfrm>
            <a:prstGeom prst="rect">
              <a:avLst/>
            </a:prstGeom>
          </p:spPr>
        </p:pic>
        <p:sp>
          <p:nvSpPr>
            <p:cNvPr id="12" name="Rectangle 11"/>
            <p:cNvSpPr/>
            <p:nvPr/>
          </p:nvSpPr>
          <p:spPr>
            <a:xfrm>
              <a:off x="2514600" y="1090796"/>
              <a:ext cx="4343400" cy="26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grpSp>
      <p:pic>
        <p:nvPicPr>
          <p:cNvPr id="14" name="Picture 13"/>
          <p:cNvPicPr>
            <a:picLocks noChangeAspect="1"/>
          </p:cNvPicPr>
          <p:nvPr/>
        </p:nvPicPr>
        <p:blipFill>
          <a:blip r:embed="rId3"/>
          <a:stretch>
            <a:fillRect/>
          </a:stretch>
        </p:blipFill>
        <p:spPr>
          <a:xfrm>
            <a:off x="6096000" y="2130655"/>
            <a:ext cx="3991696" cy="1600200"/>
          </a:xfrm>
          <a:prstGeom prst="rect">
            <a:avLst/>
          </a:prstGeom>
        </p:spPr>
      </p:pic>
      <p:grpSp>
        <p:nvGrpSpPr>
          <p:cNvPr id="21" name="Group 20"/>
          <p:cNvGrpSpPr/>
          <p:nvPr/>
        </p:nvGrpSpPr>
        <p:grpSpPr>
          <a:xfrm>
            <a:off x="1982120" y="870235"/>
            <a:ext cx="3507389" cy="2926080"/>
            <a:chOff x="1752599" y="2160427"/>
            <a:chExt cx="2544700" cy="2354884"/>
          </a:xfrm>
        </p:grpSpPr>
        <p:pic>
          <p:nvPicPr>
            <p:cNvPr id="9" name="Picture 8"/>
            <p:cNvPicPr>
              <a:picLocks noChangeAspect="1"/>
            </p:cNvPicPr>
            <p:nvPr/>
          </p:nvPicPr>
          <p:blipFill rotWithShape="1">
            <a:blip r:embed="rId4"/>
            <a:srcRect t="8085"/>
            <a:stretch/>
          </p:blipFill>
          <p:spPr>
            <a:xfrm>
              <a:off x="1752600" y="2176355"/>
              <a:ext cx="2544699" cy="2338956"/>
            </a:xfrm>
            <a:prstGeom prst="rect">
              <a:avLst/>
            </a:prstGeom>
          </p:spPr>
        </p:pic>
        <p:sp>
          <p:nvSpPr>
            <p:cNvPr id="16" name="Rectangle 15"/>
            <p:cNvSpPr/>
            <p:nvPr/>
          </p:nvSpPr>
          <p:spPr>
            <a:xfrm>
              <a:off x="2293160" y="2160427"/>
              <a:ext cx="1447800" cy="184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sp>
          <p:nvSpPr>
            <p:cNvPr id="18" name="Rectangle 17"/>
            <p:cNvSpPr/>
            <p:nvPr/>
          </p:nvSpPr>
          <p:spPr>
            <a:xfrm>
              <a:off x="2310366" y="4308523"/>
              <a:ext cx="1447800" cy="184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sp>
          <p:nvSpPr>
            <p:cNvPr id="19" name="Rectangle 18"/>
            <p:cNvSpPr/>
            <p:nvPr/>
          </p:nvSpPr>
          <p:spPr>
            <a:xfrm rot="5400000">
              <a:off x="1120877" y="3271773"/>
              <a:ext cx="1447800" cy="1843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sp>
          <p:nvSpPr>
            <p:cNvPr id="20" name="Rectangle 19"/>
            <p:cNvSpPr/>
            <p:nvPr/>
          </p:nvSpPr>
          <p:spPr>
            <a:xfrm rot="5400000">
              <a:off x="3434091" y="3253656"/>
              <a:ext cx="1447800" cy="1843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grpSp>
      <p:grpSp>
        <p:nvGrpSpPr>
          <p:cNvPr id="24" name="Group 23"/>
          <p:cNvGrpSpPr/>
          <p:nvPr/>
        </p:nvGrpSpPr>
        <p:grpSpPr>
          <a:xfrm>
            <a:off x="1531426" y="3657603"/>
            <a:ext cx="4020052" cy="2762310"/>
            <a:chOff x="1528921" y="4515311"/>
            <a:chExt cx="2897798" cy="1991172"/>
          </a:xfrm>
        </p:grpSpPr>
        <p:pic>
          <p:nvPicPr>
            <p:cNvPr id="15" name="Picture 14"/>
            <p:cNvPicPr>
              <a:picLocks noChangeAspect="1"/>
            </p:cNvPicPr>
            <p:nvPr/>
          </p:nvPicPr>
          <p:blipFill>
            <a:blip r:embed="rId5"/>
            <a:stretch>
              <a:fillRect/>
            </a:stretch>
          </p:blipFill>
          <p:spPr>
            <a:xfrm>
              <a:off x="1607401" y="4515311"/>
              <a:ext cx="2819318" cy="1787257"/>
            </a:xfrm>
            <a:prstGeom prst="rect">
              <a:avLst/>
            </a:prstGeom>
          </p:spPr>
        </p:pic>
        <p:sp>
          <p:nvSpPr>
            <p:cNvPr id="17" name="TextBox 16"/>
            <p:cNvSpPr txBox="1"/>
            <p:nvPr/>
          </p:nvSpPr>
          <p:spPr>
            <a:xfrm>
              <a:off x="1528921" y="5337701"/>
              <a:ext cx="1495419" cy="399342"/>
            </a:xfrm>
            <a:prstGeom prst="rect">
              <a:avLst/>
            </a:prstGeom>
            <a:noFill/>
          </p:spPr>
          <p:txBody>
            <a:bodyPr wrap="square" rtlCol="0">
              <a:spAutoFit/>
            </a:bodyPr>
            <a:lstStyle/>
            <a:p>
              <a:pPr algn="ctr" eaLnBrk="0" fontAlgn="base" hangingPunct="0">
                <a:spcBef>
                  <a:spcPct val="0"/>
                </a:spcBef>
                <a:spcAft>
                  <a:spcPct val="0"/>
                </a:spcAft>
              </a:pPr>
              <a:r>
                <a:rPr lang="en-US" sz="1200" b="1" dirty="0">
                  <a:solidFill>
                    <a:srgbClr val="000000"/>
                  </a:solidFill>
                  <a:latin typeface="Arial" pitchFamily="34" charset="0"/>
                  <a:cs typeface="Arial"/>
                </a:rPr>
                <a:t>Low Momentum</a:t>
              </a:r>
            </a:p>
            <a:p>
              <a:pPr algn="ctr" eaLnBrk="0" fontAlgn="base" hangingPunct="0">
                <a:spcBef>
                  <a:spcPct val="0"/>
                </a:spcBef>
                <a:spcAft>
                  <a:spcPct val="0"/>
                </a:spcAft>
              </a:pPr>
              <a:r>
                <a:rPr lang="en-US" b="1" dirty="0">
                  <a:solidFill>
                    <a:srgbClr val="000000"/>
                  </a:solidFill>
                  <a:latin typeface="Symbol" panose="05050102010706020507" pitchFamily="18" charset="2"/>
                  <a:cs typeface="Arial"/>
                </a:rPr>
                <a:t>g &lt; g</a:t>
              </a:r>
              <a:r>
                <a:rPr lang="en-US" b="1" baseline="-25000" dirty="0">
                  <a:solidFill>
                    <a:srgbClr val="000000"/>
                  </a:solidFill>
                  <a:latin typeface="Arial"/>
                  <a:cs typeface="Arial"/>
                </a:rPr>
                <a:t>m</a:t>
              </a:r>
            </a:p>
          </p:txBody>
        </p:sp>
        <p:sp>
          <p:nvSpPr>
            <p:cNvPr id="23" name="TextBox 22"/>
            <p:cNvSpPr txBox="1"/>
            <p:nvPr/>
          </p:nvSpPr>
          <p:spPr>
            <a:xfrm>
              <a:off x="2423414" y="6107141"/>
              <a:ext cx="1495419" cy="399342"/>
            </a:xfrm>
            <a:prstGeom prst="rect">
              <a:avLst/>
            </a:prstGeom>
            <a:noFill/>
          </p:spPr>
          <p:txBody>
            <a:bodyPr wrap="square" rtlCol="0">
              <a:spAutoFit/>
            </a:bodyPr>
            <a:lstStyle/>
            <a:p>
              <a:pPr algn="ctr" eaLnBrk="0" fontAlgn="base" hangingPunct="0">
                <a:spcBef>
                  <a:spcPct val="0"/>
                </a:spcBef>
                <a:spcAft>
                  <a:spcPct val="0"/>
                </a:spcAft>
              </a:pPr>
              <a:r>
                <a:rPr lang="en-US" sz="1200" b="1" dirty="0">
                  <a:solidFill>
                    <a:srgbClr val="009900"/>
                  </a:solidFill>
                  <a:latin typeface="Arial" pitchFamily="34" charset="0"/>
                  <a:cs typeface="Arial"/>
                </a:rPr>
                <a:t>Magic Momentum</a:t>
              </a:r>
            </a:p>
            <a:p>
              <a:pPr algn="ctr" eaLnBrk="0" fontAlgn="base" hangingPunct="0">
                <a:spcBef>
                  <a:spcPct val="0"/>
                </a:spcBef>
                <a:spcAft>
                  <a:spcPct val="0"/>
                </a:spcAft>
              </a:pPr>
              <a:r>
                <a:rPr lang="en-US" b="1" dirty="0">
                  <a:solidFill>
                    <a:srgbClr val="009900"/>
                  </a:solidFill>
                  <a:latin typeface="Symbol" panose="05050102010706020507" pitchFamily="18" charset="2"/>
                  <a:cs typeface="Arial"/>
                </a:rPr>
                <a:t>g </a:t>
              </a:r>
              <a:r>
                <a:rPr lang="en-US" b="1" dirty="0">
                  <a:solidFill>
                    <a:srgbClr val="009900"/>
                  </a:solidFill>
                  <a:latin typeface="Symbol" panose="05050102010706020507" pitchFamily="18" charset="2"/>
                  <a:cs typeface="Arial"/>
                  <a:sym typeface="Mathematica1" panose="05000502060100000001" pitchFamily="2" charset="2"/>
                </a:rPr>
                <a:t></a:t>
              </a:r>
              <a:r>
                <a:rPr lang="en-US" b="1" dirty="0">
                  <a:solidFill>
                    <a:srgbClr val="009900"/>
                  </a:solidFill>
                  <a:latin typeface="Symbol" panose="05050102010706020507" pitchFamily="18" charset="2"/>
                  <a:cs typeface="Arial"/>
                </a:rPr>
                <a:t> g</a:t>
              </a:r>
              <a:r>
                <a:rPr lang="en-US" b="1" baseline="-25000" dirty="0">
                  <a:solidFill>
                    <a:srgbClr val="009900"/>
                  </a:solidFill>
                  <a:latin typeface="Arial"/>
                  <a:cs typeface="Arial"/>
                </a:rPr>
                <a:t>m</a:t>
              </a:r>
            </a:p>
          </p:txBody>
        </p:sp>
      </p:grpSp>
      <p:sp>
        <p:nvSpPr>
          <p:cNvPr id="22" name="TextBox 21"/>
          <p:cNvSpPr txBox="1"/>
          <p:nvPr/>
        </p:nvSpPr>
        <p:spPr>
          <a:xfrm>
            <a:off x="4421821" y="5265115"/>
            <a:ext cx="1495419" cy="553998"/>
          </a:xfrm>
          <a:prstGeom prst="rect">
            <a:avLst/>
          </a:prstGeom>
          <a:noFill/>
        </p:spPr>
        <p:txBody>
          <a:bodyPr wrap="square" rtlCol="0">
            <a:spAutoFit/>
          </a:bodyPr>
          <a:lstStyle/>
          <a:p>
            <a:pPr algn="ctr" eaLnBrk="0" fontAlgn="base" hangingPunct="0">
              <a:spcBef>
                <a:spcPct val="0"/>
              </a:spcBef>
              <a:spcAft>
                <a:spcPct val="0"/>
              </a:spcAft>
            </a:pPr>
            <a:r>
              <a:rPr lang="en-US" sz="1200" b="1" dirty="0">
                <a:solidFill>
                  <a:srgbClr val="000000"/>
                </a:solidFill>
                <a:latin typeface="Arial" pitchFamily="34" charset="0"/>
                <a:cs typeface="Arial"/>
              </a:rPr>
              <a:t>High Momentum</a:t>
            </a:r>
          </a:p>
          <a:p>
            <a:pPr algn="ctr" eaLnBrk="0" fontAlgn="base" hangingPunct="0">
              <a:spcBef>
                <a:spcPct val="0"/>
              </a:spcBef>
              <a:spcAft>
                <a:spcPct val="0"/>
              </a:spcAft>
            </a:pPr>
            <a:r>
              <a:rPr lang="en-US" b="1" dirty="0">
                <a:solidFill>
                  <a:srgbClr val="000000"/>
                </a:solidFill>
                <a:latin typeface="Symbol" panose="05050102010706020507" pitchFamily="18" charset="2"/>
                <a:cs typeface="Arial"/>
              </a:rPr>
              <a:t>g &gt; g</a:t>
            </a:r>
            <a:r>
              <a:rPr lang="en-US" b="1" baseline="-25000" dirty="0">
                <a:solidFill>
                  <a:srgbClr val="000000"/>
                </a:solidFill>
                <a:latin typeface="Arial"/>
                <a:cs typeface="Arial"/>
              </a:rPr>
              <a:t>m</a:t>
            </a:r>
          </a:p>
        </p:txBody>
      </p:sp>
      <p:sp>
        <p:nvSpPr>
          <p:cNvPr id="25" name="Up Arrow 24"/>
          <p:cNvSpPr/>
          <p:nvPr/>
        </p:nvSpPr>
        <p:spPr>
          <a:xfrm>
            <a:off x="3595889" y="5677318"/>
            <a:ext cx="427459" cy="548804"/>
          </a:xfrm>
          <a:prstGeom prst="up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FFFF"/>
              </a:solidFill>
              <a:latin typeface="Arial"/>
              <a:cs typeface="Arial"/>
            </a:endParaRPr>
          </a:p>
        </p:txBody>
      </p:sp>
      <p:sp>
        <p:nvSpPr>
          <p:cNvPr id="26" name="TextBox 25"/>
          <p:cNvSpPr txBox="1"/>
          <p:nvPr/>
        </p:nvSpPr>
        <p:spPr>
          <a:xfrm>
            <a:off x="6146867" y="4088457"/>
            <a:ext cx="3810000" cy="1754326"/>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Symbol" panose="05050102010706020507" pitchFamily="18" charset="2"/>
                <a:cs typeface="Arial"/>
              </a:rPr>
              <a:t>b</a:t>
            </a:r>
            <a:r>
              <a:rPr lang="en-US" b="1" dirty="0">
                <a:solidFill>
                  <a:srgbClr val="000000"/>
                </a:solidFill>
                <a:latin typeface="Arial" pitchFamily="34" charset="0"/>
                <a:cs typeface="Arial"/>
              </a:rPr>
              <a:t> x </a:t>
            </a:r>
            <a:r>
              <a:rPr lang="en-US" b="1" i="1" dirty="0">
                <a:solidFill>
                  <a:srgbClr val="000000"/>
                </a:solidFill>
                <a:latin typeface="Arial" pitchFamily="34" charset="0"/>
                <a:cs typeface="Arial"/>
              </a:rPr>
              <a:t>E</a:t>
            </a:r>
            <a:r>
              <a:rPr lang="en-US" b="1" dirty="0">
                <a:solidFill>
                  <a:srgbClr val="000000"/>
                </a:solidFill>
                <a:latin typeface="Arial" pitchFamily="34" charset="0"/>
                <a:cs typeface="Arial"/>
              </a:rPr>
              <a:t> and “</a:t>
            </a:r>
            <a:r>
              <a:rPr lang="en-US" b="1" dirty="0">
                <a:solidFill>
                  <a:srgbClr val="000000"/>
                </a:solidFill>
                <a:latin typeface="Symbol" panose="05050102010706020507" pitchFamily="18" charset="2"/>
                <a:cs typeface="Arial"/>
              </a:rPr>
              <a:t>g</a:t>
            </a:r>
            <a:r>
              <a:rPr lang="en-US" b="1" dirty="0">
                <a:solidFill>
                  <a:srgbClr val="000000"/>
                </a:solidFill>
                <a:latin typeface="Arial" pitchFamily="34" charset="0"/>
                <a:cs typeface="Arial"/>
              </a:rPr>
              <a:t>” terms signs both flip depending on momentum</a:t>
            </a:r>
          </a:p>
          <a:p>
            <a:pPr eaLnBrk="0" fontAlgn="base" hangingPunct="0">
              <a:spcBef>
                <a:spcPct val="0"/>
              </a:spcBef>
              <a:spcAft>
                <a:spcPct val="0"/>
              </a:spcAft>
            </a:pPr>
            <a:r>
              <a:rPr lang="en-US" b="1" dirty="0">
                <a:solidFill>
                  <a:srgbClr val="000000"/>
                </a:solidFill>
                <a:latin typeface="Arial" pitchFamily="34" charset="0"/>
                <a:cs typeface="Arial"/>
                <a:sym typeface="Wingdings" panose="05000000000000000000" pitchFamily="2" charset="2"/>
              </a:rPr>
              <a:t>        </a:t>
            </a:r>
          </a:p>
          <a:p>
            <a:pPr marL="285744" indent="-285744" eaLnBrk="0" fontAlgn="base" hangingPunct="0">
              <a:spcBef>
                <a:spcPct val="0"/>
              </a:spcBef>
              <a:spcAft>
                <a:spcPct val="0"/>
              </a:spcAft>
              <a:buFont typeface="Wingdings" panose="05000000000000000000" pitchFamily="2" charset="2"/>
              <a:buChar char="à"/>
            </a:pPr>
            <a:r>
              <a:rPr lang="en-US" b="1" dirty="0">
                <a:solidFill>
                  <a:srgbClr val="000000"/>
                </a:solidFill>
                <a:latin typeface="Arial" pitchFamily="34" charset="0"/>
                <a:cs typeface="Arial"/>
                <a:sym typeface="Wingdings" panose="05000000000000000000" pitchFamily="2" charset="2"/>
              </a:rPr>
              <a:t>No cancellation</a:t>
            </a:r>
          </a:p>
          <a:p>
            <a:pPr marL="285744" indent="-285744" eaLnBrk="0" fontAlgn="base" hangingPunct="0">
              <a:spcBef>
                <a:spcPct val="0"/>
              </a:spcBef>
              <a:spcAft>
                <a:spcPct val="0"/>
              </a:spcAft>
              <a:buFont typeface="Wingdings" panose="05000000000000000000" pitchFamily="2" charset="2"/>
              <a:buChar char="à"/>
            </a:pPr>
            <a:r>
              <a:rPr lang="en-US" b="1" dirty="0">
                <a:solidFill>
                  <a:srgbClr val="000000"/>
                </a:solidFill>
                <a:latin typeface="Arial" pitchFamily="34" charset="0"/>
                <a:cs typeface="Arial"/>
                <a:sym typeface="Wingdings" panose="05000000000000000000" pitchFamily="2" charset="2"/>
              </a:rPr>
              <a:t>All off-momentum muons reduce effective a</a:t>
            </a:r>
            <a:r>
              <a:rPr lang="en-US" b="1" baseline="-25000" dirty="0">
                <a:solidFill>
                  <a:srgbClr val="000000"/>
                </a:solidFill>
                <a:latin typeface="Symbol" panose="05050102010706020507" pitchFamily="18" charset="2"/>
                <a:cs typeface="Arial"/>
                <a:sym typeface="Wingdings" panose="05000000000000000000" pitchFamily="2" charset="2"/>
              </a:rPr>
              <a:t>m</a:t>
            </a:r>
            <a:endParaRPr lang="en-US" b="1" baseline="-25000" dirty="0">
              <a:solidFill>
                <a:srgbClr val="000000"/>
              </a:solidFill>
              <a:latin typeface="Symbol" panose="05050102010706020507" pitchFamily="18" charset="2"/>
              <a:cs typeface="Arial"/>
            </a:endParaRPr>
          </a:p>
        </p:txBody>
      </p:sp>
      <p:sp>
        <p:nvSpPr>
          <p:cNvPr id="27" name="TextBox 26"/>
          <p:cNvSpPr txBox="1"/>
          <p:nvPr/>
        </p:nvSpPr>
        <p:spPr>
          <a:xfrm>
            <a:off x="6693587" y="5956382"/>
            <a:ext cx="2988389"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FF0000"/>
                </a:solidFill>
                <a:latin typeface="Arial" pitchFamily="34" charset="0"/>
                <a:cs typeface="Arial"/>
              </a:rPr>
              <a:t>~0.5 ppm effect, net</a:t>
            </a:r>
          </a:p>
        </p:txBody>
      </p:sp>
    </p:spTree>
    <p:extLst>
      <p:ext uri="{BB962C8B-B14F-4D97-AF65-F5344CB8AC3E}">
        <p14:creationId xmlns:p14="http://schemas.microsoft.com/office/powerpoint/2010/main" val="2901905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77827"/>
            <a:ext cx="11328400" cy="981073"/>
          </a:xfrm>
        </p:spPr>
        <p:txBody>
          <a:bodyPr>
            <a:noAutofit/>
          </a:bodyPr>
          <a:lstStyle/>
          <a:p>
            <a:r>
              <a:rPr lang="en-US" sz="3200" b="1" dirty="0" smtClean="0"/>
              <a:t>First, on behalf of E989, we offer </a:t>
            </a:r>
            <a:r>
              <a:rPr lang="en-US" sz="3200" b="1" i="1" dirty="0" smtClean="0">
                <a:solidFill>
                  <a:schemeClr val="accent1">
                    <a:lumMod val="75000"/>
                  </a:schemeClr>
                </a:solidFill>
              </a:rPr>
              <a:t>warm greetings </a:t>
            </a:r>
            <a:r>
              <a:rPr lang="en-US" sz="3200" b="1" dirty="0" smtClean="0"/>
              <a:t>and a collective </a:t>
            </a:r>
            <a:r>
              <a:rPr lang="en-US" sz="3200" b="1" i="1" dirty="0" smtClean="0">
                <a:solidFill>
                  <a:schemeClr val="accent1">
                    <a:lumMod val="75000"/>
                  </a:schemeClr>
                </a:solidFill>
              </a:rPr>
              <a:t>thanks</a:t>
            </a:r>
            <a:r>
              <a:rPr lang="en-US" sz="3200" b="1" dirty="0" smtClean="0"/>
              <a:t> for the hard work you are doing on the theory</a:t>
            </a:r>
            <a:endParaRPr lang="en-US" sz="3200" b="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60" y="1483492"/>
            <a:ext cx="9248939" cy="5374508"/>
          </a:xfrm>
          <a:prstGeom prst="rect">
            <a:avLst/>
          </a:prstGeom>
        </p:spPr>
      </p:pic>
      <p:sp>
        <p:nvSpPr>
          <p:cNvPr id="4" name="TextBox 3"/>
          <p:cNvSpPr txBox="1"/>
          <p:nvPr/>
        </p:nvSpPr>
        <p:spPr>
          <a:xfrm>
            <a:off x="3073400" y="2794000"/>
            <a:ext cx="6972300" cy="1200329"/>
          </a:xfrm>
          <a:prstGeom prst="rect">
            <a:avLst/>
          </a:prstGeom>
          <a:noFill/>
        </p:spPr>
        <p:txBody>
          <a:bodyPr wrap="square" rtlCol="0">
            <a:spAutoFit/>
          </a:bodyPr>
          <a:lstStyle/>
          <a:p>
            <a:r>
              <a:rPr lang="en-US" sz="2400" dirty="0" smtClean="0"/>
              <a:t>We are also working hard to understand the data …</a:t>
            </a:r>
          </a:p>
          <a:p>
            <a:r>
              <a:rPr lang="en-US" sz="2400" dirty="0" smtClean="0"/>
              <a:t>Elba, Italy</a:t>
            </a:r>
          </a:p>
          <a:p>
            <a:r>
              <a:rPr lang="en-US" sz="2400" dirty="0" smtClean="0"/>
              <a:t>May 2019</a:t>
            </a:r>
            <a:endParaRPr lang="en-US" sz="2400" dirty="0"/>
          </a:p>
        </p:txBody>
      </p:sp>
    </p:spTree>
    <p:extLst>
      <p:ext uri="{BB962C8B-B14F-4D97-AF65-F5344CB8AC3E}">
        <p14:creationId xmlns:p14="http://schemas.microsoft.com/office/powerpoint/2010/main" val="183645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“pitch” correction owing to vertical </a:t>
            </a:r>
            <a:r>
              <a:rPr lang="en-US" dirty="0" err="1" smtClean="0"/>
              <a:t>betatron</a:t>
            </a:r>
            <a:r>
              <a:rPr lang="en-US" dirty="0" smtClean="0"/>
              <a:t> oscillations</a:t>
            </a:r>
            <a:endParaRPr lang="en-US" dirty="0"/>
          </a:p>
        </p:txBody>
      </p:sp>
      <p:sp>
        <p:nvSpPr>
          <p:cNvPr id="27" name="TextBox 26"/>
          <p:cNvSpPr txBox="1"/>
          <p:nvPr/>
        </p:nvSpPr>
        <p:spPr>
          <a:xfrm>
            <a:off x="5199391" y="6293129"/>
            <a:ext cx="2988389"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FF0000"/>
                </a:solidFill>
                <a:latin typeface="Arial" pitchFamily="34" charset="0"/>
                <a:cs typeface="Arial"/>
              </a:rPr>
              <a:t>~0.25 ppm effect, net</a:t>
            </a:r>
          </a:p>
        </p:txBody>
      </p:sp>
      <p:pic>
        <p:nvPicPr>
          <p:cNvPr id="3" name="Picture 2"/>
          <p:cNvPicPr>
            <a:picLocks noChangeAspect="1"/>
          </p:cNvPicPr>
          <p:nvPr/>
        </p:nvPicPr>
        <p:blipFill>
          <a:blip r:embed="rId2"/>
          <a:stretch>
            <a:fillRect/>
          </a:stretch>
        </p:blipFill>
        <p:spPr>
          <a:xfrm>
            <a:off x="2362200" y="926634"/>
            <a:ext cx="7172243" cy="1010381"/>
          </a:xfrm>
          <a:prstGeom prst="rect">
            <a:avLst/>
          </a:prstGeom>
        </p:spPr>
      </p:pic>
      <p:pic>
        <p:nvPicPr>
          <p:cNvPr id="4" name="Picture 3"/>
          <p:cNvPicPr>
            <a:picLocks noChangeAspect="1"/>
          </p:cNvPicPr>
          <p:nvPr/>
        </p:nvPicPr>
        <p:blipFill>
          <a:blip r:embed="rId3"/>
          <a:stretch>
            <a:fillRect/>
          </a:stretch>
        </p:blipFill>
        <p:spPr>
          <a:xfrm>
            <a:off x="3657602" y="4880789"/>
            <a:ext cx="5763151" cy="720748"/>
          </a:xfrm>
          <a:prstGeom prst="rect">
            <a:avLst/>
          </a:prstGeom>
        </p:spPr>
      </p:pic>
      <p:sp>
        <p:nvSpPr>
          <p:cNvPr id="5" name="TextBox 4"/>
          <p:cNvSpPr txBox="1"/>
          <p:nvPr/>
        </p:nvSpPr>
        <p:spPr>
          <a:xfrm>
            <a:off x="2819400" y="4415114"/>
            <a:ext cx="7086600" cy="461665"/>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000000"/>
                </a:solidFill>
                <a:latin typeface="Arial" pitchFamily="34" charset="0"/>
                <a:cs typeface="Arial"/>
              </a:rPr>
              <a:t>Pitch effect reduces the magnitude of </a:t>
            </a:r>
            <a:r>
              <a:rPr lang="en-US" sz="2400" b="1" dirty="0" err="1">
                <a:solidFill>
                  <a:srgbClr val="000000"/>
                </a:solidFill>
                <a:latin typeface="Symbol" panose="05050102010706020507" pitchFamily="18" charset="2"/>
                <a:cs typeface="Arial"/>
              </a:rPr>
              <a:t>w</a:t>
            </a:r>
            <a:r>
              <a:rPr lang="en-US" sz="2400" b="1" baseline="-25000" dirty="0" err="1">
                <a:solidFill>
                  <a:srgbClr val="000000"/>
                </a:solidFill>
                <a:latin typeface="Arial" pitchFamily="34" charset="0"/>
                <a:cs typeface="Arial"/>
              </a:rPr>
              <a:t>a</a:t>
            </a:r>
            <a:endParaRPr lang="en-US" sz="2400" b="1" baseline="-25000" dirty="0">
              <a:solidFill>
                <a:srgbClr val="000000"/>
              </a:solidFill>
              <a:latin typeface="Arial" pitchFamily="34" charset="0"/>
              <a:cs typeface="Arial"/>
            </a:endParaRPr>
          </a:p>
        </p:txBody>
      </p:sp>
      <p:pic>
        <p:nvPicPr>
          <p:cNvPr id="6" name="Picture 5"/>
          <p:cNvPicPr>
            <a:picLocks noChangeAspect="1"/>
          </p:cNvPicPr>
          <p:nvPr/>
        </p:nvPicPr>
        <p:blipFill>
          <a:blip r:embed="rId4"/>
          <a:stretch>
            <a:fillRect/>
          </a:stretch>
        </p:blipFill>
        <p:spPr>
          <a:xfrm>
            <a:off x="3001868" y="2114157"/>
            <a:ext cx="6553200" cy="2347123"/>
          </a:xfrm>
          <a:prstGeom prst="rect">
            <a:avLst/>
          </a:prstGeom>
        </p:spPr>
      </p:pic>
      <p:sp>
        <p:nvSpPr>
          <p:cNvPr id="7" name="TextBox 6"/>
          <p:cNvSpPr txBox="1"/>
          <p:nvPr/>
        </p:nvSpPr>
        <p:spPr>
          <a:xfrm>
            <a:off x="4398165" y="1985838"/>
            <a:ext cx="2362200" cy="646331"/>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Arial" pitchFamily="34" charset="0"/>
                <a:cs typeface="Arial"/>
              </a:rPr>
              <a:t>(great exaggeration)</a:t>
            </a:r>
          </a:p>
        </p:txBody>
      </p:sp>
      <p:pic>
        <p:nvPicPr>
          <p:cNvPr id="8" name="Picture 7"/>
          <p:cNvPicPr>
            <a:picLocks noChangeAspect="1"/>
          </p:cNvPicPr>
          <p:nvPr/>
        </p:nvPicPr>
        <p:blipFill>
          <a:blip r:embed="rId5"/>
          <a:stretch>
            <a:fillRect/>
          </a:stretch>
        </p:blipFill>
        <p:spPr>
          <a:xfrm>
            <a:off x="4609387" y="5625924"/>
            <a:ext cx="3859576" cy="630445"/>
          </a:xfrm>
          <a:prstGeom prst="rect">
            <a:avLst/>
          </a:prstGeom>
        </p:spPr>
      </p:pic>
    </p:spTree>
    <p:extLst>
      <p:ext uri="{BB962C8B-B14F-4D97-AF65-F5344CB8AC3E}">
        <p14:creationId xmlns:p14="http://schemas.microsoft.com/office/powerpoint/2010/main" val="2254802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46251" y="169024"/>
            <a:ext cx="8686800" cy="427877"/>
          </a:xfrm>
        </p:spPr>
        <p:txBody>
          <a:bodyPr/>
          <a:lstStyle/>
          <a:p>
            <a:r>
              <a:rPr lang="en-US" dirty="0">
                <a:latin typeface="Helvetica" charset="0"/>
                <a:ea typeface="Helvetica" charset="0"/>
                <a:cs typeface="Helvetica" charset="0"/>
              </a:rPr>
              <a:t>Overview of  </a:t>
            </a:r>
            <a:r>
              <a:rPr lang="en-US" sz="4000" dirty="0">
                <a:latin typeface="Symbol" charset="2"/>
                <a:ea typeface="Symbol" charset="2"/>
                <a:cs typeface="Symbol" charset="2"/>
              </a:rPr>
              <a:t>w</a:t>
            </a:r>
            <a:r>
              <a:rPr lang="en-US" baseline="-25000" dirty="0">
                <a:latin typeface="Helvetica" charset="0"/>
                <a:ea typeface="Helvetica" charset="0"/>
                <a:cs typeface="Helvetica" charset="0"/>
              </a:rPr>
              <a:t>p</a:t>
            </a:r>
            <a:r>
              <a:rPr lang="en-US" dirty="0">
                <a:latin typeface="Helvetica" charset="0"/>
                <a:ea typeface="Helvetica" charset="0"/>
                <a:cs typeface="Helvetica" charset="0"/>
              </a:rPr>
              <a:t> </a:t>
            </a:r>
            <a:r>
              <a:rPr lang="en-US" dirty="0" smtClean="0">
                <a:latin typeface="Helvetica" charset="0"/>
                <a:ea typeface="Helvetica" charset="0"/>
                <a:cs typeface="Helvetica" charset="0"/>
              </a:rPr>
              <a:t>Measurement</a:t>
            </a:r>
            <a:endParaRPr lang="en-US" dirty="0"/>
          </a:p>
        </p:txBody>
      </p:sp>
      <p:cxnSp>
        <p:nvCxnSpPr>
          <p:cNvPr id="8" name="Straight Connector 7"/>
          <p:cNvCxnSpPr/>
          <p:nvPr/>
        </p:nvCxnSpPr>
        <p:spPr>
          <a:xfrm flipV="1">
            <a:off x="1644653" y="596901"/>
            <a:ext cx="7672071" cy="127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1644649" y="703955"/>
            <a:ext cx="4311651" cy="817807"/>
          </a:xfrm>
          <a:prstGeom prst="rect">
            <a:avLst/>
          </a:prstGeom>
          <a:gradFill>
            <a:gsLst>
              <a:gs pos="17000">
                <a:schemeClr val="tx1"/>
              </a:gs>
              <a:gs pos="8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1" name="TextBox 10"/>
          <p:cNvSpPr txBox="1"/>
          <p:nvPr/>
        </p:nvSpPr>
        <p:spPr>
          <a:xfrm>
            <a:off x="1806861" y="781309"/>
            <a:ext cx="1486176" cy="461665"/>
          </a:xfrm>
          <a:prstGeom prst="rect">
            <a:avLst/>
          </a:prstGeom>
          <a:noFill/>
          <a:ln>
            <a:solidFill>
              <a:schemeClr val="tx1"/>
            </a:solidFill>
          </a:ln>
        </p:spPr>
        <p:txBody>
          <a:bodyPr wrap="none" rtlCol="0">
            <a:spAutoFit/>
          </a:bodyPr>
          <a:lstStyle/>
          <a:p>
            <a:pPr defTabSz="457189" fontAlgn="base">
              <a:spcBef>
                <a:spcPct val="0"/>
              </a:spcBef>
              <a:spcAft>
                <a:spcPct val="0"/>
              </a:spcAft>
              <a:defRPr/>
            </a:pPr>
            <a:r>
              <a:rPr lang="en-US" sz="2400" b="1" dirty="0">
                <a:solidFill>
                  <a:srgbClr val="505050">
                    <a:lumMod val="50000"/>
                  </a:srgbClr>
                </a:solidFill>
                <a:latin typeface="Calibri" charset="0"/>
              </a:rPr>
              <a:t>Pole Piece</a:t>
            </a:r>
          </a:p>
        </p:txBody>
      </p:sp>
      <p:grpSp>
        <p:nvGrpSpPr>
          <p:cNvPr id="91" name="Group 90"/>
          <p:cNvGrpSpPr/>
          <p:nvPr/>
        </p:nvGrpSpPr>
        <p:grpSpPr>
          <a:xfrm>
            <a:off x="1634932" y="1963842"/>
            <a:ext cx="1704804" cy="1518295"/>
            <a:chOff x="232559" y="560484"/>
            <a:chExt cx="1392603" cy="1467036"/>
          </a:xfrm>
        </p:grpSpPr>
        <p:cxnSp>
          <p:nvCxnSpPr>
            <p:cNvPr id="92" name="Straight Arrow Connector 91"/>
            <p:cNvCxnSpPr/>
            <p:nvPr/>
          </p:nvCxnSpPr>
          <p:spPr>
            <a:xfrm flipV="1">
              <a:off x="729215" y="766193"/>
              <a:ext cx="0" cy="1261327"/>
            </a:xfrm>
            <a:prstGeom prst="straightConnector1">
              <a:avLst/>
            </a:prstGeom>
            <a:ln>
              <a:solidFill>
                <a:srgbClr val="FF0000"/>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545842" y="1317560"/>
              <a:ext cx="365512" cy="365512"/>
            </a:xfrm>
            <a:prstGeom prst="ellipse">
              <a:avLst/>
            </a:prstGeom>
            <a:gradFill flip="none" rotWithShape="1">
              <a:gsLst>
                <a:gs pos="32000">
                  <a:schemeClr val="tx1"/>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cxnSp>
          <p:nvCxnSpPr>
            <p:cNvPr id="94" name="Straight Arrow Connector 93"/>
            <p:cNvCxnSpPr/>
            <p:nvPr/>
          </p:nvCxnSpPr>
          <p:spPr>
            <a:xfrm flipV="1">
              <a:off x="502475" y="1088340"/>
              <a:ext cx="526585" cy="737220"/>
            </a:xfrm>
            <a:prstGeom prst="straightConnector1">
              <a:avLst/>
            </a:prstGeom>
            <a:ln>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95" name="Donut 94"/>
            <p:cNvSpPr/>
            <p:nvPr/>
          </p:nvSpPr>
          <p:spPr>
            <a:xfrm>
              <a:off x="353793" y="1023291"/>
              <a:ext cx="691372" cy="130097"/>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003087"/>
                </a:solidFill>
                <a:latin typeface="Calibri"/>
              </a:endParaRPr>
            </a:p>
          </p:txBody>
        </p:sp>
        <p:cxnSp>
          <p:nvCxnSpPr>
            <p:cNvPr id="96" name="Straight Arrow Connector 95"/>
            <p:cNvCxnSpPr/>
            <p:nvPr/>
          </p:nvCxnSpPr>
          <p:spPr>
            <a:xfrm flipV="1">
              <a:off x="729215" y="711678"/>
              <a:ext cx="0" cy="376662"/>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353793" y="1088339"/>
              <a:ext cx="235415" cy="65049"/>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825858" y="585060"/>
              <a:ext cx="292268" cy="446079"/>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FF0000"/>
                  </a:solidFill>
                  <a:latin typeface="Calibri" charset="0"/>
                </a:rPr>
                <a:t>B</a:t>
              </a:r>
            </a:p>
          </p:txBody>
        </p:sp>
        <p:sp>
          <p:nvSpPr>
            <p:cNvPr id="99" name="TextBox 98"/>
            <p:cNvSpPr txBox="1"/>
            <p:nvPr/>
          </p:nvSpPr>
          <p:spPr>
            <a:xfrm>
              <a:off x="921729" y="1292884"/>
              <a:ext cx="703433" cy="446079"/>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003087"/>
                  </a:solidFill>
                  <a:latin typeface="Symbol" charset="2"/>
                  <a:cs typeface="Symbol" charset="2"/>
                </a:rPr>
                <a:t>m</a:t>
              </a:r>
              <a:r>
                <a:rPr lang="en-US" sz="2400" b="1" baseline="-25000" dirty="0">
                  <a:solidFill>
                    <a:srgbClr val="003087"/>
                  </a:solidFill>
                  <a:latin typeface="Calibri"/>
                  <a:cs typeface="Symbol" charset="2"/>
                </a:rPr>
                <a:t>muon</a:t>
              </a:r>
              <a:endParaRPr lang="en-US" sz="2400" b="1" dirty="0">
                <a:solidFill>
                  <a:srgbClr val="003087"/>
                </a:solidFill>
                <a:latin typeface="Symbol" charset="2"/>
                <a:cs typeface="Symbol" charset="2"/>
              </a:endParaRPr>
            </a:p>
          </p:txBody>
        </p:sp>
        <p:sp>
          <p:nvSpPr>
            <p:cNvPr id="100" name="Rectangle 99"/>
            <p:cNvSpPr/>
            <p:nvPr/>
          </p:nvSpPr>
          <p:spPr>
            <a:xfrm>
              <a:off x="232559" y="560484"/>
              <a:ext cx="390477" cy="446079"/>
            </a:xfrm>
            <a:prstGeom prst="rect">
              <a:avLst/>
            </a:prstGeom>
          </p:spPr>
          <p:txBody>
            <a:bodyPr wrap="none">
              <a:spAutoFit/>
            </a:bodyPr>
            <a:lstStyle/>
            <a:p>
              <a:pPr defTabSz="457189" fontAlgn="base">
                <a:spcBef>
                  <a:spcPct val="0"/>
                </a:spcBef>
                <a:spcAft>
                  <a:spcPct val="0"/>
                </a:spcAft>
                <a:defRPr/>
              </a:pPr>
              <a:r>
                <a:rPr lang="en-US" sz="2400" b="1" dirty="0">
                  <a:solidFill>
                    <a:srgbClr val="003087"/>
                  </a:solidFill>
                  <a:latin typeface="Symbol" charset="2"/>
                  <a:cs typeface="Symbol" charset="2"/>
                </a:rPr>
                <a:t>w</a:t>
              </a:r>
              <a:r>
                <a:rPr lang="en-US" sz="2400" b="1" baseline="-25000" dirty="0">
                  <a:solidFill>
                    <a:srgbClr val="003087"/>
                  </a:solidFill>
                  <a:latin typeface="Calibri" charset="0"/>
                  <a:cs typeface="Symbol" charset="2"/>
                </a:rPr>
                <a:t>s</a:t>
              </a:r>
              <a:endParaRPr lang="en-US" sz="2400" b="1" dirty="0">
                <a:solidFill>
                  <a:srgbClr val="003087"/>
                </a:solidFill>
                <a:latin typeface="Symbol" charset="2"/>
                <a:cs typeface="Symbol" charset="2"/>
              </a:endParaRPr>
            </a:p>
          </p:txBody>
        </p:sp>
      </p:grpSp>
      <p:cxnSp>
        <p:nvCxnSpPr>
          <p:cNvPr id="101" name="Straight Connector 100"/>
          <p:cNvCxnSpPr/>
          <p:nvPr/>
        </p:nvCxnSpPr>
        <p:spPr>
          <a:xfrm>
            <a:off x="1644652" y="1825224"/>
            <a:ext cx="8917333" cy="396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flipV="1">
            <a:off x="1668001" y="3971746"/>
            <a:ext cx="4311651" cy="817807"/>
          </a:xfrm>
          <a:prstGeom prst="rect">
            <a:avLst/>
          </a:prstGeom>
          <a:gradFill>
            <a:gsLst>
              <a:gs pos="17000">
                <a:schemeClr val="tx1"/>
              </a:gs>
              <a:gs pos="8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18" name="Rectangle 117"/>
          <p:cNvSpPr/>
          <p:nvPr/>
        </p:nvSpPr>
        <p:spPr>
          <a:xfrm flipV="1">
            <a:off x="6000751" y="3965994"/>
            <a:ext cx="4432300" cy="821685"/>
          </a:xfrm>
          <a:prstGeom prst="rect">
            <a:avLst/>
          </a:prstGeom>
          <a:gradFill>
            <a:gsLst>
              <a:gs pos="17000">
                <a:schemeClr val="tx1"/>
              </a:gs>
              <a:gs pos="8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19" name="TextBox 118"/>
          <p:cNvSpPr txBox="1"/>
          <p:nvPr/>
        </p:nvSpPr>
        <p:spPr>
          <a:xfrm>
            <a:off x="1826117" y="4279328"/>
            <a:ext cx="1486176" cy="461665"/>
          </a:xfrm>
          <a:prstGeom prst="rect">
            <a:avLst/>
          </a:prstGeom>
          <a:noFill/>
          <a:ln>
            <a:solidFill>
              <a:schemeClr val="tx1"/>
            </a:solidFill>
          </a:ln>
        </p:spPr>
        <p:txBody>
          <a:bodyPr wrap="none" rtlCol="0">
            <a:spAutoFit/>
          </a:bodyPr>
          <a:lstStyle/>
          <a:p>
            <a:pPr defTabSz="457189" fontAlgn="base">
              <a:spcBef>
                <a:spcPct val="0"/>
              </a:spcBef>
              <a:spcAft>
                <a:spcPct val="0"/>
              </a:spcAft>
              <a:defRPr/>
            </a:pPr>
            <a:r>
              <a:rPr lang="en-US" sz="2400" b="1" dirty="0">
                <a:solidFill>
                  <a:srgbClr val="505050">
                    <a:lumMod val="50000"/>
                  </a:srgbClr>
                </a:solidFill>
                <a:latin typeface="Calibri" charset="0"/>
              </a:rPr>
              <a:t>Pole Piece</a:t>
            </a:r>
          </a:p>
        </p:txBody>
      </p:sp>
      <p:sp>
        <p:nvSpPr>
          <p:cNvPr id="120" name="TextBox 119"/>
          <p:cNvSpPr txBox="1"/>
          <p:nvPr/>
        </p:nvSpPr>
        <p:spPr>
          <a:xfrm>
            <a:off x="1644649" y="4990618"/>
            <a:ext cx="8553451" cy="830997"/>
          </a:xfrm>
          <a:prstGeom prst="rect">
            <a:avLst/>
          </a:prstGeom>
          <a:noFill/>
        </p:spPr>
        <p:txBody>
          <a:bodyPr wrap="square" rtlCol="0">
            <a:spAutoFit/>
          </a:bodyPr>
          <a:lstStyle/>
          <a:p>
            <a:pPr marL="342891" indent="-342891" defTabSz="457189" fontAlgn="base">
              <a:spcBef>
                <a:spcPct val="0"/>
              </a:spcBef>
              <a:spcAft>
                <a:spcPct val="0"/>
              </a:spcAft>
              <a:buClr>
                <a:srgbClr val="FF0000"/>
              </a:buClr>
              <a:buSzPct val="150000"/>
              <a:buFont typeface="Arial" charset="0"/>
              <a:buChar char="•"/>
              <a:defRPr/>
            </a:pPr>
            <a:r>
              <a:rPr lang="en-US" sz="2400" dirty="0">
                <a:solidFill>
                  <a:srgbClr val="003087"/>
                </a:solidFill>
                <a:latin typeface="cmss12" charset="0"/>
                <a:ea typeface="cmss12" charset="0"/>
                <a:cs typeface="cmss12" charset="0"/>
              </a:rPr>
              <a:t>Want to measure B field in terms of free proton precession frequency </a:t>
            </a:r>
            <a:r>
              <a:rPr lang="en-US" sz="2400" dirty="0">
                <a:solidFill>
                  <a:srgbClr val="003087"/>
                </a:solidFill>
                <a:latin typeface="Symbol" charset="2"/>
                <a:ea typeface="Symbol" charset="2"/>
                <a:cs typeface="Symbol" charset="2"/>
              </a:rPr>
              <a:t>w</a:t>
            </a:r>
            <a:r>
              <a:rPr lang="en-US" sz="2400" baseline="-25000" dirty="0">
                <a:solidFill>
                  <a:srgbClr val="003087"/>
                </a:solidFill>
                <a:latin typeface="cmss12" charset="0"/>
                <a:ea typeface="cmss12" charset="0"/>
                <a:cs typeface="cmss12" charset="0"/>
              </a:rPr>
              <a:t>p</a:t>
            </a:r>
            <a:r>
              <a:rPr lang="en-US" sz="2400" dirty="0">
                <a:solidFill>
                  <a:srgbClr val="003087"/>
                </a:solidFill>
                <a:latin typeface="cmss12" charset="0"/>
                <a:ea typeface="cmss12" charset="0"/>
                <a:cs typeface="cmss12" charset="0"/>
              </a:rPr>
              <a:t> while muons stored</a:t>
            </a:r>
          </a:p>
        </p:txBody>
      </p:sp>
      <p:cxnSp>
        <p:nvCxnSpPr>
          <p:cNvPr id="66" name="Straight Connector 65"/>
          <p:cNvCxnSpPr/>
          <p:nvPr/>
        </p:nvCxnSpPr>
        <p:spPr>
          <a:xfrm>
            <a:off x="1644651" y="3689374"/>
            <a:ext cx="8917333" cy="396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3167707" y="1963841"/>
            <a:ext cx="1614190" cy="1503835"/>
            <a:chOff x="2579711" y="1863883"/>
            <a:chExt cx="1614190" cy="1503834"/>
          </a:xfrm>
        </p:grpSpPr>
        <p:cxnSp>
          <p:nvCxnSpPr>
            <p:cNvPr id="89" name="Straight Arrow Connector 88"/>
            <p:cNvCxnSpPr/>
            <p:nvPr/>
          </p:nvCxnSpPr>
          <p:spPr>
            <a:xfrm flipV="1">
              <a:off x="3099719" y="2106390"/>
              <a:ext cx="0" cy="1261327"/>
            </a:xfrm>
            <a:prstGeom prst="straightConnector1">
              <a:avLst/>
            </a:prstGeom>
            <a:ln>
              <a:solidFill>
                <a:srgbClr val="FF0000"/>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2916346" y="2657757"/>
              <a:ext cx="365512" cy="365512"/>
            </a:xfrm>
            <a:prstGeom prst="ellipse">
              <a:avLst/>
            </a:prstGeom>
            <a:gradFill flip="none" rotWithShape="1">
              <a:gsLst>
                <a:gs pos="32000">
                  <a:srgbClr val="000090"/>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cxnSp>
          <p:nvCxnSpPr>
            <p:cNvPr id="103" name="Straight Arrow Connector 102"/>
            <p:cNvCxnSpPr/>
            <p:nvPr/>
          </p:nvCxnSpPr>
          <p:spPr>
            <a:xfrm flipV="1">
              <a:off x="2872979" y="2428537"/>
              <a:ext cx="526585" cy="737220"/>
            </a:xfrm>
            <a:prstGeom prst="straightConnector1">
              <a:avLst/>
            </a:prstGeom>
            <a:ln>
              <a:solidFill>
                <a:srgbClr val="00009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04" name="Donut 103"/>
            <p:cNvSpPr/>
            <p:nvPr/>
          </p:nvSpPr>
          <p:spPr>
            <a:xfrm>
              <a:off x="2724297" y="2363488"/>
              <a:ext cx="691372" cy="130097"/>
            </a:xfrm>
            <a:prstGeom prst="donu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003087"/>
                </a:solidFill>
                <a:latin typeface="Calibri"/>
              </a:endParaRPr>
            </a:p>
          </p:txBody>
        </p:sp>
        <p:cxnSp>
          <p:nvCxnSpPr>
            <p:cNvPr id="115" name="Straight Arrow Connector 114"/>
            <p:cNvCxnSpPr/>
            <p:nvPr/>
          </p:nvCxnSpPr>
          <p:spPr>
            <a:xfrm flipV="1">
              <a:off x="3099719" y="2051875"/>
              <a:ext cx="0" cy="376662"/>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2724297" y="2428536"/>
              <a:ext cx="235415" cy="65049"/>
            </a:xfrm>
            <a:prstGeom prst="straightConnector1">
              <a:avLst/>
            </a:prstGeom>
            <a:ln>
              <a:solidFill>
                <a:srgbClr val="00009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3151760" y="1969986"/>
              <a:ext cx="357790" cy="461665"/>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FF0000"/>
                  </a:solidFill>
                  <a:latin typeface="Calibri" charset="0"/>
                </a:rPr>
                <a:t>B</a:t>
              </a:r>
            </a:p>
          </p:txBody>
        </p:sp>
        <p:sp>
          <p:nvSpPr>
            <p:cNvPr id="122" name="TextBox 121"/>
            <p:cNvSpPr txBox="1"/>
            <p:nvPr/>
          </p:nvSpPr>
          <p:spPr>
            <a:xfrm>
              <a:off x="3249091" y="2645741"/>
              <a:ext cx="944810" cy="461665"/>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000090"/>
                  </a:solidFill>
                  <a:latin typeface="Symbol" charset="2"/>
                  <a:cs typeface="Symbol" charset="2"/>
                </a:rPr>
                <a:t>m</a:t>
              </a:r>
              <a:r>
                <a:rPr lang="en-US" sz="2400" b="1" baseline="-25000" dirty="0">
                  <a:solidFill>
                    <a:srgbClr val="000090"/>
                  </a:solidFill>
                  <a:latin typeface="Calibri" charset="0"/>
                  <a:cs typeface="Symbol" charset="2"/>
                </a:rPr>
                <a:t>proton</a:t>
              </a:r>
              <a:endParaRPr lang="en-US" sz="2400" b="1" dirty="0">
                <a:solidFill>
                  <a:srgbClr val="000090"/>
                </a:solidFill>
                <a:latin typeface="Symbol" charset="2"/>
                <a:cs typeface="Symbol" charset="2"/>
              </a:endParaRPr>
            </a:p>
          </p:txBody>
        </p:sp>
        <p:sp>
          <p:nvSpPr>
            <p:cNvPr id="123" name="Rectangle 122"/>
            <p:cNvSpPr/>
            <p:nvPr/>
          </p:nvSpPr>
          <p:spPr>
            <a:xfrm>
              <a:off x="2579711" y="1863883"/>
              <a:ext cx="506870" cy="461665"/>
            </a:xfrm>
            <a:prstGeom prst="rect">
              <a:avLst/>
            </a:prstGeom>
          </p:spPr>
          <p:txBody>
            <a:bodyPr wrap="none">
              <a:spAutoFit/>
            </a:bodyPr>
            <a:lstStyle/>
            <a:p>
              <a:pPr defTabSz="457189" fontAlgn="base">
                <a:spcBef>
                  <a:spcPct val="0"/>
                </a:spcBef>
                <a:spcAft>
                  <a:spcPct val="0"/>
                </a:spcAft>
                <a:defRPr/>
              </a:pPr>
              <a:r>
                <a:rPr lang="en-US" sz="2400" b="1" dirty="0">
                  <a:solidFill>
                    <a:srgbClr val="000090"/>
                  </a:solidFill>
                  <a:latin typeface="Symbol" charset="2"/>
                  <a:cs typeface="Symbol" charset="2"/>
                </a:rPr>
                <a:t>w</a:t>
              </a:r>
              <a:r>
                <a:rPr lang="en-US" sz="2400" b="1" baseline="-25000" dirty="0">
                  <a:solidFill>
                    <a:srgbClr val="000090"/>
                  </a:solidFill>
                  <a:latin typeface="Calibri" charset="0"/>
                  <a:cs typeface="Symbol" charset="2"/>
                </a:rPr>
                <a:t>p</a:t>
              </a:r>
              <a:endParaRPr lang="en-US" sz="2400" b="1" dirty="0">
                <a:solidFill>
                  <a:srgbClr val="000090"/>
                </a:solidFill>
                <a:latin typeface="Symbol" charset="2"/>
                <a:cs typeface="Symbol" charset="2"/>
              </a:endParaRPr>
            </a:p>
          </p:txBody>
        </p:sp>
      </p:grpSp>
      <p:grpSp>
        <p:nvGrpSpPr>
          <p:cNvPr id="124" name="Group 123"/>
          <p:cNvGrpSpPr/>
          <p:nvPr/>
        </p:nvGrpSpPr>
        <p:grpSpPr>
          <a:xfrm>
            <a:off x="4712171" y="1892003"/>
            <a:ext cx="2326935" cy="1433126"/>
            <a:chOff x="3799437" y="1897902"/>
            <a:chExt cx="2326937" cy="1433125"/>
          </a:xfrm>
        </p:grpSpPr>
        <p:cxnSp>
          <p:nvCxnSpPr>
            <p:cNvPr id="125" name="Straight Arrow Connector 124"/>
            <p:cNvCxnSpPr/>
            <p:nvPr/>
          </p:nvCxnSpPr>
          <p:spPr>
            <a:xfrm flipV="1">
              <a:off x="4476750" y="2069700"/>
              <a:ext cx="0" cy="1261327"/>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26" name="Oval 125"/>
            <p:cNvSpPr/>
            <p:nvPr/>
          </p:nvSpPr>
          <p:spPr>
            <a:xfrm rot="1726769">
              <a:off x="4326520" y="2629302"/>
              <a:ext cx="303412" cy="311398"/>
            </a:xfrm>
            <a:prstGeom prst="ellipse">
              <a:avLst/>
            </a:prstGeom>
            <a:gradFill flip="none" rotWithShape="1">
              <a:gsLst>
                <a:gs pos="23000">
                  <a:srgbClr val="000090"/>
                </a:gs>
                <a:gs pos="100000">
                  <a:srgbClr val="FFFFFF"/>
                </a:gs>
                <a:gs pos="0">
                  <a:schemeClr val="tx1"/>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27" name="Oval 126"/>
            <p:cNvSpPr/>
            <p:nvPr/>
          </p:nvSpPr>
          <p:spPr>
            <a:xfrm rot="1726769">
              <a:off x="3945274" y="2419887"/>
              <a:ext cx="303412" cy="311398"/>
            </a:xfrm>
            <a:prstGeom prst="ellipse">
              <a:avLst/>
            </a:prstGeom>
            <a:gradFill flip="none" rotWithShape="1">
              <a:gsLst>
                <a:gs pos="23000">
                  <a:srgbClr val="000090"/>
                </a:gs>
                <a:gs pos="100000">
                  <a:srgbClr val="FFFFFF"/>
                </a:gs>
                <a:gs pos="0">
                  <a:schemeClr val="tx1"/>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28" name="Oval 127"/>
            <p:cNvSpPr/>
            <p:nvPr/>
          </p:nvSpPr>
          <p:spPr>
            <a:xfrm rot="1726769">
              <a:off x="3942375" y="2578639"/>
              <a:ext cx="522487" cy="548667"/>
            </a:xfrm>
            <a:prstGeom prst="ellipse">
              <a:avLst/>
            </a:prstGeom>
            <a:gradFill flip="none" rotWithShape="1">
              <a:gsLst>
                <a:gs pos="23000">
                  <a:srgbClr val="000090"/>
                </a:gs>
                <a:gs pos="100000">
                  <a:srgbClr val="FFFFFF"/>
                </a:gs>
                <a:gs pos="0">
                  <a:schemeClr val="tx1"/>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cxnSp>
          <p:nvCxnSpPr>
            <p:cNvPr id="129" name="Straight Arrow Connector 128"/>
            <p:cNvCxnSpPr/>
            <p:nvPr/>
          </p:nvCxnSpPr>
          <p:spPr>
            <a:xfrm flipV="1">
              <a:off x="4228642" y="2483925"/>
              <a:ext cx="527345" cy="634904"/>
            </a:xfrm>
            <a:prstGeom prst="straightConnector1">
              <a:avLst/>
            </a:prstGeom>
            <a:ln>
              <a:solidFill>
                <a:srgbClr val="00009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4532347" y="2756011"/>
              <a:ext cx="1594027" cy="461665"/>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000090"/>
                  </a:solidFill>
                  <a:latin typeface="Symbol" charset="2"/>
                  <a:cs typeface="Symbol" charset="2"/>
                </a:rPr>
                <a:t>m</a:t>
              </a:r>
              <a:r>
                <a:rPr lang="en-US" sz="2400" b="1" baseline="-25000" dirty="0">
                  <a:solidFill>
                    <a:srgbClr val="000090"/>
                  </a:solidFill>
                  <a:latin typeface="Calibri" charset="0"/>
                  <a:cs typeface="Symbol" charset="2"/>
                </a:rPr>
                <a:t>proton in</a:t>
              </a:r>
              <a:r>
                <a:rPr lang="en-US" sz="2400" b="1" dirty="0">
                  <a:solidFill>
                    <a:srgbClr val="000090"/>
                  </a:solidFill>
                  <a:latin typeface="Calibri" charset="0"/>
                  <a:cs typeface="Symbol" charset="2"/>
                </a:rPr>
                <a:t> </a:t>
              </a:r>
              <a:r>
                <a:rPr lang="en-US" sz="2400" b="1" baseline="-25000" dirty="0">
                  <a:solidFill>
                    <a:srgbClr val="000090"/>
                  </a:solidFill>
                  <a:latin typeface="Calibri" charset="0"/>
                  <a:cs typeface="Symbol" charset="2"/>
                </a:rPr>
                <a:t>H2O</a:t>
              </a:r>
              <a:endParaRPr lang="en-US" sz="2400" b="1" dirty="0">
                <a:solidFill>
                  <a:srgbClr val="000090"/>
                </a:solidFill>
                <a:latin typeface="Symbol" charset="2"/>
                <a:cs typeface="Symbol" charset="2"/>
              </a:endParaRPr>
            </a:p>
          </p:txBody>
        </p:sp>
        <p:sp>
          <p:nvSpPr>
            <p:cNvPr id="131" name="Rectangle 130"/>
            <p:cNvSpPr/>
            <p:nvPr/>
          </p:nvSpPr>
          <p:spPr>
            <a:xfrm>
              <a:off x="3799437" y="1897902"/>
              <a:ext cx="559769" cy="461665"/>
            </a:xfrm>
            <a:prstGeom prst="rect">
              <a:avLst/>
            </a:prstGeom>
          </p:spPr>
          <p:txBody>
            <a:bodyPr wrap="none">
              <a:spAutoFit/>
            </a:bodyPr>
            <a:lstStyle/>
            <a:p>
              <a:pPr defTabSz="457189" fontAlgn="base">
                <a:spcBef>
                  <a:spcPct val="0"/>
                </a:spcBef>
                <a:spcAft>
                  <a:spcPct val="0"/>
                </a:spcAft>
                <a:defRPr/>
              </a:pPr>
              <a:r>
                <a:rPr lang="en-US" sz="2400" b="1" dirty="0">
                  <a:solidFill>
                    <a:srgbClr val="000090"/>
                  </a:solidFill>
                  <a:latin typeface="Symbol" charset="2"/>
                  <a:cs typeface="Symbol" charset="2"/>
                </a:rPr>
                <a:t>w</a:t>
              </a:r>
              <a:r>
                <a:rPr lang="en-US" sz="2400" b="1" baseline="-25000" dirty="0">
                  <a:solidFill>
                    <a:srgbClr val="000090"/>
                  </a:solidFill>
                  <a:latin typeface="Calibri" charset="0"/>
                  <a:cs typeface="Symbol" charset="2"/>
                </a:rPr>
                <a:t>p’</a:t>
              </a:r>
              <a:endParaRPr lang="en-US" sz="2400" b="1" dirty="0">
                <a:solidFill>
                  <a:srgbClr val="000090"/>
                </a:solidFill>
                <a:latin typeface="Symbol" charset="2"/>
                <a:cs typeface="Symbol" charset="2"/>
              </a:endParaRPr>
            </a:p>
          </p:txBody>
        </p:sp>
        <p:sp>
          <p:nvSpPr>
            <p:cNvPr id="132" name="TextBox 131"/>
            <p:cNvSpPr txBox="1"/>
            <p:nvPr/>
          </p:nvSpPr>
          <p:spPr>
            <a:xfrm>
              <a:off x="4564669" y="1948885"/>
              <a:ext cx="357790" cy="461665"/>
            </a:xfrm>
            <a:prstGeom prst="rect">
              <a:avLst/>
            </a:prstGeom>
            <a:noFill/>
          </p:spPr>
          <p:txBody>
            <a:bodyPr wrap="none" rtlCol="0">
              <a:spAutoFit/>
            </a:bodyPr>
            <a:lstStyle/>
            <a:p>
              <a:pPr defTabSz="457189" fontAlgn="base">
                <a:spcBef>
                  <a:spcPct val="0"/>
                </a:spcBef>
                <a:spcAft>
                  <a:spcPct val="0"/>
                </a:spcAft>
                <a:defRPr/>
              </a:pPr>
              <a:r>
                <a:rPr lang="en-US" sz="2400" b="1" dirty="0">
                  <a:solidFill>
                    <a:srgbClr val="FF0000"/>
                  </a:solidFill>
                  <a:latin typeface="Calibri" charset="0"/>
                </a:rPr>
                <a:t>B</a:t>
              </a:r>
            </a:p>
          </p:txBody>
        </p:sp>
        <p:cxnSp>
          <p:nvCxnSpPr>
            <p:cNvPr id="133" name="Straight Arrow Connector 132"/>
            <p:cNvCxnSpPr/>
            <p:nvPr/>
          </p:nvCxnSpPr>
          <p:spPr>
            <a:xfrm>
              <a:off x="4231834" y="2518288"/>
              <a:ext cx="221962" cy="23786"/>
            </a:xfrm>
            <a:prstGeom prst="straightConnector1">
              <a:avLst/>
            </a:prstGeom>
            <a:ln>
              <a:solidFill>
                <a:srgbClr val="00009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34" name="Donut 133"/>
            <p:cNvSpPr/>
            <p:nvPr/>
          </p:nvSpPr>
          <p:spPr>
            <a:xfrm>
              <a:off x="4108110" y="2411977"/>
              <a:ext cx="691372" cy="130097"/>
            </a:xfrm>
            <a:prstGeom prst="donu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003087"/>
                </a:solidFill>
                <a:latin typeface="Calibri"/>
              </a:endParaRPr>
            </a:p>
          </p:txBody>
        </p:sp>
      </p:grpSp>
      <p:grpSp>
        <p:nvGrpSpPr>
          <p:cNvPr id="135" name="Group 134"/>
          <p:cNvGrpSpPr/>
          <p:nvPr/>
        </p:nvGrpSpPr>
        <p:grpSpPr>
          <a:xfrm>
            <a:off x="6319613" y="2214512"/>
            <a:ext cx="3917219" cy="677124"/>
            <a:chOff x="4795614" y="2214506"/>
            <a:chExt cx="3917218" cy="677122"/>
          </a:xfrm>
        </p:grpSpPr>
        <p:grpSp>
          <p:nvGrpSpPr>
            <p:cNvPr id="136" name="Group 135"/>
            <p:cNvGrpSpPr/>
            <p:nvPr/>
          </p:nvGrpSpPr>
          <p:grpSpPr>
            <a:xfrm>
              <a:off x="4795614" y="2214506"/>
              <a:ext cx="3917218" cy="670574"/>
              <a:chOff x="1714366" y="2799070"/>
              <a:chExt cx="4307293" cy="931525"/>
            </a:xfrm>
          </p:grpSpPr>
          <p:sp>
            <p:nvSpPr>
              <p:cNvPr id="138" name="Can 137"/>
              <p:cNvSpPr/>
              <p:nvPr/>
            </p:nvSpPr>
            <p:spPr>
              <a:xfrm rot="5400000">
                <a:off x="2349554" y="2163882"/>
                <a:ext cx="931525" cy="2201901"/>
              </a:xfrm>
              <a:prstGeom prst="can">
                <a:avLst>
                  <a:gd name="adj" fmla="val 10859"/>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grpSp>
            <p:nvGrpSpPr>
              <p:cNvPr id="139" name="Group 138"/>
              <p:cNvGrpSpPr/>
              <p:nvPr/>
            </p:nvGrpSpPr>
            <p:grpSpPr>
              <a:xfrm>
                <a:off x="3819758" y="2799070"/>
                <a:ext cx="2201901" cy="931525"/>
                <a:chOff x="95250" y="671948"/>
                <a:chExt cx="3187700" cy="1885950"/>
              </a:xfrm>
              <a:solidFill>
                <a:schemeClr val="bg1">
                  <a:lumMod val="65000"/>
                </a:schemeClr>
              </a:solidFill>
            </p:grpSpPr>
            <p:sp>
              <p:nvSpPr>
                <p:cNvPr id="140" name="Can 139"/>
                <p:cNvSpPr/>
                <p:nvPr/>
              </p:nvSpPr>
              <p:spPr>
                <a:xfrm rot="5400000">
                  <a:off x="746125" y="21073"/>
                  <a:ext cx="1885950" cy="3187700"/>
                </a:xfrm>
                <a:prstGeom prst="can">
                  <a:avLst>
                    <a:gd name="adj" fmla="val 10859"/>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pic>
              <p:nvPicPr>
                <p:cNvPr id="141" name="Picture 140" descr="fixed_probe_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99" y="1391046"/>
                  <a:ext cx="2584782" cy="268327"/>
                </a:xfrm>
                <a:prstGeom prst="rect">
                  <a:avLst/>
                </a:prstGeom>
                <a:grpFill/>
              </p:spPr>
            </p:pic>
            <p:sp>
              <p:nvSpPr>
                <p:cNvPr id="142" name="Rounded Rectangle 141"/>
                <p:cNvSpPr/>
                <p:nvPr/>
              </p:nvSpPr>
              <p:spPr>
                <a:xfrm>
                  <a:off x="1563919" y="1491913"/>
                  <a:ext cx="231742" cy="708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pic>
              <p:nvPicPr>
                <p:cNvPr id="143" name="Picture 142" descr="fixed_probe_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80" y="1755269"/>
                  <a:ext cx="2584782" cy="268327"/>
                </a:xfrm>
                <a:prstGeom prst="rect">
                  <a:avLst/>
                </a:prstGeom>
                <a:grpFill/>
              </p:spPr>
            </p:pic>
            <p:sp>
              <p:nvSpPr>
                <p:cNvPr id="144" name="Rounded Rectangle 143"/>
                <p:cNvSpPr/>
                <p:nvPr/>
              </p:nvSpPr>
              <p:spPr>
                <a:xfrm>
                  <a:off x="1571000" y="1856136"/>
                  <a:ext cx="231742" cy="708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pic>
              <p:nvPicPr>
                <p:cNvPr id="145" name="Picture 144" descr="fixed_probe_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64" y="1057967"/>
                  <a:ext cx="2584782" cy="268327"/>
                </a:xfrm>
                <a:prstGeom prst="rect">
                  <a:avLst/>
                </a:prstGeom>
                <a:grpFill/>
              </p:spPr>
            </p:pic>
            <p:sp>
              <p:nvSpPr>
                <p:cNvPr id="146" name="Rounded Rectangle 145"/>
                <p:cNvSpPr/>
                <p:nvPr/>
              </p:nvSpPr>
              <p:spPr>
                <a:xfrm>
                  <a:off x="1509284" y="1158834"/>
                  <a:ext cx="231742" cy="708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pic>
              <p:nvPicPr>
                <p:cNvPr id="147" name="Picture 146" descr="fixed_probe_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99" y="727767"/>
                  <a:ext cx="2584782" cy="268327"/>
                </a:xfrm>
                <a:prstGeom prst="rect">
                  <a:avLst/>
                </a:prstGeom>
                <a:grpFill/>
              </p:spPr>
            </p:pic>
            <p:pic>
              <p:nvPicPr>
                <p:cNvPr id="148" name="Picture 147" descr="fixed_probe_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99" y="2162867"/>
                  <a:ext cx="2584782" cy="268327"/>
                </a:xfrm>
                <a:prstGeom prst="rect">
                  <a:avLst/>
                </a:prstGeom>
                <a:grpFill/>
              </p:spPr>
            </p:pic>
            <p:sp>
              <p:nvSpPr>
                <p:cNvPr id="149" name="Rounded Rectangle 148"/>
                <p:cNvSpPr/>
                <p:nvPr/>
              </p:nvSpPr>
              <p:spPr>
                <a:xfrm>
                  <a:off x="1625155" y="834984"/>
                  <a:ext cx="231742" cy="708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150" name="Rounded Rectangle 149"/>
                <p:cNvSpPr/>
                <p:nvPr/>
              </p:nvSpPr>
              <p:spPr>
                <a:xfrm>
                  <a:off x="1509284" y="2257384"/>
                  <a:ext cx="231742" cy="708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grpSp>
        </p:grpSp>
        <p:sp>
          <p:nvSpPr>
            <p:cNvPr id="137" name="TextBox 136"/>
            <p:cNvSpPr txBox="1"/>
            <p:nvPr/>
          </p:nvSpPr>
          <p:spPr>
            <a:xfrm>
              <a:off x="4943898" y="2245298"/>
              <a:ext cx="1532407" cy="646330"/>
            </a:xfrm>
            <a:prstGeom prst="rect">
              <a:avLst/>
            </a:prstGeom>
            <a:noFill/>
            <a:ln>
              <a:solidFill>
                <a:srgbClr val="000000"/>
              </a:solidFill>
            </a:ln>
          </p:spPr>
          <p:txBody>
            <a:bodyPr wrap="none" rtlCol="0">
              <a:spAutoFit/>
            </a:bodyPr>
            <a:lstStyle/>
            <a:p>
              <a:pPr defTabSz="457189" fontAlgn="base">
                <a:spcBef>
                  <a:spcPct val="0"/>
                </a:spcBef>
                <a:spcAft>
                  <a:spcPct val="0"/>
                </a:spcAft>
                <a:defRPr/>
              </a:pPr>
              <a:r>
                <a:rPr lang="en-US" b="1" dirty="0">
                  <a:solidFill>
                    <a:srgbClr val="003087"/>
                  </a:solidFill>
                  <a:latin typeface="Calibri" charset="0"/>
                </a:rPr>
                <a:t>Protons in </a:t>
              </a:r>
            </a:p>
            <a:p>
              <a:pPr defTabSz="457189" fontAlgn="base">
                <a:spcBef>
                  <a:spcPct val="0"/>
                </a:spcBef>
                <a:spcAft>
                  <a:spcPct val="0"/>
                </a:spcAft>
                <a:defRPr/>
              </a:pPr>
              <a:r>
                <a:rPr lang="en-US" b="1" dirty="0">
                  <a:solidFill>
                    <a:srgbClr val="003087"/>
                  </a:solidFill>
                  <a:latin typeface="Calibri" charset="0"/>
                </a:rPr>
                <a:t>Trolley Probes</a:t>
              </a:r>
            </a:p>
          </p:txBody>
        </p:sp>
      </p:grpSp>
      <p:grpSp>
        <p:nvGrpSpPr>
          <p:cNvPr id="151" name="Group 150"/>
          <p:cNvGrpSpPr/>
          <p:nvPr/>
        </p:nvGrpSpPr>
        <p:grpSpPr>
          <a:xfrm>
            <a:off x="1805758" y="1612967"/>
            <a:ext cx="7049824" cy="2284291"/>
            <a:chOff x="281756" y="1612965"/>
            <a:chExt cx="7049822" cy="2284291"/>
          </a:xfrm>
        </p:grpSpPr>
        <p:pic>
          <p:nvPicPr>
            <p:cNvPr id="152" name="Picture 151" descr="fixed_probe_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56" y="1612965"/>
              <a:ext cx="1714671" cy="118262"/>
            </a:xfrm>
            <a:prstGeom prst="rect">
              <a:avLst/>
            </a:prstGeom>
            <a:solidFill>
              <a:schemeClr val="bg1">
                <a:lumMod val="65000"/>
              </a:schemeClr>
            </a:solidFill>
            <a:ln>
              <a:solidFill>
                <a:schemeClr val="tx1"/>
              </a:solidFill>
            </a:ln>
          </p:spPr>
        </p:pic>
        <p:pic>
          <p:nvPicPr>
            <p:cNvPr id="153" name="Picture 152" descr="fixed_probe_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262" y="1634644"/>
              <a:ext cx="1714671" cy="118262"/>
            </a:xfrm>
            <a:prstGeom prst="rect">
              <a:avLst/>
            </a:prstGeom>
            <a:solidFill>
              <a:schemeClr val="bg1">
                <a:lumMod val="65000"/>
              </a:schemeClr>
            </a:solidFill>
            <a:ln>
              <a:solidFill>
                <a:schemeClr val="tx1"/>
              </a:solidFill>
            </a:ln>
          </p:spPr>
        </p:pic>
        <p:pic>
          <p:nvPicPr>
            <p:cNvPr id="154" name="Picture 153" descr="fixed_probe_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24" y="3778994"/>
              <a:ext cx="1714671" cy="118262"/>
            </a:xfrm>
            <a:prstGeom prst="rect">
              <a:avLst/>
            </a:prstGeom>
            <a:solidFill>
              <a:schemeClr val="bg1">
                <a:lumMod val="65000"/>
              </a:schemeClr>
            </a:solidFill>
            <a:ln>
              <a:solidFill>
                <a:schemeClr val="tx1"/>
              </a:solidFill>
            </a:ln>
          </p:spPr>
        </p:pic>
        <p:pic>
          <p:nvPicPr>
            <p:cNvPr id="155" name="Picture 154" descr="fixed_probe_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262" y="3778994"/>
              <a:ext cx="1714671" cy="118262"/>
            </a:xfrm>
            <a:prstGeom prst="rect">
              <a:avLst/>
            </a:prstGeom>
            <a:solidFill>
              <a:schemeClr val="bg1">
                <a:lumMod val="65000"/>
              </a:schemeClr>
            </a:solidFill>
            <a:ln>
              <a:solidFill>
                <a:schemeClr val="tx1"/>
              </a:solidFill>
            </a:ln>
          </p:spPr>
        </p:pic>
        <p:sp>
          <p:nvSpPr>
            <p:cNvPr id="156" name="TextBox 155"/>
            <p:cNvSpPr txBox="1"/>
            <p:nvPr/>
          </p:nvSpPr>
          <p:spPr>
            <a:xfrm>
              <a:off x="5796862" y="3226928"/>
              <a:ext cx="1534716" cy="400110"/>
            </a:xfrm>
            <a:prstGeom prst="rect">
              <a:avLst/>
            </a:prstGeom>
            <a:noFill/>
            <a:ln>
              <a:solidFill>
                <a:schemeClr val="tx1"/>
              </a:solidFill>
            </a:ln>
          </p:spPr>
          <p:txBody>
            <a:bodyPr wrap="none" rtlCol="0">
              <a:spAutoFit/>
            </a:bodyPr>
            <a:lstStyle/>
            <a:p>
              <a:pPr defTabSz="457189" fontAlgn="base">
                <a:spcBef>
                  <a:spcPct val="0"/>
                </a:spcBef>
                <a:spcAft>
                  <a:spcPct val="0"/>
                </a:spcAft>
                <a:defRPr/>
              </a:pPr>
              <a:r>
                <a:rPr lang="en-US" sz="2000" b="1" dirty="0">
                  <a:solidFill>
                    <a:srgbClr val="003087"/>
                  </a:solidFill>
                  <a:latin typeface="Calibri" charset="0"/>
                </a:rPr>
                <a:t>Fixed Probes</a:t>
              </a:r>
            </a:p>
          </p:txBody>
        </p:sp>
      </p:grpSp>
      <p:sp>
        <p:nvSpPr>
          <p:cNvPr id="69" name="Rectangle 68"/>
          <p:cNvSpPr/>
          <p:nvPr/>
        </p:nvSpPr>
        <p:spPr>
          <a:xfrm>
            <a:off x="9462054" y="1"/>
            <a:ext cx="1178167" cy="1227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7" name="Rectangle 6"/>
          <p:cNvSpPr/>
          <p:nvPr/>
        </p:nvSpPr>
        <p:spPr>
          <a:xfrm>
            <a:off x="5979654" y="703361"/>
            <a:ext cx="4453399" cy="829092"/>
          </a:xfrm>
          <a:prstGeom prst="rect">
            <a:avLst/>
          </a:prstGeom>
          <a:gradFill>
            <a:gsLst>
              <a:gs pos="17000">
                <a:schemeClr val="tx1"/>
              </a:gs>
              <a:gs pos="85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2400" dirty="0">
              <a:solidFill>
                <a:srgbClr val="FFFFFF"/>
              </a:solidFill>
              <a:latin typeface="Calibri"/>
            </a:endParaRPr>
          </a:p>
        </p:txBody>
      </p:sp>
      <p:sp>
        <p:nvSpPr>
          <p:cNvPr id="70" name="TextBox 69"/>
          <p:cNvSpPr txBox="1"/>
          <p:nvPr/>
        </p:nvSpPr>
        <p:spPr>
          <a:xfrm>
            <a:off x="8686800" y="6488668"/>
            <a:ext cx="1467068" cy="369332"/>
          </a:xfrm>
          <a:prstGeom prst="rect">
            <a:avLst/>
          </a:prstGeom>
          <a:noFill/>
        </p:spPr>
        <p:txBody>
          <a:bodyPr wrap="none" rtlCol="0">
            <a:spAutoFit/>
          </a:bodyPr>
          <a:lstStyle/>
          <a:p>
            <a:pPr eaLnBrk="0" fontAlgn="base" hangingPunct="0">
              <a:spcBef>
                <a:spcPct val="0"/>
              </a:spcBef>
              <a:spcAft>
                <a:spcPct val="0"/>
              </a:spcAft>
            </a:pPr>
            <a:r>
              <a:rPr lang="en-US" dirty="0">
                <a:solidFill>
                  <a:srgbClr val="003087"/>
                </a:solidFill>
                <a:latin typeface="Arial" pitchFamily="34" charset="0"/>
              </a:rPr>
              <a:t>Dave </a:t>
            </a:r>
            <a:r>
              <a:rPr lang="en-US" dirty="0" err="1">
                <a:solidFill>
                  <a:srgbClr val="003087"/>
                </a:solidFill>
                <a:latin typeface="Arial" pitchFamily="34" charset="0"/>
              </a:rPr>
              <a:t>Kawall</a:t>
            </a:r>
            <a:endParaRPr lang="en-US" dirty="0">
              <a:solidFill>
                <a:srgbClr val="003087"/>
              </a:solidFill>
              <a:latin typeface="Arial" pitchFamily="34" charset="0"/>
            </a:endParaRPr>
          </a:p>
        </p:txBody>
      </p:sp>
    </p:spTree>
    <p:extLst>
      <p:ext uri="{BB962C8B-B14F-4D97-AF65-F5344CB8AC3E}">
        <p14:creationId xmlns:p14="http://schemas.microsoft.com/office/powerpoint/2010/main" val="1526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167640" y="6061402"/>
            <a:ext cx="12024359" cy="827087"/>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a:xfrm>
            <a:off x="203200" y="1"/>
            <a:ext cx="11582400" cy="1024806"/>
          </a:xfrm>
        </p:spPr>
        <p:txBody>
          <a:bodyPr/>
          <a:lstStyle/>
          <a:p>
            <a:r>
              <a:rPr lang="en-US" sz="3200" i="1" dirty="0" smtClean="0">
                <a:solidFill>
                  <a:srgbClr val="FF0000"/>
                </a:solidFill>
                <a:latin typeface="+mn-lt"/>
              </a:rPr>
              <a:t>In principle</a:t>
            </a:r>
            <a:r>
              <a:rPr lang="en-US" sz="3200" dirty="0" smtClean="0">
                <a:latin typeface="+mn-lt"/>
              </a:rPr>
              <a:t>, extracting a</a:t>
            </a:r>
            <a:r>
              <a:rPr lang="en-US" sz="3200" baseline="-25000" dirty="0" smtClean="0">
                <a:latin typeface="Symbol" panose="05050102010706020507" pitchFamily="18" charset="2"/>
                <a:ea typeface="Symbol" charset="2"/>
                <a:cs typeface="Symbol" charset="2"/>
              </a:rPr>
              <a:t>m</a:t>
            </a:r>
            <a:r>
              <a:rPr lang="en-US" sz="3200" dirty="0" smtClean="0">
                <a:latin typeface="+mn-lt"/>
                <a:ea typeface="Symbol" charset="2"/>
                <a:cs typeface="Symbol" charset="2"/>
              </a:rPr>
              <a:t> requires measurement of 3 things by us, plus external constants</a:t>
            </a:r>
            <a:endParaRPr lang="en-US" sz="3200" dirty="0">
              <a:latin typeface="+mn-lt"/>
            </a:endParaRPr>
          </a:p>
        </p:txBody>
      </p:sp>
      <p:pic>
        <p:nvPicPr>
          <p:cNvPr id="5" name="Content Placeholder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943" y="2325315"/>
            <a:ext cx="3028189" cy="1960044"/>
          </a:xfrm>
          <a:prstGeom prst="rect">
            <a:avLst/>
          </a:prstGeom>
          <a:ln w="38100">
            <a:solidFill>
              <a:schemeClr val="tx2">
                <a:lumMod val="60000"/>
                <a:lumOff val="40000"/>
              </a:schemeClr>
            </a:solidFill>
          </a:ln>
        </p:spPr>
      </p:pic>
      <p:grpSp>
        <p:nvGrpSpPr>
          <p:cNvPr id="6" name="Group 5"/>
          <p:cNvGrpSpPr/>
          <p:nvPr/>
        </p:nvGrpSpPr>
        <p:grpSpPr>
          <a:xfrm>
            <a:off x="1723347" y="2767247"/>
            <a:ext cx="3517900" cy="965200"/>
            <a:chOff x="1188902" y="1577276"/>
            <a:chExt cx="3517900" cy="965200"/>
          </a:xfrm>
        </p:grpSpPr>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8902" y="1577276"/>
              <a:ext cx="3517900" cy="965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84724" y="2086637"/>
              <a:ext cx="228600" cy="95250"/>
            </a:xfrm>
            <a:prstGeom prst="rect">
              <a:avLst/>
            </a:prstGeom>
          </p:spPr>
        </p:pic>
      </p:grpSp>
      <p:cxnSp>
        <p:nvCxnSpPr>
          <p:cNvPr id="9" name="Straight Arrow Connector 8"/>
          <p:cNvCxnSpPr/>
          <p:nvPr/>
        </p:nvCxnSpPr>
        <p:spPr bwMode="auto">
          <a:xfrm flipV="1">
            <a:off x="3778688" y="1397000"/>
            <a:ext cx="1441012" cy="1271045"/>
          </a:xfrm>
          <a:prstGeom prst="straightConnector1">
            <a:avLst/>
          </a:prstGeom>
          <a:solidFill>
            <a:schemeClr val="bg1"/>
          </a:solidFill>
          <a:ln w="19050" cap="flat" cmpd="sng" algn="ctr">
            <a:solidFill>
              <a:schemeClr val="accent6">
                <a:lumMod val="50000"/>
              </a:scheme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V="1">
            <a:off x="4444652" y="1766703"/>
            <a:ext cx="947267" cy="865851"/>
          </a:xfrm>
          <a:prstGeom prst="straightConnector1">
            <a:avLst/>
          </a:prstGeom>
          <a:solidFill>
            <a:schemeClr val="bg1"/>
          </a:solidFill>
          <a:ln w="19050" cap="flat" cmpd="sng" algn="ctr">
            <a:solidFill>
              <a:schemeClr val="accent6">
                <a:lumMod val="50000"/>
              </a:scheme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V="1">
            <a:off x="4969860" y="2264040"/>
            <a:ext cx="406560" cy="408181"/>
          </a:xfrm>
          <a:prstGeom prst="straightConnector1">
            <a:avLst/>
          </a:prstGeom>
          <a:solidFill>
            <a:schemeClr val="bg1"/>
          </a:solidFill>
          <a:ln w="19050" cap="flat" cmpd="sng" algn="ctr">
            <a:solidFill>
              <a:schemeClr val="accent6">
                <a:lumMod val="50000"/>
              </a:scheme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5345643" y="1183822"/>
            <a:ext cx="5210827" cy="307777"/>
          </a:xfrm>
          <a:prstGeom prst="rect">
            <a:avLst/>
          </a:prstGeom>
          <a:noFill/>
        </p:spPr>
        <p:txBody>
          <a:bodyPr wrap="square" rtlCol="0">
            <a:spAutoFit/>
          </a:bodyPr>
          <a:lstStyle/>
          <a:p>
            <a:pPr defTabSz="457189" fontAlgn="base">
              <a:spcBef>
                <a:spcPct val="0"/>
              </a:spcBef>
              <a:spcAft>
                <a:spcPct val="0"/>
              </a:spcAft>
            </a:pPr>
            <a:r>
              <a:rPr lang="nb-NO" sz="1400" b="1" dirty="0">
                <a:solidFill>
                  <a:schemeClr val="accent6">
                    <a:lumMod val="50000"/>
                  </a:schemeClr>
                </a:solidFill>
                <a:latin typeface="Calibri" charset="0"/>
              </a:rPr>
              <a:t>-0.001 519 270 380(5) [3 </a:t>
            </a:r>
            <a:r>
              <a:rPr lang="nb-NO" sz="1400" b="1" dirty="0" err="1">
                <a:solidFill>
                  <a:schemeClr val="accent6">
                    <a:lumMod val="50000"/>
                  </a:schemeClr>
                </a:solidFill>
                <a:latin typeface="Calibri" charset="0"/>
              </a:rPr>
              <a:t>ppb</a:t>
            </a:r>
            <a:r>
              <a:rPr lang="nb-NO" sz="1400" b="1" dirty="0">
                <a:solidFill>
                  <a:schemeClr val="accent6">
                    <a:lumMod val="50000"/>
                  </a:schemeClr>
                </a:solidFill>
                <a:latin typeface="Calibri" charset="0"/>
              </a:rPr>
              <a:t>] Hydrogen Maser </a:t>
            </a:r>
            <a:endParaRPr lang="nb-NO" sz="1400" dirty="0">
              <a:solidFill>
                <a:schemeClr val="accent6">
                  <a:lumMod val="50000"/>
                </a:schemeClr>
              </a:solidFill>
              <a:latin typeface="Calibri" charset="0"/>
            </a:endParaRPr>
          </a:p>
        </p:txBody>
      </p:sp>
      <p:sp>
        <p:nvSpPr>
          <p:cNvPr id="13" name="TextBox 12"/>
          <p:cNvSpPr txBox="1"/>
          <p:nvPr/>
        </p:nvSpPr>
        <p:spPr>
          <a:xfrm>
            <a:off x="5345643" y="1560473"/>
            <a:ext cx="4682647" cy="307777"/>
          </a:xfrm>
          <a:prstGeom prst="rect">
            <a:avLst/>
          </a:prstGeom>
          <a:noFill/>
        </p:spPr>
        <p:txBody>
          <a:bodyPr wrap="square" rtlCol="0">
            <a:spAutoFit/>
          </a:bodyPr>
          <a:lstStyle/>
          <a:p>
            <a:pPr defTabSz="457189" fontAlgn="base">
              <a:spcBef>
                <a:spcPct val="0"/>
              </a:spcBef>
              <a:spcAft>
                <a:spcPct val="0"/>
              </a:spcAft>
            </a:pPr>
            <a:r>
              <a:rPr lang="it-IT" sz="1400" b="1" dirty="0">
                <a:solidFill>
                  <a:schemeClr val="accent6">
                    <a:lumMod val="50000"/>
                  </a:schemeClr>
                </a:solidFill>
                <a:latin typeface="Calibri" charset="0"/>
              </a:rPr>
              <a:t>206.768 2826(46) [22 </a:t>
            </a:r>
            <a:r>
              <a:rPr lang="it-IT" sz="1400" b="1" dirty="0" err="1">
                <a:solidFill>
                  <a:schemeClr val="accent6">
                    <a:lumMod val="50000"/>
                  </a:schemeClr>
                </a:solidFill>
                <a:latin typeface="Calibri" charset="0"/>
              </a:rPr>
              <a:t>ppb</a:t>
            </a:r>
            <a:r>
              <a:rPr lang="it-IT" sz="1400" b="1" dirty="0">
                <a:solidFill>
                  <a:schemeClr val="accent6">
                    <a:lumMod val="50000"/>
                  </a:schemeClr>
                </a:solidFill>
                <a:latin typeface="Calibri" charset="0"/>
              </a:rPr>
              <a:t>] </a:t>
            </a:r>
            <a:r>
              <a:rPr lang="it-IT" sz="1400" b="1" dirty="0" err="1">
                <a:solidFill>
                  <a:schemeClr val="accent6">
                    <a:lumMod val="50000"/>
                  </a:schemeClr>
                </a:solidFill>
                <a:latin typeface="Calibri" charset="0"/>
              </a:rPr>
              <a:t>Muonium</a:t>
            </a:r>
            <a:r>
              <a:rPr lang="it-IT" sz="1400" b="1" dirty="0">
                <a:solidFill>
                  <a:schemeClr val="accent6">
                    <a:lumMod val="50000"/>
                  </a:schemeClr>
                </a:solidFill>
                <a:latin typeface="Calibri" charset="0"/>
              </a:rPr>
              <a:t> </a:t>
            </a:r>
            <a:r>
              <a:rPr lang="it-IT" sz="1400" b="1" dirty="0" err="1">
                <a:solidFill>
                  <a:schemeClr val="accent6">
                    <a:lumMod val="50000"/>
                  </a:schemeClr>
                </a:solidFill>
                <a:latin typeface="Calibri" charset="0"/>
              </a:rPr>
              <a:t>Hyperfine</a:t>
            </a:r>
            <a:r>
              <a:rPr lang="it-IT" sz="1400" b="1" dirty="0">
                <a:solidFill>
                  <a:schemeClr val="accent6">
                    <a:lumMod val="50000"/>
                  </a:schemeClr>
                </a:solidFill>
                <a:latin typeface="Calibri" charset="0"/>
              </a:rPr>
              <a:t>  </a:t>
            </a:r>
            <a:endParaRPr lang="it-IT" sz="1400" dirty="0">
              <a:solidFill>
                <a:schemeClr val="accent6">
                  <a:lumMod val="50000"/>
                </a:schemeClr>
              </a:solidFill>
              <a:latin typeface="Calibri" charset="0"/>
            </a:endParaRPr>
          </a:p>
        </p:txBody>
      </p:sp>
      <p:sp>
        <p:nvSpPr>
          <p:cNvPr id="14" name="TextBox 13"/>
          <p:cNvSpPr txBox="1"/>
          <p:nvPr/>
        </p:nvSpPr>
        <p:spPr>
          <a:xfrm>
            <a:off x="5345643" y="1924597"/>
            <a:ext cx="5569907" cy="307777"/>
          </a:xfrm>
          <a:prstGeom prst="rect">
            <a:avLst/>
          </a:prstGeom>
          <a:noFill/>
        </p:spPr>
        <p:txBody>
          <a:bodyPr wrap="square" rtlCol="0">
            <a:spAutoFit/>
          </a:bodyPr>
          <a:lstStyle/>
          <a:p>
            <a:pPr defTabSz="457189" fontAlgn="base">
              <a:spcBef>
                <a:spcPct val="0"/>
              </a:spcBef>
              <a:spcAft>
                <a:spcPct val="0"/>
              </a:spcAft>
            </a:pPr>
            <a:r>
              <a:rPr lang="is-IS" sz="1400" b="1" dirty="0">
                <a:solidFill>
                  <a:schemeClr val="accent6">
                    <a:lumMod val="50000"/>
                  </a:schemeClr>
                </a:solidFill>
                <a:latin typeface="Calibri" charset="0"/>
              </a:rPr>
              <a:t>-2.002 319 304 361 82(52) [0.26 ppt] Electron g-2/QED </a:t>
            </a:r>
            <a:endParaRPr lang="is-IS" sz="1400" dirty="0">
              <a:solidFill>
                <a:schemeClr val="accent6">
                  <a:lumMod val="50000"/>
                </a:schemeClr>
              </a:solidFill>
              <a:latin typeface="Calibri" charset="0"/>
            </a:endParaRPr>
          </a:p>
        </p:txBody>
      </p:sp>
      <p:sp>
        <p:nvSpPr>
          <p:cNvPr id="15" name="TextBox 14"/>
          <p:cNvSpPr txBox="1"/>
          <p:nvPr/>
        </p:nvSpPr>
        <p:spPr>
          <a:xfrm>
            <a:off x="9909305" y="1498253"/>
            <a:ext cx="2066795" cy="369332"/>
          </a:xfrm>
          <a:prstGeom prst="rect">
            <a:avLst/>
          </a:prstGeom>
          <a:noFill/>
        </p:spPr>
        <p:txBody>
          <a:bodyPr wrap="square" rtlCol="0">
            <a:spAutoFit/>
          </a:bodyPr>
          <a:lstStyle/>
          <a:p>
            <a:pPr defTabSz="457189" fontAlgn="base">
              <a:spcBef>
                <a:spcPct val="0"/>
              </a:spcBef>
              <a:spcAft>
                <a:spcPct val="0"/>
              </a:spcAft>
            </a:pPr>
            <a:r>
              <a:rPr lang="nb-NO" b="1" dirty="0">
                <a:solidFill>
                  <a:schemeClr val="accent6">
                    <a:lumMod val="50000"/>
                  </a:schemeClr>
                </a:solidFill>
                <a:latin typeface="Calibri" charset="0"/>
              </a:rPr>
              <a:t>2017 CODATA</a:t>
            </a:r>
            <a:endParaRPr lang="nb-NO" dirty="0">
              <a:solidFill>
                <a:schemeClr val="accent6">
                  <a:lumMod val="50000"/>
                </a:schemeClr>
              </a:solidFill>
              <a:latin typeface="Calibri" charset="0"/>
            </a:endParaRPr>
          </a:p>
        </p:txBody>
      </p:sp>
      <p:sp>
        <p:nvSpPr>
          <p:cNvPr id="18" name="TextBox 17"/>
          <p:cNvSpPr txBox="1"/>
          <p:nvPr/>
        </p:nvSpPr>
        <p:spPr>
          <a:xfrm>
            <a:off x="7581924" y="4843675"/>
            <a:ext cx="861133" cy="923330"/>
          </a:xfrm>
          <a:prstGeom prst="rect">
            <a:avLst/>
          </a:prstGeom>
          <a:noFill/>
        </p:spPr>
        <p:txBody>
          <a:bodyPr wrap="none" rtlCol="0">
            <a:spAutoFit/>
          </a:bodyPr>
          <a:lstStyle/>
          <a:p>
            <a:pPr defTabSz="457189" fontAlgn="base">
              <a:spcBef>
                <a:spcPct val="0"/>
              </a:spcBef>
              <a:spcAft>
                <a:spcPct val="0"/>
              </a:spcAft>
            </a:pPr>
            <a:r>
              <a:rPr lang="en-US" sz="5400" b="1">
                <a:solidFill>
                  <a:srgbClr val="003087"/>
                </a:solidFill>
                <a:latin typeface="Calibri" charset="0"/>
              </a:rPr>
              <a:t>⊗</a:t>
            </a:r>
            <a:endParaRPr lang="en-US" sz="5400" b="1" dirty="0">
              <a:solidFill>
                <a:srgbClr val="003087"/>
              </a:solidFill>
              <a:latin typeface="Calibri" charset="0"/>
            </a:endParaRPr>
          </a:p>
        </p:txBody>
      </p:sp>
      <p:cxnSp>
        <p:nvCxnSpPr>
          <p:cNvPr id="20" name="Straight Connector 19"/>
          <p:cNvCxnSpPr/>
          <p:nvPr/>
        </p:nvCxnSpPr>
        <p:spPr>
          <a:xfrm>
            <a:off x="5484909" y="4386959"/>
            <a:ext cx="4888623"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2293947" y="4966575"/>
                <a:ext cx="1707647" cy="869918"/>
              </a:xfrm>
              <a:prstGeom prst="rect">
                <a:avLst/>
              </a:prstGeom>
              <a:noFill/>
              <a:ln>
                <a:noFill/>
              </a:ln>
            </p:spPr>
            <p:txBody>
              <a:bodyPr wrap="none" lIns="0" tIns="0" rIns="0" bIns="0" rtlCol="0">
                <a:spAutoFit/>
              </a:bodyPr>
              <a:lstStyle/>
              <a:p>
                <a:pPr defTabSz="457189" fontAlgn="base">
                  <a:spcBef>
                    <a:spcPct val="0"/>
                  </a:spcBef>
                  <a:spcAft>
                    <a:spcPct val="0"/>
                  </a:spcAft>
                </a:pPr>
                <a14:m>
                  <m:oMathPara xmlns:m="http://schemas.openxmlformats.org/officeDocument/2006/math">
                    <m:oMathParaPr>
                      <m:jc m:val="centerGroup"/>
                    </m:oMathParaPr>
                    <m:oMath xmlns:m="http://schemas.openxmlformats.org/officeDocument/2006/math">
                      <m:f>
                        <m:fPr>
                          <m:ctrlPr>
                            <a:rPr lang="mr-IN" sz="2800" i="1">
                              <a:solidFill>
                                <a:srgbClr val="003087"/>
                              </a:solidFill>
                              <a:latin typeface="Cambria Math" panose="02040503050406030204" pitchFamily="18" charset="0"/>
                              <a:ea typeface="Cambria Math" charset="0"/>
                              <a:cs typeface="Cambria Math" charset="0"/>
                            </a:rPr>
                          </m:ctrlPr>
                        </m:fPr>
                        <m:num>
                          <m:sSub>
                            <m:sSubPr>
                              <m:ctrlPr>
                                <a:rPr lang="en-US" sz="2800" b="1" i="1">
                                  <a:solidFill>
                                    <a:srgbClr val="003087">
                                      <a:lumMod val="60000"/>
                                      <a:lumOff val="40000"/>
                                    </a:srgbClr>
                                  </a:solidFill>
                                  <a:latin typeface="Cambria Math" panose="02040503050406030204" pitchFamily="18" charset="0"/>
                                  <a:ea typeface="Cambria Math" charset="0"/>
                                  <a:cs typeface="Cambria Math" charset="0"/>
                                </a:rPr>
                              </m:ctrlPr>
                            </m:sSubPr>
                            <m:e>
                              <m:r>
                                <a:rPr lang="en-US" sz="2800" b="1" i="1">
                                  <a:solidFill>
                                    <a:srgbClr val="003087">
                                      <a:lumMod val="60000"/>
                                      <a:lumOff val="40000"/>
                                    </a:srgbClr>
                                  </a:solidFill>
                                  <a:latin typeface="Cambria Math" charset="0"/>
                                  <a:ea typeface="Cambria Math" charset="0"/>
                                  <a:cs typeface="Cambria Math" charset="0"/>
                                </a:rPr>
                                <m:t>𝝎</m:t>
                              </m:r>
                            </m:e>
                            <m:sub>
                              <m:r>
                                <a:rPr lang="en-US" sz="2800" b="1" i="1">
                                  <a:solidFill>
                                    <a:srgbClr val="003087">
                                      <a:lumMod val="60000"/>
                                      <a:lumOff val="40000"/>
                                    </a:srgbClr>
                                  </a:solidFill>
                                  <a:latin typeface="Cambria Math" charset="0"/>
                                  <a:ea typeface="Cambria Math" charset="0"/>
                                  <a:cs typeface="Cambria Math" charset="0"/>
                                </a:rPr>
                                <m:t>𝒂</m:t>
                              </m:r>
                            </m:sub>
                          </m:sSub>
                        </m:num>
                        <m:den>
                          <m:sSub>
                            <m:sSubPr>
                              <m:ctrlPr>
                                <a:rPr lang="en-US" sz="2800" b="1" i="1">
                                  <a:solidFill>
                                    <a:srgbClr val="FF0000"/>
                                  </a:solidFill>
                                  <a:latin typeface="Cambria Math" panose="02040503050406030204" pitchFamily="18" charset="0"/>
                                  <a:ea typeface="Cambria Math" charset="0"/>
                                  <a:cs typeface="Cambria Math" charset="0"/>
                                </a:rPr>
                              </m:ctrlPr>
                            </m:sSubPr>
                            <m:e>
                              <m:r>
                                <a:rPr lang="en-US" sz="2800" b="1" i="1">
                                  <a:solidFill>
                                    <a:srgbClr val="FF0000"/>
                                  </a:solidFill>
                                  <a:latin typeface="Cambria Math" charset="0"/>
                                  <a:ea typeface="Cambria Math" charset="0"/>
                                  <a:cs typeface="Cambria Math" charset="0"/>
                                </a:rPr>
                                <m:t>𝝎</m:t>
                              </m:r>
                            </m:e>
                            <m:sub>
                              <m:r>
                                <a:rPr lang="en-US" sz="2800" b="1" i="1">
                                  <a:solidFill>
                                    <a:srgbClr val="FF0000"/>
                                  </a:solidFill>
                                  <a:latin typeface="Cambria Math" charset="0"/>
                                  <a:ea typeface="Cambria Math" charset="0"/>
                                  <a:cs typeface="Cambria Math" charset="0"/>
                                </a:rPr>
                                <m:t>𝒑</m:t>
                              </m:r>
                              <m:r>
                                <a:rPr lang="en-US" sz="2800" b="1" i="1">
                                  <a:solidFill>
                                    <a:srgbClr val="FF0000"/>
                                  </a:solidFill>
                                  <a:latin typeface="Cambria Math" charset="0"/>
                                  <a:ea typeface="Cambria Math" charset="0"/>
                                  <a:cs typeface="Cambria Math" charset="0"/>
                                </a:rPr>
                                <m:t> </m:t>
                              </m:r>
                            </m:sub>
                          </m:sSub>
                          <m:r>
                            <a:rPr lang="en-US" sz="2800" b="1" i="1">
                              <a:solidFill>
                                <a:srgbClr val="505050">
                                  <a:lumMod val="50000"/>
                                </a:srgbClr>
                              </a:solidFill>
                              <a:latin typeface="Cambria Math" charset="0"/>
                              <a:ea typeface="Cambria Math" charset="0"/>
                              <a:cs typeface="Cambria Math" charset="0"/>
                            </a:rPr>
                            <m:t>⨂ </m:t>
                          </m:r>
                          <m:r>
                            <a:rPr lang="en-US" sz="2800" b="1" i="1">
                              <a:solidFill>
                                <a:srgbClr val="505050">
                                  <a:lumMod val="50000"/>
                                </a:srgbClr>
                              </a:solidFill>
                              <a:latin typeface="Cambria Math" charset="0"/>
                              <a:ea typeface="Cambria Math" charset="0"/>
                              <a:cs typeface="Cambria Math" charset="0"/>
                            </a:rPr>
                            <m:t>𝝆</m:t>
                          </m:r>
                          <m:r>
                            <a:rPr lang="en-US" sz="2800" b="1" i="1">
                              <a:solidFill>
                                <a:srgbClr val="505050">
                                  <a:lumMod val="50000"/>
                                </a:srgbClr>
                              </a:solidFill>
                              <a:latin typeface="Cambria Math" charset="0"/>
                              <a:ea typeface="Cambria Math" charset="0"/>
                              <a:cs typeface="Cambria Math" charset="0"/>
                            </a:rPr>
                            <m:t>(</m:t>
                          </m:r>
                          <m:r>
                            <a:rPr lang="en-US" sz="2800" b="1" i="1">
                              <a:solidFill>
                                <a:srgbClr val="505050">
                                  <a:lumMod val="50000"/>
                                </a:srgbClr>
                              </a:solidFill>
                              <a:latin typeface="Cambria Math" charset="0"/>
                              <a:ea typeface="Cambria Math" charset="0"/>
                              <a:cs typeface="Cambria Math" charset="0"/>
                            </a:rPr>
                            <m:t>𝒓</m:t>
                          </m:r>
                          <m:r>
                            <a:rPr lang="en-US" sz="2800" b="1" i="1">
                              <a:solidFill>
                                <a:srgbClr val="505050">
                                  <a:lumMod val="50000"/>
                                </a:srgbClr>
                              </a:solidFill>
                              <a:latin typeface="Cambria Math" charset="0"/>
                              <a:ea typeface="Cambria Math" charset="0"/>
                              <a:cs typeface="Cambria Math" charset="0"/>
                            </a:rPr>
                            <m:t>)</m:t>
                          </m:r>
                        </m:den>
                      </m:f>
                    </m:oMath>
                  </m:oMathPara>
                </a14:m>
                <a:endParaRPr lang="en-US" sz="2800" dirty="0">
                  <a:solidFill>
                    <a:srgbClr val="003087"/>
                  </a:solidFill>
                  <a:latin typeface="Calibri"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293947" y="4966575"/>
                <a:ext cx="1707647" cy="869918"/>
              </a:xfrm>
              <a:prstGeom prst="rect">
                <a:avLst/>
              </a:prstGeom>
              <a:blipFill>
                <a:blip r:embed="rId6"/>
                <a:stretch>
                  <a:fillRect/>
                </a:stretch>
              </a:blipFill>
              <a:ln>
                <a:noFill/>
              </a:ln>
            </p:spPr>
            <p:txBody>
              <a:bodyPr/>
              <a:lstStyle/>
              <a:p>
                <a:r>
                  <a:rPr lang="en-US">
                    <a:noFill/>
                  </a:rPr>
                  <a:t> </a:t>
                </a:r>
              </a:p>
            </p:txBody>
          </p:sp>
        </mc:Fallback>
      </mc:AlternateContent>
      <p:cxnSp>
        <p:nvCxnSpPr>
          <p:cNvPr id="32" name="Straight Connector 31"/>
          <p:cNvCxnSpPr/>
          <p:nvPr/>
        </p:nvCxnSpPr>
        <p:spPr>
          <a:xfrm flipV="1">
            <a:off x="6959599" y="4620803"/>
            <a:ext cx="1" cy="18931"/>
          </a:xfrm>
          <a:prstGeom prst="line">
            <a:avLst/>
          </a:prstGeom>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7"/>
          <a:srcRect t="19899" b="1770"/>
          <a:stretch/>
        </p:blipFill>
        <p:spPr>
          <a:xfrm>
            <a:off x="8331702" y="4457700"/>
            <a:ext cx="2399849" cy="1828800"/>
          </a:xfrm>
          <a:prstGeom prst="rect">
            <a:avLst/>
          </a:prstGeom>
        </p:spPr>
      </p:pic>
      <p:sp>
        <p:nvSpPr>
          <p:cNvPr id="44" name="Down Arrow 43"/>
          <p:cNvSpPr/>
          <p:nvPr/>
        </p:nvSpPr>
        <p:spPr>
          <a:xfrm rot="5400000" flipV="1">
            <a:off x="4591050" y="4946650"/>
            <a:ext cx="368300" cy="1320800"/>
          </a:xfrm>
          <a:prstGeom prst="downArrow">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20014989">
            <a:off x="3302732" y="4132755"/>
            <a:ext cx="3017661" cy="327522"/>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730500" y="2641600"/>
            <a:ext cx="723900"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own Arrow 46"/>
          <p:cNvSpPr/>
          <p:nvPr/>
        </p:nvSpPr>
        <p:spPr>
          <a:xfrm>
            <a:off x="2959100" y="4025900"/>
            <a:ext cx="342900" cy="7112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ight Brace 47"/>
          <p:cNvSpPr/>
          <p:nvPr/>
        </p:nvSpPr>
        <p:spPr>
          <a:xfrm>
            <a:off x="9652000" y="1181100"/>
            <a:ext cx="215900" cy="1003300"/>
          </a:xfrm>
          <a:prstGeom prst="rightBrace">
            <a:avLst/>
          </a:prstGeom>
          <a:ln>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9" name="Right Brace 48"/>
          <p:cNvSpPr/>
          <p:nvPr/>
        </p:nvSpPr>
        <p:spPr>
          <a:xfrm>
            <a:off x="10426700" y="2349500"/>
            <a:ext cx="888196" cy="4127500"/>
          </a:xfrm>
          <a:prstGeom prst="rightBrace">
            <a:avLst/>
          </a:prstGeom>
          <a:ln>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a:xfrm>
            <a:off x="11319005" y="4063653"/>
            <a:ext cx="987295" cy="646331"/>
          </a:xfrm>
          <a:prstGeom prst="rect">
            <a:avLst/>
          </a:prstGeom>
          <a:noFill/>
        </p:spPr>
        <p:txBody>
          <a:bodyPr wrap="square" rtlCol="0">
            <a:spAutoFit/>
          </a:bodyPr>
          <a:lstStyle/>
          <a:p>
            <a:pPr defTabSz="457189" fontAlgn="base">
              <a:spcBef>
                <a:spcPct val="0"/>
              </a:spcBef>
              <a:spcAft>
                <a:spcPct val="0"/>
              </a:spcAft>
            </a:pPr>
            <a:r>
              <a:rPr lang="nb-NO" b="1" dirty="0" smtClean="0">
                <a:solidFill>
                  <a:schemeClr val="accent6">
                    <a:lumMod val="50000"/>
                  </a:schemeClr>
                </a:solidFill>
                <a:latin typeface="Calibri" charset="0"/>
              </a:rPr>
              <a:t>E989</a:t>
            </a:r>
          </a:p>
          <a:p>
            <a:pPr defTabSz="457189" fontAlgn="base">
              <a:spcBef>
                <a:spcPct val="0"/>
              </a:spcBef>
              <a:spcAft>
                <a:spcPct val="0"/>
              </a:spcAft>
            </a:pPr>
            <a:r>
              <a:rPr lang="nb-NO" b="1" dirty="0" smtClean="0">
                <a:solidFill>
                  <a:schemeClr val="accent6">
                    <a:lumMod val="50000"/>
                  </a:schemeClr>
                </a:solidFill>
                <a:latin typeface="Calibri" charset="0"/>
              </a:rPr>
              <a:t>(US)</a:t>
            </a:r>
            <a:endParaRPr lang="nb-NO" dirty="0">
              <a:solidFill>
                <a:schemeClr val="accent6">
                  <a:lumMod val="50000"/>
                </a:schemeClr>
              </a:solidFill>
              <a:latin typeface="Calibri" charset="0"/>
            </a:endParaRPr>
          </a:p>
        </p:txBody>
      </p:sp>
      <p:pic>
        <p:nvPicPr>
          <p:cNvPr id="51" name="Picture 5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8897" y="4483054"/>
            <a:ext cx="2070206" cy="1778091"/>
          </a:xfrm>
          <a:prstGeom prst="rect">
            <a:avLst/>
          </a:prstGeom>
        </p:spPr>
      </p:pic>
    </p:spTree>
    <p:extLst>
      <p:ext uri="{BB962C8B-B14F-4D97-AF65-F5344CB8AC3E}">
        <p14:creationId xmlns:p14="http://schemas.microsoft.com/office/powerpoint/2010/main" val="2444393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1"/>
            <a:ext cx="12280899" cy="1325563"/>
          </a:xfrm>
        </p:spPr>
        <p:txBody>
          <a:bodyPr/>
          <a:lstStyle/>
          <a:p>
            <a:r>
              <a:rPr lang="en-US" b="1" i="1" dirty="0" smtClean="0">
                <a:solidFill>
                  <a:srgbClr val="7030A0"/>
                </a:solidFill>
              </a:rPr>
              <a:t>What is unusual in this particle physics experiment?  </a:t>
            </a:r>
            <a:endParaRPr lang="en-US" b="1" i="1" dirty="0">
              <a:solidFill>
                <a:srgbClr val="7030A0"/>
              </a:solidFill>
            </a:endParaRPr>
          </a:p>
        </p:txBody>
      </p:sp>
      <p:sp>
        <p:nvSpPr>
          <p:cNvPr id="3" name="Content Placeholder 2"/>
          <p:cNvSpPr>
            <a:spLocks noGrp="1"/>
          </p:cNvSpPr>
          <p:nvPr>
            <p:ph idx="1"/>
          </p:nvPr>
        </p:nvSpPr>
        <p:spPr>
          <a:xfrm>
            <a:off x="165100" y="1196975"/>
            <a:ext cx="8102600" cy="4572000"/>
          </a:xfrm>
        </p:spPr>
        <p:txBody>
          <a:bodyPr>
            <a:noAutofit/>
          </a:bodyPr>
          <a:lstStyle/>
          <a:p>
            <a:r>
              <a:rPr lang="en-US" dirty="0"/>
              <a:t>The muons </a:t>
            </a:r>
            <a:r>
              <a:rPr lang="en-US" b="1" dirty="0">
                <a:solidFill>
                  <a:srgbClr val="FF0000"/>
                </a:solidFill>
              </a:rPr>
              <a:t>do not collide </a:t>
            </a:r>
            <a:r>
              <a:rPr lang="en-US" dirty="0"/>
              <a:t>with another beam</a:t>
            </a:r>
          </a:p>
          <a:p>
            <a:pPr marL="0" indent="0">
              <a:buNone/>
            </a:pPr>
            <a:endParaRPr lang="en-US" dirty="0"/>
          </a:p>
          <a:p>
            <a:r>
              <a:rPr lang="en-US" dirty="0"/>
              <a:t>And they </a:t>
            </a:r>
            <a:r>
              <a:rPr lang="en-US" b="1" dirty="0">
                <a:solidFill>
                  <a:schemeClr val="accent6">
                    <a:lumMod val="50000"/>
                  </a:schemeClr>
                </a:solidFill>
              </a:rPr>
              <a:t>do not strike a target</a:t>
            </a:r>
          </a:p>
          <a:p>
            <a:pPr marL="0" indent="0">
              <a:buNone/>
            </a:pPr>
            <a:endParaRPr lang="en-US" b="1" dirty="0">
              <a:solidFill>
                <a:schemeClr val="accent6">
                  <a:lumMod val="50000"/>
                </a:schemeClr>
              </a:solidFill>
            </a:endParaRPr>
          </a:p>
          <a:p>
            <a:r>
              <a:rPr lang="en-US" b="1" dirty="0">
                <a:solidFill>
                  <a:srgbClr val="0000FF"/>
                </a:solidFill>
              </a:rPr>
              <a:t>Observe them “from a distance” </a:t>
            </a:r>
            <a:r>
              <a:rPr lang="en-US" dirty="0"/>
              <a:t>to infer their spin orientation and their path around the magnet </a:t>
            </a:r>
          </a:p>
          <a:p>
            <a:pPr lvl="1"/>
            <a:r>
              <a:rPr lang="en-US" dirty="0"/>
              <a:t>Decays reveal spin from self-analyzing PV</a:t>
            </a:r>
          </a:p>
          <a:p>
            <a:pPr lvl="1"/>
            <a:r>
              <a:rPr lang="en-US" dirty="0" err="1"/>
              <a:t>Betatron</a:t>
            </a:r>
            <a:r>
              <a:rPr lang="en-US" dirty="0"/>
              <a:t> motions are manifest in acceptance variations of the detectors</a:t>
            </a:r>
          </a:p>
          <a:p>
            <a:pPr lvl="1"/>
            <a:r>
              <a:rPr lang="en-US" dirty="0"/>
              <a:t>Trackers can image muon spatial distribution </a:t>
            </a:r>
          </a:p>
        </p:txBody>
      </p:sp>
      <p:pic>
        <p:nvPicPr>
          <p:cNvPr id="941058" name="Picture 2" descr="Image result for particle coll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664" y="1333500"/>
            <a:ext cx="285750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808" t="4222" r="31190" b="44528"/>
          <a:stretch/>
        </p:blipFill>
        <p:spPr>
          <a:xfrm>
            <a:off x="8461374" y="3873500"/>
            <a:ext cx="3093028" cy="1447800"/>
          </a:xfrm>
          <a:prstGeom prst="rect">
            <a:avLst/>
          </a:prstGeom>
          <a:ln w="28575">
            <a:solidFill>
              <a:schemeClr val="tx1"/>
            </a:solidFill>
          </a:ln>
        </p:spPr>
      </p:pic>
    </p:spTree>
    <p:extLst>
      <p:ext uri="{BB962C8B-B14F-4D97-AF65-F5344CB8AC3E}">
        <p14:creationId xmlns:p14="http://schemas.microsoft.com/office/powerpoint/2010/main" val="398563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solidFill>
                  <a:srgbClr val="FFFF00"/>
                </a:solidFill>
              </a:rPr>
              <a:t>Our plan </a:t>
            </a:r>
            <a:r>
              <a:rPr lang="en-US" sz="3200" dirty="0">
                <a:solidFill>
                  <a:srgbClr val="FFFF00"/>
                </a:solidFill>
              </a:rPr>
              <a:t>for a better measurement</a:t>
            </a:r>
          </a:p>
        </p:txBody>
      </p:sp>
      <p:sp>
        <p:nvSpPr>
          <p:cNvPr id="3" name="Content Placeholder 2"/>
          <p:cNvSpPr>
            <a:spLocks noGrp="1"/>
          </p:cNvSpPr>
          <p:nvPr>
            <p:ph idx="1"/>
          </p:nvPr>
        </p:nvSpPr>
        <p:spPr>
          <a:xfrm>
            <a:off x="342900" y="885825"/>
            <a:ext cx="11734800" cy="5181600"/>
          </a:xfrm>
        </p:spPr>
        <p:txBody>
          <a:bodyPr/>
          <a:lstStyle/>
          <a:p>
            <a:pPr marL="514350" indent="-514350">
              <a:buFont typeface="+mj-lt"/>
              <a:buAutoNum type="arabicPeriod"/>
            </a:pPr>
            <a:r>
              <a:rPr lang="en-US" dirty="0" smtClean="0">
                <a:solidFill>
                  <a:srgbClr val="FFFF00"/>
                </a:solidFill>
              </a:rPr>
              <a:t>Store More Muons</a:t>
            </a:r>
          </a:p>
          <a:p>
            <a:pPr lvl="1" indent="-342900">
              <a:buFont typeface="Arial" panose="020B0604020202020204" pitchFamily="34" charset="0"/>
              <a:buChar char="•"/>
            </a:pPr>
            <a:r>
              <a:rPr lang="en-US" dirty="0" smtClean="0">
                <a:solidFill>
                  <a:schemeClr val="tx1"/>
                </a:solidFill>
              </a:rPr>
              <a:t>20 x BNL in statistics …  (</a:t>
            </a:r>
            <a:r>
              <a:rPr lang="en-US" dirty="0" smtClean="0">
                <a:solidFill>
                  <a:schemeClr val="bg2">
                    <a:lumMod val="40000"/>
                    <a:lumOff val="60000"/>
                  </a:schemeClr>
                </a:solidFill>
              </a:rPr>
              <a:t>100 ppb</a:t>
            </a:r>
            <a:r>
              <a:rPr lang="en-US" dirty="0" smtClean="0">
                <a:solidFill>
                  <a:schemeClr val="tx1"/>
                </a:solidFill>
              </a:rPr>
              <a:t>)</a:t>
            </a:r>
          </a:p>
          <a:p>
            <a:pPr lvl="1" indent="-342900">
              <a:buFont typeface="Arial" panose="020B0604020202020204" pitchFamily="34" charset="0"/>
              <a:buChar char="•"/>
            </a:pPr>
            <a:r>
              <a:rPr lang="en-US" dirty="0" smtClean="0">
                <a:solidFill>
                  <a:schemeClr val="tx1"/>
                </a:solidFill>
              </a:rPr>
              <a:t>Eliminate the hadronic pion “flash” at injection</a:t>
            </a:r>
            <a:endParaRPr lang="en-US" dirty="0" smtClean="0"/>
          </a:p>
          <a:p>
            <a:pPr marL="514350" indent="-514350">
              <a:buFont typeface="+mj-lt"/>
              <a:buAutoNum type="arabicPeriod"/>
            </a:pPr>
            <a:r>
              <a:rPr lang="en-US" dirty="0" smtClean="0">
                <a:solidFill>
                  <a:srgbClr val="FFFF00"/>
                </a:solidFill>
              </a:rPr>
              <a:t>Prepare A More Uniform Magnetic Field</a:t>
            </a:r>
          </a:p>
          <a:p>
            <a:pPr marL="914400" lvl="1" indent="-514350">
              <a:buFont typeface="Arial" panose="020B0604020202020204" pitchFamily="34" charset="0"/>
              <a:buChar char="•"/>
            </a:pPr>
            <a:r>
              <a:rPr lang="en-US" dirty="0">
                <a:solidFill>
                  <a:schemeClr val="tx1"/>
                </a:solidFill>
              </a:rPr>
              <a:t>G</a:t>
            </a:r>
            <a:r>
              <a:rPr lang="en-US" dirty="0" smtClean="0">
                <a:solidFill>
                  <a:schemeClr val="tx1"/>
                </a:solidFill>
              </a:rPr>
              <a:t>oal </a:t>
            </a:r>
            <a:r>
              <a:rPr lang="en-US" dirty="0" smtClean="0">
                <a:solidFill>
                  <a:schemeClr val="tx1"/>
                </a:solidFill>
                <a:sym typeface="Wingdings" panose="05000000000000000000" pitchFamily="2" charset="2"/>
              </a:rPr>
              <a:t> </a:t>
            </a:r>
            <a:r>
              <a:rPr lang="en-US" dirty="0" smtClean="0">
                <a:solidFill>
                  <a:schemeClr val="tx1"/>
                </a:solidFill>
              </a:rPr>
              <a:t>3 x better and more carefully measured (</a:t>
            </a:r>
            <a:r>
              <a:rPr lang="en-US" dirty="0" smtClean="0">
                <a:solidFill>
                  <a:schemeClr val="bg2">
                    <a:lumMod val="40000"/>
                    <a:lumOff val="60000"/>
                  </a:schemeClr>
                </a:solidFill>
              </a:rPr>
              <a:t>70 ppb</a:t>
            </a:r>
            <a:r>
              <a:rPr lang="en-US" dirty="0" smtClean="0">
                <a:solidFill>
                  <a:schemeClr val="tx1"/>
                </a:solidFill>
              </a:rPr>
              <a:t>)</a:t>
            </a:r>
          </a:p>
          <a:p>
            <a:pPr marL="514350" indent="-514350">
              <a:buFont typeface="+mj-lt"/>
              <a:buAutoNum type="arabicPeriod"/>
            </a:pPr>
            <a:r>
              <a:rPr lang="en-US" dirty="0" smtClean="0">
                <a:solidFill>
                  <a:srgbClr val="FFFF00"/>
                </a:solidFill>
              </a:rPr>
              <a:t>Improve the Precession Frequency Measurement</a:t>
            </a:r>
          </a:p>
          <a:p>
            <a:pPr marL="914400" lvl="1" indent="-514350">
              <a:buFont typeface="Arial" panose="020B0604020202020204" pitchFamily="34" charset="0"/>
              <a:buChar char="•"/>
            </a:pPr>
            <a:r>
              <a:rPr lang="en-US" dirty="0">
                <a:solidFill>
                  <a:schemeClr val="tx1"/>
                </a:solidFill>
              </a:rPr>
              <a:t>N</a:t>
            </a:r>
            <a:r>
              <a:rPr lang="en-US" dirty="0" smtClean="0">
                <a:solidFill>
                  <a:schemeClr val="tx1"/>
                </a:solidFill>
              </a:rPr>
              <a:t>ew instrumentation; high-fidelity recording of muon decays (</a:t>
            </a:r>
            <a:r>
              <a:rPr lang="en-US" dirty="0" smtClean="0">
                <a:solidFill>
                  <a:schemeClr val="bg2">
                    <a:lumMod val="40000"/>
                    <a:lumOff val="60000"/>
                  </a:schemeClr>
                </a:solidFill>
              </a:rPr>
              <a:t>70 ppb</a:t>
            </a:r>
            <a:r>
              <a:rPr lang="en-US" dirty="0" smtClean="0">
                <a:solidFill>
                  <a:schemeClr val="tx1"/>
                </a:solidFill>
              </a:rPr>
              <a:t>)</a:t>
            </a:r>
          </a:p>
          <a:p>
            <a:pPr marL="514350" indent="-514350">
              <a:buFont typeface="+mj-lt"/>
              <a:buAutoNum type="arabicPeriod"/>
            </a:pPr>
            <a:r>
              <a:rPr lang="en-US" dirty="0" smtClean="0">
                <a:solidFill>
                  <a:srgbClr val="FFFF00"/>
                </a:solidFill>
              </a:rPr>
              <a:t>Understand the Beam Dynamics (motions) fully</a:t>
            </a:r>
          </a:p>
          <a:p>
            <a:pPr marL="914400" lvl="1" indent="-514350">
              <a:buFont typeface="Arial" panose="020B0604020202020204" pitchFamily="34" charset="0"/>
              <a:buChar char="•"/>
            </a:pPr>
            <a:r>
              <a:rPr lang="en-US" dirty="0" smtClean="0">
                <a:solidFill>
                  <a:schemeClr val="tx1"/>
                </a:solidFill>
              </a:rPr>
              <a:t>Model End to End to whole system</a:t>
            </a:r>
          </a:p>
          <a:p>
            <a:pPr marL="914400" lvl="1" indent="-514350">
              <a:buFont typeface="Arial" panose="020B0604020202020204" pitchFamily="34" charset="0"/>
              <a:buChar char="•"/>
            </a:pPr>
            <a:r>
              <a:rPr lang="en-US" dirty="0" smtClean="0">
                <a:solidFill>
                  <a:schemeClr val="tx1"/>
                </a:solidFill>
              </a:rPr>
              <a:t>Internal tomography of storage by indirect Tracker reconstruction of e</a:t>
            </a:r>
            <a:r>
              <a:rPr lang="en-US" baseline="30000" dirty="0" smtClean="0">
                <a:solidFill>
                  <a:schemeClr val="tx1"/>
                </a:solidFill>
              </a:rPr>
              <a:t>+</a:t>
            </a:r>
            <a:r>
              <a:rPr lang="en-US" dirty="0" smtClean="0">
                <a:solidFill>
                  <a:schemeClr val="tx1"/>
                </a:solidFill>
              </a:rPr>
              <a:t> decays</a:t>
            </a:r>
            <a:endParaRPr lang="en-US" dirty="0">
              <a:solidFill>
                <a:schemeClr val="tx1"/>
              </a:solidFill>
            </a:endParaRPr>
          </a:p>
        </p:txBody>
      </p:sp>
    </p:spTree>
    <p:extLst>
      <p:ext uri="{BB962C8B-B14F-4D97-AF65-F5344CB8AC3E}">
        <p14:creationId xmlns:p14="http://schemas.microsoft.com/office/powerpoint/2010/main" val="375075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184" y="200021"/>
            <a:ext cx="5613921" cy="6389260"/>
          </a:xfrm>
          <a:prstGeom prst="rect">
            <a:avLst/>
          </a:prstGeom>
        </p:spPr>
      </p:pic>
      <p:sp>
        <p:nvSpPr>
          <p:cNvPr id="69" name="Oval 68"/>
          <p:cNvSpPr/>
          <p:nvPr/>
        </p:nvSpPr>
        <p:spPr>
          <a:xfrm>
            <a:off x="3619361" y="5541559"/>
            <a:ext cx="256585" cy="230899"/>
          </a:xfrm>
          <a:prstGeom prst="ellipse">
            <a:avLst/>
          </a:prstGeom>
          <a:solidFill>
            <a:srgbClr val="FFFF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4120189" y="3182214"/>
            <a:ext cx="127204" cy="108772"/>
          </a:xfrm>
          <a:prstGeom prst="ellipse">
            <a:avLst/>
          </a:prstGeom>
          <a:solidFill>
            <a:srgbClr val="FFFF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301785" y="3093759"/>
            <a:ext cx="127204" cy="108772"/>
          </a:xfrm>
          <a:prstGeom prst="ellipse">
            <a:avLst/>
          </a:prstGeom>
          <a:solidFill>
            <a:srgbClr val="FFFF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461484" y="2990706"/>
            <a:ext cx="127204" cy="108772"/>
          </a:xfrm>
          <a:prstGeom prst="ellipse">
            <a:avLst/>
          </a:prstGeom>
          <a:solidFill>
            <a:srgbClr val="FFFF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p:cNvSpPr/>
          <p:nvPr/>
        </p:nvSpPr>
        <p:spPr>
          <a:xfrm>
            <a:off x="4635782" y="2857089"/>
            <a:ext cx="127204" cy="108772"/>
          </a:xfrm>
          <a:prstGeom prst="ellipse">
            <a:avLst/>
          </a:prstGeom>
          <a:solidFill>
            <a:srgbClr val="FFFF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p:cNvSpPr/>
          <p:nvPr/>
        </p:nvSpPr>
        <p:spPr>
          <a:xfrm>
            <a:off x="3224787" y="4649015"/>
            <a:ext cx="141941" cy="134471"/>
          </a:xfrm>
          <a:prstGeom prst="ellipse">
            <a:avLst/>
          </a:prstGeom>
          <a:solidFill>
            <a:srgbClr val="FF660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Oval 74"/>
          <p:cNvSpPr/>
          <p:nvPr/>
        </p:nvSpPr>
        <p:spPr>
          <a:xfrm>
            <a:off x="2671739" y="4125119"/>
            <a:ext cx="141941" cy="134471"/>
          </a:xfrm>
          <a:prstGeom prst="ellipse">
            <a:avLst/>
          </a:prstGeom>
          <a:solidFill>
            <a:srgbClr val="00B0F0"/>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6" name="Rectangle 75"/>
          <p:cNvSpPr/>
          <p:nvPr/>
        </p:nvSpPr>
        <p:spPr>
          <a:xfrm>
            <a:off x="6200384" y="6162805"/>
            <a:ext cx="2943616" cy="69519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6062597" y="200021"/>
            <a:ext cx="4958329" cy="830997"/>
          </a:xfrm>
          <a:prstGeom prst="rect">
            <a:avLst/>
          </a:prstGeom>
          <a:noFill/>
        </p:spPr>
        <p:txBody>
          <a:bodyPr wrap="square" rtlCol="0">
            <a:spAutoFit/>
          </a:bodyPr>
          <a:lstStyle/>
          <a:p>
            <a:pPr defTabSz="457200" fontAlgn="base">
              <a:spcBef>
                <a:spcPct val="0"/>
              </a:spcBef>
              <a:spcAft>
                <a:spcPct val="0"/>
              </a:spcAft>
              <a:defRPr/>
            </a:pPr>
            <a:r>
              <a:rPr lang="en-US" sz="2400" b="1" dirty="0" smtClean="0">
                <a:solidFill>
                  <a:prstClr val="black"/>
                </a:solidFill>
                <a:ea typeface="ＭＳ Ｐゴシック" pitchFamily="34" charset="-128"/>
              </a:rPr>
              <a:t>Creating the Muon Beam for g-2</a:t>
            </a:r>
          </a:p>
          <a:p>
            <a:pPr marL="342900" indent="-342900" defTabSz="457200" fontAlgn="base">
              <a:spcBef>
                <a:spcPct val="0"/>
              </a:spcBef>
              <a:spcAft>
                <a:spcPct val="0"/>
              </a:spcAft>
              <a:buFont typeface="Arial" panose="020B0604020202020204" pitchFamily="34" charset="0"/>
              <a:buChar char="•"/>
              <a:defRPr/>
            </a:pPr>
            <a:endParaRPr lang="en-US" sz="2400" b="1" dirty="0">
              <a:solidFill>
                <a:prstClr val="black"/>
              </a:solidFill>
              <a:ea typeface="ＭＳ Ｐゴシック" pitchFamily="34" charset="-128"/>
            </a:endParaRPr>
          </a:p>
        </p:txBody>
      </p:sp>
      <p:sp>
        <p:nvSpPr>
          <p:cNvPr id="78" name="TextBox 77"/>
          <p:cNvSpPr txBox="1"/>
          <p:nvPr/>
        </p:nvSpPr>
        <p:spPr>
          <a:xfrm>
            <a:off x="5987439" y="1097880"/>
            <a:ext cx="3081403" cy="461665"/>
          </a:xfrm>
          <a:prstGeom prst="rect">
            <a:avLst/>
          </a:prstGeom>
          <a:noFill/>
        </p:spPr>
        <p:txBody>
          <a:bodyPr wrap="square" rtlCol="0">
            <a:spAutoFit/>
          </a:bodyPr>
          <a:lstStyle/>
          <a:p>
            <a:pPr marL="457200" indent="-457200" defTabSz="457200" fontAlgn="base">
              <a:spcBef>
                <a:spcPct val="0"/>
              </a:spcBef>
              <a:spcAft>
                <a:spcPct val="0"/>
              </a:spcAft>
              <a:buFont typeface="Arial" panose="020B0604020202020204" pitchFamily="34" charset="0"/>
              <a:buChar char="•"/>
              <a:defRPr/>
            </a:pPr>
            <a:r>
              <a:rPr lang="en-US" sz="2400" dirty="0" smtClean="0">
                <a:solidFill>
                  <a:prstClr val="black"/>
                </a:solidFill>
                <a:ea typeface="ＭＳ Ｐゴシック" pitchFamily="34" charset="-128"/>
              </a:rPr>
              <a:t>8 GeV protons</a:t>
            </a:r>
          </a:p>
        </p:txBody>
      </p:sp>
      <p:sp>
        <p:nvSpPr>
          <p:cNvPr id="79" name="TextBox 78"/>
          <p:cNvSpPr txBox="1"/>
          <p:nvPr/>
        </p:nvSpPr>
        <p:spPr>
          <a:xfrm>
            <a:off x="5959848" y="1680327"/>
            <a:ext cx="3081403" cy="461665"/>
          </a:xfrm>
          <a:prstGeom prst="rect">
            <a:avLst/>
          </a:prstGeom>
          <a:noFill/>
        </p:spPr>
        <p:txBody>
          <a:bodyPr wrap="square" rtlCol="0">
            <a:spAutoFit/>
          </a:bodyPr>
          <a:lstStyle/>
          <a:p>
            <a:pPr marL="457200" indent="-457200" defTabSz="457200" fontAlgn="base">
              <a:spcBef>
                <a:spcPct val="0"/>
              </a:spcBef>
              <a:spcAft>
                <a:spcPct val="0"/>
              </a:spcAft>
              <a:buFont typeface="Arial" panose="020B0604020202020204" pitchFamily="34" charset="0"/>
              <a:buChar char="•"/>
              <a:defRPr/>
            </a:pPr>
            <a:r>
              <a:rPr lang="en-US" sz="2400" dirty="0" smtClean="0">
                <a:solidFill>
                  <a:prstClr val="black"/>
                </a:solidFill>
                <a:ea typeface="ＭＳ Ｐゴシック" pitchFamily="34" charset="-128"/>
              </a:rPr>
              <a:t>Divide in 4 bunches</a:t>
            </a:r>
          </a:p>
        </p:txBody>
      </p:sp>
      <p:sp>
        <p:nvSpPr>
          <p:cNvPr id="80" name="TextBox 79"/>
          <p:cNvSpPr txBox="1"/>
          <p:nvPr/>
        </p:nvSpPr>
        <p:spPr>
          <a:xfrm>
            <a:off x="5987439" y="2294112"/>
            <a:ext cx="4619601" cy="461665"/>
          </a:xfrm>
          <a:prstGeom prst="rect">
            <a:avLst/>
          </a:prstGeom>
          <a:noFill/>
        </p:spPr>
        <p:txBody>
          <a:bodyPr wrap="square" rtlCol="0">
            <a:spAutoFit/>
          </a:bodyPr>
          <a:lstStyle/>
          <a:p>
            <a:pPr marL="457200" indent="-457200" defTabSz="457200" fontAlgn="base">
              <a:spcBef>
                <a:spcPct val="0"/>
              </a:spcBef>
              <a:spcAft>
                <a:spcPct val="0"/>
              </a:spcAft>
              <a:buFont typeface="Arial" panose="020B0604020202020204" pitchFamily="34" charset="0"/>
              <a:buChar char="•"/>
              <a:defRPr/>
            </a:pPr>
            <a:r>
              <a:rPr lang="en-US" sz="2400" dirty="0" smtClean="0">
                <a:solidFill>
                  <a:prstClr val="black"/>
                </a:solidFill>
                <a:ea typeface="ＭＳ Ｐゴシック" pitchFamily="34" charset="-128"/>
              </a:rPr>
              <a:t>Extract each to strike target</a:t>
            </a:r>
          </a:p>
        </p:txBody>
      </p:sp>
      <p:sp>
        <p:nvSpPr>
          <p:cNvPr id="81" name="TextBox 80"/>
          <p:cNvSpPr txBox="1"/>
          <p:nvPr/>
        </p:nvSpPr>
        <p:spPr>
          <a:xfrm>
            <a:off x="5987439" y="3226007"/>
            <a:ext cx="5197117" cy="461665"/>
          </a:xfrm>
          <a:prstGeom prst="rect">
            <a:avLst/>
          </a:prstGeom>
          <a:noFill/>
        </p:spPr>
        <p:txBody>
          <a:bodyPr wrap="square" rtlCol="0">
            <a:spAutoFit/>
          </a:bodyPr>
          <a:lstStyle/>
          <a:p>
            <a:pPr marL="457200" indent="-457200" defTabSz="457200" fontAlgn="base">
              <a:spcBef>
                <a:spcPct val="0"/>
              </a:spcBef>
              <a:spcAft>
                <a:spcPct val="0"/>
              </a:spcAft>
              <a:buFont typeface="Arial" panose="020B0604020202020204" pitchFamily="34" charset="0"/>
              <a:buChar char="•"/>
              <a:defRPr/>
            </a:pPr>
            <a:r>
              <a:rPr lang="en-US" sz="2400" dirty="0">
                <a:solidFill>
                  <a:prstClr val="black"/>
                </a:solidFill>
                <a:ea typeface="ＭＳ Ｐゴシック" pitchFamily="34" charset="-128"/>
              </a:rPr>
              <a:t>M</a:t>
            </a:r>
            <a:r>
              <a:rPr lang="en-US" sz="2400" dirty="0" smtClean="0">
                <a:solidFill>
                  <a:prstClr val="black"/>
                </a:solidFill>
                <a:ea typeface="ＭＳ Ｐゴシック" pitchFamily="34" charset="-128"/>
              </a:rPr>
              <a:t>agnetic lenses  collect </a:t>
            </a:r>
            <a:r>
              <a:rPr lang="en-US" sz="2400" dirty="0" smtClean="0">
                <a:solidFill>
                  <a:prstClr val="black"/>
                </a:solidFill>
                <a:latin typeface="Symbol" panose="05050102010706020507" pitchFamily="18" charset="2"/>
                <a:ea typeface="ＭＳ Ｐゴシック" pitchFamily="34" charset="-128"/>
              </a:rPr>
              <a:t>p </a:t>
            </a:r>
            <a:r>
              <a:rPr lang="en-US" sz="2400" dirty="0" smtClean="0">
                <a:solidFill>
                  <a:prstClr val="black"/>
                </a:solidFill>
                <a:latin typeface="Symbol" panose="05050102010706020507" pitchFamily="18" charset="2"/>
                <a:ea typeface="ＭＳ Ｐゴシック" pitchFamily="34" charset="-128"/>
                <a:sym typeface="Wingdings" panose="05000000000000000000" pitchFamily="2" charset="2"/>
              </a:rPr>
              <a:t> </a:t>
            </a:r>
            <a:r>
              <a:rPr lang="en-US" sz="2400" b="1" dirty="0" err="1" smtClean="0">
                <a:solidFill>
                  <a:srgbClr val="FF0000"/>
                </a:solidFill>
                <a:latin typeface="Symbol" panose="05050102010706020507" pitchFamily="18" charset="2"/>
                <a:ea typeface="ＭＳ Ｐゴシック" pitchFamily="34" charset="-128"/>
                <a:sym typeface="Wingdings" panose="05000000000000000000" pitchFamily="2" charset="2"/>
              </a:rPr>
              <a:t>m</a:t>
            </a:r>
            <a:r>
              <a:rPr lang="en-US" sz="2400" dirty="0" err="1" smtClean="0">
                <a:solidFill>
                  <a:prstClr val="black"/>
                </a:solidFill>
                <a:latin typeface="Symbol" panose="05050102010706020507" pitchFamily="18" charset="2"/>
                <a:ea typeface="ＭＳ Ｐゴシック" pitchFamily="34" charset="-128"/>
                <a:sym typeface="Wingdings" panose="05000000000000000000" pitchFamily="2" charset="2"/>
              </a:rPr>
              <a:t>n</a:t>
            </a:r>
            <a:endParaRPr lang="en-US" sz="2400" dirty="0">
              <a:solidFill>
                <a:prstClr val="black"/>
              </a:solidFill>
              <a:latin typeface="Symbol" panose="05050102010706020507" pitchFamily="18" charset="2"/>
              <a:ea typeface="ＭＳ Ｐゴシック" pitchFamily="34" charset="-128"/>
            </a:endParaRPr>
          </a:p>
        </p:txBody>
      </p:sp>
      <p:sp>
        <p:nvSpPr>
          <p:cNvPr id="82" name="TextBox 81"/>
          <p:cNvSpPr txBox="1"/>
          <p:nvPr/>
        </p:nvSpPr>
        <p:spPr>
          <a:xfrm>
            <a:off x="5987439" y="4077541"/>
            <a:ext cx="5967138" cy="1200329"/>
          </a:xfrm>
          <a:prstGeom prst="rect">
            <a:avLst/>
          </a:prstGeom>
          <a:noFill/>
        </p:spPr>
        <p:txBody>
          <a:bodyPr wrap="square" rtlCol="0">
            <a:spAutoFit/>
          </a:bodyPr>
          <a:lstStyle/>
          <a:p>
            <a:pPr marL="457200" indent="-457200" defTabSz="457200" fontAlgn="base">
              <a:spcBef>
                <a:spcPct val="0"/>
              </a:spcBef>
              <a:spcAft>
                <a:spcPct val="0"/>
              </a:spcAft>
              <a:buFont typeface="Arial" panose="020B0604020202020204" pitchFamily="34" charset="0"/>
              <a:buChar char="•"/>
              <a:defRPr/>
            </a:pPr>
            <a:r>
              <a:rPr lang="en-US" sz="2400" dirty="0" smtClean="0">
                <a:solidFill>
                  <a:prstClr val="black"/>
                </a:solidFill>
                <a:ea typeface="ＭＳ Ｐゴシック" pitchFamily="34" charset="-128"/>
              </a:rPr>
              <a:t>p/</a:t>
            </a:r>
            <a:r>
              <a:rPr lang="en-US" sz="2400" dirty="0" smtClean="0">
                <a:solidFill>
                  <a:prstClr val="black"/>
                </a:solidFill>
                <a:latin typeface="Symbol" panose="05050102010706020507" pitchFamily="18" charset="2"/>
                <a:ea typeface="ＭＳ Ｐゴシック" pitchFamily="34" charset="-128"/>
              </a:rPr>
              <a:t>p</a:t>
            </a:r>
            <a:r>
              <a:rPr lang="en-US" sz="2400" dirty="0" smtClean="0">
                <a:solidFill>
                  <a:prstClr val="black"/>
                </a:solidFill>
                <a:ea typeface="ＭＳ Ｐゴシック" pitchFamily="34" charset="-128"/>
              </a:rPr>
              <a:t>/</a:t>
            </a:r>
            <a:r>
              <a:rPr lang="en-US" sz="2400" dirty="0" smtClean="0">
                <a:solidFill>
                  <a:prstClr val="black"/>
                </a:solidFill>
                <a:latin typeface="Symbol" panose="05050102010706020507" pitchFamily="18" charset="2"/>
                <a:ea typeface="ＭＳ Ｐゴシック" pitchFamily="34" charset="-128"/>
              </a:rPr>
              <a:t>m</a:t>
            </a:r>
            <a:r>
              <a:rPr lang="en-US" sz="2400" dirty="0" smtClean="0">
                <a:solidFill>
                  <a:prstClr val="black"/>
                </a:solidFill>
                <a:ea typeface="ＭＳ Ｐゴシック" pitchFamily="34" charset="-128"/>
              </a:rPr>
              <a:t> beam enters Delivery ring -protons get kicked out; pions decay away</a:t>
            </a:r>
          </a:p>
          <a:p>
            <a:pPr marL="457200" indent="-457200" defTabSz="457200" fontAlgn="base">
              <a:spcBef>
                <a:spcPct val="0"/>
              </a:spcBef>
              <a:spcAft>
                <a:spcPct val="0"/>
              </a:spcAft>
              <a:buFont typeface="Arial" panose="020B0604020202020204" pitchFamily="34" charset="0"/>
              <a:buChar char="•"/>
              <a:defRPr/>
            </a:pPr>
            <a:r>
              <a:rPr lang="en-US" sz="2400" b="1" dirty="0" smtClean="0">
                <a:solidFill>
                  <a:srgbClr val="FF0000"/>
                </a:solidFill>
                <a:ea typeface="ＭＳ Ｐゴシック" pitchFamily="34" charset="-128"/>
                <a:sym typeface="Wingdings" panose="05000000000000000000" pitchFamily="2" charset="2"/>
              </a:rPr>
              <a:t>And only muons enter storage ring</a:t>
            </a:r>
            <a:endParaRPr lang="en-US" sz="2400" dirty="0">
              <a:solidFill>
                <a:prstClr val="black"/>
              </a:solidFill>
              <a:ea typeface="ＭＳ Ｐゴシック" pitchFamily="34" charset="-128"/>
            </a:endParaRPr>
          </a:p>
        </p:txBody>
      </p:sp>
      <p:grpSp>
        <p:nvGrpSpPr>
          <p:cNvPr id="83" name="Group 82"/>
          <p:cNvGrpSpPr/>
          <p:nvPr/>
        </p:nvGrpSpPr>
        <p:grpSpPr>
          <a:xfrm>
            <a:off x="133074" y="4072840"/>
            <a:ext cx="2075317" cy="2584197"/>
            <a:chOff x="292100" y="3526095"/>
            <a:chExt cx="2075317" cy="2584197"/>
          </a:xfrm>
        </p:grpSpPr>
        <p:pic>
          <p:nvPicPr>
            <p:cNvPr id="8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682" r="42104" b="4594"/>
            <a:stretch/>
          </p:blipFill>
          <p:spPr bwMode="auto">
            <a:xfrm>
              <a:off x="292100" y="3526095"/>
              <a:ext cx="2075316" cy="2046514"/>
            </a:xfrm>
            <a:prstGeom prst="rect">
              <a:avLst/>
            </a:prstGeom>
            <a:noFill/>
            <a:ln w="28575">
              <a:solidFill>
                <a:srgbClr val="00308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Box 84"/>
            <p:cNvSpPr txBox="1"/>
            <p:nvPr/>
          </p:nvSpPr>
          <p:spPr>
            <a:xfrm>
              <a:off x="292101" y="5587072"/>
              <a:ext cx="2075316" cy="523220"/>
            </a:xfrm>
            <a:prstGeom prst="rect">
              <a:avLst/>
            </a:prstGeom>
            <a:solidFill>
              <a:sysClr val="window" lastClr="FFFFFF"/>
            </a:solidFill>
            <a:ln w="28575">
              <a:solidFill>
                <a:srgbClr val="003087"/>
              </a:solidFill>
            </a:ln>
          </p:spPr>
          <p:txBody>
            <a:bodyPr wrap="squar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FF0000"/>
                  </a:solidFill>
                  <a:effectLst/>
                  <a:uLnTx/>
                  <a:uFillTx/>
                  <a:ea typeface="ＭＳ Ｐゴシック" pitchFamily="34" charset="-128"/>
                </a:rPr>
                <a:t>Intensity profile is 120 ns wide with “W” shape</a:t>
              </a:r>
              <a:endParaRPr kumimoji="0" lang="en-US" sz="1400" b="1" i="0" u="none" strike="noStrike" kern="0" cap="none" spc="0" normalizeH="0" baseline="0" noProof="0" dirty="0">
                <a:ln>
                  <a:noFill/>
                </a:ln>
                <a:solidFill>
                  <a:srgbClr val="FF0000"/>
                </a:solidFill>
                <a:effectLst/>
                <a:uLnTx/>
                <a:uFillTx/>
                <a:ea typeface="ＭＳ Ｐゴシック" pitchFamily="34" charset="-128"/>
              </a:endParaRPr>
            </a:p>
          </p:txBody>
        </p:sp>
      </p:grpSp>
      <p:grpSp>
        <p:nvGrpSpPr>
          <p:cNvPr id="86" name="Group 85"/>
          <p:cNvGrpSpPr/>
          <p:nvPr/>
        </p:nvGrpSpPr>
        <p:grpSpPr>
          <a:xfrm>
            <a:off x="2339836" y="5601035"/>
            <a:ext cx="1780353" cy="1036637"/>
            <a:chOff x="2339836" y="5601035"/>
            <a:chExt cx="1780353" cy="1036637"/>
          </a:xfrm>
        </p:grpSpPr>
        <p:pic>
          <p:nvPicPr>
            <p:cNvPr id="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836" y="5601035"/>
              <a:ext cx="1279525" cy="1036637"/>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Right Arrow 87"/>
            <p:cNvSpPr/>
            <p:nvPr/>
          </p:nvSpPr>
          <p:spPr>
            <a:xfrm>
              <a:off x="3523841" y="5781505"/>
              <a:ext cx="596348" cy="223990"/>
            </a:xfrm>
            <a:prstGeom prst="rightArrow">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9" name="Group 88"/>
          <p:cNvGrpSpPr/>
          <p:nvPr/>
        </p:nvGrpSpPr>
        <p:grpSpPr>
          <a:xfrm>
            <a:off x="1074598" y="1858296"/>
            <a:ext cx="3810000" cy="2214544"/>
            <a:chOff x="1074598" y="1858296"/>
            <a:chExt cx="3810000" cy="2214544"/>
          </a:xfrm>
        </p:grpSpPr>
        <p:pic>
          <p:nvPicPr>
            <p:cNvPr id="9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98" y="1858296"/>
              <a:ext cx="3810000" cy="701675"/>
            </a:xfrm>
            <a:prstGeom prst="rect">
              <a:avLst/>
            </a:prstGeom>
            <a:noFill/>
            <a:ln w="28575">
              <a:solidFill>
                <a:srgbClr val="00308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Arrow Connector 90"/>
            <p:cNvCxnSpPr/>
            <p:nvPr/>
          </p:nvCxnSpPr>
          <p:spPr>
            <a:xfrm>
              <a:off x="1711105" y="2458030"/>
              <a:ext cx="960634" cy="1614810"/>
            </a:xfrm>
            <a:prstGeom prst="straightConnector1">
              <a:avLst/>
            </a:prstGeom>
            <a:noFill/>
            <a:ln w="28575" cap="flat" cmpd="sng" algn="ctr">
              <a:solidFill>
                <a:srgbClr val="003087"/>
              </a:solidFill>
              <a:prstDash val="solid"/>
              <a:miter lim="800000"/>
              <a:tailEnd type="arrow"/>
            </a:ln>
            <a:effectLst/>
          </p:spPr>
        </p:cxnSp>
      </p:grpSp>
      <p:pic>
        <p:nvPicPr>
          <p:cNvPr id="92" name="Picture 91"/>
          <p:cNvPicPr>
            <a:picLocks noChangeAspect="1"/>
          </p:cNvPicPr>
          <p:nvPr/>
        </p:nvPicPr>
        <p:blipFill rotWithShape="1">
          <a:blip r:embed="rId6" cstate="print">
            <a:extLst>
              <a:ext uri="{28A0092B-C50C-407E-A947-70E740481C1C}">
                <a14:useLocalDpi xmlns:a14="http://schemas.microsoft.com/office/drawing/2010/main" val="0"/>
              </a:ext>
            </a:extLst>
          </a:blip>
          <a:srcRect l="31838" t="9885" r="49829" b="46781"/>
          <a:stretch/>
        </p:blipFill>
        <p:spPr>
          <a:xfrm>
            <a:off x="403410" y="4098784"/>
            <a:ext cx="1676400" cy="1981201"/>
          </a:xfrm>
          <a:prstGeom prst="rect">
            <a:avLst/>
          </a:prstGeom>
        </p:spPr>
      </p:pic>
    </p:spTree>
    <p:extLst>
      <p:ext uri="{BB962C8B-B14F-4D97-AF65-F5344CB8AC3E}">
        <p14:creationId xmlns:p14="http://schemas.microsoft.com/office/powerpoint/2010/main" val="259606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7265E-6 2.82905E-6 C -0.00937 -0.01874 -0.01857 -0.03724 -0.02516 -0.05436 C -0.03176 -0.07148 -0.03644 -0.08836 -0.03922 -0.10294 C -0.04199 -0.11751 -0.04529 -0.12376 -0.04199 -0.14203 C -0.0387 -0.16031 -0.02828 -0.19084 -0.01961 -0.21305 C -0.01093 -0.23525 -0.00833 -0.25075 0.0099 -0.27481 C 0.02812 -0.29887 0.07029 -0.33403 0.08973 -0.35716 C 0.10899 -0.38029 0.1142 -0.38954 0.12618 -0.41314 C 0.13815 -0.43673 0.15603 -0.4712 0.16123 -0.49919 C 0.16644 -0.52718 0.16436 -0.55263 0.15707 -0.58131 C 0.14978 -0.60999 0.13659 -0.64539 0.11785 -0.67106 C 0.0991 -0.69674 0.07116 -0.71871 0.04495 -0.73468 C 0.01857 -0.75064 -0.0118 -0.76197 -0.04061 -0.76637 C -0.06942 -0.77076 -0.10048 -0.76544 -0.12756 -0.76081 C -0.15463 -0.75619 -0.18049 -0.74994 -0.2034 -0.73838 C -0.22631 -0.72681 -0.24626 -0.70946 -0.26501 -0.69165 C -0.28375 -0.67384 -0.30475 -0.65533 -0.31551 -0.63174 C -0.32627 -0.60814 -0.33373 -0.58501 -0.32957 -0.54962 C -0.3254 -0.51423 -0.31447 -0.45339 -0.29035 -0.41869 C -0.26622 -0.38399 -0.22353 -0.35808 -0.18517 -0.34212 C -0.14682 -0.32616 -0.0984 -0.32177 -0.06022 -0.32339 C -0.02204 -0.32501 0.01076 -0.33102 0.04357 -0.35138 C 0.07637 -0.37173 0.11628 -0.41406 0.13607 -0.44483 C 0.15585 -0.4756 0.16245 -0.50335 0.16262 -0.53643 C 0.1628 -0.56951 0.15828 -0.60953 0.13746 -0.64307 C 0.11663 -0.67661 0.06977 -0.71756 0.03784 -0.73838 C 0.00591 -0.7592 -0.02273 -0.76452 -0.05466 -0.76822 C -0.0866 -0.77192 -0.12374 -0.76891 -0.15428 -0.76081 C -0.18483 -0.75272 -0.21364 -0.73745 -0.23845 -0.71964 C -0.26327 -0.70183 -0.28809 -0.67777 -0.30302 -0.65418 C -0.31794 -0.63058 -0.32731 -0.61092 -0.32818 -0.57761 C -0.32905 -0.5443 -0.32349 -0.48971 -0.30857 -0.45431 C -0.29364 -0.41892 -0.26154 -0.38422 -0.23845 -0.36456 C -0.21537 -0.3449 -0.19871 -0.34397 -0.16973 -0.33657 C -0.14074 -0.32917 -0.0977 -0.31853 -0.06456 -0.31969 C -0.03141 -0.32084 0.00313 -0.33218 0.02951 -0.34397 C 0.05589 -0.35577 0.08244 -0.38191 0.0939 -0.3907 " pathEditMode="relative" ptsTypes="aaaaaaaaaaaaaaaaaaaaaaaaaaaaaaaaaaaaA">
                                      <p:cBhvr>
                                        <p:cTn id="6" dur="5000" fill="hold"/>
                                        <p:tgtEl>
                                          <p:spTgt spid="69"/>
                                        </p:tgtEl>
                                        <p:attrNameLst>
                                          <p:attrName>ppt_x</p:attrName>
                                          <p:attrName>ppt_y</p:attrName>
                                        </p:attrNameLst>
                                      </p:cBhvr>
                                    </p:animMotion>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4254 -0.0676 C 0.05504 -0.10139 0.0592 -0.13658 0.05243 -0.1713 C 0.04549 -0.20648 0.02674 -0.24908 0.00174 -0.27755 C -0.02344 -0.30602 -0.06059 -0.32824 -0.09791 -0.3419 C -0.13524 -0.35556 -0.1842 -0.36227 -0.22239 -0.35973 C -0.26111 -0.35718 -0.29739 -0.34352 -0.32812 -0.32616 C -0.35868 -0.30903 -0.38646 -0.28426 -0.40607 -0.25579 C -0.42222 -0.23843 -0.42673 -0.22176 -0.43316 -0.2051 C -0.43976 -0.1882 -0.44496 -0.18426 -0.44479 -0.15486 C -0.44739 -0.12199 -0.43732 -0.07732 -0.42378 -0.04607 C -0.41041 -0.01505 -0.37969 0.01041 -0.36354 0.03194 C -0.34687 0.05347 -0.33611 0.06018 -0.32014 0.07777 C -0.30399 0.09537 -0.28229 0.11643 -0.26406 0.13472 C -0.24583 0.15301 -0.22899 0.17037 -0.21232 0.18865 " pathEditMode="relative" rAng="0" ptsTypes="AAAAAAAAAAAAAA">
                                      <p:cBhvr>
                                        <p:cTn id="30" dur="3000" fill="hold"/>
                                        <p:tgtEl>
                                          <p:spTgt spid="73"/>
                                        </p:tgtEl>
                                        <p:attrNameLst>
                                          <p:attrName>ppt_x</p:attrName>
                                          <p:attrName>ppt_y</p:attrName>
                                        </p:attrNameLst>
                                      </p:cBhvr>
                                      <p:rCtr x="-23733" y="-1829"/>
                                    </p:animMotion>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0.04549 -0.05879 C 0.05695 -0.08102 0.07257 -0.10509 0.07223 -0.14375 C 0.07136 -0.18403 0.05122 -0.24676 0.03143 -0.28009 C 0.01181 -0.31389 -0.02066 -0.33171 -0.04427 -0.34745 C -0.0677 -0.36296 -0.08437 -0.36829 -0.11093 -0.37361 C -0.1375 -0.37893 -0.17204 -0.38241 -0.20312 -0.37963 C -0.23402 -0.37662 -0.26753 -0.37153 -0.29704 -0.35625 C -0.32638 -0.34097 -0.35868 -0.31852 -0.3802 -0.28796 C -0.40156 -0.25717 -0.42343 -0.20995 -0.42604 -0.17153 C -0.42847 -0.13333 -0.41458 -0.08495 -0.4 -0.05417 C -0.38524 -0.02338 -0.35833 -0.00625 -0.33784 0.01042 C -0.31718 0.02871 -0.29635 0.03912 -0.27691 0.04792 C -0.25746 0.05695 -0.23819 0.06227 -0.22118 0.06458 C -0.20399 0.0669 -0.18263 0.06482 -0.175 0.06621 " pathEditMode="relative" rAng="0" ptsTypes="AAAAAAAAAAAAAA">
                                      <p:cBhvr>
                                        <p:cTn id="34" dur="3000" fill="hold"/>
                                        <p:tgtEl>
                                          <p:spTgt spid="72"/>
                                        </p:tgtEl>
                                        <p:attrNameLst>
                                          <p:attrName>ppt_x</p:attrName>
                                          <p:attrName>ppt_y</p:attrName>
                                        </p:attrNameLst>
                                      </p:cBhvr>
                                      <p:rCtr x="-22257" y="-9838"/>
                                    </p:animMotion>
                                  </p:childTnLst>
                                </p:cTn>
                              </p:par>
                              <p:par>
                                <p:cTn id="35" presetID="0" presetClass="path" presetSubtype="0" accel="50000" decel="50000" fill="hold" grpId="0" nodeType="withEffect">
                                  <p:stCondLst>
                                    <p:cond delay="0"/>
                                  </p:stCondLst>
                                  <p:childTnLst>
                                    <p:animMotion origin="layout" path="M 0.04601 -0.04838 C 0.04913 -0.05463 0.06181 -0.0669 0.0691 -0.08542 C 0.07622 -0.10371 0.08837 -0.12801 0.08872 -0.15857 C 0.08958 -0.19144 0.0816 -0.23889 0.06736 -0.26991 C 0.05312 -0.30093 0.03108 -0.32454 0.0033 -0.34491 C -0.02448 -0.36528 -0.06441 -0.38472 -0.09878 -0.39283 C -0.13316 -0.40116 -0.17344 -0.39792 -0.20399 -0.39398 C -0.2349 -0.38982 -0.25816 -0.38148 -0.28316 -0.36806 C -0.30816 -0.35463 -0.33472 -0.33565 -0.35399 -0.31366 C -0.37326 -0.29144 -0.38958 -0.26343 -0.39878 -0.23542 C -0.40816 -0.20764 -0.40955 -0.17014 -0.40556 -0.14259 C -0.40174 -0.11551 -0.39201 -0.09259 -0.38038 -0.07107 C -0.36875 -0.04977 -0.34948 -0.02986 -0.33559 -0.01597 C -0.3217 -0.00162 -0.31111 0.00555 -0.29688 0.01342 C -0.28281 0.02199 -0.26597 0.02731 -0.25052 0.0331 C -0.23507 0.03889 -0.21493 0.04352 -0.20399 0.04653 C -0.19271 0.04953 -0.18715 0.04953 -0.18385 0.05116 " pathEditMode="relative" rAng="0" ptsTypes="AAAAAAAAAAAAAAAAA">
                                      <p:cBhvr>
                                        <p:cTn id="36" dur="3000" fill="hold"/>
                                        <p:tgtEl>
                                          <p:spTgt spid="71"/>
                                        </p:tgtEl>
                                        <p:attrNameLst>
                                          <p:attrName>ppt_x</p:attrName>
                                          <p:attrName>ppt_y</p:attrName>
                                        </p:attrNameLst>
                                      </p:cBhvr>
                                      <p:rCtr x="-20538" y="-12500"/>
                                    </p:animMotion>
                                  </p:childTnLst>
                                </p:cTn>
                              </p:par>
                              <p:par>
                                <p:cTn id="37" presetID="0" presetClass="path" presetSubtype="0" accel="50000" decel="50000" fill="hold" grpId="0" nodeType="withEffect">
                                  <p:stCondLst>
                                    <p:cond delay="0"/>
                                  </p:stCondLst>
                                  <p:childTnLst>
                                    <p:animMotion origin="layout" path="M 0.04618 -0.03796 C 0.06128 -0.04931 0.07344 -0.06435 0.08507 -0.08704 C 0.09722 -0.10926 0.11024 -0.13889 0.11007 -0.17824 C 0.10937 -0.21713 0.09132 -0.26644 0.07413 -0.30208 C 0.05607 -0.3375 0.02621 -0.35857 -0.00278 -0.37639 C -0.03247 -0.39445 -0.07084 -0.4044 -0.10226 -0.40926 C -0.13368 -0.41412 -0.16372 -0.41111 -0.19184 -0.40579 C -0.22014 -0.40046 -0.24636 -0.39144 -0.27118 -0.37685 C -0.29618 -0.36227 -0.3224 -0.34167 -0.34115 -0.31852 C -0.35972 -0.29537 -0.37865 -0.26991 -0.38299 -0.2382 C -0.38733 -0.20625 -0.38646 -0.14699 -0.37656 -0.11597 C -0.36667 -0.08542 -0.34323 -0.05648 -0.32379 -0.03542 C -0.30434 -0.01389 -0.27899 -0.00208 -0.26042 0.01065 C -0.24184 0.02222 -0.22292 0.02616 -0.21077 0.03055 C -0.19861 0.03356 -0.19028 0.03264 -0.18698 0.03588 " pathEditMode="relative" rAng="0" ptsTypes="AAAAAAAAAAAAAAA">
                                      <p:cBhvr>
                                        <p:cTn id="38" dur="3000" fill="hold"/>
                                        <p:tgtEl>
                                          <p:spTgt spid="70"/>
                                        </p:tgtEl>
                                        <p:attrNameLst>
                                          <p:attrName>ppt_x</p:attrName>
                                          <p:attrName>ppt_y</p:attrName>
                                        </p:attrNameLst>
                                      </p:cBhvr>
                                      <p:rCtr x="-18385" y="-15000"/>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 nodeType="afterEffect">
                                  <p:stCondLst>
                                    <p:cond delay="0"/>
                                  </p:stCondLst>
                                  <p:childTnLst>
                                    <p:set>
                                      <p:cBhvr>
                                        <p:cTn id="47" dur="1" fill="hold">
                                          <p:stCondLst>
                                            <p:cond delay="0"/>
                                          </p:stCondLst>
                                        </p:cTn>
                                        <p:tgtEl>
                                          <p:spTgt spid="75"/>
                                        </p:tgtEl>
                                        <p:attrNameLst>
                                          <p:attrName>style.visibility</p:attrName>
                                        </p:attrNameLst>
                                      </p:cBhvr>
                                      <p:to>
                                        <p:strVal val="visible"/>
                                      </p:to>
                                    </p:set>
                                  </p:childTnLst>
                                </p:cTn>
                              </p:par>
                            </p:childTnLst>
                          </p:cTn>
                        </p:par>
                        <p:par>
                          <p:cTn id="48" fill="hold">
                            <p:stCondLst>
                              <p:cond delay="0"/>
                            </p:stCondLst>
                            <p:childTnLst>
                              <p:par>
                                <p:cTn id="49" presetID="42" presetClass="path" presetSubtype="0" decel="100000" fill="hold" grpId="0" nodeType="afterEffect">
                                  <p:stCondLst>
                                    <p:cond delay="0"/>
                                  </p:stCondLst>
                                  <p:childTnLst>
                                    <p:animMotion origin="layout" path="M 8.33333E-7 -2.59259E-6 L 0.06059 0.07662 " pathEditMode="relative" rAng="0" ptsTypes="AA">
                                      <p:cBhvr>
                                        <p:cTn id="50" dur="1000" fill="hold"/>
                                        <p:tgtEl>
                                          <p:spTgt spid="75"/>
                                        </p:tgtEl>
                                        <p:attrNameLst>
                                          <p:attrName>ppt_x</p:attrName>
                                          <p:attrName>ppt_y</p:attrName>
                                        </p:attrNameLst>
                                      </p:cBhvr>
                                      <p:rCtr x="3021" y="3796"/>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7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2" nodeType="afterEffect">
                                  <p:stCondLst>
                                    <p:cond delay="0"/>
                                  </p:stCondLst>
                                  <p:childTnLst>
                                    <p:set>
                                      <p:cBhvr>
                                        <p:cTn id="59" dur="1" fill="hold">
                                          <p:stCondLst>
                                            <p:cond delay="0"/>
                                          </p:stCondLst>
                                        </p:cTn>
                                        <p:tgtEl>
                                          <p:spTgt spid="74"/>
                                        </p:tgtEl>
                                        <p:attrNameLst>
                                          <p:attrName>style.visibility</p:attrName>
                                        </p:attrNameLst>
                                      </p:cBhvr>
                                      <p:to>
                                        <p:strVal val="visible"/>
                                      </p:to>
                                    </p:set>
                                  </p:childTnLst>
                                </p:cTn>
                              </p:par>
                            </p:childTnLst>
                          </p:cTn>
                        </p:par>
                        <p:par>
                          <p:cTn id="60" fill="hold">
                            <p:stCondLst>
                              <p:cond delay="0"/>
                            </p:stCondLst>
                            <p:childTnLst>
                              <p:par>
                                <p:cTn id="61" presetID="0" presetClass="path" presetSubtype="0" accel="50000" decel="50000" fill="hold" grpId="1" nodeType="afterEffect">
                                  <p:stCondLst>
                                    <p:cond delay="0"/>
                                  </p:stCondLst>
                                  <p:childTnLst>
                                    <p:animMotion origin="layout" path="M 0.00017 0.00023 C 0.00486 0.00833 0.01093 0.01389 0.01632 0.02546 C 0.0217 0.03658 0.02743 0.05602 0.03263 0.06806 C 0.03784 0.07963 0.0427 0.0882 0.04739 0.0963 C 0.05208 0.10394 0.0559 0.11505 0.06128 0.11505 C 0.06666 0.11458 0.07395 0.10185 0.08003 0.09421 C 0.08611 0.08634 0.09218 0.07824 0.09791 0.06667 C 0.10364 0.05556 0.11093 0.03704 0.11423 0.02639 C 0.11753 0.01597 0.11944 0.01134 0.11753 0.00486 C 0.11562 -0.00162 0.11076 -0.00972 0.10295 -0.01273 C 0.09513 -0.01574 0.07934 -0.01273 0.07013 -0.01273 C 0.06093 -0.01273 0.05625 -0.01319 0.04739 -0.01273 C 0.03854 -0.01227 0.02309 -0.0118 0.01701 -0.00972 C 0.01093 -0.00787 0.01128 -0.00717 0.01059 -0.00069 C 0.00989 0.00533 0.01128 0.01945 0.01302 0.02755 C 0.01475 0.03542 0.01788 0.04005 0.02118 0.04699 C 0.02448 0.05417 0.02847 0.06111 0.03263 0.06875 C 0.0368 0.07662 0.04201 0.08681 0.04652 0.09283 C 0.05104 0.09931 0.05329 0.10648 0.05954 0.10695 C 0.06579 0.10787 0.07812 0.1044 0.08402 0.09746 C 0.08993 0.09028 0.09079 0.07523 0.09548 0.06574 C 0.10017 0.05602 0.1085 0.04746 0.1118 0.03843 C 0.1151 0.0294 0.11614 0.01783 0.1151 0.00972 C 0.11406 0.00232 0.11215 -0.00486 0.10538 -0.00833 C 0.09861 -0.01227 0.08472 -0.01273 0.0743 -0.01389 C 0.06388 -0.01481 0.05156 -0.01528 0.04236 -0.01481 C 0.03316 -0.01435 0.02465 -0.01342 0.01875 -0.01042 C 0.01284 -0.00787 0.00763 -0.0037 0.00729 0.00371 C 0.00694 0.01088 0.01232 0.02246 0.01632 0.03287 C 0.02031 0.04352 0.02621 0.05718 0.03177 0.06806 C 0.03732 0.07871 0.04392 0.09028 0.04982 0.09746 C 0.05573 0.1044 0.06111 0.11296 0.0677 0.11042 C 0.0743 0.10741 0.08246 0.09121 0.08906 0.08079 C 0.09566 0.0706 0.10225 0.05903 0.10694 0.04815 C 0.11163 0.0375 0.11684 0.02639 0.11753 0.01783 C 0.11823 0.0088 0.11823 -0.00023 0.11111 -0.00532 C 0.10399 -0.01018 0.08489 -0.01018 0.0743 -0.0118 C 0.06371 -0.01319 0.05642 -0.01481 0.04739 -0.01481 C 0.03836 -0.01481 0.02604 -0.01481 0.01961 -0.0118 C 0.01319 -0.00833 0.0092 -0.0037 0.00885 0.00486 C 0.0085 0.01343 0.01354 0.02894 0.01788 0.03958 C 0.02222 0.05 0.02951 0.0581 0.03507 0.06875 C 0.04062 0.07963 0.04566 0.09375 0.05138 0.10394 C 0.05711 0.11389 0.06475 0.12315 0.06944 0.12917 C 0.07413 0.13472 0.07569 0.13519 0.07916 0.13866 C 0.08263 0.14236 0.08871 0.14792 0.09062 0.15 " pathEditMode="relative" rAng="0" ptsTypes="AAAAAAAAAAAAAAAAAAAAAAAAAAAAAAAAAAAAAAAAAAAAAA">
                                      <p:cBhvr>
                                        <p:cTn id="62" dur="2000" fill="hold"/>
                                        <p:tgtEl>
                                          <p:spTgt spid="74"/>
                                        </p:tgtEl>
                                        <p:attrNameLst>
                                          <p:attrName>ppt_x</p:attrName>
                                          <p:attrName>ppt_y</p:attrName>
                                        </p:attrNameLst>
                                      </p:cBhvr>
                                      <p:rCtr x="5903" y="6713"/>
                                    </p:animMotion>
                                  </p:childTnLst>
                                </p:cTn>
                              </p:par>
                            </p:childTnLst>
                          </p:cTn>
                        </p:par>
                        <p:par>
                          <p:cTn id="63" fill="hold">
                            <p:stCondLst>
                              <p:cond delay="2000"/>
                            </p:stCondLst>
                            <p:childTnLst>
                              <p:par>
                                <p:cTn id="64" presetID="1" presetClass="path" presetSubtype="0" repeatCount="10000" fill="hold" grpId="0" nodeType="afterEffect">
                                  <p:stCondLst>
                                    <p:cond delay="0"/>
                                  </p:stCondLst>
                                  <p:childTnLst>
                                    <p:animMotion origin="layout" path="M 0.10989 0.16852 C 0.10989 0.18056 0.10312 0.19051 0.09479 0.19051 C 0.08611 0.19051 0.07916 0.18056 0.07916 0.16852 C 0.07916 0.15695 0.08611 0.14769 0.09479 0.14769 C 0.10312 0.14769 0.10989 0.15695 0.10989 0.16852 Z " pathEditMode="relative" rAng="5400000" ptsTypes="AAAAA">
                                      <p:cBhvr>
                                        <p:cTn id="65" dur="500" fill="hold"/>
                                        <p:tgtEl>
                                          <p:spTgt spid="74"/>
                                        </p:tgtEl>
                                        <p:attrNameLst>
                                          <p:attrName>ppt_x</p:attrName>
                                          <p:attrName>ppt_y</p:attrName>
                                        </p:attrNameLst>
                                      </p:cBhvr>
                                      <p:rCtr x="-1528" y="46"/>
                                    </p:animMotion>
                                  </p:childTnLst>
                                </p:cTn>
                              </p:par>
                            </p:childTnLst>
                          </p:cTn>
                        </p:par>
                        <p:par>
                          <p:cTn id="66" fill="hold">
                            <p:stCondLst>
                              <p:cond delay="7000"/>
                            </p:stCondLst>
                            <p:childTnLst>
                              <p:par>
                                <p:cTn id="67" presetID="2" presetClass="entr" presetSubtype="4" fill="hold" nodeType="afterEffect">
                                  <p:stCondLst>
                                    <p:cond delay="0"/>
                                  </p:stCondLst>
                                  <p:childTnLst>
                                    <p:set>
                                      <p:cBhvr>
                                        <p:cTn id="68" dur="1" fill="hold">
                                          <p:stCondLst>
                                            <p:cond delay="0"/>
                                          </p:stCondLst>
                                        </p:cTn>
                                        <p:tgtEl>
                                          <p:spTgt spid="86"/>
                                        </p:tgtEl>
                                        <p:attrNameLst>
                                          <p:attrName>style.visibility</p:attrName>
                                        </p:attrNameLst>
                                      </p:cBhvr>
                                      <p:to>
                                        <p:strVal val="visible"/>
                                      </p:to>
                                    </p:set>
                                    <p:anim calcmode="lin" valueType="num">
                                      <p:cBhvr additive="base">
                                        <p:cTn id="69" dur="500" fill="hold"/>
                                        <p:tgtEl>
                                          <p:spTgt spid="86"/>
                                        </p:tgtEl>
                                        <p:attrNameLst>
                                          <p:attrName>ppt_x</p:attrName>
                                        </p:attrNameLst>
                                      </p:cBhvr>
                                      <p:tavLst>
                                        <p:tav tm="0">
                                          <p:val>
                                            <p:strVal val="#ppt_x"/>
                                          </p:val>
                                        </p:tav>
                                        <p:tav tm="100000">
                                          <p:val>
                                            <p:strVal val="#ppt_x"/>
                                          </p:val>
                                        </p:tav>
                                      </p:tavLst>
                                    </p:anim>
                                    <p:anim calcmode="lin" valueType="num">
                                      <p:cBhvr additive="base">
                                        <p:cTn id="70" dur="500" fill="hold"/>
                                        <p:tgtEl>
                                          <p:spTgt spid="86"/>
                                        </p:tgtEl>
                                        <p:attrNameLst>
                                          <p:attrName>ppt_y</p:attrName>
                                        </p:attrNameLst>
                                      </p:cBhvr>
                                      <p:tavLst>
                                        <p:tav tm="0">
                                          <p:val>
                                            <p:strVal val="1+#ppt_h/2"/>
                                          </p:val>
                                        </p:tav>
                                        <p:tav tm="100000">
                                          <p:val>
                                            <p:strVal val="#ppt_y"/>
                                          </p:val>
                                        </p:tav>
                                      </p:tavLst>
                                    </p:anim>
                                  </p:childTnLst>
                                </p:cTn>
                              </p:par>
                            </p:childTnLst>
                          </p:cTn>
                        </p:par>
                        <p:par>
                          <p:cTn id="71" fill="hold">
                            <p:stCondLst>
                              <p:cond delay="7500"/>
                            </p:stCondLst>
                            <p:childTnLst>
                              <p:par>
                                <p:cTn id="72" presetID="1" presetClass="entr" presetSubtype="0" fill="hold" nodeType="afterEffect">
                                  <p:stCondLst>
                                    <p:cond delay="0"/>
                                  </p:stCondLst>
                                  <p:childTnLst>
                                    <p:set>
                                      <p:cBhvr>
                                        <p:cTn id="7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3" grpId="2" animBg="1"/>
      <p:bldP spid="74" grpId="0" animBg="1"/>
      <p:bldP spid="74" grpId="1" animBg="1"/>
      <p:bldP spid="74" grpId="2" animBg="1"/>
      <p:bldP spid="75" grpId="0" animBg="1"/>
      <p:bldP spid="75" grpId="1" animBg="1"/>
      <p:bldP spid="75" grpId="2" animBg="1"/>
      <p:bldP spid="78" grpId="0"/>
      <p:bldP spid="79" grpId="0"/>
      <p:bldP spid="80" grpId="0"/>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67640" y="6061402"/>
            <a:ext cx="12024359" cy="827087"/>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004772" y="1289785"/>
            <a:ext cx="7940180" cy="4663440"/>
          </a:xfrm>
        </p:spPr>
        <p:txBody>
          <a:bodyPr/>
          <a:lstStyle/>
          <a:p>
            <a:pPr marL="0" indent="0">
              <a:buNone/>
            </a:pPr>
            <a:r>
              <a:rPr lang="en-US" dirty="0" smtClean="0"/>
              <a:t>Here, you see the radial coherent </a:t>
            </a:r>
            <a:r>
              <a:rPr lang="en-US" dirty="0"/>
              <a:t>betatron oscillations:</a:t>
            </a: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smtClean="0"/>
              <a:t>The oscillation amplitude, frequency, and damping time enter the analysis of the precession frequency</a:t>
            </a:r>
            <a:endParaRPr lang="en-US" dirty="0"/>
          </a:p>
        </p:txBody>
      </p:sp>
      <p:sp>
        <p:nvSpPr>
          <p:cNvPr id="7" name="Title 6"/>
          <p:cNvSpPr>
            <a:spLocks noGrp="1"/>
          </p:cNvSpPr>
          <p:nvPr>
            <p:ph type="title"/>
          </p:nvPr>
        </p:nvSpPr>
        <p:spPr>
          <a:xfrm>
            <a:off x="259882" y="357630"/>
            <a:ext cx="11490960" cy="662648"/>
          </a:xfrm>
        </p:spPr>
        <p:txBody>
          <a:bodyPr/>
          <a:lstStyle/>
          <a:p>
            <a:r>
              <a:rPr lang="en-US" dirty="0" smtClean="0"/>
              <a:t>Trackers determine the complex breathing of the stored beam radially and vertically</a:t>
            </a:r>
            <a:endParaRPr lang="en-US" dirty="0"/>
          </a:p>
        </p:txBody>
      </p:sp>
      <p:pic>
        <p:nvPicPr>
          <p:cNvPr id="12" name="Picture 11">
            <a:extLst>
              <a:ext uri="{FF2B5EF4-FFF2-40B4-BE49-F238E27FC236}">
                <a16:creationId xmlns:a16="http://schemas.microsoft.com/office/drawing/2014/main" id="{2C685649-3E84-3F42-9E5D-F78FD0794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167" y="1669539"/>
            <a:ext cx="8134007" cy="2758082"/>
          </a:xfrm>
          <a:prstGeom prst="rect">
            <a:avLst/>
          </a:prstGeom>
        </p:spPr>
      </p:pic>
      <p:pic>
        <p:nvPicPr>
          <p:cNvPr id="2" name="Picture 1"/>
          <p:cNvPicPr>
            <a:picLocks noChangeAspect="1"/>
          </p:cNvPicPr>
          <p:nvPr/>
        </p:nvPicPr>
        <p:blipFill>
          <a:blip r:embed="rId3"/>
          <a:stretch>
            <a:fillRect/>
          </a:stretch>
        </p:blipFill>
        <p:spPr>
          <a:xfrm>
            <a:off x="243689" y="1421267"/>
            <a:ext cx="3475021" cy="269466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370" y="4309881"/>
            <a:ext cx="3497429" cy="2167119"/>
          </a:xfrm>
          <a:prstGeom prst="rect">
            <a:avLst/>
          </a:prstGeom>
        </p:spPr>
      </p:pic>
    </p:spTree>
    <p:extLst>
      <p:ext uri="{BB962C8B-B14F-4D97-AF65-F5344CB8AC3E}">
        <p14:creationId xmlns:p14="http://schemas.microsoft.com/office/powerpoint/2010/main" val="1274687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p:cNvSpPr/>
          <p:nvPr/>
        </p:nvSpPr>
        <p:spPr>
          <a:xfrm>
            <a:off x="167640" y="6061402"/>
            <a:ext cx="12024359" cy="827087"/>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A4576-5A42-4024-8B1E-658088B7896C}"/>
              </a:ext>
            </a:extLst>
          </p:cNvPr>
          <p:cNvSpPr>
            <a:spLocks noGrp="1"/>
          </p:cNvSpPr>
          <p:nvPr>
            <p:ph type="title"/>
          </p:nvPr>
        </p:nvSpPr>
        <p:spPr/>
        <p:txBody>
          <a:bodyPr/>
          <a:lstStyle/>
          <a:p>
            <a:r>
              <a:rPr lang="en-US" dirty="0" smtClean="0"/>
              <a:t>Absolute field calibration in great shape</a:t>
            </a:r>
            <a:endParaRPr lang="en-US" dirty="0"/>
          </a:p>
        </p:txBody>
      </p:sp>
      <p:sp>
        <p:nvSpPr>
          <p:cNvPr id="19" name="TextBox 18">
            <a:extLst>
              <a:ext uri="{FF2B5EF4-FFF2-40B4-BE49-F238E27FC236}">
                <a16:creationId xmlns:a16="http://schemas.microsoft.com/office/drawing/2014/main" id="{2777E703-D1CB-2145-B8E6-BA12D4A7CA77}"/>
              </a:ext>
            </a:extLst>
          </p:cNvPr>
          <p:cNvSpPr txBox="1"/>
          <p:nvPr/>
        </p:nvSpPr>
        <p:spPr>
          <a:xfrm>
            <a:off x="5824021" y="1420360"/>
            <a:ext cx="984438" cy="369332"/>
          </a:xfrm>
          <a:prstGeom prst="rect">
            <a:avLst/>
          </a:prstGeom>
          <a:noFill/>
        </p:spPr>
        <p:txBody>
          <a:bodyPr wrap="square" rtlCol="0">
            <a:spAutoFit/>
          </a:bodyPr>
          <a:lstStyle/>
          <a:p>
            <a:r>
              <a:rPr lang="en-US" dirty="0">
                <a:solidFill>
                  <a:schemeClr val="bg1"/>
                </a:solidFill>
              </a:rPr>
              <a:t>TDR</a:t>
            </a:r>
          </a:p>
        </p:txBody>
      </p:sp>
      <p:sp>
        <p:nvSpPr>
          <p:cNvPr id="7" name="Content Placeholder 30"/>
          <p:cNvSpPr>
            <a:spLocks noGrp="1"/>
          </p:cNvSpPr>
          <p:nvPr>
            <p:ph idx="1"/>
          </p:nvPr>
        </p:nvSpPr>
        <p:spPr>
          <a:xfrm>
            <a:off x="214312" y="870169"/>
            <a:ext cx="9234487" cy="2144494"/>
          </a:xfrm>
        </p:spPr>
        <p:txBody>
          <a:bodyPr>
            <a:normAutofit/>
          </a:bodyPr>
          <a:lstStyle/>
          <a:p>
            <a:r>
              <a:rPr lang="en-US" sz="2000" dirty="0" smtClean="0">
                <a:solidFill>
                  <a:schemeClr val="accent6">
                    <a:lumMod val="50000"/>
                  </a:schemeClr>
                </a:solidFill>
              </a:rPr>
              <a:t>Same BNL H</a:t>
            </a:r>
            <a:r>
              <a:rPr lang="en-US" sz="2000" baseline="-25000" dirty="0" smtClean="0">
                <a:solidFill>
                  <a:schemeClr val="accent6">
                    <a:lumMod val="50000"/>
                  </a:schemeClr>
                </a:solidFill>
              </a:rPr>
              <a:t>2</a:t>
            </a:r>
            <a:r>
              <a:rPr lang="en-US" sz="2000" dirty="0" smtClean="0">
                <a:solidFill>
                  <a:schemeClr val="accent6">
                    <a:lumMod val="50000"/>
                  </a:schemeClr>
                </a:solidFill>
              </a:rPr>
              <a:t>O probe, also used in LANL </a:t>
            </a:r>
            <a:r>
              <a:rPr lang="en-US" sz="2000" dirty="0" err="1">
                <a:solidFill>
                  <a:schemeClr val="accent6">
                    <a:lumMod val="50000"/>
                  </a:schemeClr>
                </a:solidFill>
              </a:rPr>
              <a:t>muonium</a:t>
            </a:r>
            <a:r>
              <a:rPr lang="en-US" sz="2000" dirty="0">
                <a:solidFill>
                  <a:schemeClr val="accent6">
                    <a:lumMod val="50000"/>
                  </a:schemeClr>
                </a:solidFill>
              </a:rPr>
              <a:t> </a:t>
            </a:r>
            <a:r>
              <a:rPr lang="en-US" sz="2000" dirty="0" smtClean="0">
                <a:solidFill>
                  <a:schemeClr val="accent6">
                    <a:lumMod val="50000"/>
                  </a:schemeClr>
                </a:solidFill>
              </a:rPr>
              <a:t>hyperfine compared to our new probes</a:t>
            </a:r>
            <a:endParaRPr lang="en-US" sz="1800" dirty="0">
              <a:solidFill>
                <a:schemeClr val="accent6">
                  <a:lumMod val="50000"/>
                </a:schemeClr>
              </a:solidFill>
            </a:endParaRPr>
          </a:p>
          <a:p>
            <a:r>
              <a:rPr lang="en-US" sz="2000" dirty="0" smtClean="0">
                <a:solidFill>
                  <a:schemeClr val="accent6">
                    <a:lumMod val="50000"/>
                  </a:schemeClr>
                </a:solidFill>
              </a:rPr>
              <a:t>We developed a new </a:t>
            </a:r>
            <a:r>
              <a:rPr lang="en-US" sz="2000" dirty="0">
                <a:solidFill>
                  <a:schemeClr val="accent6">
                    <a:lumMod val="50000"/>
                  </a:schemeClr>
                </a:solidFill>
              </a:rPr>
              <a:t>cylindrical plunging </a:t>
            </a:r>
            <a:r>
              <a:rPr lang="en-US" sz="2000" dirty="0" smtClean="0">
                <a:solidFill>
                  <a:schemeClr val="accent6">
                    <a:lumMod val="50000"/>
                  </a:schemeClr>
                </a:solidFill>
              </a:rPr>
              <a:t>probe (smaller shape corrections)</a:t>
            </a:r>
            <a:endParaRPr lang="en-US" sz="2000" dirty="0">
              <a:solidFill>
                <a:schemeClr val="accent6">
                  <a:lumMod val="50000"/>
                </a:schemeClr>
              </a:solidFill>
            </a:endParaRPr>
          </a:p>
          <a:p>
            <a:r>
              <a:rPr lang="en-US" sz="2000" dirty="0" smtClean="0">
                <a:solidFill>
                  <a:schemeClr val="accent6">
                    <a:lumMod val="50000"/>
                  </a:schemeClr>
                </a:solidFill>
                <a:sym typeface="Wingdings"/>
              </a:rPr>
              <a:t>We developed a new He-3 standard </a:t>
            </a:r>
            <a:r>
              <a:rPr lang="en-US" sz="2000" dirty="0">
                <a:solidFill>
                  <a:schemeClr val="accent6">
                    <a:lumMod val="50000"/>
                  </a:schemeClr>
                </a:solidFill>
                <a:sym typeface="Wingdings"/>
              </a:rPr>
              <a:t>probe </a:t>
            </a:r>
            <a:r>
              <a:rPr lang="en-US" sz="2000" dirty="0" smtClean="0">
                <a:solidFill>
                  <a:schemeClr val="accent6">
                    <a:lumMod val="50000"/>
                  </a:schemeClr>
                </a:solidFill>
                <a:sym typeface="Wingdings"/>
              </a:rPr>
              <a:t>(smaller corrections)</a:t>
            </a:r>
            <a:endParaRPr lang="en-US" sz="2000" dirty="0">
              <a:solidFill>
                <a:schemeClr val="accent6">
                  <a:lumMod val="50000"/>
                </a:schemeClr>
              </a:solidFill>
              <a:sym typeface="Wingdings"/>
            </a:endParaRPr>
          </a:p>
          <a:p>
            <a:r>
              <a:rPr lang="en-US" sz="2000" dirty="0" smtClean="0">
                <a:solidFill>
                  <a:schemeClr val="accent6">
                    <a:lumMod val="50000"/>
                  </a:schemeClr>
                </a:solidFill>
                <a:sym typeface="Wingdings"/>
              </a:rPr>
              <a:t>We built a </a:t>
            </a:r>
            <a:r>
              <a:rPr lang="en-US" sz="2000" dirty="0">
                <a:solidFill>
                  <a:schemeClr val="accent6">
                    <a:lumMod val="50000"/>
                  </a:schemeClr>
                </a:solidFill>
                <a:sym typeface="Wingdings"/>
              </a:rPr>
              <a:t>dedicate cross-calibration facility at </a:t>
            </a:r>
            <a:r>
              <a:rPr lang="en-US" sz="2000" dirty="0" smtClean="0">
                <a:solidFill>
                  <a:schemeClr val="accent6">
                    <a:lumMod val="50000"/>
                  </a:schemeClr>
                </a:solidFill>
                <a:sym typeface="Wingdings"/>
              </a:rPr>
              <a:t>ANL to make all tests under highly controlled conditions</a:t>
            </a:r>
            <a:endParaRPr lang="en-US" sz="2000" dirty="0">
              <a:solidFill>
                <a:schemeClr val="accent6">
                  <a:lumMod val="50000"/>
                </a:schemeClr>
              </a:solidFill>
            </a:endParaRPr>
          </a:p>
        </p:txBody>
      </p:sp>
      <p:pic>
        <p:nvPicPr>
          <p:cNvPr id="8" name="Picture 7"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9493" y="459824"/>
            <a:ext cx="1680467" cy="1726508"/>
          </a:xfrm>
          <a:prstGeom prst="rect">
            <a:avLst/>
          </a:prstGeom>
          <a:ln w="19050">
            <a:solidFill>
              <a:schemeClr val="tx1"/>
            </a:solidFill>
          </a:ln>
        </p:spPr>
      </p:pic>
      <p:sp>
        <p:nvSpPr>
          <p:cNvPr id="14" name="Rectangle 13"/>
          <p:cNvSpPr/>
          <p:nvPr/>
        </p:nvSpPr>
        <p:spPr>
          <a:xfrm>
            <a:off x="9154814" y="5088246"/>
            <a:ext cx="2449131" cy="707886"/>
          </a:xfrm>
          <a:prstGeom prst="rect">
            <a:avLst/>
          </a:prstGeom>
        </p:spPr>
        <p:txBody>
          <a:bodyPr wrap="square">
            <a:spAutoFit/>
          </a:bodyPr>
          <a:lstStyle/>
          <a:p>
            <a:r>
              <a:rPr lang="en-US" sz="2000" dirty="0" smtClean="0">
                <a:latin typeface="Helvetica"/>
                <a:cs typeface="Helvetica"/>
              </a:rPr>
              <a:t>Developed He-3 </a:t>
            </a:r>
            <a:r>
              <a:rPr lang="en-US" sz="2000" dirty="0">
                <a:latin typeface="Helvetica"/>
                <a:cs typeface="Helvetica"/>
              </a:rPr>
              <a:t>as a new standard</a:t>
            </a:r>
          </a:p>
        </p:txBody>
      </p:sp>
      <p:pic>
        <p:nvPicPr>
          <p:cNvPr id="15" name="Picture 14" descr="IMG_0286.JPG"/>
          <p:cNvPicPr>
            <a:picLocks noChangeAspect="1"/>
          </p:cNvPicPr>
          <p:nvPr/>
        </p:nvPicPr>
        <p:blipFill rotWithShape="1">
          <a:blip r:embed="rId4" cstate="screen">
            <a:extLst>
              <a:ext uri="{28A0092B-C50C-407E-A947-70E740481C1C}">
                <a14:useLocalDpi xmlns:a14="http://schemas.microsoft.com/office/drawing/2010/main"/>
              </a:ext>
            </a:extLst>
          </a:blip>
          <a:srcRect l="17693" t="15858" r="24961" b="21135"/>
          <a:stretch/>
        </p:blipFill>
        <p:spPr>
          <a:xfrm>
            <a:off x="798286" y="3350393"/>
            <a:ext cx="4093028" cy="3064920"/>
          </a:xfrm>
          <a:prstGeom prst="rect">
            <a:avLst/>
          </a:prstGeom>
          <a:ln w="28575">
            <a:solidFill>
              <a:srgbClr val="002060"/>
            </a:solidFill>
          </a:ln>
        </p:spPr>
      </p:pic>
      <p:sp>
        <p:nvSpPr>
          <p:cNvPr id="17" name="Rectangle 16"/>
          <p:cNvSpPr/>
          <p:nvPr/>
        </p:nvSpPr>
        <p:spPr>
          <a:xfrm>
            <a:off x="4831923" y="3887881"/>
            <a:ext cx="3850114" cy="400110"/>
          </a:xfrm>
          <a:prstGeom prst="rect">
            <a:avLst/>
          </a:prstGeom>
        </p:spPr>
        <p:txBody>
          <a:bodyPr wrap="square">
            <a:spAutoFit/>
          </a:bodyPr>
          <a:lstStyle/>
          <a:p>
            <a:pPr algn="ctr"/>
            <a:r>
              <a:rPr lang="en-US" sz="2000" dirty="0">
                <a:latin typeface="Helvetica"/>
                <a:cs typeface="Helvetica"/>
              </a:rPr>
              <a:t>Cylindrical plunging probe</a:t>
            </a:r>
          </a:p>
        </p:txBody>
      </p:sp>
      <p:pic>
        <p:nvPicPr>
          <p:cNvPr id="20"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92702" y="2671025"/>
            <a:ext cx="4160217" cy="1063784"/>
          </a:xfrm>
          <a:prstGeom prst="rect">
            <a:avLst/>
          </a:prstGeom>
          <a:ln w="19050" cap="flat">
            <a:solidFill>
              <a:schemeClr val="tx1"/>
            </a:solidFill>
            <a:miter lim="400000"/>
          </a:ln>
          <a:effectLst/>
        </p:spPr>
      </p:pic>
      <p:pic>
        <p:nvPicPr>
          <p:cNvPr id="5" name="Picture 4"/>
          <p:cNvPicPr>
            <a:picLocks noChangeAspect="1"/>
          </p:cNvPicPr>
          <p:nvPr/>
        </p:nvPicPr>
        <p:blipFill rotWithShape="1">
          <a:blip r:embed="rId6"/>
          <a:srcRect l="28484" t="8215" r="27549"/>
          <a:stretch/>
        </p:blipFill>
        <p:spPr>
          <a:xfrm>
            <a:off x="7576457" y="4862285"/>
            <a:ext cx="1364343" cy="1633950"/>
          </a:xfrm>
          <a:prstGeom prst="rect">
            <a:avLst/>
          </a:prstGeom>
          <a:ln w="19050">
            <a:solidFill>
              <a:schemeClr val="tx1"/>
            </a:solidFill>
          </a:ln>
        </p:spPr>
      </p:pic>
      <p:sp>
        <p:nvSpPr>
          <p:cNvPr id="6" name="TextBox 5"/>
          <p:cNvSpPr txBox="1"/>
          <p:nvPr/>
        </p:nvSpPr>
        <p:spPr>
          <a:xfrm>
            <a:off x="841829" y="3628571"/>
            <a:ext cx="2191657" cy="369332"/>
          </a:xfrm>
          <a:prstGeom prst="rect">
            <a:avLst/>
          </a:prstGeom>
          <a:solidFill>
            <a:schemeClr val="bg1"/>
          </a:solidFill>
          <a:ln>
            <a:solidFill>
              <a:schemeClr val="tx1"/>
            </a:solidFill>
          </a:ln>
        </p:spPr>
        <p:txBody>
          <a:bodyPr wrap="square" rtlCol="0">
            <a:spAutoFit/>
          </a:bodyPr>
          <a:lstStyle/>
          <a:p>
            <a:pPr algn="ctr"/>
            <a:r>
              <a:rPr lang="en-US" b="1" dirty="0" smtClean="0"/>
              <a:t>ANL Test Facility</a:t>
            </a:r>
            <a:endParaRPr lang="en-US" b="1" dirty="0"/>
          </a:p>
        </p:txBody>
      </p:sp>
    </p:spTree>
    <p:extLst>
      <p:ext uri="{BB962C8B-B14F-4D97-AF65-F5344CB8AC3E}">
        <p14:creationId xmlns:p14="http://schemas.microsoft.com/office/powerpoint/2010/main" val="503448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PASCOS 98">
  <a:themeElements>
    <a:clrScheme name="">
      <a:dk1>
        <a:srgbClr val="000000"/>
      </a:dk1>
      <a:lt1>
        <a:srgbClr val="FFFFFF"/>
      </a:lt1>
      <a:dk2>
        <a:srgbClr val="0000D4"/>
      </a:dk2>
      <a:lt2>
        <a:srgbClr val="000080"/>
      </a:lt2>
      <a:accent1>
        <a:srgbClr val="F20884"/>
      </a:accent1>
      <a:accent2>
        <a:srgbClr val="DD0806"/>
      </a:accent2>
      <a:accent3>
        <a:srgbClr val="FFFFFF"/>
      </a:accent3>
      <a:accent4>
        <a:srgbClr val="000000"/>
      </a:accent4>
      <a:accent5>
        <a:srgbClr val="F7AAC2"/>
      </a:accent5>
      <a:accent6>
        <a:srgbClr val="C80605"/>
      </a:accent6>
      <a:hlink>
        <a:srgbClr val="02ABEA"/>
      </a:hlink>
      <a:folHlink>
        <a:srgbClr val="C0C0C0"/>
      </a:folHlink>
    </a:clrScheme>
    <a:fontScheme name="4_PASCOS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_PASCOS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PASCOS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PASCOS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PASCOS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PASCOS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PASCOS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PASCOS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4_Default Design 13">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0000"/>
      </a:hlink>
      <a:folHlink>
        <a:srgbClr val="3333FF"/>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0000"/>
        </a:hlink>
        <a:folHlink>
          <a:srgbClr val="3333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1" id="{CE4845D2-B430-6F41-8C53-4F57D3B2024E}" vid="{846BF2A3-2DCB-AC43-B9E7-4D931A13A87F}"/>
    </a:ext>
  </a:extLst>
</a:theme>
</file>

<file path=ppt/theme/theme6.xml><?xml version="1.0" encoding="utf-8"?>
<a:theme xmlns:a="http://schemas.openxmlformats.org/drawingml/2006/main" name="1_Default Design">
  <a:themeElements>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D4"/>
        </a:dk2>
        <a:lt2>
          <a:srgbClr val="000080"/>
        </a:lt2>
        <a:accent1>
          <a:srgbClr val="F20884"/>
        </a:accent1>
        <a:accent2>
          <a:srgbClr val="DD0806"/>
        </a:accent2>
        <a:accent3>
          <a:srgbClr val="FFFFFF"/>
        </a:accent3>
        <a:accent4>
          <a:srgbClr val="000000"/>
        </a:accent4>
        <a:accent5>
          <a:srgbClr val="F7AAC2"/>
        </a:accent5>
        <a:accent6>
          <a:srgbClr val="C80605"/>
        </a:accent6>
        <a:hlink>
          <a:srgbClr val="000000"/>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11936</TotalTime>
  <Words>2022</Words>
  <Application>Microsoft Office PowerPoint</Application>
  <PresentationFormat>Widescreen</PresentationFormat>
  <Paragraphs>329</Paragraphs>
  <Slides>31</Slides>
  <Notes>9</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31</vt:i4>
      </vt:variant>
    </vt:vector>
  </HeadingPairs>
  <TitlesOfParts>
    <vt:vector size="58" baseType="lpstr">
      <vt:lpstr>ＭＳ Ｐゴシック</vt:lpstr>
      <vt:lpstr>ＭＳ Ｐゴシック</vt:lpstr>
      <vt:lpstr>Arial</vt:lpstr>
      <vt:lpstr>Arial</vt:lpstr>
      <vt:lpstr>Calibri</vt:lpstr>
      <vt:lpstr>Calibri Light</vt:lpstr>
      <vt:lpstr>Cambria Math</vt:lpstr>
      <vt:lpstr>Chalkboard</vt:lpstr>
      <vt:lpstr>cmss12</vt:lpstr>
      <vt:lpstr>Comic Sans MS</vt:lpstr>
      <vt:lpstr>Courier New</vt:lpstr>
      <vt:lpstr>Geneva</vt:lpstr>
      <vt:lpstr>Helvetica</vt:lpstr>
      <vt:lpstr>Mathematica1</vt:lpstr>
      <vt:lpstr>Monotype Sorts</vt:lpstr>
      <vt:lpstr>Symbol</vt:lpstr>
      <vt:lpstr>Times New Roman</vt:lpstr>
      <vt:lpstr>Wingdings</vt:lpstr>
      <vt:lpstr>Office Theme</vt:lpstr>
      <vt:lpstr>Fermilab</vt:lpstr>
      <vt:lpstr>5_PASCOS 98</vt:lpstr>
      <vt:lpstr>8_Default Design</vt:lpstr>
      <vt:lpstr>Fermilab_PPT_090815</vt:lpstr>
      <vt:lpstr>1_Default Design</vt:lpstr>
      <vt:lpstr>1_Fermilab</vt:lpstr>
      <vt:lpstr>1_Office Theme</vt:lpstr>
      <vt:lpstr>2_Office Theme</vt:lpstr>
      <vt:lpstr>PowerPoint Presentation</vt:lpstr>
      <vt:lpstr>Introductory comments …</vt:lpstr>
      <vt:lpstr>First, on behalf of E989, we offer warm greetings and a collective thanks for the hard work you are doing on the theory</vt:lpstr>
      <vt:lpstr>In principle, extracting am requires measurement of 3 things by us, plus external constants</vt:lpstr>
      <vt:lpstr>What is unusual in this particle physics experiment?  </vt:lpstr>
      <vt:lpstr>Our plan for a better measurement</vt:lpstr>
      <vt:lpstr>PowerPoint Presentation</vt:lpstr>
      <vt:lpstr>Trackers determine the complex breathing of the stored beam radially and vertically</vt:lpstr>
      <vt:lpstr>Absolute field calibration in great shape</vt:lpstr>
      <vt:lpstr>Monitoring the magnetic field with new fixed and Trolley probes</vt:lpstr>
      <vt:lpstr>PowerPoint Presentation</vt:lpstr>
      <vt:lpstr>The precession frequency, wa is derived from a time histogram of high-energy e+ decay events </vt:lpstr>
      <vt:lpstr>The precession frequency is the difference between the spin and cyclotron frequencies, encoded as an oscillation in the positron energy spectrum as seen by the calorimeters</vt:lpstr>
      <vt:lpstr>Run-1 and Run-2 data accumulation in BNL “units”</vt:lpstr>
      <vt:lpstr>We pushed hard toward Unblinding in Elba, but …</vt:lpstr>
      <vt:lpstr>“All human plans [are] subject to ruthless revision by Nature …” </vt:lpstr>
      <vt:lpstr>We are confident we will get it right because …   1) We built incredible Instrumentation that works</vt:lpstr>
      <vt:lpstr>2) We developed a multi-team, analysis structure to build in independent checks</vt:lpstr>
      <vt:lpstr>Examples of many positives intermediate results.  (no chance for me to do this list justice… I would need hours)</vt:lpstr>
      <vt:lpstr>An example of just one of the Precession Analyses intermediate reports</vt:lpstr>
      <vt:lpstr>And, one example of a typical consistency test The result (in blinded ppm) vs time of fit start for 3 data sets</vt:lpstr>
      <vt:lpstr>3) There are also challenges:  Reminder of Injection and storage components because that’s  where we are not yet optimized</vt:lpstr>
      <vt:lpstr>The (magnetic) Kicker needs to create a ~11 mrad deflection of the incoming beam on the first turn, and then “get out of the way” before the beam returns.  This is an engineering challenge that was never fully realized for BNL  … and not yet for us.</vt:lpstr>
      <vt:lpstr>During Run-1, 2 of 32 HV resistors on the Quad plates were flawed. This meant they did not stabilize prior to “fit start time” and thus … </vt:lpstr>
      <vt:lpstr>So, where are we now …</vt:lpstr>
      <vt:lpstr>Conclusions</vt:lpstr>
      <vt:lpstr>PowerPoint Presentation</vt:lpstr>
      <vt:lpstr>Extras</vt:lpstr>
      <vt:lpstr>The off-momentum muon spins are slightly affected by the radial E field</vt:lpstr>
      <vt:lpstr>The “pitch” correction owing to vertical betatron oscillations</vt:lpstr>
      <vt:lpstr>Overview of  wp Measurement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Hertzog</dc:creator>
  <cp:lastModifiedBy>David Hertzog</cp:lastModifiedBy>
  <cp:revision>99</cp:revision>
  <dcterms:created xsi:type="dcterms:W3CDTF">2019-08-23T00:09:33Z</dcterms:created>
  <dcterms:modified xsi:type="dcterms:W3CDTF">2019-09-07T09:32:53Z</dcterms:modified>
</cp:coreProperties>
</file>