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9"/>
  </p:notesMasterIdLst>
  <p:handoutMasterIdLst>
    <p:handoutMasterId r:id="rId20"/>
  </p:handoutMasterIdLst>
  <p:sldIdLst>
    <p:sldId id="265" r:id="rId3"/>
    <p:sldId id="266" r:id="rId4"/>
    <p:sldId id="267" r:id="rId5"/>
    <p:sldId id="268" r:id="rId6"/>
    <p:sldId id="269" r:id="rId7"/>
    <p:sldId id="271" r:id="rId8"/>
    <p:sldId id="272" r:id="rId9"/>
    <p:sldId id="273" r:id="rId10"/>
    <p:sldId id="274" r:id="rId11"/>
    <p:sldId id="275" r:id="rId12"/>
    <p:sldId id="276" r:id="rId13"/>
    <p:sldId id="281" r:id="rId14"/>
    <p:sldId id="277" r:id="rId15"/>
    <p:sldId id="278" r:id="rId16"/>
    <p:sldId id="279" r:id="rId17"/>
    <p:sldId id="280"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o Berrutti" initials="PB" lastIdx="10" clrIdx="0">
    <p:extLst>
      <p:ext uri="{19B8F6BF-5375-455C-9EA6-DF929625EA0E}">
        <p15:presenceInfo xmlns:p15="http://schemas.microsoft.com/office/powerpoint/2012/main" userId="Paolo Berrut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EF7"/>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99" d="100"/>
          <a:sy n="99" d="100"/>
        </p:scale>
        <p:origin x="360" y="77"/>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28T13:16:30.929" idx="7">
    <p:pos x="10" y="10"/>
    <p:text>Did you sbtract the field on axis to all lines before integration? this is not clear from the slide!
also in which order you did sqrt and derivation??? the formula shuold be corrected!!!</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8/28/2019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8/28/2019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8/28/2019</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8/28/2019</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8/28/2019</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8/28/2019</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EAD63FCB-C847-421A-A82C-644CA8D55BDB}" type="datetime1">
              <a:rPr lang="en-US" altLang="en-US"/>
              <a:pPr/>
              <a:t>8/28/2019</a:t>
            </a:fld>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A0E092C4-48F6-48C5-B2B3-815670E99CE7}" type="datetime1">
              <a:rPr lang="en-US" altLang="en-US"/>
              <a:pPr/>
              <a:t>8/28/2019</a:t>
            </a:fld>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DD380D08-F2CA-47D3-B2B9-BCFDF76A6561}" type="datetime1">
              <a:rPr lang="en-US" altLang="en-US"/>
              <a:pPr/>
              <a:t>8/28/2019</a:t>
            </a:fld>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866E9CA-C242-476E-AC96-726DAD61F4C9}" type="datetime1">
              <a:rPr lang="en-US" altLang="en-US"/>
              <a:pPr/>
              <a:t>8/28/2019</a:t>
            </a:fld>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8/28/2019</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8/28/2019</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RFD crab cavity multipoles study</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t>Carrasco Álvarez Álvaro Adrián		</a:t>
            </a:r>
          </a:p>
          <a:p>
            <a:pPr eaLnBrk="1" hangingPunct="1"/>
            <a:r>
              <a:rPr lang="en-US" altLang="en-US" dirty="0">
                <a:latin typeface="Helvetica" panose="020B0604020202020204" pitchFamily="34" charset="0"/>
                <a:ea typeface="Geneva" pitchFamily="121" charset="-128"/>
              </a:rPr>
              <a:t>Paolo Berrutti</a:t>
            </a:r>
          </a:p>
          <a:p>
            <a:pPr eaLnBrk="1" hangingPunct="1"/>
            <a:r>
              <a:rPr lang="en-US" altLang="en-US" dirty="0">
                <a:latin typeface="Helvetica" panose="020B0604020202020204" pitchFamily="34" charset="0"/>
                <a:ea typeface="Geneva" pitchFamily="121" charset="-128"/>
              </a:rPr>
              <a:t>Final Presentation</a:t>
            </a:r>
          </a:p>
          <a:p>
            <a:pPr eaLnBrk="1" hangingPunct="1"/>
            <a:r>
              <a:rPr lang="en-US" altLang="en-US" dirty="0">
                <a:latin typeface="Helvetica" panose="020B0604020202020204" pitchFamily="34" charset="0"/>
                <a:ea typeface="Geneva" pitchFamily="121" charset="-128"/>
              </a:rPr>
              <a:t>29/08/2019</a:t>
            </a:r>
          </a:p>
          <a:p>
            <a:pPr eaLnBrk="1" hangingPunct="1"/>
            <a:endParaRPr lang="en-US" altLang="en-US" dirty="0">
              <a:latin typeface="Helvetica" panose="020B0604020202020204" pitchFamily="34" charset="0"/>
              <a:ea typeface="Geneva" pitchFamily="121" charset="-128"/>
            </a:endParaRPr>
          </a:p>
        </p:txBody>
      </p:sp>
      <p:pic>
        <p:nvPicPr>
          <p:cNvPr id="3" name="Picture 2">
            <a:extLst>
              <a:ext uri="{FF2B5EF4-FFF2-40B4-BE49-F238E27FC236}">
                <a16:creationId xmlns:a16="http://schemas.microsoft.com/office/drawing/2014/main" id="{879E79A6-3D56-4814-94B0-3308A5607271}"/>
              </a:ext>
            </a:extLst>
          </p:cNvPr>
          <p:cNvPicPr>
            <a:picLocks noChangeAspect="1"/>
          </p:cNvPicPr>
          <p:nvPr/>
        </p:nvPicPr>
        <p:blipFill>
          <a:blip r:embed="rId2"/>
          <a:stretch>
            <a:fillRect/>
          </a:stretch>
        </p:blipFill>
        <p:spPr>
          <a:xfrm>
            <a:off x="5862763" y="4841875"/>
            <a:ext cx="1611493" cy="15942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6221-B1BD-4D45-9B21-1CA6470B7DC8}"/>
              </a:ext>
            </a:extLst>
          </p:cNvPr>
          <p:cNvSpPr>
            <a:spLocks noGrp="1"/>
          </p:cNvSpPr>
          <p:nvPr>
            <p:ph type="title"/>
          </p:nvPr>
        </p:nvSpPr>
        <p:spPr/>
        <p:txBody>
          <a:bodyPr/>
          <a:lstStyle/>
          <a:p>
            <a:r>
              <a:rPr lang="es-ES" dirty="0" err="1"/>
              <a:t>Simulations</a:t>
            </a:r>
            <a:r>
              <a:rPr lang="es-ES" dirty="0"/>
              <a:t>: </a:t>
            </a:r>
            <a:r>
              <a:rPr lang="es-ES" dirty="0" err="1"/>
              <a:t>Sphere</a:t>
            </a:r>
            <a:r>
              <a:rPr lang="es-ES" dirty="0"/>
              <a:t> </a:t>
            </a:r>
            <a:r>
              <a:rPr lang="es-ES" dirty="0" err="1"/>
              <a:t>or</a:t>
            </a:r>
            <a:r>
              <a:rPr lang="es-ES" dirty="0"/>
              <a:t> </a:t>
            </a:r>
            <a:r>
              <a:rPr lang="es-ES" dirty="0" err="1"/>
              <a:t>Needle</a:t>
            </a:r>
            <a:r>
              <a:rPr lang="es-ES" dirty="0"/>
              <a:t> </a:t>
            </a:r>
            <a:r>
              <a:rPr lang="es-ES" dirty="0" err="1"/>
              <a:t>for</a:t>
            </a:r>
            <a:r>
              <a:rPr lang="es-ES" dirty="0"/>
              <a:t> </a:t>
            </a:r>
            <a:r>
              <a:rPr lang="es-ES" dirty="0" err="1"/>
              <a:t>Measurements</a:t>
            </a:r>
            <a:r>
              <a:rPr lang="es-ES" dirty="0"/>
              <a:t>?</a:t>
            </a:r>
            <a:endParaRPr lang="en-US" dirty="0"/>
          </a:p>
        </p:txBody>
      </p:sp>
      <p:sp>
        <p:nvSpPr>
          <p:cNvPr id="3" name="Content Placeholder 2">
            <a:extLst>
              <a:ext uri="{FF2B5EF4-FFF2-40B4-BE49-F238E27FC236}">
                <a16:creationId xmlns:a16="http://schemas.microsoft.com/office/drawing/2014/main" id="{5DF9B514-1DB2-4077-9489-7A0D699AD708}"/>
              </a:ext>
            </a:extLst>
          </p:cNvPr>
          <p:cNvSpPr>
            <a:spLocks noGrp="1"/>
          </p:cNvSpPr>
          <p:nvPr>
            <p:ph idx="1"/>
          </p:nvPr>
        </p:nvSpPr>
        <p:spPr/>
        <p:txBody>
          <a:bodyPr/>
          <a:lstStyle/>
          <a:p>
            <a:pPr marL="285750" indent="-285750">
              <a:buFont typeface="Wingdings" panose="05000000000000000000" pitchFamily="2" charset="2"/>
              <a:buChar char="q"/>
            </a:pPr>
            <a:r>
              <a:rPr lang="en-US" dirty="0"/>
              <a:t>Needle</a:t>
            </a:r>
          </a:p>
          <a:p>
            <a:pPr marL="685800" lvl="1">
              <a:buFont typeface="Wingdings" panose="05000000000000000000" pitchFamily="2" charset="2"/>
              <a:buChar char="q"/>
            </a:pPr>
            <a:r>
              <a:rPr lang="en-US" dirty="0">
                <a:solidFill>
                  <a:srgbClr val="FF0000"/>
                </a:solidFill>
              </a:rPr>
              <a:t>Approximated energy and ‘kick’</a:t>
            </a:r>
          </a:p>
          <a:p>
            <a:pPr marL="685800" lvl="1">
              <a:buFont typeface="Wingdings" panose="05000000000000000000" pitchFamily="2" charset="2"/>
              <a:buChar char="q"/>
            </a:pPr>
            <a:endParaRPr lang="en-US" dirty="0">
              <a:solidFill>
                <a:srgbClr val="FF0000"/>
              </a:solidFill>
            </a:endParaRPr>
          </a:p>
          <a:p>
            <a:pPr marL="685800" lvl="1">
              <a:buFont typeface="Wingdings" panose="05000000000000000000" pitchFamily="2" charset="2"/>
              <a:buChar char="q"/>
            </a:pPr>
            <a:endParaRPr lang="en-US" dirty="0">
              <a:solidFill>
                <a:srgbClr val="FF0000"/>
              </a:solidFill>
            </a:endParaRPr>
          </a:p>
          <a:p>
            <a:pPr marL="685800" lvl="1">
              <a:buFont typeface="Wingdings" panose="05000000000000000000" pitchFamily="2" charset="2"/>
              <a:buChar char="q"/>
            </a:pPr>
            <a:r>
              <a:rPr lang="en-US" dirty="0">
                <a:solidFill>
                  <a:srgbClr val="FF0000"/>
                </a:solidFill>
              </a:rPr>
              <a:t>K parameter takes into account a small interaction with Ex</a:t>
            </a:r>
          </a:p>
        </p:txBody>
      </p:sp>
      <p:sp>
        <p:nvSpPr>
          <p:cNvPr id="4" name="Date Placeholder 3">
            <a:extLst>
              <a:ext uri="{FF2B5EF4-FFF2-40B4-BE49-F238E27FC236}">
                <a16:creationId xmlns:a16="http://schemas.microsoft.com/office/drawing/2014/main" id="{B13F57A6-A4EC-40A6-B78B-8491D378C604}"/>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E5B4EE7F-AD50-40F3-9A63-4235578D9278}"/>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B2FE230E-E89E-44C8-9F8B-7120566DF98F}"/>
              </a:ext>
            </a:extLst>
          </p:cNvPr>
          <p:cNvSpPr>
            <a:spLocks noGrp="1"/>
          </p:cNvSpPr>
          <p:nvPr>
            <p:ph type="sldNum" sz="quarter" idx="12"/>
          </p:nvPr>
        </p:nvSpPr>
        <p:spPr/>
        <p:txBody>
          <a:bodyPr/>
          <a:lstStyle/>
          <a:p>
            <a:fld id="{52E9C158-AEF1-41A2-A6CE-6F0BAB305EFD}" type="slidenum">
              <a:rPr lang="en-US" altLang="en-US" smtClean="0"/>
              <a:pPr/>
              <a:t>10</a:t>
            </a:fld>
            <a:endParaRPr lang="en-US" altLang="en-US"/>
          </a:p>
        </p:txBody>
      </p:sp>
      <p:sp>
        <p:nvSpPr>
          <p:cNvPr id="10" name="CuadroTexto 10">
            <a:extLst>
              <a:ext uri="{FF2B5EF4-FFF2-40B4-BE49-F238E27FC236}">
                <a16:creationId xmlns:a16="http://schemas.microsoft.com/office/drawing/2014/main" id="{17AB1464-A39A-4E43-98F6-BBA078530916}"/>
              </a:ext>
            </a:extLst>
          </p:cNvPr>
          <p:cNvSpPr txBox="1"/>
          <p:nvPr/>
        </p:nvSpPr>
        <p:spPr>
          <a:xfrm>
            <a:off x="5937097" y="5667908"/>
            <a:ext cx="1299823" cy="461665"/>
          </a:xfrm>
          <a:prstGeom prst="rect">
            <a:avLst/>
          </a:prstGeom>
          <a:noFill/>
        </p:spPr>
        <p:txBody>
          <a:bodyPr wrap="square" rtlCol="0">
            <a:spAutoFit/>
          </a:bodyPr>
          <a:lstStyle/>
          <a:p>
            <a:r>
              <a:rPr lang="es-ES" dirty="0"/>
              <a:t>K= 0.001</a:t>
            </a:r>
          </a:p>
        </p:txBody>
      </p:sp>
      <p:sp>
        <p:nvSpPr>
          <p:cNvPr id="11" name="CuadroTexto 11">
            <a:extLst>
              <a:ext uri="{FF2B5EF4-FFF2-40B4-BE49-F238E27FC236}">
                <a16:creationId xmlns:a16="http://schemas.microsoft.com/office/drawing/2014/main" id="{B7685B68-F0EA-4D72-ABD6-722C8C721989}"/>
              </a:ext>
            </a:extLst>
          </p:cNvPr>
          <p:cNvSpPr txBox="1"/>
          <p:nvPr/>
        </p:nvSpPr>
        <p:spPr>
          <a:xfrm>
            <a:off x="1720186" y="5653432"/>
            <a:ext cx="1203338" cy="461665"/>
          </a:xfrm>
          <a:prstGeom prst="rect">
            <a:avLst/>
          </a:prstGeom>
          <a:noFill/>
        </p:spPr>
        <p:txBody>
          <a:bodyPr wrap="square" rtlCol="0">
            <a:spAutoFit/>
          </a:bodyPr>
          <a:lstStyle/>
          <a:p>
            <a:r>
              <a:rPr lang="es-ES" dirty="0"/>
              <a:t>K= 0.01</a:t>
            </a:r>
          </a:p>
        </p:txBody>
      </p:sp>
      <p:pic>
        <p:nvPicPr>
          <p:cNvPr id="13" name="Picture 12">
            <a:extLst>
              <a:ext uri="{FF2B5EF4-FFF2-40B4-BE49-F238E27FC236}">
                <a16:creationId xmlns:a16="http://schemas.microsoft.com/office/drawing/2014/main" id="{9189D1ED-D992-4660-8EFA-D2D4C6FD8D14}"/>
              </a:ext>
            </a:extLst>
          </p:cNvPr>
          <p:cNvPicPr>
            <a:picLocks noChangeAspect="1"/>
          </p:cNvPicPr>
          <p:nvPr/>
        </p:nvPicPr>
        <p:blipFill>
          <a:blip r:embed="rId2"/>
          <a:stretch>
            <a:fillRect/>
          </a:stretch>
        </p:blipFill>
        <p:spPr>
          <a:xfrm>
            <a:off x="744801" y="2044383"/>
            <a:ext cx="3219316" cy="48593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C42E6FD5-3F68-442E-9CFB-E9B6D8E4BC3A}"/>
              </a:ext>
            </a:extLst>
          </p:cNvPr>
          <p:cNvPicPr>
            <a:picLocks noChangeAspect="1"/>
          </p:cNvPicPr>
          <p:nvPr/>
        </p:nvPicPr>
        <p:blipFill>
          <a:blip r:embed="rId3"/>
          <a:stretch>
            <a:fillRect/>
          </a:stretch>
        </p:blipFill>
        <p:spPr>
          <a:xfrm>
            <a:off x="4103453" y="1805946"/>
            <a:ext cx="4967110" cy="724371"/>
          </a:xfrm>
          <a:prstGeom prst="rect">
            <a:avLst/>
          </a:prstGeom>
        </p:spPr>
      </p:pic>
      <p:pic>
        <p:nvPicPr>
          <p:cNvPr id="12" name="Picture 11" descr="A close up of a map&#10;&#10;Description automatically generated">
            <a:extLst>
              <a:ext uri="{FF2B5EF4-FFF2-40B4-BE49-F238E27FC236}">
                <a16:creationId xmlns:a16="http://schemas.microsoft.com/office/drawing/2014/main" id="{6F0A9725-1B56-4E84-8383-88D4F7452F69}"/>
              </a:ext>
            </a:extLst>
          </p:cNvPr>
          <p:cNvPicPr>
            <a:picLocks noChangeAspect="1"/>
          </p:cNvPicPr>
          <p:nvPr/>
        </p:nvPicPr>
        <p:blipFill>
          <a:blip r:embed="rId4"/>
          <a:stretch>
            <a:fillRect/>
          </a:stretch>
        </p:blipFill>
        <p:spPr>
          <a:xfrm>
            <a:off x="744801" y="3145170"/>
            <a:ext cx="3219316" cy="2522738"/>
          </a:xfrm>
          <a:prstGeom prst="rect">
            <a:avLst/>
          </a:prstGeom>
        </p:spPr>
      </p:pic>
      <p:pic>
        <p:nvPicPr>
          <p:cNvPr id="16" name="Picture 15" descr="A close up of a map&#10;&#10;Description automatically generated">
            <a:extLst>
              <a:ext uri="{FF2B5EF4-FFF2-40B4-BE49-F238E27FC236}">
                <a16:creationId xmlns:a16="http://schemas.microsoft.com/office/drawing/2014/main" id="{C14E8153-7ADA-4C74-AC2E-B7F324427736}"/>
              </a:ext>
            </a:extLst>
          </p:cNvPr>
          <p:cNvPicPr>
            <a:picLocks noChangeAspect="1"/>
          </p:cNvPicPr>
          <p:nvPr/>
        </p:nvPicPr>
        <p:blipFill>
          <a:blip r:embed="rId5"/>
          <a:stretch>
            <a:fillRect/>
          </a:stretch>
        </p:blipFill>
        <p:spPr>
          <a:xfrm>
            <a:off x="4822957" y="3145170"/>
            <a:ext cx="3219316" cy="2539267"/>
          </a:xfrm>
          <a:prstGeom prst="rect">
            <a:avLst/>
          </a:prstGeom>
        </p:spPr>
      </p:pic>
    </p:spTree>
    <p:extLst>
      <p:ext uri="{BB962C8B-B14F-4D97-AF65-F5344CB8AC3E}">
        <p14:creationId xmlns:p14="http://schemas.microsoft.com/office/powerpoint/2010/main" val="192462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7EB2-6A9E-416D-956A-A7148C3091ED}"/>
              </a:ext>
            </a:extLst>
          </p:cNvPr>
          <p:cNvSpPr>
            <a:spLocks noGrp="1"/>
          </p:cNvSpPr>
          <p:nvPr>
            <p:ph type="title"/>
          </p:nvPr>
        </p:nvSpPr>
        <p:spPr/>
        <p:txBody>
          <a:bodyPr/>
          <a:lstStyle/>
          <a:p>
            <a:r>
              <a:rPr lang="es-ES" dirty="0" err="1"/>
              <a:t>Conclusions</a:t>
            </a:r>
            <a:r>
              <a:rPr lang="es-ES" dirty="0"/>
              <a:t> </a:t>
            </a:r>
            <a:endParaRPr lang="en-US" dirty="0"/>
          </a:p>
        </p:txBody>
      </p:sp>
      <p:sp>
        <p:nvSpPr>
          <p:cNvPr id="3" name="Content Placeholder 2">
            <a:extLst>
              <a:ext uri="{FF2B5EF4-FFF2-40B4-BE49-F238E27FC236}">
                <a16:creationId xmlns:a16="http://schemas.microsoft.com/office/drawing/2014/main" id="{D602A445-1746-448B-9D93-6736572C64A0}"/>
              </a:ext>
            </a:extLst>
          </p:cNvPr>
          <p:cNvSpPr>
            <a:spLocks noGrp="1"/>
          </p:cNvSpPr>
          <p:nvPr>
            <p:ph idx="1"/>
          </p:nvPr>
        </p:nvSpPr>
        <p:spPr>
          <a:xfrm>
            <a:off x="228600" y="825623"/>
            <a:ext cx="8672513" cy="5468645"/>
          </a:xfrm>
        </p:spPr>
        <p:txBody>
          <a:bodyPr/>
          <a:lstStyle/>
          <a:p>
            <a:pPr marL="285750" indent="-285750">
              <a:buFont typeface="Wingdings" panose="05000000000000000000" pitchFamily="2" charset="2"/>
              <a:buChar char="q"/>
            </a:pPr>
            <a:r>
              <a:rPr lang="en-US" dirty="0"/>
              <a:t>It is possible to measure the dipole </a:t>
            </a:r>
            <a:r>
              <a:rPr lang="en-US" dirty="0" err="1"/>
              <a:t>Kick,radial</a:t>
            </a:r>
            <a:r>
              <a:rPr lang="en-US" dirty="0"/>
              <a:t> kick and multipole components without Lorentz or Panofsky integrals,  but not with a high precision </a:t>
            </a:r>
            <a:endParaRPr lang="en-US" dirty="0">
              <a:highlight>
                <a:srgbClr val="FFFF00"/>
              </a:highlight>
            </a:endParaRPr>
          </a:p>
          <a:p>
            <a:pPr marL="285750" indent="-285750">
              <a:buFont typeface="Wingdings" panose="05000000000000000000" pitchFamily="2" charset="2"/>
              <a:buChar char="q"/>
            </a:pPr>
            <a:r>
              <a:rPr lang="en-US" dirty="0"/>
              <a:t>The main component of the Kick is the X one, it varies a little bit with the angle but it shows an almost constant behavior.</a:t>
            </a:r>
          </a:p>
          <a:p>
            <a:pPr marL="285750" indent="-285750">
              <a:buFont typeface="Wingdings" panose="05000000000000000000" pitchFamily="2" charset="2"/>
              <a:buChar char="q"/>
            </a:pPr>
            <a:r>
              <a:rPr lang="en-US" dirty="0"/>
              <a:t>Bead-pulling the RFD cavity with a sphere would give the x component of the field which is almost constant→ good way to calculate the dipole kick higher multipoles amplitudes are complicated to assess. </a:t>
            </a:r>
          </a:p>
          <a:p>
            <a:pPr marL="285750" indent="-285750">
              <a:buFont typeface="Wingdings" panose="05000000000000000000" pitchFamily="2" charset="2"/>
              <a:buChar char="q"/>
            </a:pPr>
            <a:r>
              <a:rPr lang="en-US" dirty="0"/>
              <a:t>If we measure with the needle we measure mainly the z component of the electric field→ integrating </a:t>
            </a:r>
            <a:r>
              <a:rPr lang="en-US" dirty="0" err="1"/>
              <a:t>E</a:t>
            </a:r>
            <a:r>
              <a:rPr lang="en-US" baseline="-25000" dirty="0" err="1"/>
              <a:t>z</a:t>
            </a:r>
            <a:r>
              <a:rPr lang="en-US" dirty="0"/>
              <a:t> is a simple way of getting the dipole amplitude, higher multipoles still difficult to assess.</a:t>
            </a:r>
          </a:p>
          <a:p>
            <a:pPr marL="285750" indent="-285750">
              <a:buFont typeface="Wingdings" panose="05000000000000000000" pitchFamily="2" charset="2"/>
              <a:buChar char="q"/>
            </a:pPr>
            <a:endParaRPr lang="en-US" dirty="0"/>
          </a:p>
        </p:txBody>
      </p:sp>
      <p:sp>
        <p:nvSpPr>
          <p:cNvPr id="4" name="Date Placeholder 3">
            <a:extLst>
              <a:ext uri="{FF2B5EF4-FFF2-40B4-BE49-F238E27FC236}">
                <a16:creationId xmlns:a16="http://schemas.microsoft.com/office/drawing/2014/main" id="{491596B7-25E2-433B-BF7F-1D0144A835FB}"/>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D2B2043A-0694-4340-91B7-3ED95EA56E76}"/>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09166B01-EF8B-4C69-9C79-775D544F390F}"/>
              </a:ext>
            </a:extLst>
          </p:cNvPr>
          <p:cNvSpPr>
            <a:spLocks noGrp="1"/>
          </p:cNvSpPr>
          <p:nvPr>
            <p:ph type="sldNum" sz="quarter" idx="12"/>
          </p:nvPr>
        </p:nvSpPr>
        <p:spPr/>
        <p:txBody>
          <a:bodyPr/>
          <a:lstStyle/>
          <a:p>
            <a:fld id="{52E9C158-AEF1-41A2-A6CE-6F0BAB305EFD}" type="slidenum">
              <a:rPr lang="en-US" altLang="en-US" smtClean="0"/>
              <a:pPr/>
              <a:t>11</a:t>
            </a:fld>
            <a:endParaRPr lang="en-US" altLang="en-US"/>
          </a:p>
        </p:txBody>
      </p:sp>
    </p:spTree>
    <p:extLst>
      <p:ext uri="{BB962C8B-B14F-4D97-AF65-F5344CB8AC3E}">
        <p14:creationId xmlns:p14="http://schemas.microsoft.com/office/powerpoint/2010/main" val="115097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8CFE2A-19DE-48E1-8BBD-84BCAFDF0672}"/>
              </a:ext>
            </a:extLst>
          </p:cNvPr>
          <p:cNvSpPr>
            <a:spLocks noGrp="1"/>
          </p:cNvSpPr>
          <p:nvPr>
            <p:ph type="dt" sz="half" idx="10"/>
          </p:nvPr>
        </p:nvSpPr>
        <p:spPr/>
        <p:txBody>
          <a:bodyPr/>
          <a:lstStyle/>
          <a:p>
            <a:fld id="{50889BEA-2B91-403F-ADA4-053DEE04721E}" type="datetime1">
              <a:rPr lang="en-US" altLang="en-US" smtClean="0"/>
              <a:pPr/>
              <a:t>8/29/2019</a:t>
            </a:fld>
            <a:endParaRPr lang="en-US" altLang="en-US"/>
          </a:p>
        </p:txBody>
      </p:sp>
      <p:sp>
        <p:nvSpPr>
          <p:cNvPr id="5" name="Footer Placeholder 4">
            <a:extLst>
              <a:ext uri="{FF2B5EF4-FFF2-40B4-BE49-F238E27FC236}">
                <a16:creationId xmlns:a16="http://schemas.microsoft.com/office/drawing/2014/main" id="{C39BFEC2-79FE-4B8A-99BF-2747AA8FBC2A}"/>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0BB4F410-8179-475E-84E5-A70855DA9D56}"/>
              </a:ext>
            </a:extLst>
          </p:cNvPr>
          <p:cNvSpPr>
            <a:spLocks noGrp="1"/>
          </p:cNvSpPr>
          <p:nvPr>
            <p:ph type="sldNum" sz="quarter" idx="12"/>
          </p:nvPr>
        </p:nvSpPr>
        <p:spPr/>
        <p:txBody>
          <a:bodyPr/>
          <a:lstStyle/>
          <a:p>
            <a:fld id="{52E9C158-AEF1-41A2-A6CE-6F0BAB305EFD}" type="slidenum">
              <a:rPr lang="en-US" altLang="en-US" smtClean="0"/>
              <a:pPr/>
              <a:t>12</a:t>
            </a:fld>
            <a:endParaRPr lang="en-US" altLang="en-US"/>
          </a:p>
        </p:txBody>
      </p:sp>
      <p:sp>
        <p:nvSpPr>
          <p:cNvPr id="7" name="TextBox 6">
            <a:extLst>
              <a:ext uri="{FF2B5EF4-FFF2-40B4-BE49-F238E27FC236}">
                <a16:creationId xmlns:a16="http://schemas.microsoft.com/office/drawing/2014/main" id="{6ED5C4E4-735E-4B35-B405-9856D414CFF3}"/>
              </a:ext>
            </a:extLst>
          </p:cNvPr>
          <p:cNvSpPr txBox="1"/>
          <p:nvPr/>
        </p:nvSpPr>
        <p:spPr>
          <a:xfrm>
            <a:off x="1294107" y="2340244"/>
            <a:ext cx="6555783" cy="861774"/>
          </a:xfrm>
          <a:prstGeom prst="rect">
            <a:avLst/>
          </a:prstGeom>
          <a:noFill/>
        </p:spPr>
        <p:txBody>
          <a:bodyPr wrap="square" rtlCol="0">
            <a:spAutoFit/>
          </a:bodyPr>
          <a:lstStyle/>
          <a:p>
            <a:r>
              <a:rPr lang="en-US" sz="5000" dirty="0">
                <a:solidFill>
                  <a:srgbClr val="FF0000"/>
                </a:solidFill>
              </a:rPr>
              <a:t>Thank you for your time  </a:t>
            </a:r>
          </a:p>
        </p:txBody>
      </p:sp>
      <p:sp>
        <p:nvSpPr>
          <p:cNvPr id="8" name="TextBox 7">
            <a:extLst>
              <a:ext uri="{FF2B5EF4-FFF2-40B4-BE49-F238E27FC236}">
                <a16:creationId xmlns:a16="http://schemas.microsoft.com/office/drawing/2014/main" id="{B2B44CB4-44DA-4CF2-93C9-671982737140}"/>
              </a:ext>
            </a:extLst>
          </p:cNvPr>
          <p:cNvSpPr txBox="1"/>
          <p:nvPr/>
        </p:nvSpPr>
        <p:spPr>
          <a:xfrm>
            <a:off x="3146155" y="4013310"/>
            <a:ext cx="2851689" cy="461665"/>
          </a:xfrm>
          <a:prstGeom prst="rect">
            <a:avLst/>
          </a:prstGeom>
          <a:noFill/>
        </p:spPr>
        <p:txBody>
          <a:bodyPr wrap="square" rtlCol="0">
            <a:spAutoFit/>
          </a:bodyPr>
          <a:lstStyle/>
          <a:p>
            <a:r>
              <a:rPr lang="en-US" dirty="0"/>
              <a:t>Ask questions if any</a:t>
            </a:r>
          </a:p>
        </p:txBody>
      </p:sp>
    </p:spTree>
    <p:extLst>
      <p:ext uri="{BB962C8B-B14F-4D97-AF65-F5344CB8AC3E}">
        <p14:creationId xmlns:p14="http://schemas.microsoft.com/office/powerpoint/2010/main" val="125102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53E0-2568-4331-834F-1E537FA48A71}"/>
              </a:ext>
            </a:extLst>
          </p:cNvPr>
          <p:cNvSpPr>
            <a:spLocks noGrp="1"/>
          </p:cNvSpPr>
          <p:nvPr>
            <p:ph type="title"/>
          </p:nvPr>
        </p:nvSpPr>
        <p:spPr/>
        <p:txBody>
          <a:bodyPr/>
          <a:lstStyle/>
          <a:p>
            <a:r>
              <a:rPr lang="es-ES" dirty="0"/>
              <a:t>Radial and z </a:t>
            </a:r>
            <a:r>
              <a:rPr lang="es-ES" dirty="0" err="1"/>
              <a:t>Kick</a:t>
            </a:r>
            <a:r>
              <a:rPr lang="es-ES" dirty="0"/>
              <a:t> </a:t>
            </a:r>
            <a:endParaRPr lang="en-US" dirty="0"/>
          </a:p>
        </p:txBody>
      </p:sp>
      <p:sp>
        <p:nvSpPr>
          <p:cNvPr id="4" name="Date Placeholder 3">
            <a:extLst>
              <a:ext uri="{FF2B5EF4-FFF2-40B4-BE49-F238E27FC236}">
                <a16:creationId xmlns:a16="http://schemas.microsoft.com/office/drawing/2014/main" id="{DD10B681-C877-4D75-86A4-2C8E79B327F3}"/>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B7E4D6A8-75AD-4B93-AC73-1E72F210A33B}"/>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51573D9B-6095-4D86-A01D-E1516AC03132}"/>
              </a:ext>
            </a:extLst>
          </p:cNvPr>
          <p:cNvSpPr>
            <a:spLocks noGrp="1"/>
          </p:cNvSpPr>
          <p:nvPr>
            <p:ph type="sldNum" sz="quarter" idx="12"/>
          </p:nvPr>
        </p:nvSpPr>
        <p:spPr/>
        <p:txBody>
          <a:bodyPr/>
          <a:lstStyle/>
          <a:p>
            <a:fld id="{52E9C158-AEF1-41A2-A6CE-6F0BAB305EFD}" type="slidenum">
              <a:rPr lang="en-US" altLang="en-US" smtClean="0"/>
              <a:pPr/>
              <a:t>13</a:t>
            </a:fld>
            <a:endParaRPr lang="en-US" altLang="en-US"/>
          </a:p>
        </p:txBody>
      </p:sp>
      <p:pic>
        <p:nvPicPr>
          <p:cNvPr id="7" name="Imagen 7" descr="Captura de pantalla 2019-08-28 a las 0.22.55.png">
            <a:extLst>
              <a:ext uri="{FF2B5EF4-FFF2-40B4-BE49-F238E27FC236}">
                <a16:creationId xmlns:a16="http://schemas.microsoft.com/office/drawing/2014/main" id="{8A2FB6DD-4278-49E8-B0B0-8CF6D7DD5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1856651"/>
            <a:ext cx="2565400" cy="330200"/>
          </a:xfrm>
          <a:prstGeom prst="rect">
            <a:avLst/>
          </a:prstGeom>
        </p:spPr>
      </p:pic>
      <p:pic>
        <p:nvPicPr>
          <p:cNvPr id="8" name="Imagen 8" descr="Captura de pantalla 2019-08-28 a las 0.23.19.png">
            <a:extLst>
              <a:ext uri="{FF2B5EF4-FFF2-40B4-BE49-F238E27FC236}">
                <a16:creationId xmlns:a16="http://schemas.microsoft.com/office/drawing/2014/main" id="{267FC4AF-B35C-40FA-B2B5-8104D20B8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574" y="863619"/>
            <a:ext cx="4089400" cy="1346200"/>
          </a:xfrm>
          <a:prstGeom prst="rect">
            <a:avLst/>
          </a:prstGeom>
        </p:spPr>
      </p:pic>
      <p:pic>
        <p:nvPicPr>
          <p:cNvPr id="9" name="Imagen 9" descr="Captura de pantalla 2019-08-28 a las 0.23.30.png">
            <a:extLst>
              <a:ext uri="{FF2B5EF4-FFF2-40B4-BE49-F238E27FC236}">
                <a16:creationId xmlns:a16="http://schemas.microsoft.com/office/drawing/2014/main" id="{18AA7FE2-4114-4D8C-B0F0-F2895D968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674" y="2364207"/>
            <a:ext cx="4051300" cy="1282700"/>
          </a:xfrm>
          <a:prstGeom prst="rect">
            <a:avLst/>
          </a:prstGeom>
        </p:spPr>
      </p:pic>
      <p:pic>
        <p:nvPicPr>
          <p:cNvPr id="10" name="Imagen 10" descr="Captura de pantalla 2019-08-28 a las 0.23.48.png">
            <a:extLst>
              <a:ext uri="{FF2B5EF4-FFF2-40B4-BE49-F238E27FC236}">
                <a16:creationId xmlns:a16="http://schemas.microsoft.com/office/drawing/2014/main" id="{F9E695B2-D6D9-4EDC-8BEF-230F4823D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772" y="4398565"/>
            <a:ext cx="3048000" cy="660400"/>
          </a:xfrm>
          <a:prstGeom prst="rect">
            <a:avLst/>
          </a:prstGeom>
        </p:spPr>
      </p:pic>
      <p:pic>
        <p:nvPicPr>
          <p:cNvPr id="11" name="Imagen 11" descr="Captura de pantalla 2019-08-28 a las 0.23.57.png">
            <a:extLst>
              <a:ext uri="{FF2B5EF4-FFF2-40B4-BE49-F238E27FC236}">
                <a16:creationId xmlns:a16="http://schemas.microsoft.com/office/drawing/2014/main" id="{3D2AE169-8AE8-4296-B801-90F4A93A09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7438" y="4040032"/>
            <a:ext cx="2565400" cy="546100"/>
          </a:xfrm>
          <a:prstGeom prst="rect">
            <a:avLst/>
          </a:prstGeom>
        </p:spPr>
      </p:pic>
      <p:pic>
        <p:nvPicPr>
          <p:cNvPr id="12" name="Imagen 12" descr="Captura de pantalla 2019-08-28 a las 0.24.08.png">
            <a:extLst>
              <a:ext uri="{FF2B5EF4-FFF2-40B4-BE49-F238E27FC236}">
                <a16:creationId xmlns:a16="http://schemas.microsoft.com/office/drawing/2014/main" id="{A44090AB-9252-4C8F-B004-5A78339228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513" y="4694537"/>
            <a:ext cx="3429000" cy="914400"/>
          </a:xfrm>
          <a:prstGeom prst="rect">
            <a:avLst/>
          </a:prstGeom>
        </p:spPr>
      </p:pic>
      <p:cxnSp>
        <p:nvCxnSpPr>
          <p:cNvPr id="13" name="Conector recto de flecha 13">
            <a:extLst>
              <a:ext uri="{FF2B5EF4-FFF2-40B4-BE49-F238E27FC236}">
                <a16:creationId xmlns:a16="http://schemas.microsoft.com/office/drawing/2014/main" id="{AF030BC0-1AA2-47C1-9EC1-4071BAF0F750}"/>
              </a:ext>
            </a:extLst>
          </p:cNvPr>
          <p:cNvCxnSpPr/>
          <p:nvPr/>
        </p:nvCxnSpPr>
        <p:spPr>
          <a:xfrm>
            <a:off x="3347772" y="2209819"/>
            <a:ext cx="1274920" cy="409979"/>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Conector recto de flecha 15">
            <a:extLst>
              <a:ext uri="{FF2B5EF4-FFF2-40B4-BE49-F238E27FC236}">
                <a16:creationId xmlns:a16="http://schemas.microsoft.com/office/drawing/2014/main" id="{DD4C34BB-51D1-421E-A350-ED7283647076}"/>
              </a:ext>
            </a:extLst>
          </p:cNvPr>
          <p:cNvCxnSpPr/>
          <p:nvPr/>
        </p:nvCxnSpPr>
        <p:spPr>
          <a:xfrm flipV="1">
            <a:off x="3308536" y="1541527"/>
            <a:ext cx="1314156" cy="368405"/>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21">
            <a:extLst>
              <a:ext uri="{FF2B5EF4-FFF2-40B4-BE49-F238E27FC236}">
                <a16:creationId xmlns:a16="http://schemas.microsoft.com/office/drawing/2014/main" id="{D54F7EC6-0D2C-444A-BDAC-360C7004AC31}"/>
              </a:ext>
            </a:extLst>
          </p:cNvPr>
          <p:cNvCxnSpPr/>
          <p:nvPr/>
        </p:nvCxnSpPr>
        <p:spPr>
          <a:xfrm>
            <a:off x="3347772" y="4893307"/>
            <a:ext cx="1316902" cy="25843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22">
            <a:extLst>
              <a:ext uri="{FF2B5EF4-FFF2-40B4-BE49-F238E27FC236}">
                <a16:creationId xmlns:a16="http://schemas.microsoft.com/office/drawing/2014/main" id="{2E3B81C9-6E9A-4E14-A200-86F4D98487C1}"/>
              </a:ext>
            </a:extLst>
          </p:cNvPr>
          <p:cNvCxnSpPr/>
          <p:nvPr/>
        </p:nvCxnSpPr>
        <p:spPr>
          <a:xfrm flipV="1">
            <a:off x="3308536" y="4313082"/>
            <a:ext cx="1426977" cy="280339"/>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38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3FB4-EF13-48DE-994D-6E3C2ED9C589}"/>
              </a:ext>
            </a:extLst>
          </p:cNvPr>
          <p:cNvSpPr>
            <a:spLocks noGrp="1"/>
          </p:cNvSpPr>
          <p:nvPr>
            <p:ph type="title"/>
          </p:nvPr>
        </p:nvSpPr>
        <p:spPr/>
        <p:txBody>
          <a:bodyPr/>
          <a:lstStyle/>
          <a:p>
            <a:r>
              <a:rPr lang="en-US" dirty="0"/>
              <a:t>Optimum Beta</a:t>
            </a:r>
          </a:p>
        </p:txBody>
      </p:sp>
      <p:sp>
        <p:nvSpPr>
          <p:cNvPr id="4" name="Date Placeholder 3">
            <a:extLst>
              <a:ext uri="{FF2B5EF4-FFF2-40B4-BE49-F238E27FC236}">
                <a16:creationId xmlns:a16="http://schemas.microsoft.com/office/drawing/2014/main" id="{7610ACCB-E7A9-482F-8E75-5C056A874A18}"/>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E767F977-9912-4461-A1AF-7CA2F140DB3E}"/>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0F042E5B-DE04-4B51-91E9-32C78B02244E}"/>
              </a:ext>
            </a:extLst>
          </p:cNvPr>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8" name="Picture 7">
            <a:extLst>
              <a:ext uri="{FF2B5EF4-FFF2-40B4-BE49-F238E27FC236}">
                <a16:creationId xmlns:a16="http://schemas.microsoft.com/office/drawing/2014/main" id="{53B9D9E6-DE0E-4FD9-B21C-23A73A6C5DF9}"/>
              </a:ext>
            </a:extLst>
          </p:cNvPr>
          <p:cNvPicPr>
            <a:picLocks noChangeAspect="1"/>
          </p:cNvPicPr>
          <p:nvPr/>
        </p:nvPicPr>
        <p:blipFill>
          <a:blip r:embed="rId2"/>
          <a:stretch>
            <a:fillRect/>
          </a:stretch>
        </p:blipFill>
        <p:spPr>
          <a:xfrm>
            <a:off x="2320343" y="2528362"/>
            <a:ext cx="4129670" cy="3195392"/>
          </a:xfrm>
          <a:prstGeom prst="rect">
            <a:avLst/>
          </a:prstGeom>
        </p:spPr>
      </p:pic>
      <p:sp>
        <p:nvSpPr>
          <p:cNvPr id="11" name="TextBox 10">
            <a:extLst>
              <a:ext uri="{FF2B5EF4-FFF2-40B4-BE49-F238E27FC236}">
                <a16:creationId xmlns:a16="http://schemas.microsoft.com/office/drawing/2014/main" id="{8653745D-3B69-41F1-BA5B-C0BB68BE48AE}"/>
              </a:ext>
            </a:extLst>
          </p:cNvPr>
          <p:cNvSpPr txBox="1"/>
          <p:nvPr/>
        </p:nvSpPr>
        <p:spPr>
          <a:xfrm>
            <a:off x="352587" y="1745175"/>
            <a:ext cx="2952427" cy="461665"/>
          </a:xfrm>
          <a:prstGeom prst="rect">
            <a:avLst/>
          </a:prstGeom>
          <a:noFill/>
        </p:spPr>
        <p:txBody>
          <a:bodyPr wrap="square" rtlCol="0">
            <a:spAutoFit/>
          </a:bodyPr>
          <a:lstStyle/>
          <a:p>
            <a:r>
              <a:rPr lang="en-US" dirty="0"/>
              <a:t>Maximize:</a:t>
            </a:r>
          </a:p>
        </p:txBody>
      </p:sp>
      <p:pic>
        <p:nvPicPr>
          <p:cNvPr id="13" name="Picture 12" descr="A close up of a logo&#10;&#10;Description automatically generated">
            <a:extLst>
              <a:ext uri="{FF2B5EF4-FFF2-40B4-BE49-F238E27FC236}">
                <a16:creationId xmlns:a16="http://schemas.microsoft.com/office/drawing/2014/main" id="{85CF16D9-E43B-41E8-A66E-F54790E38E1D}"/>
              </a:ext>
            </a:extLst>
          </p:cNvPr>
          <p:cNvPicPr>
            <a:picLocks noChangeAspect="1"/>
          </p:cNvPicPr>
          <p:nvPr/>
        </p:nvPicPr>
        <p:blipFill>
          <a:blip r:embed="rId3"/>
          <a:stretch>
            <a:fillRect/>
          </a:stretch>
        </p:blipFill>
        <p:spPr>
          <a:xfrm>
            <a:off x="2245270" y="1667030"/>
            <a:ext cx="6039934" cy="527176"/>
          </a:xfrm>
          <a:prstGeom prst="rect">
            <a:avLst/>
          </a:prstGeom>
        </p:spPr>
      </p:pic>
    </p:spTree>
    <p:extLst>
      <p:ext uri="{BB962C8B-B14F-4D97-AF65-F5344CB8AC3E}">
        <p14:creationId xmlns:p14="http://schemas.microsoft.com/office/powerpoint/2010/main" val="360628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AF41-2906-4A1D-9367-C9D70D509951}"/>
              </a:ext>
            </a:extLst>
          </p:cNvPr>
          <p:cNvSpPr>
            <a:spLocks noGrp="1"/>
          </p:cNvSpPr>
          <p:nvPr>
            <p:ph type="title"/>
          </p:nvPr>
        </p:nvSpPr>
        <p:spPr/>
        <p:txBody>
          <a:bodyPr/>
          <a:lstStyle/>
          <a:p>
            <a:r>
              <a:rPr lang="en-US" dirty="0"/>
              <a:t>Electric and Magnetic Fields </a:t>
            </a:r>
          </a:p>
        </p:txBody>
      </p:sp>
      <p:sp>
        <p:nvSpPr>
          <p:cNvPr id="4" name="Date Placeholder 3">
            <a:extLst>
              <a:ext uri="{FF2B5EF4-FFF2-40B4-BE49-F238E27FC236}">
                <a16:creationId xmlns:a16="http://schemas.microsoft.com/office/drawing/2014/main" id="{DE66F15E-D72A-4F04-AD6F-E63F87F3F1FA}"/>
              </a:ext>
            </a:extLst>
          </p:cNvPr>
          <p:cNvSpPr>
            <a:spLocks noGrp="1"/>
          </p:cNvSpPr>
          <p:nvPr>
            <p:ph type="dt" sz="half" idx="10"/>
          </p:nvPr>
        </p:nvSpPr>
        <p:spPr/>
        <p:txBody>
          <a:bodyPr/>
          <a:lstStyle/>
          <a:p>
            <a:fld id="{50889BEA-2B91-403F-ADA4-053DEE04721E}" type="datetime1">
              <a:rPr lang="en-US" altLang="en-US" smtClean="0"/>
              <a:pPr/>
              <a:t>8/29/2019</a:t>
            </a:fld>
            <a:endParaRPr lang="en-US" altLang="en-US"/>
          </a:p>
        </p:txBody>
      </p:sp>
      <p:sp>
        <p:nvSpPr>
          <p:cNvPr id="5" name="Footer Placeholder 4">
            <a:extLst>
              <a:ext uri="{FF2B5EF4-FFF2-40B4-BE49-F238E27FC236}">
                <a16:creationId xmlns:a16="http://schemas.microsoft.com/office/drawing/2014/main" id="{0A471944-4E86-42A0-8663-6E1500478C61}"/>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9BCB2A36-5826-4484-B814-91BBEC79ED40}"/>
              </a:ext>
            </a:extLst>
          </p:cNvPr>
          <p:cNvSpPr>
            <a:spLocks noGrp="1"/>
          </p:cNvSpPr>
          <p:nvPr>
            <p:ph type="sldNum" sz="quarter" idx="12"/>
          </p:nvPr>
        </p:nvSpPr>
        <p:spPr/>
        <p:txBody>
          <a:bodyPr/>
          <a:lstStyle/>
          <a:p>
            <a:fld id="{52E9C158-AEF1-41A2-A6CE-6F0BAB305EFD}" type="slidenum">
              <a:rPr lang="en-US" altLang="en-US" smtClean="0"/>
              <a:pPr/>
              <a:t>15</a:t>
            </a:fld>
            <a:endParaRPr lang="en-US" altLang="en-US"/>
          </a:p>
        </p:txBody>
      </p:sp>
      <p:pic>
        <p:nvPicPr>
          <p:cNvPr id="8" name="Picture 7" descr="A close up of a map&#10;&#10;Description automatically generated">
            <a:extLst>
              <a:ext uri="{FF2B5EF4-FFF2-40B4-BE49-F238E27FC236}">
                <a16:creationId xmlns:a16="http://schemas.microsoft.com/office/drawing/2014/main" id="{377C0C90-7F89-4515-AA58-7231141BC2FA}"/>
              </a:ext>
            </a:extLst>
          </p:cNvPr>
          <p:cNvPicPr>
            <a:picLocks noChangeAspect="1"/>
          </p:cNvPicPr>
          <p:nvPr/>
        </p:nvPicPr>
        <p:blipFill>
          <a:blip r:embed="rId2"/>
          <a:stretch>
            <a:fillRect/>
          </a:stretch>
        </p:blipFill>
        <p:spPr>
          <a:xfrm>
            <a:off x="107635" y="912257"/>
            <a:ext cx="3145436" cy="2439072"/>
          </a:xfrm>
          <a:prstGeom prst="rect">
            <a:avLst/>
          </a:prstGeom>
        </p:spPr>
      </p:pic>
      <p:pic>
        <p:nvPicPr>
          <p:cNvPr id="10" name="Picture 9" descr="A close up of a map&#10;&#10;Description automatically generated">
            <a:extLst>
              <a:ext uri="{FF2B5EF4-FFF2-40B4-BE49-F238E27FC236}">
                <a16:creationId xmlns:a16="http://schemas.microsoft.com/office/drawing/2014/main" id="{587C1C05-B72B-4D91-9F70-E0A5A67FD25D}"/>
              </a:ext>
            </a:extLst>
          </p:cNvPr>
          <p:cNvPicPr>
            <a:picLocks noChangeAspect="1"/>
          </p:cNvPicPr>
          <p:nvPr/>
        </p:nvPicPr>
        <p:blipFill>
          <a:blip r:embed="rId3"/>
          <a:stretch>
            <a:fillRect/>
          </a:stretch>
        </p:blipFill>
        <p:spPr>
          <a:xfrm>
            <a:off x="3480715" y="1101696"/>
            <a:ext cx="2699423" cy="2149055"/>
          </a:xfrm>
          <a:prstGeom prst="rect">
            <a:avLst/>
          </a:prstGeom>
        </p:spPr>
      </p:pic>
      <p:pic>
        <p:nvPicPr>
          <p:cNvPr id="12" name="Picture 11" descr="A close up of a map&#10;&#10;Description automatically generated">
            <a:extLst>
              <a:ext uri="{FF2B5EF4-FFF2-40B4-BE49-F238E27FC236}">
                <a16:creationId xmlns:a16="http://schemas.microsoft.com/office/drawing/2014/main" id="{26D27E76-1FBD-488F-83B3-6D2330FC6236}"/>
              </a:ext>
            </a:extLst>
          </p:cNvPr>
          <p:cNvPicPr>
            <a:picLocks noChangeAspect="1"/>
          </p:cNvPicPr>
          <p:nvPr/>
        </p:nvPicPr>
        <p:blipFill>
          <a:blip r:embed="rId4"/>
          <a:stretch>
            <a:fillRect/>
          </a:stretch>
        </p:blipFill>
        <p:spPr>
          <a:xfrm>
            <a:off x="6329048" y="1149571"/>
            <a:ext cx="2586352" cy="1964443"/>
          </a:xfrm>
          <a:prstGeom prst="rect">
            <a:avLst/>
          </a:prstGeom>
        </p:spPr>
      </p:pic>
      <p:pic>
        <p:nvPicPr>
          <p:cNvPr id="14" name="Picture 13" descr="A close up of a map&#10;&#10;Description automatically generated">
            <a:extLst>
              <a:ext uri="{FF2B5EF4-FFF2-40B4-BE49-F238E27FC236}">
                <a16:creationId xmlns:a16="http://schemas.microsoft.com/office/drawing/2014/main" id="{B5938E96-0A26-4F98-86C4-27D8B762F19D}"/>
              </a:ext>
            </a:extLst>
          </p:cNvPr>
          <p:cNvPicPr>
            <a:picLocks noChangeAspect="1"/>
          </p:cNvPicPr>
          <p:nvPr/>
        </p:nvPicPr>
        <p:blipFill>
          <a:blip r:embed="rId5"/>
          <a:stretch>
            <a:fillRect/>
          </a:stretch>
        </p:blipFill>
        <p:spPr>
          <a:xfrm>
            <a:off x="1520126" y="3518183"/>
            <a:ext cx="3051874" cy="2439072"/>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83BF9D51-EB6F-43CE-AA0E-A87E8C458CC5}"/>
              </a:ext>
            </a:extLst>
          </p:cNvPr>
          <p:cNvPicPr>
            <a:picLocks noChangeAspect="1"/>
          </p:cNvPicPr>
          <p:nvPr/>
        </p:nvPicPr>
        <p:blipFill>
          <a:blip r:embed="rId6"/>
          <a:stretch>
            <a:fillRect/>
          </a:stretch>
        </p:blipFill>
        <p:spPr>
          <a:xfrm>
            <a:off x="4654201" y="3654919"/>
            <a:ext cx="3051874" cy="2348490"/>
          </a:xfrm>
          <a:prstGeom prst="rect">
            <a:avLst/>
          </a:prstGeom>
        </p:spPr>
      </p:pic>
    </p:spTree>
    <p:extLst>
      <p:ext uri="{BB962C8B-B14F-4D97-AF65-F5344CB8AC3E}">
        <p14:creationId xmlns:p14="http://schemas.microsoft.com/office/powerpoint/2010/main" val="243811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DA97-65C3-4E41-A567-3EE1E1BEAF66}"/>
              </a:ext>
            </a:extLst>
          </p:cNvPr>
          <p:cNvSpPr>
            <a:spLocks noGrp="1"/>
          </p:cNvSpPr>
          <p:nvPr>
            <p:ph type="title"/>
          </p:nvPr>
        </p:nvSpPr>
        <p:spPr/>
        <p:txBody>
          <a:bodyPr/>
          <a:lstStyle/>
          <a:p>
            <a:r>
              <a:rPr lang="en-US" dirty="0"/>
              <a:t>Kick components</a:t>
            </a:r>
          </a:p>
        </p:txBody>
      </p:sp>
      <p:sp>
        <p:nvSpPr>
          <p:cNvPr id="4" name="Date Placeholder 3">
            <a:extLst>
              <a:ext uri="{FF2B5EF4-FFF2-40B4-BE49-F238E27FC236}">
                <a16:creationId xmlns:a16="http://schemas.microsoft.com/office/drawing/2014/main" id="{C59CA814-198C-41F0-9B7C-979E84050F64}"/>
              </a:ext>
            </a:extLst>
          </p:cNvPr>
          <p:cNvSpPr>
            <a:spLocks noGrp="1"/>
          </p:cNvSpPr>
          <p:nvPr>
            <p:ph type="dt" sz="half" idx="10"/>
          </p:nvPr>
        </p:nvSpPr>
        <p:spPr/>
        <p:txBody>
          <a:bodyPr/>
          <a:lstStyle/>
          <a:p>
            <a:fld id="{50889BEA-2B91-403F-ADA4-053DEE04721E}" type="datetime1">
              <a:rPr lang="en-US" altLang="en-US" smtClean="0"/>
              <a:pPr/>
              <a:t>8/29/2019</a:t>
            </a:fld>
            <a:endParaRPr lang="en-US" altLang="en-US"/>
          </a:p>
        </p:txBody>
      </p:sp>
      <p:sp>
        <p:nvSpPr>
          <p:cNvPr id="5" name="Footer Placeholder 4">
            <a:extLst>
              <a:ext uri="{FF2B5EF4-FFF2-40B4-BE49-F238E27FC236}">
                <a16:creationId xmlns:a16="http://schemas.microsoft.com/office/drawing/2014/main" id="{CED249A0-ADDC-4AA1-B754-61EF678C925E}"/>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2D9F4CA7-36EA-40BD-A728-CD8B6D539536}"/>
              </a:ext>
            </a:extLst>
          </p:cNvPr>
          <p:cNvSpPr>
            <a:spLocks noGrp="1"/>
          </p:cNvSpPr>
          <p:nvPr>
            <p:ph type="sldNum" sz="quarter" idx="12"/>
          </p:nvPr>
        </p:nvSpPr>
        <p:spPr/>
        <p:txBody>
          <a:bodyPr/>
          <a:lstStyle/>
          <a:p>
            <a:fld id="{52E9C158-AEF1-41A2-A6CE-6F0BAB305EFD}" type="slidenum">
              <a:rPr lang="en-US" altLang="en-US" smtClean="0"/>
              <a:pPr/>
              <a:t>16</a:t>
            </a:fld>
            <a:endParaRPr lang="en-US" altLang="en-US"/>
          </a:p>
        </p:txBody>
      </p:sp>
      <p:pic>
        <p:nvPicPr>
          <p:cNvPr id="8" name="Picture 7" descr="A close up of a map&#10;&#10;Description automatically generated">
            <a:extLst>
              <a:ext uri="{FF2B5EF4-FFF2-40B4-BE49-F238E27FC236}">
                <a16:creationId xmlns:a16="http://schemas.microsoft.com/office/drawing/2014/main" id="{58C44AAA-38EB-46C6-A60C-C599E510EAC2}"/>
              </a:ext>
            </a:extLst>
          </p:cNvPr>
          <p:cNvPicPr>
            <a:picLocks noChangeAspect="1"/>
          </p:cNvPicPr>
          <p:nvPr/>
        </p:nvPicPr>
        <p:blipFill>
          <a:blip r:embed="rId2"/>
          <a:stretch>
            <a:fillRect/>
          </a:stretch>
        </p:blipFill>
        <p:spPr>
          <a:xfrm>
            <a:off x="2350875" y="1698451"/>
            <a:ext cx="4826751" cy="3647078"/>
          </a:xfrm>
          <a:prstGeom prst="rect">
            <a:avLst/>
          </a:prstGeom>
        </p:spPr>
      </p:pic>
    </p:spTree>
    <p:extLst>
      <p:ext uri="{BB962C8B-B14F-4D97-AF65-F5344CB8AC3E}">
        <p14:creationId xmlns:p14="http://schemas.microsoft.com/office/powerpoint/2010/main" val="384258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Crab Cavities</a:t>
            </a:r>
          </a:p>
        </p:txBody>
      </p:sp>
      <p:sp>
        <p:nvSpPr>
          <p:cNvPr id="24578" name="Content Placeholder 29"/>
          <p:cNvSpPr>
            <a:spLocks noGrp="1"/>
          </p:cNvSpPr>
          <p:nvPr>
            <p:ph idx="1"/>
          </p:nvPr>
        </p:nvSpPr>
        <p:spPr bwMode="auto">
          <a:xfrm>
            <a:off x="228600" y="1042988"/>
            <a:ext cx="4603459"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50" indent="-285750">
              <a:buFont typeface="Wingdings" panose="05000000000000000000" pitchFamily="2" charset="2"/>
              <a:buChar char="q"/>
            </a:pPr>
            <a:r>
              <a:rPr lang="en-US" dirty="0"/>
              <a:t>Non accelerating cavities </a:t>
            </a:r>
          </a:p>
          <a:p>
            <a:endParaRPr lang="en-US" dirty="0"/>
          </a:p>
          <a:p>
            <a:pPr lvl="1">
              <a:buFont typeface="Wingdings" panose="05000000000000000000" pitchFamily="2" charset="2"/>
              <a:buChar char="q"/>
            </a:pPr>
            <a:r>
              <a:rPr lang="en-US" sz="2000" dirty="0">
                <a:solidFill>
                  <a:srgbClr val="FF0000"/>
                </a:solidFill>
              </a:rPr>
              <a:t>Rotate the bunch of particles </a:t>
            </a:r>
          </a:p>
          <a:p>
            <a:pPr lvl="1"/>
            <a:endParaRPr lang="en-US" sz="2400" dirty="0"/>
          </a:p>
          <a:p>
            <a:pPr marL="285750" indent="-285750">
              <a:buFont typeface="Wingdings" panose="05000000000000000000" pitchFamily="2" charset="2"/>
              <a:buChar char="q"/>
            </a:pPr>
            <a:r>
              <a:rPr lang="en-US" dirty="0"/>
              <a:t>Purpose</a:t>
            </a:r>
          </a:p>
          <a:p>
            <a:pPr marL="285750" indent="-285750">
              <a:buFont typeface="Wingdings" panose="05000000000000000000" pitchFamily="2" charset="2"/>
              <a:buChar char="q"/>
            </a:pPr>
            <a:endParaRPr lang="en-US" dirty="0"/>
          </a:p>
          <a:p>
            <a:pPr lvl="1">
              <a:buFont typeface="Wingdings" panose="05000000000000000000" pitchFamily="2" charset="2"/>
              <a:buChar char="q"/>
            </a:pPr>
            <a:r>
              <a:rPr lang="en-US" sz="2000" dirty="0">
                <a:solidFill>
                  <a:srgbClr val="FF0000"/>
                </a:solidFill>
              </a:rPr>
              <a:t>Maximize the cross section at the interaction point</a:t>
            </a:r>
          </a:p>
          <a:p>
            <a:pPr lvl="1">
              <a:buFont typeface="Wingdings" panose="05000000000000000000" pitchFamily="2" charset="2"/>
              <a:buChar char="q"/>
            </a:pPr>
            <a:endParaRPr lang="en-US" sz="2000" dirty="0">
              <a:solidFill>
                <a:srgbClr val="FF0000"/>
              </a:solidFill>
            </a:endParaRPr>
          </a:p>
          <a:p>
            <a:pPr lvl="1">
              <a:buFont typeface="Wingdings" panose="05000000000000000000" pitchFamily="2" charset="2"/>
              <a:buChar char="q"/>
            </a:pPr>
            <a:r>
              <a:rPr lang="en-US" sz="2000" dirty="0">
                <a:solidFill>
                  <a:srgbClr val="FF0000"/>
                </a:solidFill>
              </a:rPr>
              <a:t>Increase the luminosity of the accelerator</a:t>
            </a:r>
          </a:p>
          <a:p>
            <a:pPr lvl="1">
              <a:buFont typeface="Wingdings" panose="05000000000000000000" pitchFamily="2" charset="2"/>
              <a:buChar char="q"/>
            </a:pPr>
            <a:endParaRPr lang="en-US" sz="2000" dirty="0">
              <a:solidFill>
                <a:srgbClr val="FF0000"/>
              </a:solidFill>
            </a:endParaRPr>
          </a:p>
          <a:p>
            <a:pPr lvl="1">
              <a:buFont typeface="Wingdings" panose="05000000000000000000" pitchFamily="2" charset="2"/>
              <a:buChar char="q"/>
            </a:pPr>
            <a:r>
              <a:rPr lang="en-US" sz="2000" dirty="0">
                <a:solidFill>
                  <a:srgbClr val="FF0000"/>
                </a:solidFill>
              </a:rPr>
              <a:t>Number of collisions constant in time  </a:t>
            </a:r>
          </a:p>
          <a:p>
            <a:pPr eaLnBrk="1" hangingPunct="1"/>
            <a:endParaRPr lang="en-US" altLang="en-US" dirty="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8/28/2019</a:t>
            </a:fld>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ea typeface="MS PGothic" panose="020B0600070205080204" pitchFamily="34" charset="-128"/>
              </a:rPr>
              <a:t>Presenter | Presentation Title</a:t>
            </a:r>
            <a:endParaRPr lang="en-US" altLang="en-US" sz="1200" b="1">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pic>
        <p:nvPicPr>
          <p:cNvPr id="7" name="Picture 6">
            <a:extLst>
              <a:ext uri="{FF2B5EF4-FFF2-40B4-BE49-F238E27FC236}">
                <a16:creationId xmlns:a16="http://schemas.microsoft.com/office/drawing/2014/main" id="{E62C993A-5F7C-45BE-811F-92891BDE1B2B}"/>
              </a:ext>
            </a:extLst>
          </p:cNvPr>
          <p:cNvPicPr>
            <a:picLocks noChangeAspect="1"/>
          </p:cNvPicPr>
          <p:nvPr/>
        </p:nvPicPr>
        <p:blipFill>
          <a:blip r:embed="rId2"/>
          <a:stretch>
            <a:fillRect/>
          </a:stretch>
        </p:blipFill>
        <p:spPr>
          <a:xfrm>
            <a:off x="4897245" y="3429000"/>
            <a:ext cx="3719035" cy="2636019"/>
          </a:xfrm>
          <a:prstGeom prst="rect">
            <a:avLst/>
          </a:prstGeom>
        </p:spPr>
      </p:pic>
      <p:pic>
        <p:nvPicPr>
          <p:cNvPr id="8" name="Picture 7">
            <a:extLst>
              <a:ext uri="{FF2B5EF4-FFF2-40B4-BE49-F238E27FC236}">
                <a16:creationId xmlns:a16="http://schemas.microsoft.com/office/drawing/2014/main" id="{86485E18-F640-4BE3-9864-0337BBA4A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523" y="1100639"/>
            <a:ext cx="3950478" cy="16866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212F-0750-4B05-B9DB-F098F8C780E4}"/>
              </a:ext>
            </a:extLst>
          </p:cNvPr>
          <p:cNvSpPr>
            <a:spLocks noGrp="1"/>
          </p:cNvSpPr>
          <p:nvPr>
            <p:ph type="title"/>
          </p:nvPr>
        </p:nvSpPr>
        <p:spPr/>
        <p:txBody>
          <a:bodyPr/>
          <a:lstStyle/>
          <a:p>
            <a:r>
              <a:rPr lang="en-US" dirty="0"/>
              <a:t>Crab Cavities </a:t>
            </a:r>
          </a:p>
        </p:txBody>
      </p:sp>
      <p:sp>
        <p:nvSpPr>
          <p:cNvPr id="4" name="Date Placeholder 3">
            <a:extLst>
              <a:ext uri="{FF2B5EF4-FFF2-40B4-BE49-F238E27FC236}">
                <a16:creationId xmlns:a16="http://schemas.microsoft.com/office/drawing/2014/main" id="{6C9D8B6B-6085-4EAC-8DD4-E18953046271}"/>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CD3B129F-F0B1-49FA-B58B-C02F29452396}"/>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9CFDFD1D-D3E8-4BE8-B2ED-24B2FA638E99}"/>
              </a:ext>
            </a:extLst>
          </p:cNvPr>
          <p:cNvSpPr>
            <a:spLocks noGrp="1"/>
          </p:cNvSpPr>
          <p:nvPr>
            <p:ph type="sldNum" sz="quarter" idx="12"/>
          </p:nvPr>
        </p:nvSpPr>
        <p:spPr/>
        <p:txBody>
          <a:bodyPr/>
          <a:lstStyle/>
          <a:p>
            <a:fld id="{52E9C158-AEF1-41A2-A6CE-6F0BAB305EFD}" type="slidenum">
              <a:rPr lang="en-US" altLang="en-US" smtClean="0"/>
              <a:pPr/>
              <a:t>3</a:t>
            </a:fld>
            <a:endParaRPr lang="en-US" altLang="en-US"/>
          </a:p>
        </p:txBody>
      </p:sp>
      <p:sp>
        <p:nvSpPr>
          <p:cNvPr id="11" name="Content Placeholder 2">
            <a:extLst>
              <a:ext uri="{FF2B5EF4-FFF2-40B4-BE49-F238E27FC236}">
                <a16:creationId xmlns:a16="http://schemas.microsoft.com/office/drawing/2014/main" id="{4A75397F-D2D9-40F8-B957-1A193A04B471}"/>
              </a:ext>
            </a:extLst>
          </p:cNvPr>
          <p:cNvSpPr>
            <a:spLocks noGrp="1"/>
          </p:cNvSpPr>
          <p:nvPr>
            <p:ph idx="1"/>
          </p:nvPr>
        </p:nvSpPr>
        <p:spPr>
          <a:xfrm>
            <a:off x="228601" y="1043046"/>
            <a:ext cx="3801862" cy="4987867"/>
          </a:xfrm>
        </p:spPr>
        <p:txBody>
          <a:bodyPr/>
          <a:lstStyle/>
          <a:p>
            <a:pPr marL="285750" indent="-285750">
              <a:buFont typeface="Wingdings" panose="05000000000000000000" pitchFamily="2" charset="2"/>
              <a:buChar char="q"/>
            </a:pPr>
            <a:r>
              <a:rPr lang="en-US" dirty="0"/>
              <a:t>Simulate different quantities</a:t>
            </a:r>
          </a:p>
          <a:p>
            <a:pPr lvl="1">
              <a:buFont typeface="Wingdings" panose="05000000000000000000" pitchFamily="2" charset="2"/>
              <a:buChar char="q"/>
            </a:pPr>
            <a:r>
              <a:rPr lang="en-US" sz="2000" dirty="0">
                <a:solidFill>
                  <a:srgbClr val="FF0000"/>
                </a:solidFill>
              </a:rPr>
              <a:t>Electric field </a:t>
            </a:r>
          </a:p>
          <a:p>
            <a:pPr lvl="1">
              <a:buFont typeface="Wingdings" panose="05000000000000000000" pitchFamily="2" charset="2"/>
              <a:buChar char="q"/>
            </a:pPr>
            <a:r>
              <a:rPr lang="en-US" sz="2000" dirty="0">
                <a:solidFill>
                  <a:srgbClr val="FF0000"/>
                </a:solidFill>
              </a:rPr>
              <a:t>Magnetic field</a:t>
            </a:r>
          </a:p>
          <a:p>
            <a:pPr marL="457200" lvl="1" indent="0">
              <a:buNone/>
            </a:pPr>
            <a:endParaRPr lang="en-US" sz="2000" dirty="0">
              <a:solidFill>
                <a:srgbClr val="FF0000"/>
              </a:solidFill>
            </a:endParaRPr>
          </a:p>
          <a:p>
            <a:pPr>
              <a:buFont typeface="Wingdings" panose="05000000000000000000" pitchFamily="2" charset="2"/>
              <a:buChar char="q"/>
            </a:pPr>
            <a:r>
              <a:rPr lang="en-US" dirty="0">
                <a:solidFill>
                  <a:schemeClr val="accent6"/>
                </a:solidFill>
              </a:rPr>
              <a:t>Calculations with simulated fields</a:t>
            </a:r>
          </a:p>
          <a:p>
            <a:pPr lvl="1">
              <a:buFont typeface="Wingdings" panose="05000000000000000000" pitchFamily="2" charset="2"/>
              <a:buChar char="q"/>
            </a:pPr>
            <a:r>
              <a:rPr lang="en-US" sz="2000" dirty="0">
                <a:solidFill>
                  <a:srgbClr val="FF0000"/>
                </a:solidFill>
              </a:rPr>
              <a:t>Momentum gain </a:t>
            </a:r>
          </a:p>
          <a:p>
            <a:pPr lvl="1">
              <a:buFont typeface="Wingdings" panose="05000000000000000000" pitchFamily="2" charset="2"/>
              <a:buChar char="q"/>
            </a:pPr>
            <a:r>
              <a:rPr lang="en-US" sz="2000" dirty="0">
                <a:solidFill>
                  <a:srgbClr val="FF0000"/>
                </a:solidFill>
              </a:rPr>
              <a:t>Accelerating Voltage</a:t>
            </a:r>
          </a:p>
          <a:p>
            <a:pPr lvl="1">
              <a:buFont typeface="Wingdings" panose="05000000000000000000" pitchFamily="2" charset="2"/>
              <a:buChar char="q"/>
            </a:pPr>
            <a:r>
              <a:rPr lang="en-US" sz="2000" dirty="0">
                <a:solidFill>
                  <a:srgbClr val="FF0000"/>
                </a:solidFill>
              </a:rPr>
              <a:t>Optimum Beta (particle velocity)</a:t>
            </a:r>
          </a:p>
          <a:p>
            <a:pPr lvl="1">
              <a:buFont typeface="Wingdings" panose="05000000000000000000" pitchFamily="2" charset="2"/>
              <a:buChar char="q"/>
            </a:pPr>
            <a:r>
              <a:rPr lang="en-US" sz="2000" dirty="0">
                <a:solidFill>
                  <a:srgbClr val="FF0000"/>
                </a:solidFill>
              </a:rPr>
              <a:t>Bead-pull Field</a:t>
            </a:r>
          </a:p>
          <a:p>
            <a:pPr marL="457200" lvl="1" indent="0">
              <a:buNone/>
            </a:pPr>
            <a:endParaRPr lang="en-US" sz="2000" dirty="0">
              <a:solidFill>
                <a:srgbClr val="FF0000"/>
              </a:solidFill>
            </a:endParaRPr>
          </a:p>
        </p:txBody>
      </p:sp>
      <p:pic>
        <p:nvPicPr>
          <p:cNvPr id="12" name="Picture 11" descr="A close up of a lift&#10;&#10;Description automatically generated">
            <a:extLst>
              <a:ext uri="{FF2B5EF4-FFF2-40B4-BE49-F238E27FC236}">
                <a16:creationId xmlns:a16="http://schemas.microsoft.com/office/drawing/2014/main" id="{4BDF1B9B-35AA-48D9-848F-DD1E0B2AB500}"/>
              </a:ext>
            </a:extLst>
          </p:cNvPr>
          <p:cNvPicPr>
            <a:picLocks noChangeAspect="1"/>
          </p:cNvPicPr>
          <p:nvPr/>
        </p:nvPicPr>
        <p:blipFill>
          <a:blip r:embed="rId2"/>
          <a:stretch>
            <a:fillRect/>
          </a:stretch>
        </p:blipFill>
        <p:spPr>
          <a:xfrm>
            <a:off x="4371919" y="3400163"/>
            <a:ext cx="3671250" cy="2635433"/>
          </a:xfrm>
          <a:prstGeom prst="rect">
            <a:avLst/>
          </a:prstGeom>
        </p:spPr>
      </p:pic>
      <p:pic>
        <p:nvPicPr>
          <p:cNvPr id="13" name="Picture 12" descr="A close up of a mans face&#10;&#10;Description automatically generated">
            <a:extLst>
              <a:ext uri="{FF2B5EF4-FFF2-40B4-BE49-F238E27FC236}">
                <a16:creationId xmlns:a16="http://schemas.microsoft.com/office/drawing/2014/main" id="{6C5B990D-6F59-415C-B9F4-D5AA1D73DE7A}"/>
              </a:ext>
            </a:extLst>
          </p:cNvPr>
          <p:cNvPicPr>
            <a:picLocks noChangeAspect="1"/>
          </p:cNvPicPr>
          <p:nvPr/>
        </p:nvPicPr>
        <p:blipFill>
          <a:blip r:embed="rId3"/>
          <a:stretch>
            <a:fillRect/>
          </a:stretch>
        </p:blipFill>
        <p:spPr>
          <a:xfrm>
            <a:off x="6368245" y="1355672"/>
            <a:ext cx="2646423" cy="2044491"/>
          </a:xfrm>
          <a:prstGeom prst="rect">
            <a:avLst/>
          </a:prstGeom>
        </p:spPr>
      </p:pic>
      <p:pic>
        <p:nvPicPr>
          <p:cNvPr id="14" name="Picture 13" descr="A close up of a person&#10;&#10;Description automatically generated">
            <a:extLst>
              <a:ext uri="{FF2B5EF4-FFF2-40B4-BE49-F238E27FC236}">
                <a16:creationId xmlns:a16="http://schemas.microsoft.com/office/drawing/2014/main" id="{81CFF9DA-6970-407B-9CDA-22B378FE5C23}"/>
              </a:ext>
            </a:extLst>
          </p:cNvPr>
          <p:cNvPicPr>
            <a:picLocks noChangeAspect="1"/>
          </p:cNvPicPr>
          <p:nvPr/>
        </p:nvPicPr>
        <p:blipFill>
          <a:blip r:embed="rId4"/>
          <a:stretch>
            <a:fillRect/>
          </a:stretch>
        </p:blipFill>
        <p:spPr>
          <a:xfrm>
            <a:off x="3632142" y="1390462"/>
            <a:ext cx="2646423" cy="1959757"/>
          </a:xfrm>
          <a:prstGeom prst="rect">
            <a:avLst/>
          </a:prstGeom>
        </p:spPr>
      </p:pic>
      <p:sp>
        <p:nvSpPr>
          <p:cNvPr id="15" name="TextBox 14">
            <a:extLst>
              <a:ext uri="{FF2B5EF4-FFF2-40B4-BE49-F238E27FC236}">
                <a16:creationId xmlns:a16="http://schemas.microsoft.com/office/drawing/2014/main" id="{EF5D3092-502B-4915-942F-3986B902378C}"/>
              </a:ext>
            </a:extLst>
          </p:cNvPr>
          <p:cNvSpPr txBox="1"/>
          <p:nvPr/>
        </p:nvSpPr>
        <p:spPr>
          <a:xfrm>
            <a:off x="6868195" y="837689"/>
            <a:ext cx="1802167" cy="461665"/>
          </a:xfrm>
          <a:prstGeom prst="rect">
            <a:avLst/>
          </a:prstGeom>
          <a:noFill/>
        </p:spPr>
        <p:txBody>
          <a:bodyPr wrap="square" rtlCol="0">
            <a:spAutoFit/>
          </a:bodyPr>
          <a:lstStyle/>
          <a:p>
            <a:r>
              <a:rPr lang="en-US" dirty="0"/>
              <a:t>Electric Field</a:t>
            </a:r>
          </a:p>
        </p:txBody>
      </p:sp>
      <p:sp>
        <p:nvSpPr>
          <p:cNvPr id="16" name="TextBox 15">
            <a:extLst>
              <a:ext uri="{FF2B5EF4-FFF2-40B4-BE49-F238E27FC236}">
                <a16:creationId xmlns:a16="http://schemas.microsoft.com/office/drawing/2014/main" id="{E9587C50-73E8-441B-896F-4D9F863A12C7}"/>
              </a:ext>
            </a:extLst>
          </p:cNvPr>
          <p:cNvSpPr txBox="1"/>
          <p:nvPr/>
        </p:nvSpPr>
        <p:spPr>
          <a:xfrm>
            <a:off x="4030463" y="819663"/>
            <a:ext cx="2010515" cy="461665"/>
          </a:xfrm>
          <a:prstGeom prst="rect">
            <a:avLst/>
          </a:prstGeom>
          <a:noFill/>
        </p:spPr>
        <p:txBody>
          <a:bodyPr wrap="square" rtlCol="0">
            <a:spAutoFit/>
          </a:bodyPr>
          <a:lstStyle/>
          <a:p>
            <a:r>
              <a:rPr lang="en-US" dirty="0"/>
              <a:t>Magnetic Field</a:t>
            </a:r>
          </a:p>
        </p:txBody>
      </p:sp>
    </p:spTree>
    <p:extLst>
      <p:ext uri="{BB962C8B-B14F-4D97-AF65-F5344CB8AC3E}">
        <p14:creationId xmlns:p14="http://schemas.microsoft.com/office/powerpoint/2010/main" val="107476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80D3-062D-4346-BD83-A2864644DE00}"/>
              </a:ext>
            </a:extLst>
          </p:cNvPr>
          <p:cNvSpPr>
            <a:spLocks noGrp="1"/>
          </p:cNvSpPr>
          <p:nvPr>
            <p:ph type="title"/>
          </p:nvPr>
        </p:nvSpPr>
        <p:spPr/>
        <p:txBody>
          <a:bodyPr/>
          <a:lstStyle/>
          <a:p>
            <a:r>
              <a:rPr lang="es-ES" dirty="0" err="1"/>
              <a:t>Bead-Pulling</a:t>
            </a:r>
            <a:endParaRPr lang="en-US" dirty="0"/>
          </a:p>
        </p:txBody>
      </p:sp>
      <p:sp>
        <p:nvSpPr>
          <p:cNvPr id="3" name="Content Placeholder 2">
            <a:extLst>
              <a:ext uri="{FF2B5EF4-FFF2-40B4-BE49-F238E27FC236}">
                <a16:creationId xmlns:a16="http://schemas.microsoft.com/office/drawing/2014/main" id="{230EFF1F-8779-4091-97E1-5043D12E4D2E}"/>
              </a:ext>
            </a:extLst>
          </p:cNvPr>
          <p:cNvSpPr>
            <a:spLocks noGrp="1"/>
          </p:cNvSpPr>
          <p:nvPr>
            <p:ph idx="1"/>
          </p:nvPr>
        </p:nvSpPr>
        <p:spPr/>
        <p:txBody>
          <a:bodyPr/>
          <a:lstStyle/>
          <a:p>
            <a:pPr marL="0" indent="0">
              <a:buNone/>
            </a:pPr>
            <a:endParaRPr lang="en-US" dirty="0"/>
          </a:p>
          <a:p>
            <a:pPr>
              <a:buFont typeface="Wingdings" panose="05000000000000000000" pitchFamily="2" charset="2"/>
              <a:buChar char="q"/>
            </a:pPr>
            <a:r>
              <a:rPr lang="en-US" sz="2200" dirty="0">
                <a:solidFill>
                  <a:schemeClr val="accent6"/>
                </a:solidFill>
              </a:rPr>
              <a:t>Slaters Small perturbation theorem</a:t>
            </a:r>
          </a:p>
          <a:p>
            <a:pPr lvl="1">
              <a:buFont typeface="Wingdings" panose="05000000000000000000" pitchFamily="2" charset="2"/>
              <a:buChar char="q"/>
            </a:pPr>
            <a:endParaRPr lang="en-US" sz="2000" dirty="0">
              <a:solidFill>
                <a:schemeClr val="accent6"/>
              </a:solidFill>
            </a:endParaRPr>
          </a:p>
          <a:p>
            <a:pPr lvl="1">
              <a:buFont typeface="Wingdings" panose="05000000000000000000" pitchFamily="2" charset="2"/>
              <a:buChar char="q"/>
            </a:pPr>
            <a:endParaRPr lang="en-US" sz="2000" dirty="0">
              <a:solidFill>
                <a:schemeClr val="accent6"/>
              </a:solidFill>
            </a:endParaRPr>
          </a:p>
          <a:p>
            <a:pPr lvl="1">
              <a:buFont typeface="Wingdings" panose="05000000000000000000" pitchFamily="2" charset="2"/>
              <a:buChar char="q"/>
            </a:pPr>
            <a:endParaRPr lang="en-US" sz="2000" dirty="0">
              <a:solidFill>
                <a:schemeClr val="accent6"/>
              </a:solidFill>
            </a:endParaRPr>
          </a:p>
          <a:p>
            <a:pPr lvl="1">
              <a:buFont typeface="Wingdings" panose="05000000000000000000" pitchFamily="2" charset="2"/>
              <a:buChar char="q"/>
            </a:pPr>
            <a:endParaRPr lang="en-US" sz="2000" dirty="0">
              <a:solidFill>
                <a:schemeClr val="accent6"/>
              </a:solidFill>
            </a:endParaRPr>
          </a:p>
          <a:p>
            <a:pPr>
              <a:buFont typeface="Wingdings" panose="05000000000000000000" pitchFamily="2" charset="2"/>
              <a:buChar char="q"/>
            </a:pPr>
            <a:r>
              <a:rPr lang="en-US" sz="2200" dirty="0">
                <a:solidFill>
                  <a:schemeClr val="accent6"/>
                </a:solidFill>
              </a:rPr>
              <a:t>Sphere or Needle as the perturbing object</a:t>
            </a:r>
          </a:p>
          <a:p>
            <a:endParaRPr lang="en-US" dirty="0"/>
          </a:p>
        </p:txBody>
      </p:sp>
      <p:sp>
        <p:nvSpPr>
          <p:cNvPr id="4" name="Date Placeholder 3">
            <a:extLst>
              <a:ext uri="{FF2B5EF4-FFF2-40B4-BE49-F238E27FC236}">
                <a16:creationId xmlns:a16="http://schemas.microsoft.com/office/drawing/2014/main" id="{EEA300B3-026A-4AA0-B9D1-85F1D5A7FB1F}"/>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B5A08458-E023-4DD7-9361-30F2D7969D9E}"/>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A4A92345-85E2-4A68-A251-2996B2466D61}"/>
              </a:ext>
            </a:extLst>
          </p:cNvPr>
          <p:cNvSpPr>
            <a:spLocks noGrp="1"/>
          </p:cNvSpPr>
          <p:nvPr>
            <p:ph type="sldNum" sz="quarter" idx="12"/>
          </p:nvPr>
        </p:nvSpPr>
        <p:spPr/>
        <p:txBody>
          <a:bodyPr/>
          <a:lstStyle/>
          <a:p>
            <a:fld id="{52E9C158-AEF1-41A2-A6CE-6F0BAB305EFD}" type="slidenum">
              <a:rPr lang="en-US" altLang="en-US" smtClean="0"/>
              <a:pPr/>
              <a:t>4</a:t>
            </a:fld>
            <a:endParaRPr lang="en-US" altLang="en-US"/>
          </a:p>
        </p:txBody>
      </p:sp>
      <p:pic>
        <p:nvPicPr>
          <p:cNvPr id="9" name="Imagen 9" descr="Captura de pantalla 2019-08-27 a las 21.59.27.png">
            <a:extLst>
              <a:ext uri="{FF2B5EF4-FFF2-40B4-BE49-F238E27FC236}">
                <a16:creationId xmlns:a16="http://schemas.microsoft.com/office/drawing/2014/main" id="{D6C1E7CB-93B6-40D2-9E7D-B40404206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138" y="4202546"/>
            <a:ext cx="6783631" cy="1944218"/>
          </a:xfrm>
          <a:prstGeom prst="rect">
            <a:avLst/>
          </a:prstGeom>
        </p:spPr>
      </p:pic>
      <p:sp>
        <p:nvSpPr>
          <p:cNvPr id="10" name="TextBox 9">
            <a:extLst>
              <a:ext uri="{FF2B5EF4-FFF2-40B4-BE49-F238E27FC236}">
                <a16:creationId xmlns:a16="http://schemas.microsoft.com/office/drawing/2014/main" id="{F25705F4-9695-4FA7-9998-29BF0C59775B}"/>
              </a:ext>
            </a:extLst>
          </p:cNvPr>
          <p:cNvSpPr txBox="1"/>
          <p:nvPr/>
        </p:nvSpPr>
        <p:spPr>
          <a:xfrm>
            <a:off x="3187083" y="4997683"/>
            <a:ext cx="923277" cy="353943"/>
          </a:xfrm>
          <a:prstGeom prst="rect">
            <a:avLst/>
          </a:prstGeom>
          <a:solidFill>
            <a:srgbClr val="F8FEF7"/>
          </a:solidFill>
        </p:spPr>
        <p:txBody>
          <a:bodyPr wrap="square" rtlCol="0">
            <a:spAutoFit/>
          </a:bodyPr>
          <a:lstStyle/>
          <a:p>
            <a:r>
              <a:rPr lang="en-US" sz="1700" dirty="0">
                <a:solidFill>
                  <a:schemeClr val="accent6"/>
                </a:solidFill>
                <a:latin typeface="Times New Roman" panose="02020603050405020304" pitchFamily="18" charset="0"/>
                <a:cs typeface="Times New Roman" panose="02020603050405020304" pitchFamily="18" charset="0"/>
              </a:rPr>
              <a:t>     Bead</a:t>
            </a:r>
          </a:p>
        </p:txBody>
      </p:sp>
      <p:pic>
        <p:nvPicPr>
          <p:cNvPr id="11" name="Picture 10" descr="A close up of a logo&#10;&#10;Description automatically generated">
            <a:extLst>
              <a:ext uri="{FF2B5EF4-FFF2-40B4-BE49-F238E27FC236}">
                <a16:creationId xmlns:a16="http://schemas.microsoft.com/office/drawing/2014/main" id="{4B8AAADF-1EDE-4CA1-AC75-A0B39D05E403}"/>
              </a:ext>
            </a:extLst>
          </p:cNvPr>
          <p:cNvPicPr>
            <a:picLocks noChangeAspect="1"/>
          </p:cNvPicPr>
          <p:nvPr/>
        </p:nvPicPr>
        <p:blipFill>
          <a:blip r:embed="rId3"/>
          <a:stretch>
            <a:fillRect/>
          </a:stretch>
        </p:blipFill>
        <p:spPr>
          <a:xfrm>
            <a:off x="775414" y="1968285"/>
            <a:ext cx="8019259" cy="1002407"/>
          </a:xfrm>
          <a:prstGeom prst="rect">
            <a:avLst/>
          </a:prstGeom>
        </p:spPr>
      </p:pic>
    </p:spTree>
    <p:extLst>
      <p:ext uri="{BB962C8B-B14F-4D97-AF65-F5344CB8AC3E}">
        <p14:creationId xmlns:p14="http://schemas.microsoft.com/office/powerpoint/2010/main" val="381694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F7A2-8E2A-4135-836A-96688CFE4544}"/>
              </a:ext>
            </a:extLst>
          </p:cNvPr>
          <p:cNvSpPr>
            <a:spLocks noGrp="1"/>
          </p:cNvSpPr>
          <p:nvPr>
            <p:ph type="title"/>
          </p:nvPr>
        </p:nvSpPr>
        <p:spPr/>
        <p:txBody>
          <a:bodyPr/>
          <a:lstStyle/>
          <a:p>
            <a:r>
              <a:rPr lang="es-ES" dirty="0" err="1"/>
              <a:t>Simulations</a:t>
            </a:r>
            <a:r>
              <a:rPr lang="es-ES" dirty="0"/>
              <a:t>: Radial </a:t>
            </a:r>
            <a:r>
              <a:rPr lang="es-ES" dirty="0" err="1"/>
              <a:t>Kick</a:t>
            </a:r>
            <a:endParaRPr lang="en-US" dirty="0"/>
          </a:p>
        </p:txBody>
      </p:sp>
      <p:sp>
        <p:nvSpPr>
          <p:cNvPr id="3" name="Content Placeholder 2">
            <a:extLst>
              <a:ext uri="{FF2B5EF4-FFF2-40B4-BE49-F238E27FC236}">
                <a16:creationId xmlns:a16="http://schemas.microsoft.com/office/drawing/2014/main" id="{D9DC365C-56E0-4869-87E6-3FA403EB0415}"/>
              </a:ext>
            </a:extLst>
          </p:cNvPr>
          <p:cNvSpPr>
            <a:spLocks noGrp="1"/>
          </p:cNvSpPr>
          <p:nvPr>
            <p:ph idx="1"/>
          </p:nvPr>
        </p:nvSpPr>
        <p:spPr/>
        <p:txBody>
          <a:bodyPr/>
          <a:lstStyle/>
          <a:p>
            <a:pPr marL="285750" indent="-285750">
              <a:buFont typeface="Wingdings" panose="05000000000000000000" pitchFamily="2" charset="2"/>
              <a:buChar char="q"/>
            </a:pPr>
            <a:r>
              <a:rPr lang="en-US" dirty="0"/>
              <a:t>Methods</a:t>
            </a:r>
          </a:p>
          <a:p>
            <a:pPr lvl="1">
              <a:buFont typeface="Wingdings" panose="05000000000000000000" pitchFamily="2" charset="2"/>
              <a:buChar char="q"/>
            </a:pPr>
            <a:r>
              <a:rPr lang="en-US" sz="2000" dirty="0">
                <a:solidFill>
                  <a:srgbClr val="FF0000"/>
                </a:solidFill>
              </a:rPr>
              <a:t>Lorentz force integration</a:t>
            </a:r>
          </a:p>
          <a:p>
            <a:pPr lvl="1">
              <a:buFont typeface="Wingdings" panose="05000000000000000000" pitchFamily="2" charset="2"/>
              <a:buChar char="q"/>
            </a:pPr>
            <a:endParaRPr lang="en-US" sz="2000" dirty="0">
              <a:solidFill>
                <a:srgbClr val="FF0000"/>
              </a:solidFill>
            </a:endParaRPr>
          </a:p>
          <a:p>
            <a:pPr lvl="1">
              <a:buFont typeface="Wingdings" panose="05000000000000000000" pitchFamily="2" charset="2"/>
              <a:buChar char="q"/>
            </a:pPr>
            <a:endParaRPr lang="en-US" sz="2000" dirty="0">
              <a:solidFill>
                <a:srgbClr val="FF0000"/>
              </a:solidFill>
            </a:endParaRPr>
          </a:p>
          <a:p>
            <a:pPr lvl="1">
              <a:buFont typeface="Wingdings" panose="05000000000000000000" pitchFamily="2" charset="2"/>
              <a:buChar char="q"/>
            </a:pPr>
            <a:endParaRPr lang="en-US" sz="2000" dirty="0">
              <a:solidFill>
                <a:srgbClr val="FF0000"/>
              </a:solidFill>
            </a:endParaRPr>
          </a:p>
          <a:p>
            <a:pPr lvl="1">
              <a:buFont typeface="Wingdings" panose="05000000000000000000" pitchFamily="2" charset="2"/>
              <a:buChar char="q"/>
            </a:pPr>
            <a:endParaRPr lang="en-US" sz="2000" dirty="0">
              <a:solidFill>
                <a:srgbClr val="FF0000"/>
              </a:solidFill>
            </a:endParaRPr>
          </a:p>
          <a:p>
            <a:pPr marL="457200" lvl="1" indent="0">
              <a:buNone/>
            </a:pPr>
            <a:endParaRPr lang="en-US" sz="2000" dirty="0">
              <a:solidFill>
                <a:srgbClr val="FF0000"/>
              </a:solidFill>
            </a:endParaRPr>
          </a:p>
          <a:p>
            <a:pPr lvl="1">
              <a:buFont typeface="Wingdings" panose="05000000000000000000" pitchFamily="2" charset="2"/>
              <a:buChar char="q"/>
            </a:pPr>
            <a:r>
              <a:rPr lang="en-US" sz="2000" dirty="0">
                <a:solidFill>
                  <a:srgbClr val="FF0000"/>
                </a:solidFill>
              </a:rPr>
              <a:t>Panofsky Wenzel theorem </a:t>
            </a:r>
          </a:p>
          <a:p>
            <a:endParaRPr lang="en-US" dirty="0"/>
          </a:p>
        </p:txBody>
      </p:sp>
      <p:sp>
        <p:nvSpPr>
          <p:cNvPr id="4" name="Date Placeholder 3">
            <a:extLst>
              <a:ext uri="{FF2B5EF4-FFF2-40B4-BE49-F238E27FC236}">
                <a16:creationId xmlns:a16="http://schemas.microsoft.com/office/drawing/2014/main" id="{3F35333C-836B-407B-9DF3-7D1CEDC739DC}"/>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93D417FE-4988-41A5-A47F-D440E66852C4}"/>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EBEBB7CF-F85F-4A36-A337-EED3E535F926}"/>
              </a:ext>
            </a:extLst>
          </p:cNvPr>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23" name="Imagen 8" descr="Captura de pantalla 2019-08-27 a las 21.40.26.png">
            <a:extLst>
              <a:ext uri="{FF2B5EF4-FFF2-40B4-BE49-F238E27FC236}">
                <a16:creationId xmlns:a16="http://schemas.microsoft.com/office/drawing/2014/main" id="{C1D6C223-42DE-4916-80EC-E021B633F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55" y="1879514"/>
            <a:ext cx="2679700" cy="812800"/>
          </a:xfrm>
          <a:prstGeom prst="rect">
            <a:avLst/>
          </a:prstGeom>
        </p:spPr>
      </p:pic>
      <p:pic>
        <p:nvPicPr>
          <p:cNvPr id="24" name="Imagen 9" descr="Captura de pantalla 2019-08-27 a las 21.40.44.png">
            <a:extLst>
              <a:ext uri="{FF2B5EF4-FFF2-40B4-BE49-F238E27FC236}">
                <a16:creationId xmlns:a16="http://schemas.microsoft.com/office/drawing/2014/main" id="{45359A35-4757-47A6-99C0-880CE4FA8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876" y="1525807"/>
            <a:ext cx="4902681" cy="1342014"/>
          </a:xfrm>
          <a:prstGeom prst="rect">
            <a:avLst/>
          </a:prstGeom>
        </p:spPr>
      </p:pic>
      <p:cxnSp>
        <p:nvCxnSpPr>
          <p:cNvPr id="25" name="Conector recto de flecha 11">
            <a:extLst>
              <a:ext uri="{FF2B5EF4-FFF2-40B4-BE49-F238E27FC236}">
                <a16:creationId xmlns:a16="http://schemas.microsoft.com/office/drawing/2014/main" id="{70A6EBB1-8D26-4BA6-97A2-DD794106645C}"/>
              </a:ext>
            </a:extLst>
          </p:cNvPr>
          <p:cNvCxnSpPr/>
          <p:nvPr/>
        </p:nvCxnSpPr>
        <p:spPr>
          <a:xfrm>
            <a:off x="3050055" y="2326946"/>
            <a:ext cx="1149519"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6" name="Imagen 12" descr="Captura de pantalla 2019-08-27 a las 21.51.02.png">
            <a:extLst>
              <a:ext uri="{FF2B5EF4-FFF2-40B4-BE49-F238E27FC236}">
                <a16:creationId xmlns:a16="http://schemas.microsoft.com/office/drawing/2014/main" id="{CD8735DE-EB6F-4C1B-881F-0698CCA43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417" y="3146268"/>
            <a:ext cx="6565900" cy="482600"/>
          </a:xfrm>
          <a:prstGeom prst="rect">
            <a:avLst/>
          </a:prstGeom>
        </p:spPr>
      </p:pic>
      <p:pic>
        <p:nvPicPr>
          <p:cNvPr id="27" name="Imagen 13" descr="Captura de pantalla 2019-08-27 a las 21.52.15.png">
            <a:extLst>
              <a:ext uri="{FF2B5EF4-FFF2-40B4-BE49-F238E27FC236}">
                <a16:creationId xmlns:a16="http://schemas.microsoft.com/office/drawing/2014/main" id="{306B2C78-9F60-4BEC-AA1E-9CF21EC97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355" y="3993734"/>
            <a:ext cx="4181366" cy="735827"/>
          </a:xfrm>
          <a:prstGeom prst="rect">
            <a:avLst/>
          </a:prstGeom>
        </p:spPr>
      </p:pic>
      <p:pic>
        <p:nvPicPr>
          <p:cNvPr id="28" name="Imagen 14" descr="Captura de pantalla 2019-08-27 a las 21.53.11.png">
            <a:extLst>
              <a:ext uri="{FF2B5EF4-FFF2-40B4-BE49-F238E27FC236}">
                <a16:creationId xmlns:a16="http://schemas.microsoft.com/office/drawing/2014/main" id="{A1A9FCAE-1636-481B-85D3-CB8D01705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1305" y="3845931"/>
            <a:ext cx="2679700" cy="1054100"/>
          </a:xfrm>
          <a:prstGeom prst="rect">
            <a:avLst/>
          </a:prstGeom>
        </p:spPr>
      </p:pic>
      <p:pic>
        <p:nvPicPr>
          <p:cNvPr id="29" name="Imagen 15" descr="Captura de pantalla 2019-08-27 a las 21.53.24.png">
            <a:extLst>
              <a:ext uri="{FF2B5EF4-FFF2-40B4-BE49-F238E27FC236}">
                <a16:creationId xmlns:a16="http://schemas.microsoft.com/office/drawing/2014/main" id="{C4410D44-3E7C-4A18-832E-6B77EF85CB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2495" y="5212534"/>
            <a:ext cx="3828810" cy="1024119"/>
          </a:xfrm>
          <a:prstGeom prst="rect">
            <a:avLst/>
          </a:prstGeom>
        </p:spPr>
      </p:pic>
      <p:cxnSp>
        <p:nvCxnSpPr>
          <p:cNvPr id="30" name="Conector recto de flecha 16">
            <a:extLst>
              <a:ext uri="{FF2B5EF4-FFF2-40B4-BE49-F238E27FC236}">
                <a16:creationId xmlns:a16="http://schemas.microsoft.com/office/drawing/2014/main" id="{9DC6A9E7-DFDE-4AE2-9F51-5C3422C48179}"/>
              </a:ext>
            </a:extLst>
          </p:cNvPr>
          <p:cNvCxnSpPr/>
          <p:nvPr/>
        </p:nvCxnSpPr>
        <p:spPr>
          <a:xfrm flipH="1">
            <a:off x="4732286" y="4825238"/>
            <a:ext cx="1994800" cy="542497"/>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Conector recto de flecha 18">
            <a:extLst>
              <a:ext uri="{FF2B5EF4-FFF2-40B4-BE49-F238E27FC236}">
                <a16:creationId xmlns:a16="http://schemas.microsoft.com/office/drawing/2014/main" id="{CA30C2E7-AF0E-4BC7-8A91-8ACAC8BFE2AE}"/>
              </a:ext>
            </a:extLst>
          </p:cNvPr>
          <p:cNvCxnSpPr/>
          <p:nvPr/>
        </p:nvCxnSpPr>
        <p:spPr>
          <a:xfrm>
            <a:off x="5731810" y="2791581"/>
            <a:ext cx="0" cy="354687"/>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Conector recto de flecha 19">
            <a:extLst>
              <a:ext uri="{FF2B5EF4-FFF2-40B4-BE49-F238E27FC236}">
                <a16:creationId xmlns:a16="http://schemas.microsoft.com/office/drawing/2014/main" id="{DA8A04BB-389F-4FFB-95B5-465EC5382A5A}"/>
              </a:ext>
            </a:extLst>
          </p:cNvPr>
          <p:cNvCxnSpPr/>
          <p:nvPr/>
        </p:nvCxnSpPr>
        <p:spPr>
          <a:xfrm>
            <a:off x="4732286" y="4315271"/>
            <a:ext cx="460175"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54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1351-C582-423F-9A09-F282C950B7EC}"/>
              </a:ext>
            </a:extLst>
          </p:cNvPr>
          <p:cNvSpPr>
            <a:spLocks noGrp="1"/>
          </p:cNvSpPr>
          <p:nvPr>
            <p:ph type="title"/>
          </p:nvPr>
        </p:nvSpPr>
        <p:spPr/>
        <p:txBody>
          <a:bodyPr/>
          <a:lstStyle/>
          <a:p>
            <a:r>
              <a:rPr lang="es-ES" dirty="0" err="1"/>
              <a:t>Simulations</a:t>
            </a:r>
            <a:r>
              <a:rPr lang="es-ES" dirty="0"/>
              <a:t>: Radial </a:t>
            </a:r>
            <a:r>
              <a:rPr lang="es-ES" dirty="0" err="1"/>
              <a:t>Kick</a:t>
            </a:r>
            <a:endParaRPr lang="en-US" dirty="0"/>
          </a:p>
        </p:txBody>
      </p:sp>
      <p:sp>
        <p:nvSpPr>
          <p:cNvPr id="3" name="Content Placeholder 2">
            <a:extLst>
              <a:ext uri="{FF2B5EF4-FFF2-40B4-BE49-F238E27FC236}">
                <a16:creationId xmlns:a16="http://schemas.microsoft.com/office/drawing/2014/main" id="{6F72A1AD-9914-4F55-ADB6-FFD463C8FB49}"/>
              </a:ext>
            </a:extLst>
          </p:cNvPr>
          <p:cNvSpPr>
            <a:spLocks noGrp="1"/>
          </p:cNvSpPr>
          <p:nvPr>
            <p:ph idx="1"/>
          </p:nvPr>
        </p:nvSpPr>
        <p:spPr>
          <a:xfrm>
            <a:off x="228601" y="1043046"/>
            <a:ext cx="4068192" cy="4987867"/>
          </a:xfrm>
        </p:spPr>
        <p:txBody>
          <a:bodyPr/>
          <a:lstStyle/>
          <a:p>
            <a:pPr marL="285750" indent="-285750">
              <a:buFont typeface="Wingdings" panose="05000000000000000000" pitchFamily="2" charset="2"/>
              <a:buChar char="q"/>
            </a:pPr>
            <a:r>
              <a:rPr lang="en-US" dirty="0"/>
              <a:t>Equivalent methods to calculate the radial kick</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The main contribution is the x component</a:t>
            </a:r>
          </a:p>
          <a:p>
            <a:pPr marL="457200" lvl="1" indent="0">
              <a:buNone/>
            </a:pPr>
            <a:endParaRPr lang="en-US" sz="2000" dirty="0">
              <a:solidFill>
                <a:srgbClr val="FF0000"/>
              </a:solidFill>
            </a:endParaRPr>
          </a:p>
          <a:p>
            <a:pPr marL="0" indent="0">
              <a:buNone/>
            </a:pPr>
            <a:endParaRPr lang="en-US" dirty="0"/>
          </a:p>
        </p:txBody>
      </p:sp>
      <p:sp>
        <p:nvSpPr>
          <p:cNvPr id="4" name="Date Placeholder 3">
            <a:extLst>
              <a:ext uri="{FF2B5EF4-FFF2-40B4-BE49-F238E27FC236}">
                <a16:creationId xmlns:a16="http://schemas.microsoft.com/office/drawing/2014/main" id="{246543B9-2150-499D-8415-E7658B4CBB21}"/>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7EA3A962-E556-4687-9FFC-F0347AAB202C}"/>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481F3442-9614-4779-91A0-F4626D018369}"/>
              </a:ext>
            </a:extLst>
          </p:cNvPr>
          <p:cNvSpPr>
            <a:spLocks noGrp="1"/>
          </p:cNvSpPr>
          <p:nvPr>
            <p:ph type="sldNum" sz="quarter" idx="12"/>
          </p:nvPr>
        </p:nvSpPr>
        <p:spPr/>
        <p:txBody>
          <a:bodyPr/>
          <a:lstStyle/>
          <a:p>
            <a:fld id="{52E9C158-AEF1-41A2-A6CE-6F0BAB305EFD}" type="slidenum">
              <a:rPr lang="en-US" altLang="en-US" smtClean="0"/>
              <a:pPr/>
              <a:t>6</a:t>
            </a:fld>
            <a:endParaRPr lang="en-US" altLang="en-US"/>
          </a:p>
        </p:txBody>
      </p:sp>
      <p:cxnSp>
        <p:nvCxnSpPr>
          <p:cNvPr id="8" name="Conector recto de flecha 18">
            <a:extLst>
              <a:ext uri="{FF2B5EF4-FFF2-40B4-BE49-F238E27FC236}">
                <a16:creationId xmlns:a16="http://schemas.microsoft.com/office/drawing/2014/main" id="{F4B892B6-24B3-4615-818B-20BDCFDBD60D}"/>
              </a:ext>
            </a:extLst>
          </p:cNvPr>
          <p:cNvCxnSpPr>
            <a:cxnSpLocks/>
          </p:cNvCxnSpPr>
          <p:nvPr/>
        </p:nvCxnSpPr>
        <p:spPr>
          <a:xfrm>
            <a:off x="3980664" y="1533661"/>
            <a:ext cx="1182671"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A8425E23-FDD9-46F7-86F3-A0BD079D2642}"/>
              </a:ext>
            </a:extLst>
          </p:cNvPr>
          <p:cNvSpPr txBox="1">
            <a:spLocks/>
          </p:cNvSpPr>
          <p:nvPr/>
        </p:nvSpPr>
        <p:spPr>
          <a:xfrm>
            <a:off x="4576825" y="6853324"/>
            <a:ext cx="1076325" cy="241300"/>
          </a:xfrm>
          <a:prstGeom prst="rect">
            <a:avLst/>
          </a:prstGeom>
        </p:spPr>
        <p:txBody>
          <a:bodyPr vert="horz" wrap="square" lIns="0" tIns="0" rIns="0" bIns="0" numCol="1" anchor="t" anchorCtr="0" compatLnSpc="1">
            <a:prstTxWarp prst="textNoShape">
              <a:avLst/>
            </a:prstTxWarp>
          </a:bodyPr>
          <a:lstStyle>
            <a:defPPr>
              <a:defRPr lang="en-US"/>
            </a:defPPr>
            <a:lvl1pPr algn="r" defTabSz="457200" rtl="0" fontAlgn="base">
              <a:spcBef>
                <a:spcPct val="0"/>
              </a:spcBef>
              <a:spcAft>
                <a:spcPct val="0"/>
              </a:spcAft>
              <a:defRPr sz="1200" kern="1200">
                <a:solidFill>
                  <a:srgbClr val="004C97"/>
                </a:solidFill>
                <a:latin typeface="Helvetica" panose="020B060402020202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fld id="{50889BEA-2B91-403F-ADA4-053DEE04721E}" type="datetime1">
              <a:rPr lang="en-US" altLang="en-US" smtClean="0"/>
              <a:pPr/>
              <a:t>8/28/2019</a:t>
            </a:fld>
            <a:endParaRPr lang="en-US" altLang="en-US"/>
          </a:p>
        </p:txBody>
      </p:sp>
      <p:pic>
        <p:nvPicPr>
          <p:cNvPr id="11" name="Picture 10" descr="A close up of a map&#10;&#10;Description automatically generated">
            <a:extLst>
              <a:ext uri="{FF2B5EF4-FFF2-40B4-BE49-F238E27FC236}">
                <a16:creationId xmlns:a16="http://schemas.microsoft.com/office/drawing/2014/main" id="{E1345E4A-453B-47C6-8C4C-44D9440A448B}"/>
              </a:ext>
            </a:extLst>
          </p:cNvPr>
          <p:cNvPicPr>
            <a:picLocks noChangeAspect="1"/>
          </p:cNvPicPr>
          <p:nvPr/>
        </p:nvPicPr>
        <p:blipFill>
          <a:blip r:embed="rId2"/>
          <a:stretch>
            <a:fillRect/>
          </a:stretch>
        </p:blipFill>
        <p:spPr>
          <a:xfrm>
            <a:off x="594128" y="3531257"/>
            <a:ext cx="3428999" cy="2720692"/>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78EFB454-4017-439A-AE6C-F35C7D519254}"/>
              </a:ext>
            </a:extLst>
          </p:cNvPr>
          <p:cNvPicPr>
            <a:picLocks noChangeAspect="1"/>
          </p:cNvPicPr>
          <p:nvPr/>
        </p:nvPicPr>
        <p:blipFill>
          <a:blip r:embed="rId3"/>
          <a:stretch>
            <a:fillRect/>
          </a:stretch>
        </p:blipFill>
        <p:spPr>
          <a:xfrm>
            <a:off x="4847209" y="3583579"/>
            <a:ext cx="3455733" cy="2615469"/>
          </a:xfrm>
          <a:prstGeom prst="rect">
            <a:avLst/>
          </a:prstGeom>
        </p:spPr>
      </p:pic>
      <p:cxnSp>
        <p:nvCxnSpPr>
          <p:cNvPr id="13" name="Conector recto de flecha 18">
            <a:extLst>
              <a:ext uri="{FF2B5EF4-FFF2-40B4-BE49-F238E27FC236}">
                <a16:creationId xmlns:a16="http://schemas.microsoft.com/office/drawing/2014/main" id="{28D4481D-4070-4291-B3AE-17AD77F81933}"/>
              </a:ext>
            </a:extLst>
          </p:cNvPr>
          <p:cNvCxnSpPr>
            <a:cxnSpLocks/>
          </p:cNvCxnSpPr>
          <p:nvPr/>
        </p:nvCxnSpPr>
        <p:spPr>
          <a:xfrm>
            <a:off x="3660075" y="2833339"/>
            <a:ext cx="1346931" cy="75024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18">
            <a:extLst>
              <a:ext uri="{FF2B5EF4-FFF2-40B4-BE49-F238E27FC236}">
                <a16:creationId xmlns:a16="http://schemas.microsoft.com/office/drawing/2014/main" id="{2D1D32C1-A769-4221-963A-68CEBA388E6F}"/>
              </a:ext>
            </a:extLst>
          </p:cNvPr>
          <p:cNvCxnSpPr>
            <a:cxnSpLocks/>
          </p:cNvCxnSpPr>
          <p:nvPr/>
        </p:nvCxnSpPr>
        <p:spPr>
          <a:xfrm>
            <a:off x="2477404" y="2833339"/>
            <a:ext cx="0" cy="697918"/>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descr="A close up of a map&#10;&#10;Description automatically generated">
            <a:extLst>
              <a:ext uri="{FF2B5EF4-FFF2-40B4-BE49-F238E27FC236}">
                <a16:creationId xmlns:a16="http://schemas.microsoft.com/office/drawing/2014/main" id="{F33E96CD-2C6C-4C2A-B43A-C0EA26489D9E}"/>
              </a:ext>
            </a:extLst>
          </p:cNvPr>
          <p:cNvPicPr>
            <a:picLocks noChangeAspect="1"/>
          </p:cNvPicPr>
          <p:nvPr/>
        </p:nvPicPr>
        <p:blipFill>
          <a:blip r:embed="rId4"/>
          <a:stretch>
            <a:fillRect/>
          </a:stretch>
        </p:blipFill>
        <p:spPr>
          <a:xfrm>
            <a:off x="5331380" y="919970"/>
            <a:ext cx="3313589" cy="2611287"/>
          </a:xfrm>
          <a:prstGeom prst="rect">
            <a:avLst/>
          </a:prstGeom>
        </p:spPr>
      </p:pic>
    </p:spTree>
    <p:extLst>
      <p:ext uri="{BB962C8B-B14F-4D97-AF65-F5344CB8AC3E}">
        <p14:creationId xmlns:p14="http://schemas.microsoft.com/office/powerpoint/2010/main" val="214388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59BC-A43A-443F-B46D-21903316651E}"/>
              </a:ext>
            </a:extLst>
          </p:cNvPr>
          <p:cNvSpPr>
            <a:spLocks noGrp="1"/>
          </p:cNvSpPr>
          <p:nvPr>
            <p:ph type="title"/>
          </p:nvPr>
        </p:nvSpPr>
        <p:spPr/>
        <p:txBody>
          <a:bodyPr/>
          <a:lstStyle/>
          <a:p>
            <a:r>
              <a:rPr lang="es-ES" dirty="0" err="1"/>
              <a:t>Simulations</a:t>
            </a:r>
            <a:r>
              <a:rPr lang="es-ES" dirty="0"/>
              <a:t>: Radial </a:t>
            </a:r>
            <a:r>
              <a:rPr lang="es-ES" dirty="0" err="1"/>
              <a:t>Kick</a:t>
            </a:r>
            <a:endParaRPr lang="en-US" dirty="0"/>
          </a:p>
        </p:txBody>
      </p:sp>
      <p:sp>
        <p:nvSpPr>
          <p:cNvPr id="3" name="Content Placeholder 2">
            <a:extLst>
              <a:ext uri="{FF2B5EF4-FFF2-40B4-BE49-F238E27FC236}">
                <a16:creationId xmlns:a16="http://schemas.microsoft.com/office/drawing/2014/main" id="{76EB895E-DB39-4776-A1B5-862D15873F78}"/>
              </a:ext>
            </a:extLst>
          </p:cNvPr>
          <p:cNvSpPr>
            <a:spLocks noGrp="1"/>
          </p:cNvSpPr>
          <p:nvPr>
            <p:ph idx="1"/>
          </p:nvPr>
        </p:nvSpPr>
        <p:spPr>
          <a:xfrm>
            <a:off x="228601" y="1043046"/>
            <a:ext cx="4769528" cy="4987867"/>
          </a:xfrm>
        </p:spPr>
        <p:txBody>
          <a:bodyPr/>
          <a:lstStyle/>
          <a:p>
            <a:pPr marL="285750" indent="-285750">
              <a:buFont typeface="Wingdings" panose="05000000000000000000" pitchFamily="2" charset="2"/>
              <a:buChar char="q"/>
            </a:pPr>
            <a:r>
              <a:rPr lang="en-US" dirty="0">
                <a:solidFill>
                  <a:schemeClr val="accent6"/>
                </a:solidFill>
              </a:rPr>
              <a:t>Different approach 	</a:t>
            </a:r>
            <a:endParaRPr lang="en-US" dirty="0"/>
          </a:p>
          <a:p>
            <a:pPr lvl="1">
              <a:buFont typeface="Wingdings" panose="05000000000000000000" pitchFamily="2" charset="2"/>
              <a:buChar char="q"/>
            </a:pPr>
            <a:r>
              <a:rPr lang="en-US" dirty="0">
                <a:solidFill>
                  <a:srgbClr val="FF0000"/>
                </a:solidFill>
              </a:rPr>
              <a:t> Radial and z components have similar behavior </a:t>
            </a:r>
          </a:p>
          <a:p>
            <a:pPr lvl="1">
              <a:buFont typeface="Wingdings" panose="05000000000000000000" pitchFamily="2" charset="2"/>
              <a:buChar char="q"/>
            </a:pPr>
            <a:endParaRPr lang="en-US" dirty="0">
              <a:solidFill>
                <a:srgbClr val="FF0000"/>
              </a:solidFill>
            </a:endParaRPr>
          </a:p>
          <a:p>
            <a:pPr lvl="1">
              <a:buFont typeface="Wingdings" panose="05000000000000000000" pitchFamily="2" charset="2"/>
              <a:buChar char="q"/>
            </a:pPr>
            <a:r>
              <a:rPr lang="en-US" dirty="0">
                <a:solidFill>
                  <a:srgbClr val="FF0000"/>
                </a:solidFill>
              </a:rPr>
              <a:t>Similar multipole components</a:t>
            </a:r>
          </a:p>
          <a:p>
            <a:pPr lvl="1">
              <a:buFont typeface="Wingdings" panose="05000000000000000000" pitchFamily="2" charset="2"/>
              <a:buChar char="q"/>
            </a:pPr>
            <a:endParaRPr lang="en-US" dirty="0">
              <a:solidFill>
                <a:srgbClr val="FF0000"/>
              </a:solidFill>
            </a:endParaRPr>
          </a:p>
          <a:p>
            <a:pPr lvl="1">
              <a:buFont typeface="Wingdings" panose="05000000000000000000" pitchFamily="2" charset="2"/>
              <a:buChar char="q"/>
            </a:pPr>
            <a:endParaRPr lang="en-US" dirty="0">
              <a:solidFill>
                <a:srgbClr val="FF0000"/>
              </a:solidFill>
            </a:endParaRPr>
          </a:p>
          <a:p>
            <a:pPr lvl="1">
              <a:buFont typeface="Wingdings" panose="05000000000000000000" pitchFamily="2" charset="2"/>
              <a:buChar char="q"/>
            </a:pPr>
            <a:endParaRPr lang="en-US" dirty="0">
              <a:solidFill>
                <a:srgbClr val="FF0000"/>
              </a:solidFill>
            </a:endParaRPr>
          </a:p>
          <a:p>
            <a:pPr lvl="1">
              <a:buFont typeface="Wingdings" panose="05000000000000000000" pitchFamily="2" charset="2"/>
              <a:buChar char="q"/>
            </a:pPr>
            <a:endParaRPr lang="en-US" dirty="0">
              <a:solidFill>
                <a:srgbClr val="FF0000"/>
              </a:solidFill>
            </a:endParaRPr>
          </a:p>
          <a:p>
            <a:pPr lvl="1">
              <a:buFont typeface="Wingdings" panose="05000000000000000000" pitchFamily="2" charset="2"/>
              <a:buChar char="q"/>
            </a:pPr>
            <a:endParaRPr lang="en-US" dirty="0">
              <a:solidFill>
                <a:srgbClr val="FF0000"/>
              </a:solidFill>
            </a:endParaRPr>
          </a:p>
          <a:p>
            <a:pPr lvl="1">
              <a:buFont typeface="Wingdings" panose="05000000000000000000" pitchFamily="2" charset="2"/>
              <a:buChar char="q"/>
            </a:pPr>
            <a:endParaRPr lang="en-US" dirty="0">
              <a:solidFill>
                <a:srgbClr val="FF0000"/>
              </a:solidFill>
            </a:endParaRPr>
          </a:p>
          <a:p>
            <a:pPr lvl="1">
              <a:buFont typeface="Wingdings" panose="05000000000000000000" pitchFamily="2" charset="2"/>
              <a:buChar char="q"/>
            </a:pPr>
            <a:endParaRPr lang="en-US" dirty="0">
              <a:solidFill>
                <a:srgbClr val="FF0000"/>
              </a:solidFill>
            </a:endParaRPr>
          </a:p>
          <a:p>
            <a:pPr lvl="1">
              <a:buFont typeface="Wingdings" panose="05000000000000000000" pitchFamily="2" charset="2"/>
              <a:buChar char="q"/>
            </a:pPr>
            <a:r>
              <a:rPr lang="en-US" dirty="0">
                <a:solidFill>
                  <a:srgbClr val="FF0000"/>
                </a:solidFill>
              </a:rPr>
              <a:t>Related by an scaling factor</a:t>
            </a:r>
          </a:p>
          <a:p>
            <a:endParaRPr lang="en-US" dirty="0"/>
          </a:p>
        </p:txBody>
      </p:sp>
      <p:sp>
        <p:nvSpPr>
          <p:cNvPr id="4" name="Date Placeholder 3">
            <a:extLst>
              <a:ext uri="{FF2B5EF4-FFF2-40B4-BE49-F238E27FC236}">
                <a16:creationId xmlns:a16="http://schemas.microsoft.com/office/drawing/2014/main" id="{76D8758B-20D4-4345-9BB4-206BB04A9431}"/>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1347D2B1-91C2-4E4E-9F52-A9EEA3E69495}"/>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D9B5068F-A917-4AEE-BA26-4735B50DC731}"/>
              </a:ext>
            </a:extLst>
          </p:cNvPr>
          <p:cNvSpPr>
            <a:spLocks noGrp="1"/>
          </p:cNvSpPr>
          <p:nvPr>
            <p:ph type="sldNum" sz="quarter" idx="12"/>
          </p:nvPr>
        </p:nvSpPr>
        <p:spPr/>
        <p:txBody>
          <a:bodyPr/>
          <a:lstStyle/>
          <a:p>
            <a:fld id="{52E9C158-AEF1-41A2-A6CE-6F0BAB305EFD}" type="slidenum">
              <a:rPr lang="en-US" altLang="en-US" smtClean="0"/>
              <a:pPr/>
              <a:t>7</a:t>
            </a:fld>
            <a:endParaRPr lang="en-US" altLang="en-US"/>
          </a:p>
        </p:txBody>
      </p:sp>
      <p:pic>
        <p:nvPicPr>
          <p:cNvPr id="7" name="Imagen 10" descr="Captura de pantalla 2019-08-28 a las 0.09.54.png">
            <a:extLst>
              <a:ext uri="{FF2B5EF4-FFF2-40B4-BE49-F238E27FC236}">
                <a16:creationId xmlns:a16="http://schemas.microsoft.com/office/drawing/2014/main" id="{37AA5595-9DAA-4595-A749-EB5DEBCA8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081" y="827086"/>
            <a:ext cx="3068349" cy="2153355"/>
          </a:xfrm>
          <a:prstGeom prst="rect">
            <a:avLst/>
          </a:prstGeom>
        </p:spPr>
      </p:pic>
      <p:pic>
        <p:nvPicPr>
          <p:cNvPr id="8" name="Imagen 12" descr="Captura de pantalla 2019-08-28 a las 0.13.18.png">
            <a:extLst>
              <a:ext uri="{FF2B5EF4-FFF2-40B4-BE49-F238E27FC236}">
                <a16:creationId xmlns:a16="http://schemas.microsoft.com/office/drawing/2014/main" id="{6FC82305-A403-48CC-8FAA-DC74749DF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986" y="3081311"/>
            <a:ext cx="3185111" cy="2772289"/>
          </a:xfrm>
          <a:prstGeom prst="rect">
            <a:avLst/>
          </a:prstGeom>
        </p:spPr>
      </p:pic>
      <p:pic>
        <p:nvPicPr>
          <p:cNvPr id="9" name="Imagen 13" descr="Captura de pantalla 2019-08-28 a las 0.14.38.png">
            <a:extLst>
              <a:ext uri="{FF2B5EF4-FFF2-40B4-BE49-F238E27FC236}">
                <a16:creationId xmlns:a16="http://schemas.microsoft.com/office/drawing/2014/main" id="{C0CBE4D8-F1D7-4498-A90C-AB7E8EC70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 y="3646277"/>
            <a:ext cx="3510436" cy="524169"/>
          </a:xfrm>
          <a:prstGeom prst="rect">
            <a:avLst/>
          </a:prstGeom>
        </p:spPr>
      </p:pic>
      <p:pic>
        <p:nvPicPr>
          <p:cNvPr id="10" name="Imagen 14" descr="Captura de pantalla 2019-08-28 a las 0.15.12.png">
            <a:extLst>
              <a:ext uri="{FF2B5EF4-FFF2-40B4-BE49-F238E27FC236}">
                <a16:creationId xmlns:a16="http://schemas.microsoft.com/office/drawing/2014/main" id="{073360F0-BBDD-4048-A445-F656D6790D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553" y="4288480"/>
            <a:ext cx="2524695" cy="1032062"/>
          </a:xfrm>
          <a:prstGeom prst="rect">
            <a:avLst/>
          </a:prstGeom>
        </p:spPr>
      </p:pic>
      <p:cxnSp>
        <p:nvCxnSpPr>
          <p:cNvPr id="11" name="Conector recto de flecha 15">
            <a:extLst>
              <a:ext uri="{FF2B5EF4-FFF2-40B4-BE49-F238E27FC236}">
                <a16:creationId xmlns:a16="http://schemas.microsoft.com/office/drawing/2014/main" id="{6EA65ACB-8CF2-45D9-9203-FC5A9BBA35C5}"/>
              </a:ext>
            </a:extLst>
          </p:cNvPr>
          <p:cNvCxnSpPr>
            <a:cxnSpLocks/>
          </p:cNvCxnSpPr>
          <p:nvPr/>
        </p:nvCxnSpPr>
        <p:spPr>
          <a:xfrm>
            <a:off x="3664016" y="2160108"/>
            <a:ext cx="2046065"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7">
            <a:extLst>
              <a:ext uri="{FF2B5EF4-FFF2-40B4-BE49-F238E27FC236}">
                <a16:creationId xmlns:a16="http://schemas.microsoft.com/office/drawing/2014/main" id="{93DFF48C-191C-42A2-99FA-5CED92806BFE}"/>
              </a:ext>
            </a:extLst>
          </p:cNvPr>
          <p:cNvCxnSpPr>
            <a:cxnSpLocks/>
          </p:cNvCxnSpPr>
          <p:nvPr/>
        </p:nvCxnSpPr>
        <p:spPr>
          <a:xfrm>
            <a:off x="3485061" y="4804511"/>
            <a:ext cx="1501984"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Conector recto de flecha 18">
            <a:extLst>
              <a:ext uri="{FF2B5EF4-FFF2-40B4-BE49-F238E27FC236}">
                <a16:creationId xmlns:a16="http://schemas.microsoft.com/office/drawing/2014/main" id="{247A8330-A244-429B-AB9D-ED706C3A7E44}"/>
              </a:ext>
            </a:extLst>
          </p:cNvPr>
          <p:cNvCxnSpPr>
            <a:cxnSpLocks/>
          </p:cNvCxnSpPr>
          <p:nvPr/>
        </p:nvCxnSpPr>
        <p:spPr>
          <a:xfrm>
            <a:off x="2303503" y="3101511"/>
            <a:ext cx="0" cy="544766"/>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4" name="Imagen 20" descr="Captura de pantalla 2019-08-28 a las 0.21.06.png">
            <a:extLst>
              <a:ext uri="{FF2B5EF4-FFF2-40B4-BE49-F238E27FC236}">
                <a16:creationId xmlns:a16="http://schemas.microsoft.com/office/drawing/2014/main" id="{F5D05481-B1CC-4EEA-8E9E-A5EA850D62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9357" y="5853600"/>
            <a:ext cx="1480547" cy="342900"/>
          </a:xfrm>
          <a:prstGeom prst="rect">
            <a:avLst/>
          </a:prstGeom>
        </p:spPr>
      </p:pic>
      <p:cxnSp>
        <p:nvCxnSpPr>
          <p:cNvPr id="15" name="Conector recto de flecha 22">
            <a:extLst>
              <a:ext uri="{FF2B5EF4-FFF2-40B4-BE49-F238E27FC236}">
                <a16:creationId xmlns:a16="http://schemas.microsoft.com/office/drawing/2014/main" id="{5FB5996B-C5A0-4926-B2EC-ADB35B17E3FC}"/>
              </a:ext>
            </a:extLst>
          </p:cNvPr>
          <p:cNvCxnSpPr>
            <a:cxnSpLocks/>
          </p:cNvCxnSpPr>
          <p:nvPr/>
        </p:nvCxnSpPr>
        <p:spPr>
          <a:xfrm>
            <a:off x="4488779" y="6030913"/>
            <a:ext cx="1221302"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7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BF16-085E-418A-A4C6-9A49068CE957}"/>
              </a:ext>
            </a:extLst>
          </p:cNvPr>
          <p:cNvSpPr>
            <a:spLocks noGrp="1"/>
          </p:cNvSpPr>
          <p:nvPr>
            <p:ph type="title"/>
          </p:nvPr>
        </p:nvSpPr>
        <p:spPr/>
        <p:txBody>
          <a:bodyPr/>
          <a:lstStyle/>
          <a:p>
            <a:r>
              <a:rPr lang="es-ES" dirty="0" err="1"/>
              <a:t>Simulations</a:t>
            </a:r>
            <a:r>
              <a:rPr lang="es-ES" dirty="0"/>
              <a:t>: </a:t>
            </a:r>
            <a:r>
              <a:rPr lang="es-ES" dirty="0" err="1"/>
              <a:t>Sphere</a:t>
            </a:r>
            <a:r>
              <a:rPr lang="es-ES" dirty="0"/>
              <a:t> </a:t>
            </a:r>
            <a:r>
              <a:rPr lang="es-ES" dirty="0" err="1"/>
              <a:t>or</a:t>
            </a:r>
            <a:r>
              <a:rPr lang="es-ES" dirty="0"/>
              <a:t> </a:t>
            </a:r>
            <a:r>
              <a:rPr lang="es-ES" dirty="0" err="1"/>
              <a:t>Needle</a:t>
            </a:r>
            <a:r>
              <a:rPr lang="es-ES" dirty="0"/>
              <a:t> </a:t>
            </a:r>
            <a:r>
              <a:rPr lang="es-ES" dirty="0" err="1"/>
              <a:t>for</a:t>
            </a:r>
            <a:r>
              <a:rPr lang="es-ES" dirty="0"/>
              <a:t> </a:t>
            </a:r>
            <a:r>
              <a:rPr lang="es-ES" dirty="0" err="1"/>
              <a:t>Measurements</a:t>
            </a:r>
            <a:r>
              <a:rPr lang="es-ES" dirty="0"/>
              <a:t>?</a:t>
            </a:r>
            <a:endParaRPr lang="en-US" dirty="0"/>
          </a:p>
        </p:txBody>
      </p:sp>
      <p:sp>
        <p:nvSpPr>
          <p:cNvPr id="3" name="Content Placeholder 2">
            <a:extLst>
              <a:ext uri="{FF2B5EF4-FFF2-40B4-BE49-F238E27FC236}">
                <a16:creationId xmlns:a16="http://schemas.microsoft.com/office/drawing/2014/main" id="{56FD93A2-79E5-4BF2-A6C2-DB9A41C73FB0}"/>
              </a:ext>
            </a:extLst>
          </p:cNvPr>
          <p:cNvSpPr>
            <a:spLocks noGrp="1"/>
          </p:cNvSpPr>
          <p:nvPr>
            <p:ph idx="1"/>
          </p:nvPr>
        </p:nvSpPr>
        <p:spPr>
          <a:xfrm>
            <a:off x="297764" y="944554"/>
            <a:ext cx="8672513" cy="4987867"/>
          </a:xfrm>
        </p:spPr>
        <p:txBody>
          <a:bodyPr/>
          <a:lstStyle/>
          <a:p>
            <a:pPr marL="285750" indent="-285750">
              <a:buFont typeface="Wingdings" panose="05000000000000000000" pitchFamily="2" charset="2"/>
              <a:buChar char="q"/>
            </a:pPr>
            <a:r>
              <a:rPr lang="en-US" dirty="0"/>
              <a:t>Sphere</a:t>
            </a:r>
          </a:p>
          <a:p>
            <a:pPr marL="685800" lvl="1">
              <a:buFont typeface="Wingdings" panose="05000000000000000000" pitchFamily="2" charset="2"/>
              <a:buChar char="q"/>
            </a:pPr>
            <a:r>
              <a:rPr lang="en-US" dirty="0">
                <a:solidFill>
                  <a:srgbClr val="FF0000"/>
                </a:solidFill>
              </a:rPr>
              <a:t>Approximated energy and ‘kick’</a:t>
            </a:r>
          </a:p>
          <a:p>
            <a:pPr marL="685800" lvl="1">
              <a:buFont typeface="Wingdings" panose="05000000000000000000" pitchFamily="2" charset="2"/>
              <a:buChar char="q"/>
            </a:pPr>
            <a:endParaRPr lang="en-US" dirty="0">
              <a:solidFill>
                <a:srgbClr val="FF0000"/>
              </a:solidFill>
            </a:endParaRPr>
          </a:p>
          <a:p>
            <a:pPr marL="685800" lvl="1">
              <a:buFont typeface="Wingdings" panose="05000000000000000000" pitchFamily="2" charset="2"/>
              <a:buChar char="q"/>
            </a:pPr>
            <a:endParaRPr lang="en-US" dirty="0">
              <a:solidFill>
                <a:srgbClr val="FF0000"/>
              </a:solidFill>
            </a:endParaRPr>
          </a:p>
          <a:p>
            <a:pPr marL="685800" lvl="1">
              <a:buFont typeface="Wingdings" panose="05000000000000000000" pitchFamily="2" charset="2"/>
              <a:buChar char="q"/>
            </a:pPr>
            <a:endParaRPr lang="en-US" dirty="0">
              <a:solidFill>
                <a:srgbClr val="FF0000"/>
              </a:solidFill>
            </a:endParaRPr>
          </a:p>
          <a:p>
            <a:pPr marL="685800" lvl="1">
              <a:buFont typeface="Wingdings" panose="05000000000000000000" pitchFamily="2" charset="2"/>
              <a:buChar char="q"/>
            </a:pPr>
            <a:endParaRPr lang="en-US" dirty="0">
              <a:solidFill>
                <a:srgbClr val="FF0000"/>
              </a:solidFill>
            </a:endParaRPr>
          </a:p>
          <a:p>
            <a:pPr marL="400050" lvl="1" indent="0">
              <a:buNone/>
            </a:pPr>
            <a:endParaRPr lang="en-US" dirty="0">
              <a:solidFill>
                <a:srgbClr val="FF0000"/>
              </a:solidFill>
            </a:endParaRPr>
          </a:p>
          <a:p>
            <a:pPr marL="685800" lvl="1">
              <a:buFont typeface="Wingdings" panose="05000000000000000000" pitchFamily="2" charset="2"/>
              <a:buChar char="q"/>
            </a:pPr>
            <a:r>
              <a:rPr lang="en-US" dirty="0">
                <a:solidFill>
                  <a:srgbClr val="FF0000"/>
                </a:solidFill>
              </a:rPr>
              <a:t>Approximated energy with no magnetic interaction </a:t>
            </a:r>
          </a:p>
        </p:txBody>
      </p:sp>
      <p:sp>
        <p:nvSpPr>
          <p:cNvPr id="4" name="Date Placeholder 3">
            <a:extLst>
              <a:ext uri="{FF2B5EF4-FFF2-40B4-BE49-F238E27FC236}">
                <a16:creationId xmlns:a16="http://schemas.microsoft.com/office/drawing/2014/main" id="{05E97A4C-2AC0-4590-8047-54CB84D55D0C}"/>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229E5398-9852-441D-9BDF-1CB4F23C6B80}"/>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D526F0B9-B9E3-46A7-87B0-2A4047BA240D}"/>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pic>
        <p:nvPicPr>
          <p:cNvPr id="10" name="Imagen 10" descr="Captura de pantalla 2019-08-28 a las 0.46.52.png">
            <a:extLst>
              <a:ext uri="{FF2B5EF4-FFF2-40B4-BE49-F238E27FC236}">
                <a16:creationId xmlns:a16="http://schemas.microsoft.com/office/drawing/2014/main" id="{F31D4072-8903-4E1A-8BA4-38613B681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994" y="1623914"/>
            <a:ext cx="2915851" cy="2282884"/>
          </a:xfrm>
          <a:prstGeom prst="rect">
            <a:avLst/>
          </a:prstGeom>
        </p:spPr>
      </p:pic>
      <p:cxnSp>
        <p:nvCxnSpPr>
          <p:cNvPr id="11" name="Conector recto de flecha 11">
            <a:extLst>
              <a:ext uri="{FF2B5EF4-FFF2-40B4-BE49-F238E27FC236}">
                <a16:creationId xmlns:a16="http://schemas.microsoft.com/office/drawing/2014/main" id="{044FBE82-4EAB-4D00-A4DB-FD297F4646FD}"/>
              </a:ext>
            </a:extLst>
          </p:cNvPr>
          <p:cNvCxnSpPr/>
          <p:nvPr/>
        </p:nvCxnSpPr>
        <p:spPr>
          <a:xfrm>
            <a:off x="2605129" y="1799701"/>
            <a:ext cx="0" cy="544766"/>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2">
            <a:extLst>
              <a:ext uri="{FF2B5EF4-FFF2-40B4-BE49-F238E27FC236}">
                <a16:creationId xmlns:a16="http://schemas.microsoft.com/office/drawing/2014/main" id="{B2305FED-A4B2-4C9D-ABAD-1D0A30FD235F}"/>
              </a:ext>
            </a:extLst>
          </p:cNvPr>
          <p:cNvCxnSpPr/>
          <p:nvPr/>
        </p:nvCxnSpPr>
        <p:spPr>
          <a:xfrm flipV="1">
            <a:off x="4934252" y="1493999"/>
            <a:ext cx="1018742" cy="1"/>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Conector recto de flecha 16">
            <a:extLst>
              <a:ext uri="{FF2B5EF4-FFF2-40B4-BE49-F238E27FC236}">
                <a16:creationId xmlns:a16="http://schemas.microsoft.com/office/drawing/2014/main" id="{7754C4E7-104A-4E28-8B8B-049692CBA150}"/>
              </a:ext>
            </a:extLst>
          </p:cNvPr>
          <p:cNvCxnSpPr/>
          <p:nvPr/>
        </p:nvCxnSpPr>
        <p:spPr>
          <a:xfrm flipV="1">
            <a:off x="4263912" y="2700611"/>
            <a:ext cx="1541508" cy="2"/>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CuadroTexto 18">
            <a:extLst>
              <a:ext uri="{FF2B5EF4-FFF2-40B4-BE49-F238E27FC236}">
                <a16:creationId xmlns:a16="http://schemas.microsoft.com/office/drawing/2014/main" id="{08F3D644-E564-4EB4-A0C2-573464CD81B7}"/>
              </a:ext>
            </a:extLst>
          </p:cNvPr>
          <p:cNvSpPr txBox="1"/>
          <p:nvPr/>
        </p:nvSpPr>
        <p:spPr>
          <a:xfrm>
            <a:off x="1227926" y="3259904"/>
            <a:ext cx="3706326" cy="461665"/>
          </a:xfrm>
          <a:prstGeom prst="rect">
            <a:avLst/>
          </a:prstGeom>
          <a:noFill/>
        </p:spPr>
        <p:txBody>
          <a:bodyPr wrap="square" rtlCol="0">
            <a:spAutoFit/>
          </a:bodyPr>
          <a:lstStyle/>
          <a:p>
            <a:r>
              <a:rPr lang="es-ES" dirty="0" err="1"/>
              <a:t>Overestimates</a:t>
            </a:r>
            <a:r>
              <a:rPr lang="es-ES" dirty="0"/>
              <a:t> </a:t>
            </a:r>
            <a:r>
              <a:rPr lang="es-ES" dirty="0" err="1"/>
              <a:t>the</a:t>
            </a:r>
            <a:r>
              <a:rPr lang="es-ES" dirty="0"/>
              <a:t> </a:t>
            </a:r>
            <a:r>
              <a:rPr lang="es-ES" dirty="0" err="1"/>
              <a:t>energy</a:t>
            </a:r>
            <a:endParaRPr lang="es-ES" dirty="0"/>
          </a:p>
        </p:txBody>
      </p:sp>
      <p:cxnSp>
        <p:nvCxnSpPr>
          <p:cNvPr id="15" name="Conector recto de flecha 19">
            <a:extLst>
              <a:ext uri="{FF2B5EF4-FFF2-40B4-BE49-F238E27FC236}">
                <a16:creationId xmlns:a16="http://schemas.microsoft.com/office/drawing/2014/main" id="{0433FF1C-0F5A-49DF-9352-2763775F0DC9}"/>
              </a:ext>
            </a:extLst>
          </p:cNvPr>
          <p:cNvCxnSpPr/>
          <p:nvPr/>
        </p:nvCxnSpPr>
        <p:spPr>
          <a:xfrm flipH="1">
            <a:off x="4934252" y="3188221"/>
            <a:ext cx="683154" cy="302516"/>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21">
            <a:extLst>
              <a:ext uri="{FF2B5EF4-FFF2-40B4-BE49-F238E27FC236}">
                <a16:creationId xmlns:a16="http://schemas.microsoft.com/office/drawing/2014/main" id="{65A37A47-6E82-4E3E-B999-4389938C7053}"/>
              </a:ext>
            </a:extLst>
          </p:cNvPr>
          <p:cNvCxnSpPr/>
          <p:nvPr/>
        </p:nvCxnSpPr>
        <p:spPr>
          <a:xfrm>
            <a:off x="2214361" y="4140590"/>
            <a:ext cx="0" cy="544766"/>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Conector recto de flecha 23">
            <a:extLst>
              <a:ext uri="{FF2B5EF4-FFF2-40B4-BE49-F238E27FC236}">
                <a16:creationId xmlns:a16="http://schemas.microsoft.com/office/drawing/2014/main" id="{625FC638-D7E7-45D5-ABBF-1AF94F5C20FD}"/>
              </a:ext>
            </a:extLst>
          </p:cNvPr>
          <p:cNvCxnSpPr/>
          <p:nvPr/>
        </p:nvCxnSpPr>
        <p:spPr>
          <a:xfrm flipV="1">
            <a:off x="3128761" y="4961629"/>
            <a:ext cx="1541508" cy="2"/>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8" name="Imagen 24" descr="Captura de pantalla 2019-08-28 a las 0.53.11.png">
            <a:extLst>
              <a:ext uri="{FF2B5EF4-FFF2-40B4-BE49-F238E27FC236}">
                <a16:creationId xmlns:a16="http://schemas.microsoft.com/office/drawing/2014/main" id="{E5279AD6-D050-411B-85B8-87762DB06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252" y="4198137"/>
            <a:ext cx="2639254" cy="2071044"/>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D3AD0A37-7E5B-46C5-8A75-1DC4BA072B88}"/>
              </a:ext>
            </a:extLst>
          </p:cNvPr>
          <p:cNvPicPr>
            <a:picLocks noChangeAspect="1"/>
          </p:cNvPicPr>
          <p:nvPr/>
        </p:nvPicPr>
        <p:blipFill>
          <a:blip r:embed="rId4"/>
          <a:stretch>
            <a:fillRect/>
          </a:stretch>
        </p:blipFill>
        <p:spPr>
          <a:xfrm>
            <a:off x="1227926" y="4767527"/>
            <a:ext cx="2617704" cy="634594"/>
          </a:xfrm>
          <a:prstGeom prst="rect">
            <a:avLst/>
          </a:prstGeom>
        </p:spPr>
      </p:pic>
      <p:pic>
        <p:nvPicPr>
          <p:cNvPr id="26" name="Picture 25" descr="A picture containing object&#10;&#10;Description automatically generated">
            <a:extLst>
              <a:ext uri="{FF2B5EF4-FFF2-40B4-BE49-F238E27FC236}">
                <a16:creationId xmlns:a16="http://schemas.microsoft.com/office/drawing/2014/main" id="{6C83E0E6-6C23-413E-9DA7-C0564D70FBE0}"/>
              </a:ext>
            </a:extLst>
          </p:cNvPr>
          <p:cNvPicPr>
            <a:picLocks noChangeAspect="1"/>
          </p:cNvPicPr>
          <p:nvPr/>
        </p:nvPicPr>
        <p:blipFill>
          <a:blip r:embed="rId5"/>
          <a:stretch>
            <a:fillRect/>
          </a:stretch>
        </p:blipFill>
        <p:spPr>
          <a:xfrm>
            <a:off x="6035079" y="1328082"/>
            <a:ext cx="2403465" cy="336485"/>
          </a:xfrm>
          <a:prstGeom prst="rect">
            <a:avLst/>
          </a:prstGeom>
        </p:spPr>
      </p:pic>
      <p:pic>
        <p:nvPicPr>
          <p:cNvPr id="28" name="Picture 27" descr="A close up of a logo&#10;&#10;Description automatically generated">
            <a:extLst>
              <a:ext uri="{FF2B5EF4-FFF2-40B4-BE49-F238E27FC236}">
                <a16:creationId xmlns:a16="http://schemas.microsoft.com/office/drawing/2014/main" id="{5FE154C4-4A08-431D-B7DB-18E16FA4EA4F}"/>
              </a:ext>
            </a:extLst>
          </p:cNvPr>
          <p:cNvPicPr>
            <a:picLocks noChangeAspect="1"/>
          </p:cNvPicPr>
          <p:nvPr/>
        </p:nvPicPr>
        <p:blipFill>
          <a:blip r:embed="rId6"/>
          <a:stretch>
            <a:fillRect/>
          </a:stretch>
        </p:blipFill>
        <p:spPr>
          <a:xfrm>
            <a:off x="1132679" y="2432012"/>
            <a:ext cx="3418406" cy="737786"/>
          </a:xfrm>
          <a:prstGeom prst="rect">
            <a:avLst/>
          </a:prstGeom>
        </p:spPr>
      </p:pic>
    </p:spTree>
    <p:extLst>
      <p:ext uri="{BB962C8B-B14F-4D97-AF65-F5344CB8AC3E}">
        <p14:creationId xmlns:p14="http://schemas.microsoft.com/office/powerpoint/2010/main" val="24922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D479-6532-4191-B705-92FA806FF3E8}"/>
              </a:ext>
            </a:extLst>
          </p:cNvPr>
          <p:cNvSpPr>
            <a:spLocks noGrp="1"/>
          </p:cNvSpPr>
          <p:nvPr>
            <p:ph type="title"/>
          </p:nvPr>
        </p:nvSpPr>
        <p:spPr/>
        <p:txBody>
          <a:bodyPr/>
          <a:lstStyle/>
          <a:p>
            <a:r>
              <a:rPr lang="es-ES" dirty="0" err="1"/>
              <a:t>Simulations</a:t>
            </a:r>
            <a:r>
              <a:rPr lang="es-ES" dirty="0"/>
              <a:t>: </a:t>
            </a:r>
            <a:r>
              <a:rPr lang="es-ES" dirty="0" err="1"/>
              <a:t>Sphere</a:t>
            </a:r>
            <a:r>
              <a:rPr lang="es-ES" dirty="0"/>
              <a:t> </a:t>
            </a:r>
            <a:r>
              <a:rPr lang="es-ES" dirty="0" err="1"/>
              <a:t>or</a:t>
            </a:r>
            <a:r>
              <a:rPr lang="es-ES" dirty="0"/>
              <a:t> </a:t>
            </a:r>
            <a:r>
              <a:rPr lang="es-ES" dirty="0" err="1"/>
              <a:t>Needle</a:t>
            </a:r>
            <a:r>
              <a:rPr lang="es-ES" dirty="0"/>
              <a:t> </a:t>
            </a:r>
            <a:r>
              <a:rPr lang="es-ES" dirty="0" err="1"/>
              <a:t>for</a:t>
            </a:r>
            <a:r>
              <a:rPr lang="es-ES" dirty="0"/>
              <a:t> </a:t>
            </a:r>
            <a:r>
              <a:rPr lang="es-ES" dirty="0" err="1"/>
              <a:t>Measurements</a:t>
            </a:r>
            <a:r>
              <a:rPr lang="es-ES" dirty="0"/>
              <a:t>?</a:t>
            </a:r>
            <a:endParaRPr lang="en-US" dirty="0"/>
          </a:p>
        </p:txBody>
      </p:sp>
      <p:sp>
        <p:nvSpPr>
          <p:cNvPr id="3" name="Content Placeholder 2">
            <a:extLst>
              <a:ext uri="{FF2B5EF4-FFF2-40B4-BE49-F238E27FC236}">
                <a16:creationId xmlns:a16="http://schemas.microsoft.com/office/drawing/2014/main" id="{D5FA757C-2F33-4441-AC4E-C5EF515BF333}"/>
              </a:ext>
            </a:extLst>
          </p:cNvPr>
          <p:cNvSpPr>
            <a:spLocks noGrp="1"/>
          </p:cNvSpPr>
          <p:nvPr>
            <p:ph idx="1"/>
          </p:nvPr>
        </p:nvSpPr>
        <p:spPr/>
        <p:txBody>
          <a:bodyPr/>
          <a:lstStyle/>
          <a:p>
            <a:pPr marL="285750" indent="-285750">
              <a:buFont typeface="Wingdings" panose="05000000000000000000" pitchFamily="2" charset="2"/>
              <a:buChar char="q"/>
            </a:pPr>
            <a:r>
              <a:rPr lang="es-ES" dirty="0"/>
              <a:t>Compare radial </a:t>
            </a:r>
            <a:r>
              <a:rPr lang="es-ES" dirty="0" err="1"/>
              <a:t>components</a:t>
            </a:r>
            <a:endParaRPr lang="es-ES" dirty="0"/>
          </a:p>
          <a:p>
            <a:pPr marL="285750" indent="-285750">
              <a:buFont typeface="Wingdings" panose="05000000000000000000" pitchFamily="2" charset="2"/>
              <a:buChar char="q"/>
            </a:pPr>
            <a:endParaRPr lang="es-ES" dirty="0"/>
          </a:p>
          <a:p>
            <a:pPr marL="685800" lvl="1">
              <a:buFont typeface="Wingdings" panose="05000000000000000000" pitchFamily="2" charset="2"/>
              <a:buChar char="q"/>
            </a:pPr>
            <a:r>
              <a:rPr lang="es-ES" dirty="0" err="1">
                <a:solidFill>
                  <a:srgbClr val="FF0000"/>
                </a:solidFill>
              </a:rPr>
              <a:t>They</a:t>
            </a:r>
            <a:r>
              <a:rPr lang="es-ES" dirty="0">
                <a:solidFill>
                  <a:srgbClr val="FF0000"/>
                </a:solidFill>
              </a:rPr>
              <a:t> look </a:t>
            </a:r>
            <a:r>
              <a:rPr lang="es-ES" dirty="0" err="1">
                <a:solidFill>
                  <a:srgbClr val="FF0000"/>
                </a:solidFill>
              </a:rPr>
              <a:t>very</a:t>
            </a:r>
            <a:r>
              <a:rPr lang="es-ES" dirty="0">
                <a:solidFill>
                  <a:srgbClr val="FF0000"/>
                </a:solidFill>
              </a:rPr>
              <a:t> similar</a:t>
            </a:r>
          </a:p>
          <a:p>
            <a:pPr marL="685800" lvl="1">
              <a:buFont typeface="Wingdings" panose="05000000000000000000" pitchFamily="2" charset="2"/>
              <a:buChar char="q"/>
            </a:pPr>
            <a:endParaRPr lang="es-ES" dirty="0">
              <a:solidFill>
                <a:srgbClr val="FF0000"/>
              </a:solidFill>
            </a:endParaRPr>
          </a:p>
          <a:p>
            <a:pPr marL="685800" lvl="1">
              <a:buFont typeface="Wingdings" panose="05000000000000000000" pitchFamily="2" charset="2"/>
              <a:buChar char="q"/>
            </a:pPr>
            <a:r>
              <a:rPr lang="es-ES" dirty="0" err="1">
                <a:solidFill>
                  <a:srgbClr val="FF0000"/>
                </a:solidFill>
              </a:rPr>
              <a:t>But</a:t>
            </a:r>
            <a:r>
              <a:rPr lang="es-ES" dirty="0">
                <a:solidFill>
                  <a:srgbClr val="FF0000"/>
                </a:solidFill>
              </a:rPr>
              <a:t> </a:t>
            </a:r>
            <a:r>
              <a:rPr lang="es-ES" dirty="0" err="1">
                <a:solidFill>
                  <a:srgbClr val="FF0000"/>
                </a:solidFill>
              </a:rPr>
              <a:t>there</a:t>
            </a:r>
            <a:r>
              <a:rPr lang="es-ES" dirty="0">
                <a:solidFill>
                  <a:srgbClr val="FF0000"/>
                </a:solidFill>
              </a:rPr>
              <a:t> are </a:t>
            </a:r>
            <a:r>
              <a:rPr lang="es-ES" dirty="0" err="1">
                <a:solidFill>
                  <a:srgbClr val="FF0000"/>
                </a:solidFill>
              </a:rPr>
              <a:t>some</a:t>
            </a:r>
            <a:r>
              <a:rPr lang="es-ES" dirty="0">
                <a:solidFill>
                  <a:srgbClr val="FF0000"/>
                </a:solidFill>
              </a:rPr>
              <a:t> </a:t>
            </a:r>
            <a:r>
              <a:rPr lang="es-ES" dirty="0" err="1">
                <a:solidFill>
                  <a:srgbClr val="FF0000"/>
                </a:solidFill>
              </a:rPr>
              <a:t>diferences</a:t>
            </a:r>
            <a:endParaRPr lang="es-ES" dirty="0">
              <a:solidFill>
                <a:srgbClr val="FF0000"/>
              </a:solidFill>
            </a:endParaRPr>
          </a:p>
        </p:txBody>
      </p:sp>
      <p:sp>
        <p:nvSpPr>
          <p:cNvPr id="4" name="Date Placeholder 3">
            <a:extLst>
              <a:ext uri="{FF2B5EF4-FFF2-40B4-BE49-F238E27FC236}">
                <a16:creationId xmlns:a16="http://schemas.microsoft.com/office/drawing/2014/main" id="{9144EA1A-B1DC-4C19-A609-576419450CFB}"/>
              </a:ext>
            </a:extLst>
          </p:cNvPr>
          <p:cNvSpPr>
            <a:spLocks noGrp="1"/>
          </p:cNvSpPr>
          <p:nvPr>
            <p:ph type="dt" sz="half" idx="10"/>
          </p:nvPr>
        </p:nvSpPr>
        <p:spPr/>
        <p:txBody>
          <a:bodyPr/>
          <a:lstStyle/>
          <a:p>
            <a:fld id="{50889BEA-2B91-403F-ADA4-053DEE04721E}" type="datetime1">
              <a:rPr lang="en-US" altLang="en-US" smtClean="0"/>
              <a:pPr/>
              <a:t>8/28/2019</a:t>
            </a:fld>
            <a:endParaRPr lang="en-US" altLang="en-US"/>
          </a:p>
        </p:txBody>
      </p:sp>
      <p:sp>
        <p:nvSpPr>
          <p:cNvPr id="5" name="Footer Placeholder 4">
            <a:extLst>
              <a:ext uri="{FF2B5EF4-FFF2-40B4-BE49-F238E27FC236}">
                <a16:creationId xmlns:a16="http://schemas.microsoft.com/office/drawing/2014/main" id="{90B31C6D-83AA-415A-B0B7-EDCF0E7489D7}"/>
              </a:ext>
            </a:extLst>
          </p:cNvPr>
          <p:cNvSpPr>
            <a:spLocks noGrp="1"/>
          </p:cNvSpPr>
          <p:nvPr>
            <p:ph type="ftr" sz="quarter" idx="11"/>
          </p:nvPr>
        </p:nvSpPr>
        <p:spPr/>
        <p:txBody>
          <a:bodyPr/>
          <a:lstStyle/>
          <a:p>
            <a:pPr>
              <a:defRPr/>
            </a:pPr>
            <a:r>
              <a:rPr lang="en-US"/>
              <a:t>Presenter | Presentation Title</a:t>
            </a:r>
            <a:endParaRPr lang="en-US" b="1"/>
          </a:p>
        </p:txBody>
      </p:sp>
      <p:sp>
        <p:nvSpPr>
          <p:cNvPr id="6" name="Slide Number Placeholder 5">
            <a:extLst>
              <a:ext uri="{FF2B5EF4-FFF2-40B4-BE49-F238E27FC236}">
                <a16:creationId xmlns:a16="http://schemas.microsoft.com/office/drawing/2014/main" id="{653CBDF4-348B-4020-924E-CE9A247E356D}"/>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sp>
        <p:nvSpPr>
          <p:cNvPr id="7" name="Marcador de contenido 2">
            <a:extLst>
              <a:ext uri="{FF2B5EF4-FFF2-40B4-BE49-F238E27FC236}">
                <a16:creationId xmlns:a16="http://schemas.microsoft.com/office/drawing/2014/main" id="{36DA85C0-CA1F-477E-9439-849145742472}"/>
              </a:ext>
            </a:extLst>
          </p:cNvPr>
          <p:cNvSpPr txBox="1">
            <a:spLocks/>
          </p:cNvSpPr>
          <p:nvPr/>
        </p:nvSpPr>
        <p:spPr>
          <a:xfrm>
            <a:off x="228600" y="1043046"/>
            <a:ext cx="8672513" cy="498786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r>
              <a:rPr lang="es-ES" dirty="0"/>
              <a:t>Compare radial </a:t>
            </a:r>
            <a:r>
              <a:rPr lang="es-ES" dirty="0" err="1"/>
              <a:t>components</a:t>
            </a:r>
            <a:endParaRPr lang="es-ES" dirty="0"/>
          </a:p>
          <a:p>
            <a:pPr marL="285750" indent="-285750">
              <a:buFont typeface="Wingdings" panose="05000000000000000000" pitchFamily="2" charset="2"/>
              <a:buChar char="q"/>
            </a:pPr>
            <a:endParaRPr lang="es-ES" dirty="0"/>
          </a:p>
          <a:p>
            <a:pPr marL="685800" lvl="1">
              <a:buFont typeface="Wingdings" panose="05000000000000000000" pitchFamily="2" charset="2"/>
              <a:buChar char="q"/>
            </a:pPr>
            <a:r>
              <a:rPr lang="es-ES" dirty="0" err="1">
                <a:solidFill>
                  <a:srgbClr val="FF0000"/>
                </a:solidFill>
              </a:rPr>
              <a:t>They</a:t>
            </a:r>
            <a:r>
              <a:rPr lang="es-ES" dirty="0">
                <a:solidFill>
                  <a:srgbClr val="FF0000"/>
                </a:solidFill>
              </a:rPr>
              <a:t> look </a:t>
            </a:r>
            <a:r>
              <a:rPr lang="es-ES" dirty="0" err="1">
                <a:solidFill>
                  <a:srgbClr val="FF0000"/>
                </a:solidFill>
              </a:rPr>
              <a:t>very</a:t>
            </a:r>
            <a:r>
              <a:rPr lang="es-ES" dirty="0">
                <a:solidFill>
                  <a:srgbClr val="FF0000"/>
                </a:solidFill>
              </a:rPr>
              <a:t> similar</a:t>
            </a:r>
          </a:p>
          <a:p>
            <a:pPr marL="685800" lvl="1">
              <a:buFont typeface="Wingdings" panose="05000000000000000000" pitchFamily="2" charset="2"/>
              <a:buChar char="q"/>
            </a:pPr>
            <a:endParaRPr lang="es-ES" dirty="0">
              <a:solidFill>
                <a:srgbClr val="FF0000"/>
              </a:solidFill>
            </a:endParaRPr>
          </a:p>
          <a:p>
            <a:pPr marL="685800" lvl="1">
              <a:buFont typeface="Wingdings" panose="05000000000000000000" pitchFamily="2" charset="2"/>
              <a:buChar char="q"/>
            </a:pPr>
            <a:r>
              <a:rPr lang="es-ES" dirty="0" err="1">
                <a:solidFill>
                  <a:srgbClr val="FF0000"/>
                </a:solidFill>
              </a:rPr>
              <a:t>But</a:t>
            </a:r>
            <a:r>
              <a:rPr lang="es-ES" dirty="0">
                <a:solidFill>
                  <a:srgbClr val="FF0000"/>
                </a:solidFill>
              </a:rPr>
              <a:t> </a:t>
            </a:r>
            <a:r>
              <a:rPr lang="es-ES" dirty="0" err="1">
                <a:solidFill>
                  <a:srgbClr val="FF0000"/>
                </a:solidFill>
              </a:rPr>
              <a:t>there</a:t>
            </a:r>
            <a:r>
              <a:rPr lang="es-ES" dirty="0">
                <a:solidFill>
                  <a:srgbClr val="FF0000"/>
                </a:solidFill>
              </a:rPr>
              <a:t> are </a:t>
            </a:r>
            <a:r>
              <a:rPr lang="es-ES" dirty="0" err="1">
                <a:solidFill>
                  <a:srgbClr val="FF0000"/>
                </a:solidFill>
              </a:rPr>
              <a:t>some</a:t>
            </a:r>
            <a:r>
              <a:rPr lang="es-ES" dirty="0">
                <a:solidFill>
                  <a:srgbClr val="FF0000"/>
                </a:solidFill>
              </a:rPr>
              <a:t> </a:t>
            </a:r>
            <a:r>
              <a:rPr lang="es-ES" dirty="0" err="1">
                <a:solidFill>
                  <a:srgbClr val="FF0000"/>
                </a:solidFill>
              </a:rPr>
              <a:t>diferences</a:t>
            </a:r>
            <a:endParaRPr lang="es-ES" dirty="0">
              <a:solidFill>
                <a:srgbClr val="FF0000"/>
              </a:solidFill>
            </a:endParaRPr>
          </a:p>
        </p:txBody>
      </p:sp>
      <p:pic>
        <p:nvPicPr>
          <p:cNvPr id="8" name="Imagen 6" descr="Captura de pantalla 2019-08-28 a las 0.55.00.png">
            <a:extLst>
              <a:ext uri="{FF2B5EF4-FFF2-40B4-BE49-F238E27FC236}">
                <a16:creationId xmlns:a16="http://schemas.microsoft.com/office/drawing/2014/main" id="{94D33BFF-C122-4B3A-BDF6-3DF8B1B7F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855" y="1845041"/>
            <a:ext cx="2670652" cy="2059073"/>
          </a:xfrm>
          <a:prstGeom prst="rect">
            <a:avLst/>
          </a:prstGeom>
        </p:spPr>
      </p:pic>
      <p:cxnSp>
        <p:nvCxnSpPr>
          <p:cNvPr id="9" name="Conector recto de flecha 7">
            <a:extLst>
              <a:ext uri="{FF2B5EF4-FFF2-40B4-BE49-F238E27FC236}">
                <a16:creationId xmlns:a16="http://schemas.microsoft.com/office/drawing/2014/main" id="{13A4E16E-3F1C-433F-AC04-D8239E611C3F}"/>
              </a:ext>
            </a:extLst>
          </p:cNvPr>
          <p:cNvCxnSpPr/>
          <p:nvPr/>
        </p:nvCxnSpPr>
        <p:spPr>
          <a:xfrm>
            <a:off x="4659815" y="1328653"/>
            <a:ext cx="979551"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0" name="Imagen 8" descr="Captura de pantalla 2019-08-28 a las 0.56.38.png">
            <a:extLst>
              <a:ext uri="{FF2B5EF4-FFF2-40B4-BE49-F238E27FC236}">
                <a16:creationId xmlns:a16="http://schemas.microsoft.com/office/drawing/2014/main" id="{FA862C70-EA65-4E74-A618-76C921FDD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582" y="821495"/>
            <a:ext cx="2565400" cy="774700"/>
          </a:xfrm>
          <a:prstGeom prst="rect">
            <a:avLst/>
          </a:prstGeom>
        </p:spPr>
      </p:pic>
      <p:cxnSp>
        <p:nvCxnSpPr>
          <p:cNvPr id="11" name="Conector recto de flecha 10">
            <a:extLst>
              <a:ext uri="{FF2B5EF4-FFF2-40B4-BE49-F238E27FC236}">
                <a16:creationId xmlns:a16="http://schemas.microsoft.com/office/drawing/2014/main" id="{1A0CFEF6-C42B-47AA-BB13-E45C01FC1ACF}"/>
              </a:ext>
            </a:extLst>
          </p:cNvPr>
          <p:cNvCxnSpPr/>
          <p:nvPr/>
        </p:nvCxnSpPr>
        <p:spPr>
          <a:xfrm>
            <a:off x="3933561" y="2096066"/>
            <a:ext cx="1186537"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2">
            <a:extLst>
              <a:ext uri="{FF2B5EF4-FFF2-40B4-BE49-F238E27FC236}">
                <a16:creationId xmlns:a16="http://schemas.microsoft.com/office/drawing/2014/main" id="{6A84F443-B42A-439D-AB92-7C08B69D286C}"/>
              </a:ext>
            </a:extLst>
          </p:cNvPr>
          <p:cNvCxnSpPr/>
          <p:nvPr/>
        </p:nvCxnSpPr>
        <p:spPr>
          <a:xfrm>
            <a:off x="7042724" y="1483132"/>
            <a:ext cx="0" cy="361909"/>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3" name="Imagen 17" descr="tabla.png">
            <a:extLst>
              <a:ext uri="{FF2B5EF4-FFF2-40B4-BE49-F238E27FC236}">
                <a16:creationId xmlns:a16="http://schemas.microsoft.com/office/drawing/2014/main" id="{603F3D11-BA62-461B-BF88-1F138D140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744" y="3419160"/>
            <a:ext cx="2664969" cy="2848598"/>
          </a:xfrm>
          <a:prstGeom prst="rect">
            <a:avLst/>
          </a:prstGeom>
        </p:spPr>
      </p:pic>
      <p:cxnSp>
        <p:nvCxnSpPr>
          <p:cNvPr id="14" name="Conector recto de flecha 18">
            <a:extLst>
              <a:ext uri="{FF2B5EF4-FFF2-40B4-BE49-F238E27FC236}">
                <a16:creationId xmlns:a16="http://schemas.microsoft.com/office/drawing/2014/main" id="{CE89892D-92A7-438B-97E1-0E7730907537}"/>
              </a:ext>
            </a:extLst>
          </p:cNvPr>
          <p:cNvCxnSpPr/>
          <p:nvPr/>
        </p:nvCxnSpPr>
        <p:spPr>
          <a:xfrm>
            <a:off x="4066546" y="4780405"/>
            <a:ext cx="1186537" cy="0"/>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9">
            <a:extLst>
              <a:ext uri="{FF2B5EF4-FFF2-40B4-BE49-F238E27FC236}">
                <a16:creationId xmlns:a16="http://schemas.microsoft.com/office/drawing/2014/main" id="{4889DB30-8196-42F0-9021-90713774A272}"/>
              </a:ext>
            </a:extLst>
          </p:cNvPr>
          <p:cNvCxnSpPr/>
          <p:nvPr/>
        </p:nvCxnSpPr>
        <p:spPr>
          <a:xfrm>
            <a:off x="2554229" y="3057251"/>
            <a:ext cx="0" cy="361909"/>
          </a:xfrm>
          <a:prstGeom prst="straightConnector1">
            <a:avLst/>
          </a:prstGeom>
          <a:ln w="28575"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CuadroTexto 20">
            <a:extLst>
              <a:ext uri="{FF2B5EF4-FFF2-40B4-BE49-F238E27FC236}">
                <a16:creationId xmlns:a16="http://schemas.microsoft.com/office/drawing/2014/main" id="{4F7C7F06-DE3A-499B-BB95-7138FC6B938E}"/>
              </a:ext>
            </a:extLst>
          </p:cNvPr>
          <p:cNvSpPr txBox="1"/>
          <p:nvPr/>
        </p:nvSpPr>
        <p:spPr>
          <a:xfrm>
            <a:off x="5320841" y="4364906"/>
            <a:ext cx="3594559" cy="1200329"/>
          </a:xfrm>
          <a:prstGeom prst="rect">
            <a:avLst/>
          </a:prstGeom>
          <a:noFill/>
        </p:spPr>
        <p:txBody>
          <a:bodyPr wrap="square" rtlCol="0">
            <a:spAutoFit/>
          </a:bodyPr>
          <a:lstStyle/>
          <a:p>
            <a:r>
              <a:rPr lang="es-ES" dirty="0" err="1"/>
              <a:t>Coefficient</a:t>
            </a:r>
            <a:r>
              <a:rPr lang="es-ES" dirty="0"/>
              <a:t> ratio </a:t>
            </a:r>
            <a:r>
              <a:rPr lang="es-ES" dirty="0" err="1"/>
              <a:t>close</a:t>
            </a:r>
            <a:r>
              <a:rPr lang="es-ES" dirty="0"/>
              <a:t> </a:t>
            </a:r>
            <a:r>
              <a:rPr lang="es-ES" dirty="0" err="1"/>
              <a:t>but</a:t>
            </a:r>
            <a:r>
              <a:rPr lang="es-ES" dirty="0"/>
              <a:t> </a:t>
            </a:r>
            <a:r>
              <a:rPr lang="es-ES" dirty="0" err="1"/>
              <a:t>not</a:t>
            </a:r>
            <a:r>
              <a:rPr lang="es-ES" dirty="0"/>
              <a:t> </a:t>
            </a:r>
            <a:r>
              <a:rPr lang="es-ES" dirty="0" err="1"/>
              <a:t>equal</a:t>
            </a:r>
            <a:r>
              <a:rPr lang="es-ES" dirty="0"/>
              <a:t> </a:t>
            </a:r>
            <a:r>
              <a:rPr lang="es-ES" dirty="0" err="1"/>
              <a:t>to</a:t>
            </a:r>
            <a:r>
              <a:rPr lang="es-ES" dirty="0"/>
              <a:t> </a:t>
            </a:r>
            <a:r>
              <a:rPr lang="es-ES" dirty="0" err="1"/>
              <a:t>one</a:t>
            </a:r>
            <a:r>
              <a:rPr lang="es-ES" dirty="0"/>
              <a:t>. </a:t>
            </a:r>
            <a:r>
              <a:rPr lang="es-ES" dirty="0" err="1"/>
              <a:t>For</a:t>
            </a:r>
            <a:r>
              <a:rPr lang="es-ES" dirty="0"/>
              <a:t> </a:t>
            </a:r>
            <a:r>
              <a:rPr lang="es-ES" dirty="0" err="1"/>
              <a:t>the</a:t>
            </a:r>
            <a:r>
              <a:rPr lang="es-ES" dirty="0"/>
              <a:t> </a:t>
            </a:r>
            <a:r>
              <a:rPr lang="es-ES" dirty="0" err="1"/>
              <a:t>dipole</a:t>
            </a:r>
            <a:r>
              <a:rPr lang="es-ES" dirty="0"/>
              <a:t> </a:t>
            </a:r>
            <a:r>
              <a:rPr lang="es-ES" dirty="0" err="1"/>
              <a:t>it</a:t>
            </a:r>
            <a:r>
              <a:rPr lang="es-ES" dirty="0"/>
              <a:t> </a:t>
            </a:r>
            <a:r>
              <a:rPr lang="es-ES" dirty="0" err="1"/>
              <a:t>is</a:t>
            </a:r>
            <a:r>
              <a:rPr lang="es-ES" dirty="0"/>
              <a:t>.</a:t>
            </a:r>
            <a:endParaRPr lang="es-ES" u="sng" dirty="0"/>
          </a:p>
        </p:txBody>
      </p:sp>
    </p:spTree>
    <p:extLst>
      <p:ext uri="{BB962C8B-B14F-4D97-AF65-F5344CB8AC3E}">
        <p14:creationId xmlns:p14="http://schemas.microsoft.com/office/powerpoint/2010/main" val="2926589081"/>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1512</TotalTime>
  <Words>459</Words>
  <Application>Microsoft Office PowerPoint</Application>
  <PresentationFormat>On-screen Show (4:3)</PresentationFormat>
  <Paragraphs>152</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Helvetica</vt:lpstr>
      <vt:lpstr>Times New Roman</vt:lpstr>
      <vt:lpstr>Wingdings</vt:lpstr>
      <vt:lpstr>FNAL_TemplateMac_060514</vt:lpstr>
      <vt:lpstr>Fermilab: Footer Only</vt:lpstr>
      <vt:lpstr>RFD crab cavity multipoles study</vt:lpstr>
      <vt:lpstr>Crab Cavities</vt:lpstr>
      <vt:lpstr>Crab Cavities </vt:lpstr>
      <vt:lpstr>Bead-Pulling</vt:lpstr>
      <vt:lpstr>Simulations: Radial Kick</vt:lpstr>
      <vt:lpstr>Simulations: Radial Kick</vt:lpstr>
      <vt:lpstr>Simulations: Radial Kick</vt:lpstr>
      <vt:lpstr>Simulations: Sphere or Needle for Measurements?</vt:lpstr>
      <vt:lpstr>Simulations: Sphere or Needle for Measurements?</vt:lpstr>
      <vt:lpstr>Simulations: Sphere or Needle for Measurements?</vt:lpstr>
      <vt:lpstr>Conclusions </vt:lpstr>
      <vt:lpstr>PowerPoint Presentation</vt:lpstr>
      <vt:lpstr>Radial and z Kick </vt:lpstr>
      <vt:lpstr>Optimum Beta</vt:lpstr>
      <vt:lpstr>Electric and Magnetic Fields </vt:lpstr>
      <vt:lpstr>Kick components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Crab Cavities</dc:title>
  <dc:creator>Alvaro A. Carrasco alvarez x 38027N</dc:creator>
  <cp:lastModifiedBy>Alvaro A. Carrasco alvarez x 38027N</cp:lastModifiedBy>
  <cp:revision>41</cp:revision>
  <cp:lastPrinted>2014-01-20T19:40:21Z</cp:lastPrinted>
  <dcterms:created xsi:type="dcterms:W3CDTF">2019-08-27T15:57:06Z</dcterms:created>
  <dcterms:modified xsi:type="dcterms:W3CDTF">2019-08-29T14:28:33Z</dcterms:modified>
</cp:coreProperties>
</file>