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17"/>
  </p:notesMasterIdLst>
  <p:handoutMasterIdLst>
    <p:handoutMasterId r:id="rId18"/>
  </p:handoutMasterIdLst>
  <p:sldIdLst>
    <p:sldId id="294" r:id="rId2"/>
    <p:sldId id="300" r:id="rId3"/>
    <p:sldId id="314" r:id="rId4"/>
    <p:sldId id="313" r:id="rId5"/>
    <p:sldId id="315" r:id="rId6"/>
    <p:sldId id="316" r:id="rId7"/>
    <p:sldId id="306" r:id="rId8"/>
    <p:sldId id="312" r:id="rId9"/>
    <p:sldId id="317" r:id="rId10"/>
    <p:sldId id="308" r:id="rId11"/>
    <p:sldId id="309" r:id="rId12"/>
    <p:sldId id="318" r:id="rId13"/>
    <p:sldId id="310" r:id="rId14"/>
    <p:sldId id="319" r:id="rId15"/>
    <p:sldId id="320" r:id="rId16"/>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91CEF"/>
    <a:srgbClr val="0432FF"/>
    <a:srgbClr val="50504E"/>
    <a:srgbClr val="4E4E4E"/>
    <a:srgbClr val="404040"/>
    <a:srgbClr val="004C97"/>
    <a:srgbClr val="63666A"/>
    <a:srgbClr val="99D6EA"/>
    <a:srgbClr val="505050"/>
    <a:srgbClr val="A7A8A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77" autoAdjust="0"/>
    <p:restoredTop sz="95850"/>
  </p:normalViewPr>
  <p:slideViewPr>
    <p:cSldViewPr snapToGrid="0" snapToObjects="1" showGuides="1">
      <p:cViewPr varScale="1">
        <p:scale>
          <a:sx n="121" d="100"/>
          <a:sy n="121" d="100"/>
        </p:scale>
        <p:origin x="1712" y="184"/>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8/29/19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8/29/19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talk today will cover the learning aspects of my project: </a:t>
            </a:r>
            <a:endParaRPr lang="en-US" b="1" dirty="0"/>
          </a:p>
          <a:p>
            <a:pPr marL="171450" indent="-171450">
              <a:buFont typeface="Arial" panose="020B0604020202020204" pitchFamily="34" charset="0"/>
              <a:buChar char="•"/>
            </a:pPr>
            <a:r>
              <a:rPr lang="en-US" dirty="0"/>
              <a:t>I’ll describe what </a:t>
            </a:r>
            <a:r>
              <a:rPr lang="en-US" b="1" dirty="0"/>
              <a:t>problem </a:t>
            </a:r>
            <a:r>
              <a:rPr lang="en-US" dirty="0"/>
              <a:t>I’m trying to solve</a:t>
            </a:r>
          </a:p>
          <a:p>
            <a:pPr marL="171450" indent="-171450">
              <a:buFont typeface="Arial" panose="020B0604020202020204" pitchFamily="34" charset="0"/>
              <a:buChar char="•"/>
            </a:pPr>
            <a:r>
              <a:rPr lang="en-US" dirty="0"/>
              <a:t>How we intend to </a:t>
            </a:r>
            <a:r>
              <a:rPr lang="en-US" b="1" dirty="0"/>
              <a:t>improve</a:t>
            </a:r>
            <a:r>
              <a:rPr lang="en-US" dirty="0"/>
              <a:t> upon this technology with </a:t>
            </a:r>
            <a:r>
              <a:rPr lang="en-US" b="1" dirty="0"/>
              <a:t>machine learning</a:t>
            </a:r>
          </a:p>
          <a:p>
            <a:pPr marL="171450" indent="-171450">
              <a:buFont typeface="Arial" panose="020B0604020202020204" pitchFamily="34" charset="0"/>
              <a:buChar char="•"/>
            </a:pPr>
            <a:r>
              <a:rPr lang="en-US" b="0" dirty="0"/>
              <a:t>Finally, I’ll give a view of what we’ve achieved so far, and what challenges still lay ahead.</a:t>
            </a:r>
          </a:p>
          <a:p>
            <a:endParaRPr lang="en-US" dirty="0"/>
          </a:p>
          <a:p>
            <a:endParaRPr lang="en-US" dirty="0"/>
          </a:p>
          <a:p>
            <a:r>
              <a:rPr lang="en-US" dirty="0"/>
              <a:t>Overview:</a:t>
            </a:r>
          </a:p>
          <a:p>
            <a:pPr marL="228600" indent="-228600">
              <a:buFont typeface="+mj-lt"/>
              <a:buAutoNum type="arabicPeriod"/>
            </a:pPr>
            <a:r>
              <a:rPr lang="en-US" dirty="0"/>
              <a:t>Introduction of the problem (and the problem with </a:t>
            </a:r>
            <a:r>
              <a:rPr lang="en-US" dirty="0" err="1"/>
              <a:t>TaRDIS</a:t>
            </a:r>
            <a:r>
              <a:rPr lang="en-US" dirty="0"/>
              <a:t>, the current tool)</a:t>
            </a:r>
          </a:p>
          <a:p>
            <a:pPr marL="228600" indent="-228600">
              <a:buFont typeface="+mj-lt"/>
              <a:buAutoNum type="arabicPeriod"/>
            </a:pPr>
            <a:r>
              <a:rPr lang="en-US" dirty="0"/>
              <a:t>The proposed solution (convolutional neural networks – show some history)</a:t>
            </a:r>
          </a:p>
          <a:p>
            <a:pPr marL="228600" indent="-228600">
              <a:buFont typeface="+mj-lt"/>
              <a:buAutoNum type="arabicPeriod"/>
            </a:pPr>
            <a:r>
              <a:rPr lang="en-US" dirty="0"/>
              <a:t>The research process (explain how </a:t>
            </a:r>
            <a:r>
              <a:rPr lang="en-US" dirty="0" err="1"/>
              <a:t>BLonD</a:t>
            </a:r>
            <a:r>
              <a:rPr lang="en-US" dirty="0"/>
              <a:t> made training data, and design of network)</a:t>
            </a:r>
          </a:p>
          <a:p>
            <a:pPr marL="685800" lvl="1" indent="-228600">
              <a:buFont typeface="+mj-lt"/>
              <a:buAutoNum type="arabicPeriod"/>
            </a:pPr>
            <a:r>
              <a:rPr lang="en-US" dirty="0"/>
              <a:t>Hurdles</a:t>
            </a:r>
          </a:p>
          <a:p>
            <a:pPr marL="228600" indent="-228600">
              <a:buFont typeface="+mj-lt"/>
              <a:buAutoNum type="arabicPeriod"/>
            </a:pPr>
            <a:r>
              <a:rPr lang="en-US" dirty="0"/>
              <a:t>The C3PO architecture (show some GIFs and network architecture, explain the features)</a:t>
            </a:r>
          </a:p>
          <a:p>
            <a:pPr marL="228600" indent="-228600">
              <a:buFont typeface="+mj-lt"/>
              <a:buAutoNum type="arabicPeriod"/>
            </a:pPr>
            <a:r>
              <a:rPr lang="en-US" dirty="0"/>
              <a:t>Future research (new training data, new architectures, new techniques - ”transfer learning”)</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a:t>
            </a:fld>
            <a:endParaRPr lang="en-US"/>
          </a:p>
        </p:txBody>
      </p:sp>
    </p:spTree>
    <p:extLst>
      <p:ext uri="{BB962C8B-B14F-4D97-AF65-F5344CB8AC3E}">
        <p14:creationId xmlns:p14="http://schemas.microsoft.com/office/powerpoint/2010/main" val="3067891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buFont typeface="Arial" panose="020B0604020202020204" pitchFamily="34" charset="0"/>
              <a:buChar char="•"/>
            </a:pPr>
            <a:r>
              <a:rPr lang="en-US" dirty="0"/>
              <a:t>Talk about TARDIS</a:t>
            </a:r>
          </a:p>
          <a:p>
            <a:pPr marL="171450" indent="-171450">
              <a:buFont typeface="Arial" panose="020B0604020202020204" pitchFamily="34" charset="0"/>
              <a:buChar char="•"/>
            </a:pPr>
            <a:r>
              <a:rPr lang="en-US" dirty="0"/>
              <a:t>It was made to use the RWCM data and reconstruct phase-space from tomography algorithm</a:t>
            </a:r>
          </a:p>
          <a:p>
            <a:pPr marL="171450" indent="-171450">
              <a:buFont typeface="Arial" panose="020B0604020202020204" pitchFamily="34" charset="0"/>
              <a:buChar char="•"/>
            </a:pPr>
            <a:r>
              <a:rPr lang="en-US" dirty="0"/>
              <a:t>Slow</a:t>
            </a:r>
          </a:p>
          <a:p>
            <a:pPr marL="171450" indent="-171450">
              <a:buFont typeface="Arial" panose="020B0604020202020204" pitchFamily="34" charset="0"/>
              <a:buChar char="•"/>
            </a:pPr>
            <a:r>
              <a:rPr lang="en-US" dirty="0"/>
              <a:t>Not </a:t>
            </a:r>
            <a:r>
              <a:rPr lang="en-US" b="1" dirty="0"/>
              <a:t>general</a:t>
            </a:r>
          </a:p>
          <a:p>
            <a:pPr marL="171450" indent="-171450">
              <a:buFont typeface="Arial" panose="020B0604020202020204" pitchFamily="34" charset="0"/>
              <a:buChar char="•"/>
            </a:pPr>
            <a:r>
              <a:rPr lang="en-US" dirty="0"/>
              <a:t>Not </a:t>
            </a:r>
            <a:r>
              <a:rPr lang="en-US" b="1" dirty="0"/>
              <a:t>proven</a:t>
            </a:r>
          </a:p>
          <a:p>
            <a:endParaRPr lang="en-US" dirty="0"/>
          </a:p>
          <a:p>
            <a:r>
              <a:rPr lang="en-US" b="1" dirty="0"/>
              <a:t>This image is a longitudinal charge profile</a:t>
            </a:r>
            <a:r>
              <a:rPr lang="en-US" b="0" dirty="0"/>
              <a:t> taken by the RWCM. It measures the charge profile after an offset interval of some tens of nanoseconds after a TCLOCK event, capturing the bunches as they pass the same location.</a:t>
            </a:r>
          </a:p>
          <a:p>
            <a:endParaRPr lang="en-US" b="0" dirty="0"/>
          </a:p>
          <a:p>
            <a:r>
              <a:rPr lang="en-US" b="0" dirty="0"/>
              <a:t>Both axes are in units of </a:t>
            </a:r>
            <a:r>
              <a:rPr lang="en-US" b="1" dirty="0"/>
              <a:t>time</a:t>
            </a:r>
            <a:r>
              <a:rPr lang="en-US" b="0" dirty="0"/>
              <a:t>, but you can multiply the bottom axis with the beam velocity to get a displacement in space. Each row of pixels going upward represents a snapshot of the beam charge profile after </a:t>
            </a:r>
            <a:r>
              <a:rPr lang="en-US" b="1" dirty="0"/>
              <a:t>many many rotations around the Recycler ring</a:t>
            </a:r>
            <a:r>
              <a:rPr lang="en-US" b="0" dirty="0"/>
              <a:t>.</a:t>
            </a:r>
            <a:endParaRPr lang="en-US" b="1" dirty="0"/>
          </a:p>
          <a:p>
            <a:endParaRPr lang="en-US" dirty="0"/>
          </a:p>
          <a:p>
            <a:endParaRPr lang="en-US" dirty="0"/>
          </a:p>
          <a:p>
            <a:r>
              <a:rPr lang="en-US" dirty="0"/>
              <a:t>TARDIS is a tool written by Duncan Scott in 2014. It works by taking the same data that this image captures, preprocessing it, and performing </a:t>
            </a:r>
            <a:r>
              <a:rPr lang="en-US" b="1" dirty="0"/>
              <a:t>tomography</a:t>
            </a:r>
            <a:r>
              <a:rPr lang="en-US" b="0" dirty="0"/>
              <a:t> to recreate a phase-space reconstruction.</a:t>
            </a:r>
          </a:p>
          <a:p>
            <a:endParaRPr lang="en-US" b="0" dirty="0"/>
          </a:p>
          <a:p>
            <a:r>
              <a:rPr lang="en-US" b="0" dirty="0"/>
              <a:t>This problem with TARDIS is that:</a:t>
            </a:r>
          </a:p>
          <a:p>
            <a:pPr marL="171450" indent="-171450">
              <a:buFont typeface="Arial" panose="020B0604020202020204" pitchFamily="34" charset="0"/>
              <a:buChar char="•"/>
            </a:pPr>
            <a:r>
              <a:rPr lang="en-US" b="0" dirty="0"/>
              <a:t>It works very slowly, as it is very methodical and programmatic</a:t>
            </a:r>
          </a:p>
          <a:p>
            <a:pPr marL="171450" indent="-171450">
              <a:buFont typeface="Arial" panose="020B0604020202020204" pitchFamily="34" charset="0"/>
              <a:buChar char="•"/>
            </a:pPr>
            <a:r>
              <a:rPr lang="en-US" b="0" dirty="0"/>
              <a:t>The algorithm doesn’t work in all cases, and is sometimes inaccurate</a:t>
            </a:r>
          </a:p>
          <a:p>
            <a:pPr marL="171450" indent="-171450">
              <a:buFont typeface="Arial" panose="020B0604020202020204" pitchFamily="34" charset="0"/>
              <a:buChar char="•"/>
            </a:pPr>
            <a:r>
              <a:rPr lang="en-US" b="0" dirty="0"/>
              <a:t>The algorithm was made by someone who had an intuition with how Booster/MI/RR worked, and isn’t a generalizable methodology that can easily port over to other accelerators.</a:t>
            </a:r>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a:t>
            </a:fld>
            <a:endParaRPr lang="en-US"/>
          </a:p>
        </p:txBody>
      </p:sp>
    </p:spTree>
    <p:extLst>
      <p:ext uri="{BB962C8B-B14F-4D97-AF65-F5344CB8AC3E}">
        <p14:creationId xmlns:p14="http://schemas.microsoft.com/office/powerpoint/2010/main" val="1699206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TARDIS works by taking the data, zooming in on one bunch and analyzing a half of a synchrotron oscillation.</a:t>
            </a:r>
          </a:p>
          <a:p>
            <a:endParaRPr lang="en-US" dirty="0"/>
          </a:p>
          <a:p>
            <a:endParaRPr lang="en-US" dirty="0"/>
          </a:p>
          <a:p>
            <a:endParaRPr lang="en-US" dirty="0"/>
          </a:p>
          <a:p>
            <a:r>
              <a:rPr lang="en-US" dirty="0"/>
              <a:t>We can do that same thing with the </a:t>
            </a:r>
            <a:r>
              <a:rPr lang="en-US" b="1" dirty="0"/>
              <a:t>same data, </a:t>
            </a:r>
            <a:r>
              <a:rPr lang="en-US" b="0" dirty="0"/>
              <a:t>and try another method of constructing the phase-space diagram. </a:t>
            </a:r>
            <a:r>
              <a:rPr lang="en-US" b="1" dirty="0"/>
              <a:t>Deep Learning Neural Networks</a:t>
            </a:r>
            <a:r>
              <a:rPr lang="en-US" b="0" dirty="0"/>
              <a:t>.</a:t>
            </a:r>
          </a:p>
          <a:p>
            <a:endParaRPr lang="en-US" b="0" dirty="0"/>
          </a:p>
          <a:p>
            <a:endParaRPr lang="en-US" b="0" dirty="0"/>
          </a:p>
          <a:p>
            <a:endParaRPr lang="en-US" b="0" dirty="0"/>
          </a:p>
          <a:p>
            <a:endParaRPr lang="en-US" b="0" dirty="0"/>
          </a:p>
          <a:p>
            <a:endParaRPr lang="en-US" b="0" dirty="0"/>
          </a:p>
          <a:p>
            <a:endParaRPr lang="en-US" b="0" dirty="0"/>
          </a:p>
          <a:p>
            <a:endParaRPr lang="en-US" b="0" dirty="0"/>
          </a:p>
          <a:p>
            <a:endParaRPr lang="en-US" b="0" dirty="0"/>
          </a:p>
          <a:p>
            <a:r>
              <a:rPr lang="en-US" b="0" dirty="0"/>
              <a:t>My </a:t>
            </a:r>
            <a:r>
              <a:rPr lang="en-US" b="1" dirty="0"/>
              <a:t>supervisor</a:t>
            </a:r>
            <a:r>
              <a:rPr lang="en-US" b="0" dirty="0"/>
              <a:t> recognized that a neural network would be invaluable in this context, and created a working prototype using a basic NN that he trained using simulated and experimental data. Even with a basic Perceptron, he was able to reconstruct a somewhat blocky phase-space diagram in Java.</a:t>
            </a:r>
          </a:p>
          <a:p>
            <a:endParaRPr lang="en-US" b="0" dirty="0"/>
          </a:p>
          <a:p>
            <a:r>
              <a:rPr lang="en-US" b="0" dirty="0"/>
              <a:t>I’ll be mainly using Python with </a:t>
            </a:r>
            <a:r>
              <a:rPr lang="en-US" b="0" dirty="0" err="1"/>
              <a:t>Tensorflow</a:t>
            </a:r>
            <a:r>
              <a:rPr lang="en-US" b="0" dirty="0"/>
              <a:t>, </a:t>
            </a:r>
            <a:r>
              <a:rPr lang="en-US" b="0" dirty="0" err="1"/>
              <a:t>Keras</a:t>
            </a:r>
            <a:r>
              <a:rPr lang="en-US" b="0" dirty="0"/>
              <a:t>, and perhaps in conjunction with </a:t>
            </a:r>
            <a:r>
              <a:rPr lang="en-US" b="0" dirty="0" err="1"/>
              <a:t>Scikit</a:t>
            </a:r>
            <a:r>
              <a:rPr lang="en-US" b="0" dirty="0"/>
              <a:t>-Learn to train a NN with at least 1 or 2 hidden layers, as we need the added nonlinearity to work with this problem</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a:t>
            </a:fld>
            <a:endParaRPr lang="en-US"/>
          </a:p>
        </p:txBody>
      </p:sp>
    </p:spTree>
    <p:extLst>
      <p:ext uri="{BB962C8B-B14F-4D97-AF65-F5344CB8AC3E}">
        <p14:creationId xmlns:p14="http://schemas.microsoft.com/office/powerpoint/2010/main" val="202981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end goal is to create a </a:t>
            </a:r>
            <a:r>
              <a:rPr lang="en-US" b="1" dirty="0"/>
              <a:t>generalized NN</a:t>
            </a:r>
            <a:r>
              <a:rPr lang="en-US" b="0" dirty="0"/>
              <a:t>, which means that we will train a model that can be plugged into any other program that will be able to accurately predict the phase-space representation of any number scenarios. </a:t>
            </a:r>
          </a:p>
          <a:p>
            <a:endParaRPr lang="en-US" b="0" dirty="0"/>
          </a:p>
          <a:p>
            <a:endParaRPr lang="en-US" b="0" dirty="0"/>
          </a:p>
          <a:p>
            <a:r>
              <a:rPr lang="en-US" b="0" dirty="0"/>
              <a:t>Some challenges that still lay ahead:</a:t>
            </a:r>
          </a:p>
          <a:p>
            <a:pPr marL="171450" indent="-171450">
              <a:buFont typeface="Arial" panose="020B0604020202020204" pitchFamily="34" charset="0"/>
              <a:buChar char="•"/>
            </a:pPr>
            <a:r>
              <a:rPr lang="en-US" b="0" dirty="0"/>
              <a:t>Creating enough training data to train our NN</a:t>
            </a:r>
          </a:p>
          <a:p>
            <a:pPr marL="171450" indent="-171450">
              <a:buFont typeface="Arial" panose="020B0604020202020204" pitchFamily="34" charset="0"/>
              <a:buChar char="•"/>
            </a:pPr>
            <a:r>
              <a:rPr lang="en-US" b="0" dirty="0"/>
              <a:t>Implementing the NN such that it is generalizable</a:t>
            </a:r>
          </a:p>
          <a:p>
            <a:pPr marL="171450" indent="-171450">
              <a:buFont typeface="Arial" panose="020B0604020202020204" pitchFamily="34" charset="0"/>
              <a:buChar char="•"/>
            </a:pPr>
            <a:r>
              <a:rPr lang="en-US" b="0" dirty="0"/>
              <a:t>Making a model that can recognize multiple bunches or singular bunches</a:t>
            </a:r>
          </a:p>
          <a:p>
            <a:pPr marL="171450" indent="-171450">
              <a:buFont typeface="Arial" panose="020B0604020202020204" pitchFamily="34" charset="0"/>
              <a:buChar char="•"/>
            </a:pPr>
            <a:r>
              <a:rPr lang="en-US" b="0" dirty="0"/>
              <a:t>Making a model that can work in cases with slip-stacking (TARDIS is not able to do this!!!)</a:t>
            </a:r>
          </a:p>
          <a:p>
            <a:endParaRPr lang="en-US" b="0" dirty="0"/>
          </a:p>
          <a:p>
            <a:r>
              <a:rPr lang="en-US" b="0" dirty="0"/>
              <a:t>We already took multiple GB of test data from Recycler before they powered off last weekend, and are working now to create many different scenarios with </a:t>
            </a:r>
            <a:r>
              <a:rPr lang="en-US" b="0" dirty="0" err="1"/>
              <a:t>BLonD</a:t>
            </a:r>
            <a:r>
              <a:rPr lang="en-US" b="0" dirty="0"/>
              <a:t> simulation code. Once the training data is in the proper format, the implementation of the NN and training thereof will come next. Finally testing will use the data we collected to test whether it works or not!</a:t>
            </a:r>
          </a:p>
          <a:p>
            <a:endParaRPr lang="en-US" b="0" dirty="0"/>
          </a:p>
          <a:p>
            <a:r>
              <a:rPr lang="en-US" b="0" dirty="0"/>
              <a:t>No matter what the accuracy, this is an accurate short-cut to the same end result that TARDIS take us to, but potentially generalizable to multiple different scenarios!</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4</a:t>
            </a:fld>
            <a:endParaRPr lang="en-US"/>
          </a:p>
        </p:txBody>
      </p:sp>
    </p:spTree>
    <p:extLst>
      <p:ext uri="{BB962C8B-B14F-4D97-AF65-F5344CB8AC3E}">
        <p14:creationId xmlns:p14="http://schemas.microsoft.com/office/powerpoint/2010/main" val="21516424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57ADAB69-348E-2C41-AF41-E98D046040A4}" type="datetime1">
              <a:rPr lang="en-US" smtClean="0"/>
              <a:t>8/29/19</a:t>
            </a:fld>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B099EE7B-C01A-E94A-AA76-2F04CF97FC05}" type="datetime1">
              <a:rPr lang="en-US" smtClean="0"/>
              <a:t>8/29/19</a:t>
            </a:fld>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fld id="{09EA2773-F02A-CC43-B1C5-479A1F34EDA7}" type="datetime1">
              <a:rPr lang="en-US" smtClean="0"/>
              <a:t>8/29/19</a:t>
            </a:fld>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dirty="0"/>
              <a:t>Presenter | Presentation Title or Meeting Title</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8FEA58B7-095F-6844-8E3C-8A1DDD22BF89}" type="datetime1">
              <a:rPr lang="en-US" smtClean="0"/>
              <a:t>8/29/19</a:t>
            </a:fld>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fld id="{3C7E1B65-1920-CF40-87B8-818D6517E0EA}" type="datetime1">
              <a:rPr lang="en-US" smtClean="0"/>
              <a:t>8/29/19</a:t>
            </a:fld>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dirty="0"/>
              <a:t>Presenter | Presentation Title or Meeting Title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D38FDACF-6E1B-814B-BDB6-B66F2ED862D6}" type="datetime1">
              <a:rPr lang="en-US" smtClean="0"/>
              <a:t>8/29/19</a:t>
            </a:fld>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dirty="0"/>
              <a:t>Presenter | Presentation Title or Meeting Title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E2EF4938-6162-EE4E-9ED3-73016E21644A}" type="datetime1">
              <a:rPr lang="en-US" smtClean="0"/>
              <a:t>8/29/19</a:t>
            </a:fld>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045612"/>
            <a:ext cx="8499231" cy="1390219"/>
          </a:xfrm>
        </p:spPr>
        <p:txBody>
          <a:bodyPr/>
          <a:lstStyle/>
          <a:p>
            <a:r>
              <a:rPr lang="en-US" dirty="0" err="1"/>
              <a:t>Waltteri</a:t>
            </a:r>
            <a:r>
              <a:rPr lang="en-US" dirty="0"/>
              <a:t> Leinonen				                 Supervisor: Kyle Hazelwood</a:t>
            </a:r>
          </a:p>
          <a:p>
            <a:r>
              <a:rPr lang="en-US" dirty="0"/>
              <a:t>Helen Edwards Final Presentation</a:t>
            </a:r>
          </a:p>
          <a:p>
            <a:r>
              <a:rPr lang="en-US" dirty="0"/>
              <a:t>29.8.2019</a:t>
            </a:r>
          </a:p>
          <a:p>
            <a:endParaRPr lang="en-US" dirty="0"/>
          </a:p>
        </p:txBody>
      </p:sp>
      <p:sp>
        <p:nvSpPr>
          <p:cNvPr id="3" name="Text Placeholder 2"/>
          <p:cNvSpPr>
            <a:spLocks noGrp="1"/>
          </p:cNvSpPr>
          <p:nvPr>
            <p:ph type="body" sz="quarter" idx="11"/>
          </p:nvPr>
        </p:nvSpPr>
        <p:spPr>
          <a:xfrm>
            <a:off x="332196" y="3951841"/>
            <a:ext cx="8499232" cy="1003049"/>
          </a:xfrm>
        </p:spPr>
        <p:txBody>
          <a:bodyPr>
            <a:noAutofit/>
          </a:bodyPr>
          <a:lstStyle/>
          <a:p>
            <a:r>
              <a:rPr lang="en-US" dirty="0"/>
              <a:t>Improving Beam Tomography With Deep Neural Networks and Machine Learning</a:t>
            </a:r>
          </a:p>
        </p:txBody>
      </p:sp>
      <p:pic>
        <p:nvPicPr>
          <p:cNvPr id="8" name="Picture 7">
            <a:extLst>
              <a:ext uri="{FF2B5EF4-FFF2-40B4-BE49-F238E27FC236}">
                <a16:creationId xmlns:a16="http://schemas.microsoft.com/office/drawing/2014/main" id="{17C49284-1EF3-3E48-BDB1-77F572CC4FD8}"/>
              </a:ext>
            </a:extLst>
          </p:cNvPr>
          <p:cNvPicPr>
            <a:picLocks noChangeAspect="1"/>
          </p:cNvPicPr>
          <p:nvPr/>
        </p:nvPicPr>
        <p:blipFill>
          <a:blip r:embed="rId3"/>
          <a:stretch>
            <a:fillRect/>
          </a:stretch>
        </p:blipFill>
        <p:spPr>
          <a:xfrm>
            <a:off x="7043738" y="5957888"/>
            <a:ext cx="2100262" cy="900112"/>
          </a:xfrm>
          <a:prstGeom prst="rect">
            <a:avLst/>
          </a:prstGeom>
        </p:spPr>
      </p:pic>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258C2A47-E44F-884D-8606-342FC3A457BB}"/>
              </a:ext>
            </a:extLst>
          </p:cNvPr>
          <p:cNvPicPr>
            <a:picLocks noGrp="1" noChangeAspect="1"/>
          </p:cNvPicPr>
          <p:nvPr>
            <p:ph sz="half" idx="13"/>
          </p:nvPr>
        </p:nvPicPr>
        <p:blipFill rotWithShape="1">
          <a:blip r:embed="rId2"/>
          <a:srcRect t="9725" b="8629"/>
          <a:stretch/>
        </p:blipFill>
        <p:spPr>
          <a:xfrm>
            <a:off x="723619" y="831162"/>
            <a:ext cx="2887827" cy="4715610"/>
          </a:xfrm>
        </p:spPr>
      </p:pic>
      <p:pic>
        <p:nvPicPr>
          <p:cNvPr id="15" name="Content Placeholder 14">
            <a:extLst>
              <a:ext uri="{FF2B5EF4-FFF2-40B4-BE49-F238E27FC236}">
                <a16:creationId xmlns:a16="http://schemas.microsoft.com/office/drawing/2014/main" id="{58FCBC21-44A7-B14E-AFC5-2916F6CE6245}"/>
              </a:ext>
            </a:extLst>
          </p:cNvPr>
          <p:cNvPicPr>
            <a:picLocks noGrp="1" noChangeAspect="1"/>
          </p:cNvPicPr>
          <p:nvPr>
            <p:ph sz="half" idx="15"/>
          </p:nvPr>
        </p:nvPicPr>
        <p:blipFill rotWithShape="1">
          <a:blip r:embed="rId3"/>
          <a:srcRect t="9725" b="8629"/>
          <a:stretch/>
        </p:blipFill>
        <p:spPr>
          <a:xfrm>
            <a:off x="5130045" y="745152"/>
            <a:ext cx="2887826" cy="4715609"/>
          </a:xfrm>
        </p:spPr>
      </p:pic>
      <p:sp>
        <p:nvSpPr>
          <p:cNvPr id="10" name="Text Placeholder 9">
            <a:extLst>
              <a:ext uri="{FF2B5EF4-FFF2-40B4-BE49-F238E27FC236}">
                <a16:creationId xmlns:a16="http://schemas.microsoft.com/office/drawing/2014/main" id="{F84B46AF-038F-0C4A-83BA-A9A331BEA817}"/>
              </a:ext>
            </a:extLst>
          </p:cNvPr>
          <p:cNvSpPr>
            <a:spLocks noGrp="1"/>
          </p:cNvSpPr>
          <p:nvPr>
            <p:ph type="body" sz="half" idx="16"/>
          </p:nvPr>
        </p:nvSpPr>
        <p:spPr>
          <a:xfrm>
            <a:off x="653163" y="5547314"/>
            <a:ext cx="7563356" cy="565534"/>
          </a:xfrm>
        </p:spPr>
        <p:txBody>
          <a:bodyPr/>
          <a:lstStyle/>
          <a:p>
            <a:r>
              <a:rPr lang="en-US" sz="1800" dirty="0"/>
              <a:t>A crucial step was in collecting good, clearly labeled, training data. This was done using the CERN package </a:t>
            </a:r>
            <a:r>
              <a:rPr lang="en-US" sz="1800" b="0" dirty="0" err="1"/>
              <a:t>BLonD</a:t>
            </a:r>
            <a:r>
              <a:rPr lang="en-US" sz="1800" dirty="0"/>
              <a:t>.</a:t>
            </a:r>
          </a:p>
        </p:txBody>
      </p:sp>
      <p:sp>
        <p:nvSpPr>
          <p:cNvPr id="4" name="Date Placeholder 3">
            <a:extLst>
              <a:ext uri="{FF2B5EF4-FFF2-40B4-BE49-F238E27FC236}">
                <a16:creationId xmlns:a16="http://schemas.microsoft.com/office/drawing/2014/main" id="{F3F4CD81-305B-D447-BB81-6851D71348D3}"/>
              </a:ext>
            </a:extLst>
          </p:cNvPr>
          <p:cNvSpPr>
            <a:spLocks noGrp="1"/>
          </p:cNvSpPr>
          <p:nvPr>
            <p:ph type="dt" sz="half" idx="2"/>
          </p:nvPr>
        </p:nvSpPr>
        <p:spPr/>
        <p:txBody>
          <a:bodyPr/>
          <a:lstStyle/>
          <a:p>
            <a:pPr>
              <a:defRPr/>
            </a:pPr>
            <a:fld id="{09EA2773-F02A-CC43-B1C5-479A1F34EDA7}" type="datetime1">
              <a:rPr lang="en-US" smtClean="0"/>
              <a:t>8/29/19</a:t>
            </a:fld>
            <a:endParaRPr lang="en-US" dirty="0"/>
          </a:p>
        </p:txBody>
      </p:sp>
      <p:sp>
        <p:nvSpPr>
          <p:cNvPr id="5" name="Footer Placeholder 4">
            <a:extLst>
              <a:ext uri="{FF2B5EF4-FFF2-40B4-BE49-F238E27FC236}">
                <a16:creationId xmlns:a16="http://schemas.microsoft.com/office/drawing/2014/main" id="{5F347780-7A07-7249-9A3D-6251EF734EB6}"/>
              </a:ext>
            </a:extLst>
          </p:cNvPr>
          <p:cNvSpPr>
            <a:spLocks noGrp="1"/>
          </p:cNvSpPr>
          <p:nvPr>
            <p:ph type="ftr" sz="quarter" idx="3"/>
          </p:nvPr>
        </p:nvSpPr>
        <p:spPr/>
        <p:txBody>
          <a:bodyPr/>
          <a:lstStyle/>
          <a:p>
            <a:pPr>
              <a:defRPr/>
            </a:pPr>
            <a:r>
              <a:rPr lang="en-US" dirty="0"/>
              <a:t>Improving Beam Tomography With Deep Neural Networks and Machine Learning</a:t>
            </a:r>
          </a:p>
        </p:txBody>
      </p:sp>
      <p:sp>
        <p:nvSpPr>
          <p:cNvPr id="6" name="Slide Number Placeholder 5">
            <a:extLst>
              <a:ext uri="{FF2B5EF4-FFF2-40B4-BE49-F238E27FC236}">
                <a16:creationId xmlns:a16="http://schemas.microsoft.com/office/drawing/2014/main" id="{6DED04C1-B957-824F-9508-1A132314471A}"/>
              </a:ext>
            </a:extLst>
          </p:cNvPr>
          <p:cNvSpPr>
            <a:spLocks noGrp="1"/>
          </p:cNvSpPr>
          <p:nvPr>
            <p:ph type="sldNum" sz="quarter" idx="4"/>
          </p:nvPr>
        </p:nvSpPr>
        <p:spPr/>
        <p:txBody>
          <a:bodyPr/>
          <a:lstStyle/>
          <a:p>
            <a:pPr>
              <a:defRPr/>
            </a:pPr>
            <a:fld id="{979A04A2-726F-2143-A443-7788AF27176E}" type="slidenum">
              <a:rPr lang="en-US" smtClean="0"/>
              <a:pPr>
                <a:defRPr/>
              </a:pPr>
              <a:t>10</a:t>
            </a:fld>
            <a:endParaRPr lang="en-US" dirty="0"/>
          </a:p>
        </p:txBody>
      </p:sp>
      <p:sp>
        <p:nvSpPr>
          <p:cNvPr id="7" name="Title 6">
            <a:extLst>
              <a:ext uri="{FF2B5EF4-FFF2-40B4-BE49-F238E27FC236}">
                <a16:creationId xmlns:a16="http://schemas.microsoft.com/office/drawing/2014/main" id="{629ECBC8-BE48-C242-9DE7-53AF55EF02D1}"/>
              </a:ext>
            </a:extLst>
          </p:cNvPr>
          <p:cNvSpPr>
            <a:spLocks noGrp="1"/>
          </p:cNvSpPr>
          <p:nvPr>
            <p:ph type="title"/>
          </p:nvPr>
        </p:nvSpPr>
        <p:spPr/>
        <p:txBody>
          <a:bodyPr/>
          <a:lstStyle/>
          <a:p>
            <a:r>
              <a:rPr lang="en-US" dirty="0"/>
              <a:t>Research Process: Acquiring Training Data</a:t>
            </a:r>
          </a:p>
        </p:txBody>
      </p:sp>
      <p:sp>
        <p:nvSpPr>
          <p:cNvPr id="16" name="TextBox 15">
            <a:extLst>
              <a:ext uri="{FF2B5EF4-FFF2-40B4-BE49-F238E27FC236}">
                <a16:creationId xmlns:a16="http://schemas.microsoft.com/office/drawing/2014/main" id="{1A1BA19E-0F33-9F4B-880D-0114A89A710B}"/>
              </a:ext>
            </a:extLst>
          </p:cNvPr>
          <p:cNvSpPr txBox="1"/>
          <p:nvPr/>
        </p:nvSpPr>
        <p:spPr>
          <a:xfrm>
            <a:off x="4001820" y="2417997"/>
            <a:ext cx="989923" cy="646331"/>
          </a:xfrm>
          <a:prstGeom prst="rect">
            <a:avLst/>
          </a:prstGeom>
          <a:noFill/>
        </p:spPr>
        <p:txBody>
          <a:bodyPr wrap="square" rtlCol="0">
            <a:spAutoFit/>
          </a:bodyPr>
          <a:lstStyle/>
          <a:p>
            <a:r>
              <a:rPr lang="en-US" sz="3600" dirty="0"/>
              <a:t>VS.</a:t>
            </a:r>
          </a:p>
        </p:txBody>
      </p:sp>
      <p:sp>
        <p:nvSpPr>
          <p:cNvPr id="26" name="Oval 25">
            <a:extLst>
              <a:ext uri="{FF2B5EF4-FFF2-40B4-BE49-F238E27FC236}">
                <a16:creationId xmlns:a16="http://schemas.microsoft.com/office/drawing/2014/main" id="{7BB0BA6E-12AB-364D-BCD3-53487173833D}"/>
              </a:ext>
            </a:extLst>
          </p:cNvPr>
          <p:cNvSpPr/>
          <p:nvPr/>
        </p:nvSpPr>
        <p:spPr>
          <a:xfrm>
            <a:off x="598822" y="821797"/>
            <a:ext cx="2887827" cy="2663983"/>
          </a:xfrm>
          <a:prstGeom prst="ellipse">
            <a:avLst/>
          </a:prstGeom>
          <a:noFill/>
          <a:ln w="3175">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F49BCFA-C483-0044-9BB1-F878701C7461}"/>
              </a:ext>
            </a:extLst>
          </p:cNvPr>
          <p:cNvSpPr/>
          <p:nvPr/>
        </p:nvSpPr>
        <p:spPr>
          <a:xfrm>
            <a:off x="4991743" y="728718"/>
            <a:ext cx="2887827" cy="2663983"/>
          </a:xfrm>
          <a:prstGeom prst="ellipse">
            <a:avLst/>
          </a:prstGeom>
          <a:noFill/>
          <a:ln w="3175">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569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18FB4F5F-13DA-7848-869C-314AAFD03EA0}"/>
              </a:ext>
            </a:extLst>
          </p:cNvPr>
          <p:cNvSpPr>
            <a:spLocks noGrp="1"/>
          </p:cNvSpPr>
          <p:nvPr>
            <p:ph type="body" sz="half" idx="2"/>
          </p:nvPr>
        </p:nvSpPr>
        <p:spPr>
          <a:xfrm>
            <a:off x="228600" y="4254236"/>
            <a:ext cx="8686800" cy="1091259"/>
          </a:xfrm>
        </p:spPr>
        <p:txBody>
          <a:bodyPr/>
          <a:lstStyle/>
          <a:p>
            <a:r>
              <a:rPr lang="en-US" sz="2000" b="0" dirty="0"/>
              <a:t>Next, many architectures were designed and tested. </a:t>
            </a:r>
          </a:p>
          <a:p>
            <a:endParaRPr lang="en-US" sz="2000" dirty="0"/>
          </a:p>
          <a:p>
            <a:endParaRPr lang="en-US" sz="2000" dirty="0"/>
          </a:p>
          <a:p>
            <a:r>
              <a:rPr lang="en-US" sz="2000" b="0" dirty="0"/>
              <a:t>Diagnosing the problems of each model led to </a:t>
            </a:r>
            <a:r>
              <a:rPr lang="en-US" sz="2000" dirty="0"/>
              <a:t>honing in on an architecture that had sufficient representational capacity </a:t>
            </a:r>
            <a:r>
              <a:rPr lang="en-US" sz="2000" b="0" dirty="0"/>
              <a:t>for the data set.</a:t>
            </a:r>
          </a:p>
          <a:p>
            <a:endParaRPr lang="en-US" dirty="0"/>
          </a:p>
        </p:txBody>
      </p:sp>
      <p:sp>
        <p:nvSpPr>
          <p:cNvPr id="2" name="Date Placeholder 1">
            <a:extLst>
              <a:ext uri="{FF2B5EF4-FFF2-40B4-BE49-F238E27FC236}">
                <a16:creationId xmlns:a16="http://schemas.microsoft.com/office/drawing/2014/main" id="{45E12CE1-7FCE-724F-BB3E-25274D91327A}"/>
              </a:ext>
            </a:extLst>
          </p:cNvPr>
          <p:cNvSpPr>
            <a:spLocks noGrp="1"/>
          </p:cNvSpPr>
          <p:nvPr>
            <p:ph type="dt" sz="half" idx="14"/>
          </p:nvPr>
        </p:nvSpPr>
        <p:spPr/>
        <p:txBody>
          <a:bodyPr/>
          <a:lstStyle/>
          <a:p>
            <a:pPr>
              <a:defRPr/>
            </a:pPr>
            <a:fld id="{D38FDACF-6E1B-814B-BDB6-B66F2ED862D6}" type="datetime1">
              <a:rPr lang="en-US" smtClean="0"/>
              <a:t>8/29/19</a:t>
            </a:fld>
            <a:endParaRPr lang="en-US" dirty="0"/>
          </a:p>
        </p:txBody>
      </p:sp>
      <p:sp>
        <p:nvSpPr>
          <p:cNvPr id="3" name="Footer Placeholder 2">
            <a:extLst>
              <a:ext uri="{FF2B5EF4-FFF2-40B4-BE49-F238E27FC236}">
                <a16:creationId xmlns:a16="http://schemas.microsoft.com/office/drawing/2014/main" id="{E4CA59D0-403B-F449-8E1F-01A5CD63574C}"/>
              </a:ext>
            </a:extLst>
          </p:cNvPr>
          <p:cNvSpPr>
            <a:spLocks noGrp="1"/>
          </p:cNvSpPr>
          <p:nvPr>
            <p:ph type="ftr" sz="quarter" idx="3"/>
          </p:nvPr>
        </p:nvSpPr>
        <p:spPr/>
        <p:txBody>
          <a:bodyPr/>
          <a:lstStyle/>
          <a:p>
            <a:pPr>
              <a:defRPr/>
            </a:pPr>
            <a:r>
              <a:rPr lang="en-US"/>
              <a:t>Presenter | Presentation Title or Meeting Title</a:t>
            </a:r>
            <a:endParaRPr lang="en-US" b="1" dirty="0"/>
          </a:p>
        </p:txBody>
      </p:sp>
      <p:sp>
        <p:nvSpPr>
          <p:cNvPr id="4" name="Slide Number Placeholder 3">
            <a:extLst>
              <a:ext uri="{FF2B5EF4-FFF2-40B4-BE49-F238E27FC236}">
                <a16:creationId xmlns:a16="http://schemas.microsoft.com/office/drawing/2014/main" id="{6441694D-9220-5544-8CD5-463AE69E0751}"/>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
        <p:nvSpPr>
          <p:cNvPr id="23" name="Title 22">
            <a:extLst>
              <a:ext uri="{FF2B5EF4-FFF2-40B4-BE49-F238E27FC236}">
                <a16:creationId xmlns:a16="http://schemas.microsoft.com/office/drawing/2014/main" id="{A583055F-A475-1A4F-BB50-118C04BA737D}"/>
              </a:ext>
            </a:extLst>
          </p:cNvPr>
          <p:cNvSpPr>
            <a:spLocks noGrp="1"/>
          </p:cNvSpPr>
          <p:nvPr>
            <p:ph type="title"/>
          </p:nvPr>
        </p:nvSpPr>
        <p:spPr/>
        <p:txBody>
          <a:bodyPr/>
          <a:lstStyle/>
          <a:p>
            <a:r>
              <a:rPr lang="en-US" dirty="0"/>
              <a:t>Research Process</a:t>
            </a:r>
            <a:r>
              <a:rPr lang="en-US"/>
              <a:t>: Network Design</a:t>
            </a:r>
            <a:endParaRPr lang="en-US" dirty="0"/>
          </a:p>
        </p:txBody>
      </p:sp>
      <p:pic>
        <p:nvPicPr>
          <p:cNvPr id="30" name="Picture 29">
            <a:extLst>
              <a:ext uri="{FF2B5EF4-FFF2-40B4-BE49-F238E27FC236}">
                <a16:creationId xmlns:a16="http://schemas.microsoft.com/office/drawing/2014/main" id="{1A424911-33C8-2B45-8DBB-4F7E2F83F4EA}"/>
              </a:ext>
            </a:extLst>
          </p:cNvPr>
          <p:cNvPicPr>
            <a:picLocks noChangeAspect="1"/>
          </p:cNvPicPr>
          <p:nvPr/>
        </p:nvPicPr>
        <p:blipFill rotWithShape="1">
          <a:blip r:embed="rId2"/>
          <a:srcRect t="4211" b="8267"/>
          <a:stretch/>
        </p:blipFill>
        <p:spPr>
          <a:xfrm>
            <a:off x="-110968" y="1294045"/>
            <a:ext cx="9365935" cy="2681705"/>
          </a:xfrm>
          <a:prstGeom prst="rect">
            <a:avLst/>
          </a:prstGeom>
        </p:spPr>
      </p:pic>
    </p:spTree>
    <p:extLst>
      <p:ext uri="{BB962C8B-B14F-4D97-AF65-F5344CB8AC3E}">
        <p14:creationId xmlns:p14="http://schemas.microsoft.com/office/powerpoint/2010/main" val="1312492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6628818F-7560-8949-98FE-A51B58C34018}"/>
              </a:ext>
            </a:extLst>
          </p:cNvPr>
          <p:cNvPicPr>
            <a:picLocks noGrp="1" noChangeAspect="1"/>
          </p:cNvPicPr>
          <p:nvPr>
            <p:ph sz="half" idx="13"/>
          </p:nvPr>
        </p:nvPicPr>
        <p:blipFill>
          <a:blip r:embed="rId2"/>
          <a:stretch>
            <a:fillRect/>
          </a:stretch>
        </p:blipFill>
        <p:spPr>
          <a:xfrm>
            <a:off x="228600" y="1210866"/>
            <a:ext cx="4206875" cy="3155156"/>
          </a:xfrm>
        </p:spPr>
      </p:pic>
      <p:sp>
        <p:nvSpPr>
          <p:cNvPr id="4" name="Text Placeholder 3">
            <a:extLst>
              <a:ext uri="{FF2B5EF4-FFF2-40B4-BE49-F238E27FC236}">
                <a16:creationId xmlns:a16="http://schemas.microsoft.com/office/drawing/2014/main" id="{D783A1F5-1BC6-DF45-81C6-D7274547B60B}"/>
              </a:ext>
            </a:extLst>
          </p:cNvPr>
          <p:cNvSpPr>
            <a:spLocks noGrp="1"/>
          </p:cNvSpPr>
          <p:nvPr>
            <p:ph type="body" sz="half" idx="16"/>
          </p:nvPr>
        </p:nvSpPr>
        <p:spPr>
          <a:xfrm>
            <a:off x="1000305" y="4748563"/>
            <a:ext cx="2663464" cy="1265812"/>
          </a:xfrm>
        </p:spPr>
        <p:txBody>
          <a:bodyPr/>
          <a:lstStyle/>
          <a:p>
            <a:r>
              <a:rPr lang="en-US" dirty="0"/>
              <a:t>The Mean-Squared Error (MSE) loss function was the natural choice for the data.</a:t>
            </a:r>
          </a:p>
        </p:txBody>
      </p:sp>
      <p:sp>
        <p:nvSpPr>
          <p:cNvPr id="5" name="Text Placeholder 4">
            <a:extLst>
              <a:ext uri="{FF2B5EF4-FFF2-40B4-BE49-F238E27FC236}">
                <a16:creationId xmlns:a16="http://schemas.microsoft.com/office/drawing/2014/main" id="{FA9BD7B7-719C-1443-A246-1F79CCFC35CB}"/>
              </a:ext>
            </a:extLst>
          </p:cNvPr>
          <p:cNvSpPr>
            <a:spLocks noGrp="1"/>
          </p:cNvSpPr>
          <p:nvPr>
            <p:ph type="body" sz="half" idx="19"/>
          </p:nvPr>
        </p:nvSpPr>
        <p:spPr/>
        <p:txBody>
          <a:bodyPr/>
          <a:lstStyle/>
          <a:p>
            <a:r>
              <a:rPr lang="en-US" dirty="0"/>
              <a:t>Left:</a:t>
            </a:r>
            <a:r>
              <a:rPr lang="en-US" b="0" dirty="0"/>
              <a:t> A loss curve showing the training and validation loss history for an early network architecture we trained.</a:t>
            </a:r>
            <a:endParaRPr lang="en-US" dirty="0"/>
          </a:p>
        </p:txBody>
      </p:sp>
      <p:sp>
        <p:nvSpPr>
          <p:cNvPr id="6" name="Date Placeholder 5">
            <a:extLst>
              <a:ext uri="{FF2B5EF4-FFF2-40B4-BE49-F238E27FC236}">
                <a16:creationId xmlns:a16="http://schemas.microsoft.com/office/drawing/2014/main" id="{02FB6062-1AFC-FF44-B70D-62538B177AA4}"/>
              </a:ext>
            </a:extLst>
          </p:cNvPr>
          <p:cNvSpPr>
            <a:spLocks noGrp="1"/>
          </p:cNvSpPr>
          <p:nvPr>
            <p:ph type="dt" sz="half" idx="2"/>
          </p:nvPr>
        </p:nvSpPr>
        <p:spPr/>
        <p:txBody>
          <a:bodyPr/>
          <a:lstStyle/>
          <a:p>
            <a:pPr>
              <a:defRPr/>
            </a:pPr>
            <a:fld id="{B099EE7B-C01A-E94A-AA76-2F04CF97FC05}" type="datetime1">
              <a:rPr lang="en-US" smtClean="0"/>
              <a:t>8/29/19</a:t>
            </a:fld>
            <a:endParaRPr lang="en-US" dirty="0"/>
          </a:p>
        </p:txBody>
      </p:sp>
      <p:sp>
        <p:nvSpPr>
          <p:cNvPr id="7" name="Footer Placeholder 6">
            <a:extLst>
              <a:ext uri="{FF2B5EF4-FFF2-40B4-BE49-F238E27FC236}">
                <a16:creationId xmlns:a16="http://schemas.microsoft.com/office/drawing/2014/main" id="{79E19DB8-6AB5-3245-841D-6900FCBD42B4}"/>
              </a:ext>
            </a:extLst>
          </p:cNvPr>
          <p:cNvSpPr>
            <a:spLocks noGrp="1"/>
          </p:cNvSpPr>
          <p:nvPr>
            <p:ph type="ftr" sz="quarter" idx="3"/>
          </p:nvPr>
        </p:nvSpPr>
        <p:spPr/>
        <p:txBody>
          <a:bodyPr/>
          <a:lstStyle/>
          <a:p>
            <a:pPr>
              <a:defRPr/>
            </a:pPr>
            <a:r>
              <a:rPr lang="en-US" dirty="0"/>
              <a:t>Improving Beam Tomography With Deep Neural Networks and Machine Learning</a:t>
            </a:r>
          </a:p>
        </p:txBody>
      </p:sp>
      <p:sp>
        <p:nvSpPr>
          <p:cNvPr id="8" name="Slide Number Placeholder 7">
            <a:extLst>
              <a:ext uri="{FF2B5EF4-FFF2-40B4-BE49-F238E27FC236}">
                <a16:creationId xmlns:a16="http://schemas.microsoft.com/office/drawing/2014/main" id="{EB78FCC0-8329-5144-A1B3-D3DF875BBA44}"/>
              </a:ext>
            </a:extLst>
          </p:cNvPr>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
        <p:nvSpPr>
          <p:cNvPr id="9" name="Title 8">
            <a:extLst>
              <a:ext uri="{FF2B5EF4-FFF2-40B4-BE49-F238E27FC236}">
                <a16:creationId xmlns:a16="http://schemas.microsoft.com/office/drawing/2014/main" id="{CA52C2EF-19A5-514A-89ED-1959F05F486D}"/>
              </a:ext>
            </a:extLst>
          </p:cNvPr>
          <p:cNvSpPr>
            <a:spLocks noGrp="1"/>
          </p:cNvSpPr>
          <p:nvPr>
            <p:ph type="title"/>
          </p:nvPr>
        </p:nvSpPr>
        <p:spPr/>
        <p:txBody>
          <a:bodyPr/>
          <a:lstStyle/>
          <a:p>
            <a:r>
              <a:rPr lang="en-US" dirty="0"/>
              <a:t>Research Process: Loss Curves</a:t>
            </a:r>
          </a:p>
        </p:txBody>
      </p:sp>
      <p:sp>
        <p:nvSpPr>
          <p:cNvPr id="15" name="Content Placeholder 14">
            <a:extLst>
              <a:ext uri="{FF2B5EF4-FFF2-40B4-BE49-F238E27FC236}">
                <a16:creationId xmlns:a16="http://schemas.microsoft.com/office/drawing/2014/main" id="{C174E667-285F-DE48-B8AB-4A96AA052459}"/>
              </a:ext>
            </a:extLst>
          </p:cNvPr>
          <p:cNvSpPr>
            <a:spLocks noGrp="1"/>
          </p:cNvSpPr>
          <p:nvPr>
            <p:ph sz="half" idx="15"/>
          </p:nvPr>
        </p:nvSpPr>
        <p:spPr/>
        <p:txBody>
          <a:bodyPr/>
          <a:lstStyle/>
          <a:p>
            <a:r>
              <a:rPr lang="en-US" dirty="0"/>
              <a:t>The training procedure lasts until the </a:t>
            </a:r>
            <a:r>
              <a:rPr lang="en-US" b="1" dirty="0"/>
              <a:t>validation loss</a:t>
            </a:r>
            <a:r>
              <a:rPr lang="en-US" dirty="0"/>
              <a:t> stops improving.</a:t>
            </a:r>
          </a:p>
          <a:p>
            <a:r>
              <a:rPr lang="en-US" dirty="0"/>
              <a:t>While designing, Early Stopping was used to stop training after 2 epochs of no improvement.</a:t>
            </a:r>
          </a:p>
          <a:p>
            <a:r>
              <a:rPr lang="en-US" dirty="0"/>
              <a:t>In practice, 10+ patience is used.</a:t>
            </a:r>
          </a:p>
          <a:p>
            <a:endParaRPr lang="en-US" dirty="0"/>
          </a:p>
        </p:txBody>
      </p:sp>
    </p:spTree>
    <p:extLst>
      <p:ext uri="{BB962C8B-B14F-4D97-AF65-F5344CB8AC3E}">
        <p14:creationId xmlns:p14="http://schemas.microsoft.com/office/powerpoint/2010/main" val="4241611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1DEF81-8C34-1341-B897-796158D44870}"/>
              </a:ext>
            </a:extLst>
          </p:cNvPr>
          <p:cNvSpPr>
            <a:spLocks noGrp="1"/>
          </p:cNvSpPr>
          <p:nvPr>
            <p:ph sz="half" idx="15"/>
          </p:nvPr>
        </p:nvSpPr>
        <p:spPr/>
        <p:txBody>
          <a:bodyPr/>
          <a:lstStyle/>
          <a:p>
            <a:r>
              <a:rPr lang="en-US" dirty="0"/>
              <a:t>The amount of training data requires batch training. </a:t>
            </a:r>
            <a:r>
              <a:rPr lang="en-US" b="1" dirty="0"/>
              <a:t>Too big for memory.</a:t>
            </a:r>
          </a:p>
          <a:p>
            <a:r>
              <a:rPr lang="en-US" dirty="0"/>
              <a:t>Training networks with 10</a:t>
            </a:r>
            <a:r>
              <a:rPr lang="en-US" baseline="30000" dirty="0"/>
              <a:t>8</a:t>
            </a:r>
            <a:r>
              <a:rPr lang="en-US" dirty="0"/>
              <a:t>+ trainable parameters </a:t>
            </a:r>
            <a:r>
              <a:rPr lang="en-US" b="1" dirty="0"/>
              <a:t>crashed my computer</a:t>
            </a:r>
            <a:r>
              <a:rPr lang="en-US" dirty="0"/>
              <a:t>.</a:t>
            </a:r>
          </a:p>
          <a:p>
            <a:r>
              <a:rPr lang="en-US" dirty="0"/>
              <a:t>Training 10</a:t>
            </a:r>
            <a:r>
              <a:rPr lang="en-US" baseline="30000" dirty="0"/>
              <a:t>8</a:t>
            </a:r>
            <a:r>
              <a:rPr lang="en-US" dirty="0"/>
              <a:t>+ parameters on CPU </a:t>
            </a:r>
            <a:r>
              <a:rPr lang="en-US" b="1" dirty="0"/>
              <a:t>takes 8-9 hours on average </a:t>
            </a:r>
            <a:r>
              <a:rPr lang="en-US" dirty="0"/>
              <a:t>(finishing early was a sign that something was broken)</a:t>
            </a:r>
          </a:p>
          <a:p>
            <a:r>
              <a:rPr lang="en-US" b="1" dirty="0"/>
              <a:t>A working GPU only became available yesterday.</a:t>
            </a:r>
          </a:p>
          <a:p>
            <a:r>
              <a:rPr lang="en-US" i="1" dirty="0"/>
              <a:t>Unconventional network design </a:t>
            </a:r>
            <a:r>
              <a:rPr lang="en-US" i="1"/>
              <a:t>requires further research </a:t>
            </a:r>
            <a:r>
              <a:rPr lang="en-US" i="1" dirty="0"/>
              <a:t>of its own.</a:t>
            </a:r>
          </a:p>
        </p:txBody>
      </p:sp>
      <p:sp>
        <p:nvSpPr>
          <p:cNvPr id="4" name="Date Placeholder 3">
            <a:extLst>
              <a:ext uri="{FF2B5EF4-FFF2-40B4-BE49-F238E27FC236}">
                <a16:creationId xmlns:a16="http://schemas.microsoft.com/office/drawing/2014/main" id="{43CBDBD0-F44C-AD4F-8C51-4C81E6851DF5}"/>
              </a:ext>
            </a:extLst>
          </p:cNvPr>
          <p:cNvSpPr>
            <a:spLocks noGrp="1"/>
          </p:cNvSpPr>
          <p:nvPr>
            <p:ph type="dt" sz="half" idx="16"/>
          </p:nvPr>
        </p:nvSpPr>
        <p:spPr/>
        <p:txBody>
          <a:bodyPr/>
          <a:lstStyle/>
          <a:p>
            <a:pPr>
              <a:defRPr/>
            </a:pPr>
            <a:fld id="{09EA2773-F02A-CC43-B1C5-479A1F34EDA7}" type="datetime1">
              <a:rPr lang="en-US" smtClean="0"/>
              <a:t>8/29/19</a:t>
            </a:fld>
            <a:endParaRPr lang="en-US" dirty="0"/>
          </a:p>
        </p:txBody>
      </p:sp>
      <p:sp>
        <p:nvSpPr>
          <p:cNvPr id="5" name="Footer Placeholder 4">
            <a:extLst>
              <a:ext uri="{FF2B5EF4-FFF2-40B4-BE49-F238E27FC236}">
                <a16:creationId xmlns:a16="http://schemas.microsoft.com/office/drawing/2014/main" id="{075B5B11-815C-A741-AD93-79CA1488BDC1}"/>
              </a:ext>
            </a:extLst>
          </p:cNvPr>
          <p:cNvSpPr>
            <a:spLocks noGrp="1"/>
          </p:cNvSpPr>
          <p:nvPr>
            <p:ph type="ftr" sz="quarter" idx="17"/>
          </p:nvPr>
        </p:nvSpPr>
        <p:spPr/>
        <p:txBody>
          <a:bodyPr/>
          <a:lstStyle/>
          <a:p>
            <a:pPr>
              <a:defRPr/>
            </a:pPr>
            <a:r>
              <a:rPr lang="en-US"/>
              <a:t>Presenter | Presentation Title or Meeting Title</a:t>
            </a:r>
            <a:endParaRPr lang="en-US" b="1" dirty="0"/>
          </a:p>
        </p:txBody>
      </p:sp>
      <p:sp>
        <p:nvSpPr>
          <p:cNvPr id="6" name="Slide Number Placeholder 5">
            <a:extLst>
              <a:ext uri="{FF2B5EF4-FFF2-40B4-BE49-F238E27FC236}">
                <a16:creationId xmlns:a16="http://schemas.microsoft.com/office/drawing/2014/main" id="{5054E487-2615-7644-B504-0A3FAF965FBD}"/>
              </a:ext>
            </a:extLst>
          </p:cNvPr>
          <p:cNvSpPr>
            <a:spLocks noGrp="1"/>
          </p:cNvSpPr>
          <p:nvPr>
            <p:ph type="sldNum" sz="quarter" idx="18"/>
          </p:nvPr>
        </p:nvSpPr>
        <p:spPr/>
        <p:txBody>
          <a:bodyPr/>
          <a:lstStyle/>
          <a:p>
            <a:pPr>
              <a:defRPr/>
            </a:pPr>
            <a:fld id="{979A04A2-726F-2143-A443-7788AF27176E}" type="slidenum">
              <a:rPr lang="en-US" smtClean="0"/>
              <a:pPr>
                <a:defRPr/>
              </a:pPr>
              <a:t>13</a:t>
            </a:fld>
            <a:endParaRPr lang="en-US" dirty="0"/>
          </a:p>
        </p:txBody>
      </p:sp>
      <p:sp>
        <p:nvSpPr>
          <p:cNvPr id="7" name="Title 6">
            <a:extLst>
              <a:ext uri="{FF2B5EF4-FFF2-40B4-BE49-F238E27FC236}">
                <a16:creationId xmlns:a16="http://schemas.microsoft.com/office/drawing/2014/main" id="{3C79E685-7609-DB46-BB89-5963D96FE2BE}"/>
              </a:ext>
            </a:extLst>
          </p:cNvPr>
          <p:cNvSpPr>
            <a:spLocks noGrp="1"/>
          </p:cNvSpPr>
          <p:nvPr>
            <p:ph type="title"/>
          </p:nvPr>
        </p:nvSpPr>
        <p:spPr/>
        <p:txBody>
          <a:bodyPr/>
          <a:lstStyle/>
          <a:p>
            <a:r>
              <a:rPr lang="en-US" dirty="0"/>
              <a:t>Hurdles</a:t>
            </a:r>
          </a:p>
        </p:txBody>
      </p:sp>
      <p:pic>
        <p:nvPicPr>
          <p:cNvPr id="9" name="Picture 8">
            <a:extLst>
              <a:ext uri="{FF2B5EF4-FFF2-40B4-BE49-F238E27FC236}">
                <a16:creationId xmlns:a16="http://schemas.microsoft.com/office/drawing/2014/main" id="{42D5E6E9-2F22-6741-AE36-E89F31D815D3}"/>
              </a:ext>
            </a:extLst>
          </p:cNvPr>
          <p:cNvPicPr>
            <a:picLocks noChangeAspect="1"/>
          </p:cNvPicPr>
          <p:nvPr/>
        </p:nvPicPr>
        <p:blipFill rotWithShape="1">
          <a:blip r:embed="rId2"/>
          <a:srcRect t="6442" r="5900" b="3056"/>
          <a:stretch/>
        </p:blipFill>
        <p:spPr>
          <a:xfrm>
            <a:off x="253683" y="763510"/>
            <a:ext cx="3123999" cy="5218015"/>
          </a:xfrm>
          <a:prstGeom prst="rect">
            <a:avLst/>
          </a:prstGeom>
        </p:spPr>
      </p:pic>
    </p:spTree>
    <p:extLst>
      <p:ext uri="{BB962C8B-B14F-4D97-AF65-F5344CB8AC3E}">
        <p14:creationId xmlns:p14="http://schemas.microsoft.com/office/powerpoint/2010/main" val="331995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3144D555-7EA6-B849-9CC0-2F0129C9F01B}"/>
              </a:ext>
            </a:extLst>
          </p:cNvPr>
          <p:cNvPicPr>
            <a:picLocks noGrp="1" noChangeAspect="1"/>
          </p:cNvPicPr>
          <p:nvPr>
            <p:ph sz="half" idx="15"/>
          </p:nvPr>
        </p:nvPicPr>
        <p:blipFill>
          <a:blip r:embed="rId2"/>
          <a:stretch>
            <a:fillRect/>
          </a:stretch>
        </p:blipFill>
        <p:spPr>
          <a:xfrm>
            <a:off x="5944877" y="-226833"/>
            <a:ext cx="2969758" cy="5912738"/>
          </a:xfrm>
        </p:spPr>
      </p:pic>
      <p:sp>
        <p:nvSpPr>
          <p:cNvPr id="2" name="Content Placeholder 1">
            <a:extLst>
              <a:ext uri="{FF2B5EF4-FFF2-40B4-BE49-F238E27FC236}">
                <a16:creationId xmlns:a16="http://schemas.microsoft.com/office/drawing/2014/main" id="{BA61B11C-3BAB-8240-B0F9-73EA068E369E}"/>
              </a:ext>
            </a:extLst>
          </p:cNvPr>
          <p:cNvSpPr>
            <a:spLocks noGrp="1"/>
          </p:cNvSpPr>
          <p:nvPr>
            <p:ph sz="half" idx="13"/>
          </p:nvPr>
        </p:nvSpPr>
        <p:spPr>
          <a:xfrm>
            <a:off x="228600" y="971550"/>
            <a:ext cx="5390803" cy="3633788"/>
          </a:xfrm>
        </p:spPr>
        <p:txBody>
          <a:bodyPr/>
          <a:lstStyle/>
          <a:p>
            <a:r>
              <a:rPr lang="en-US" dirty="0"/>
              <a:t>Create proper Booster output</a:t>
            </a:r>
          </a:p>
          <a:p>
            <a:pPr lvl="1"/>
            <a:r>
              <a:rPr lang="en-US" sz="1800" dirty="0"/>
              <a:t>New training data, including bunch rotation and tails</a:t>
            </a:r>
          </a:p>
          <a:p>
            <a:r>
              <a:rPr lang="en-US" dirty="0"/>
              <a:t>Test new techniques</a:t>
            </a:r>
          </a:p>
          <a:p>
            <a:pPr lvl="1"/>
            <a:r>
              <a:rPr lang="en-US" b="1" dirty="0"/>
              <a:t>Transfer Learning</a:t>
            </a:r>
          </a:p>
          <a:p>
            <a:pPr lvl="1"/>
            <a:r>
              <a:rPr lang="en-US" b="1" dirty="0"/>
              <a:t>Recurrent Neural Networks</a:t>
            </a:r>
          </a:p>
          <a:p>
            <a:r>
              <a:rPr lang="en-US" dirty="0"/>
              <a:t>Produce proper validation scores.</a:t>
            </a:r>
          </a:p>
          <a:p>
            <a:r>
              <a:rPr lang="en-US" dirty="0"/>
              <a:t>Test generality of networks on </a:t>
            </a:r>
            <a:r>
              <a:rPr lang="en-US" b="1" dirty="0"/>
              <a:t>new simulations</a:t>
            </a:r>
            <a:r>
              <a:rPr lang="en-US" dirty="0"/>
              <a:t> and on </a:t>
            </a:r>
            <a:r>
              <a:rPr lang="en-US" b="1" dirty="0"/>
              <a:t>measured data</a:t>
            </a:r>
            <a:r>
              <a:rPr lang="en-US" dirty="0"/>
              <a:t>.</a:t>
            </a:r>
          </a:p>
        </p:txBody>
      </p:sp>
      <p:sp>
        <p:nvSpPr>
          <p:cNvPr id="4" name="Text Placeholder 3">
            <a:extLst>
              <a:ext uri="{FF2B5EF4-FFF2-40B4-BE49-F238E27FC236}">
                <a16:creationId xmlns:a16="http://schemas.microsoft.com/office/drawing/2014/main" id="{78A2C7DB-C309-3E42-8F17-B0585BA89DB2}"/>
              </a:ext>
            </a:extLst>
          </p:cNvPr>
          <p:cNvSpPr>
            <a:spLocks noGrp="1"/>
          </p:cNvSpPr>
          <p:nvPr>
            <p:ph type="body" sz="half" idx="16"/>
          </p:nvPr>
        </p:nvSpPr>
        <p:spPr>
          <a:xfrm>
            <a:off x="229365" y="5257547"/>
            <a:ext cx="8686035" cy="910273"/>
          </a:xfrm>
        </p:spPr>
        <p:txBody>
          <a:bodyPr/>
          <a:lstStyle/>
          <a:p>
            <a:r>
              <a:rPr lang="en-US" b="0" dirty="0"/>
              <a:t>This method directly outputs an image that corresponds to a predicted phase-space diagram</a:t>
            </a:r>
            <a:r>
              <a:rPr lang="en-US" dirty="0"/>
              <a:t> – this has a probabilistic interpretation, but is difficult presently to show how well it performs given new data.</a:t>
            </a:r>
          </a:p>
        </p:txBody>
      </p:sp>
      <p:sp>
        <p:nvSpPr>
          <p:cNvPr id="6" name="Date Placeholder 5">
            <a:extLst>
              <a:ext uri="{FF2B5EF4-FFF2-40B4-BE49-F238E27FC236}">
                <a16:creationId xmlns:a16="http://schemas.microsoft.com/office/drawing/2014/main" id="{B2070AFE-2CAA-BC4C-BA26-F79AA899D5A9}"/>
              </a:ext>
            </a:extLst>
          </p:cNvPr>
          <p:cNvSpPr>
            <a:spLocks noGrp="1"/>
          </p:cNvSpPr>
          <p:nvPr>
            <p:ph type="dt" sz="half" idx="2"/>
          </p:nvPr>
        </p:nvSpPr>
        <p:spPr/>
        <p:txBody>
          <a:bodyPr/>
          <a:lstStyle/>
          <a:p>
            <a:pPr>
              <a:defRPr/>
            </a:pPr>
            <a:fld id="{B099EE7B-C01A-E94A-AA76-2F04CF97FC05}" type="datetime1">
              <a:rPr lang="en-US" smtClean="0"/>
              <a:t>8/29/19</a:t>
            </a:fld>
            <a:endParaRPr lang="en-US" dirty="0"/>
          </a:p>
        </p:txBody>
      </p:sp>
      <p:sp>
        <p:nvSpPr>
          <p:cNvPr id="7" name="Footer Placeholder 6">
            <a:extLst>
              <a:ext uri="{FF2B5EF4-FFF2-40B4-BE49-F238E27FC236}">
                <a16:creationId xmlns:a16="http://schemas.microsoft.com/office/drawing/2014/main" id="{A60E14B7-A77B-6D48-89A2-0D0A689534E1}"/>
              </a:ext>
            </a:extLst>
          </p:cNvPr>
          <p:cNvSpPr>
            <a:spLocks noGrp="1"/>
          </p:cNvSpPr>
          <p:nvPr>
            <p:ph type="ftr" sz="quarter" idx="3"/>
          </p:nvPr>
        </p:nvSpPr>
        <p:spPr/>
        <p:txBody>
          <a:bodyPr/>
          <a:lstStyle/>
          <a:p>
            <a:pPr>
              <a:defRPr/>
            </a:pPr>
            <a:r>
              <a:rPr lang="en-US" dirty="0"/>
              <a:t>Improving Beam Tomography With Deep Neural Networks and Machine Learning</a:t>
            </a:r>
          </a:p>
        </p:txBody>
      </p:sp>
      <p:sp>
        <p:nvSpPr>
          <p:cNvPr id="8" name="Slide Number Placeholder 7">
            <a:extLst>
              <a:ext uri="{FF2B5EF4-FFF2-40B4-BE49-F238E27FC236}">
                <a16:creationId xmlns:a16="http://schemas.microsoft.com/office/drawing/2014/main" id="{D8F26154-1D83-7D42-B192-B66338609B9D}"/>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sp>
        <p:nvSpPr>
          <p:cNvPr id="9" name="Title 8">
            <a:extLst>
              <a:ext uri="{FF2B5EF4-FFF2-40B4-BE49-F238E27FC236}">
                <a16:creationId xmlns:a16="http://schemas.microsoft.com/office/drawing/2014/main" id="{A5F88CC5-31E5-7E40-9F58-B742B794E86D}"/>
              </a:ext>
            </a:extLst>
          </p:cNvPr>
          <p:cNvSpPr>
            <a:spLocks noGrp="1"/>
          </p:cNvSpPr>
          <p:nvPr>
            <p:ph type="title"/>
          </p:nvPr>
        </p:nvSpPr>
        <p:spPr/>
        <p:txBody>
          <a:bodyPr/>
          <a:lstStyle/>
          <a:p>
            <a:r>
              <a:rPr lang="en-US" dirty="0"/>
              <a:t>Challenges &amp; Future Work</a:t>
            </a:r>
          </a:p>
        </p:txBody>
      </p:sp>
    </p:spTree>
    <p:extLst>
      <p:ext uri="{BB962C8B-B14F-4D97-AF65-F5344CB8AC3E}">
        <p14:creationId xmlns:p14="http://schemas.microsoft.com/office/powerpoint/2010/main" val="3452846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D898E6-476C-E54A-9B90-E507F3527188}"/>
              </a:ext>
            </a:extLst>
          </p:cNvPr>
          <p:cNvSpPr>
            <a:spLocks noGrp="1"/>
          </p:cNvSpPr>
          <p:nvPr>
            <p:ph type="body" sz="quarter" idx="10"/>
          </p:nvPr>
        </p:nvSpPr>
        <p:spPr/>
        <p:txBody>
          <a:bodyPr/>
          <a:lstStyle/>
          <a:p>
            <a:r>
              <a:rPr lang="en-US" dirty="0"/>
              <a:t>This internship was a great experience, and all of you helped make that experience great. </a:t>
            </a:r>
          </a:p>
        </p:txBody>
      </p:sp>
      <p:sp>
        <p:nvSpPr>
          <p:cNvPr id="3" name="Text Placeholder 2">
            <a:extLst>
              <a:ext uri="{FF2B5EF4-FFF2-40B4-BE49-F238E27FC236}">
                <a16:creationId xmlns:a16="http://schemas.microsoft.com/office/drawing/2014/main" id="{9B382484-CA99-0C4D-83D5-425B8AA5B398}"/>
              </a:ext>
            </a:extLst>
          </p:cNvPr>
          <p:cNvSpPr>
            <a:spLocks noGrp="1"/>
          </p:cNvSpPr>
          <p:nvPr>
            <p:ph type="body" sz="quarter" idx="11"/>
          </p:nvPr>
        </p:nvSpPr>
        <p:spPr/>
        <p:txBody>
          <a:bodyPr/>
          <a:lstStyle/>
          <a:p>
            <a:r>
              <a:rPr lang="en-US" dirty="0"/>
              <a:t>Thanks for everything</a:t>
            </a:r>
          </a:p>
        </p:txBody>
      </p:sp>
    </p:spTree>
    <p:extLst>
      <p:ext uri="{BB962C8B-B14F-4D97-AF65-F5344CB8AC3E}">
        <p14:creationId xmlns:p14="http://schemas.microsoft.com/office/powerpoint/2010/main" val="583380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0F52D0-22DD-F442-B983-6A6129510A8B}"/>
              </a:ext>
            </a:extLst>
          </p:cNvPr>
          <p:cNvSpPr>
            <a:spLocks noGrp="1"/>
          </p:cNvSpPr>
          <p:nvPr>
            <p:ph type="body" sz="half" idx="2"/>
          </p:nvPr>
        </p:nvSpPr>
        <p:spPr>
          <a:xfrm>
            <a:off x="228600" y="958849"/>
            <a:ext cx="3479800" cy="3346451"/>
          </a:xfrm>
        </p:spPr>
        <p:txBody>
          <a:bodyPr/>
          <a:lstStyle/>
          <a:p>
            <a:pPr marL="285750" indent="-285750">
              <a:buFont typeface="Arial" panose="020B0604020202020204" pitchFamily="34" charset="0"/>
              <a:buChar char="•"/>
            </a:pPr>
            <a:r>
              <a:rPr lang="en-US" sz="2000" u="sng" dirty="0"/>
              <a:t>T</a:t>
            </a:r>
            <a:r>
              <a:rPr lang="en-US" sz="2000" dirty="0"/>
              <a:t>omography </a:t>
            </a:r>
            <a:r>
              <a:rPr lang="en-US" sz="2000" u="sng" dirty="0"/>
              <a:t>a</a:t>
            </a:r>
            <a:r>
              <a:rPr lang="en-US" sz="2000" dirty="0"/>
              <a:t>nd </a:t>
            </a:r>
            <a:r>
              <a:rPr lang="en-US" sz="2000" u="sng" dirty="0"/>
              <a:t>R</a:t>
            </a:r>
            <a:r>
              <a:rPr lang="en-US" sz="2000" dirty="0"/>
              <a:t>elated </a:t>
            </a:r>
            <a:r>
              <a:rPr lang="en-US" sz="2000" u="sng" dirty="0"/>
              <a:t>D</a:t>
            </a:r>
            <a:r>
              <a:rPr lang="en-US" sz="2000" dirty="0"/>
              <a:t>iagnostics </a:t>
            </a:r>
            <a:r>
              <a:rPr lang="en-US" sz="2000" u="sng" dirty="0"/>
              <a:t>I</a:t>
            </a:r>
            <a:r>
              <a:rPr lang="en-US" sz="2000" dirty="0"/>
              <a:t>n </a:t>
            </a:r>
            <a:r>
              <a:rPr lang="en-US" sz="2000" u="sng" dirty="0"/>
              <a:t>S</a:t>
            </a:r>
            <a:r>
              <a:rPr lang="en-US" sz="2000" dirty="0"/>
              <a:t>ynchrotrons</a:t>
            </a:r>
            <a:endParaRPr lang="en-US" dirty="0"/>
          </a:p>
          <a:p>
            <a:pPr marL="285750" indent="-285750">
              <a:buFont typeface="Arial" panose="020B0604020202020204" pitchFamily="34" charset="0"/>
              <a:buChar char="•"/>
            </a:pPr>
            <a:r>
              <a:rPr lang="en-US" dirty="0"/>
              <a:t>Tool made in 2014 by Duncan Scott</a:t>
            </a:r>
          </a:p>
          <a:p>
            <a:pPr marL="285750" indent="-285750">
              <a:buFont typeface="Arial" panose="020B0604020202020204" pitchFamily="34" charset="0"/>
              <a:buChar char="•"/>
            </a:pPr>
            <a:r>
              <a:rPr lang="en-US" dirty="0"/>
              <a:t>An application that uses </a:t>
            </a:r>
            <a:r>
              <a:rPr lang="en-US" dirty="0">
                <a:solidFill>
                  <a:srgbClr val="FF0000"/>
                </a:solidFill>
              </a:rPr>
              <a:t>tomography</a:t>
            </a:r>
            <a:r>
              <a:rPr lang="en-US" dirty="0"/>
              <a:t> to </a:t>
            </a:r>
            <a:r>
              <a:rPr lang="en-US" u="sng" dirty="0"/>
              <a:t>reconstruct</a:t>
            </a:r>
            <a:r>
              <a:rPr lang="en-US" dirty="0"/>
              <a:t> longitudinal phase space distributions from longitudinal charge profiles, provided by RWCM (resistive wall current monitors)</a:t>
            </a:r>
          </a:p>
          <a:p>
            <a:pPr marL="285750" indent="-285750">
              <a:buFont typeface="Arial" panose="020B0604020202020204" pitchFamily="34" charset="0"/>
              <a:buChar char="•"/>
            </a:pPr>
            <a:r>
              <a:rPr lang="en-US" dirty="0"/>
              <a:t>Works slowly, and requires input from the user.</a:t>
            </a:r>
          </a:p>
        </p:txBody>
      </p:sp>
      <p:pic>
        <p:nvPicPr>
          <p:cNvPr id="9" name="Content Placeholder 8">
            <a:extLst>
              <a:ext uri="{FF2B5EF4-FFF2-40B4-BE49-F238E27FC236}">
                <a16:creationId xmlns:a16="http://schemas.microsoft.com/office/drawing/2014/main" id="{464C7FDB-87C6-D241-8FE8-28B7BB422A1B}"/>
              </a:ext>
            </a:extLst>
          </p:cNvPr>
          <p:cNvPicPr>
            <a:picLocks noGrp="1" noChangeAspect="1"/>
          </p:cNvPicPr>
          <p:nvPr>
            <p:ph sz="half" idx="15"/>
          </p:nvPr>
        </p:nvPicPr>
        <p:blipFill>
          <a:blip r:embed="rId3"/>
          <a:stretch>
            <a:fillRect/>
          </a:stretch>
        </p:blipFill>
        <p:spPr>
          <a:xfrm>
            <a:off x="3708400" y="1186637"/>
            <a:ext cx="5346700" cy="3983075"/>
          </a:xfrm>
        </p:spPr>
      </p:pic>
      <p:sp>
        <p:nvSpPr>
          <p:cNvPr id="4" name="Date Placeholder 3">
            <a:extLst>
              <a:ext uri="{FF2B5EF4-FFF2-40B4-BE49-F238E27FC236}">
                <a16:creationId xmlns:a16="http://schemas.microsoft.com/office/drawing/2014/main" id="{F55AC476-28C3-634F-836E-29AE7CF5D13B}"/>
              </a:ext>
            </a:extLst>
          </p:cNvPr>
          <p:cNvSpPr>
            <a:spLocks noGrp="1"/>
          </p:cNvSpPr>
          <p:nvPr>
            <p:ph type="dt" sz="half" idx="16"/>
          </p:nvPr>
        </p:nvSpPr>
        <p:spPr/>
        <p:txBody>
          <a:bodyPr/>
          <a:lstStyle/>
          <a:p>
            <a:pPr>
              <a:defRPr/>
            </a:pPr>
            <a:fld id="{09EA2773-F02A-CC43-B1C5-479A1F34EDA7}" type="datetime1">
              <a:rPr lang="en-US" smtClean="0"/>
              <a:t>8/29/19</a:t>
            </a:fld>
            <a:endParaRPr lang="en-US" dirty="0"/>
          </a:p>
        </p:txBody>
      </p:sp>
      <p:sp>
        <p:nvSpPr>
          <p:cNvPr id="5" name="Footer Placeholder 4">
            <a:extLst>
              <a:ext uri="{FF2B5EF4-FFF2-40B4-BE49-F238E27FC236}">
                <a16:creationId xmlns:a16="http://schemas.microsoft.com/office/drawing/2014/main" id="{C7BF8F6C-D87A-AB40-9869-F0147A5250B5}"/>
              </a:ext>
            </a:extLst>
          </p:cNvPr>
          <p:cNvSpPr>
            <a:spLocks noGrp="1"/>
          </p:cNvSpPr>
          <p:nvPr>
            <p:ph type="ftr" sz="quarter" idx="17"/>
          </p:nvPr>
        </p:nvSpPr>
        <p:spPr/>
        <p:txBody>
          <a:bodyPr/>
          <a:lstStyle/>
          <a:p>
            <a:pPr>
              <a:defRPr/>
            </a:pPr>
            <a:r>
              <a:rPr lang="en-US" dirty="0"/>
              <a:t>Improving Beam Tomography With Deep Neural Networks and Machine Learning</a:t>
            </a:r>
          </a:p>
        </p:txBody>
      </p:sp>
      <p:sp>
        <p:nvSpPr>
          <p:cNvPr id="6" name="Slide Number Placeholder 5">
            <a:extLst>
              <a:ext uri="{FF2B5EF4-FFF2-40B4-BE49-F238E27FC236}">
                <a16:creationId xmlns:a16="http://schemas.microsoft.com/office/drawing/2014/main" id="{96342D67-7509-6345-A6B7-1A33696D4C90}"/>
              </a:ext>
            </a:extLst>
          </p:cNvPr>
          <p:cNvSpPr>
            <a:spLocks noGrp="1"/>
          </p:cNvSpPr>
          <p:nvPr>
            <p:ph type="sldNum" sz="quarter" idx="18"/>
          </p:nvPr>
        </p:nvSpPr>
        <p:spPr/>
        <p:txBody>
          <a:bodyPr/>
          <a:lstStyle/>
          <a:p>
            <a:pPr>
              <a:defRPr/>
            </a:pPr>
            <a:fld id="{979A04A2-726F-2143-A443-7788AF27176E}" type="slidenum">
              <a:rPr lang="en-US" smtClean="0"/>
              <a:pPr>
                <a:defRPr/>
              </a:pPr>
              <a:t>2</a:t>
            </a:fld>
            <a:endParaRPr lang="en-US" dirty="0"/>
          </a:p>
        </p:txBody>
      </p:sp>
      <p:sp>
        <p:nvSpPr>
          <p:cNvPr id="7" name="Title 6">
            <a:extLst>
              <a:ext uri="{FF2B5EF4-FFF2-40B4-BE49-F238E27FC236}">
                <a16:creationId xmlns:a16="http://schemas.microsoft.com/office/drawing/2014/main" id="{59B8A1C6-4450-A34F-9EE2-46FBD0B60D28}"/>
              </a:ext>
            </a:extLst>
          </p:cNvPr>
          <p:cNvSpPr>
            <a:spLocks noGrp="1"/>
          </p:cNvSpPr>
          <p:nvPr>
            <p:ph type="title"/>
          </p:nvPr>
        </p:nvSpPr>
        <p:spPr/>
        <p:txBody>
          <a:bodyPr/>
          <a:lstStyle/>
          <a:p>
            <a:r>
              <a:rPr lang="en-US" dirty="0" err="1"/>
              <a:t>TaRDIS</a:t>
            </a:r>
            <a:endParaRPr lang="en-US" dirty="0"/>
          </a:p>
        </p:txBody>
      </p:sp>
      <p:pic>
        <p:nvPicPr>
          <p:cNvPr id="11" name="Picture 10">
            <a:extLst>
              <a:ext uri="{FF2B5EF4-FFF2-40B4-BE49-F238E27FC236}">
                <a16:creationId xmlns:a16="http://schemas.microsoft.com/office/drawing/2014/main" id="{D31229DC-4852-1348-9ED5-E5A076B5FC28}"/>
              </a:ext>
            </a:extLst>
          </p:cNvPr>
          <p:cNvPicPr>
            <a:picLocks noChangeAspect="1"/>
          </p:cNvPicPr>
          <p:nvPr/>
        </p:nvPicPr>
        <p:blipFill rotWithShape="1">
          <a:blip r:embed="rId4"/>
          <a:srcRect r="31030"/>
          <a:stretch/>
        </p:blipFill>
        <p:spPr>
          <a:xfrm>
            <a:off x="3708400" y="1085037"/>
            <a:ext cx="5435600" cy="4546016"/>
          </a:xfrm>
          <a:prstGeom prst="rect">
            <a:avLst/>
          </a:prstGeom>
        </p:spPr>
      </p:pic>
      <p:sp>
        <p:nvSpPr>
          <p:cNvPr id="12" name="TextBox 11">
            <a:extLst>
              <a:ext uri="{FF2B5EF4-FFF2-40B4-BE49-F238E27FC236}">
                <a16:creationId xmlns:a16="http://schemas.microsoft.com/office/drawing/2014/main" id="{BB25CEF3-F5B6-1841-BD32-D021491501E0}"/>
              </a:ext>
            </a:extLst>
          </p:cNvPr>
          <p:cNvSpPr txBox="1"/>
          <p:nvPr/>
        </p:nvSpPr>
        <p:spPr>
          <a:xfrm>
            <a:off x="4046220" y="684927"/>
            <a:ext cx="5257800" cy="400110"/>
          </a:xfrm>
          <a:prstGeom prst="rect">
            <a:avLst/>
          </a:prstGeom>
          <a:noFill/>
        </p:spPr>
        <p:txBody>
          <a:bodyPr wrap="square" rtlCol="0">
            <a:spAutoFit/>
          </a:bodyPr>
          <a:lstStyle/>
          <a:p>
            <a:r>
              <a:rPr lang="en-US" sz="2000" dirty="0"/>
              <a:t>Longitudinal charge profiles after RR injection</a:t>
            </a:r>
          </a:p>
        </p:txBody>
      </p:sp>
      <p:sp>
        <p:nvSpPr>
          <p:cNvPr id="13" name="TextBox 12">
            <a:extLst>
              <a:ext uri="{FF2B5EF4-FFF2-40B4-BE49-F238E27FC236}">
                <a16:creationId xmlns:a16="http://schemas.microsoft.com/office/drawing/2014/main" id="{8903100D-5DFE-FD43-801D-C24631B474F0}"/>
              </a:ext>
            </a:extLst>
          </p:cNvPr>
          <p:cNvSpPr txBox="1"/>
          <p:nvPr/>
        </p:nvSpPr>
        <p:spPr>
          <a:xfrm>
            <a:off x="4046220" y="5169550"/>
            <a:ext cx="4640580" cy="461665"/>
          </a:xfrm>
          <a:prstGeom prst="rect">
            <a:avLst/>
          </a:prstGeom>
          <a:noFill/>
        </p:spPr>
        <p:txBody>
          <a:bodyPr wrap="square" rtlCol="0">
            <a:spAutoFit/>
          </a:bodyPr>
          <a:lstStyle/>
          <a:p>
            <a:r>
              <a:rPr lang="en-US" dirty="0" err="1"/>
              <a:t>TaRDIS</a:t>
            </a:r>
            <a:r>
              <a:rPr lang="en-US" dirty="0"/>
              <a:t> phase space reconstruction</a:t>
            </a:r>
          </a:p>
        </p:txBody>
      </p:sp>
      <p:sp>
        <p:nvSpPr>
          <p:cNvPr id="3" name="TextBox 2">
            <a:extLst>
              <a:ext uri="{FF2B5EF4-FFF2-40B4-BE49-F238E27FC236}">
                <a16:creationId xmlns:a16="http://schemas.microsoft.com/office/drawing/2014/main" id="{931C5D39-2046-DD4E-9F2D-F5A7B2E5BE2D}"/>
              </a:ext>
            </a:extLst>
          </p:cNvPr>
          <p:cNvSpPr txBox="1"/>
          <p:nvPr/>
        </p:nvSpPr>
        <p:spPr>
          <a:xfrm>
            <a:off x="251968" y="5039636"/>
            <a:ext cx="3456432" cy="1200329"/>
          </a:xfrm>
          <a:prstGeom prst="rect">
            <a:avLst/>
          </a:prstGeom>
          <a:noFill/>
        </p:spPr>
        <p:txBody>
          <a:bodyPr wrap="square" rtlCol="0">
            <a:spAutoFit/>
          </a:bodyPr>
          <a:lstStyle/>
          <a:p>
            <a:r>
              <a:rPr lang="en-US" dirty="0"/>
              <a:t>Essential task is to </a:t>
            </a:r>
            <a:r>
              <a:rPr lang="en-US" u="sng" dirty="0"/>
              <a:t>map </a:t>
            </a:r>
            <a:r>
              <a:rPr lang="en-US" dirty="0"/>
              <a:t>RWCM data to a phase-space interpretation.</a:t>
            </a:r>
          </a:p>
        </p:txBody>
      </p:sp>
    </p:spTree>
    <p:extLst>
      <p:ext uri="{BB962C8B-B14F-4D97-AF65-F5344CB8AC3E}">
        <p14:creationId xmlns:p14="http://schemas.microsoft.com/office/powerpoint/2010/main" val="256881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accel="50000" decel="50000" fill="hold" nodeType="clickEffect">
                                  <p:stCondLst>
                                    <p:cond delay="0"/>
                                  </p:stCondLst>
                                  <p:childTnLst>
                                    <p:anim calcmode="lin" valueType="num">
                                      <p:cBhvr additive="base">
                                        <p:cTn id="6" dur="1000"/>
                                        <p:tgtEl>
                                          <p:spTgt spid="11"/>
                                        </p:tgtEl>
                                        <p:attrNameLst>
                                          <p:attrName>ppt_x</p:attrName>
                                        </p:attrNameLst>
                                      </p:cBhvr>
                                      <p:tavLst>
                                        <p:tav tm="0">
                                          <p:val>
                                            <p:strVal val="ppt_x"/>
                                          </p:val>
                                        </p:tav>
                                        <p:tav tm="100000">
                                          <p:val>
                                            <p:strVal val="1+ppt_w/2"/>
                                          </p:val>
                                        </p:tav>
                                      </p:tavLst>
                                    </p:anim>
                                    <p:anim calcmode="lin" valueType="num">
                                      <p:cBhvr additive="base">
                                        <p:cTn id="7" dur="1000"/>
                                        <p:tgtEl>
                                          <p:spTgt spid="11"/>
                                        </p:tgtEl>
                                        <p:attrNameLst>
                                          <p:attrName>ppt_y</p:attrName>
                                        </p:attrNameLst>
                                      </p:cBhvr>
                                      <p:tavLst>
                                        <p:tav tm="0">
                                          <p:val>
                                            <p:strVal val="ppt_y"/>
                                          </p:val>
                                        </p:tav>
                                        <p:tav tm="100000">
                                          <p:val>
                                            <p:strVal val="ppt_y"/>
                                          </p:val>
                                        </p:tav>
                                      </p:tavLst>
                                    </p:anim>
                                    <p:set>
                                      <p:cBhvr>
                                        <p:cTn id="8" dur="1" fill="hold">
                                          <p:stCondLst>
                                            <p:cond delay="999"/>
                                          </p:stCondLst>
                                        </p:cTn>
                                        <p:tgtEl>
                                          <p:spTgt spid="11"/>
                                        </p:tgtEl>
                                        <p:attrNameLst>
                                          <p:attrName>style.visibility</p:attrName>
                                        </p:attrNameLst>
                                      </p:cBhvr>
                                      <p:to>
                                        <p:strVal val="hidden"/>
                                      </p:to>
                                    </p:set>
                                  </p:childTnLst>
                                </p:cTn>
                              </p:par>
                              <p:par>
                                <p:cTn id="9" presetID="2" presetClass="exit" presetSubtype="2" accel="50000" decel="50000" fill="hold" grpId="0" nodeType="withEffect">
                                  <p:stCondLst>
                                    <p:cond delay="0"/>
                                  </p:stCondLst>
                                  <p:childTnLst>
                                    <p:anim calcmode="lin" valueType="num">
                                      <p:cBhvr additive="base">
                                        <p:cTn id="10" dur="1000"/>
                                        <p:tgtEl>
                                          <p:spTgt spid="12"/>
                                        </p:tgtEl>
                                        <p:attrNameLst>
                                          <p:attrName>ppt_x</p:attrName>
                                        </p:attrNameLst>
                                      </p:cBhvr>
                                      <p:tavLst>
                                        <p:tav tm="0">
                                          <p:val>
                                            <p:strVal val="ppt_x"/>
                                          </p:val>
                                        </p:tav>
                                        <p:tav tm="100000">
                                          <p:val>
                                            <p:strVal val="1+ppt_w/2"/>
                                          </p:val>
                                        </p:tav>
                                      </p:tavLst>
                                    </p:anim>
                                    <p:anim calcmode="lin" valueType="num">
                                      <p:cBhvr additive="base">
                                        <p:cTn id="11" dur="1000"/>
                                        <p:tgtEl>
                                          <p:spTgt spid="12"/>
                                        </p:tgtEl>
                                        <p:attrNameLst>
                                          <p:attrName>ppt_y</p:attrName>
                                        </p:attrNameLst>
                                      </p:cBhvr>
                                      <p:tavLst>
                                        <p:tav tm="0">
                                          <p:val>
                                            <p:strVal val="ppt_y"/>
                                          </p:val>
                                        </p:tav>
                                        <p:tav tm="100000">
                                          <p:val>
                                            <p:strVal val="ppt_y"/>
                                          </p:val>
                                        </p:tav>
                                      </p:tavLst>
                                    </p:anim>
                                    <p:set>
                                      <p:cBhvr>
                                        <p:cTn id="12" dur="1" fill="hold">
                                          <p:stCondLst>
                                            <p:cond delay="999"/>
                                          </p:stCondLst>
                                        </p:cTn>
                                        <p:tgtEl>
                                          <p:spTgt spid="12"/>
                                        </p:tgtEl>
                                        <p:attrNameLst>
                                          <p:attrName>style.visibility</p:attrName>
                                        </p:attrNameLst>
                                      </p:cBhvr>
                                      <p:to>
                                        <p:strVal val="hidden"/>
                                      </p:to>
                                    </p:set>
                                  </p:childTnLst>
                                </p:cTn>
                              </p:par>
                              <p:par>
                                <p:cTn id="13" presetID="1" presetClass="entr" presetSubtype="0" fill="hold" grpId="0" nodeType="withEffect">
                                  <p:stCondLst>
                                    <p:cond delay="700"/>
                                  </p:stCondLst>
                                  <p:childTnLst>
                                    <p:set>
                                      <p:cBhvr>
                                        <p:cTn id="14" dur="1" fill="hold">
                                          <p:stCondLst>
                                            <p:cond delay="0"/>
                                          </p:stCondLst>
                                        </p:cTn>
                                        <p:tgtEl>
                                          <p:spTgt spid="13"/>
                                        </p:tgtEl>
                                        <p:attrNameLst>
                                          <p:attrName>style.visibility</p:attrName>
                                        </p:attrNameLst>
                                      </p:cBhvr>
                                      <p:to>
                                        <p:strVal val="visible"/>
                                      </p:to>
                                    </p:set>
                                  </p:childTnLst>
                                </p:cTn>
                              </p:par>
                              <p:par>
                                <p:cTn id="15" presetID="10"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504CDB3-BDC4-0E4F-A901-007D091A713E}"/>
              </a:ext>
            </a:extLst>
          </p:cNvPr>
          <p:cNvPicPr>
            <a:picLocks noChangeAspect="1"/>
          </p:cNvPicPr>
          <p:nvPr/>
        </p:nvPicPr>
        <p:blipFill rotWithShape="1">
          <a:blip r:embed="rId3"/>
          <a:srcRect l="4306" t="16967" r="64583" b="62305"/>
          <a:stretch/>
        </p:blipFill>
        <p:spPr>
          <a:xfrm>
            <a:off x="4691811" y="129297"/>
            <a:ext cx="4332851" cy="2150505"/>
          </a:xfrm>
          <a:prstGeom prst="rect">
            <a:avLst/>
          </a:prstGeom>
        </p:spPr>
      </p:pic>
      <p:pic>
        <p:nvPicPr>
          <p:cNvPr id="13" name="Content Placeholder 12">
            <a:extLst>
              <a:ext uri="{FF2B5EF4-FFF2-40B4-BE49-F238E27FC236}">
                <a16:creationId xmlns:a16="http://schemas.microsoft.com/office/drawing/2014/main" id="{E3B42D07-DBC0-CD4B-AB69-710680C8341D}"/>
              </a:ext>
            </a:extLst>
          </p:cNvPr>
          <p:cNvPicPr>
            <a:picLocks noGrp="1" noChangeAspect="1"/>
          </p:cNvPicPr>
          <p:nvPr>
            <p:ph sz="half" idx="13"/>
          </p:nvPr>
        </p:nvPicPr>
        <p:blipFill>
          <a:blip r:embed="rId4"/>
          <a:stretch>
            <a:fillRect/>
          </a:stretch>
        </p:blipFill>
        <p:spPr>
          <a:xfrm>
            <a:off x="4691814" y="2279803"/>
            <a:ext cx="4206875" cy="2605500"/>
          </a:xfrm>
        </p:spPr>
      </p:pic>
      <p:sp>
        <p:nvSpPr>
          <p:cNvPr id="5" name="Text Placeholder 4">
            <a:extLst>
              <a:ext uri="{FF2B5EF4-FFF2-40B4-BE49-F238E27FC236}">
                <a16:creationId xmlns:a16="http://schemas.microsoft.com/office/drawing/2014/main" id="{A71D2E86-B1EF-9D46-97D3-8BB586A6EC55}"/>
              </a:ext>
            </a:extLst>
          </p:cNvPr>
          <p:cNvSpPr>
            <a:spLocks noGrp="1"/>
          </p:cNvSpPr>
          <p:nvPr>
            <p:ph type="body" sz="half" idx="19"/>
          </p:nvPr>
        </p:nvSpPr>
        <p:spPr>
          <a:xfrm>
            <a:off x="4692450" y="4978625"/>
            <a:ext cx="4206239" cy="1052287"/>
          </a:xfrm>
        </p:spPr>
        <p:txBody>
          <a:bodyPr/>
          <a:lstStyle/>
          <a:p>
            <a:r>
              <a:rPr lang="en-US" dirty="0"/>
              <a:t>Above: </a:t>
            </a:r>
            <a:r>
              <a:rPr lang="en-US" b="0" dirty="0" err="1"/>
              <a:t>TaRDIS</a:t>
            </a:r>
            <a:r>
              <a:rPr lang="en-US" b="0" dirty="0"/>
              <a:t> reconstruction of longitudinal charge profiles</a:t>
            </a:r>
          </a:p>
          <a:p>
            <a:r>
              <a:rPr lang="en-US" dirty="0"/>
              <a:t>Left</a:t>
            </a:r>
            <a:r>
              <a:rPr lang="en-US" b="0" dirty="0"/>
              <a:t>: charge profile data of two bunches</a:t>
            </a:r>
          </a:p>
          <a:p>
            <a:r>
              <a:rPr lang="en-US" dirty="0"/>
              <a:t>Below:</a:t>
            </a:r>
            <a:r>
              <a:rPr lang="en-US" b="0" dirty="0"/>
              <a:t> matching bunch</a:t>
            </a:r>
          </a:p>
        </p:txBody>
      </p:sp>
      <p:sp>
        <p:nvSpPr>
          <p:cNvPr id="6" name="Date Placeholder 5">
            <a:extLst>
              <a:ext uri="{FF2B5EF4-FFF2-40B4-BE49-F238E27FC236}">
                <a16:creationId xmlns:a16="http://schemas.microsoft.com/office/drawing/2014/main" id="{8657B505-6DFB-D840-8CDF-D8D6C6E65596}"/>
              </a:ext>
            </a:extLst>
          </p:cNvPr>
          <p:cNvSpPr>
            <a:spLocks noGrp="1"/>
          </p:cNvSpPr>
          <p:nvPr>
            <p:ph type="dt" sz="half" idx="2"/>
          </p:nvPr>
        </p:nvSpPr>
        <p:spPr/>
        <p:txBody>
          <a:bodyPr/>
          <a:lstStyle/>
          <a:p>
            <a:pPr>
              <a:defRPr/>
            </a:pPr>
            <a:fld id="{B099EE7B-C01A-E94A-AA76-2F04CF97FC05}" type="datetime1">
              <a:rPr lang="en-US" smtClean="0"/>
              <a:t>8/29/19</a:t>
            </a:fld>
            <a:endParaRPr lang="en-US" dirty="0"/>
          </a:p>
        </p:txBody>
      </p:sp>
      <p:sp>
        <p:nvSpPr>
          <p:cNvPr id="7" name="Footer Placeholder 6">
            <a:extLst>
              <a:ext uri="{FF2B5EF4-FFF2-40B4-BE49-F238E27FC236}">
                <a16:creationId xmlns:a16="http://schemas.microsoft.com/office/drawing/2014/main" id="{2ACCA0EA-105B-244F-B5C3-548448085FE7}"/>
              </a:ext>
            </a:extLst>
          </p:cNvPr>
          <p:cNvSpPr>
            <a:spLocks noGrp="1"/>
          </p:cNvSpPr>
          <p:nvPr>
            <p:ph type="ftr" sz="quarter" idx="3"/>
          </p:nvPr>
        </p:nvSpPr>
        <p:spPr>
          <a:xfrm>
            <a:off x="1530602" y="6504213"/>
            <a:ext cx="6262118" cy="242873"/>
          </a:xfrm>
        </p:spPr>
        <p:txBody>
          <a:bodyPr/>
          <a:lstStyle/>
          <a:p>
            <a:pPr>
              <a:defRPr/>
            </a:pPr>
            <a:r>
              <a:rPr lang="en-US" dirty="0"/>
              <a:t>Improving Beam Tomography With Deep Neural Networks and Machine Learning</a:t>
            </a:r>
          </a:p>
        </p:txBody>
      </p:sp>
      <p:sp>
        <p:nvSpPr>
          <p:cNvPr id="8" name="Slide Number Placeholder 7">
            <a:extLst>
              <a:ext uri="{FF2B5EF4-FFF2-40B4-BE49-F238E27FC236}">
                <a16:creationId xmlns:a16="http://schemas.microsoft.com/office/drawing/2014/main" id="{F04A849F-F8BF-D744-8B1C-B4DC43FA515E}"/>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
        <p:nvSpPr>
          <p:cNvPr id="9" name="Title 8">
            <a:extLst>
              <a:ext uri="{FF2B5EF4-FFF2-40B4-BE49-F238E27FC236}">
                <a16:creationId xmlns:a16="http://schemas.microsoft.com/office/drawing/2014/main" id="{A94D7F34-16A0-B643-BB2A-99276156C54A}"/>
              </a:ext>
            </a:extLst>
          </p:cNvPr>
          <p:cNvSpPr>
            <a:spLocks noGrp="1"/>
          </p:cNvSpPr>
          <p:nvPr>
            <p:ph type="title"/>
          </p:nvPr>
        </p:nvSpPr>
        <p:spPr>
          <a:xfrm>
            <a:off x="228600" y="251752"/>
            <a:ext cx="4686300" cy="524202"/>
          </a:xfrm>
        </p:spPr>
        <p:txBody>
          <a:bodyPr/>
          <a:lstStyle/>
          <a:p>
            <a:r>
              <a:rPr lang="en-US" dirty="0"/>
              <a:t>The Problem &amp; Progress</a:t>
            </a:r>
          </a:p>
        </p:txBody>
      </p:sp>
      <p:pic>
        <p:nvPicPr>
          <p:cNvPr id="14" name="Content Placeholder 10">
            <a:extLst>
              <a:ext uri="{FF2B5EF4-FFF2-40B4-BE49-F238E27FC236}">
                <a16:creationId xmlns:a16="http://schemas.microsoft.com/office/drawing/2014/main" id="{86428296-7A4B-8545-BE61-9903DA19E573}"/>
              </a:ext>
            </a:extLst>
          </p:cNvPr>
          <p:cNvPicPr>
            <a:picLocks noChangeAspect="1"/>
          </p:cNvPicPr>
          <p:nvPr/>
        </p:nvPicPr>
        <p:blipFill rotWithShape="1">
          <a:blip r:embed="rId3"/>
          <a:srcRect l="4375" t="42280" r="65479" b="36996"/>
          <a:stretch/>
        </p:blipFill>
        <p:spPr>
          <a:xfrm>
            <a:off x="4720360" y="152729"/>
            <a:ext cx="4264467" cy="2184239"/>
          </a:xfrm>
          <a:prstGeom prst="rect">
            <a:avLst/>
          </a:prstGeom>
        </p:spPr>
      </p:pic>
      <p:pic>
        <p:nvPicPr>
          <p:cNvPr id="18" name="Content Placeholder 17">
            <a:extLst>
              <a:ext uri="{FF2B5EF4-FFF2-40B4-BE49-F238E27FC236}">
                <a16:creationId xmlns:a16="http://schemas.microsoft.com/office/drawing/2014/main" id="{256908A4-5654-0E4F-ACCF-3B7FE56318F0}"/>
              </a:ext>
            </a:extLst>
          </p:cNvPr>
          <p:cNvPicPr>
            <a:picLocks noGrp="1" noChangeAspect="1"/>
          </p:cNvPicPr>
          <p:nvPr>
            <p:ph sz="half" idx="15"/>
          </p:nvPr>
        </p:nvPicPr>
        <p:blipFill rotWithShape="1">
          <a:blip r:embed="rId5"/>
          <a:srcRect l="29336" r="32771"/>
          <a:stretch/>
        </p:blipFill>
        <p:spPr>
          <a:xfrm>
            <a:off x="650433" y="1041400"/>
            <a:ext cx="3238500" cy="4929866"/>
          </a:xfrm>
        </p:spPr>
      </p:pic>
      <p:cxnSp>
        <p:nvCxnSpPr>
          <p:cNvPr id="22" name="Straight Arrow Connector 21">
            <a:extLst>
              <a:ext uri="{FF2B5EF4-FFF2-40B4-BE49-F238E27FC236}">
                <a16:creationId xmlns:a16="http://schemas.microsoft.com/office/drawing/2014/main" id="{FB83E910-EBD6-D54A-9C52-CAA8DE48A9E7}"/>
              </a:ext>
            </a:extLst>
          </p:cNvPr>
          <p:cNvCxnSpPr>
            <a:cxnSpLocks/>
          </p:cNvCxnSpPr>
          <p:nvPr/>
        </p:nvCxnSpPr>
        <p:spPr>
          <a:xfrm flipV="1">
            <a:off x="2177141" y="1806502"/>
            <a:ext cx="3474720" cy="629489"/>
          </a:xfrm>
          <a:prstGeom prst="straightConnector1">
            <a:avLst/>
          </a:prstGeom>
          <a:ln w="95250">
            <a:solidFill>
              <a:schemeClr val="tx1">
                <a:lumMod val="40000"/>
                <a:lumOff val="60000"/>
              </a:schemeClr>
            </a:solidFill>
            <a:tailEnd type="triangle"/>
          </a:ln>
        </p:spPr>
        <p:style>
          <a:lnRef idx="3">
            <a:schemeClr val="dk1"/>
          </a:lnRef>
          <a:fillRef idx="0">
            <a:schemeClr val="dk1"/>
          </a:fillRef>
          <a:effectRef idx="2">
            <a:schemeClr val="dk1"/>
          </a:effectRef>
          <a:fontRef idx="minor">
            <a:schemeClr val="tx1"/>
          </a:fontRef>
        </p:style>
      </p:cxnSp>
      <p:pic>
        <p:nvPicPr>
          <p:cNvPr id="25" name="Picture 24">
            <a:extLst>
              <a:ext uri="{FF2B5EF4-FFF2-40B4-BE49-F238E27FC236}">
                <a16:creationId xmlns:a16="http://schemas.microsoft.com/office/drawing/2014/main" id="{863134C6-09A5-F649-BE90-B2E196B4AC48}"/>
              </a:ext>
            </a:extLst>
          </p:cNvPr>
          <p:cNvPicPr>
            <a:picLocks noChangeAspect="1"/>
          </p:cNvPicPr>
          <p:nvPr/>
        </p:nvPicPr>
        <p:blipFill rotWithShape="1">
          <a:blip r:embed="rId6"/>
          <a:srcRect l="35187"/>
          <a:stretch/>
        </p:blipFill>
        <p:spPr>
          <a:xfrm>
            <a:off x="4452187" y="2322979"/>
            <a:ext cx="4502490" cy="2612772"/>
          </a:xfrm>
          <a:prstGeom prst="rect">
            <a:avLst/>
          </a:prstGeom>
        </p:spPr>
      </p:pic>
      <p:pic>
        <p:nvPicPr>
          <p:cNvPr id="3" name="Picture 2">
            <a:extLst>
              <a:ext uri="{FF2B5EF4-FFF2-40B4-BE49-F238E27FC236}">
                <a16:creationId xmlns:a16="http://schemas.microsoft.com/office/drawing/2014/main" id="{0FA67D22-3BB4-2444-8F5E-4065B3A405D1}"/>
              </a:ext>
            </a:extLst>
          </p:cNvPr>
          <p:cNvPicPr>
            <a:picLocks noChangeAspect="1"/>
          </p:cNvPicPr>
          <p:nvPr/>
        </p:nvPicPr>
        <p:blipFill rotWithShape="1">
          <a:blip r:embed="rId7"/>
          <a:srcRect l="11170" t="31262" r="24421" b="30857"/>
          <a:stretch/>
        </p:blipFill>
        <p:spPr>
          <a:xfrm>
            <a:off x="4661661" y="129297"/>
            <a:ext cx="4383649" cy="4827891"/>
          </a:xfrm>
          <a:prstGeom prst="rect">
            <a:avLst/>
          </a:prstGeom>
        </p:spPr>
      </p:pic>
      <p:sp>
        <p:nvSpPr>
          <p:cNvPr id="4" name="Rectangle 3">
            <a:extLst>
              <a:ext uri="{FF2B5EF4-FFF2-40B4-BE49-F238E27FC236}">
                <a16:creationId xmlns:a16="http://schemas.microsoft.com/office/drawing/2014/main" id="{AC8D23A2-5AF0-664F-B2A4-CF46D891EBAF}"/>
              </a:ext>
            </a:extLst>
          </p:cNvPr>
          <p:cNvSpPr/>
          <p:nvPr/>
        </p:nvSpPr>
        <p:spPr>
          <a:xfrm>
            <a:off x="4572000" y="2369612"/>
            <a:ext cx="4427994" cy="4080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 Placeholder 4">
            <a:extLst>
              <a:ext uri="{FF2B5EF4-FFF2-40B4-BE49-F238E27FC236}">
                <a16:creationId xmlns:a16="http://schemas.microsoft.com/office/drawing/2014/main" id="{FC1E2BBB-70FD-DA4E-88ED-55CBBB12EA4D}"/>
              </a:ext>
            </a:extLst>
          </p:cNvPr>
          <p:cNvSpPr txBox="1">
            <a:spLocks/>
          </p:cNvSpPr>
          <p:nvPr/>
        </p:nvSpPr>
        <p:spPr>
          <a:xfrm>
            <a:off x="4682877" y="4989832"/>
            <a:ext cx="4206239" cy="1052287"/>
          </a:xfrm>
          <a:prstGeom prst="rect">
            <a:avLst/>
          </a:prstGeom>
        </p:spPr>
        <p:txBody>
          <a:bodyPr lIns="0" tIns="0" rIns="0" bIns="0"/>
          <a:lstStyle>
            <a:lvl1pPr marL="0" indent="0" algn="l" defTabSz="457200" rtl="0" eaLnBrk="1" fontAlgn="base" hangingPunct="1">
              <a:spcBef>
                <a:spcPct val="20000"/>
              </a:spcBef>
              <a:spcAft>
                <a:spcPct val="0"/>
              </a:spcAft>
              <a:buFont typeface="Arial" charset="0"/>
              <a:buNone/>
              <a:defRPr sz="16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US" dirty="0"/>
              <a:t>Above: </a:t>
            </a:r>
            <a:r>
              <a:rPr lang="en-US" b="0" dirty="0" err="1"/>
              <a:t>BLonD</a:t>
            </a:r>
            <a:r>
              <a:rPr lang="en-US" b="0" dirty="0"/>
              <a:t> phase-space reconstruction</a:t>
            </a:r>
          </a:p>
          <a:p>
            <a:endParaRPr lang="en-US" dirty="0"/>
          </a:p>
          <a:p>
            <a:r>
              <a:rPr lang="en-US" dirty="0"/>
              <a:t>Below:</a:t>
            </a:r>
            <a:r>
              <a:rPr lang="en-US" b="0" dirty="0"/>
              <a:t> Predicted output from one of our promising network designs</a:t>
            </a:r>
          </a:p>
        </p:txBody>
      </p:sp>
      <p:cxnSp>
        <p:nvCxnSpPr>
          <p:cNvPr id="19" name="Straight Arrow Connector 18">
            <a:extLst>
              <a:ext uri="{FF2B5EF4-FFF2-40B4-BE49-F238E27FC236}">
                <a16:creationId xmlns:a16="http://schemas.microsoft.com/office/drawing/2014/main" id="{70FAE0F8-C984-3E42-B4DB-453830662200}"/>
              </a:ext>
            </a:extLst>
          </p:cNvPr>
          <p:cNvCxnSpPr>
            <a:cxnSpLocks/>
          </p:cNvCxnSpPr>
          <p:nvPr/>
        </p:nvCxnSpPr>
        <p:spPr>
          <a:xfrm flipV="1">
            <a:off x="1780349" y="4352923"/>
            <a:ext cx="3474720" cy="629489"/>
          </a:xfrm>
          <a:prstGeom prst="straightConnector1">
            <a:avLst/>
          </a:prstGeom>
          <a:ln w="95250">
            <a:solidFill>
              <a:schemeClr val="tx1">
                <a:lumMod val="40000"/>
                <a:lumOff val="60000"/>
              </a:schemeClr>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73270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44444E-6 -2.22222E-6 L -0.48837 0.16343 " pathEditMode="relative" rAng="0" ptsTypes="AA">
                                      <p:cBhvr>
                                        <p:cTn id="6" dur="500" fill="hold"/>
                                        <p:tgtEl>
                                          <p:spTgt spid="13"/>
                                        </p:tgtEl>
                                        <p:attrNameLst>
                                          <p:attrName>ppt_x</p:attrName>
                                          <p:attrName>ppt_y</p:attrName>
                                        </p:attrNameLst>
                                      </p:cBhvr>
                                      <p:rCtr x="-24427" y="8171"/>
                                    </p:animMotion>
                                  </p:childTnLst>
                                </p:cTn>
                              </p:par>
                              <p:par>
                                <p:cTn id="7" presetID="0" presetClass="path" presetSubtype="0" accel="50000" decel="50000" fill="hold" nodeType="withEffect">
                                  <p:stCondLst>
                                    <p:cond delay="0"/>
                                  </p:stCondLst>
                                  <p:childTnLst>
                                    <p:animMotion origin="layout" path="M 4.44444E-6 -1.48148E-6 L -0.48664 0.14283 " pathEditMode="relative" rAng="0" ptsTypes="AA">
                                      <p:cBhvr>
                                        <p:cTn id="8" dur="500" fill="hold"/>
                                        <p:tgtEl>
                                          <p:spTgt spid="14"/>
                                        </p:tgtEl>
                                        <p:attrNameLst>
                                          <p:attrName>ppt_x</p:attrName>
                                          <p:attrName>ppt_y</p:attrName>
                                        </p:attrNameLst>
                                      </p:cBhvr>
                                      <p:rCtr x="-24340" y="7130"/>
                                    </p:animMotion>
                                  </p:childTnLst>
                                </p:cTn>
                              </p:par>
                              <p:par>
                                <p:cTn id="9" presetID="22" presetClass="exit" presetSubtype="2" fill="hold" nodeType="withEffect">
                                  <p:stCondLst>
                                    <p:cond delay="0"/>
                                  </p:stCondLst>
                                  <p:childTnLst>
                                    <p:animEffect transition="out" filter="wipe(right)">
                                      <p:cBhvr>
                                        <p:cTn id="10" dur="500"/>
                                        <p:tgtEl>
                                          <p:spTgt spid="18"/>
                                        </p:tgtEl>
                                      </p:cBhvr>
                                    </p:animEffect>
                                    <p:set>
                                      <p:cBhvr>
                                        <p:cTn id="11" dur="1" fill="hold">
                                          <p:stCondLst>
                                            <p:cond delay="499"/>
                                          </p:stCondLst>
                                        </p:cTn>
                                        <p:tgtEl>
                                          <p:spTgt spid="18"/>
                                        </p:tgtEl>
                                        <p:attrNameLst>
                                          <p:attrName>style.visibility</p:attrName>
                                        </p:attrNameLst>
                                      </p:cBhvr>
                                      <p:to>
                                        <p:strVal val="hidden"/>
                                      </p:to>
                                    </p:se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2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2"/>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5">
                                            <p:txEl>
                                              <p:pRg st="0" end="0"/>
                                            </p:txEl>
                                          </p:spTgt>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5">
                                            <p:txEl>
                                              <p:pRg st="1" end="1"/>
                                            </p:txEl>
                                          </p:spTgt>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5">
                                            <p:txEl>
                                              <p:pRg st="2" end="2"/>
                                            </p:txEl>
                                          </p:spTgt>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par>
                                <p:cTn id="42" presetID="1" presetClass="exit" presetSubtype="0" fill="hold" nodeType="withEffect">
                                  <p:stCondLst>
                                    <p:cond delay="0"/>
                                  </p:stCondLst>
                                  <p:childTnLst>
                                    <p:set>
                                      <p:cBhvr>
                                        <p:cTn id="43"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xplosion 2 17">
            <a:extLst>
              <a:ext uri="{FF2B5EF4-FFF2-40B4-BE49-F238E27FC236}">
                <a16:creationId xmlns:a16="http://schemas.microsoft.com/office/drawing/2014/main" id="{C3872DA6-29EE-2B43-BC68-5B81C50CD108}"/>
              </a:ext>
            </a:extLst>
          </p:cNvPr>
          <p:cNvSpPr/>
          <p:nvPr/>
        </p:nvSpPr>
        <p:spPr>
          <a:xfrm>
            <a:off x="7330306" y="4919200"/>
            <a:ext cx="2137953" cy="966024"/>
          </a:xfrm>
          <a:prstGeom prst="irregularSeal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73702ED5-18E1-1044-974F-BD13B112C39B}"/>
              </a:ext>
            </a:extLst>
          </p:cNvPr>
          <p:cNvSpPr>
            <a:spLocks noGrp="1"/>
          </p:cNvSpPr>
          <p:nvPr>
            <p:ph idx="1"/>
          </p:nvPr>
        </p:nvSpPr>
        <p:spPr>
          <a:xfrm>
            <a:off x="228600" y="971551"/>
            <a:ext cx="8521700" cy="2330449"/>
          </a:xfrm>
        </p:spPr>
        <p:txBody>
          <a:bodyPr/>
          <a:lstStyle/>
          <a:p>
            <a:r>
              <a:rPr lang="en-US" dirty="0"/>
              <a:t>The end goal is to create a </a:t>
            </a:r>
            <a:r>
              <a:rPr lang="en-US" b="1" dirty="0"/>
              <a:t>generalized neural network</a:t>
            </a:r>
            <a:r>
              <a:rPr lang="en-US" dirty="0"/>
              <a:t> model (unique to Recycler) that is:</a:t>
            </a:r>
          </a:p>
          <a:p>
            <a:pPr lvl="1"/>
            <a:r>
              <a:rPr lang="en-US" dirty="0"/>
              <a:t>Accurate enough to diagnose Recycler issues</a:t>
            </a:r>
          </a:p>
          <a:p>
            <a:pPr lvl="1"/>
            <a:r>
              <a:rPr lang="en-US" dirty="0"/>
              <a:t>Fast enough to do this in almost real-time</a:t>
            </a:r>
          </a:p>
          <a:p>
            <a:pPr lvl="1"/>
            <a:r>
              <a:rPr lang="en-US" b="1" dirty="0"/>
              <a:t>Capable of more than simple cases</a:t>
            </a:r>
          </a:p>
          <a:p>
            <a:endParaRPr lang="en-US" dirty="0"/>
          </a:p>
        </p:txBody>
      </p:sp>
      <p:sp>
        <p:nvSpPr>
          <p:cNvPr id="3" name="Title 2">
            <a:extLst>
              <a:ext uri="{FF2B5EF4-FFF2-40B4-BE49-F238E27FC236}">
                <a16:creationId xmlns:a16="http://schemas.microsoft.com/office/drawing/2014/main" id="{EEEB93C0-27EA-B84D-8E48-205E25E3752D}"/>
              </a:ext>
            </a:extLst>
          </p:cNvPr>
          <p:cNvSpPr>
            <a:spLocks noGrp="1"/>
          </p:cNvSpPr>
          <p:nvPr>
            <p:ph type="title"/>
          </p:nvPr>
        </p:nvSpPr>
        <p:spPr>
          <a:xfrm>
            <a:off x="228600" y="251752"/>
            <a:ext cx="8686800" cy="427877"/>
          </a:xfrm>
        </p:spPr>
        <p:txBody>
          <a:bodyPr/>
          <a:lstStyle/>
          <a:p>
            <a:r>
              <a:rPr lang="en-US" dirty="0"/>
              <a:t>Deep Neural Network Goals</a:t>
            </a:r>
          </a:p>
        </p:txBody>
      </p:sp>
      <p:sp>
        <p:nvSpPr>
          <p:cNvPr id="4" name="Date Placeholder 3">
            <a:extLst>
              <a:ext uri="{FF2B5EF4-FFF2-40B4-BE49-F238E27FC236}">
                <a16:creationId xmlns:a16="http://schemas.microsoft.com/office/drawing/2014/main" id="{19CE82CD-B47A-7F4C-A1F5-EBDE5C2560B7}"/>
              </a:ext>
            </a:extLst>
          </p:cNvPr>
          <p:cNvSpPr>
            <a:spLocks noGrp="1"/>
          </p:cNvSpPr>
          <p:nvPr>
            <p:ph type="dt" sz="half" idx="2"/>
          </p:nvPr>
        </p:nvSpPr>
        <p:spPr/>
        <p:txBody>
          <a:bodyPr/>
          <a:lstStyle/>
          <a:p>
            <a:pPr>
              <a:defRPr/>
            </a:pPr>
            <a:fld id="{57ADAB69-348E-2C41-AF41-E98D046040A4}" type="datetime1">
              <a:rPr lang="en-US" smtClean="0"/>
              <a:t>8/29/19</a:t>
            </a:fld>
            <a:endParaRPr lang="en-US" dirty="0"/>
          </a:p>
        </p:txBody>
      </p:sp>
      <p:sp>
        <p:nvSpPr>
          <p:cNvPr id="5" name="Footer Placeholder 4">
            <a:extLst>
              <a:ext uri="{FF2B5EF4-FFF2-40B4-BE49-F238E27FC236}">
                <a16:creationId xmlns:a16="http://schemas.microsoft.com/office/drawing/2014/main" id="{A078ECE9-A4D3-EC42-A195-954041817A0B}"/>
              </a:ext>
            </a:extLst>
          </p:cNvPr>
          <p:cNvSpPr>
            <a:spLocks noGrp="1"/>
          </p:cNvSpPr>
          <p:nvPr>
            <p:ph type="ftr" sz="quarter" idx="3"/>
          </p:nvPr>
        </p:nvSpPr>
        <p:spPr/>
        <p:txBody>
          <a:bodyPr/>
          <a:lstStyle/>
          <a:p>
            <a:pPr>
              <a:defRPr/>
            </a:pPr>
            <a:r>
              <a:rPr lang="en-US" dirty="0"/>
              <a:t>Improving Beam Tomography With Deep Neural Networks and Machine Learning</a:t>
            </a:r>
          </a:p>
        </p:txBody>
      </p:sp>
      <p:sp>
        <p:nvSpPr>
          <p:cNvPr id="6" name="Slide Number Placeholder 5">
            <a:extLst>
              <a:ext uri="{FF2B5EF4-FFF2-40B4-BE49-F238E27FC236}">
                <a16:creationId xmlns:a16="http://schemas.microsoft.com/office/drawing/2014/main" id="{182682BB-133F-6243-88C5-6819F57B395B}"/>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pic>
        <p:nvPicPr>
          <p:cNvPr id="10" name="Picture 9">
            <a:extLst>
              <a:ext uri="{FF2B5EF4-FFF2-40B4-BE49-F238E27FC236}">
                <a16:creationId xmlns:a16="http://schemas.microsoft.com/office/drawing/2014/main" id="{968FD235-9E9D-8643-877F-71544896BE75}"/>
              </a:ext>
            </a:extLst>
          </p:cNvPr>
          <p:cNvPicPr>
            <a:picLocks noChangeAspect="1"/>
          </p:cNvPicPr>
          <p:nvPr/>
        </p:nvPicPr>
        <p:blipFill>
          <a:blip r:embed="rId3"/>
          <a:stretch>
            <a:fillRect/>
          </a:stretch>
        </p:blipFill>
        <p:spPr>
          <a:xfrm>
            <a:off x="228600" y="2978332"/>
            <a:ext cx="4837746" cy="2813956"/>
          </a:xfrm>
          <a:prstGeom prst="rect">
            <a:avLst/>
          </a:prstGeom>
        </p:spPr>
      </p:pic>
      <p:sp>
        <p:nvSpPr>
          <p:cNvPr id="12" name="Curved Up Arrow 11">
            <a:extLst>
              <a:ext uri="{FF2B5EF4-FFF2-40B4-BE49-F238E27FC236}">
                <a16:creationId xmlns:a16="http://schemas.microsoft.com/office/drawing/2014/main" id="{3689F7B2-DD69-5841-BF77-5CBE5BE36014}"/>
              </a:ext>
            </a:extLst>
          </p:cNvPr>
          <p:cNvSpPr/>
          <p:nvPr/>
        </p:nvSpPr>
        <p:spPr>
          <a:xfrm flipV="1">
            <a:off x="5786846" y="2664821"/>
            <a:ext cx="3128554" cy="2473957"/>
          </a:xfrm>
          <a:prstGeom prst="curvedUpArrow">
            <a:avLst>
              <a:gd name="adj1" fmla="val 25000"/>
              <a:gd name="adj2" fmla="val 38821"/>
              <a:gd name="adj3" fmla="val 4570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Cloud 13">
            <a:extLst>
              <a:ext uri="{FF2B5EF4-FFF2-40B4-BE49-F238E27FC236}">
                <a16:creationId xmlns:a16="http://schemas.microsoft.com/office/drawing/2014/main" id="{8BFD82FC-369B-184F-9877-DE1C225B137B}"/>
              </a:ext>
            </a:extLst>
          </p:cNvPr>
          <p:cNvSpPr/>
          <p:nvPr/>
        </p:nvSpPr>
        <p:spPr>
          <a:xfrm>
            <a:off x="5233851" y="5059680"/>
            <a:ext cx="1375955" cy="732608"/>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lumMod val="75000"/>
                  </a:schemeClr>
                </a:solidFill>
                <a:latin typeface="American Typewriter" panose="02090604020004020304" pitchFamily="18" charset="77"/>
              </a:rPr>
              <a:t>NN</a:t>
            </a:r>
          </a:p>
        </p:txBody>
      </p:sp>
      <p:sp>
        <p:nvSpPr>
          <p:cNvPr id="15" name="Curved Up Arrow 14">
            <a:extLst>
              <a:ext uri="{FF2B5EF4-FFF2-40B4-BE49-F238E27FC236}">
                <a16:creationId xmlns:a16="http://schemas.microsoft.com/office/drawing/2014/main" id="{5FE1E94A-372C-6B4C-B996-B8EF4A386D0B}"/>
              </a:ext>
            </a:extLst>
          </p:cNvPr>
          <p:cNvSpPr/>
          <p:nvPr/>
        </p:nvSpPr>
        <p:spPr>
          <a:xfrm>
            <a:off x="4884488" y="5771604"/>
            <a:ext cx="1062445" cy="469175"/>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TextBox 16">
            <a:extLst>
              <a:ext uri="{FF2B5EF4-FFF2-40B4-BE49-F238E27FC236}">
                <a16:creationId xmlns:a16="http://schemas.microsoft.com/office/drawing/2014/main" id="{2F2661A5-8368-6540-8773-3055668A3008}"/>
              </a:ext>
            </a:extLst>
          </p:cNvPr>
          <p:cNvSpPr txBox="1"/>
          <p:nvPr/>
        </p:nvSpPr>
        <p:spPr>
          <a:xfrm>
            <a:off x="7743714" y="5253735"/>
            <a:ext cx="1311135" cy="430887"/>
          </a:xfrm>
          <a:prstGeom prst="rect">
            <a:avLst/>
          </a:prstGeom>
          <a:noFill/>
        </p:spPr>
        <p:txBody>
          <a:bodyPr wrap="square" rtlCol="0">
            <a:spAutoFit/>
          </a:bodyPr>
          <a:lstStyle/>
          <a:p>
            <a:r>
              <a:rPr lang="en-US" sz="1100" dirty="0" err="1"/>
              <a:t>Pssst</a:t>
            </a:r>
            <a:r>
              <a:rPr lang="en-US" sz="1100" dirty="0"/>
              <a:t>… Your bunch rotation is off…</a:t>
            </a:r>
            <a:endParaRPr lang="en-US" dirty="0"/>
          </a:p>
        </p:txBody>
      </p:sp>
      <p:sp>
        <p:nvSpPr>
          <p:cNvPr id="19" name="TextBox 18">
            <a:extLst>
              <a:ext uri="{FF2B5EF4-FFF2-40B4-BE49-F238E27FC236}">
                <a16:creationId xmlns:a16="http://schemas.microsoft.com/office/drawing/2014/main" id="{E338AD04-EC69-8842-8D31-FF38D991AE76}"/>
              </a:ext>
            </a:extLst>
          </p:cNvPr>
          <p:cNvSpPr txBox="1"/>
          <p:nvPr/>
        </p:nvSpPr>
        <p:spPr>
          <a:xfrm>
            <a:off x="1412195" y="5739339"/>
            <a:ext cx="3535680" cy="369332"/>
          </a:xfrm>
          <a:prstGeom prst="rect">
            <a:avLst/>
          </a:prstGeom>
          <a:noFill/>
        </p:spPr>
        <p:txBody>
          <a:bodyPr wrap="square" rtlCol="0">
            <a:spAutoFit/>
          </a:bodyPr>
          <a:lstStyle/>
          <a:p>
            <a:r>
              <a:rPr lang="en-US" sz="1800" dirty="0"/>
              <a:t>Slip stacking in Recycler</a:t>
            </a:r>
          </a:p>
        </p:txBody>
      </p:sp>
      <p:sp>
        <p:nvSpPr>
          <p:cNvPr id="7" name="Hexagon 6">
            <a:extLst>
              <a:ext uri="{FF2B5EF4-FFF2-40B4-BE49-F238E27FC236}">
                <a16:creationId xmlns:a16="http://schemas.microsoft.com/office/drawing/2014/main" id="{70EA091E-738C-9B47-80CD-0E91077ED9FF}"/>
              </a:ext>
            </a:extLst>
          </p:cNvPr>
          <p:cNvSpPr/>
          <p:nvPr/>
        </p:nvSpPr>
        <p:spPr>
          <a:xfrm>
            <a:off x="1357919" y="3334469"/>
            <a:ext cx="2579107" cy="2067743"/>
          </a:xfrm>
          <a:prstGeom prst="hexagon">
            <a:avLst/>
          </a:prstGeom>
          <a:solidFill>
            <a:schemeClr val="accent4"/>
          </a:solidFill>
          <a:scene3d>
            <a:camera prst="orthographicFront"/>
            <a:lightRig rig="threePt" dir="t"/>
          </a:scene3d>
          <a:sp3d>
            <a:bevelT/>
          </a:sp3d>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schemeClr val="bg1"/>
              </a:solidFill>
            </a:endParaRPr>
          </a:p>
        </p:txBody>
      </p:sp>
      <p:sp>
        <p:nvSpPr>
          <p:cNvPr id="8" name="TextBox 7">
            <a:extLst>
              <a:ext uri="{FF2B5EF4-FFF2-40B4-BE49-F238E27FC236}">
                <a16:creationId xmlns:a16="http://schemas.microsoft.com/office/drawing/2014/main" id="{5AAC4E79-CD5F-6D41-A66F-F609072D3C1D}"/>
              </a:ext>
            </a:extLst>
          </p:cNvPr>
          <p:cNvSpPr txBox="1"/>
          <p:nvPr/>
        </p:nvSpPr>
        <p:spPr>
          <a:xfrm>
            <a:off x="1412195" y="3765341"/>
            <a:ext cx="2524831" cy="1200329"/>
          </a:xfrm>
          <a:prstGeom prst="rect">
            <a:avLst/>
          </a:prstGeom>
          <a:noFill/>
        </p:spPr>
        <p:txBody>
          <a:bodyPr wrap="square" rtlCol="0">
            <a:spAutoFit/>
          </a:bodyPr>
          <a:lstStyle/>
          <a:p>
            <a:pPr algn="ctr"/>
            <a:r>
              <a:rPr lang="en-US" dirty="0">
                <a:solidFill>
                  <a:schemeClr val="bg1"/>
                </a:solidFill>
                <a:latin typeface="Menlo" panose="020B0609030804020204" pitchFamily="49" charset="0"/>
                <a:ea typeface="Menlo" panose="020B0609030804020204" pitchFamily="49" charset="0"/>
                <a:cs typeface="Menlo" panose="020B0609030804020204" pitchFamily="49" charset="0"/>
              </a:rPr>
              <a:t>Need More Training Data!!</a:t>
            </a:r>
          </a:p>
        </p:txBody>
      </p:sp>
    </p:spTree>
    <p:extLst>
      <p:ext uri="{BB962C8B-B14F-4D97-AF65-F5344CB8AC3E}">
        <p14:creationId xmlns:p14="http://schemas.microsoft.com/office/powerpoint/2010/main" val="369893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AFFA2A5A-9172-C943-B6FB-F9931F588D41}"/>
              </a:ext>
            </a:extLst>
          </p:cNvPr>
          <p:cNvPicPr>
            <a:picLocks noGrp="1" noChangeAspect="1"/>
          </p:cNvPicPr>
          <p:nvPr>
            <p:ph idx="1"/>
          </p:nvPr>
        </p:nvPicPr>
        <p:blipFill>
          <a:blip r:embed="rId2"/>
          <a:stretch>
            <a:fillRect/>
          </a:stretch>
        </p:blipFill>
        <p:spPr>
          <a:xfrm>
            <a:off x="636588" y="1225807"/>
            <a:ext cx="7452360" cy="2511445"/>
          </a:xfrm>
        </p:spPr>
      </p:pic>
      <p:sp>
        <p:nvSpPr>
          <p:cNvPr id="3" name="Title 2">
            <a:extLst>
              <a:ext uri="{FF2B5EF4-FFF2-40B4-BE49-F238E27FC236}">
                <a16:creationId xmlns:a16="http://schemas.microsoft.com/office/drawing/2014/main" id="{9E1B8E5F-7222-8B47-8158-59AEAF2EBA11}"/>
              </a:ext>
            </a:extLst>
          </p:cNvPr>
          <p:cNvSpPr>
            <a:spLocks noGrp="1"/>
          </p:cNvSpPr>
          <p:nvPr>
            <p:ph type="title"/>
          </p:nvPr>
        </p:nvSpPr>
        <p:spPr/>
        <p:txBody>
          <a:bodyPr/>
          <a:lstStyle/>
          <a:p>
            <a:r>
              <a:rPr lang="en-US" dirty="0"/>
              <a:t>Convolutional Neural Networks</a:t>
            </a:r>
          </a:p>
        </p:txBody>
      </p:sp>
      <p:sp>
        <p:nvSpPr>
          <p:cNvPr id="4" name="Date Placeholder 3">
            <a:extLst>
              <a:ext uri="{FF2B5EF4-FFF2-40B4-BE49-F238E27FC236}">
                <a16:creationId xmlns:a16="http://schemas.microsoft.com/office/drawing/2014/main" id="{11F64C7F-2C8F-A743-9397-DF366E74D966}"/>
              </a:ext>
            </a:extLst>
          </p:cNvPr>
          <p:cNvSpPr>
            <a:spLocks noGrp="1"/>
          </p:cNvSpPr>
          <p:nvPr>
            <p:ph type="dt" sz="half" idx="2"/>
          </p:nvPr>
        </p:nvSpPr>
        <p:spPr/>
        <p:txBody>
          <a:bodyPr/>
          <a:lstStyle/>
          <a:p>
            <a:pPr>
              <a:defRPr/>
            </a:pPr>
            <a:fld id="{57ADAB69-348E-2C41-AF41-E98D046040A4}" type="datetime1">
              <a:rPr lang="en-US" smtClean="0"/>
              <a:t>8/29/19</a:t>
            </a:fld>
            <a:endParaRPr lang="en-US" dirty="0"/>
          </a:p>
        </p:txBody>
      </p:sp>
      <p:sp>
        <p:nvSpPr>
          <p:cNvPr id="5" name="Footer Placeholder 4">
            <a:extLst>
              <a:ext uri="{FF2B5EF4-FFF2-40B4-BE49-F238E27FC236}">
                <a16:creationId xmlns:a16="http://schemas.microsoft.com/office/drawing/2014/main" id="{9F9762C1-557E-FA42-BF51-D993F4102193}"/>
              </a:ext>
            </a:extLst>
          </p:cNvPr>
          <p:cNvSpPr>
            <a:spLocks noGrp="1"/>
          </p:cNvSpPr>
          <p:nvPr>
            <p:ph type="ftr" sz="quarter" idx="3"/>
          </p:nvPr>
        </p:nvSpPr>
        <p:spPr/>
        <p:txBody>
          <a:bodyPr/>
          <a:lstStyle/>
          <a:p>
            <a:pPr>
              <a:defRPr/>
            </a:pPr>
            <a:r>
              <a:rPr lang="en-US" dirty="0"/>
              <a:t>Improving Beam Tomography With Deep Neural Networks and Machine Learning</a:t>
            </a:r>
          </a:p>
        </p:txBody>
      </p:sp>
      <p:sp>
        <p:nvSpPr>
          <p:cNvPr id="6" name="Slide Number Placeholder 5">
            <a:extLst>
              <a:ext uri="{FF2B5EF4-FFF2-40B4-BE49-F238E27FC236}">
                <a16:creationId xmlns:a16="http://schemas.microsoft.com/office/drawing/2014/main" id="{A7B774E3-E158-7E4C-9F73-97B2CB7F52C0}"/>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
        <p:nvSpPr>
          <p:cNvPr id="12" name="TextBox 11">
            <a:extLst>
              <a:ext uri="{FF2B5EF4-FFF2-40B4-BE49-F238E27FC236}">
                <a16:creationId xmlns:a16="http://schemas.microsoft.com/office/drawing/2014/main" id="{FE358991-F83B-254D-9025-F58F665C6E39}"/>
              </a:ext>
            </a:extLst>
          </p:cNvPr>
          <p:cNvSpPr txBox="1"/>
          <p:nvPr/>
        </p:nvSpPr>
        <p:spPr>
          <a:xfrm>
            <a:off x="365411" y="6029937"/>
            <a:ext cx="7363302" cy="246221"/>
          </a:xfrm>
          <a:prstGeom prst="rect">
            <a:avLst/>
          </a:prstGeom>
          <a:noFill/>
        </p:spPr>
        <p:txBody>
          <a:bodyPr wrap="square" rtlCol="0">
            <a:spAutoFit/>
          </a:bodyPr>
          <a:lstStyle/>
          <a:p>
            <a:r>
              <a:rPr lang="en-US" sz="1000" b="1" dirty="0"/>
              <a:t>https://</a:t>
            </a:r>
            <a:r>
              <a:rPr lang="en-US" sz="1000" b="1" dirty="0" err="1"/>
              <a:t>towardsdatascience.com</a:t>
            </a:r>
            <a:r>
              <a:rPr lang="en-US" sz="1000" b="1" dirty="0"/>
              <a:t>/a-comprehensive-guide-to-convolutional-neural-networks-the-eli5-way-3bd2b1164a53</a:t>
            </a:r>
          </a:p>
        </p:txBody>
      </p:sp>
      <p:sp>
        <p:nvSpPr>
          <p:cNvPr id="2" name="TextBox 1">
            <a:extLst>
              <a:ext uri="{FF2B5EF4-FFF2-40B4-BE49-F238E27FC236}">
                <a16:creationId xmlns:a16="http://schemas.microsoft.com/office/drawing/2014/main" id="{033845A5-69E1-6E45-9153-BA57DF565E23}"/>
              </a:ext>
            </a:extLst>
          </p:cNvPr>
          <p:cNvSpPr txBox="1"/>
          <p:nvPr/>
        </p:nvSpPr>
        <p:spPr>
          <a:xfrm>
            <a:off x="365410" y="4098764"/>
            <a:ext cx="8162769" cy="2369880"/>
          </a:xfrm>
          <a:prstGeom prst="rect">
            <a:avLst/>
          </a:prstGeom>
          <a:noFill/>
        </p:spPr>
        <p:txBody>
          <a:bodyPr wrap="square" rtlCol="0">
            <a:spAutoFit/>
          </a:bodyPr>
          <a:lstStyle/>
          <a:p>
            <a:pPr marL="342900" indent="-342900">
              <a:buFont typeface="Arial" panose="020B0604020202020204" pitchFamily="34" charset="0"/>
              <a:buChar char="•"/>
            </a:pPr>
            <a:r>
              <a:rPr lang="en-US" sz="2000" dirty="0"/>
              <a:t>Commonly used on </a:t>
            </a:r>
            <a:r>
              <a:rPr lang="en-US" sz="2000" b="1" dirty="0"/>
              <a:t>image data</a:t>
            </a:r>
            <a:r>
              <a:rPr lang="en-US" sz="2000" dirty="0"/>
              <a:t> for image classification or object recognition tasks</a:t>
            </a:r>
            <a:endParaRPr lang="en-US" sz="2000" b="1" dirty="0"/>
          </a:p>
          <a:p>
            <a:pPr marL="342900" indent="-342900">
              <a:buFont typeface="Arial" panose="020B0604020202020204" pitchFamily="34" charset="0"/>
              <a:buChar char="•"/>
            </a:pPr>
            <a:r>
              <a:rPr lang="en-US" sz="2000" b="1" dirty="0"/>
              <a:t>Translationally invariant</a:t>
            </a:r>
            <a:r>
              <a:rPr lang="en-US" sz="2000" dirty="0"/>
              <a:t> pattern learning</a:t>
            </a:r>
          </a:p>
          <a:p>
            <a:pPr marL="342900" indent="-342900">
              <a:buFont typeface="Arial" panose="020B0604020202020204" pitchFamily="34" charset="0"/>
              <a:buChar char="•"/>
            </a:pPr>
            <a:r>
              <a:rPr lang="en-US" sz="2000" b="1" dirty="0"/>
              <a:t>Locally connected</a:t>
            </a:r>
            <a:r>
              <a:rPr lang="en-US" sz="2000" dirty="0"/>
              <a:t> pattern learning</a:t>
            </a:r>
          </a:p>
          <a:p>
            <a:pPr marL="342900" indent="-342900">
              <a:buFont typeface="Arial" panose="020B0604020202020204" pitchFamily="34" charset="0"/>
              <a:buChar char="•"/>
            </a:pPr>
            <a:r>
              <a:rPr lang="en-US" sz="2000" dirty="0"/>
              <a:t>Orders of magnitude </a:t>
            </a:r>
            <a:r>
              <a:rPr lang="en-US" sz="2000" b="1" dirty="0"/>
              <a:t>decrease</a:t>
            </a:r>
            <a:r>
              <a:rPr lang="en-US" sz="2000" dirty="0"/>
              <a:t> in number of nodes/weights</a:t>
            </a:r>
          </a:p>
          <a:p>
            <a:pPr marL="342900" indent="-342900">
              <a:buFont typeface="Arial" panose="020B0604020202020204" pitchFamily="34" charset="0"/>
              <a:buChar char="•"/>
            </a:pPr>
            <a:r>
              <a:rPr lang="en-US" u="sng" dirty="0"/>
              <a:t>Simple to implement and test in </a:t>
            </a:r>
            <a:r>
              <a:rPr lang="en-US" b="1" u="sng" dirty="0" err="1"/>
              <a:t>Tensorflow</a:t>
            </a:r>
            <a:r>
              <a:rPr lang="en-US" u="sng" dirty="0"/>
              <a:t> and </a:t>
            </a:r>
            <a:r>
              <a:rPr lang="en-US" b="1" u="sng" dirty="0" err="1"/>
              <a:t>Keras</a:t>
            </a:r>
            <a:endParaRPr lang="en-US" u="sng" dirty="0"/>
          </a:p>
          <a:p>
            <a:pPr marL="342900" indent="-342900">
              <a:buFont typeface="Arial" panose="020B0604020202020204" pitchFamily="34" charset="0"/>
              <a:buChar char="•"/>
            </a:pPr>
            <a:endParaRPr lang="en-US" b="1" dirty="0"/>
          </a:p>
        </p:txBody>
      </p:sp>
    </p:spTree>
    <p:extLst>
      <p:ext uri="{BB962C8B-B14F-4D97-AF65-F5344CB8AC3E}">
        <p14:creationId xmlns:p14="http://schemas.microsoft.com/office/powerpoint/2010/main" val="3602326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5A0540E6-35BE-034E-A57D-2423600A264C}"/>
              </a:ext>
            </a:extLst>
          </p:cNvPr>
          <p:cNvSpPr>
            <a:spLocks noGrp="1"/>
          </p:cNvSpPr>
          <p:nvPr>
            <p:ph sz="half" idx="15"/>
          </p:nvPr>
        </p:nvSpPr>
        <p:spPr/>
        <p:txBody>
          <a:bodyPr/>
          <a:lstStyle/>
          <a:p>
            <a:r>
              <a:rPr lang="en-US" dirty="0"/>
              <a:t>CNNs are neural networks containing at least 1 convolutional layer.</a:t>
            </a:r>
          </a:p>
          <a:p>
            <a:r>
              <a:rPr lang="en-US" dirty="0"/>
              <a:t>They apply a </a:t>
            </a:r>
            <a:r>
              <a:rPr lang="en-US" b="1" dirty="0"/>
              <a:t>discrete convolution</a:t>
            </a:r>
            <a:r>
              <a:rPr lang="en-US" dirty="0"/>
              <a:t> matrix multiplication of multiple small filters across all channels of an image, producing </a:t>
            </a:r>
            <a:r>
              <a:rPr lang="en-US" b="1" dirty="0"/>
              <a:t>1 feature map per filter</a:t>
            </a:r>
            <a:r>
              <a:rPr lang="en-US" dirty="0"/>
              <a:t>.</a:t>
            </a:r>
          </a:p>
          <a:p>
            <a:r>
              <a:rPr lang="en-US" dirty="0"/>
              <a:t>The network trains (improves) the weights of the </a:t>
            </a:r>
            <a:r>
              <a:rPr lang="en-US" b="1" dirty="0"/>
              <a:t>filters</a:t>
            </a:r>
            <a:r>
              <a:rPr lang="en-US" dirty="0"/>
              <a:t>.</a:t>
            </a:r>
          </a:p>
        </p:txBody>
      </p:sp>
      <p:sp>
        <p:nvSpPr>
          <p:cNvPr id="10" name="Text Placeholder 9">
            <a:extLst>
              <a:ext uri="{FF2B5EF4-FFF2-40B4-BE49-F238E27FC236}">
                <a16:creationId xmlns:a16="http://schemas.microsoft.com/office/drawing/2014/main" id="{71F7CD16-1A98-C145-8322-26F4DE8F366C}"/>
              </a:ext>
            </a:extLst>
          </p:cNvPr>
          <p:cNvSpPr>
            <a:spLocks noGrp="1"/>
          </p:cNvSpPr>
          <p:nvPr>
            <p:ph type="body" sz="half" idx="16"/>
          </p:nvPr>
        </p:nvSpPr>
        <p:spPr>
          <a:xfrm>
            <a:off x="229364" y="4765101"/>
            <a:ext cx="4342635" cy="1265812"/>
          </a:xfrm>
        </p:spPr>
        <p:txBody>
          <a:bodyPr/>
          <a:lstStyle/>
          <a:p>
            <a:r>
              <a:rPr lang="en-US" dirty="0"/>
              <a:t>Above:</a:t>
            </a:r>
            <a:r>
              <a:rPr lang="en-US" b="0" dirty="0"/>
              <a:t> A cartoon convolutional layer, showing one filter’s receptive field on the left, and the corresponding </a:t>
            </a:r>
            <a:r>
              <a:rPr lang="en-US" b="0" i="1" dirty="0"/>
              <a:t>point</a:t>
            </a:r>
            <a:r>
              <a:rPr lang="en-US" b="0" dirty="0"/>
              <a:t> in the filter’s corresponding </a:t>
            </a:r>
            <a:r>
              <a:rPr lang="en-US" b="0" i="1" dirty="0"/>
              <a:t>feature map</a:t>
            </a:r>
            <a:r>
              <a:rPr lang="en-US" b="0" dirty="0"/>
              <a:t>. </a:t>
            </a:r>
            <a:endParaRPr lang="en-US" dirty="0"/>
          </a:p>
        </p:txBody>
      </p:sp>
      <p:sp>
        <p:nvSpPr>
          <p:cNvPr id="4" name="Date Placeholder 3">
            <a:extLst>
              <a:ext uri="{FF2B5EF4-FFF2-40B4-BE49-F238E27FC236}">
                <a16:creationId xmlns:a16="http://schemas.microsoft.com/office/drawing/2014/main" id="{6D60AD07-AEE1-1945-B776-DADC717BF36C}"/>
              </a:ext>
            </a:extLst>
          </p:cNvPr>
          <p:cNvSpPr>
            <a:spLocks noGrp="1"/>
          </p:cNvSpPr>
          <p:nvPr>
            <p:ph type="dt" sz="half" idx="2"/>
          </p:nvPr>
        </p:nvSpPr>
        <p:spPr/>
        <p:txBody>
          <a:bodyPr/>
          <a:lstStyle/>
          <a:p>
            <a:pPr>
              <a:defRPr/>
            </a:pPr>
            <a:fld id="{57ADAB69-348E-2C41-AF41-E98D046040A4}" type="datetime1">
              <a:rPr lang="en-US" smtClean="0"/>
              <a:t>8/29/19</a:t>
            </a:fld>
            <a:endParaRPr lang="en-US" dirty="0"/>
          </a:p>
        </p:txBody>
      </p:sp>
      <p:sp>
        <p:nvSpPr>
          <p:cNvPr id="5" name="Footer Placeholder 4">
            <a:extLst>
              <a:ext uri="{FF2B5EF4-FFF2-40B4-BE49-F238E27FC236}">
                <a16:creationId xmlns:a16="http://schemas.microsoft.com/office/drawing/2014/main" id="{09A9C117-12E0-E347-AC45-A33A508E79B4}"/>
              </a:ext>
            </a:extLst>
          </p:cNvPr>
          <p:cNvSpPr>
            <a:spLocks noGrp="1"/>
          </p:cNvSpPr>
          <p:nvPr>
            <p:ph type="ftr" sz="quarter" idx="3"/>
          </p:nvPr>
        </p:nvSpPr>
        <p:spPr/>
        <p:txBody>
          <a:bodyPr/>
          <a:lstStyle/>
          <a:p>
            <a:pPr>
              <a:defRPr/>
            </a:pPr>
            <a:r>
              <a:rPr lang="en-US" dirty="0"/>
              <a:t>Improving Beam Tomography With Deep Neural Networks and Machine Learning</a:t>
            </a:r>
          </a:p>
        </p:txBody>
      </p:sp>
      <p:sp>
        <p:nvSpPr>
          <p:cNvPr id="6" name="Slide Number Placeholder 5">
            <a:extLst>
              <a:ext uri="{FF2B5EF4-FFF2-40B4-BE49-F238E27FC236}">
                <a16:creationId xmlns:a16="http://schemas.microsoft.com/office/drawing/2014/main" id="{7C1673C9-0533-884C-96CB-D282B7BE09F6}"/>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
        <p:nvSpPr>
          <p:cNvPr id="7" name="Title 6">
            <a:extLst>
              <a:ext uri="{FF2B5EF4-FFF2-40B4-BE49-F238E27FC236}">
                <a16:creationId xmlns:a16="http://schemas.microsoft.com/office/drawing/2014/main" id="{CD54062D-BCDE-A147-B64B-12B5E219C804}"/>
              </a:ext>
            </a:extLst>
          </p:cNvPr>
          <p:cNvSpPr>
            <a:spLocks noGrp="1"/>
          </p:cNvSpPr>
          <p:nvPr>
            <p:ph type="title"/>
          </p:nvPr>
        </p:nvSpPr>
        <p:spPr/>
        <p:txBody>
          <a:bodyPr/>
          <a:lstStyle/>
          <a:p>
            <a:r>
              <a:rPr lang="en-US" dirty="0"/>
              <a:t>Convolutional Neural Networks</a:t>
            </a:r>
          </a:p>
        </p:txBody>
      </p:sp>
      <p:pic>
        <p:nvPicPr>
          <p:cNvPr id="17" name="Content Placeholder 16">
            <a:extLst>
              <a:ext uri="{FF2B5EF4-FFF2-40B4-BE49-F238E27FC236}">
                <a16:creationId xmlns:a16="http://schemas.microsoft.com/office/drawing/2014/main" id="{9EE63274-BC96-E14E-A49B-89DA1786EAA3}"/>
              </a:ext>
            </a:extLst>
          </p:cNvPr>
          <p:cNvPicPr>
            <a:picLocks noGrp="1" noChangeAspect="1"/>
          </p:cNvPicPr>
          <p:nvPr>
            <p:ph sz="half" idx="13"/>
          </p:nvPr>
        </p:nvPicPr>
        <p:blipFill>
          <a:blip r:embed="rId2"/>
          <a:stretch>
            <a:fillRect/>
          </a:stretch>
        </p:blipFill>
        <p:spPr>
          <a:xfrm>
            <a:off x="228600" y="1347733"/>
            <a:ext cx="4206875" cy="2881421"/>
          </a:xfrm>
        </p:spPr>
      </p:pic>
    </p:spTree>
    <p:extLst>
      <p:ext uri="{BB962C8B-B14F-4D97-AF65-F5344CB8AC3E}">
        <p14:creationId xmlns:p14="http://schemas.microsoft.com/office/powerpoint/2010/main" val="3993437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4F2AC6DE-CDF0-3B4B-A034-33F1FB675898}"/>
              </a:ext>
            </a:extLst>
          </p:cNvPr>
          <p:cNvPicPr>
            <a:picLocks noGrp="1" noChangeAspect="1"/>
          </p:cNvPicPr>
          <p:nvPr>
            <p:ph idx="1"/>
          </p:nvPr>
        </p:nvPicPr>
        <p:blipFill>
          <a:blip r:embed="rId2"/>
          <a:stretch>
            <a:fillRect/>
          </a:stretch>
        </p:blipFill>
        <p:spPr>
          <a:xfrm>
            <a:off x="0" y="2495871"/>
            <a:ext cx="9073573" cy="3745223"/>
          </a:xfrm>
        </p:spPr>
      </p:pic>
      <p:sp>
        <p:nvSpPr>
          <p:cNvPr id="3" name="Title 2">
            <a:extLst>
              <a:ext uri="{FF2B5EF4-FFF2-40B4-BE49-F238E27FC236}">
                <a16:creationId xmlns:a16="http://schemas.microsoft.com/office/drawing/2014/main" id="{AC2B7261-F695-9E49-A6CB-2B5294356BE3}"/>
              </a:ext>
            </a:extLst>
          </p:cNvPr>
          <p:cNvSpPr>
            <a:spLocks noGrp="1"/>
          </p:cNvSpPr>
          <p:nvPr>
            <p:ph type="title"/>
          </p:nvPr>
        </p:nvSpPr>
        <p:spPr/>
        <p:txBody>
          <a:bodyPr/>
          <a:lstStyle/>
          <a:p>
            <a:r>
              <a:rPr lang="en-US" dirty="0"/>
              <a:t>C3PO (Conv3 Predicted Output)</a:t>
            </a:r>
          </a:p>
        </p:txBody>
      </p:sp>
      <p:sp>
        <p:nvSpPr>
          <p:cNvPr id="4" name="Date Placeholder 3">
            <a:extLst>
              <a:ext uri="{FF2B5EF4-FFF2-40B4-BE49-F238E27FC236}">
                <a16:creationId xmlns:a16="http://schemas.microsoft.com/office/drawing/2014/main" id="{B9E5633E-0DC4-E14F-A3D8-ACD7A33A2166}"/>
              </a:ext>
            </a:extLst>
          </p:cNvPr>
          <p:cNvSpPr>
            <a:spLocks noGrp="1"/>
          </p:cNvSpPr>
          <p:nvPr>
            <p:ph type="dt" sz="half" idx="2"/>
          </p:nvPr>
        </p:nvSpPr>
        <p:spPr/>
        <p:txBody>
          <a:bodyPr/>
          <a:lstStyle/>
          <a:p>
            <a:pPr>
              <a:defRPr/>
            </a:pPr>
            <a:fld id="{57ADAB69-348E-2C41-AF41-E98D046040A4}" type="datetime1">
              <a:rPr lang="en-US" smtClean="0"/>
              <a:t>8/29/19</a:t>
            </a:fld>
            <a:endParaRPr lang="en-US" dirty="0"/>
          </a:p>
        </p:txBody>
      </p:sp>
      <p:sp>
        <p:nvSpPr>
          <p:cNvPr id="5" name="Footer Placeholder 4">
            <a:extLst>
              <a:ext uri="{FF2B5EF4-FFF2-40B4-BE49-F238E27FC236}">
                <a16:creationId xmlns:a16="http://schemas.microsoft.com/office/drawing/2014/main" id="{947B87F7-4F18-A348-B622-CE8D0D6B30FF}"/>
              </a:ext>
            </a:extLst>
          </p:cNvPr>
          <p:cNvSpPr>
            <a:spLocks noGrp="1"/>
          </p:cNvSpPr>
          <p:nvPr>
            <p:ph type="ftr" sz="quarter" idx="3"/>
          </p:nvPr>
        </p:nvSpPr>
        <p:spPr/>
        <p:txBody>
          <a:bodyPr/>
          <a:lstStyle/>
          <a:p>
            <a:pPr>
              <a:defRPr/>
            </a:pPr>
            <a:r>
              <a:rPr lang="en-US"/>
              <a:t>Presenter | Presentation Title or Meeting Title</a:t>
            </a:r>
            <a:endParaRPr lang="en-US" b="1" dirty="0"/>
          </a:p>
        </p:txBody>
      </p:sp>
      <p:sp>
        <p:nvSpPr>
          <p:cNvPr id="6" name="Slide Number Placeholder 5">
            <a:extLst>
              <a:ext uri="{FF2B5EF4-FFF2-40B4-BE49-F238E27FC236}">
                <a16:creationId xmlns:a16="http://schemas.microsoft.com/office/drawing/2014/main" id="{D907E279-6E60-5D46-95A1-122A7BDE048B}"/>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pic>
        <p:nvPicPr>
          <p:cNvPr id="12" name="Picture 11">
            <a:extLst>
              <a:ext uri="{FF2B5EF4-FFF2-40B4-BE49-F238E27FC236}">
                <a16:creationId xmlns:a16="http://schemas.microsoft.com/office/drawing/2014/main" id="{C1364A0C-572D-7640-AD7A-834373C8C7D3}"/>
              </a:ext>
            </a:extLst>
          </p:cNvPr>
          <p:cNvPicPr>
            <a:picLocks noChangeAspect="1"/>
          </p:cNvPicPr>
          <p:nvPr/>
        </p:nvPicPr>
        <p:blipFill>
          <a:blip r:embed="rId3"/>
          <a:stretch>
            <a:fillRect/>
          </a:stretch>
        </p:blipFill>
        <p:spPr>
          <a:xfrm>
            <a:off x="5814304" y="1005063"/>
            <a:ext cx="2417838" cy="1360356"/>
          </a:xfrm>
          <a:prstGeom prst="rect">
            <a:avLst/>
          </a:prstGeom>
        </p:spPr>
      </p:pic>
      <p:sp>
        <p:nvSpPr>
          <p:cNvPr id="13" name="Right Arrow 12">
            <a:extLst>
              <a:ext uri="{FF2B5EF4-FFF2-40B4-BE49-F238E27FC236}">
                <a16:creationId xmlns:a16="http://schemas.microsoft.com/office/drawing/2014/main" id="{FF1925CF-A476-6547-933E-988DBBD4A357}"/>
              </a:ext>
            </a:extLst>
          </p:cNvPr>
          <p:cNvSpPr/>
          <p:nvPr/>
        </p:nvSpPr>
        <p:spPr>
          <a:xfrm>
            <a:off x="3598639" y="1301099"/>
            <a:ext cx="1793633" cy="618565"/>
          </a:xfrm>
          <a:prstGeom prs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4969DA6-5E3C-1442-8B5E-996546E23923}"/>
              </a:ext>
            </a:extLst>
          </p:cNvPr>
          <p:cNvPicPr>
            <a:picLocks noChangeAspect="1"/>
          </p:cNvPicPr>
          <p:nvPr/>
        </p:nvPicPr>
        <p:blipFill rotWithShape="1">
          <a:blip r:embed="rId4"/>
          <a:srcRect l="11976" t="31925" r="25172" b="51186"/>
          <a:stretch/>
        </p:blipFill>
        <p:spPr>
          <a:xfrm>
            <a:off x="489828" y="883931"/>
            <a:ext cx="2839870" cy="1642181"/>
          </a:xfrm>
          <a:prstGeom prst="rect">
            <a:avLst/>
          </a:prstGeom>
        </p:spPr>
      </p:pic>
      <p:pic>
        <p:nvPicPr>
          <p:cNvPr id="7" name="Picture 6">
            <a:extLst>
              <a:ext uri="{FF2B5EF4-FFF2-40B4-BE49-F238E27FC236}">
                <a16:creationId xmlns:a16="http://schemas.microsoft.com/office/drawing/2014/main" id="{12339A97-7528-B642-8B99-73CA0BF5DFDE}"/>
              </a:ext>
            </a:extLst>
          </p:cNvPr>
          <p:cNvPicPr>
            <a:picLocks noChangeAspect="1"/>
          </p:cNvPicPr>
          <p:nvPr/>
        </p:nvPicPr>
        <p:blipFill rotWithShape="1">
          <a:blip r:embed="rId5"/>
          <a:srcRect l="12118" t="51807" r="24933" b="30754"/>
          <a:stretch/>
        </p:blipFill>
        <p:spPr>
          <a:xfrm>
            <a:off x="5661213" y="883931"/>
            <a:ext cx="2827579" cy="1628559"/>
          </a:xfrm>
          <a:prstGeom prst="rect">
            <a:avLst/>
          </a:prstGeom>
        </p:spPr>
      </p:pic>
    </p:spTree>
    <p:extLst>
      <p:ext uri="{BB962C8B-B14F-4D97-AF65-F5344CB8AC3E}">
        <p14:creationId xmlns:p14="http://schemas.microsoft.com/office/powerpoint/2010/main" val="1496894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2B7261-F695-9E49-A6CB-2B5294356BE3}"/>
              </a:ext>
            </a:extLst>
          </p:cNvPr>
          <p:cNvSpPr>
            <a:spLocks noGrp="1"/>
          </p:cNvSpPr>
          <p:nvPr>
            <p:ph type="title"/>
          </p:nvPr>
        </p:nvSpPr>
        <p:spPr/>
        <p:txBody>
          <a:bodyPr/>
          <a:lstStyle/>
          <a:p>
            <a:r>
              <a:rPr lang="en-US" dirty="0"/>
              <a:t>C4PO (Conv4 Predicted Output) (</a:t>
            </a:r>
            <a:r>
              <a:rPr lang="en-US" sz="1400" dirty="0"/>
              <a:t>Unfortunately better</a:t>
            </a:r>
            <a:r>
              <a:rPr lang="en-US" dirty="0"/>
              <a:t>)</a:t>
            </a:r>
          </a:p>
        </p:txBody>
      </p:sp>
      <p:sp>
        <p:nvSpPr>
          <p:cNvPr id="4" name="Date Placeholder 3">
            <a:extLst>
              <a:ext uri="{FF2B5EF4-FFF2-40B4-BE49-F238E27FC236}">
                <a16:creationId xmlns:a16="http://schemas.microsoft.com/office/drawing/2014/main" id="{B9E5633E-0DC4-E14F-A3D8-ACD7A33A2166}"/>
              </a:ext>
            </a:extLst>
          </p:cNvPr>
          <p:cNvSpPr>
            <a:spLocks noGrp="1"/>
          </p:cNvSpPr>
          <p:nvPr>
            <p:ph type="dt" sz="half" idx="2"/>
          </p:nvPr>
        </p:nvSpPr>
        <p:spPr/>
        <p:txBody>
          <a:bodyPr/>
          <a:lstStyle/>
          <a:p>
            <a:pPr>
              <a:defRPr/>
            </a:pPr>
            <a:fld id="{57ADAB69-348E-2C41-AF41-E98D046040A4}" type="datetime1">
              <a:rPr lang="en-US" smtClean="0"/>
              <a:t>8/29/19</a:t>
            </a:fld>
            <a:endParaRPr lang="en-US" dirty="0"/>
          </a:p>
        </p:txBody>
      </p:sp>
      <p:sp>
        <p:nvSpPr>
          <p:cNvPr id="5" name="Footer Placeholder 4">
            <a:extLst>
              <a:ext uri="{FF2B5EF4-FFF2-40B4-BE49-F238E27FC236}">
                <a16:creationId xmlns:a16="http://schemas.microsoft.com/office/drawing/2014/main" id="{947B87F7-4F18-A348-B622-CE8D0D6B30FF}"/>
              </a:ext>
            </a:extLst>
          </p:cNvPr>
          <p:cNvSpPr>
            <a:spLocks noGrp="1"/>
          </p:cNvSpPr>
          <p:nvPr>
            <p:ph type="ftr" sz="quarter" idx="3"/>
          </p:nvPr>
        </p:nvSpPr>
        <p:spPr/>
        <p:txBody>
          <a:bodyPr/>
          <a:lstStyle/>
          <a:p>
            <a:pPr>
              <a:defRPr/>
            </a:pPr>
            <a:r>
              <a:rPr lang="en-US"/>
              <a:t>Presenter | Presentation Title or Meeting Title</a:t>
            </a:r>
            <a:endParaRPr lang="en-US" b="1" dirty="0"/>
          </a:p>
        </p:txBody>
      </p:sp>
      <p:sp>
        <p:nvSpPr>
          <p:cNvPr id="6" name="Slide Number Placeholder 5">
            <a:extLst>
              <a:ext uri="{FF2B5EF4-FFF2-40B4-BE49-F238E27FC236}">
                <a16:creationId xmlns:a16="http://schemas.microsoft.com/office/drawing/2014/main" id="{D907E279-6E60-5D46-95A1-122A7BDE048B}"/>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pic>
        <p:nvPicPr>
          <p:cNvPr id="12" name="Picture 11">
            <a:extLst>
              <a:ext uri="{FF2B5EF4-FFF2-40B4-BE49-F238E27FC236}">
                <a16:creationId xmlns:a16="http://schemas.microsoft.com/office/drawing/2014/main" id="{C1364A0C-572D-7640-AD7A-834373C8C7D3}"/>
              </a:ext>
            </a:extLst>
          </p:cNvPr>
          <p:cNvPicPr>
            <a:picLocks noChangeAspect="1"/>
          </p:cNvPicPr>
          <p:nvPr/>
        </p:nvPicPr>
        <p:blipFill>
          <a:blip r:embed="rId2"/>
          <a:stretch>
            <a:fillRect/>
          </a:stretch>
        </p:blipFill>
        <p:spPr>
          <a:xfrm>
            <a:off x="5814304" y="1005063"/>
            <a:ext cx="2417838" cy="1360356"/>
          </a:xfrm>
          <a:prstGeom prst="rect">
            <a:avLst/>
          </a:prstGeom>
        </p:spPr>
      </p:pic>
      <p:sp>
        <p:nvSpPr>
          <p:cNvPr id="13" name="Right Arrow 12">
            <a:extLst>
              <a:ext uri="{FF2B5EF4-FFF2-40B4-BE49-F238E27FC236}">
                <a16:creationId xmlns:a16="http://schemas.microsoft.com/office/drawing/2014/main" id="{FF1925CF-A476-6547-933E-988DBBD4A357}"/>
              </a:ext>
            </a:extLst>
          </p:cNvPr>
          <p:cNvSpPr/>
          <p:nvPr/>
        </p:nvSpPr>
        <p:spPr>
          <a:xfrm>
            <a:off x="3598639" y="1301099"/>
            <a:ext cx="1793633" cy="618565"/>
          </a:xfrm>
          <a:prstGeom prs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E547CB3-4E7A-9F4D-9ED2-C90B8497E40B}"/>
              </a:ext>
            </a:extLst>
          </p:cNvPr>
          <p:cNvPicPr>
            <a:picLocks noChangeAspect="1"/>
          </p:cNvPicPr>
          <p:nvPr/>
        </p:nvPicPr>
        <p:blipFill rotWithShape="1">
          <a:blip r:embed="rId3"/>
          <a:srcRect l="11976" t="31925" r="25172" b="51186"/>
          <a:stretch/>
        </p:blipFill>
        <p:spPr>
          <a:xfrm>
            <a:off x="489828" y="883931"/>
            <a:ext cx="2839870" cy="1642181"/>
          </a:xfrm>
          <a:prstGeom prst="rect">
            <a:avLst/>
          </a:prstGeom>
        </p:spPr>
      </p:pic>
      <p:pic>
        <p:nvPicPr>
          <p:cNvPr id="15" name="Picture 14">
            <a:extLst>
              <a:ext uri="{FF2B5EF4-FFF2-40B4-BE49-F238E27FC236}">
                <a16:creationId xmlns:a16="http://schemas.microsoft.com/office/drawing/2014/main" id="{1E8340F7-5A77-484E-97A0-A9F3E3363773}"/>
              </a:ext>
            </a:extLst>
          </p:cNvPr>
          <p:cNvPicPr>
            <a:picLocks noChangeAspect="1"/>
          </p:cNvPicPr>
          <p:nvPr/>
        </p:nvPicPr>
        <p:blipFill rotWithShape="1">
          <a:blip r:embed="rId3"/>
          <a:srcRect l="12199" t="51922" r="25396" b="30905"/>
          <a:stretch/>
        </p:blipFill>
        <p:spPr>
          <a:xfrm>
            <a:off x="5661213" y="883931"/>
            <a:ext cx="2839870" cy="1669538"/>
          </a:xfrm>
          <a:prstGeom prst="rect">
            <a:avLst/>
          </a:prstGeom>
          <a:ln>
            <a:noFill/>
          </a:ln>
        </p:spPr>
      </p:pic>
      <p:pic>
        <p:nvPicPr>
          <p:cNvPr id="21" name="Content Placeholder 20">
            <a:extLst>
              <a:ext uri="{FF2B5EF4-FFF2-40B4-BE49-F238E27FC236}">
                <a16:creationId xmlns:a16="http://schemas.microsoft.com/office/drawing/2014/main" id="{D1B1349F-667F-F047-AF2F-EA7D170A60DB}"/>
              </a:ext>
            </a:extLst>
          </p:cNvPr>
          <p:cNvPicPr>
            <a:picLocks noGrp="1" noChangeAspect="1"/>
          </p:cNvPicPr>
          <p:nvPr>
            <p:ph idx="1"/>
          </p:nvPr>
        </p:nvPicPr>
        <p:blipFill>
          <a:blip r:embed="rId4"/>
          <a:stretch>
            <a:fillRect/>
          </a:stretch>
        </p:blipFill>
        <p:spPr>
          <a:xfrm>
            <a:off x="-41672" y="2682588"/>
            <a:ext cx="9074253" cy="3660932"/>
          </a:xfrm>
        </p:spPr>
      </p:pic>
    </p:spTree>
    <p:extLst>
      <p:ext uri="{BB962C8B-B14F-4D97-AF65-F5344CB8AC3E}">
        <p14:creationId xmlns:p14="http://schemas.microsoft.com/office/powerpoint/2010/main" val="2592335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DA6FD3B-0541-554C-8A42-DFB6B24E5A3E}"/>
              </a:ext>
            </a:extLst>
          </p:cNvPr>
          <p:cNvSpPr>
            <a:spLocks noGrp="1"/>
          </p:cNvSpPr>
          <p:nvPr>
            <p:ph idx="1"/>
          </p:nvPr>
        </p:nvSpPr>
        <p:spPr>
          <a:xfrm>
            <a:off x="228600" y="1030778"/>
            <a:ext cx="7236229" cy="5000135"/>
          </a:xfrm>
        </p:spPr>
        <p:txBody>
          <a:bodyPr/>
          <a:lstStyle/>
          <a:p>
            <a:pPr marL="914400" lvl="1" indent="-457200">
              <a:buFont typeface="+mj-lt"/>
              <a:buAutoNum type="arabicPeriod"/>
            </a:pPr>
            <a:r>
              <a:rPr lang="en-US" sz="2400" b="1" dirty="0"/>
              <a:t>Good training data</a:t>
            </a:r>
          </a:p>
          <a:p>
            <a:pPr marL="1314450" lvl="2" indent="-457200"/>
            <a:r>
              <a:rPr lang="en-US" sz="1600" dirty="0"/>
              <a:t>Bad data can cause </a:t>
            </a:r>
            <a:r>
              <a:rPr lang="en-US" sz="1600" b="1" dirty="0"/>
              <a:t>training confusion</a:t>
            </a:r>
          </a:p>
          <a:p>
            <a:pPr marL="1314450" lvl="2" indent="-457200"/>
            <a:r>
              <a:rPr lang="en-US" sz="1600" dirty="0"/>
              <a:t>We want data that would be common to see</a:t>
            </a:r>
          </a:p>
          <a:p>
            <a:pPr marL="800100" lvl="1" indent="-342900">
              <a:buFont typeface="+mj-lt"/>
              <a:buAutoNum type="arabicPeriod"/>
            </a:pPr>
            <a:r>
              <a:rPr lang="en-US" sz="2400" b="1" dirty="0"/>
              <a:t> Network Design</a:t>
            </a:r>
            <a:endParaRPr lang="en-US" sz="2400" dirty="0"/>
          </a:p>
          <a:p>
            <a:pPr marL="1314450" lvl="2" indent="-457200"/>
            <a:r>
              <a:rPr lang="en-US" sz="2200" dirty="0"/>
              <a:t>Architecture that has </a:t>
            </a:r>
            <a:r>
              <a:rPr lang="en-US" sz="2200" i="1" dirty="0"/>
              <a:t>large enough </a:t>
            </a:r>
            <a:r>
              <a:rPr lang="en-US" sz="2200" b="1" dirty="0"/>
              <a:t>representational capacity</a:t>
            </a:r>
          </a:p>
          <a:p>
            <a:pPr marL="1771650" lvl="3" indent="-457200"/>
            <a:r>
              <a:rPr lang="en-US" sz="1400" dirty="0"/>
              <a:t>Otherwise it would never be able to make the correct output</a:t>
            </a:r>
          </a:p>
          <a:p>
            <a:pPr marL="1314450" lvl="2" indent="-457200"/>
            <a:r>
              <a:rPr lang="en-US" sz="2200" dirty="0"/>
              <a:t>But </a:t>
            </a:r>
            <a:r>
              <a:rPr lang="en-US" sz="2200" i="1" dirty="0"/>
              <a:t>small enough </a:t>
            </a:r>
            <a:r>
              <a:rPr lang="en-US" sz="2200" dirty="0"/>
              <a:t>so it doesn’t immediately </a:t>
            </a:r>
            <a:r>
              <a:rPr lang="en-US" sz="2200" b="1" dirty="0"/>
              <a:t>overfit</a:t>
            </a:r>
            <a:r>
              <a:rPr lang="en-US" sz="2200" dirty="0"/>
              <a:t> </a:t>
            </a:r>
          </a:p>
          <a:p>
            <a:pPr marL="1771650" lvl="3" indent="-457200"/>
            <a:r>
              <a:rPr lang="en-US" sz="1200" dirty="0"/>
              <a:t>Manifests itself in a Fully Convolution Network as negligibly different output</a:t>
            </a:r>
          </a:p>
          <a:p>
            <a:pPr marL="914400" lvl="1" indent="-457200">
              <a:buFont typeface="+mj-lt"/>
              <a:buAutoNum type="arabicPeriod"/>
            </a:pPr>
            <a:r>
              <a:rPr lang="en-US" sz="2400" b="1" dirty="0"/>
              <a:t>Training to a sufficient accuracy (low MSE)</a:t>
            </a:r>
          </a:p>
          <a:p>
            <a:pPr marL="914400" lvl="1" indent="-457200">
              <a:buFont typeface="+mj-lt"/>
              <a:buAutoNum type="arabicPeriod"/>
            </a:pPr>
            <a:r>
              <a:rPr lang="en-US" sz="2400" b="1" strike="sngStrike" dirty="0"/>
              <a:t>Validation and Testing</a:t>
            </a:r>
          </a:p>
          <a:p>
            <a:pPr marL="1314450" lvl="2" indent="-457200"/>
            <a:r>
              <a:rPr lang="en-US" b="1" dirty="0"/>
              <a:t>Remains to be done, requires further research before it is possible.</a:t>
            </a:r>
          </a:p>
        </p:txBody>
      </p:sp>
      <p:sp>
        <p:nvSpPr>
          <p:cNvPr id="8" name="Title 7">
            <a:extLst>
              <a:ext uri="{FF2B5EF4-FFF2-40B4-BE49-F238E27FC236}">
                <a16:creationId xmlns:a16="http://schemas.microsoft.com/office/drawing/2014/main" id="{8B6C1277-B4BD-3F49-9318-209ECCE85053}"/>
              </a:ext>
            </a:extLst>
          </p:cNvPr>
          <p:cNvSpPr>
            <a:spLocks noGrp="1"/>
          </p:cNvSpPr>
          <p:nvPr>
            <p:ph type="title"/>
          </p:nvPr>
        </p:nvSpPr>
        <p:spPr/>
        <p:txBody>
          <a:bodyPr/>
          <a:lstStyle/>
          <a:p>
            <a:r>
              <a:rPr lang="en-US" dirty="0"/>
              <a:t>Research Process</a:t>
            </a:r>
          </a:p>
        </p:txBody>
      </p:sp>
      <p:sp>
        <p:nvSpPr>
          <p:cNvPr id="4" name="Date Placeholder 3">
            <a:extLst>
              <a:ext uri="{FF2B5EF4-FFF2-40B4-BE49-F238E27FC236}">
                <a16:creationId xmlns:a16="http://schemas.microsoft.com/office/drawing/2014/main" id="{EB530EEB-BDE8-534B-A1FC-1C60A467C763}"/>
              </a:ext>
            </a:extLst>
          </p:cNvPr>
          <p:cNvSpPr>
            <a:spLocks noGrp="1"/>
          </p:cNvSpPr>
          <p:nvPr>
            <p:ph type="dt" sz="half" idx="2"/>
          </p:nvPr>
        </p:nvSpPr>
        <p:spPr/>
        <p:txBody>
          <a:bodyPr/>
          <a:lstStyle/>
          <a:p>
            <a:pPr>
              <a:defRPr/>
            </a:pPr>
            <a:fld id="{8FEA58B7-095F-6844-8E3C-8A1DDD22BF89}" type="datetime1">
              <a:rPr lang="en-US" smtClean="0"/>
              <a:t>8/29/19</a:t>
            </a:fld>
            <a:endParaRPr lang="en-US" dirty="0"/>
          </a:p>
        </p:txBody>
      </p:sp>
      <p:sp>
        <p:nvSpPr>
          <p:cNvPr id="5" name="Footer Placeholder 4">
            <a:extLst>
              <a:ext uri="{FF2B5EF4-FFF2-40B4-BE49-F238E27FC236}">
                <a16:creationId xmlns:a16="http://schemas.microsoft.com/office/drawing/2014/main" id="{8B2FED7D-145C-F747-8DC7-6B85787C602B}"/>
              </a:ext>
            </a:extLst>
          </p:cNvPr>
          <p:cNvSpPr>
            <a:spLocks noGrp="1"/>
          </p:cNvSpPr>
          <p:nvPr>
            <p:ph type="ftr" sz="quarter" idx="3"/>
          </p:nvPr>
        </p:nvSpPr>
        <p:spPr/>
        <p:txBody>
          <a:bodyPr/>
          <a:lstStyle/>
          <a:p>
            <a:pPr>
              <a:defRPr/>
            </a:pPr>
            <a:r>
              <a:rPr lang="en-US"/>
              <a:t>Presenter | Presentation Title or Meeting Title</a:t>
            </a:r>
            <a:endParaRPr lang="en-US" b="1" dirty="0"/>
          </a:p>
        </p:txBody>
      </p:sp>
      <p:sp>
        <p:nvSpPr>
          <p:cNvPr id="6" name="Slide Number Placeholder 5">
            <a:extLst>
              <a:ext uri="{FF2B5EF4-FFF2-40B4-BE49-F238E27FC236}">
                <a16:creationId xmlns:a16="http://schemas.microsoft.com/office/drawing/2014/main" id="{E7EA0736-4528-2049-BE1A-34BEBD64C940}"/>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Tree>
    <p:extLst>
      <p:ext uri="{BB962C8B-B14F-4D97-AF65-F5344CB8AC3E}">
        <p14:creationId xmlns:p14="http://schemas.microsoft.com/office/powerpoint/2010/main" val="1461770088"/>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Fermilab_PPT_090815</Template>
  <TotalTime>3681</TotalTime>
  <Words>1536</Words>
  <Application>Microsoft Macintosh PowerPoint</Application>
  <PresentationFormat>On-screen Show (4:3)</PresentationFormat>
  <Paragraphs>187</Paragraphs>
  <Slides>15</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American Typewriter</vt:lpstr>
      <vt:lpstr>Arial</vt:lpstr>
      <vt:lpstr>Calibri</vt:lpstr>
      <vt:lpstr>Helvetica</vt:lpstr>
      <vt:lpstr>Menlo</vt:lpstr>
      <vt:lpstr>Fermilab_PPT_090815</vt:lpstr>
      <vt:lpstr>PowerPoint Presentation</vt:lpstr>
      <vt:lpstr>TaRDIS</vt:lpstr>
      <vt:lpstr>The Problem &amp; Progress</vt:lpstr>
      <vt:lpstr>Deep Neural Network Goals</vt:lpstr>
      <vt:lpstr>Convolutional Neural Networks</vt:lpstr>
      <vt:lpstr>Convolutional Neural Networks</vt:lpstr>
      <vt:lpstr>C3PO (Conv3 Predicted Output)</vt:lpstr>
      <vt:lpstr>C4PO (Conv4 Predicted Output) (Unfortunately better)</vt:lpstr>
      <vt:lpstr>Research Process</vt:lpstr>
      <vt:lpstr>Research Process: Acquiring Training Data</vt:lpstr>
      <vt:lpstr>Research Process: Network Design</vt:lpstr>
      <vt:lpstr>Research Process: Loss Curves</vt:lpstr>
      <vt:lpstr>Hurdles</vt:lpstr>
      <vt:lpstr>Challenges &amp; Future Work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Waltteri Leinonen (student)</dc:creator>
  <cp:lastModifiedBy>Walter Leinonen (student)</cp:lastModifiedBy>
  <cp:revision>62</cp:revision>
  <cp:lastPrinted>2014-01-20T19:40:21Z</cp:lastPrinted>
  <dcterms:created xsi:type="dcterms:W3CDTF">2019-07-02T19:02:39Z</dcterms:created>
  <dcterms:modified xsi:type="dcterms:W3CDTF">2019-08-29T15:07:22Z</dcterms:modified>
</cp:coreProperties>
</file>