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7"/>
  </p:notesMasterIdLst>
  <p:handoutMasterIdLst>
    <p:handoutMasterId r:id="rId18"/>
  </p:handoutMasterIdLst>
  <p:sldIdLst>
    <p:sldId id="294" r:id="rId2"/>
    <p:sldId id="275" r:id="rId3"/>
    <p:sldId id="316" r:id="rId4"/>
    <p:sldId id="284" r:id="rId5"/>
    <p:sldId id="295" r:id="rId6"/>
    <p:sldId id="299" r:id="rId7"/>
    <p:sldId id="310" r:id="rId8"/>
    <p:sldId id="296" r:id="rId9"/>
    <p:sldId id="315" r:id="rId10"/>
    <p:sldId id="300" r:id="rId11"/>
    <p:sldId id="313" r:id="rId12"/>
    <p:sldId id="314" r:id="rId13"/>
    <p:sldId id="303" r:id="rId14"/>
    <p:sldId id="311" r:id="rId15"/>
    <p:sldId id="307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F0F"/>
    <a:srgbClr val="50504E"/>
    <a:srgbClr val="4E4E4E"/>
    <a:srgbClr val="404040"/>
    <a:srgbClr val="004C97"/>
    <a:srgbClr val="63666A"/>
    <a:srgbClr val="99D6EA"/>
    <a:srgbClr val="505050"/>
    <a:srgbClr val="A7A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napToObjects="1" showGuides="1">
      <p:cViewPr varScale="1">
        <p:scale>
          <a:sx n="72" d="100"/>
          <a:sy n="72" d="100"/>
        </p:scale>
        <p:origin x="1350" y="6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8/28/2019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8/28/2019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8/28/2019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8/28/2019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8/28/2019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8/28/2019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8/28/2019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8/28/2019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8/28/2019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Arturo Prieto Tirado, University of Cantabria, Santander, Spain</a:t>
            </a:r>
          </a:p>
          <a:p>
            <a:r>
              <a:rPr lang="en-US" dirty="0"/>
              <a:t>Supervisors: Yuri </a:t>
            </a:r>
            <a:r>
              <a:rPr lang="en-US" dirty="0" err="1"/>
              <a:t>Alexahin</a:t>
            </a:r>
            <a:r>
              <a:rPr lang="en-US" dirty="0"/>
              <a:t>, Eric Stern	</a:t>
            </a:r>
          </a:p>
          <a:p>
            <a:r>
              <a:rPr lang="en-US" dirty="0"/>
              <a:t>Helen Edwards Final Presentation  08/29/2019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algn="ctr"/>
            <a:r>
              <a:rPr lang="en-US" u="sng" dirty="0"/>
              <a:t>Simulations of beam dynamics with strong space-charge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F3714EE7-9692-4438-9BB4-6D74DD075E99}"/>
                  </a:ext>
                </a:extLst>
              </p:cNvPr>
              <p:cNvSpPr>
                <a:spLocks noGrp="1"/>
              </p:cNvSpPr>
              <p:nvPr>
                <p:ph sz="half" idx="15"/>
              </p:nvPr>
            </p:nvSpPr>
            <p:spPr>
              <a:xfrm>
                <a:off x="222250" y="1036102"/>
                <a:ext cx="8921750" cy="5022675"/>
              </a:xfrm>
            </p:spPr>
            <p:txBody>
              <a:bodyPr/>
              <a:lstStyle/>
              <a:p>
                <a:r>
                  <a:rPr lang="es-ES" dirty="0" err="1">
                    <a:solidFill>
                      <a:schemeClr val="tx1"/>
                    </a:solidFill>
                    <a:latin typeface="Calibri" charset="0"/>
                  </a:rPr>
                  <a:t>Periodic</a:t>
                </a:r>
                <a:r>
                  <a:rPr lang="es-ES" dirty="0">
                    <a:solidFill>
                      <a:schemeClr val="tx1"/>
                    </a:solidFill>
                    <a:latin typeface="Calibri" charset="0"/>
                  </a:rPr>
                  <a:t> as </a:t>
                </a:r>
                <a:r>
                  <a:rPr lang="es-ES" dirty="0" err="1">
                    <a:solidFill>
                      <a:schemeClr val="tx1"/>
                    </a:solidFill>
                    <a:latin typeface="Calibri" charset="0"/>
                  </a:rPr>
                  <a:t>starting</a:t>
                </a:r>
                <a:r>
                  <a:rPr lang="es-ES" dirty="0">
                    <a:solidFill>
                      <a:schemeClr val="tx1"/>
                    </a:solidFill>
                    <a:latin typeface="Calibri" charset="0"/>
                  </a:rPr>
                  <a:t> </a:t>
                </a:r>
                <a:r>
                  <a:rPr lang="es-ES" dirty="0" err="1">
                    <a:solidFill>
                      <a:schemeClr val="tx1"/>
                    </a:solidFill>
                    <a:latin typeface="Calibri" charset="0"/>
                  </a:rPr>
                  <a:t>condition</a:t>
                </a:r>
                <a:r>
                  <a:rPr lang="es-ES" dirty="0">
                    <a:solidFill>
                      <a:schemeClr val="tx1"/>
                    </a:solidFill>
                    <a:latin typeface="Calibri" charset="0"/>
                  </a:rPr>
                  <a:t>, </a:t>
                </a:r>
                <a:r>
                  <a:rPr lang="es-ES" dirty="0" err="1">
                    <a:solidFill>
                      <a:schemeClr val="tx1"/>
                    </a:solidFill>
                    <a:latin typeface="Calibri" charset="0"/>
                  </a:rPr>
                  <a:t>but</a:t>
                </a:r>
                <a:r>
                  <a:rPr lang="es-ES" dirty="0">
                    <a:solidFill>
                      <a:schemeClr val="tx1"/>
                    </a:solidFill>
                    <a:latin typeface="Calibri" charset="0"/>
                  </a:rPr>
                  <a:t> in </a:t>
                </a:r>
                <a:r>
                  <a:rPr lang="es-ES" dirty="0" err="1">
                    <a:solidFill>
                      <a:schemeClr val="tx1"/>
                    </a:solidFill>
                    <a:latin typeface="Calibri" charset="0"/>
                  </a:rPr>
                  <a:t>this</a:t>
                </a:r>
                <a:r>
                  <a:rPr lang="es-ES" dirty="0">
                    <a:solidFill>
                      <a:schemeClr val="tx1"/>
                    </a:solidFill>
                    <a:latin typeface="Calibri" charset="0"/>
                  </a:rPr>
                  <a:t> </a:t>
                </a:r>
                <a:r>
                  <a:rPr lang="es-ES" dirty="0" err="1">
                    <a:solidFill>
                      <a:schemeClr val="tx1"/>
                    </a:solidFill>
                    <a:latin typeface="Calibri" charset="0"/>
                  </a:rPr>
                  <a:t>lattice</a:t>
                </a:r>
                <a:r>
                  <a:rPr lang="es-ES" dirty="0">
                    <a:solidFill>
                      <a:schemeClr val="tx1"/>
                    </a:solidFill>
                    <a:latin typeface="Calibri" charset="0"/>
                  </a:rPr>
                  <a:t> </a:t>
                </a:r>
                <a:r>
                  <a:rPr lang="es-ES" dirty="0" err="1">
                    <a:solidFill>
                      <a:schemeClr val="tx1"/>
                    </a:solidFill>
                    <a:latin typeface="Calibri" charset="0"/>
                  </a:rPr>
                  <a:t>periodicity</a:t>
                </a:r>
                <a:r>
                  <a:rPr lang="es-ES" dirty="0">
                    <a:solidFill>
                      <a:schemeClr val="tx1"/>
                    </a:solidFill>
                    <a:latin typeface="Calibri" charset="0"/>
                  </a:rPr>
                  <a:t> </a:t>
                </a:r>
                <a:r>
                  <a:rPr lang="es-ES" dirty="0" err="1">
                    <a:solidFill>
                      <a:schemeClr val="tx1"/>
                    </a:solidFill>
                    <a:latin typeface="Calibri" charset="0"/>
                  </a:rPr>
                  <a:t>is</a:t>
                </a:r>
                <a:r>
                  <a:rPr lang="es-ES" dirty="0">
                    <a:solidFill>
                      <a:schemeClr val="tx1"/>
                    </a:solidFill>
                    <a:latin typeface="Calibri" charset="0"/>
                  </a:rPr>
                  <a:t> </a:t>
                </a:r>
                <a:r>
                  <a:rPr lang="es-ES" dirty="0" err="1">
                    <a:solidFill>
                      <a:schemeClr val="tx1"/>
                    </a:solidFill>
                    <a:latin typeface="Calibri" charset="0"/>
                  </a:rPr>
                  <a:t>broken</a:t>
                </a:r>
                <a:r>
                  <a:rPr lang="es-ES" dirty="0">
                    <a:solidFill>
                      <a:schemeClr val="tx1"/>
                    </a:solidFill>
                    <a:latin typeface="Calibri" charset="0"/>
                  </a:rPr>
                  <a:t> </a:t>
                </a:r>
                <a:r>
                  <a:rPr lang="es-ES" dirty="0" err="1">
                    <a:solidFill>
                      <a:schemeClr val="tx1"/>
                    </a:solidFill>
                    <a:latin typeface="Calibri" charset="0"/>
                  </a:rPr>
                  <a:t>because</a:t>
                </a:r>
                <a:r>
                  <a:rPr lang="es-ES" dirty="0">
                    <a:solidFill>
                      <a:schemeClr val="tx1"/>
                    </a:solidFill>
                    <a:latin typeface="Calibri" charset="0"/>
                  </a:rPr>
                  <a:t> </a:t>
                </a:r>
                <a:r>
                  <a:rPr lang="es-ES" dirty="0" err="1">
                    <a:solidFill>
                      <a:schemeClr val="tx1"/>
                    </a:solidFill>
                    <a:latin typeface="Calibri" charset="0"/>
                  </a:rPr>
                  <a:t>we</a:t>
                </a:r>
                <a:r>
                  <a:rPr lang="es-ES" dirty="0">
                    <a:solidFill>
                      <a:schemeClr val="tx1"/>
                    </a:solidFill>
                    <a:latin typeface="Calibri" charset="0"/>
                  </a:rPr>
                  <a:t> </a:t>
                </a:r>
                <a:r>
                  <a:rPr lang="es-ES" dirty="0" err="1">
                    <a:solidFill>
                      <a:schemeClr val="tx1"/>
                    </a:solidFill>
                    <a:latin typeface="Calibri" charset="0"/>
                  </a:rPr>
                  <a:t>changed</a:t>
                </a:r>
                <a:r>
                  <a:rPr lang="es-ES" dirty="0">
                    <a:solidFill>
                      <a:schemeClr val="tx1"/>
                    </a:solidFill>
                    <a:latin typeface="Calibri" charset="0"/>
                  </a:rPr>
                  <a:t> </a:t>
                </a:r>
                <a:r>
                  <a:rPr lang="es-ES" dirty="0" err="1">
                    <a:solidFill>
                      <a:schemeClr val="tx1"/>
                    </a:solidFill>
                    <a:latin typeface="Calibri" charset="0"/>
                  </a:rPr>
                  <a:t>strength</a:t>
                </a:r>
                <a:r>
                  <a:rPr lang="es-ES" dirty="0">
                    <a:solidFill>
                      <a:schemeClr val="tx1"/>
                    </a:solidFill>
                    <a:latin typeface="Calibri" charset="0"/>
                  </a:rPr>
                  <a:t> </a:t>
                </a:r>
                <a:r>
                  <a:rPr lang="es-ES" dirty="0" err="1">
                    <a:solidFill>
                      <a:schemeClr val="tx1"/>
                    </a:solidFill>
                    <a:latin typeface="Calibri" charset="0"/>
                  </a:rPr>
                  <a:t>of</a:t>
                </a:r>
                <a:r>
                  <a:rPr lang="es-ES" dirty="0">
                    <a:solidFill>
                      <a:schemeClr val="tx1"/>
                    </a:solidFill>
                    <a:latin typeface="Calibri" charset="0"/>
                  </a:rPr>
                  <a:t> 1st </a:t>
                </a:r>
                <a:r>
                  <a:rPr lang="es-ES" dirty="0" err="1">
                    <a:solidFill>
                      <a:schemeClr val="tx1"/>
                    </a:solidFill>
                    <a:latin typeface="Calibri" charset="0"/>
                  </a:rPr>
                  <a:t>quadrupole</a:t>
                </a:r>
                <a:r>
                  <a:rPr lang="es-ES" dirty="0">
                    <a:solidFill>
                      <a:schemeClr val="tx1"/>
                    </a:solidFill>
                    <a:latin typeface="Calibri" charset="0"/>
                  </a:rPr>
                  <a:t> </a:t>
                </a:r>
                <a:r>
                  <a:rPr lang="es-ES" dirty="0" err="1">
                    <a:solidFill>
                      <a:schemeClr val="tx1"/>
                    </a:solidFill>
                    <a:latin typeface="Calibri" charset="0"/>
                  </a:rPr>
                  <a:t>by</a:t>
                </a:r>
                <a:r>
                  <a:rPr lang="es-ES" dirty="0">
                    <a:solidFill>
                      <a:schemeClr val="tx1"/>
                    </a:solidFill>
                    <a:latin typeface="Calibri" charset="0"/>
                  </a:rPr>
                  <a:t> 1%</a:t>
                </a:r>
              </a:p>
              <a:p>
                <a:endParaRPr lang="es-ES" dirty="0">
                  <a:solidFill>
                    <a:schemeClr val="tx1"/>
                  </a:solidFill>
                  <a:latin typeface="Calibri" charset="0"/>
                </a:endParaRPr>
              </a:p>
              <a:p>
                <a:r>
                  <a:rPr lang="es-ES" dirty="0">
                    <a:solidFill>
                      <a:schemeClr val="tx1"/>
                    </a:solidFill>
                    <a:latin typeface="Calibri" charset="0"/>
                  </a:rPr>
                  <a:t>Newton </a:t>
                </a:r>
                <a:r>
                  <a:rPr lang="es-ES" dirty="0" err="1">
                    <a:solidFill>
                      <a:schemeClr val="tx1"/>
                    </a:solidFill>
                    <a:latin typeface="Calibri" charset="0"/>
                  </a:rPr>
                  <a:t>Method</a:t>
                </a:r>
                <a:r>
                  <a:rPr lang="es-ES" dirty="0">
                    <a:solidFill>
                      <a:schemeClr val="tx1"/>
                    </a:solidFill>
                    <a:latin typeface="Calibri" charset="0"/>
                  </a:rPr>
                  <a:t> (</a:t>
                </a:r>
                <a:r>
                  <a:rPr lang="es-ES" dirty="0" err="1">
                    <a:solidFill>
                      <a:schemeClr val="tx1"/>
                    </a:solidFill>
                    <a:latin typeface="Calibri" charset="0"/>
                  </a:rPr>
                  <a:t>emittances</a:t>
                </a:r>
                <a:r>
                  <a:rPr lang="es-ES" dirty="0">
                    <a:solidFill>
                      <a:schemeClr val="tx1"/>
                    </a:solidFill>
                    <a:latin typeface="Calibri" charset="0"/>
                  </a:rPr>
                  <a:t> </a:t>
                </a:r>
                <a:r>
                  <a:rPr lang="es-ES" dirty="0" err="1">
                    <a:solidFill>
                      <a:schemeClr val="tx1"/>
                    </a:solidFill>
                    <a:latin typeface="Calibri" charset="0"/>
                  </a:rPr>
                  <a:t>check</a:t>
                </a:r>
                <a:r>
                  <a:rPr lang="es-ES" dirty="0">
                    <a:solidFill>
                      <a:schemeClr val="tx1"/>
                    </a:solidFill>
                    <a:latin typeface="Calibri" charset="0"/>
                  </a:rPr>
                  <a:t> </a:t>
                </a:r>
                <a:r>
                  <a:rPr lang="es-ES" dirty="0" err="1">
                    <a:solidFill>
                      <a:schemeClr val="tx1"/>
                    </a:solidFill>
                    <a:latin typeface="Calibri" charset="0"/>
                  </a:rPr>
                  <a:t>necessary</a:t>
                </a:r>
                <a:r>
                  <a:rPr lang="es-ES" dirty="0">
                    <a:solidFill>
                      <a:schemeClr val="tx1"/>
                    </a:solidFill>
                    <a:latin typeface="Calibri" charset="0"/>
                  </a:rPr>
                  <a:t> </a:t>
                </a:r>
                <a:r>
                  <a:rPr lang="es-ES" dirty="0" err="1">
                    <a:solidFill>
                      <a:schemeClr val="tx1"/>
                    </a:solidFill>
                    <a:latin typeface="Calibri" charset="0"/>
                  </a:rPr>
                  <a:t>too</a:t>
                </a:r>
                <a:r>
                  <a:rPr lang="es-ES" dirty="0">
                    <a:solidFill>
                      <a:schemeClr val="tx1"/>
                    </a:solidFill>
                    <a:latin typeface="Calibri" charset="0"/>
                  </a:rPr>
                  <a:t>)</a:t>
                </a:r>
              </a:p>
              <a:p>
                <a:endParaRPr lang="es-ES" dirty="0">
                  <a:solidFill>
                    <a:schemeClr val="tx1"/>
                  </a:solidFill>
                  <a:latin typeface="Calibri" charset="0"/>
                </a:endParaRPr>
              </a:p>
              <a:p>
                <a:pPr marL="0" indent="0">
                  <a:buNone/>
                </a:pPr>
                <a:r>
                  <a:rPr lang="en-US" sz="1800" dirty="0"/>
                  <a:t>     </a:t>
                </a:r>
              </a:p>
              <a:p>
                <a:pPr marL="0" indent="0">
                  <a:buNone/>
                </a:pPr>
                <a:r>
                  <a:rPr lang="en-US" sz="1800" dirty="0"/>
                  <a:t>	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s-E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s-E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𝛴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⋅(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s-E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s-E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−(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s-E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)⋅</m:t>
                    </m:r>
                    <m:sSub>
                      <m:sSubPr>
                        <m:ctrlPr>
                          <a:rPr lang="es-E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𝛴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s-E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𝛴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s-E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s-E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𝛴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s-ES" dirty="0">
                  <a:solidFill>
                    <a:schemeClr val="tx1"/>
                  </a:solidFill>
                  <a:latin typeface="Calibri" charset="0"/>
                </a:endParaRPr>
              </a:p>
              <a:p>
                <a:endParaRPr lang="es-ES" dirty="0">
                  <a:solidFill>
                    <a:schemeClr val="tx1"/>
                  </a:solidFill>
                  <a:latin typeface="Calibri" charset="0"/>
                </a:endParaRPr>
              </a:p>
              <a:p>
                <a:r>
                  <a:rPr lang="es-ES" dirty="0" err="1">
                    <a:solidFill>
                      <a:schemeClr val="tx1"/>
                    </a:solidFill>
                    <a:latin typeface="Calibri" charset="0"/>
                  </a:rPr>
                  <a:t>Convergence</a:t>
                </a:r>
                <a:r>
                  <a:rPr lang="es-ES" dirty="0">
                    <a:solidFill>
                      <a:schemeClr val="tx1"/>
                    </a:solidFill>
                    <a:latin typeface="Calibri" charset="0"/>
                  </a:rPr>
                  <a:t> </a:t>
                </a:r>
                <a:r>
                  <a:rPr lang="es-ES" dirty="0" err="1">
                    <a:solidFill>
                      <a:schemeClr val="tx1"/>
                    </a:solidFill>
                    <a:latin typeface="Calibri" charset="0"/>
                  </a:rPr>
                  <a:t>not</a:t>
                </a:r>
                <a:r>
                  <a:rPr lang="es-ES" dirty="0">
                    <a:solidFill>
                      <a:schemeClr val="tx1"/>
                    </a:solidFill>
                    <a:latin typeface="Calibri" charset="0"/>
                  </a:rPr>
                  <a:t> </a:t>
                </a:r>
                <a:r>
                  <a:rPr lang="es-ES" dirty="0" err="1">
                    <a:solidFill>
                      <a:schemeClr val="tx1"/>
                    </a:solidFill>
                    <a:latin typeface="Calibri" charset="0"/>
                  </a:rPr>
                  <a:t>guaranteed</a:t>
                </a:r>
                <a:endParaRPr lang="es-ES" dirty="0">
                  <a:solidFill>
                    <a:schemeClr val="tx1"/>
                  </a:solidFill>
                  <a:latin typeface="Calibri" charset="0"/>
                </a:endParaRPr>
              </a:p>
              <a:p>
                <a:endParaRPr lang="es-ES" dirty="0">
                  <a:solidFill>
                    <a:schemeClr val="tx1"/>
                  </a:solidFill>
                  <a:latin typeface="Calibri" charset="0"/>
                </a:endParaRPr>
              </a:p>
              <a:p>
                <a:r>
                  <a:rPr lang="es-ES" dirty="0" err="1">
                    <a:solidFill>
                      <a:schemeClr val="tx1"/>
                    </a:solidFill>
                    <a:latin typeface="Calibri" charset="0"/>
                  </a:rPr>
                  <a:t>Create</a:t>
                </a:r>
                <a:r>
                  <a:rPr lang="es-ES" dirty="0">
                    <a:solidFill>
                      <a:schemeClr val="tx1"/>
                    </a:solidFill>
                    <a:latin typeface="Calibri" charset="0"/>
                  </a:rPr>
                  <a:t> </a:t>
                </a:r>
                <a:r>
                  <a:rPr lang="es-ES" dirty="0" err="1">
                    <a:solidFill>
                      <a:schemeClr val="tx1"/>
                    </a:solidFill>
                    <a:latin typeface="Calibri" charset="0"/>
                  </a:rPr>
                  <a:t>associated</a:t>
                </a:r>
                <a:r>
                  <a:rPr lang="es-ES" dirty="0">
                    <a:solidFill>
                      <a:schemeClr val="tx1"/>
                    </a:solidFill>
                    <a:latin typeface="Calibri" charset="0"/>
                  </a:rPr>
                  <a:t> </a:t>
                </a:r>
                <a:r>
                  <a:rPr lang="es-ES" dirty="0" err="1">
                    <a:solidFill>
                      <a:schemeClr val="tx1"/>
                    </a:solidFill>
                    <a:latin typeface="Calibri" charset="0"/>
                  </a:rPr>
                  <a:t>initial</a:t>
                </a:r>
                <a:r>
                  <a:rPr lang="es-ES" dirty="0">
                    <a:solidFill>
                      <a:schemeClr val="tx1"/>
                    </a:solidFill>
                    <a:latin typeface="Calibri" charset="0"/>
                  </a:rPr>
                  <a:t> </a:t>
                </a:r>
                <a:r>
                  <a:rPr lang="es-ES" dirty="0" err="1">
                    <a:solidFill>
                      <a:schemeClr val="tx1"/>
                    </a:solidFill>
                    <a:latin typeface="Calibri" charset="0"/>
                  </a:rPr>
                  <a:t>distribution</a:t>
                </a:r>
                <a:r>
                  <a:rPr lang="es-ES" dirty="0">
                    <a:solidFill>
                      <a:schemeClr val="tx1"/>
                    </a:solidFill>
                    <a:latin typeface="Calibri" charset="0"/>
                  </a:rPr>
                  <a:t> </a:t>
                </a:r>
                <a:r>
                  <a:rPr lang="es-ES" dirty="0" err="1">
                    <a:solidFill>
                      <a:schemeClr val="tx1"/>
                    </a:solidFill>
                    <a:latin typeface="Calibri" charset="0"/>
                  </a:rPr>
                  <a:t>for</a:t>
                </a:r>
                <a:r>
                  <a:rPr lang="es-ES" dirty="0">
                    <a:solidFill>
                      <a:schemeClr val="tx1"/>
                    </a:solidFill>
                    <a:latin typeface="Calibri" charset="0"/>
                  </a:rPr>
                  <a:t> </a:t>
                </a:r>
                <a:r>
                  <a:rPr lang="es-ES" dirty="0" err="1">
                    <a:solidFill>
                      <a:schemeClr val="tx1"/>
                    </a:solidFill>
                    <a:latin typeface="Calibri" charset="0"/>
                  </a:rPr>
                  <a:t>Synergia</a:t>
                </a:r>
                <a:endParaRPr lang="es-ES" dirty="0">
                  <a:solidFill>
                    <a:schemeClr val="tx1"/>
                  </a:solidFill>
                  <a:latin typeface="Calibri" charset="0"/>
                </a:endParaRP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F3714EE7-9692-4438-9BB4-6D74DD075E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5"/>
              </p:nvPr>
            </p:nvSpPr>
            <p:spPr>
              <a:xfrm>
                <a:off x="222250" y="1036102"/>
                <a:ext cx="8921750" cy="5022675"/>
              </a:xfrm>
              <a:blipFill>
                <a:blip r:embed="rId3"/>
                <a:stretch>
                  <a:fillRect l="-1913" t="-194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A63B14-3CED-49D2-BB5B-900A782CBDA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8/29/2019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A3A2B0-EE00-4071-BF3E-6301D5751B6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Arturo Prieto Tirado | Simulations of beam dynamics with strong space-charge</a:t>
            </a:r>
            <a:endParaRPr lang="en-US" b="1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6F4F4E-8DD8-4CBB-A802-CA1189538A7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39563D16-217C-4916-9D65-71B0721EA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Mathematica</a:t>
            </a:r>
            <a:r>
              <a:rPr lang="es-ES" dirty="0"/>
              <a:t>: General </a:t>
            </a:r>
            <a:r>
              <a:rPr lang="es-ES" dirty="0" err="1"/>
              <a:t>solution</a:t>
            </a:r>
            <a:r>
              <a:rPr lang="es-ES" dirty="0"/>
              <a:t>, </a:t>
            </a:r>
            <a:r>
              <a:rPr lang="es-ES" dirty="0" err="1"/>
              <a:t>perturbed</a:t>
            </a:r>
            <a:r>
              <a:rPr lang="es-ES" dirty="0"/>
              <a:t> </a:t>
            </a:r>
            <a:r>
              <a:rPr lang="es-ES" dirty="0" err="1"/>
              <a:t>lattice</a:t>
            </a:r>
            <a:endParaRPr lang="es-ES" dirty="0"/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A7B06654-9613-499A-B97D-46EA30B1E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376" y="7725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23" name="Objeto 22">
            <a:extLst>
              <a:ext uri="{FF2B5EF4-FFF2-40B4-BE49-F238E27FC236}">
                <a16:creationId xmlns:a16="http://schemas.microsoft.com/office/drawing/2014/main" id="{32766D9A-0749-4BEC-9128-B3994192D7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769129"/>
              </p:ext>
            </p:extLst>
          </p:nvPr>
        </p:nvGraphicFramePr>
        <p:xfrm>
          <a:off x="1074511" y="2802010"/>
          <a:ext cx="2238305" cy="404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" r:id="rId4" imgW="1371600" imgH="241300" progId="Equation.DSMT4">
                  <p:embed/>
                </p:oleObj>
              </mc:Choice>
              <mc:Fallback>
                <p:oleObj r:id="rId4" imgW="1371600" imgH="2413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4511" y="2802010"/>
                        <a:ext cx="2238305" cy="4048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17">
            <a:extLst>
              <a:ext uri="{FF2B5EF4-FFF2-40B4-BE49-F238E27FC236}">
                <a16:creationId xmlns:a16="http://schemas.microsoft.com/office/drawing/2014/main" id="{4992855E-513B-46FC-80A2-A26ACC7BE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376" y="33442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  <a:r>
              <a:rPr kumimoji="0" lang="es-ES" altLang="es-E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335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14A527-07C5-4CD8-B397-666997691D6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8/29/2019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7A2CD2-8ECE-4230-8485-9F0842CED0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Arturo Prieto Tirado | Simulations of beam dynamics with strong space-charge</a:t>
            </a:r>
            <a:endParaRPr lang="en-US" b="1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908774-3F3A-414A-9540-0F175F5E3F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389AF369-564E-4A74-8049-778C861F0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Mathematica</a:t>
            </a:r>
            <a:r>
              <a:rPr lang="es-ES" dirty="0"/>
              <a:t> </a:t>
            </a:r>
            <a:r>
              <a:rPr lang="es-ES" dirty="0" err="1"/>
              <a:t>Results</a:t>
            </a:r>
            <a:r>
              <a:rPr lang="es-ES" dirty="0"/>
              <a:t>: </a:t>
            </a:r>
            <a:r>
              <a:rPr lang="es-ES" dirty="0" err="1"/>
              <a:t>Perturbed</a:t>
            </a:r>
            <a:r>
              <a:rPr lang="es-ES" dirty="0"/>
              <a:t> </a:t>
            </a:r>
            <a:r>
              <a:rPr lang="es-ES" dirty="0" err="1"/>
              <a:t>lattice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1466A5E8-D1EA-4DD6-9821-3831D9BB3AF8}"/>
                  </a:ext>
                </a:extLst>
              </p:cNvPr>
              <p:cNvSpPr txBox="1"/>
              <p:nvPr/>
            </p:nvSpPr>
            <p:spPr>
              <a:xfrm>
                <a:off x="397565" y="1563758"/>
                <a:ext cx="8517835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s-ES" dirty="0"/>
                  <a:t>Low </a:t>
                </a:r>
                <a:r>
                  <a:rPr lang="es-ES" dirty="0" err="1"/>
                  <a:t>Strength</a:t>
                </a:r>
                <a:r>
                  <a:rPr lang="es-E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s-ES" dirty="0"/>
                  <a:t> : </a:t>
                </a:r>
                <a:r>
                  <a:rPr lang="es-ES" dirty="0" err="1"/>
                  <a:t>Periodic</a:t>
                </a:r>
                <a:r>
                  <a:rPr lang="es-ES" dirty="0"/>
                  <a:t> “</a:t>
                </a:r>
                <a:r>
                  <a:rPr lang="es-ES" dirty="0" err="1"/>
                  <a:t>well-behaved</a:t>
                </a:r>
                <a:r>
                  <a:rPr lang="es-ES" dirty="0"/>
                  <a:t>” </a:t>
                </a:r>
                <a:r>
                  <a:rPr lang="es-ES" dirty="0" err="1"/>
                  <a:t>solution</a:t>
                </a:r>
                <a:r>
                  <a:rPr lang="es-ES" dirty="0"/>
                  <a:t>, </a:t>
                </a:r>
                <a:r>
                  <a:rPr lang="es-ES" dirty="0" err="1"/>
                  <a:t>almost</a:t>
                </a:r>
                <a:r>
                  <a:rPr lang="es-ES" dirty="0"/>
                  <a:t> </a:t>
                </a:r>
                <a:r>
                  <a:rPr lang="es-ES" dirty="0" err="1"/>
                  <a:t>periodicity</a:t>
                </a:r>
                <a:r>
                  <a:rPr lang="es-ES" dirty="0"/>
                  <a:t> </a:t>
                </a:r>
                <a:r>
                  <a:rPr lang="es-ES" dirty="0" err="1"/>
                  <a:t>of</a:t>
                </a:r>
                <a:r>
                  <a:rPr lang="es-ES" dirty="0"/>
                  <a:t> </a:t>
                </a:r>
                <a:r>
                  <a:rPr lang="es-ES" dirty="0" err="1"/>
                  <a:t>the</a:t>
                </a:r>
                <a:r>
                  <a:rPr lang="es-ES" dirty="0"/>
                  <a:t> </a:t>
                </a:r>
                <a:r>
                  <a:rPr lang="es-ES" dirty="0" err="1"/>
                  <a:t>lattice</a:t>
                </a:r>
                <a:endParaRPr lang="es-E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s-E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s-E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s-ES" dirty="0"/>
                  <a:t>Medium </a:t>
                </a:r>
                <a:r>
                  <a:rPr lang="es-ES" dirty="0" err="1"/>
                  <a:t>Strength</a:t>
                </a:r>
                <a:r>
                  <a:rPr lang="es-E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dirty="0"/>
                  <a:t>: </a:t>
                </a:r>
                <a:r>
                  <a:rPr lang="es-ES" dirty="0" err="1"/>
                  <a:t>Well-behaved</a:t>
                </a:r>
                <a:r>
                  <a:rPr lang="es-ES" dirty="0"/>
                  <a:t> and </a:t>
                </a:r>
                <a:r>
                  <a:rPr lang="es-ES" dirty="0" err="1"/>
                  <a:t>large</a:t>
                </a:r>
                <a:r>
                  <a:rPr lang="es-ES" dirty="0"/>
                  <a:t> </a:t>
                </a:r>
                <a:r>
                  <a:rPr lang="es-ES" dirty="0" err="1"/>
                  <a:t>amplitude</a:t>
                </a:r>
                <a:r>
                  <a:rPr lang="es-ES" dirty="0"/>
                  <a:t> </a:t>
                </a:r>
                <a:r>
                  <a:rPr lang="es-ES" dirty="0" err="1"/>
                  <a:t>oscilations</a:t>
                </a:r>
                <a:endParaRPr lang="es-E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s-E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s-E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s-ES" dirty="0"/>
                  <a:t>High </a:t>
                </a:r>
                <a:r>
                  <a:rPr lang="es-ES" dirty="0" err="1"/>
                  <a:t>Strength</a:t>
                </a:r>
                <a:r>
                  <a:rPr lang="es-E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dirty="0"/>
                  <a:t>: </a:t>
                </a:r>
                <a:r>
                  <a:rPr lang="es-ES" dirty="0" err="1"/>
                  <a:t>Only</a:t>
                </a:r>
                <a:r>
                  <a:rPr lang="es-ES" dirty="0"/>
                  <a:t> </a:t>
                </a:r>
                <a:r>
                  <a:rPr lang="es-ES" dirty="0" err="1"/>
                  <a:t>large</a:t>
                </a:r>
                <a:r>
                  <a:rPr lang="es-ES" dirty="0"/>
                  <a:t> </a:t>
                </a:r>
                <a:r>
                  <a:rPr lang="es-ES" dirty="0" err="1"/>
                  <a:t>amplitude</a:t>
                </a:r>
                <a:r>
                  <a:rPr lang="es-ES" dirty="0"/>
                  <a:t>, </a:t>
                </a:r>
                <a:r>
                  <a:rPr lang="es-ES" dirty="0" err="1"/>
                  <a:t>well-behaved</a:t>
                </a:r>
                <a:r>
                  <a:rPr lang="es-ES" dirty="0"/>
                  <a:t> </a:t>
                </a:r>
                <a:r>
                  <a:rPr lang="es-ES" dirty="0" err="1"/>
                  <a:t>solution</a:t>
                </a:r>
                <a:r>
                  <a:rPr lang="es-ES" dirty="0"/>
                  <a:t> </a:t>
                </a:r>
                <a:r>
                  <a:rPr lang="es-ES" dirty="0" err="1"/>
                  <a:t>apparently</a:t>
                </a:r>
                <a:r>
                  <a:rPr lang="es-ES" dirty="0"/>
                  <a:t> </a:t>
                </a:r>
                <a:r>
                  <a:rPr lang="es-ES" dirty="0" err="1"/>
                  <a:t>does</a:t>
                </a:r>
                <a:r>
                  <a:rPr lang="es-ES" dirty="0"/>
                  <a:t> </a:t>
                </a:r>
                <a:r>
                  <a:rPr lang="es-ES" dirty="0" err="1"/>
                  <a:t>not</a:t>
                </a:r>
                <a:r>
                  <a:rPr lang="es-ES" dirty="0"/>
                  <a:t> </a:t>
                </a:r>
                <a:r>
                  <a:rPr lang="es-ES" dirty="0" err="1"/>
                  <a:t>exist</a:t>
                </a:r>
                <a:endParaRPr lang="es-ES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1466A5E8-D1EA-4DD6-9821-3831D9BB3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65" y="1563758"/>
                <a:ext cx="8517835" cy="3785652"/>
              </a:xfrm>
              <a:prstGeom prst="rect">
                <a:avLst/>
              </a:prstGeom>
              <a:blipFill>
                <a:blip r:embed="rId2"/>
                <a:stretch>
                  <a:fillRect l="-930" t="-1288" b="-273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5352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B4E3A3-9311-42F3-BEC1-8485ADFD6B4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8/29/2019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9C3D32-FAC2-4E37-9576-0157699EF1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Arturo Prieto Tirado | Simulations of beam dynamics with strong space-charge</a:t>
            </a:r>
            <a:endParaRPr lang="en-US" b="1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D42F9C-C1D0-4B11-9815-38C18FA0A6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5B1E7457-0CDD-4946-860B-01A678B30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Well-behaved solution for perturbed lattice</a:t>
            </a:r>
            <a:endParaRPr lang="es-ES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8EE5485-346C-4621-A7C5-2F9AD138B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86443"/>
            <a:ext cx="8879956" cy="465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65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8/29/2019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Arturo Prieto Tirado | Simulations of beam dynamics with strong space-charge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amplitude solution for perturbed lattice</a:t>
            </a:r>
          </a:p>
        </p:txBody>
      </p:sp>
      <p:pic>
        <p:nvPicPr>
          <p:cNvPr id="31" name="Imagen 30" descr="Imagen que contiene texto&#10;&#10;Descripción generada automáticamente">
            <a:extLst>
              <a:ext uri="{FF2B5EF4-FFF2-40B4-BE49-F238E27FC236}">
                <a16:creationId xmlns:a16="http://schemas.microsoft.com/office/drawing/2014/main" id="{C67BB8E5-EFCC-451F-B788-1BC7800A2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88" y="1242410"/>
            <a:ext cx="7441652" cy="425021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D0F3C16-CA84-4379-B8AB-3C394275C0C7}"/>
              </a:ext>
            </a:extLst>
          </p:cNvPr>
          <p:cNvSpPr txBox="1"/>
          <p:nvPr/>
        </p:nvSpPr>
        <p:spPr>
          <a:xfrm>
            <a:off x="636588" y="5738191"/>
            <a:ext cx="7441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/>
              <a:t>Periodic</a:t>
            </a:r>
            <a:r>
              <a:rPr lang="es-ES" sz="2000" dirty="0"/>
              <a:t>, </a:t>
            </a:r>
            <a:r>
              <a:rPr lang="es-ES" sz="2000" dirty="0" err="1"/>
              <a:t>but</a:t>
            </a:r>
            <a:r>
              <a:rPr lang="es-ES" sz="2000" dirty="0"/>
              <a:t> </a:t>
            </a:r>
            <a:r>
              <a:rPr lang="es-ES" sz="2000" dirty="0" err="1"/>
              <a:t>not</a:t>
            </a:r>
            <a:r>
              <a:rPr lang="es-ES" sz="2000" dirty="0"/>
              <a:t> </a:t>
            </a:r>
            <a:r>
              <a:rPr lang="es-ES" sz="2000" dirty="0" err="1"/>
              <a:t>with</a:t>
            </a:r>
            <a:r>
              <a:rPr lang="es-ES" sz="2000" dirty="0"/>
              <a:t> </a:t>
            </a:r>
            <a:r>
              <a:rPr lang="es-ES" sz="2000" dirty="0" err="1"/>
              <a:t>lattice</a:t>
            </a:r>
            <a:r>
              <a:rPr lang="es-ES" sz="2000" dirty="0"/>
              <a:t> </a:t>
            </a:r>
            <a:r>
              <a:rPr lang="es-ES" sz="2000" dirty="0" err="1"/>
              <a:t>periodicity</a:t>
            </a:r>
            <a:r>
              <a:rPr lang="es-ES" sz="2000" dirty="0"/>
              <a:t> </a:t>
            </a:r>
            <a:r>
              <a:rPr lang="es-ES" sz="2000" dirty="0" err="1"/>
              <a:t>because</a:t>
            </a:r>
            <a:r>
              <a:rPr lang="es-ES" sz="2000" dirty="0"/>
              <a:t> </a:t>
            </a:r>
            <a:r>
              <a:rPr lang="es-ES" sz="2000" dirty="0" err="1"/>
              <a:t>of</a:t>
            </a:r>
            <a:r>
              <a:rPr lang="es-ES" sz="2000" dirty="0"/>
              <a:t> SC</a:t>
            </a:r>
          </a:p>
        </p:txBody>
      </p:sp>
    </p:spTree>
    <p:extLst>
      <p:ext uri="{BB962C8B-B14F-4D97-AF65-F5344CB8AC3E}">
        <p14:creationId xmlns:p14="http://schemas.microsoft.com/office/powerpoint/2010/main" val="275527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31A60D-BDFC-476A-82E9-4455884B069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8/29/2019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55F7A2-4749-4FD4-B338-1A506679BD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Arturo Prieto Tirado | Simulations of beam dynamics with strong space-charge</a:t>
            </a:r>
            <a:endParaRPr lang="en-US" b="1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2F0E76-56E7-42B7-BCA0-7A56D93E20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0B0E4FE3-E5EB-457C-ADCD-9EEEE4CA8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Synergia</a:t>
            </a:r>
            <a:r>
              <a:rPr lang="es-ES" dirty="0"/>
              <a:t>: </a:t>
            </a:r>
            <a:r>
              <a:rPr lang="es-ES" dirty="0" err="1"/>
              <a:t>Emittances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perturbed</a:t>
            </a:r>
            <a:r>
              <a:rPr lang="es-ES" dirty="0"/>
              <a:t> </a:t>
            </a:r>
            <a:r>
              <a:rPr lang="es-ES" dirty="0" err="1"/>
              <a:t>lattice</a:t>
            </a:r>
            <a:endParaRPr lang="es-ES" dirty="0"/>
          </a:p>
        </p:txBody>
      </p:sp>
      <p:pic>
        <p:nvPicPr>
          <p:cNvPr id="11" name="Imagen 10" descr="Imagen que contiene captura de pantalla, mapa&#10;&#10;Descripción generada automáticamente">
            <a:extLst>
              <a:ext uri="{FF2B5EF4-FFF2-40B4-BE49-F238E27FC236}">
                <a16:creationId xmlns:a16="http://schemas.microsoft.com/office/drawing/2014/main" id="{2EC99E5C-BC8B-4BDA-8551-1C2135B47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751016"/>
            <a:ext cx="8549124" cy="527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51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027622-A770-4C3A-82AF-C1BC009304D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8/29/2019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98B4D5-359D-4DFD-9755-4638B5BE5A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Arturo Prieto Tirado | Simulations of beam dynamics with strong space-charge</a:t>
            </a:r>
            <a:endParaRPr lang="en-US" b="1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CA5B0E-8666-487D-87E2-0F16C5293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804C136A-1FD1-486D-9161-4D01BAD56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Conclusions</a:t>
            </a:r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8D95172-7B1E-433F-8627-DE802469C670}"/>
              </a:ext>
            </a:extLst>
          </p:cNvPr>
          <p:cNvSpPr txBox="1"/>
          <p:nvPr/>
        </p:nvSpPr>
        <p:spPr>
          <a:xfrm>
            <a:off x="228600" y="940904"/>
            <a:ext cx="8686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 err="1"/>
              <a:t>Developed</a:t>
            </a:r>
            <a:r>
              <a:rPr lang="es-ES" dirty="0"/>
              <a:t> a </a:t>
            </a:r>
            <a:r>
              <a:rPr lang="es-ES" dirty="0" err="1"/>
              <a:t>self</a:t>
            </a:r>
            <a:r>
              <a:rPr lang="es-ES" dirty="0"/>
              <a:t> </a:t>
            </a:r>
            <a:r>
              <a:rPr lang="es-ES" dirty="0" err="1"/>
              <a:t>consistent</a:t>
            </a:r>
            <a:r>
              <a:rPr lang="es-ES" dirty="0"/>
              <a:t> </a:t>
            </a:r>
            <a:r>
              <a:rPr lang="es-ES" dirty="0" err="1"/>
              <a:t>algorithm</a:t>
            </a:r>
            <a:r>
              <a:rPr lang="es-ES" dirty="0"/>
              <a:t> in </a:t>
            </a:r>
            <a:r>
              <a:rPr lang="es-ES" dirty="0" err="1"/>
              <a:t>Mathematica</a:t>
            </a:r>
            <a:endParaRPr lang="es-E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 err="1"/>
              <a:t>Found</a:t>
            </a:r>
            <a:r>
              <a:rPr lang="es-ES" dirty="0"/>
              <a:t> </a:t>
            </a:r>
            <a:r>
              <a:rPr lang="es-ES" dirty="0" err="1"/>
              <a:t>multiple</a:t>
            </a:r>
            <a:r>
              <a:rPr lang="es-ES" dirty="0"/>
              <a:t> </a:t>
            </a:r>
            <a:r>
              <a:rPr lang="es-ES" dirty="0" err="1"/>
              <a:t>solutions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perturbed</a:t>
            </a:r>
            <a:r>
              <a:rPr lang="es-ES" dirty="0"/>
              <a:t> and </a:t>
            </a:r>
            <a:r>
              <a:rPr lang="es-ES" dirty="0" err="1"/>
              <a:t>periodic</a:t>
            </a:r>
            <a:r>
              <a:rPr lang="es-ES" dirty="0"/>
              <a:t> </a:t>
            </a:r>
            <a:r>
              <a:rPr lang="es-ES" dirty="0" err="1"/>
              <a:t>problem</a:t>
            </a:r>
            <a:r>
              <a:rPr lang="es-ES" dirty="0"/>
              <a:t>, </a:t>
            </a:r>
            <a:r>
              <a:rPr lang="es-ES" dirty="0" err="1"/>
              <a:t>including</a:t>
            </a:r>
            <a:r>
              <a:rPr lang="es-ES" dirty="0"/>
              <a:t> </a:t>
            </a:r>
            <a:r>
              <a:rPr lang="es-ES" dirty="0" err="1"/>
              <a:t>well-behaved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low</a:t>
            </a:r>
            <a:r>
              <a:rPr lang="es-ES" dirty="0"/>
              <a:t> </a:t>
            </a:r>
            <a:r>
              <a:rPr lang="es-ES" dirty="0" err="1"/>
              <a:t>space-charge</a:t>
            </a:r>
            <a:r>
              <a:rPr lang="es-ES" dirty="0"/>
              <a:t> </a:t>
            </a:r>
            <a:r>
              <a:rPr lang="es-ES" dirty="0" err="1"/>
              <a:t>values</a:t>
            </a:r>
            <a:endParaRPr lang="es-E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 err="1"/>
              <a:t>Developed</a:t>
            </a:r>
            <a:r>
              <a:rPr lang="es-ES" dirty="0"/>
              <a:t> a tracking </a:t>
            </a:r>
            <a:r>
              <a:rPr lang="es-ES" dirty="0" err="1"/>
              <a:t>algorithm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Synergia</a:t>
            </a:r>
            <a:endParaRPr lang="es-E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 err="1"/>
              <a:t>Analysed</a:t>
            </a:r>
            <a:r>
              <a:rPr lang="es-ES" dirty="0"/>
              <a:t> </a:t>
            </a:r>
            <a:r>
              <a:rPr lang="es-ES" dirty="0" err="1"/>
              <a:t>importance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SC </a:t>
            </a:r>
            <a:r>
              <a:rPr lang="es-ES" dirty="0" err="1"/>
              <a:t>strength</a:t>
            </a:r>
            <a:r>
              <a:rPr lang="es-ES" dirty="0"/>
              <a:t> factor in </a:t>
            </a:r>
            <a:r>
              <a:rPr lang="es-ES" dirty="0" err="1"/>
              <a:t>emittances</a:t>
            </a:r>
            <a:r>
              <a:rPr lang="es-ES" dirty="0"/>
              <a:t> </a:t>
            </a:r>
            <a:r>
              <a:rPr lang="es-ES" dirty="0" err="1"/>
              <a:t>growth</a:t>
            </a:r>
            <a:endParaRPr lang="es-ES" dirty="0"/>
          </a:p>
          <a:p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3291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charset="0"/>
              </a:rPr>
              <a:t>Beam dynamics affected by:</a:t>
            </a:r>
          </a:p>
          <a:p>
            <a:pPr marL="742950" lvl="2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charset="0"/>
              </a:rPr>
              <a:t>Lattice elements (dipoles, quadrupoles…)</a:t>
            </a:r>
          </a:p>
          <a:p>
            <a:pPr marL="742950" lvl="2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charset="0"/>
              </a:rPr>
              <a:t>Space Charge repulsion (SC)</a:t>
            </a:r>
          </a:p>
          <a:p>
            <a:pPr marL="400050" lvl="2" indent="0">
              <a:spcBef>
                <a:spcPct val="0"/>
              </a:spcBef>
              <a:buNone/>
            </a:pPr>
            <a:endParaRPr lang="en-US" dirty="0"/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charset="0"/>
              </a:rPr>
              <a:t>Goals:</a:t>
            </a:r>
          </a:p>
          <a:p>
            <a:pPr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charset="0"/>
              </a:rPr>
              <a:t>Study SC effect in beam sizes, emittances </a:t>
            </a:r>
          </a:p>
          <a:p>
            <a:pPr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charset="0"/>
              </a:rPr>
              <a:t>Find initial condition/distribution for self consistent solution</a:t>
            </a:r>
          </a:p>
          <a:p>
            <a:pPr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charset="0"/>
              </a:rPr>
              <a:t>Important to avoid initial mismatch and control emittance growth</a:t>
            </a:r>
          </a:p>
          <a:p>
            <a:pPr marL="400050" lvl="1" indent="0">
              <a:spcBef>
                <a:spcPct val="0"/>
              </a:spcBef>
              <a:buNone/>
            </a:pPr>
            <a:endParaRPr lang="en-US" sz="2400" dirty="0">
              <a:solidFill>
                <a:schemeClr val="tx1"/>
              </a:solidFill>
              <a:latin typeface="Calibri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charset="0"/>
              </a:rPr>
              <a:t>Tools: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charset="0"/>
              </a:rPr>
              <a:t>MADX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charset="0"/>
              </a:rPr>
              <a:t>Mathematica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charset="0"/>
              </a:rPr>
              <a:t>Synergia (Python)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Calibri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Calibri" charset="0"/>
            </a:endParaRPr>
          </a:p>
          <a:p>
            <a:pPr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8/29/2019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Arturo Prieto Tirado | Simulations of beam dynamics with strong space-charge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5404D75-24B3-4068-AEC4-A6F247F86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Example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SC in </a:t>
            </a:r>
            <a:r>
              <a:rPr lang="es-ES" dirty="0" err="1"/>
              <a:t>beam</a:t>
            </a:r>
            <a:r>
              <a:rPr lang="es-ES" dirty="0"/>
              <a:t> sises (</a:t>
            </a:r>
            <a:r>
              <a:rPr lang="es-ES" dirty="0" err="1"/>
              <a:t>dashed</a:t>
            </a:r>
            <a:r>
              <a:rPr lang="es-ES" dirty="0"/>
              <a:t>)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DC5DD6-E1C7-4A80-B3A7-08106EEF13F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8/29/2019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A5FA1F-78E6-4140-BFAF-2FB45E0D49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Arturo Prieto Tirado | Simulations of beam dynamics with strong space-charge</a:t>
            </a:r>
            <a:endParaRPr lang="en-US" b="1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EEADDB-BBFE-4002-9128-5EFCDD530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8" name="Imagen 7" descr="Imagen que contiene mapa, texto&#10;&#10;Descripción generada automáticamente">
            <a:extLst>
              <a:ext uri="{FF2B5EF4-FFF2-40B4-BE49-F238E27FC236}">
                <a16:creationId xmlns:a16="http://schemas.microsoft.com/office/drawing/2014/main" id="{FFC31719-8C7E-46F1-BC3C-48F7222DB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092" y="1098599"/>
            <a:ext cx="6784629" cy="416500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1ED8CED-D5F2-41C9-9480-532970171243}"/>
              </a:ext>
            </a:extLst>
          </p:cNvPr>
          <p:cNvSpPr txBox="1"/>
          <p:nvPr/>
        </p:nvSpPr>
        <p:spPr>
          <a:xfrm>
            <a:off x="3800270" y="5220913"/>
            <a:ext cx="2067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Length</a:t>
            </a:r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0084A77-4EFF-42F1-AE5D-0C246C2EB9EB}"/>
              </a:ext>
            </a:extLst>
          </p:cNvPr>
          <p:cNvSpPr txBox="1"/>
          <p:nvPr/>
        </p:nvSpPr>
        <p:spPr>
          <a:xfrm rot="16200000">
            <a:off x="-235224" y="2561213"/>
            <a:ext cx="1743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Beamsizes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7413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8/29/2019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Arturo Prieto Tirado | Simulations of beam dynamics with strong space-charge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DD84318B-55D0-4B38-BBDD-890956520D12}"/>
                  </a:ext>
                </a:extLst>
              </p:cNvPr>
              <p:cNvSpPr txBox="1"/>
              <p:nvPr/>
            </p:nvSpPr>
            <p:spPr>
              <a:xfrm>
                <a:off x="222250" y="840353"/>
                <a:ext cx="8686800" cy="5199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Phase space vectors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bar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, </m:t>
                    </m:r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, </m:t>
                    </m:r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, −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, </m:t>
                    </m:r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s-E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s-E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s-ES" dirty="0"/>
                  <a:t>Transfer Matrix: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ba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bar>
                      <m:bar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ba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ES" dirty="0"/>
              </a:p>
              <a:p>
                <a:pPr lvl="1"/>
                <a:endParaRPr lang="es-E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s-ES" dirty="0"/>
                  <a:t>Sigma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𝛴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es-E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Sup>
                          <m:sSubSupPr>
                            <m:ctrlPr>
                              <a:rPr lang="es-E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𝜁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sSubSup>
                          <m:sSubSupPr>
                            <m:ctrlPr>
                              <a:rPr lang="es-E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𝜁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e>
                    </m:nary>
                    <m:r>
                      <a:rPr lang="en-US" sz="2000" i="1">
                        <a:latin typeface="Cambria Math" panose="02040503050406030204" pitchFamily="18" charset="0"/>
                      </a:rPr>
                      <m:t>,   </m:t>
                    </m:r>
                    <m:sSup>
                      <m:sSupPr>
                        <m:ctrlPr>
                          <a:rPr lang="es-E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es-ES" sz="20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𝜁</m:t>
                            </m:r>
                          </m:e>
                        </m:ba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E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es-ES" sz="20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ba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bar>
                      <m:barPr>
                        <m:ctrlPr>
                          <a:rPr lang="es-ES" sz="20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bar>
                    <m:r>
                      <a:rPr lang="en-US" sz="2000" i="1">
                        <a:latin typeface="Cambria Math" panose="02040503050406030204" pitchFamily="18" charset="0"/>
                      </a:rPr>
                      <m:t>,   </m:t>
                    </m:r>
                    <m:bar>
                      <m:barPr>
                        <m:ctrlPr>
                          <a:rPr lang="es-ES" sz="20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ba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es-E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es-E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bar>
                              <m:barPr>
                                <m:ctrlPr>
                                  <a:rPr lang="es-ES" sz="2000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ba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nary>
                  </m:oMath>
                </a14:m>
                <a:endParaRPr lang="es-ES" dirty="0"/>
              </a:p>
              <a:p>
                <a:endParaRPr lang="es-E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s-ES" dirty="0" err="1"/>
                  <a:t>Eigenvalues</a:t>
                </a:r>
                <a:r>
                  <a:rPr lang="es-ES" dirty="0"/>
                  <a:t> </a:t>
                </a:r>
                <a:r>
                  <a:rPr lang="es-ES" dirty="0" err="1"/>
                  <a:t>of</a:t>
                </a:r>
                <a:r>
                  <a:rPr lang="es-ES" dirty="0"/>
                  <a:t> S</a:t>
                </a:r>
                <a:r>
                  <a:rPr lang="el-GR" dirty="0"/>
                  <a:t>Σ</a:t>
                </a:r>
                <a:r>
                  <a:rPr lang="es-ES" baseline="30000" dirty="0"/>
                  <a:t>-1</a:t>
                </a:r>
                <a:r>
                  <a:rPr lang="es-ES" dirty="0"/>
                  <a:t> </a:t>
                </a:r>
                <a:r>
                  <a:rPr lang="es-ES" dirty="0" err="1"/>
                  <a:t>related</a:t>
                </a:r>
                <a:r>
                  <a:rPr lang="es-ES" dirty="0"/>
                  <a:t> </a:t>
                </a:r>
                <a:r>
                  <a:rPr lang="es-ES" dirty="0" err="1"/>
                  <a:t>to</a:t>
                </a:r>
                <a:r>
                  <a:rPr lang="es-ES" dirty="0"/>
                  <a:t> </a:t>
                </a:r>
                <a:r>
                  <a:rPr lang="es-ES" dirty="0" err="1"/>
                  <a:t>emittances</a:t>
                </a:r>
                <a:r>
                  <a:rPr lang="es-ES" dirty="0"/>
                  <a:t>: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den>
                    </m:f>
                  </m:oMath>
                </a14:m>
                <a:endParaRPr lang="es-ES" dirty="0"/>
              </a:p>
              <a:p>
                <a:endParaRPr lang="es-E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s-ES" dirty="0"/>
                  <a:t>SC </a:t>
                </a:r>
                <a:r>
                  <a:rPr lang="es-ES" dirty="0" err="1"/>
                  <a:t>strength</a:t>
                </a:r>
                <a:r>
                  <a:rPr lang="es-ES" dirty="0"/>
                  <a:t>, </a:t>
                </a:r>
                <a:r>
                  <a:rPr lang="es-ES" dirty="0" err="1"/>
                  <a:t>averaging</a:t>
                </a:r>
                <a:r>
                  <a:rPr lang="es-ES" dirty="0"/>
                  <a:t> </a:t>
                </a:r>
                <a:r>
                  <a:rPr lang="es-ES" dirty="0" err="1"/>
                  <a:t>bunch</a:t>
                </a:r>
                <a:r>
                  <a:rPr lang="es-ES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ES" dirty="0"/>
                  <a:t>, </a:t>
                </a:r>
                <a:r>
                  <a:rPr lang="es-ES" dirty="0" err="1"/>
                  <a:t>strength</a:t>
                </a:r>
                <a:r>
                  <a:rPr lang="es-ES" dirty="0"/>
                  <a:t> </a:t>
                </a:r>
                <a:r>
                  <a:rPr lang="es-ES" dirty="0" err="1"/>
                  <a:t>close</a:t>
                </a:r>
                <a:r>
                  <a:rPr lang="es-ES" dirty="0"/>
                  <a:t> </a:t>
                </a:r>
                <a:r>
                  <a:rPr lang="es-ES" dirty="0" err="1"/>
                  <a:t>to</a:t>
                </a:r>
                <a:r>
                  <a:rPr lang="es-ES" dirty="0"/>
                  <a:t> center)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s-ES" dirty="0"/>
              </a:p>
              <a:p>
                <a:r>
                  <a:rPr lang="es-ES" dirty="0"/>
                  <a:t>	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3/2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sSub>
                          <m:sSub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  <m:sSub>
                          <m:sSub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sSubSup>
                          <m:sSubSup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den>
                    </m:f>
                  </m:oMath>
                </a14:m>
                <a:endParaRPr lang="es-ES" dirty="0"/>
              </a:p>
              <a:p>
                <a:pPr lvl="1"/>
                <a:endParaRPr lang="es-ES" dirty="0"/>
              </a:p>
            </p:txBody>
          </p:sp>
        </mc:Choice>
        <mc:Fallback xmlns="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DD84318B-55D0-4B38-BBDD-890956520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50" y="840353"/>
                <a:ext cx="8686800" cy="5199885"/>
              </a:xfrm>
              <a:prstGeom prst="rect">
                <a:avLst/>
              </a:prstGeom>
              <a:blipFill>
                <a:blip r:embed="rId2"/>
                <a:stretch>
                  <a:fillRect l="-91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5">
            <a:extLst>
              <a:ext uri="{FF2B5EF4-FFF2-40B4-BE49-F238E27FC236}">
                <a16:creationId xmlns:a16="http://schemas.microsoft.com/office/drawing/2014/main" id="{EEC39D0F-FD98-4E89-92CF-83C8F6CD9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4DDDE88C-5477-4B32-A32F-900577089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es-ES" altLang="es-E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708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8/29/2019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Arturo Prieto Tirado | Simulations of beam dynamics with strong space-charge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MADX: Lattice and first analysis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8D76F7F-9FAB-4A83-AAFC-C7E1FB3378C9}"/>
              </a:ext>
            </a:extLst>
          </p:cNvPr>
          <p:cNvSpPr txBox="1"/>
          <p:nvPr/>
        </p:nvSpPr>
        <p:spPr>
          <a:xfrm>
            <a:off x="357809" y="887896"/>
            <a:ext cx="841513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 err="1"/>
              <a:t>Definition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general </a:t>
            </a:r>
            <a:r>
              <a:rPr lang="es-ES" dirty="0" err="1"/>
              <a:t>elements</a:t>
            </a:r>
            <a:r>
              <a:rPr lang="es-ES" dirty="0"/>
              <a:t>: </a:t>
            </a:r>
            <a:r>
              <a:rPr lang="es-ES" dirty="0" err="1"/>
              <a:t>Dipoles</a:t>
            </a:r>
            <a:r>
              <a:rPr lang="es-ES" dirty="0"/>
              <a:t>, </a:t>
            </a:r>
            <a:r>
              <a:rPr lang="es-ES" dirty="0" err="1"/>
              <a:t>quadrupoles</a:t>
            </a:r>
            <a:r>
              <a:rPr lang="es-ES" dirty="0"/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/>
              <a:t>SC </a:t>
            </a:r>
            <a:r>
              <a:rPr lang="es-ES" dirty="0" err="1"/>
              <a:t>modeled</a:t>
            </a:r>
            <a:r>
              <a:rPr lang="es-ES" dirty="0"/>
              <a:t> as SC </a:t>
            </a:r>
            <a:r>
              <a:rPr lang="es-ES" dirty="0" err="1"/>
              <a:t>discrete</a:t>
            </a:r>
            <a:r>
              <a:rPr lang="es-ES" dirty="0"/>
              <a:t> </a:t>
            </a:r>
            <a:r>
              <a:rPr lang="es-ES" dirty="0" err="1"/>
              <a:t>elements</a:t>
            </a:r>
            <a:r>
              <a:rPr lang="es-ES" dirty="0"/>
              <a:t>, 240 in total (12cellsx20)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 err="1"/>
              <a:t>Results</a:t>
            </a:r>
            <a:r>
              <a:rPr lang="es-ES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dirty="0" err="1"/>
              <a:t>Lattice</a:t>
            </a:r>
            <a:r>
              <a:rPr lang="es-ES" dirty="0"/>
              <a:t> files: </a:t>
            </a:r>
            <a:r>
              <a:rPr lang="es-ES" dirty="0" err="1"/>
              <a:t>Periodic</a:t>
            </a:r>
            <a:r>
              <a:rPr lang="es-ES" dirty="0"/>
              <a:t> and </a:t>
            </a:r>
            <a:r>
              <a:rPr lang="es-ES" dirty="0" err="1"/>
              <a:t>perturbed</a:t>
            </a:r>
            <a:endParaRPr lang="es-E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dirty="0"/>
              <a:t>Transfer Matrix and </a:t>
            </a:r>
            <a:r>
              <a:rPr lang="es-ES" dirty="0" err="1"/>
              <a:t>parameters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initial</a:t>
            </a:r>
            <a:r>
              <a:rPr lang="es-ES" dirty="0"/>
              <a:t> </a:t>
            </a:r>
            <a:r>
              <a:rPr lang="es-ES" dirty="0" err="1"/>
              <a:t>aproximation</a:t>
            </a:r>
            <a:endParaRPr lang="es-E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dirty="0"/>
          </a:p>
        </p:txBody>
      </p:sp>
      <p:grpSp>
        <p:nvGrpSpPr>
          <p:cNvPr id="8" name="Group 22">
            <a:extLst>
              <a:ext uri="{FF2B5EF4-FFF2-40B4-BE49-F238E27FC236}">
                <a16:creationId xmlns:a16="http://schemas.microsoft.com/office/drawing/2014/main" id="{5F2D0494-4ABD-48E1-B23A-607B215EF81C}"/>
              </a:ext>
            </a:extLst>
          </p:cNvPr>
          <p:cNvGrpSpPr/>
          <p:nvPr/>
        </p:nvGrpSpPr>
        <p:grpSpPr bwMode="auto">
          <a:xfrm>
            <a:off x="3271490" y="1930810"/>
            <a:ext cx="2453449" cy="2521920"/>
            <a:chOff x="0" y="431378"/>
            <a:chExt cx="2154237" cy="2228114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06D5F40A-8A83-4BCA-B149-BFDD5B4B43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1378"/>
              <a:ext cx="2152650" cy="2189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Smiley Face 3">
              <a:extLst>
                <a:ext uri="{FF2B5EF4-FFF2-40B4-BE49-F238E27FC236}">
                  <a16:creationId xmlns:a16="http://schemas.microsoft.com/office/drawing/2014/main" id="{8A8DC4A7-C3F5-406C-83D5-7B485346BA46}"/>
                </a:ext>
              </a:extLst>
            </p:cNvPr>
            <p:cNvSpPr/>
            <p:nvPr/>
          </p:nvSpPr>
          <p:spPr>
            <a:xfrm>
              <a:off x="960437" y="509138"/>
              <a:ext cx="192088" cy="230112"/>
            </a:xfrm>
            <a:prstGeom prst="smileyFac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s-ES"/>
            </a:p>
          </p:txBody>
        </p:sp>
        <p:sp>
          <p:nvSpPr>
            <p:cNvPr id="11" name="TextBox 4">
              <a:extLst>
                <a:ext uri="{FF2B5EF4-FFF2-40B4-BE49-F238E27FC236}">
                  <a16:creationId xmlns:a16="http://schemas.microsoft.com/office/drawing/2014/main" id="{5B4F451E-F325-4ADC-B89C-66751CA921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1451" y="1495806"/>
              <a:ext cx="785877" cy="24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8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SC elements</a:t>
              </a:r>
              <a:endParaRPr lang="es-E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Isosceles Triangle 6">
              <a:extLst>
                <a:ext uri="{FF2B5EF4-FFF2-40B4-BE49-F238E27FC236}">
                  <a16:creationId xmlns:a16="http://schemas.microsoft.com/office/drawing/2014/main" id="{7F470073-C968-4B9A-A381-C21093337F43}"/>
                </a:ext>
              </a:extLst>
            </p:cNvPr>
            <p:cNvSpPr/>
            <p:nvPr/>
          </p:nvSpPr>
          <p:spPr>
            <a:xfrm rot="9000000">
              <a:off x="2109787" y="1009036"/>
              <a:ext cx="44450" cy="153936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s-ES"/>
            </a:p>
          </p:txBody>
        </p:sp>
        <p:sp>
          <p:nvSpPr>
            <p:cNvPr id="13" name="Rectangle 7">
              <a:extLst>
                <a:ext uri="{FF2B5EF4-FFF2-40B4-BE49-F238E27FC236}">
                  <a16:creationId xmlns:a16="http://schemas.microsoft.com/office/drawing/2014/main" id="{1A0F94F2-5C13-4FB8-93D2-E0F0D4A396FF}"/>
                </a:ext>
              </a:extLst>
            </p:cNvPr>
            <p:cNvSpPr/>
            <p:nvPr/>
          </p:nvSpPr>
          <p:spPr>
            <a:xfrm rot="3900000">
              <a:off x="1984388" y="1102636"/>
              <a:ext cx="77762" cy="192087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s-ES"/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71419C3C-8BB2-4D0D-9418-5B86C571ECE1}"/>
                </a:ext>
              </a:extLst>
            </p:cNvPr>
            <p:cNvSpPr/>
            <p:nvPr/>
          </p:nvSpPr>
          <p:spPr>
            <a:xfrm rot="-3600000">
              <a:off x="1907394" y="1992136"/>
              <a:ext cx="76175" cy="19208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s-ES"/>
            </a:p>
          </p:txBody>
        </p:sp>
        <p:sp>
          <p:nvSpPr>
            <p:cNvPr id="15" name="Rectangle 9">
              <a:extLst>
                <a:ext uri="{FF2B5EF4-FFF2-40B4-BE49-F238E27FC236}">
                  <a16:creationId xmlns:a16="http://schemas.microsoft.com/office/drawing/2014/main" id="{0C805275-D398-4D08-A1CC-7C689CA27A39}"/>
                </a:ext>
              </a:extLst>
            </p:cNvPr>
            <p:cNvSpPr/>
            <p:nvPr/>
          </p:nvSpPr>
          <p:spPr>
            <a:xfrm>
              <a:off x="1036637" y="2467467"/>
              <a:ext cx="77788" cy="192025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s-ES"/>
            </a:p>
          </p:txBody>
        </p:sp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8737DED9-A852-4D67-A5B2-3E42F0BCD5B6}"/>
                </a:ext>
              </a:extLst>
            </p:cNvPr>
            <p:cNvSpPr/>
            <p:nvPr/>
          </p:nvSpPr>
          <p:spPr>
            <a:xfrm rot="3600000">
              <a:off x="192894" y="2044506"/>
              <a:ext cx="76175" cy="19208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s-ES"/>
            </a:p>
          </p:txBody>
        </p:sp>
        <p:sp>
          <p:nvSpPr>
            <p:cNvPr id="17" name="Rectangle 11">
              <a:extLst>
                <a:ext uri="{FF2B5EF4-FFF2-40B4-BE49-F238E27FC236}">
                  <a16:creationId xmlns:a16="http://schemas.microsoft.com/office/drawing/2014/main" id="{AA47DE17-D913-42CF-97C7-5145D515EF43}"/>
                </a:ext>
              </a:extLst>
            </p:cNvPr>
            <p:cNvSpPr/>
            <p:nvPr/>
          </p:nvSpPr>
          <p:spPr>
            <a:xfrm rot="-3600000">
              <a:off x="115107" y="1084386"/>
              <a:ext cx="76175" cy="192087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s-ES"/>
            </a:p>
          </p:txBody>
        </p:sp>
        <p:cxnSp>
          <p:nvCxnSpPr>
            <p:cNvPr id="18" name="Straight Connector 12">
              <a:extLst>
                <a:ext uri="{FF2B5EF4-FFF2-40B4-BE49-F238E27FC236}">
                  <a16:creationId xmlns:a16="http://schemas.microsoft.com/office/drawing/2014/main" id="{0DBDCD94-F5A5-47C5-B003-A3277C71ADCB}"/>
                </a:ext>
              </a:extLst>
            </p:cNvPr>
            <p:cNvCxnSpPr/>
            <p:nvPr/>
          </p:nvCxnSpPr>
          <p:spPr>
            <a:xfrm flipV="1">
              <a:off x="1574800" y="1277235"/>
              <a:ext cx="230187" cy="1142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3">
              <a:extLst>
                <a:ext uri="{FF2B5EF4-FFF2-40B4-BE49-F238E27FC236}">
                  <a16:creationId xmlns:a16="http://schemas.microsoft.com/office/drawing/2014/main" id="{509A9FA5-E075-4C03-9AB9-97D323A6BCF7}"/>
                </a:ext>
              </a:extLst>
            </p:cNvPr>
            <p:cNvCxnSpPr/>
            <p:nvPr/>
          </p:nvCxnSpPr>
          <p:spPr>
            <a:xfrm>
              <a:off x="1536700" y="1853308"/>
              <a:ext cx="230187" cy="1142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4">
              <a:extLst>
                <a:ext uri="{FF2B5EF4-FFF2-40B4-BE49-F238E27FC236}">
                  <a16:creationId xmlns:a16="http://schemas.microsoft.com/office/drawing/2014/main" id="{C930C7FB-5819-42AC-977F-3899B2BE9888}"/>
                </a:ext>
              </a:extLst>
            </p:cNvPr>
            <p:cNvCxnSpPr/>
            <p:nvPr/>
          </p:nvCxnSpPr>
          <p:spPr>
            <a:xfrm>
              <a:off x="1074737" y="2045332"/>
              <a:ext cx="0" cy="268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15">
              <a:extLst>
                <a:ext uri="{FF2B5EF4-FFF2-40B4-BE49-F238E27FC236}">
                  <a16:creationId xmlns:a16="http://schemas.microsoft.com/office/drawing/2014/main" id="{2107B0C3-7C2F-48BD-8D0C-2F5B3386B034}"/>
                </a:ext>
              </a:extLst>
            </p:cNvPr>
            <p:cNvCxnSpPr/>
            <p:nvPr/>
          </p:nvCxnSpPr>
          <p:spPr>
            <a:xfrm flipH="1">
              <a:off x="384175" y="1853308"/>
              <a:ext cx="268287" cy="1539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16">
              <a:extLst>
                <a:ext uri="{FF2B5EF4-FFF2-40B4-BE49-F238E27FC236}">
                  <a16:creationId xmlns:a16="http://schemas.microsoft.com/office/drawing/2014/main" id="{75174041-5AEB-4996-98DA-958C81C5D59E}"/>
                </a:ext>
              </a:extLst>
            </p:cNvPr>
            <p:cNvCxnSpPr/>
            <p:nvPr/>
          </p:nvCxnSpPr>
          <p:spPr>
            <a:xfrm>
              <a:off x="306387" y="1277235"/>
              <a:ext cx="307975" cy="1539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17">
              <a:extLst>
                <a:ext uri="{FF2B5EF4-FFF2-40B4-BE49-F238E27FC236}">
                  <a16:creationId xmlns:a16="http://schemas.microsoft.com/office/drawing/2014/main" id="{64AEFD83-365C-4E18-972A-BE925E7285C0}"/>
                </a:ext>
              </a:extLst>
            </p:cNvPr>
            <p:cNvCxnSpPr/>
            <p:nvPr/>
          </p:nvCxnSpPr>
          <p:spPr>
            <a:xfrm>
              <a:off x="1074737" y="969362"/>
              <a:ext cx="0" cy="3078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3288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52E52ADA-D215-4EE4-A18E-D6D7CC0E2E4A}"/>
                  </a:ext>
                </a:extLst>
              </p:cNvPr>
              <p:cNvSpPr>
                <a:spLocks noGrp="1"/>
              </p:cNvSpPr>
              <p:nvPr>
                <p:ph sz="half" idx="15"/>
              </p:nvPr>
            </p:nvSpPr>
            <p:spPr>
              <a:xfrm>
                <a:off x="335686" y="1081720"/>
                <a:ext cx="8344488" cy="5022675"/>
              </a:xfrm>
            </p:spPr>
            <p:txBody>
              <a:bodyPr/>
              <a:lstStyle/>
              <a:p>
                <a:pPr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s-ES" dirty="0" err="1">
                    <a:solidFill>
                      <a:schemeClr val="tx1"/>
                    </a:solidFill>
                    <a:latin typeface="Calibri" charset="0"/>
                  </a:rPr>
                  <a:t>We</a:t>
                </a:r>
                <a:r>
                  <a:rPr lang="es-ES" dirty="0">
                    <a:solidFill>
                      <a:schemeClr val="tx1"/>
                    </a:solidFill>
                    <a:latin typeface="Calibri" charset="0"/>
                  </a:rPr>
                  <a:t> divide </a:t>
                </a:r>
                <a:r>
                  <a:rPr lang="es-ES" dirty="0" err="1">
                    <a:solidFill>
                      <a:schemeClr val="tx1"/>
                    </a:solidFill>
                    <a:latin typeface="Calibri" charset="0"/>
                  </a:rPr>
                  <a:t>lattice</a:t>
                </a:r>
                <a:r>
                  <a:rPr lang="es-ES" dirty="0">
                    <a:solidFill>
                      <a:schemeClr val="tx1"/>
                    </a:solidFill>
                    <a:latin typeface="Calibri" charset="0"/>
                  </a:rPr>
                  <a:t> in 12 </a:t>
                </a:r>
                <a:r>
                  <a:rPr lang="es-ES" dirty="0" err="1">
                    <a:solidFill>
                      <a:schemeClr val="tx1"/>
                    </a:solidFill>
                    <a:latin typeface="Calibri" charset="0"/>
                  </a:rPr>
                  <a:t>cells</a:t>
                </a:r>
                <a:r>
                  <a:rPr lang="es-ES" dirty="0">
                    <a:solidFill>
                      <a:schemeClr val="tx1"/>
                    </a:solidFill>
                    <a:latin typeface="Calibri" charset="0"/>
                  </a:rPr>
                  <a:t>, </a:t>
                </a:r>
                <a:r>
                  <a:rPr lang="es-ES" dirty="0" err="1">
                    <a:solidFill>
                      <a:schemeClr val="tx1"/>
                    </a:solidFill>
                    <a:latin typeface="Calibri" charset="0"/>
                  </a:rPr>
                  <a:t>calculate</a:t>
                </a:r>
                <a:r>
                  <a:rPr lang="es-ES" dirty="0">
                    <a:solidFill>
                      <a:schemeClr val="tx1"/>
                    </a:solidFill>
                    <a:latin typeface="Calibri" charset="0"/>
                  </a:rPr>
                  <a:t> </a:t>
                </a:r>
                <a:r>
                  <a:rPr lang="es-ES" dirty="0" err="1">
                    <a:solidFill>
                      <a:schemeClr val="tx1"/>
                    </a:solidFill>
                    <a:latin typeface="Calibri" charset="0"/>
                  </a:rPr>
                  <a:t>for</a:t>
                </a:r>
                <a:r>
                  <a:rPr lang="es-ES" dirty="0">
                    <a:solidFill>
                      <a:schemeClr val="tx1"/>
                    </a:solidFill>
                    <a:latin typeface="Calibri" charset="0"/>
                  </a:rPr>
                  <a:t> </a:t>
                </a:r>
                <a:r>
                  <a:rPr lang="es-ES" dirty="0" err="1">
                    <a:solidFill>
                      <a:schemeClr val="tx1"/>
                    </a:solidFill>
                    <a:latin typeface="Calibri" charset="0"/>
                  </a:rPr>
                  <a:t>one</a:t>
                </a:r>
                <a:r>
                  <a:rPr lang="es-ES" dirty="0">
                    <a:solidFill>
                      <a:schemeClr val="tx1"/>
                    </a:solidFill>
                    <a:latin typeface="Calibri" charset="0"/>
                  </a:rPr>
                  <a:t> </a:t>
                </a:r>
                <a:r>
                  <a:rPr lang="es-ES" dirty="0" err="1">
                    <a:solidFill>
                      <a:schemeClr val="tx1"/>
                    </a:solidFill>
                    <a:latin typeface="Calibri" charset="0"/>
                  </a:rPr>
                  <a:t>cell</a:t>
                </a:r>
                <a:r>
                  <a:rPr lang="es-ES" dirty="0">
                    <a:solidFill>
                      <a:schemeClr val="tx1"/>
                    </a:solidFill>
                    <a:latin typeface="Calibri" charset="0"/>
                  </a:rPr>
                  <a:t> and </a:t>
                </a:r>
                <a:r>
                  <a:rPr lang="es-ES" dirty="0" err="1">
                    <a:solidFill>
                      <a:schemeClr val="tx1"/>
                    </a:solidFill>
                    <a:latin typeface="Calibri" charset="0"/>
                  </a:rPr>
                  <a:t>repeat</a:t>
                </a:r>
                <a:endParaRPr lang="es-ES" dirty="0">
                  <a:solidFill>
                    <a:schemeClr val="tx1"/>
                  </a:solidFill>
                  <a:latin typeface="Calibri" charset="0"/>
                </a:endParaRPr>
              </a:p>
              <a:p>
                <a:pPr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endParaRPr lang="es-ES" dirty="0">
                  <a:solidFill>
                    <a:schemeClr val="tx1"/>
                  </a:solidFill>
                  <a:latin typeface="Calibri" charset="0"/>
                </a:endParaRPr>
              </a:p>
              <a:p>
                <a:pPr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endParaRPr lang="es-ES" dirty="0">
                  <a:solidFill>
                    <a:schemeClr val="tx1"/>
                  </a:solidFill>
                  <a:latin typeface="Calibri" charset="0"/>
                </a:endParaRPr>
              </a:p>
              <a:p>
                <a:pPr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s-ES" dirty="0" err="1">
                    <a:solidFill>
                      <a:schemeClr val="tx1"/>
                    </a:solidFill>
                    <a:latin typeface="Calibri" charset="0"/>
                  </a:rPr>
                  <a:t>Self</a:t>
                </a:r>
                <a:r>
                  <a:rPr lang="es-ES" dirty="0">
                    <a:solidFill>
                      <a:schemeClr val="tx1"/>
                    </a:solidFill>
                    <a:latin typeface="Calibri" charset="0"/>
                  </a:rPr>
                  <a:t> </a:t>
                </a:r>
                <a:r>
                  <a:rPr lang="es-ES" dirty="0" err="1">
                    <a:solidFill>
                      <a:schemeClr val="tx1"/>
                    </a:solidFill>
                    <a:latin typeface="Calibri" charset="0"/>
                  </a:rPr>
                  <a:t>consistent</a:t>
                </a:r>
                <a:r>
                  <a:rPr lang="es-ES" dirty="0">
                    <a:solidFill>
                      <a:schemeClr val="tx1"/>
                    </a:solidFill>
                    <a:latin typeface="Calibri" charset="0"/>
                  </a:rPr>
                  <a:t> and </a:t>
                </a:r>
                <a:r>
                  <a:rPr lang="es-ES" dirty="0" err="1">
                    <a:solidFill>
                      <a:schemeClr val="tx1"/>
                    </a:solidFill>
                    <a:latin typeface="Calibri" charset="0"/>
                  </a:rPr>
                  <a:t>stationary</a:t>
                </a:r>
                <a:r>
                  <a:rPr lang="es-ES" dirty="0">
                    <a:solidFill>
                      <a:schemeClr val="tx1"/>
                    </a:solidFill>
                    <a:latin typeface="Calibri" charset="0"/>
                  </a:rPr>
                  <a:t>=</a:t>
                </a:r>
                <a:r>
                  <a:rPr lang="es-ES" dirty="0" err="1">
                    <a:solidFill>
                      <a:schemeClr val="tx1"/>
                    </a:solidFill>
                    <a:latin typeface="Calibri" charset="0"/>
                  </a:rPr>
                  <a:t>Invariant</a:t>
                </a:r>
                <a:r>
                  <a:rPr lang="es-ES" dirty="0">
                    <a:solidFill>
                      <a:schemeClr val="tx1"/>
                    </a:solidFill>
                    <a:latin typeface="Calibri" charset="0"/>
                  </a:rPr>
                  <a:t>→	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s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𝛴</m:t>
                        </m:r>
                      </m:e>
                      <m:sup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s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s-ES" dirty="0">
                    <a:solidFill>
                      <a:schemeClr val="tx1"/>
                    </a:solidFill>
                    <a:latin typeface="Calibri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𝛴</m:t>
                        </m:r>
                      </m:e>
                      <m:sup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s-ES" dirty="0">
                  <a:solidFill>
                    <a:schemeClr val="tx1"/>
                  </a:solidFill>
                  <a:latin typeface="Calibri" charset="0"/>
                </a:endParaRPr>
              </a:p>
              <a:p>
                <a:pPr marL="0" lvl="2" indent="0">
                  <a:spcBef>
                    <a:spcPct val="0"/>
                  </a:spcBef>
                  <a:buNone/>
                </a:pPr>
                <a:endParaRPr lang="es-ES" sz="2400" dirty="0">
                  <a:solidFill>
                    <a:schemeClr val="tx1"/>
                  </a:solidFill>
                  <a:latin typeface="Calibri" charset="0"/>
                </a:endParaRPr>
              </a:p>
              <a:p>
                <a:pPr marL="0" indent="0">
                  <a:spcBef>
                    <a:spcPct val="0"/>
                  </a:spcBef>
                  <a:buNone/>
                </a:pPr>
                <a:r>
                  <a:rPr lang="es-ES" dirty="0">
                    <a:solidFill>
                      <a:schemeClr val="tx1"/>
                    </a:solidFill>
                    <a:latin typeface="Calibri" charset="0"/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𝛴</m:t>
                        </m:r>
                      </m:e>
                      <m:sup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s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𝛴</m:t>
                        </m:r>
                      </m:e>
                      <m:sup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s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𝛴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s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s-ES" dirty="0">
                  <a:solidFill>
                    <a:schemeClr val="tx1"/>
                  </a:solidFill>
                  <a:latin typeface="Calibri" charset="0"/>
                </a:endParaRPr>
              </a:p>
              <a:p>
                <a:pPr marL="0" indent="0">
                  <a:spcBef>
                    <a:spcPct val="0"/>
                  </a:spcBef>
                  <a:buNone/>
                </a:pPr>
                <a:endParaRPr lang="es-ES" dirty="0">
                  <a:solidFill>
                    <a:schemeClr val="tx1"/>
                  </a:solidFill>
                  <a:latin typeface="Calibri" charset="0"/>
                </a:endParaRPr>
              </a:p>
              <a:p>
                <a:pPr>
                  <a:spcBef>
                    <a:spcPct val="0"/>
                  </a:spcBef>
                </a:pPr>
                <a:r>
                  <a:rPr lang="es-ES" dirty="0" err="1">
                    <a:solidFill>
                      <a:schemeClr val="tx1"/>
                    </a:solidFill>
                    <a:latin typeface="Calibri" charset="0"/>
                  </a:rPr>
                  <a:t>Does</a:t>
                </a:r>
                <a:r>
                  <a:rPr lang="es-ES" dirty="0">
                    <a:solidFill>
                      <a:schemeClr val="tx1"/>
                    </a:solidFill>
                    <a:latin typeface="Calibri" charset="0"/>
                  </a:rPr>
                  <a:t> </a:t>
                </a:r>
                <a:r>
                  <a:rPr lang="es-ES" dirty="0" err="1">
                    <a:solidFill>
                      <a:schemeClr val="tx1"/>
                    </a:solidFill>
                    <a:latin typeface="Calibri" charset="0"/>
                  </a:rPr>
                  <a:t>not</a:t>
                </a:r>
                <a:r>
                  <a:rPr lang="es-ES" dirty="0">
                    <a:solidFill>
                      <a:schemeClr val="tx1"/>
                    </a:solidFill>
                    <a:latin typeface="Calibri" charset="0"/>
                  </a:rPr>
                  <a:t> preserve </a:t>
                </a:r>
                <a:r>
                  <a:rPr lang="es-ES" dirty="0" err="1">
                    <a:solidFill>
                      <a:schemeClr val="tx1"/>
                    </a:solidFill>
                    <a:latin typeface="Calibri" charset="0"/>
                  </a:rPr>
                  <a:t>emittances</a:t>
                </a:r>
                <a:r>
                  <a:rPr lang="es-ES" dirty="0">
                    <a:solidFill>
                      <a:schemeClr val="tx1"/>
                    </a:solidFill>
                    <a:latin typeface="Calibri" charset="0"/>
                  </a:rPr>
                  <a:t>. </a:t>
                </a:r>
                <a:r>
                  <a:rPr lang="es-ES" dirty="0" err="1">
                    <a:solidFill>
                      <a:schemeClr val="tx1"/>
                    </a:solidFill>
                    <a:latin typeface="Calibri" charset="0"/>
                  </a:rPr>
                  <a:t>Need</a:t>
                </a:r>
                <a:r>
                  <a:rPr lang="es-ES" dirty="0">
                    <a:solidFill>
                      <a:schemeClr val="tx1"/>
                    </a:solidFill>
                    <a:latin typeface="Calibri" charset="0"/>
                  </a:rPr>
                  <a:t> </a:t>
                </a:r>
                <a:r>
                  <a:rPr lang="es-ES" dirty="0" err="1">
                    <a:solidFill>
                      <a:schemeClr val="tx1"/>
                    </a:solidFill>
                    <a:latin typeface="Calibri" charset="0"/>
                  </a:rPr>
                  <a:t>to</a:t>
                </a:r>
                <a:r>
                  <a:rPr lang="es-ES" dirty="0">
                    <a:solidFill>
                      <a:schemeClr val="tx1"/>
                    </a:solidFill>
                    <a:latin typeface="Calibri" charset="0"/>
                  </a:rPr>
                  <a:t> </a:t>
                </a:r>
                <a:r>
                  <a:rPr lang="es-ES" dirty="0" err="1">
                    <a:solidFill>
                      <a:schemeClr val="tx1"/>
                    </a:solidFill>
                    <a:latin typeface="Calibri" charset="0"/>
                  </a:rPr>
                  <a:t>add</a:t>
                </a:r>
                <a:r>
                  <a:rPr lang="es-ES" dirty="0">
                    <a:solidFill>
                      <a:schemeClr val="tx1"/>
                    </a:solidFill>
                    <a:latin typeface="Calibri" charset="0"/>
                  </a:rPr>
                  <a:t> </a:t>
                </a:r>
                <a:r>
                  <a:rPr lang="es-ES" dirty="0" err="1">
                    <a:solidFill>
                      <a:schemeClr val="tx1"/>
                    </a:solidFill>
                    <a:latin typeface="Calibri" charset="0"/>
                  </a:rPr>
                  <a:t>emittances</a:t>
                </a:r>
                <a:r>
                  <a:rPr lang="es-ES" dirty="0">
                    <a:solidFill>
                      <a:schemeClr val="tx1"/>
                    </a:solidFill>
                    <a:latin typeface="Calibri" charset="0"/>
                  </a:rPr>
                  <a:t> </a:t>
                </a:r>
                <a:r>
                  <a:rPr lang="es-ES" dirty="0" err="1">
                    <a:solidFill>
                      <a:schemeClr val="tx1"/>
                    </a:solidFill>
                    <a:latin typeface="Calibri" charset="0"/>
                  </a:rPr>
                  <a:t>check</a:t>
                </a:r>
                <a:r>
                  <a:rPr lang="es-ES" dirty="0">
                    <a:solidFill>
                      <a:schemeClr val="tx1"/>
                    </a:solidFill>
                    <a:latin typeface="Calibri" charset="0"/>
                  </a:rPr>
                  <a:t>!</a:t>
                </a:r>
              </a:p>
              <a:p>
                <a:pPr>
                  <a:spcBef>
                    <a:spcPct val="0"/>
                  </a:spcBef>
                </a:pPr>
                <a:endParaRPr lang="es-ES" dirty="0">
                  <a:solidFill>
                    <a:schemeClr val="tx1"/>
                  </a:solidFill>
                  <a:latin typeface="Calibri" charset="0"/>
                </a:endParaRPr>
              </a:p>
              <a:p>
                <a:pPr marL="0" indent="0">
                  <a:spcBef>
                    <a:spcPct val="0"/>
                  </a:spcBef>
                  <a:buNone/>
                </a:pPr>
                <a:endParaRPr lang="es-ES" dirty="0">
                  <a:solidFill>
                    <a:schemeClr val="tx1"/>
                  </a:solidFill>
                  <a:latin typeface="Calibri" charset="0"/>
                </a:endParaRP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52E52ADA-D215-4EE4-A18E-D6D7CC0E2E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5"/>
              </p:nvPr>
            </p:nvSpPr>
            <p:spPr>
              <a:xfrm>
                <a:off x="335686" y="1081720"/>
                <a:ext cx="8344488" cy="5022675"/>
              </a:xfrm>
              <a:blipFill>
                <a:blip r:embed="rId2"/>
                <a:stretch>
                  <a:fillRect l="-2045" t="-182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A12DC7-1F30-4401-9B55-8562BF17B02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8/29/2019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EBDDB2-9EAF-431D-8743-08D14B43C18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Arturo Prieto Tirado | Simulations of beam dynamics with strong space-charge</a:t>
            </a:r>
            <a:endParaRPr lang="en-US" b="1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482071-07B7-44E2-9389-847ADF2265D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18D263EB-9B20-4707-9FC5-0E5866B15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Mathematica</a:t>
            </a:r>
            <a:r>
              <a:rPr lang="es-ES" dirty="0"/>
              <a:t>: </a:t>
            </a:r>
            <a:r>
              <a:rPr lang="es-ES" dirty="0" err="1"/>
              <a:t>Periodic</a:t>
            </a:r>
            <a:r>
              <a:rPr lang="es-ES" dirty="0"/>
              <a:t> </a:t>
            </a:r>
            <a:r>
              <a:rPr lang="es-ES" dirty="0" err="1"/>
              <a:t>lattice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22987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14A527-07C5-4CD8-B397-666997691D6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8/29/2019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7A2CD2-8ECE-4230-8485-9F0842CED0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Arturo Prieto Tirado | Simulations of beam dynamics with strong space-charge</a:t>
            </a:r>
            <a:endParaRPr lang="en-US" b="1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908774-3F3A-414A-9540-0F175F5E3F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389AF369-564E-4A74-8049-778C861F0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Mathematica</a:t>
            </a:r>
            <a:r>
              <a:rPr lang="es-ES" dirty="0"/>
              <a:t> </a:t>
            </a:r>
            <a:r>
              <a:rPr lang="es-ES" dirty="0" err="1"/>
              <a:t>Results</a:t>
            </a:r>
            <a:r>
              <a:rPr lang="es-ES" dirty="0"/>
              <a:t>: </a:t>
            </a:r>
            <a:r>
              <a:rPr lang="es-ES" dirty="0" err="1"/>
              <a:t>Periodic</a:t>
            </a:r>
            <a:r>
              <a:rPr lang="es-ES" dirty="0"/>
              <a:t> </a:t>
            </a:r>
            <a:r>
              <a:rPr lang="es-ES" dirty="0" err="1"/>
              <a:t>lattice</a:t>
            </a:r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466A5E8-D1EA-4DD6-9821-3831D9BB3AF8}"/>
              </a:ext>
            </a:extLst>
          </p:cNvPr>
          <p:cNvSpPr txBox="1"/>
          <p:nvPr/>
        </p:nvSpPr>
        <p:spPr>
          <a:xfrm>
            <a:off x="397565" y="1563758"/>
            <a:ext cx="85178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/>
              <a:t>SC </a:t>
            </a:r>
            <a:r>
              <a:rPr lang="es-ES" dirty="0" err="1"/>
              <a:t>not</a:t>
            </a:r>
            <a:r>
              <a:rPr lang="es-ES" dirty="0"/>
              <a:t> </a:t>
            </a:r>
            <a:r>
              <a:rPr lang="es-ES" dirty="0" err="1"/>
              <a:t>important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periodic</a:t>
            </a:r>
            <a:r>
              <a:rPr lang="es-ES" dirty="0"/>
              <a:t> </a:t>
            </a:r>
            <a:r>
              <a:rPr lang="es-ES" dirty="0" err="1"/>
              <a:t>lattice</a:t>
            </a:r>
            <a:endParaRPr lang="es-E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 err="1"/>
              <a:t>Always</a:t>
            </a:r>
            <a:r>
              <a:rPr lang="es-ES" dirty="0"/>
              <a:t> </a:t>
            </a:r>
            <a:r>
              <a:rPr lang="es-ES" dirty="0" err="1"/>
              <a:t>possible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find</a:t>
            </a:r>
            <a:r>
              <a:rPr lang="es-ES" dirty="0"/>
              <a:t> </a:t>
            </a:r>
            <a:r>
              <a:rPr lang="es-ES" dirty="0" err="1"/>
              <a:t>periodic</a:t>
            </a:r>
            <a:r>
              <a:rPr lang="es-ES" dirty="0"/>
              <a:t> </a:t>
            </a:r>
            <a:r>
              <a:rPr lang="es-ES" dirty="0" err="1"/>
              <a:t>solution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repeating</a:t>
            </a:r>
            <a:r>
              <a:rPr lang="es-ES" dirty="0"/>
              <a:t> </a:t>
            </a:r>
            <a:r>
              <a:rPr lang="es-ES" dirty="0" err="1"/>
              <a:t>result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one</a:t>
            </a:r>
            <a:r>
              <a:rPr lang="es-ES" dirty="0"/>
              <a:t> </a:t>
            </a:r>
            <a:r>
              <a:rPr lang="es-ES" dirty="0" err="1"/>
              <a:t>cell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twelve</a:t>
            </a:r>
            <a:r>
              <a:rPr lang="es-ES" dirty="0"/>
              <a:t> </a:t>
            </a:r>
            <a:r>
              <a:rPr lang="es-ES" dirty="0" err="1"/>
              <a:t>cells</a:t>
            </a:r>
            <a:endParaRPr lang="es-E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 err="1"/>
              <a:t>Found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solutions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changing</a:t>
            </a:r>
            <a:r>
              <a:rPr lang="es-ES" dirty="0"/>
              <a:t> </a:t>
            </a:r>
            <a:r>
              <a:rPr lang="es-ES" dirty="0" err="1"/>
              <a:t>initial</a:t>
            </a:r>
            <a:r>
              <a:rPr lang="es-ES" dirty="0"/>
              <a:t> </a:t>
            </a:r>
            <a:r>
              <a:rPr lang="es-ES" dirty="0" err="1"/>
              <a:t>conditions</a:t>
            </a:r>
            <a:r>
              <a:rPr lang="es-ES" dirty="0"/>
              <a:t> a bit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79829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8/29/2019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Arturo Prieto Tirado | Simulations of beam dynamics with strong space-charge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Periodic solution for periodic lattice</a:t>
            </a:r>
          </a:p>
        </p:txBody>
      </p:sp>
      <p:pic>
        <p:nvPicPr>
          <p:cNvPr id="14" name="Marcador de posición de imagen 13">
            <a:extLst>
              <a:ext uri="{FF2B5EF4-FFF2-40B4-BE49-F238E27FC236}">
                <a16:creationId xmlns:a16="http://schemas.microsoft.com/office/drawing/2014/main" id="{F8600270-4CA9-4B7E-B4D4-B53BE70CD9DF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263" b="263"/>
          <a:stretch>
            <a:fillRect/>
          </a:stretch>
        </p:blipFill>
        <p:spPr>
          <a:xfrm>
            <a:off x="223837" y="971549"/>
            <a:ext cx="8403301" cy="4521075"/>
          </a:xfrm>
        </p:spPr>
      </p:pic>
    </p:spTree>
    <p:extLst>
      <p:ext uri="{BB962C8B-B14F-4D97-AF65-F5344CB8AC3E}">
        <p14:creationId xmlns:p14="http://schemas.microsoft.com/office/powerpoint/2010/main" val="3906449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FF58F7-DBD8-40CC-975E-F8D4E1B8E97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8/29/2019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780955-6CC0-4374-B373-530CEE7F47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Arturo Prieto Tirado | Simulations of beam dynamics with strong space-charge</a:t>
            </a:r>
            <a:endParaRPr lang="en-US" b="1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F46697-0E35-4097-9949-4564A853BD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E9224DF6-CF76-4E7D-8821-A4A45D8A8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Periodicity</a:t>
            </a:r>
            <a:r>
              <a:rPr lang="es-ES" dirty="0"/>
              <a:t> 6 </a:t>
            </a:r>
            <a:r>
              <a:rPr lang="es-ES" dirty="0" err="1"/>
              <a:t>solution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periodic</a:t>
            </a:r>
            <a:r>
              <a:rPr lang="es-ES" dirty="0"/>
              <a:t> </a:t>
            </a:r>
            <a:r>
              <a:rPr lang="es-ES" dirty="0" err="1"/>
              <a:t>lattice</a:t>
            </a:r>
            <a:endParaRPr lang="es-E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13DCFFC-C57B-4A76-85DE-8DC31632B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21887"/>
            <a:ext cx="7893440" cy="441150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B424E9D-50A1-4EA6-8238-C105BC1D92D9}"/>
              </a:ext>
            </a:extLst>
          </p:cNvPr>
          <p:cNvSpPr txBox="1"/>
          <p:nvPr/>
        </p:nvSpPr>
        <p:spPr>
          <a:xfrm>
            <a:off x="736826" y="5719172"/>
            <a:ext cx="7201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Not</a:t>
            </a:r>
            <a:r>
              <a:rPr lang="es-ES" dirty="0"/>
              <a:t> </a:t>
            </a:r>
            <a:r>
              <a:rPr lang="es-ES" dirty="0" err="1"/>
              <a:t>lattice</a:t>
            </a:r>
            <a:r>
              <a:rPr lang="es-ES" dirty="0"/>
              <a:t> </a:t>
            </a:r>
            <a:r>
              <a:rPr lang="es-ES" dirty="0" err="1"/>
              <a:t>periodic</a:t>
            </a:r>
            <a:r>
              <a:rPr lang="es-ES" dirty="0"/>
              <a:t> </a:t>
            </a:r>
            <a:r>
              <a:rPr lang="es-ES" dirty="0" err="1"/>
              <a:t>because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initial</a:t>
            </a:r>
            <a:r>
              <a:rPr lang="es-ES" dirty="0"/>
              <a:t> </a:t>
            </a:r>
            <a:r>
              <a:rPr lang="es-ES" dirty="0" err="1"/>
              <a:t>condition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05415461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inalpresentation" id="{12D112A2-DCC9-40C1-AC39-1BC963592E7F}" vid="{8A7EB7D6-A165-4812-9586-FD55A95270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finalpresentation</Template>
  <TotalTime>1447</TotalTime>
  <Words>552</Words>
  <Application>Microsoft Office PowerPoint</Application>
  <PresentationFormat>Presentación en pantalla (4:3)</PresentationFormat>
  <Paragraphs>148</Paragraphs>
  <Slides>15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Calibri</vt:lpstr>
      <vt:lpstr>Cambria Math</vt:lpstr>
      <vt:lpstr>Helvetica</vt:lpstr>
      <vt:lpstr>Times New Roman</vt:lpstr>
      <vt:lpstr>Fermilab_PPT_090815</vt:lpstr>
      <vt:lpstr>Equation.DSMT4</vt:lpstr>
      <vt:lpstr>Presentación de PowerPoint</vt:lpstr>
      <vt:lpstr>Introduction</vt:lpstr>
      <vt:lpstr>Example of SC in beam sises (dashed)</vt:lpstr>
      <vt:lpstr>Theory</vt:lpstr>
      <vt:lpstr>MADX: Lattice and first analysis</vt:lpstr>
      <vt:lpstr>Mathematica: Periodic lattice</vt:lpstr>
      <vt:lpstr>Mathematica Results: Periodic lattice</vt:lpstr>
      <vt:lpstr>Periodic solution for periodic lattice</vt:lpstr>
      <vt:lpstr>Periodicity 6 solution for periodic lattice</vt:lpstr>
      <vt:lpstr>Mathematica: General solution, perturbed lattice</vt:lpstr>
      <vt:lpstr>Mathematica Results: Perturbed lattice</vt:lpstr>
      <vt:lpstr>Well-behaved solution for perturbed lattice</vt:lpstr>
      <vt:lpstr>Large amplitude solution for perturbed lattice</vt:lpstr>
      <vt:lpstr>Synergia: Emittances of perturbed lattice</vt:lpstr>
      <vt:lpstr>Conclusions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Arturo Prieto</dc:creator>
  <cp:lastModifiedBy>Arturo Prieto</cp:lastModifiedBy>
  <cp:revision>175</cp:revision>
  <cp:lastPrinted>2014-01-20T19:40:21Z</cp:lastPrinted>
  <dcterms:created xsi:type="dcterms:W3CDTF">2019-08-19T13:40:00Z</dcterms:created>
  <dcterms:modified xsi:type="dcterms:W3CDTF">2019-08-29T01:17:56Z</dcterms:modified>
</cp:coreProperties>
</file>