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0.JPG" ContentType="image/jpeg"/>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7" r:id="rId5"/>
    <p:sldMasterId id="2147483675" r:id="rId6"/>
    <p:sldMasterId id="2147483684" r:id="rId7"/>
  </p:sldMasterIdLst>
  <p:notesMasterIdLst>
    <p:notesMasterId r:id="rId32"/>
  </p:notesMasterIdLst>
  <p:handoutMasterIdLst>
    <p:handoutMasterId r:id="rId33"/>
  </p:handoutMasterIdLst>
  <p:sldIdLst>
    <p:sldId id="678" r:id="rId8"/>
    <p:sldId id="296" r:id="rId9"/>
    <p:sldId id="430" r:id="rId10"/>
    <p:sldId id="760" r:id="rId11"/>
    <p:sldId id="694" r:id="rId12"/>
    <p:sldId id="759" r:id="rId13"/>
    <p:sldId id="695" r:id="rId14"/>
    <p:sldId id="543" r:id="rId15"/>
    <p:sldId id="715" r:id="rId16"/>
    <p:sldId id="751" r:id="rId17"/>
    <p:sldId id="754" r:id="rId18"/>
    <p:sldId id="761" r:id="rId19"/>
    <p:sldId id="752" r:id="rId20"/>
    <p:sldId id="357" r:id="rId21"/>
    <p:sldId id="355" r:id="rId22"/>
    <p:sldId id="753" r:id="rId23"/>
    <p:sldId id="756" r:id="rId24"/>
    <p:sldId id="757" r:id="rId25"/>
    <p:sldId id="758" r:id="rId26"/>
    <p:sldId id="359" r:id="rId27"/>
    <p:sldId id="358" r:id="rId28"/>
    <p:sldId id="755" r:id="rId29"/>
    <p:sldId id="356" r:id="rId30"/>
    <p:sldId id="272" r:id="rId3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lie R. Macier x2353 11220N" initials="JRMx1" lastIdx="1" clrIdx="0">
    <p:extLst>
      <p:ext uri="{19B8F6BF-5375-455C-9EA6-DF929625EA0E}">
        <p15:presenceInfo xmlns:p15="http://schemas.microsoft.com/office/powerpoint/2012/main" userId="S-1-5-21-1644491937-1202660629-839522115-2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A77"/>
    <a:srgbClr val="1230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47" autoAdjust="0"/>
    <p:restoredTop sz="86424" autoAdjust="0"/>
  </p:normalViewPr>
  <p:slideViewPr>
    <p:cSldViewPr>
      <p:cViewPr varScale="1">
        <p:scale>
          <a:sx n="142" d="100"/>
          <a:sy n="142" d="100"/>
        </p:scale>
        <p:origin x="192" y="48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86" d="100"/>
          <a:sy n="86" d="100"/>
        </p:scale>
        <p:origin x="2011"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169921" cy="482282"/>
          </a:xfrm>
          <a:prstGeom prst="rect">
            <a:avLst/>
          </a:prstGeom>
        </p:spPr>
        <p:txBody>
          <a:bodyPr vert="horz" lIns="96656" tIns="48328" rIns="96656" bIns="48328" rtlCol="0"/>
          <a:lstStyle>
            <a:lvl1pPr algn="l">
              <a:defRPr sz="1200"/>
            </a:lvl1pPr>
          </a:lstStyle>
          <a:p>
            <a:endParaRPr lang="en-US" dirty="0"/>
          </a:p>
        </p:txBody>
      </p:sp>
      <p:sp>
        <p:nvSpPr>
          <p:cNvPr id="3" name="Date Placeholder 2"/>
          <p:cNvSpPr>
            <a:spLocks noGrp="1"/>
          </p:cNvSpPr>
          <p:nvPr>
            <p:ph type="dt" sz="quarter" idx="1"/>
          </p:nvPr>
        </p:nvSpPr>
        <p:spPr>
          <a:xfrm>
            <a:off x="4144013" y="1"/>
            <a:ext cx="3169921" cy="482282"/>
          </a:xfrm>
          <a:prstGeom prst="rect">
            <a:avLst/>
          </a:prstGeom>
        </p:spPr>
        <p:txBody>
          <a:bodyPr vert="horz" lIns="96656" tIns="48328" rIns="96656" bIns="48328" rtlCol="0"/>
          <a:lstStyle>
            <a:lvl1pPr algn="r">
              <a:defRPr sz="1200"/>
            </a:lvl1pPr>
          </a:lstStyle>
          <a:p>
            <a:fld id="{04D06D4B-F083-4F0B-B6C9-2D493B329ED9}" type="datetimeFigureOut">
              <a:rPr lang="en-US" smtClean="0"/>
              <a:t>9/19/19</a:t>
            </a:fld>
            <a:endParaRPr lang="en-US" dirty="0"/>
          </a:p>
        </p:txBody>
      </p:sp>
      <p:sp>
        <p:nvSpPr>
          <p:cNvPr id="4" name="Footer Placeholder 3"/>
          <p:cNvSpPr>
            <a:spLocks noGrp="1"/>
          </p:cNvSpPr>
          <p:nvPr>
            <p:ph type="ftr" sz="quarter" idx="2"/>
          </p:nvPr>
        </p:nvSpPr>
        <p:spPr>
          <a:xfrm>
            <a:off x="3" y="9118920"/>
            <a:ext cx="3169921" cy="482281"/>
          </a:xfrm>
          <a:prstGeom prst="rect">
            <a:avLst/>
          </a:prstGeom>
        </p:spPr>
        <p:txBody>
          <a:bodyPr vert="horz" lIns="96656" tIns="48328" rIns="96656" bIns="4832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4013" y="9118920"/>
            <a:ext cx="3169921" cy="482281"/>
          </a:xfrm>
          <a:prstGeom prst="rect">
            <a:avLst/>
          </a:prstGeom>
        </p:spPr>
        <p:txBody>
          <a:bodyPr vert="horz" lIns="96656" tIns="48328" rIns="96656" bIns="48328" rtlCol="0" anchor="b"/>
          <a:lstStyle>
            <a:lvl1pPr algn="r">
              <a:defRPr sz="1200"/>
            </a:lvl1pPr>
          </a:lstStyle>
          <a:p>
            <a:fld id="{BC3C506F-2269-46DF-AAD8-716176AB6A1F}" type="slidenum">
              <a:rPr lang="en-US" smtClean="0"/>
              <a:t>‹#›</a:t>
            </a:fld>
            <a:endParaRPr lang="en-US" dirty="0"/>
          </a:p>
        </p:txBody>
      </p:sp>
    </p:spTree>
    <p:extLst>
      <p:ext uri="{BB962C8B-B14F-4D97-AF65-F5344CB8AC3E}">
        <p14:creationId xmlns:p14="http://schemas.microsoft.com/office/powerpoint/2010/main" val="7383363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0725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3545550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408139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428911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1500411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6656" tIns="48328" rIns="96656" bIns="48328">
            <a:normAutofit fontScale="25000" lnSpcReduction="20000"/>
          </a:bodyPr>
          <a:lstStyle/>
          <a:p>
            <a:endParaRPr dirty="0"/>
          </a:p>
        </p:txBody>
      </p:sp>
    </p:spTree>
    <p:extLst>
      <p:ext uri="{BB962C8B-B14F-4D97-AF65-F5344CB8AC3E}">
        <p14:creationId xmlns:p14="http://schemas.microsoft.com/office/powerpoint/2010/main" val="3664344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6" name="Holder 6"/>
          <p:cNvSpPr>
            <a:spLocks noGrp="1"/>
          </p:cNvSpPr>
          <p:nvPr>
            <p:ph type="sldNum" sz="quarter" idx="7"/>
          </p:nvPr>
        </p:nvSpPr>
        <p:spPr>
          <a:xfrm>
            <a:off x="302520"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7" name="Holder 4"/>
          <p:cNvSpPr>
            <a:spLocks noGrp="1"/>
          </p:cNvSpPr>
          <p:nvPr>
            <p:ph type="ftr" sz="quarter" idx="5"/>
          </p:nvPr>
        </p:nvSpPr>
        <p:spPr>
          <a:xfrm>
            <a:off x="866647" y="6538623"/>
            <a:ext cx="763269"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8" name="Holder 5"/>
          <p:cNvSpPr>
            <a:spLocks noGrp="1"/>
          </p:cNvSpPr>
          <p:nvPr>
            <p:ph type="dt" sz="half" idx="6"/>
          </p:nvPr>
        </p:nvSpPr>
        <p:spPr>
          <a:xfrm>
            <a:off x="1865502" y="6538623"/>
            <a:ext cx="1944498"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5"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8"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extLst>
      <p:ext uri="{BB962C8B-B14F-4D97-AF65-F5344CB8AC3E}">
        <p14:creationId xmlns:p14="http://schemas.microsoft.com/office/powerpoint/2010/main" val="133281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1"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2"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extLst>
      <p:ext uri="{BB962C8B-B14F-4D97-AF65-F5344CB8AC3E}">
        <p14:creationId xmlns:p14="http://schemas.microsoft.com/office/powerpoint/2010/main" val="3676768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0"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1"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2"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extLst>
      <p:ext uri="{BB962C8B-B14F-4D97-AF65-F5344CB8AC3E}">
        <p14:creationId xmlns:p14="http://schemas.microsoft.com/office/powerpoint/2010/main" val="2136010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6"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7"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extLst>
      <p:ext uri="{BB962C8B-B14F-4D97-AF65-F5344CB8AC3E}">
        <p14:creationId xmlns:p14="http://schemas.microsoft.com/office/powerpoint/2010/main" val="886819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1"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3"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4"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extLst>
      <p:ext uri="{BB962C8B-B14F-4D97-AF65-F5344CB8AC3E}">
        <p14:creationId xmlns:p14="http://schemas.microsoft.com/office/powerpoint/2010/main" val="274828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dirty="0"/>
          </a:p>
        </p:txBody>
      </p:sp>
      <p:sp>
        <p:nvSpPr>
          <p:cNvPr id="2" name="Title 1"/>
          <p:cNvSpPr>
            <a:spLocks noGrp="1"/>
          </p:cNvSpPr>
          <p:nvPr>
            <p:ph type="title"/>
          </p:nvPr>
        </p:nvSpPr>
        <p:spPr>
          <a:xfrm>
            <a:off x="457201" y="432610"/>
            <a:ext cx="8293100" cy="569268"/>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September 2019</a:t>
            </a:r>
            <a:endParaRPr lang="en-US" dirty="0"/>
          </a:p>
        </p:txBody>
      </p:sp>
      <p:sp>
        <p:nvSpPr>
          <p:cNvPr id="5" name="Footer Placeholder 4"/>
          <p:cNvSpPr>
            <a:spLocks noGrp="1"/>
          </p:cNvSpPr>
          <p:nvPr>
            <p:ph type="ftr" sz="quarter" idx="11"/>
          </p:nvPr>
        </p:nvSpPr>
        <p:spPr/>
        <p:txBody>
          <a:bodyPr/>
          <a:lstStyle/>
          <a:p>
            <a:pPr>
              <a:defRPr/>
            </a:pPr>
            <a:r>
              <a:rPr lang="en-US"/>
              <a:t>Bishop | DUNE PMG</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1" y="1238250"/>
            <a:ext cx="8293100" cy="4846638"/>
          </a:xfrm>
          <a:prstGeom prst="rect">
            <a:avLst/>
          </a:prstGeom>
        </p:spPr>
        <p:txBody>
          <a:bodyPr lIns="0" rIns="0"/>
          <a:lstStyle>
            <a:lvl1pPr marL="192024" indent="-198882">
              <a:lnSpc>
                <a:spcPct val="100000"/>
              </a:lnSpc>
              <a:spcBef>
                <a:spcPts val="450"/>
              </a:spcBef>
              <a:spcAft>
                <a:spcPts val="450"/>
              </a:spcAft>
              <a:buFont typeface="Arial"/>
              <a:buChar char="•"/>
              <a:defRPr sz="1650" b="0" i="0">
                <a:solidFill>
                  <a:srgbClr val="63666A"/>
                </a:solidFill>
                <a:latin typeface="Helvetica"/>
              </a:defRPr>
            </a:lvl1pPr>
            <a:lvl2pPr marL="240030" indent="192024">
              <a:lnSpc>
                <a:spcPct val="100000"/>
              </a:lnSpc>
              <a:spcBef>
                <a:spcPts val="225"/>
              </a:spcBef>
              <a:spcAft>
                <a:spcPts val="225"/>
              </a:spcAft>
              <a:buSzPct val="90000"/>
              <a:buFont typeface="Lucida Grande"/>
              <a:buChar char="-"/>
              <a:defRPr sz="1500" b="0" i="0">
                <a:solidFill>
                  <a:srgbClr val="63666A"/>
                </a:solidFill>
                <a:latin typeface="Helvetica"/>
              </a:defRPr>
            </a:lvl2pPr>
            <a:lvl3pPr marL="480060" indent="171450">
              <a:lnSpc>
                <a:spcPct val="100000"/>
              </a:lnSpc>
              <a:spcBef>
                <a:spcPts val="225"/>
              </a:spcBef>
              <a:spcAft>
                <a:spcPts val="225"/>
              </a:spcAft>
              <a:buSzPct val="88000"/>
              <a:buFont typeface="Arial"/>
              <a:buChar char="•"/>
              <a:defRPr sz="1350" b="0" i="0">
                <a:solidFill>
                  <a:srgbClr val="63666A"/>
                </a:solidFill>
                <a:latin typeface="Helvetica"/>
              </a:defRPr>
            </a:lvl3pPr>
            <a:lvl4pPr marL="685800" indent="171450">
              <a:lnSpc>
                <a:spcPct val="100000"/>
              </a:lnSpc>
              <a:spcBef>
                <a:spcPts val="225"/>
              </a:spcBef>
              <a:spcAft>
                <a:spcPts val="225"/>
              </a:spcAft>
              <a:buSzPct val="90000"/>
              <a:buFont typeface="Lucida Grande"/>
              <a:buChar char="-"/>
              <a:defRPr sz="1200" b="0" i="0">
                <a:solidFill>
                  <a:srgbClr val="63666A"/>
                </a:solidFill>
                <a:latin typeface="Helvetica"/>
              </a:defRPr>
            </a:lvl4pPr>
            <a:lvl5pPr marL="857250" indent="144018">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1010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1" y="432611"/>
            <a:ext cx="8293100" cy="548785"/>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a:t>September 2019</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a:t>Bishop | DUNE PMG</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1" y="1238250"/>
            <a:ext cx="3998846" cy="4846638"/>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5" y="1238250"/>
            <a:ext cx="3998846" cy="4846638"/>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3822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5" y="5347370"/>
            <a:ext cx="4003605" cy="737519"/>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3" name="Title 1"/>
          <p:cNvSpPr>
            <a:spLocks noGrp="1"/>
          </p:cNvSpPr>
          <p:nvPr>
            <p:ph type="title"/>
          </p:nvPr>
        </p:nvSpPr>
        <p:spPr>
          <a:xfrm>
            <a:off x="446059" y="432612"/>
            <a:ext cx="8304267" cy="579507"/>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70"/>
            <a:ext cx="4067130" cy="737519"/>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a:t>September 2019</a:t>
            </a:r>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a:t>Bishop | DUNE PMG</a:t>
            </a:r>
            <a:endParaRPr lang="en-US" dirty="0"/>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1" y="1238250"/>
            <a:ext cx="3998846" cy="3892550"/>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5" y="1238250"/>
            <a:ext cx="3998846" cy="3892550"/>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817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1" y="432611"/>
            <a:ext cx="8293100" cy="646957"/>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1" y="1238252"/>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a:t>September 2019</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320837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2"/>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3" name="Date Placeholder 3"/>
          <p:cNvSpPr>
            <a:spLocks noGrp="1"/>
          </p:cNvSpPr>
          <p:nvPr>
            <p:ph type="dt" sz="half" idx="11"/>
          </p:nvPr>
        </p:nvSpPr>
        <p:spPr/>
        <p:txBody>
          <a:bodyPr/>
          <a:lstStyle>
            <a:lvl1pPr>
              <a:defRPr/>
            </a:lvl1pPr>
          </a:lstStyle>
          <a:p>
            <a:pPr>
              <a:defRPr/>
            </a:pPr>
            <a:r>
              <a:rPr lang="en-US"/>
              <a:t>September 2019</a:t>
            </a:r>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273512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BB5F2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0">
                <a:solidFill>
                  <a:srgbClr val="3B5A77"/>
                </a:solidFill>
                <a:latin typeface="Arial"/>
                <a:cs typeface="Arial"/>
              </a:defRPr>
            </a:lvl1pPr>
          </a:lstStyle>
          <a:p>
            <a:endParaRPr/>
          </a:p>
        </p:txBody>
      </p:sp>
      <p:sp>
        <p:nvSpPr>
          <p:cNvPr id="6" name="Holder 6"/>
          <p:cNvSpPr>
            <a:spLocks noGrp="1"/>
          </p:cNvSpPr>
          <p:nvPr>
            <p:ph type="sldNum" sz="quarter" idx="7"/>
          </p:nvPr>
        </p:nvSpPr>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7"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8"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4" name="Picture Placeholder 12"/>
          <p:cNvSpPr>
            <a:spLocks noGrp="1"/>
          </p:cNvSpPr>
          <p:nvPr>
            <p:ph type="pic" sz="quarter" idx="15"/>
          </p:nvPr>
        </p:nvSpPr>
        <p:spPr>
          <a:xfrm>
            <a:off x="3716339"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900" baseline="0" smtClean="0">
                <a:solidFill>
                  <a:srgbClr val="004C97"/>
                </a:solidFill>
                <a:latin typeface="Helvetica"/>
              </a:defRPr>
            </a:lvl1pPr>
          </a:lstStyle>
          <a:p>
            <a:pPr>
              <a:defRPr/>
            </a:pPr>
            <a:r>
              <a:rPr lang="en-US"/>
              <a:t>September 2019</a:t>
            </a:r>
            <a:endParaRPr lang="en-US" dirty="0"/>
          </a:p>
        </p:txBody>
      </p:sp>
      <p:sp>
        <p:nvSpPr>
          <p:cNvPr id="7" name="Footer Placeholder 4"/>
          <p:cNvSpPr>
            <a:spLocks noGrp="1"/>
          </p:cNvSpPr>
          <p:nvPr>
            <p:ph type="ftr" sz="quarter" idx="17"/>
          </p:nvPr>
        </p:nvSpPr>
        <p:spPr/>
        <p:txBody>
          <a:bodyPr/>
          <a:lstStyle>
            <a:lvl1pPr>
              <a:defRPr sz="900" baseline="0" dirty="0">
                <a:solidFill>
                  <a:srgbClr val="004C97"/>
                </a:solidFill>
                <a:latin typeface="Helvetica"/>
              </a:defRPr>
            </a:lvl1pPr>
          </a:lstStyle>
          <a:p>
            <a:pPr>
              <a:defRPr/>
            </a:pPr>
            <a:r>
              <a:rPr lang="en-US"/>
              <a:t>Bishop | DUNE PMG</a:t>
            </a:r>
            <a:endParaRPr lang="en-US" dirty="0"/>
          </a:p>
        </p:txBody>
      </p:sp>
      <p:sp>
        <p:nvSpPr>
          <p:cNvPr id="8" name="Slide Number Placeholder 5"/>
          <p:cNvSpPr>
            <a:spLocks noGrp="1"/>
          </p:cNvSpPr>
          <p:nvPr>
            <p:ph type="sldNum" sz="quarter" idx="18"/>
          </p:nvPr>
        </p:nvSpPr>
        <p:spPr/>
        <p:txBody>
          <a:bodyPr/>
          <a:lstStyle>
            <a:lvl1pPr>
              <a:defRPr sz="9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1" y="429098"/>
            <a:ext cx="8293100" cy="647102"/>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192024" indent="-198882">
              <a:lnSpc>
                <a:spcPct val="100000"/>
              </a:lnSpc>
              <a:spcBef>
                <a:spcPts val="0"/>
              </a:spcBef>
              <a:spcAft>
                <a:spcPts val="0"/>
              </a:spcAft>
              <a:buFont typeface="Arial"/>
              <a:buChar char="•"/>
              <a:defRPr sz="1650" b="0" i="0">
                <a:solidFill>
                  <a:srgbClr val="63666A"/>
                </a:solidFill>
                <a:latin typeface="Helvetica"/>
              </a:defRPr>
            </a:lvl1pPr>
            <a:lvl2pPr marL="240030" indent="192024">
              <a:lnSpc>
                <a:spcPct val="100000"/>
              </a:lnSpc>
              <a:spcBef>
                <a:spcPts val="774"/>
              </a:spcBef>
              <a:spcAft>
                <a:spcPts val="0"/>
              </a:spcAft>
              <a:buSzPct val="90000"/>
              <a:buFont typeface="Lucida Grande"/>
              <a:buChar char="-"/>
              <a:defRPr sz="1500" b="0" i="0">
                <a:solidFill>
                  <a:srgbClr val="63666A"/>
                </a:solidFill>
                <a:latin typeface="Helvetica"/>
              </a:defRPr>
            </a:lvl2pPr>
            <a:lvl3pPr marL="480060" indent="171450">
              <a:lnSpc>
                <a:spcPct val="100000"/>
              </a:lnSpc>
              <a:spcBef>
                <a:spcPts val="774"/>
              </a:spcBef>
              <a:spcAft>
                <a:spcPts val="0"/>
              </a:spcAft>
              <a:buSzPct val="88000"/>
              <a:buFont typeface="Arial"/>
              <a:buChar char="•"/>
              <a:defRPr sz="1350" b="0" i="0">
                <a:solidFill>
                  <a:srgbClr val="63666A"/>
                </a:solidFill>
                <a:latin typeface="Helvetica"/>
              </a:defRPr>
            </a:lvl3pPr>
            <a:lvl4pPr marL="685800" indent="171450">
              <a:lnSpc>
                <a:spcPct val="100000"/>
              </a:lnSpc>
              <a:spcBef>
                <a:spcPts val="774"/>
              </a:spcBef>
              <a:spcAft>
                <a:spcPts val="0"/>
              </a:spcAft>
              <a:buSzPct val="90000"/>
              <a:buFont typeface="Lucida Grande"/>
              <a:buChar char="-"/>
              <a:defRPr sz="1200" b="0" i="0">
                <a:solidFill>
                  <a:srgbClr val="63666A"/>
                </a:solidFill>
                <a:latin typeface="Helvetica"/>
              </a:defRPr>
            </a:lvl4pPr>
            <a:lvl5pPr marL="857250" indent="144018">
              <a:lnSpc>
                <a:spcPct val="100000"/>
              </a:lnSpc>
              <a:spcBef>
                <a:spcPts val="774"/>
              </a:spcBef>
              <a:spcAft>
                <a:spcPts val="0"/>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07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9"/>
            <a:ext cx="8296275" cy="4241851"/>
          </a:xfrm>
          <a:prstGeom prst="rect">
            <a:avLst/>
          </a:prstGeom>
        </p:spPr>
        <p:txBody>
          <a:bodyPr/>
          <a:lstStyle>
            <a:lvl1pPr marL="0" indent="0">
              <a:buNone/>
              <a:defRPr sz="2400">
                <a:solidFill>
                  <a:srgbClr val="63666A"/>
                </a:solidFill>
                <a:latin typeface="Helvetica"/>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12" name="Text Placeholder 2"/>
          <p:cNvSpPr>
            <a:spLocks noGrp="1"/>
          </p:cNvSpPr>
          <p:nvPr>
            <p:ph type="body" idx="11"/>
          </p:nvPr>
        </p:nvSpPr>
        <p:spPr>
          <a:xfrm>
            <a:off x="457204" y="5686118"/>
            <a:ext cx="8293095" cy="439738"/>
          </a:xfrm>
          <a:prstGeom prst="rect">
            <a:avLst/>
          </a:prstGeom>
        </p:spPr>
        <p:txBody>
          <a:bodyPr lIns="0" tIns="0" rIns="0" bIns="0" anchor="t" anchorCtr="0"/>
          <a:lstStyle>
            <a:lvl1pPr marL="0" indent="0">
              <a:buNone/>
              <a:defRPr sz="1200" b="0" i="0" baseline="0">
                <a:solidFill>
                  <a:srgbClr val="00B5E2"/>
                </a:solidFill>
                <a:latin typeface="Helvetic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Date Placeholder 3"/>
          <p:cNvSpPr>
            <a:spLocks noGrp="1"/>
          </p:cNvSpPr>
          <p:nvPr>
            <p:ph type="dt" sz="half" idx="12"/>
          </p:nvPr>
        </p:nvSpPr>
        <p:spPr/>
        <p:txBody>
          <a:bodyPr/>
          <a:lstStyle>
            <a:lvl1pPr>
              <a:defRPr sz="900" baseline="0" smtClean="0">
                <a:solidFill>
                  <a:srgbClr val="004C97"/>
                </a:solidFill>
                <a:latin typeface="Helvetica"/>
              </a:defRPr>
            </a:lvl1pPr>
          </a:lstStyle>
          <a:p>
            <a:pPr>
              <a:defRPr/>
            </a:pPr>
            <a:r>
              <a:rPr lang="en-US"/>
              <a:t>September 2019</a:t>
            </a:r>
            <a:endParaRPr lang="en-US" dirty="0"/>
          </a:p>
        </p:txBody>
      </p:sp>
      <p:sp>
        <p:nvSpPr>
          <p:cNvPr id="6" name="Footer Placeholder 4"/>
          <p:cNvSpPr>
            <a:spLocks noGrp="1"/>
          </p:cNvSpPr>
          <p:nvPr>
            <p:ph type="ftr" sz="quarter" idx="13"/>
          </p:nvPr>
        </p:nvSpPr>
        <p:spPr/>
        <p:txBody>
          <a:bodyPr/>
          <a:lstStyle>
            <a:lvl1pPr>
              <a:defRPr sz="900" baseline="0" dirty="0">
                <a:solidFill>
                  <a:srgbClr val="004C97"/>
                </a:solidFill>
                <a:latin typeface="Helvetica"/>
              </a:defRPr>
            </a:lvl1pPr>
          </a:lstStyle>
          <a:p>
            <a:pPr>
              <a:defRPr/>
            </a:pPr>
            <a:r>
              <a:rPr lang="en-US"/>
              <a:t>Bishop | DUNE PMG</a:t>
            </a:r>
            <a:endParaRPr lang="en-US" dirty="0"/>
          </a:p>
        </p:txBody>
      </p:sp>
      <p:sp>
        <p:nvSpPr>
          <p:cNvPr id="7" name="Slide Number Placeholder 5"/>
          <p:cNvSpPr>
            <a:spLocks noGrp="1"/>
          </p:cNvSpPr>
          <p:nvPr>
            <p:ph type="sldNum" sz="quarter" idx="14"/>
          </p:nvPr>
        </p:nvSpPr>
        <p:spPr/>
        <p:txBody>
          <a:bodyPr/>
          <a:lstStyle>
            <a:lvl1pPr>
              <a:defRPr sz="9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457205" y="425570"/>
            <a:ext cx="8293096" cy="603767"/>
          </a:xfrm>
          <a:prstGeom prst="rect">
            <a:avLst/>
          </a:prstGeom>
        </p:spPr>
        <p:txBody>
          <a:bodyPr vert="horz" lIns="0" tIns="0" rIns="0" bIns="0"/>
          <a:lstStyle>
            <a:lvl1pPr algn="l">
              <a:defRPr sz="1650" b="1" i="0" baseline="0">
                <a:solidFill>
                  <a:srgbClr val="004C97"/>
                </a:solidFill>
                <a:latin typeface="Helvetica"/>
              </a:defRPr>
            </a:lvl1pPr>
          </a:lstStyle>
          <a:p>
            <a:r>
              <a:rPr lang="en-US"/>
              <a:t>Click to edit Master title style</a:t>
            </a:r>
          </a:p>
        </p:txBody>
      </p:sp>
    </p:spTree>
    <p:extLst>
      <p:ext uri="{BB962C8B-B14F-4D97-AF65-F5344CB8AC3E}">
        <p14:creationId xmlns:p14="http://schemas.microsoft.com/office/powerpoint/2010/main" val="1557880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September 2019</a:t>
            </a:r>
            <a:endParaRPr lang="en-US" dirty="0"/>
          </a:p>
        </p:txBody>
      </p:sp>
      <p:sp>
        <p:nvSpPr>
          <p:cNvPr id="4" name="Footer Placeholder 3"/>
          <p:cNvSpPr>
            <a:spLocks noGrp="1"/>
          </p:cNvSpPr>
          <p:nvPr>
            <p:ph type="ftr" sz="quarter" idx="11"/>
          </p:nvPr>
        </p:nvSpPr>
        <p:spPr/>
        <p:txBody>
          <a:bodyPr/>
          <a:lstStyle/>
          <a:p>
            <a:r>
              <a:rPr lang="en-US"/>
              <a:t>Bishop | DUNE PMG</a:t>
            </a:r>
            <a:endParaRPr lang="en-US" dirty="0"/>
          </a:p>
        </p:txBody>
      </p:sp>
      <p:sp>
        <p:nvSpPr>
          <p:cNvPr id="5" name="Slide Number Placeholder 4"/>
          <p:cNvSpPr>
            <a:spLocks noGrp="1"/>
          </p:cNvSpPr>
          <p:nvPr>
            <p:ph type="sldNum" sz="quarter" idx="12"/>
          </p:nvPr>
        </p:nvSpPr>
        <p:spPr/>
        <p:txBody>
          <a:bodyPr/>
          <a:lstStyle/>
          <a:p>
            <a:fld id="{4B49009C-6C5E-44F5-8A86-17792D67C94B}" type="slidenum">
              <a:rPr lang="en-US" smtClean="0"/>
              <a:t>‹#›</a:t>
            </a:fld>
            <a:endParaRPr lang="en-US" dirty="0"/>
          </a:p>
        </p:txBody>
      </p:sp>
    </p:spTree>
    <p:extLst>
      <p:ext uri="{BB962C8B-B14F-4D97-AF65-F5344CB8AC3E}">
        <p14:creationId xmlns:p14="http://schemas.microsoft.com/office/powerpoint/2010/main" val="2987862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September 2019</a:t>
            </a:r>
            <a:endParaRPr lang="en-US" dirty="0"/>
          </a:p>
        </p:txBody>
      </p:sp>
      <p:sp>
        <p:nvSpPr>
          <p:cNvPr id="5" name="Footer Placeholder 4"/>
          <p:cNvSpPr>
            <a:spLocks noGrp="1"/>
          </p:cNvSpPr>
          <p:nvPr>
            <p:ph type="ftr" sz="quarter" idx="11"/>
          </p:nvPr>
        </p:nvSpPr>
        <p:spPr/>
        <p:txBody>
          <a:bodyPr/>
          <a:lstStyle/>
          <a:p>
            <a:pPr>
              <a:defRPr/>
            </a:pPr>
            <a:r>
              <a:rPr lang="en-US"/>
              <a:t>Bishop | DUNE PMG</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600"/>
              </a:spcBef>
              <a:spcAft>
                <a:spcPts val="600"/>
              </a:spcAft>
              <a:buFont typeface="Arial"/>
              <a:buChar char="•"/>
              <a:defRPr sz="2200" b="0" i="0">
                <a:solidFill>
                  <a:srgbClr val="63666A"/>
                </a:solidFill>
                <a:latin typeface="Helvetica"/>
              </a:defRPr>
            </a:lvl1pPr>
            <a:lvl2pPr marL="320040" indent="256032">
              <a:lnSpc>
                <a:spcPct val="100000"/>
              </a:lnSpc>
              <a:spcBef>
                <a:spcPts val="300"/>
              </a:spcBef>
              <a:spcAft>
                <a:spcPts val="300"/>
              </a:spcAft>
              <a:buSzPct val="90000"/>
              <a:buFont typeface="Lucida Grande"/>
              <a:buChar char="-"/>
              <a:defRPr sz="2000" b="0" i="0">
                <a:solidFill>
                  <a:srgbClr val="63666A"/>
                </a:solidFill>
                <a:latin typeface="Helvetica"/>
              </a:defRPr>
            </a:lvl2pPr>
            <a:lvl3pPr marL="640080" indent="228600">
              <a:lnSpc>
                <a:spcPct val="100000"/>
              </a:lnSpc>
              <a:spcBef>
                <a:spcPts val="300"/>
              </a:spcBef>
              <a:spcAft>
                <a:spcPts val="300"/>
              </a:spcAft>
              <a:buSzPct val="88000"/>
              <a:buFont typeface="Arial"/>
              <a:buChar char="•"/>
              <a:defRPr sz="1800" b="0" i="0">
                <a:solidFill>
                  <a:srgbClr val="63666A"/>
                </a:solidFill>
                <a:latin typeface="Helvetica"/>
              </a:defRPr>
            </a:lvl3pPr>
            <a:lvl4pPr marL="914400" indent="228600">
              <a:lnSpc>
                <a:spcPct val="100000"/>
              </a:lnSpc>
              <a:spcBef>
                <a:spcPts val="300"/>
              </a:spcBef>
              <a:spcAft>
                <a:spcPts val="300"/>
              </a:spcAft>
              <a:buSzPct val="90000"/>
              <a:buFont typeface="Lucida Grande"/>
              <a:buChar char="-"/>
              <a:defRPr sz="1600" b="0" i="0">
                <a:solidFill>
                  <a:srgbClr val="63666A"/>
                </a:solidFill>
                <a:latin typeface="Helvetica"/>
              </a:defRPr>
            </a:lvl4pPr>
            <a:lvl5pPr marL="1143000" indent="192024">
              <a:lnSpc>
                <a:spcPct val="100000"/>
              </a:lnSpc>
              <a:spcBef>
                <a:spcPts val="300"/>
              </a:spcBef>
              <a:spcAft>
                <a:spcPts val="3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6807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0" y="432609"/>
            <a:ext cx="8293100"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5" name="Date Placeholder 3"/>
          <p:cNvSpPr>
            <a:spLocks noGrp="1"/>
          </p:cNvSpPr>
          <p:nvPr>
            <p:ph type="dt" sz="half" idx="13"/>
          </p:nvPr>
        </p:nvSpPr>
        <p:spPr/>
        <p:txBody>
          <a:bodyPr/>
          <a:lstStyle>
            <a:lvl1pPr>
              <a:defRPr/>
            </a:lvl1pPr>
          </a:lstStyle>
          <a:p>
            <a:pPr>
              <a:defRPr/>
            </a:pPr>
            <a:r>
              <a:rPr lang="en-US"/>
              <a:t>September 2019</a:t>
            </a:r>
            <a:endParaRPr lang="en-US" dirty="0"/>
          </a:p>
        </p:txBody>
      </p:sp>
      <p:sp>
        <p:nvSpPr>
          <p:cNvPr id="6" name="Footer Placeholder 4"/>
          <p:cNvSpPr>
            <a:spLocks noGrp="1"/>
          </p:cNvSpPr>
          <p:nvPr>
            <p:ph type="ftr" sz="quarter" idx="14"/>
          </p:nvPr>
        </p:nvSpPr>
        <p:spPr/>
        <p:txBody>
          <a:bodyPr/>
          <a:lstStyle>
            <a:lvl1pPr>
              <a:defRPr/>
            </a:lvl1pPr>
          </a:lstStyle>
          <a:p>
            <a:pPr>
              <a:defRPr/>
            </a:pPr>
            <a:r>
              <a:rPr lang="en-US"/>
              <a:t>Bishop | DUNE PMG</a:t>
            </a:r>
            <a:endParaRPr lang="en-US" dirty="0"/>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457200"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4"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8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itle 1"/>
          <p:cNvSpPr>
            <a:spLocks noGrp="1"/>
          </p:cNvSpPr>
          <p:nvPr>
            <p:ph type="title"/>
          </p:nvPr>
        </p:nvSpPr>
        <p:spPr>
          <a:xfrm>
            <a:off x="446058" y="432610"/>
            <a:ext cx="8304267"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68"/>
            <a:ext cx="406713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3"/>
          <p:cNvSpPr>
            <a:spLocks noGrp="1"/>
          </p:cNvSpPr>
          <p:nvPr>
            <p:ph type="dt" sz="half" idx="16"/>
          </p:nvPr>
        </p:nvSpPr>
        <p:spPr/>
        <p:txBody>
          <a:bodyPr/>
          <a:lstStyle>
            <a:lvl1pPr>
              <a:defRPr/>
            </a:lvl1pPr>
          </a:lstStyle>
          <a:p>
            <a:pPr>
              <a:defRPr/>
            </a:pPr>
            <a:r>
              <a:rPr lang="en-US"/>
              <a:t>September 2019</a:t>
            </a:r>
            <a:endParaRPr lang="en-US" dirty="0"/>
          </a:p>
        </p:txBody>
      </p:sp>
      <p:sp>
        <p:nvSpPr>
          <p:cNvPr id="8" name="Footer Placeholder 4"/>
          <p:cNvSpPr>
            <a:spLocks noGrp="1"/>
          </p:cNvSpPr>
          <p:nvPr>
            <p:ph type="ftr" sz="quarter" idx="17"/>
          </p:nvPr>
        </p:nvSpPr>
        <p:spPr/>
        <p:txBody>
          <a:bodyPr/>
          <a:lstStyle>
            <a:lvl1pPr>
              <a:defRPr/>
            </a:lvl1pPr>
          </a:lstStyle>
          <a:p>
            <a:pPr>
              <a:defRPr/>
            </a:pPr>
            <a:r>
              <a:rPr lang="en-US"/>
              <a:t>Bishop | DUNE PMG</a:t>
            </a:r>
            <a:endParaRPr lang="en-US" dirty="0"/>
          </a:p>
        </p:txBody>
      </p:sp>
      <p:sp>
        <p:nvSpPr>
          <p:cNvPr id="9" name="Slide Number Placeholder 5"/>
          <p:cNvSpPr>
            <a:spLocks noGrp="1"/>
          </p:cNvSpPr>
          <p:nvPr>
            <p:ph type="sldNum" sz="quarter" idx="18"/>
          </p:nvPr>
        </p:nvSpPr>
        <p:spPr/>
        <p:txBody>
          <a:bodyPr/>
          <a:lstStyle>
            <a:lvl1pPr>
              <a:defRPr/>
            </a:lvl1pPr>
          </a:lstStyle>
          <a:p>
            <a:pPr>
              <a:defRPr/>
            </a:pPr>
            <a:fld id="{68139268-D729-4C4B-81BB-35603E7F3BD0}" type="slidenum">
              <a:rPr lang="en-US"/>
              <a:pPr>
                <a:defRPr/>
              </a:pPr>
              <a:t>‹#›</a:t>
            </a:fld>
            <a:endParaRPr lang="en-US" dirty="0"/>
          </a:p>
        </p:txBody>
      </p:sp>
      <p:sp>
        <p:nvSpPr>
          <p:cNvPr id="10" name="Content Placeholder 2"/>
          <p:cNvSpPr>
            <a:spLocks noGrp="1"/>
          </p:cNvSpPr>
          <p:nvPr>
            <p:ph idx="19"/>
          </p:nvPr>
        </p:nvSpPr>
        <p:spPr>
          <a:xfrm>
            <a:off x="457200"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4"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0187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0" y="1238250"/>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a:t>September 2019</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1717253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3" name="Date Placeholder 3"/>
          <p:cNvSpPr>
            <a:spLocks noGrp="1"/>
          </p:cNvSpPr>
          <p:nvPr>
            <p:ph type="dt" sz="half" idx="11"/>
          </p:nvPr>
        </p:nvSpPr>
        <p:spPr/>
        <p:txBody>
          <a:bodyPr/>
          <a:lstStyle>
            <a:lvl1pPr>
              <a:defRPr/>
            </a:lvl1pPr>
          </a:lstStyle>
          <a:p>
            <a:pPr>
              <a:defRPr/>
            </a:pPr>
            <a:r>
              <a:rPr lang="en-US"/>
              <a:t>September 2019</a:t>
            </a:r>
            <a:endParaRPr lang="en-US" dirty="0"/>
          </a:p>
        </p:txBody>
      </p:sp>
      <p:sp>
        <p:nvSpPr>
          <p:cNvPr id="4" name="Footer Placeholder 4"/>
          <p:cNvSpPr>
            <a:spLocks noGrp="1"/>
          </p:cNvSpPr>
          <p:nvPr>
            <p:ph type="ftr" sz="quarter" idx="12"/>
          </p:nvPr>
        </p:nvSpPr>
        <p:spPr/>
        <p:txBody>
          <a:bodyPr/>
          <a:lstStyle>
            <a:lvl1pPr>
              <a:defRPr/>
            </a:lvl1pPr>
          </a:lstStyle>
          <a:p>
            <a:pPr>
              <a:defRPr/>
            </a:pPr>
            <a:r>
              <a:rPr lang="en-US"/>
              <a:t>Bishop | DUNE PMG</a:t>
            </a:r>
            <a:endParaRPr lang="en-US" dirty="0"/>
          </a:p>
        </p:txBody>
      </p:sp>
      <p:sp>
        <p:nvSpPr>
          <p:cNvPr id="5" name="Slide Number Placeholder 5"/>
          <p:cNvSpPr>
            <a:spLocks noGrp="1"/>
          </p:cNvSpPr>
          <p:nvPr>
            <p:ph type="sldNum" sz="quarter" idx="13"/>
          </p:nvPr>
        </p:nvSpPr>
        <p:spPr/>
        <p:txBody>
          <a:bodyPr/>
          <a:lstStyle>
            <a:lvl1pPr>
              <a:defRPr/>
            </a:lvl1pPr>
          </a:lstStyle>
          <a:p>
            <a:pPr>
              <a:defRPr/>
            </a:pPr>
            <a:fld id="{72F71154-E60D-9942-9C7E-C9963561CB3F}" type="slidenum">
              <a:rPr lang="en-US"/>
              <a:pPr>
                <a:defRPr/>
              </a:pPr>
              <a:t>‹#›</a:t>
            </a:fld>
            <a:endParaRPr lang="en-US" dirty="0"/>
          </a:p>
        </p:txBody>
      </p:sp>
    </p:spTree>
    <p:extLst>
      <p:ext uri="{BB962C8B-B14F-4D97-AF65-F5344CB8AC3E}">
        <p14:creationId xmlns:p14="http://schemas.microsoft.com/office/powerpoint/2010/main" val="1053125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r>
              <a:rPr lang="en-US"/>
              <a:t>September 2019</a:t>
            </a:r>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a:t>Bishop | DUNE PMG</a:t>
            </a:r>
            <a:endParaRPr lang="en-US" dirty="0"/>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0" y="429098"/>
            <a:ext cx="8293100"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6641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4" y="1227137"/>
            <a:ext cx="8296275"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3" y="5686118"/>
            <a:ext cx="8293095"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2"/>
          </p:nvPr>
        </p:nvSpPr>
        <p:spPr/>
        <p:txBody>
          <a:bodyPr/>
          <a:lstStyle>
            <a:lvl1pPr>
              <a:defRPr sz="1200" baseline="0" smtClean="0">
                <a:solidFill>
                  <a:srgbClr val="004C97"/>
                </a:solidFill>
                <a:latin typeface="Helvetica"/>
              </a:defRPr>
            </a:lvl1pPr>
          </a:lstStyle>
          <a:p>
            <a:pPr>
              <a:defRPr/>
            </a:pPr>
            <a:r>
              <a:rPr lang="en-US"/>
              <a:t>September 2019</a:t>
            </a:r>
            <a:endParaRPr lang="en-US" dirty="0"/>
          </a:p>
        </p:txBody>
      </p:sp>
      <p:sp>
        <p:nvSpPr>
          <p:cNvPr id="6" name="Footer Placeholder 4"/>
          <p:cNvSpPr>
            <a:spLocks noGrp="1"/>
          </p:cNvSpPr>
          <p:nvPr>
            <p:ph type="ftr" sz="quarter" idx="13"/>
          </p:nvPr>
        </p:nvSpPr>
        <p:spPr/>
        <p:txBody>
          <a:bodyPr/>
          <a:lstStyle>
            <a:lvl1pPr>
              <a:defRPr sz="1200" baseline="0" dirty="0">
                <a:solidFill>
                  <a:srgbClr val="004C97"/>
                </a:solidFill>
                <a:latin typeface="Helvetica"/>
              </a:defRPr>
            </a:lvl1pPr>
          </a:lstStyle>
          <a:p>
            <a:pPr>
              <a:defRPr/>
            </a:pPr>
            <a:r>
              <a:rPr lang="en-US"/>
              <a:t>Bishop | DUNE PMG</a:t>
            </a:r>
            <a:endParaRPr lang="en-US" dirty="0"/>
          </a:p>
        </p:txBody>
      </p:sp>
      <p:sp>
        <p:nvSpPr>
          <p:cNvPr id="7" name="Slide Number Placeholder 5"/>
          <p:cNvSpPr>
            <a:spLocks noGrp="1"/>
          </p:cNvSpPr>
          <p:nvPr>
            <p:ph type="sldNum" sz="quarter" idx="14"/>
          </p:nvPr>
        </p:nvSpPr>
        <p:spPr/>
        <p:txBody>
          <a:bodyPr/>
          <a:lstStyle>
            <a:lvl1pPr>
              <a:defRPr sz="1200" b="1" i="0" baseline="0" smtClean="0">
                <a:solidFill>
                  <a:srgbClr val="004C97"/>
                </a:solidFill>
                <a:latin typeface="Helvetica"/>
              </a:defRPr>
            </a:lvl1pPr>
          </a:lstStyle>
          <a:p>
            <a:pPr>
              <a:defRPr/>
            </a:pPr>
            <a:fld id="{D7C6703C-D516-5C41-9D7B-DB72F4B68AE4}" type="slidenum">
              <a:rPr lang="en-US"/>
              <a:pPr>
                <a:defRPr/>
              </a:pPr>
              <a:t>‹#›</a:t>
            </a:fld>
            <a:endParaRPr lang="en-US" dirty="0"/>
          </a:p>
        </p:txBody>
      </p:sp>
      <p:sp>
        <p:nvSpPr>
          <p:cNvPr id="2" name="Title 1"/>
          <p:cNvSpPr>
            <a:spLocks noGrp="1"/>
          </p:cNvSpPr>
          <p:nvPr>
            <p:ph type="title"/>
          </p:nvPr>
        </p:nvSpPr>
        <p:spPr>
          <a:xfrm>
            <a:off x="457204" y="425568"/>
            <a:ext cx="8293096" cy="603767"/>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Tree>
    <p:extLst>
      <p:ext uri="{BB962C8B-B14F-4D97-AF65-F5344CB8AC3E}">
        <p14:creationId xmlns:p14="http://schemas.microsoft.com/office/powerpoint/2010/main" val="212323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962" y="6358890"/>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17" name="bk object 17"/>
          <p:cNvSpPr/>
          <p:nvPr/>
        </p:nvSpPr>
        <p:spPr>
          <a:xfrm>
            <a:off x="8156447" y="6499859"/>
            <a:ext cx="541020" cy="220979"/>
          </a:xfrm>
          <a:prstGeom prst="rect">
            <a:avLst/>
          </a:prstGeom>
          <a:blipFill>
            <a:blip r:embed="rId2" cstate="print"/>
            <a:stretch>
              <a:fillRect/>
            </a:stretch>
          </a:blipFill>
        </p:spPr>
        <p:txBody>
          <a:bodyPr wrap="square" lIns="0" tIns="0" rIns="0" bIns="0" rtlCol="0"/>
          <a:lstStyle/>
          <a:p>
            <a:endParaRPr dirty="0"/>
          </a:p>
        </p:txBody>
      </p:sp>
      <p:sp>
        <p:nvSpPr>
          <p:cNvPr id="18" name="bk object 18"/>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200" b="1" i="0">
                <a:solidFill>
                  <a:srgbClr val="BB5F2B"/>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13"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4"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5"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September 2019</a:t>
            </a:r>
            <a:endParaRPr lang="en-US" dirty="0"/>
          </a:p>
        </p:txBody>
      </p:sp>
      <p:sp>
        <p:nvSpPr>
          <p:cNvPr id="4" name="Footer Placeholder 3"/>
          <p:cNvSpPr>
            <a:spLocks noGrp="1"/>
          </p:cNvSpPr>
          <p:nvPr>
            <p:ph type="ftr" sz="quarter" idx="11"/>
          </p:nvPr>
        </p:nvSpPr>
        <p:spPr/>
        <p:txBody>
          <a:bodyPr/>
          <a:lstStyle/>
          <a:p>
            <a:r>
              <a:rPr lang="en-US"/>
              <a:t>Bishop | DUNE PMG</a:t>
            </a:r>
            <a:endParaRPr lang="en-US" dirty="0"/>
          </a:p>
        </p:txBody>
      </p:sp>
      <p:sp>
        <p:nvSpPr>
          <p:cNvPr id="5" name="Slide Number Placeholder 4"/>
          <p:cNvSpPr>
            <a:spLocks noGrp="1"/>
          </p:cNvSpPr>
          <p:nvPr>
            <p:ph type="sldNum" sz="quarter" idx="12"/>
          </p:nvPr>
        </p:nvSpPr>
        <p:spPr/>
        <p:txBody>
          <a:bodyPr/>
          <a:lstStyle/>
          <a:p>
            <a:fld id="{4B49009C-6C5E-44F5-8A86-17792D67C94B}" type="slidenum">
              <a:rPr lang="en-US" smtClean="0"/>
              <a:t>‹#›</a:t>
            </a:fld>
            <a:endParaRPr lang="en-US" dirty="0"/>
          </a:p>
        </p:txBody>
      </p:sp>
    </p:spTree>
    <p:extLst>
      <p:ext uri="{BB962C8B-B14F-4D97-AF65-F5344CB8AC3E}">
        <p14:creationId xmlns:p14="http://schemas.microsoft.com/office/powerpoint/2010/main" val="146668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962" y="6358890"/>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17" name="bk object 17"/>
          <p:cNvSpPr/>
          <p:nvPr/>
        </p:nvSpPr>
        <p:spPr>
          <a:xfrm>
            <a:off x="8156447" y="6499859"/>
            <a:ext cx="541020" cy="220979"/>
          </a:xfrm>
          <a:prstGeom prst="rect">
            <a:avLst/>
          </a:prstGeom>
          <a:blipFill>
            <a:blip r:embed="rId2" cstate="print"/>
            <a:stretch>
              <a:fillRect/>
            </a:stretch>
          </a:blipFill>
        </p:spPr>
        <p:txBody>
          <a:bodyPr wrap="square" lIns="0" tIns="0" rIns="0" bIns="0" rtlCol="0"/>
          <a:lstStyle/>
          <a:p>
            <a:endParaRPr dirty="0"/>
          </a:p>
        </p:txBody>
      </p:sp>
      <p:sp>
        <p:nvSpPr>
          <p:cNvPr id="18" name="bk object 18"/>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200" b="1" i="0">
                <a:solidFill>
                  <a:srgbClr val="BB5F2B"/>
                </a:solidFill>
                <a:latin typeface="Arial"/>
                <a:cs typeface="Arial"/>
              </a:defRPr>
            </a:lvl1pPr>
          </a:lstStyle>
          <a:p>
            <a:endParaRPr/>
          </a:p>
        </p:txBody>
      </p:sp>
      <p:sp>
        <p:nvSpPr>
          <p:cNvPr id="11" name="Holder 6"/>
          <p:cNvSpPr>
            <a:spLocks noGrp="1"/>
          </p:cNvSpPr>
          <p:nvPr>
            <p:ph type="sldNum" sz="quarter" idx="7"/>
          </p:nvPr>
        </p:nvSpPr>
        <p:spPr>
          <a:xfrm>
            <a:off x="240159" y="65634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2" name="Holder 4"/>
          <p:cNvSpPr>
            <a:spLocks noGrp="1"/>
          </p:cNvSpPr>
          <p:nvPr>
            <p:ph type="ftr" sz="quarter" idx="5"/>
          </p:nvPr>
        </p:nvSpPr>
        <p:spPr>
          <a:xfrm>
            <a:off x="866647" y="65634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3" name="Holder 5"/>
          <p:cNvSpPr>
            <a:spLocks noGrp="1"/>
          </p:cNvSpPr>
          <p:nvPr>
            <p:ph type="dt" sz="half" idx="6"/>
          </p:nvPr>
        </p:nvSpPr>
        <p:spPr>
          <a:xfrm>
            <a:off x="4038600" y="65532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7"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8"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9"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1"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2"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extLst>
      <p:ext uri="{BB962C8B-B14F-4D97-AF65-F5344CB8AC3E}">
        <p14:creationId xmlns:p14="http://schemas.microsoft.com/office/powerpoint/2010/main" val="17382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24968"/>
            <a:ext cx="6858000" cy="1384995"/>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a:t>September 2019</a:t>
            </a:r>
          </a:p>
        </p:txBody>
      </p:sp>
      <p:sp>
        <p:nvSpPr>
          <p:cNvPr id="5" name="Footer Placeholder 4"/>
          <p:cNvSpPr>
            <a:spLocks noGrp="1"/>
          </p:cNvSpPr>
          <p:nvPr>
            <p:ph type="ftr" sz="quarter" idx="11"/>
          </p:nvPr>
        </p:nvSpPr>
        <p:spPr/>
        <p:txBody>
          <a:bodyPr/>
          <a:lstStyle/>
          <a:p>
            <a:r>
              <a:rPr lang="en-US"/>
              <a:t>Bishop | DUNE PMG</a:t>
            </a:r>
          </a:p>
        </p:txBody>
      </p:sp>
      <p:sp>
        <p:nvSpPr>
          <p:cNvPr id="6" name="Slide Number Placeholder 5"/>
          <p:cNvSpPr>
            <a:spLocks noGrp="1"/>
          </p:cNvSpPr>
          <p:nvPr>
            <p:ph type="sldNum" sz="quarter" idx="12"/>
          </p:nvPr>
        </p:nvSpPr>
        <p:spPr/>
        <p:txBody>
          <a:bodyPr/>
          <a:lstStyle/>
          <a:p>
            <a:fld id="{20EC3A68-F998-446E-973E-CBB5845D7394}" type="slidenum">
              <a:rPr lang="en-US" smtClean="0"/>
              <a:t>‹#›</a:t>
            </a:fld>
            <a:endParaRPr lang="en-US"/>
          </a:p>
        </p:txBody>
      </p:sp>
    </p:spTree>
    <p:extLst>
      <p:ext uri="{BB962C8B-B14F-4D97-AF65-F5344CB8AC3E}">
        <p14:creationId xmlns:p14="http://schemas.microsoft.com/office/powerpoint/2010/main" val="108490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2"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3"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extLst>
      <p:ext uri="{BB962C8B-B14F-4D97-AF65-F5344CB8AC3E}">
        <p14:creationId xmlns:p14="http://schemas.microsoft.com/office/powerpoint/2010/main" val="2121170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older 6"/>
          <p:cNvSpPr>
            <a:spLocks noGrp="1"/>
          </p:cNvSpPr>
          <p:nvPr>
            <p:ph type="sldNum" sz="quarter" idx="7"/>
          </p:nvPr>
        </p:nvSpPr>
        <p:spPr>
          <a:xfrm>
            <a:off x="240159" y="6538623"/>
            <a:ext cx="336679" cy="184666"/>
          </a:xfr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3" name="Holder 4"/>
          <p:cNvSpPr>
            <a:spLocks noGrp="1"/>
          </p:cNvSpPr>
          <p:nvPr>
            <p:ph type="ftr" sz="quarter" idx="5"/>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5" name="Holder 5"/>
          <p:cNvSpPr>
            <a:spLocks noGrp="1"/>
          </p:cNvSpPr>
          <p:nvPr>
            <p:ph type="dt" sz="half" idx="6"/>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extLst>
      <p:ext uri="{BB962C8B-B14F-4D97-AF65-F5344CB8AC3E}">
        <p14:creationId xmlns:p14="http://schemas.microsoft.com/office/powerpoint/2010/main" val="2243844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962" y="6358890"/>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17" name="bk object 17"/>
          <p:cNvSpPr/>
          <p:nvPr/>
        </p:nvSpPr>
        <p:spPr>
          <a:xfrm>
            <a:off x="8156447" y="6499859"/>
            <a:ext cx="541020" cy="220979"/>
          </a:xfrm>
          <a:prstGeom prst="rect">
            <a:avLst/>
          </a:prstGeom>
          <a:blipFill>
            <a:blip r:embed="rId9"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444500" y="495242"/>
            <a:ext cx="8255000" cy="304800"/>
          </a:xfrm>
          <a:prstGeom prst="rect">
            <a:avLst/>
          </a:prstGeom>
        </p:spPr>
        <p:txBody>
          <a:bodyPr wrap="square" lIns="0" tIns="0" rIns="0" bIns="0">
            <a:spAutoFit/>
          </a:bodyPr>
          <a:lstStyle>
            <a:lvl1pPr>
              <a:defRPr sz="2200" b="1" i="0">
                <a:solidFill>
                  <a:srgbClr val="BB5F2B"/>
                </a:solidFill>
                <a:latin typeface="Arial"/>
                <a:cs typeface="Arial"/>
              </a:defRPr>
            </a:lvl1pPr>
          </a:lstStyle>
          <a:p>
            <a:endParaRPr/>
          </a:p>
        </p:txBody>
      </p:sp>
      <p:sp>
        <p:nvSpPr>
          <p:cNvPr id="3" name="Holder 3"/>
          <p:cNvSpPr>
            <a:spLocks noGrp="1"/>
          </p:cNvSpPr>
          <p:nvPr>
            <p:ph type="body" idx="1"/>
          </p:nvPr>
        </p:nvSpPr>
        <p:spPr>
          <a:xfrm>
            <a:off x="382904" y="1317059"/>
            <a:ext cx="8378190" cy="1779905"/>
          </a:xfrm>
          <a:prstGeom prst="rect">
            <a:avLst/>
          </a:prstGeom>
        </p:spPr>
        <p:txBody>
          <a:bodyPr wrap="square" lIns="0" tIns="0" rIns="0" bIns="0">
            <a:spAutoFit/>
          </a:bodyPr>
          <a:lstStyle>
            <a:lvl1pPr>
              <a:defRPr sz="2200" b="0" i="0">
                <a:solidFill>
                  <a:srgbClr val="3B5A77"/>
                </a:solidFill>
                <a:latin typeface="Arial"/>
                <a:cs typeface="Arial"/>
              </a:defRPr>
            </a:lvl1pPr>
          </a:lstStyle>
          <a:p>
            <a:endParaRPr/>
          </a:p>
        </p:txBody>
      </p:sp>
      <p:sp>
        <p:nvSpPr>
          <p:cNvPr id="4" name="Holder 4"/>
          <p:cNvSpPr>
            <a:spLocks noGrp="1"/>
          </p:cNvSpPr>
          <p:nvPr>
            <p:ph type="ftr" sz="quarter" idx="5"/>
          </p:nvPr>
        </p:nvSpPr>
        <p:spPr>
          <a:xfrm>
            <a:off x="866647" y="6538623"/>
            <a:ext cx="763269"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5" name="Holder 5"/>
          <p:cNvSpPr>
            <a:spLocks noGrp="1"/>
          </p:cNvSpPr>
          <p:nvPr>
            <p:ph type="dt" sz="half" idx="6"/>
          </p:nvPr>
        </p:nvSpPr>
        <p:spPr>
          <a:xfrm>
            <a:off x="1865502" y="6538623"/>
            <a:ext cx="1944498"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
        <p:nvSpPr>
          <p:cNvPr id="6" name="Holder 6"/>
          <p:cNvSpPr>
            <a:spLocks noGrp="1"/>
          </p:cNvSpPr>
          <p:nvPr>
            <p:ph type="sldNum" sz="quarter" idx="7"/>
          </p:nvPr>
        </p:nvSpPr>
        <p:spPr>
          <a:xfrm>
            <a:off x="240159" y="6538623"/>
            <a:ext cx="336679" cy="184666"/>
          </a:xfrm>
          <a:prstGeom prst="rect">
            <a:avLst/>
          </a:prstGeom>
        </p:spPr>
        <p:txBody>
          <a:bodyPr wrap="square" lIns="0" tIns="0" rIns="0" bIns="0">
            <a:spAutoFit/>
          </a:bodyPr>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4" r:id="rId7"/>
  </p:sldLayoutIdLst>
  <p:hf hd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sp>
        <p:nvSpPr>
          <p:cNvPr id="9" name="Holder 6"/>
          <p:cNvSpPr>
            <a:spLocks noGrp="1"/>
          </p:cNvSpPr>
          <p:nvPr>
            <p:ph type="sldNum" sz="quarter" idx="4"/>
          </p:nvPr>
        </p:nvSpPr>
        <p:spPr>
          <a:xfrm>
            <a:off x="240159" y="6538623"/>
            <a:ext cx="336679" cy="184666"/>
          </a:xfrm>
          <a:prstGeom prst="rect">
            <a:avLst/>
          </a:prstGeom>
        </p:spPr>
        <p:txBody>
          <a:bodyPr lIns="0" tIns="0" rIns="0" bIns="0"/>
          <a:lstStyle>
            <a:lvl1pPr algn="r">
              <a:defRPr sz="1200" b="1" i="0" kern="1200" spc="-5">
                <a:solidFill>
                  <a:srgbClr val="BB5F2B"/>
                </a:solidFill>
                <a:latin typeface="Arial"/>
                <a:ea typeface="+mn-ea"/>
                <a:cs typeface="Arial"/>
              </a:defRPr>
            </a:lvl1pPr>
          </a:lstStyle>
          <a:p>
            <a:fld id="{B6F15528-21DE-4FAA-801E-634DDDAF4B2B}" type="slidenum">
              <a:rPr lang="en-US" smtClean="0"/>
              <a:pPr/>
              <a:t>‹#›</a:t>
            </a:fld>
            <a:endParaRPr lang="en-US" dirty="0"/>
          </a:p>
        </p:txBody>
      </p:sp>
      <p:sp>
        <p:nvSpPr>
          <p:cNvPr id="10" name="Holder 4"/>
          <p:cNvSpPr>
            <a:spLocks noGrp="1"/>
          </p:cNvSpPr>
          <p:nvPr>
            <p:ph type="ftr" sz="quarter" idx="3"/>
          </p:nvPr>
        </p:nvSpPr>
        <p:spPr>
          <a:xfrm>
            <a:off x="866647" y="6538623"/>
            <a:ext cx="2105153"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lnSpc>
                <a:spcPct val="100000"/>
              </a:lnSpc>
            </a:pPr>
            <a:r>
              <a:rPr lang="en-US"/>
              <a:t>Bishop | DUNE PMG</a:t>
            </a:r>
            <a:endParaRPr dirty="0"/>
          </a:p>
        </p:txBody>
      </p:sp>
      <p:sp>
        <p:nvSpPr>
          <p:cNvPr id="11" name="Holder 5"/>
          <p:cNvSpPr>
            <a:spLocks noGrp="1"/>
          </p:cNvSpPr>
          <p:nvPr>
            <p:ph type="dt" sz="half" idx="2"/>
          </p:nvPr>
        </p:nvSpPr>
        <p:spPr>
          <a:xfrm>
            <a:off x="4038600" y="6528400"/>
            <a:ext cx="1447800" cy="184666"/>
          </a:xfrm>
          <a:prstGeom prst="rect">
            <a:avLst/>
          </a:prstGeom>
        </p:spPr>
        <p:txBody>
          <a:bodyPr wrap="square" lIns="0" tIns="0" rIns="0" bIns="0">
            <a:spAutoFit/>
          </a:bodyPr>
          <a:lstStyle>
            <a:lvl1pPr>
              <a:defRPr sz="1200" b="0" i="0">
                <a:solidFill>
                  <a:srgbClr val="BB5F2B"/>
                </a:solidFill>
                <a:latin typeface="Arial"/>
                <a:cs typeface="Arial"/>
              </a:defRPr>
            </a:lvl1pPr>
          </a:lstStyle>
          <a:p>
            <a:pPr marL="12700"/>
            <a:r>
              <a:rPr lang="en-US"/>
              <a:t>September 2019</a:t>
            </a:r>
            <a:endParaRPr lang="en-US" dirty="0"/>
          </a:p>
        </p:txBody>
      </p:sp>
    </p:spTree>
    <p:extLst>
      <p:ext uri="{BB962C8B-B14F-4D97-AF65-F5344CB8AC3E}">
        <p14:creationId xmlns:p14="http://schemas.microsoft.com/office/powerpoint/2010/main" val="12496687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900" dirty="0"/>
              <a:t>LBNF</a:t>
            </a:r>
          </a:p>
        </p:txBody>
      </p:sp>
      <p:cxnSp>
        <p:nvCxnSpPr>
          <p:cNvPr id="13" name="Straight Connector 12"/>
          <p:cNvCxnSpPr/>
          <p:nvPr/>
        </p:nvCxnSpPr>
        <p:spPr>
          <a:xfrm>
            <a:off x="457201"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2"/>
            <a:ext cx="1136650" cy="187325"/>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a:defRPr/>
            </a:pPr>
            <a:r>
              <a:rPr lang="en-US"/>
              <a:t>September 2019</a:t>
            </a:r>
            <a:endParaRPr lang="en-US" dirty="0"/>
          </a:p>
        </p:txBody>
      </p:sp>
      <p:sp>
        <p:nvSpPr>
          <p:cNvPr id="5" name="Footer Placeholder 4"/>
          <p:cNvSpPr>
            <a:spLocks noGrp="1"/>
          </p:cNvSpPr>
          <p:nvPr>
            <p:ph type="ftr" sz="quarter" idx="3"/>
          </p:nvPr>
        </p:nvSpPr>
        <p:spPr>
          <a:xfrm>
            <a:off x="2116139" y="6488432"/>
            <a:ext cx="5616575" cy="187325"/>
          </a:xfrm>
          <a:prstGeom prst="rect">
            <a:avLst/>
          </a:prstGeom>
        </p:spPr>
        <p:txBody>
          <a:bodyPr lIns="0" tIns="0" rIns="0" bIns="0" anchor="b" anchorCtr="0"/>
          <a:lstStyle>
            <a:lvl1pPr fontAlgn="auto">
              <a:spcBef>
                <a:spcPts val="0"/>
              </a:spcBef>
              <a:spcAft>
                <a:spcPts val="0"/>
              </a:spcAft>
              <a:defRPr sz="900" baseline="0" dirty="0">
                <a:solidFill>
                  <a:srgbClr val="004C97"/>
                </a:solidFill>
                <a:latin typeface="Helvetica"/>
                <a:ea typeface="+mn-ea"/>
                <a:cs typeface="+mn-cs"/>
              </a:defRPr>
            </a:lvl1pPr>
          </a:lstStyle>
          <a:p>
            <a:pPr>
              <a:defRPr/>
            </a:pPr>
            <a:r>
              <a:rPr lang="en-US"/>
              <a:t>Bishop | DUNE PMG</a:t>
            </a:r>
            <a:endParaRPr lang="en-US" dirty="0"/>
          </a:p>
        </p:txBody>
      </p:sp>
      <p:sp>
        <p:nvSpPr>
          <p:cNvPr id="6" name="Slide Number Placeholder 5"/>
          <p:cNvSpPr>
            <a:spLocks noGrp="1"/>
          </p:cNvSpPr>
          <p:nvPr>
            <p:ph type="sldNum" sz="quarter" idx="4"/>
          </p:nvPr>
        </p:nvSpPr>
        <p:spPr>
          <a:xfrm>
            <a:off x="454026" y="6488432"/>
            <a:ext cx="525463" cy="187325"/>
          </a:xfrm>
          <a:prstGeom prst="rect">
            <a:avLst/>
          </a:prstGeom>
        </p:spPr>
        <p:txBody>
          <a:bodyPr lIns="0" tIns="0" rIns="0" bIns="0" anchor="b" anchorCtr="0"/>
          <a:lstStyle>
            <a:lvl1pPr fontAlgn="auto">
              <a:spcBef>
                <a:spcPts val="0"/>
              </a:spcBef>
              <a:spcAft>
                <a:spcPts val="0"/>
              </a:spcAft>
              <a:defRPr sz="9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6237107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hf hdr="0"/>
  <p:txStyles>
    <p:titleStyle>
      <a:lvl1pPr algn="ctr" defTabSz="342900" rtl="0" fontAlgn="base">
        <a:spcBef>
          <a:spcPct val="0"/>
        </a:spcBef>
        <a:spcAft>
          <a:spcPct val="0"/>
        </a:spcAft>
        <a:defRPr sz="3300" kern="1200">
          <a:solidFill>
            <a:schemeClr val="tx1"/>
          </a:solidFill>
          <a:latin typeface="+mj-lt"/>
          <a:ea typeface="Geneva" charset="0"/>
          <a:cs typeface="Geneva" charset="0"/>
        </a:defRPr>
      </a:lvl1pPr>
      <a:lvl2pPr algn="ctr" defTabSz="342900" rtl="0" fontAlgn="base">
        <a:spcBef>
          <a:spcPct val="0"/>
        </a:spcBef>
        <a:spcAft>
          <a:spcPct val="0"/>
        </a:spcAft>
        <a:defRPr sz="3300">
          <a:solidFill>
            <a:schemeClr val="tx1"/>
          </a:solidFill>
          <a:latin typeface="Calibri" charset="0"/>
          <a:ea typeface="Geneva" charset="0"/>
          <a:cs typeface="Geneva" charset="0"/>
        </a:defRPr>
      </a:lvl2pPr>
      <a:lvl3pPr algn="ctr" defTabSz="342900" rtl="0" fontAlgn="base">
        <a:spcBef>
          <a:spcPct val="0"/>
        </a:spcBef>
        <a:spcAft>
          <a:spcPct val="0"/>
        </a:spcAft>
        <a:defRPr sz="3300">
          <a:solidFill>
            <a:schemeClr val="tx1"/>
          </a:solidFill>
          <a:latin typeface="Calibri" charset="0"/>
          <a:ea typeface="Geneva" charset="0"/>
          <a:cs typeface="Geneva" charset="0"/>
        </a:defRPr>
      </a:lvl3pPr>
      <a:lvl4pPr algn="ctr" defTabSz="342900" rtl="0" fontAlgn="base">
        <a:spcBef>
          <a:spcPct val="0"/>
        </a:spcBef>
        <a:spcAft>
          <a:spcPct val="0"/>
        </a:spcAft>
        <a:defRPr sz="3300">
          <a:solidFill>
            <a:schemeClr val="tx1"/>
          </a:solidFill>
          <a:latin typeface="Calibri" charset="0"/>
          <a:ea typeface="Geneva" charset="0"/>
          <a:cs typeface="Geneva" charset="0"/>
        </a:defRPr>
      </a:lvl4pPr>
      <a:lvl5pPr algn="ctr" defTabSz="342900" rtl="0" fontAlgn="base">
        <a:spcBef>
          <a:spcPct val="0"/>
        </a:spcBef>
        <a:spcAft>
          <a:spcPct val="0"/>
        </a:spcAft>
        <a:defRPr sz="3300">
          <a:solidFill>
            <a:schemeClr val="tx1"/>
          </a:solidFill>
          <a:latin typeface="Calibri" charset="0"/>
          <a:ea typeface="Geneva" charset="0"/>
          <a:cs typeface="Geneva" charset="0"/>
        </a:defRPr>
      </a:lvl5pPr>
      <a:lvl6pPr marL="342900" algn="ctr" defTabSz="342900" rtl="0" fontAlgn="base">
        <a:spcBef>
          <a:spcPct val="0"/>
        </a:spcBef>
        <a:spcAft>
          <a:spcPct val="0"/>
        </a:spcAft>
        <a:defRPr sz="3300">
          <a:solidFill>
            <a:schemeClr val="tx1"/>
          </a:solidFill>
          <a:latin typeface="Calibri" charset="0"/>
          <a:ea typeface="Geneva" charset="0"/>
          <a:cs typeface="Geneva" charset="0"/>
        </a:defRPr>
      </a:lvl6pPr>
      <a:lvl7pPr marL="685800" algn="ctr" defTabSz="342900" rtl="0" fontAlgn="base">
        <a:spcBef>
          <a:spcPct val="0"/>
        </a:spcBef>
        <a:spcAft>
          <a:spcPct val="0"/>
        </a:spcAft>
        <a:defRPr sz="3300">
          <a:solidFill>
            <a:schemeClr val="tx1"/>
          </a:solidFill>
          <a:latin typeface="Calibri" charset="0"/>
          <a:ea typeface="Geneva" charset="0"/>
          <a:cs typeface="Geneva" charset="0"/>
        </a:defRPr>
      </a:lvl7pPr>
      <a:lvl8pPr marL="1028700" algn="ctr" defTabSz="342900" rtl="0" fontAlgn="base">
        <a:spcBef>
          <a:spcPct val="0"/>
        </a:spcBef>
        <a:spcAft>
          <a:spcPct val="0"/>
        </a:spcAft>
        <a:defRPr sz="3300">
          <a:solidFill>
            <a:schemeClr val="tx1"/>
          </a:solidFill>
          <a:latin typeface="Calibri" charset="0"/>
          <a:ea typeface="Geneva" charset="0"/>
          <a:cs typeface="Geneva" charset="0"/>
        </a:defRPr>
      </a:lvl8pPr>
      <a:lvl9pPr marL="1371600" algn="ctr" defTabSz="342900" rtl="0" fontAlgn="base">
        <a:spcBef>
          <a:spcPct val="0"/>
        </a:spcBef>
        <a:spcAft>
          <a:spcPct val="0"/>
        </a:spcAft>
        <a:defRPr sz="3300">
          <a:solidFill>
            <a:schemeClr val="tx1"/>
          </a:solidFill>
          <a:latin typeface="Calibri" charset="0"/>
          <a:ea typeface="Geneva" charset="0"/>
          <a:cs typeface="Geneva" charset="0"/>
        </a:defRPr>
      </a:lvl9pPr>
    </p:titleStyle>
    <p:bodyStyle>
      <a:lvl1pPr marL="257175" indent="-257175" algn="l" defTabSz="342900" rtl="0" fontAlgn="base">
        <a:spcBef>
          <a:spcPct val="20000"/>
        </a:spcBef>
        <a:spcAft>
          <a:spcPct val="0"/>
        </a:spcAft>
        <a:buFont typeface="Arial" charset="0"/>
        <a:buChar char="•"/>
        <a:defRPr sz="2400" kern="1200">
          <a:solidFill>
            <a:schemeClr val="tx1"/>
          </a:solidFill>
          <a:latin typeface="+mn-lt"/>
          <a:ea typeface="Geneva" charset="0"/>
          <a:cs typeface="Geneva" charset="0"/>
        </a:defRPr>
      </a:lvl1pPr>
      <a:lvl2pPr marL="557213" indent="-214313" algn="l" defTabSz="342900" rtl="0" fontAlgn="base">
        <a:spcBef>
          <a:spcPct val="20000"/>
        </a:spcBef>
        <a:spcAft>
          <a:spcPct val="0"/>
        </a:spcAft>
        <a:buFont typeface="Arial" charset="0"/>
        <a:buChar char="–"/>
        <a:defRPr sz="2100" kern="1200">
          <a:solidFill>
            <a:schemeClr val="tx1"/>
          </a:solidFill>
          <a:latin typeface="+mn-lt"/>
          <a:ea typeface="Geneva" charset="0"/>
          <a:cs typeface="+mn-cs"/>
        </a:defRPr>
      </a:lvl2pPr>
      <a:lvl3pPr marL="857250" indent="-171450" algn="l" defTabSz="342900" rtl="0" fontAlgn="base">
        <a:spcBef>
          <a:spcPct val="20000"/>
        </a:spcBef>
        <a:spcAft>
          <a:spcPct val="0"/>
        </a:spcAft>
        <a:buFont typeface="Arial" charset="0"/>
        <a:buChar char="•"/>
        <a:defRPr sz="1800" kern="1200">
          <a:solidFill>
            <a:schemeClr val="tx1"/>
          </a:solidFill>
          <a:latin typeface="+mn-lt"/>
          <a:ea typeface="Geneva" charset="0"/>
          <a:cs typeface="+mn-cs"/>
        </a:defRPr>
      </a:lvl3pPr>
      <a:lvl4pPr marL="12001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4pPr>
      <a:lvl5pPr marL="1543050" indent="-171450" algn="l" defTabSz="342900" rtl="0" fontAlgn="base">
        <a:spcBef>
          <a:spcPct val="20000"/>
        </a:spcBef>
        <a:spcAft>
          <a:spcPct val="0"/>
        </a:spcAft>
        <a:buFont typeface="Arial" charset="0"/>
        <a:buChar char="»"/>
        <a:defRPr sz="1500" kern="1200">
          <a:solidFill>
            <a:schemeClr val="tx1"/>
          </a:solidFill>
          <a:latin typeface="+mn-lt"/>
          <a:ea typeface="Geneva" charset="0"/>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September 2019</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a:t>Bishop | DUNE PMG</a:t>
            </a:r>
            <a:endParaRPr lang="en-US" dirty="0"/>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730874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indico.fnal.gov/event/21340/" TargetMode="External"/><Relationship Id="rId2" Type="http://schemas.openxmlformats.org/officeDocument/2006/relationships/hyperlink" Target="https://indico.fnal.gov/event/21272/"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57962" y="473201"/>
            <a:ext cx="8229600" cy="0"/>
          </a:xfrm>
          <a:custGeom>
            <a:avLst/>
            <a:gdLst/>
            <a:ahLst/>
            <a:cxnLst/>
            <a:rect l="l" t="t" r="r" b="b"/>
            <a:pathLst>
              <a:path w="8229600">
                <a:moveTo>
                  <a:pt x="0" y="0"/>
                </a:moveTo>
                <a:lnTo>
                  <a:pt x="8229600" y="0"/>
                </a:lnTo>
              </a:path>
            </a:pathLst>
          </a:custGeom>
          <a:ln w="25908">
            <a:solidFill>
              <a:srgbClr val="BB5F2B"/>
            </a:solidFill>
          </a:ln>
        </p:spPr>
        <p:txBody>
          <a:bodyPr wrap="square" lIns="0" tIns="0" rIns="0" bIns="0" rtlCol="0"/>
          <a:lstStyle/>
          <a:p>
            <a:endParaRPr dirty="0"/>
          </a:p>
        </p:txBody>
      </p:sp>
      <p:sp>
        <p:nvSpPr>
          <p:cNvPr id="4" name="object 4"/>
          <p:cNvSpPr/>
          <p:nvPr/>
        </p:nvSpPr>
        <p:spPr>
          <a:xfrm>
            <a:off x="5135879" y="211836"/>
            <a:ext cx="3598164" cy="214883"/>
          </a:xfrm>
          <a:prstGeom prst="rect">
            <a:avLst/>
          </a:prstGeom>
          <a:blipFill>
            <a:blip r:embed="rId3" cstate="print"/>
            <a:stretch>
              <a:fillRect/>
            </a:stretch>
          </a:blipFill>
        </p:spPr>
        <p:txBody>
          <a:bodyPr wrap="square" lIns="0" tIns="0" rIns="0" bIns="0" rtlCol="0"/>
          <a:lstStyle/>
          <a:p>
            <a:endParaRPr dirty="0"/>
          </a:p>
        </p:txBody>
      </p:sp>
      <p:sp>
        <p:nvSpPr>
          <p:cNvPr id="6" name="object 6"/>
          <p:cNvSpPr txBox="1"/>
          <p:nvPr/>
        </p:nvSpPr>
        <p:spPr>
          <a:xfrm>
            <a:off x="444500" y="1951450"/>
            <a:ext cx="4023360" cy="407034"/>
          </a:xfrm>
          <a:prstGeom prst="rect">
            <a:avLst/>
          </a:prstGeom>
        </p:spPr>
        <p:txBody>
          <a:bodyPr vert="horz" wrap="square" lIns="0" tIns="0" rIns="0" bIns="0" rtlCol="0">
            <a:spAutoFit/>
          </a:bodyPr>
          <a:lstStyle/>
          <a:p>
            <a:pPr marL="12700">
              <a:lnSpc>
                <a:spcPts val="3810"/>
              </a:lnSpc>
            </a:pPr>
            <a:r>
              <a:rPr sz="3200" b="1" dirty="0">
                <a:solidFill>
                  <a:srgbClr val="BB5F2B"/>
                </a:solidFill>
                <a:latin typeface="Arial"/>
                <a:cs typeface="Arial"/>
              </a:rPr>
              <a:t>DUNE Pro</a:t>
            </a:r>
            <a:r>
              <a:rPr sz="3200" b="1" spc="-15" dirty="0">
                <a:solidFill>
                  <a:srgbClr val="BB5F2B"/>
                </a:solidFill>
                <a:latin typeface="Arial"/>
                <a:cs typeface="Arial"/>
              </a:rPr>
              <a:t>j</a:t>
            </a:r>
            <a:r>
              <a:rPr sz="3200" b="1" dirty="0">
                <a:solidFill>
                  <a:srgbClr val="BB5F2B"/>
                </a:solidFill>
                <a:latin typeface="Arial"/>
                <a:cs typeface="Arial"/>
              </a:rPr>
              <a:t>e</a:t>
            </a:r>
            <a:r>
              <a:rPr sz="3200" b="1" spc="-10" dirty="0">
                <a:solidFill>
                  <a:srgbClr val="BB5F2B"/>
                </a:solidFill>
                <a:latin typeface="Arial"/>
                <a:cs typeface="Arial"/>
              </a:rPr>
              <a:t>c</a:t>
            </a:r>
            <a:r>
              <a:rPr sz="3200" b="1" dirty="0">
                <a:solidFill>
                  <a:srgbClr val="BB5F2B"/>
                </a:solidFill>
                <a:latin typeface="Arial"/>
                <a:cs typeface="Arial"/>
              </a:rPr>
              <a:t>t</a:t>
            </a:r>
            <a:r>
              <a:rPr sz="3200" b="1" spc="-15" dirty="0">
                <a:solidFill>
                  <a:srgbClr val="BB5F2B"/>
                </a:solidFill>
                <a:latin typeface="Arial"/>
                <a:cs typeface="Arial"/>
              </a:rPr>
              <a:t> </a:t>
            </a:r>
            <a:r>
              <a:rPr sz="3200" b="1" dirty="0">
                <a:solidFill>
                  <a:srgbClr val="BB5F2B"/>
                </a:solidFill>
                <a:latin typeface="Arial"/>
                <a:cs typeface="Arial"/>
              </a:rPr>
              <a:t>Status</a:t>
            </a:r>
            <a:endParaRPr sz="3200" dirty="0">
              <a:latin typeface="Arial"/>
              <a:cs typeface="Arial"/>
            </a:endParaRPr>
          </a:p>
        </p:txBody>
      </p:sp>
      <p:sp>
        <p:nvSpPr>
          <p:cNvPr id="7" name="object 7"/>
          <p:cNvSpPr txBox="1"/>
          <p:nvPr/>
        </p:nvSpPr>
        <p:spPr>
          <a:xfrm>
            <a:off x="441451" y="2742761"/>
            <a:ext cx="8245348" cy="1472198"/>
          </a:xfrm>
          <a:prstGeom prst="rect">
            <a:avLst/>
          </a:prstGeom>
        </p:spPr>
        <p:txBody>
          <a:bodyPr vert="horz" wrap="square" lIns="0" tIns="0" rIns="0" bIns="0" rtlCol="0">
            <a:spAutoFit/>
          </a:bodyPr>
          <a:lstStyle/>
          <a:p>
            <a:pPr marL="12700">
              <a:lnSpc>
                <a:spcPct val="100000"/>
              </a:lnSpc>
            </a:pPr>
            <a:r>
              <a:rPr lang="en-US" sz="2200" spc="-10" dirty="0">
                <a:solidFill>
                  <a:srgbClr val="BB5F2B"/>
                </a:solidFill>
                <a:latin typeface="Arial"/>
                <a:cs typeface="Arial"/>
              </a:rPr>
              <a:t>Janet Bishop</a:t>
            </a:r>
            <a:endParaRPr sz="2200" dirty="0">
              <a:latin typeface="Arial"/>
              <a:cs typeface="Arial"/>
            </a:endParaRPr>
          </a:p>
          <a:p>
            <a:pPr marL="12700">
              <a:lnSpc>
                <a:spcPct val="100000"/>
              </a:lnSpc>
            </a:pPr>
            <a:r>
              <a:rPr sz="2200" spc="-20" dirty="0">
                <a:solidFill>
                  <a:srgbClr val="BB5F2B"/>
                </a:solidFill>
                <a:latin typeface="Arial"/>
                <a:cs typeface="Arial"/>
              </a:rPr>
              <a:t>DU</a:t>
            </a:r>
            <a:r>
              <a:rPr sz="2200" spc="-30" dirty="0">
                <a:solidFill>
                  <a:srgbClr val="BB5F2B"/>
                </a:solidFill>
                <a:latin typeface="Arial"/>
                <a:cs typeface="Arial"/>
              </a:rPr>
              <a:t>N</a:t>
            </a:r>
            <a:r>
              <a:rPr sz="2200" spc="-15" dirty="0">
                <a:solidFill>
                  <a:srgbClr val="BB5F2B"/>
                </a:solidFill>
                <a:latin typeface="Arial"/>
                <a:cs typeface="Arial"/>
              </a:rPr>
              <a:t>E</a:t>
            </a:r>
            <a:r>
              <a:rPr sz="2200" spc="5" dirty="0">
                <a:solidFill>
                  <a:srgbClr val="BB5F2B"/>
                </a:solidFill>
                <a:latin typeface="Arial"/>
                <a:cs typeface="Arial"/>
              </a:rPr>
              <a:t> </a:t>
            </a:r>
            <a:r>
              <a:rPr lang="en-US" sz="2200" spc="-15" dirty="0">
                <a:solidFill>
                  <a:srgbClr val="BB5F2B"/>
                </a:solidFill>
                <a:latin typeface="Arial"/>
                <a:cs typeface="Arial"/>
              </a:rPr>
              <a:t>P</a:t>
            </a:r>
            <a:r>
              <a:rPr lang="en-US" sz="2200" spc="-30" dirty="0">
                <a:solidFill>
                  <a:srgbClr val="BB5F2B"/>
                </a:solidFill>
                <a:latin typeface="Arial"/>
                <a:cs typeface="Arial"/>
              </a:rPr>
              <a:t>M</a:t>
            </a:r>
            <a:r>
              <a:rPr lang="en-US" sz="2200" spc="-20" dirty="0">
                <a:solidFill>
                  <a:srgbClr val="BB5F2B"/>
                </a:solidFill>
                <a:latin typeface="Arial"/>
                <a:cs typeface="Arial"/>
              </a:rPr>
              <a:t>G</a:t>
            </a:r>
            <a:r>
              <a:rPr sz="2200" spc="15" dirty="0">
                <a:solidFill>
                  <a:srgbClr val="BB5F2B"/>
                </a:solidFill>
                <a:latin typeface="Arial"/>
                <a:cs typeface="Arial"/>
              </a:rPr>
              <a:t> </a:t>
            </a:r>
            <a:r>
              <a:rPr sz="2200" spc="-30" dirty="0">
                <a:solidFill>
                  <a:srgbClr val="BB5F2B"/>
                </a:solidFill>
                <a:latin typeface="Arial"/>
                <a:cs typeface="Arial"/>
              </a:rPr>
              <a:t>M</a:t>
            </a:r>
            <a:r>
              <a:rPr sz="2200" spc="-15" dirty="0">
                <a:solidFill>
                  <a:srgbClr val="BB5F2B"/>
                </a:solidFill>
                <a:latin typeface="Arial"/>
                <a:cs typeface="Arial"/>
              </a:rPr>
              <a:t>eet</a:t>
            </a:r>
            <a:r>
              <a:rPr sz="2200" dirty="0">
                <a:solidFill>
                  <a:srgbClr val="BB5F2B"/>
                </a:solidFill>
                <a:latin typeface="Arial"/>
                <a:cs typeface="Arial"/>
              </a:rPr>
              <a:t>i</a:t>
            </a:r>
            <a:r>
              <a:rPr sz="2200" spc="-15" dirty="0">
                <a:solidFill>
                  <a:srgbClr val="BB5F2B"/>
                </a:solidFill>
                <a:latin typeface="Arial"/>
                <a:cs typeface="Arial"/>
              </a:rPr>
              <a:t>ng</a:t>
            </a:r>
            <a:endParaRPr sz="2200" dirty="0">
              <a:latin typeface="Arial"/>
              <a:cs typeface="Arial"/>
            </a:endParaRPr>
          </a:p>
          <a:p>
            <a:pPr marL="12700">
              <a:lnSpc>
                <a:spcPts val="2615"/>
              </a:lnSpc>
              <a:spcBef>
                <a:spcPts val="530"/>
              </a:spcBef>
            </a:pPr>
            <a:r>
              <a:rPr lang="en-US" sz="2200" spc="-15" dirty="0">
                <a:solidFill>
                  <a:srgbClr val="BB5F2B"/>
                </a:solidFill>
                <a:latin typeface="Arial"/>
                <a:cs typeface="Arial"/>
              </a:rPr>
              <a:t>September 2019</a:t>
            </a:r>
            <a:endParaRPr lang="en-US" sz="2200" spc="-10" dirty="0">
              <a:solidFill>
                <a:srgbClr val="BB5F2B"/>
              </a:solidFill>
              <a:latin typeface="Arial"/>
              <a:cs typeface="Arial"/>
            </a:endParaRPr>
          </a:p>
          <a:p>
            <a:pPr marL="12700">
              <a:lnSpc>
                <a:spcPts val="2615"/>
              </a:lnSpc>
              <a:spcBef>
                <a:spcPts val="530"/>
              </a:spcBef>
            </a:pPr>
            <a:endParaRPr lang="en-US" sz="2200" spc="-10" dirty="0">
              <a:solidFill>
                <a:srgbClr val="BB5F2B"/>
              </a:solidFill>
              <a:latin typeface="Arial"/>
              <a:cs typeface="Arial"/>
            </a:endParaRPr>
          </a:p>
        </p:txBody>
      </p:sp>
      <p:sp>
        <p:nvSpPr>
          <p:cNvPr id="8" name="object 8"/>
          <p:cNvSpPr/>
          <p:nvPr/>
        </p:nvSpPr>
        <p:spPr>
          <a:xfrm>
            <a:off x="6400800" y="6410199"/>
            <a:ext cx="1600200" cy="349375"/>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659330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E5E7-AE30-7F43-B8B8-775274727898}"/>
              </a:ext>
            </a:extLst>
          </p:cNvPr>
          <p:cNvSpPr>
            <a:spLocks noGrp="1"/>
          </p:cNvSpPr>
          <p:nvPr>
            <p:ph type="title"/>
          </p:nvPr>
        </p:nvSpPr>
        <p:spPr>
          <a:xfrm>
            <a:off x="444500" y="495242"/>
            <a:ext cx="8255000" cy="492443"/>
          </a:xfrm>
        </p:spPr>
        <p:txBody>
          <a:bodyPr/>
          <a:lstStyle/>
          <a:p>
            <a:r>
              <a:rPr lang="en-US" sz="3200" dirty="0"/>
              <a:t>DUNE Stop Light Report – last 6 periods</a:t>
            </a:r>
            <a:endParaRPr lang="en-US" sz="2000" dirty="0"/>
          </a:p>
        </p:txBody>
      </p:sp>
      <p:sp>
        <p:nvSpPr>
          <p:cNvPr id="4" name="Slide Number Placeholder 3">
            <a:extLst>
              <a:ext uri="{FF2B5EF4-FFF2-40B4-BE49-F238E27FC236}">
                <a16:creationId xmlns:a16="http://schemas.microsoft.com/office/drawing/2014/main" id="{3F3E9D62-F818-2840-971C-D870779DF37E}"/>
              </a:ext>
            </a:extLst>
          </p:cNvPr>
          <p:cNvSpPr>
            <a:spLocks noGrp="1"/>
          </p:cNvSpPr>
          <p:nvPr>
            <p:ph type="sldNum" sz="quarter" idx="7"/>
          </p:nvPr>
        </p:nvSpPr>
        <p:spPr/>
        <p:txBody>
          <a:bodyPr/>
          <a:lstStyle/>
          <a:p>
            <a:fld id="{B6F15528-21DE-4FAA-801E-634DDDAF4B2B}" type="slidenum">
              <a:rPr lang="en-US" smtClean="0"/>
              <a:pPr/>
              <a:t>10</a:t>
            </a:fld>
            <a:endParaRPr lang="en-US" dirty="0"/>
          </a:p>
        </p:txBody>
      </p:sp>
      <p:sp>
        <p:nvSpPr>
          <p:cNvPr id="5" name="Footer Placeholder 4">
            <a:extLst>
              <a:ext uri="{FF2B5EF4-FFF2-40B4-BE49-F238E27FC236}">
                <a16:creationId xmlns:a16="http://schemas.microsoft.com/office/drawing/2014/main" id="{1A818998-CB5A-2146-AC91-58017B2A3205}"/>
              </a:ext>
            </a:extLst>
          </p:cNvPr>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a:extLst>
              <a:ext uri="{FF2B5EF4-FFF2-40B4-BE49-F238E27FC236}">
                <a16:creationId xmlns:a16="http://schemas.microsoft.com/office/drawing/2014/main" id="{DAE791C6-57FA-ED4C-AEB5-673D21340E4F}"/>
              </a:ext>
            </a:extLst>
          </p:cNvPr>
          <p:cNvSpPr>
            <a:spLocks noGrp="1"/>
          </p:cNvSpPr>
          <p:nvPr>
            <p:ph type="dt" sz="half" idx="6"/>
          </p:nvPr>
        </p:nvSpPr>
        <p:spPr/>
        <p:txBody>
          <a:bodyPr/>
          <a:lstStyle/>
          <a:p>
            <a:pPr marL="12700"/>
            <a:r>
              <a:rPr lang="en-US"/>
              <a:t>September 2019</a:t>
            </a:r>
            <a:endParaRPr lang="en-US" dirty="0"/>
          </a:p>
        </p:txBody>
      </p:sp>
      <p:sp>
        <p:nvSpPr>
          <p:cNvPr id="8" name="Content Placeholder 2">
            <a:extLst>
              <a:ext uri="{FF2B5EF4-FFF2-40B4-BE49-F238E27FC236}">
                <a16:creationId xmlns:a16="http://schemas.microsoft.com/office/drawing/2014/main" id="{B9E0EC21-0AA1-744C-B9BE-F0941DF472F4}"/>
              </a:ext>
            </a:extLst>
          </p:cNvPr>
          <p:cNvSpPr txBox="1">
            <a:spLocks/>
          </p:cNvSpPr>
          <p:nvPr/>
        </p:nvSpPr>
        <p:spPr>
          <a:xfrm>
            <a:off x="458961" y="4114800"/>
            <a:ext cx="8229600" cy="1905000"/>
          </a:xfrm>
          <a:prstGeom prst="rect">
            <a:avLst/>
          </a:prstGeom>
        </p:spPr>
        <p:txBody>
          <a:bodyPr wrap="square" lIns="0" tIns="0" rIns="0" bIns="0">
            <a:normAutofit/>
          </a:bodyPr>
          <a:lstStyle>
            <a:lvl1pPr marL="0">
              <a:defRPr sz="2200" b="0" i="0">
                <a:solidFill>
                  <a:srgbClr val="3B5A77"/>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Variances are due to:</a:t>
            </a:r>
          </a:p>
          <a:p>
            <a:pPr marL="342900" indent="-342900">
              <a:buFont typeface="Arial" panose="020B0604020202020204" pitchFamily="34" charset="0"/>
              <a:buChar char="•"/>
            </a:pPr>
            <a:r>
              <a:rPr lang="en-US" sz="1800" kern="0" dirty="0">
                <a:solidFill>
                  <a:schemeClr val="tx1">
                    <a:lumMod val="75000"/>
                    <a:lumOff val="25000"/>
                  </a:schemeClr>
                </a:solidFill>
              </a:rPr>
              <a:t>Overspend and schedule delay on TPC Electronics during this period – recovery.</a:t>
            </a:r>
          </a:p>
          <a:p>
            <a:pPr marL="342900" indent="-342900">
              <a:buFont typeface="Arial" panose="020B0604020202020204" pitchFamily="34" charset="0"/>
              <a:buChar char="•"/>
            </a:pPr>
            <a:r>
              <a:rPr lang="en-US" sz="1800" kern="0" dirty="0">
                <a:solidFill>
                  <a:schemeClr val="tx1">
                    <a:lumMod val="75000"/>
                    <a:lumOff val="25000"/>
                  </a:schemeClr>
                </a:solidFill>
              </a:rPr>
              <a:t>Still have underspend in several areas due to vacations and unfilled role – work is getting done by drawing upon other resources.</a:t>
            </a:r>
            <a:endParaRPr lang="en-US" kern="0" dirty="0">
              <a:solidFill>
                <a:schemeClr val="tx1">
                  <a:lumMod val="75000"/>
                  <a:lumOff val="25000"/>
                </a:schemeClr>
              </a:solidFill>
            </a:endParaRPr>
          </a:p>
          <a:p>
            <a:pPr lvl="1"/>
            <a:endParaRPr lang="en-US" kern="0" dirty="0">
              <a:solidFill>
                <a:sysClr val="windowText" lastClr="000000"/>
              </a:solidFill>
            </a:endParaRPr>
          </a:p>
        </p:txBody>
      </p:sp>
      <p:pic>
        <p:nvPicPr>
          <p:cNvPr id="9" name="Picture 8">
            <a:extLst>
              <a:ext uri="{FF2B5EF4-FFF2-40B4-BE49-F238E27FC236}">
                <a16:creationId xmlns:a16="http://schemas.microsoft.com/office/drawing/2014/main" id="{1DBD8703-684C-414E-8358-9DBC94F6ADBD}"/>
              </a:ext>
            </a:extLst>
          </p:cNvPr>
          <p:cNvPicPr>
            <a:picLocks noChangeAspect="1"/>
          </p:cNvPicPr>
          <p:nvPr/>
        </p:nvPicPr>
        <p:blipFill>
          <a:blip r:embed="rId2"/>
          <a:stretch>
            <a:fillRect/>
          </a:stretch>
        </p:blipFill>
        <p:spPr>
          <a:xfrm>
            <a:off x="433561" y="1219200"/>
            <a:ext cx="8255000" cy="2606266"/>
          </a:xfrm>
          <a:prstGeom prst="rect">
            <a:avLst/>
          </a:prstGeom>
        </p:spPr>
      </p:pic>
    </p:spTree>
    <p:extLst>
      <p:ext uri="{BB962C8B-B14F-4D97-AF65-F5344CB8AC3E}">
        <p14:creationId xmlns:p14="http://schemas.microsoft.com/office/powerpoint/2010/main" val="121500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Far Detector Engineering</a:t>
            </a:r>
          </a:p>
        </p:txBody>
      </p:sp>
      <p:sp>
        <p:nvSpPr>
          <p:cNvPr id="3" name="Text Placeholder 2"/>
          <p:cNvSpPr>
            <a:spLocks noGrp="1"/>
          </p:cNvSpPr>
          <p:nvPr>
            <p:ph type="body" idx="1"/>
          </p:nvPr>
        </p:nvSpPr>
        <p:spPr>
          <a:xfrm>
            <a:off x="305752" y="1066800"/>
            <a:ext cx="8609648" cy="4832092"/>
          </a:xfrm>
        </p:spPr>
        <p:txBody>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DUNE General</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Procedures for DUNE safety analysis (structural and electrical) have been uploaded to EDMS 195593;  additional support information in EDMS 199222.</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Initial structural analysis of the APA and HV have taken place at prior reviews – EDMS 195184.  The electrical safety analysis of the APA is currently being planned.</a:t>
            </a:r>
          </a:p>
          <a:p>
            <a:pPr marL="285750" indent="-285750">
              <a:buFont typeface="Arial" panose="020B0604020202020204" pitchFamily="34" charset="0"/>
              <a:buChar char="•"/>
            </a:pPr>
            <a:r>
              <a:rPr lang="en-US" sz="2000" dirty="0"/>
              <a:t>DUNE Detector component integration </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Continue to develop drawings for Consortia-to-Consortia mechanical interfaces; Kyle </a:t>
            </a:r>
            <a:r>
              <a:rPr lang="en-US" sz="1600" dirty="0" err="1">
                <a:solidFill>
                  <a:schemeClr val="tx1">
                    <a:lumMod val="75000"/>
                    <a:lumOff val="25000"/>
                  </a:schemeClr>
                </a:solidFill>
                <a:latin typeface="Arial" panose="020B0604020202020204" pitchFamily="34" charset="0"/>
                <a:cs typeface="Arial" panose="020B0604020202020204" pitchFamily="34" charset="0"/>
              </a:rPr>
              <a:t>Zeug</a:t>
            </a:r>
            <a:r>
              <a:rPr lang="en-US" sz="1600" dirty="0">
                <a:solidFill>
                  <a:schemeClr val="tx1">
                    <a:lumMod val="75000"/>
                    <a:lumOff val="25000"/>
                  </a:schemeClr>
                </a:solidFill>
                <a:latin typeface="Arial" panose="020B0604020202020204" pitchFamily="34" charset="0"/>
                <a:cs typeface="Arial" panose="020B0604020202020204" pitchFamily="34" charset="0"/>
              </a:rPr>
              <a:t> (PSL) is helping to lead this effort along </a:t>
            </a:r>
            <a:r>
              <a:rPr lang="en-US" sz="1600" dirty="0" err="1">
                <a:solidFill>
                  <a:schemeClr val="tx1">
                    <a:lumMod val="75000"/>
                    <a:lumOff val="25000"/>
                  </a:schemeClr>
                </a:solidFill>
                <a:latin typeface="Arial" panose="020B0604020202020204" pitchFamily="34" charset="0"/>
                <a:cs typeface="Arial" panose="020B0604020202020204" pitchFamily="34" charset="0"/>
              </a:rPr>
              <a:t>Manhong</a:t>
            </a:r>
            <a:r>
              <a:rPr lang="en-US" sz="1600" dirty="0">
                <a:solidFill>
                  <a:schemeClr val="tx1">
                    <a:lumMod val="75000"/>
                    <a:lumOff val="25000"/>
                  </a:schemeClr>
                </a:solidFill>
                <a:latin typeface="Arial" panose="020B0604020202020204" pitchFamily="34" charset="0"/>
                <a:cs typeface="Arial" panose="020B0604020202020204" pitchFamily="34" charset="0"/>
              </a:rPr>
              <a:t> Zhao (BNL) and others.</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Electrical interfaces are being identified and plans to produce or verify documentation are being generated.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DUNE Detector Electrical/Electronics</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Continue series of meetings with the DAQ Consortia leaders on issues relating to the Surface Computer Room, Underground DAQ Room and main fiber trunk runs. </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SLEDs (Single-Line-Electrical-Drawings) generated for the AC power distribution with UPS backup the DAQ equipment has been produced.  Physical footprint required has been identified; working with CF on equipment location.</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Completed draft budget for temporary power distribution, optical fibers and rack infrastructure.</a:t>
            </a:r>
          </a:p>
          <a:p>
            <a:pPr marL="742950" lvl="1" indent="-285750">
              <a:buFont typeface="Arial" panose="020B0604020202020204" pitchFamily="34" charset="0"/>
              <a:buChar char="•"/>
            </a:pPr>
            <a:endParaRPr 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dirty="0"/>
              <a:t>Bishop | DUNE PMG</a:t>
            </a:r>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2078431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FD Installation</a:t>
            </a:r>
          </a:p>
        </p:txBody>
      </p:sp>
      <p:sp>
        <p:nvSpPr>
          <p:cNvPr id="3" name="Text Placeholder 2"/>
          <p:cNvSpPr>
            <a:spLocks noGrp="1"/>
          </p:cNvSpPr>
          <p:nvPr>
            <p:ph type="body" idx="1"/>
          </p:nvPr>
        </p:nvSpPr>
        <p:spPr>
          <a:xfrm>
            <a:off x="408498" y="1143000"/>
            <a:ext cx="4468302" cy="4585871"/>
          </a:xfrm>
        </p:spPr>
        <p:txBody>
          <a:bodyPr/>
          <a:lstStyle/>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Work continues on the cleanroom design </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Defining the mechanical requirements so engineering work can begin.</a:t>
            </a: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Detail work on the interfaces to the cold boxes began </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Interfaces between the APA, TPC electronics, photon, cryogenics system and the cleanroom to the cold box need to be clarified. </a:t>
            </a: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Proposals for lighting and power in the cleanroom and cryostat were drafted</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12</a:t>
            </a:fld>
            <a:endParaRPr lang="en-US" dirty="0"/>
          </a:p>
        </p:txBody>
      </p:sp>
      <p:pic>
        <p:nvPicPr>
          <p:cNvPr id="8" name="Picture 7">
            <a:extLst>
              <a:ext uri="{FF2B5EF4-FFF2-40B4-BE49-F238E27FC236}">
                <a16:creationId xmlns:a16="http://schemas.microsoft.com/office/drawing/2014/main" id="{DC114FC9-8BFC-2F46-A353-39EA08B6AA24}"/>
              </a:ext>
            </a:extLst>
          </p:cNvPr>
          <p:cNvPicPr/>
          <p:nvPr/>
        </p:nvPicPr>
        <p:blipFill rotWithShape="1">
          <a:blip r:embed="rId2">
            <a:extLst>
              <a:ext uri="{28A0092B-C50C-407E-A947-70E740481C1C}">
                <a14:useLocalDpi xmlns:a14="http://schemas.microsoft.com/office/drawing/2010/main" val="0"/>
              </a:ext>
            </a:extLst>
          </a:blip>
          <a:srcRect l="11843" r="7389"/>
          <a:stretch/>
        </p:blipFill>
        <p:spPr bwMode="auto">
          <a:xfrm>
            <a:off x="5029200" y="1443312"/>
            <a:ext cx="3805989" cy="2723362"/>
          </a:xfrm>
          <a:prstGeom prst="rect">
            <a:avLst/>
          </a:prstGeom>
          <a:noFill/>
          <a:ln>
            <a:noFill/>
          </a:ln>
        </p:spPr>
      </p:pic>
    </p:spTree>
    <p:extLst>
      <p:ext uri="{BB962C8B-B14F-4D97-AF65-F5344CB8AC3E}">
        <p14:creationId xmlns:p14="http://schemas.microsoft.com/office/powerpoint/2010/main" val="3725803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DUNE Trial Assembly at Ash River</a:t>
            </a:r>
          </a:p>
        </p:txBody>
      </p:sp>
      <p:sp>
        <p:nvSpPr>
          <p:cNvPr id="3" name="Text Placeholder 2"/>
          <p:cNvSpPr>
            <a:spLocks noGrp="1"/>
          </p:cNvSpPr>
          <p:nvPr>
            <p:ph type="body" idx="1"/>
          </p:nvPr>
        </p:nvSpPr>
        <p:spPr>
          <a:xfrm>
            <a:off x="382904" y="1156107"/>
            <a:ext cx="8456296" cy="4647426"/>
          </a:xfrm>
        </p:spPr>
        <p:txBody>
          <a:bodyPr/>
          <a:lstStyle/>
          <a:p>
            <a:pPr marL="342900" indent="-342900">
              <a:buFont typeface="Arial" panose="020B0604020202020204" pitchFamily="34" charset="0"/>
              <a:buChar char="•"/>
            </a:pPr>
            <a:r>
              <a:rPr lang="en-US" sz="2400" dirty="0"/>
              <a:t>Preparation for Workshop – Sep 30 - Oct 3</a:t>
            </a:r>
          </a:p>
          <a:p>
            <a:pPr marL="742950" lvl="1" indent="-28575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Motorized cable reel has been installed and tested. Modifications to both the sheave wheel and cable reel were required to minimize movement during the installation of the cable. </a:t>
            </a:r>
          </a:p>
          <a:p>
            <a:pPr marL="742950" lvl="1" indent="-28575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Installed I-beam to hold sheave wheel in proper position. </a:t>
            </a:r>
          </a:p>
          <a:p>
            <a:pPr marL="742950" lvl="1" indent="-28575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A 1-1/2” diameter cable mesh was used on the old bundle. It easily went in the slotted conduit but was stiffer on the spool and likely would  not “breath” as well as the looser bundle. </a:t>
            </a:r>
          </a:p>
          <a:p>
            <a:pPr marL="742950" lvl="1" indent="-28575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Need to confirm cable lengths and number of cables so we can make up a second new long bundle plus 2 short ones if time allows.</a:t>
            </a:r>
          </a:p>
          <a:p>
            <a:pPr marL="742950" lvl="1" indent="-28575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Completed installation of new encoder, repaired dead LED, switched up and down buttons on pendant.</a:t>
            </a:r>
          </a:p>
          <a:p>
            <a:pPr marL="742950" lvl="1" indent="-285750">
              <a:buFont typeface="Arial" panose="020B0604020202020204" pitchFamily="34" charset="0"/>
              <a:buChar char="•"/>
            </a:pPr>
            <a:r>
              <a:rPr lang="en-US" sz="2000" dirty="0">
                <a:solidFill>
                  <a:schemeClr val="tx1">
                    <a:lumMod val="75000"/>
                    <a:lumOff val="25000"/>
                  </a:schemeClr>
                </a:solidFill>
                <a:latin typeface="Arial" panose="020B0604020202020204" pitchFamily="34" charset="0"/>
                <a:cs typeface="Arial" panose="020B0604020202020204" pitchFamily="34" charset="0"/>
              </a:rPr>
              <a:t>Constructed “stand” to better hold the APAs against the catwalk when they are not in the APA Assembly frame.</a:t>
            </a:r>
          </a:p>
          <a:p>
            <a:pPr lvl="1"/>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1616122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0158" y="381000"/>
            <a:ext cx="8255000" cy="369332"/>
          </a:xfrm>
        </p:spPr>
        <p:txBody>
          <a:bodyPr/>
          <a:lstStyle/>
          <a:p>
            <a:r>
              <a:rPr lang="en-US" sz="2400" dirty="0"/>
              <a:t>DUNE Trial Assembly at Ash River</a:t>
            </a:r>
            <a:r>
              <a:rPr lang="en-US" dirty="0"/>
              <a:t> </a:t>
            </a:r>
          </a:p>
        </p:txBody>
      </p:sp>
      <p:sp>
        <p:nvSpPr>
          <p:cNvPr id="4" name="Slide Number Placeholder 3"/>
          <p:cNvSpPr>
            <a:spLocks noGrp="1"/>
          </p:cNvSpPr>
          <p:nvPr>
            <p:ph type="sldNum" sz="quarter" idx="7"/>
          </p:nvPr>
        </p:nvSpPr>
        <p:spPr/>
        <p:txBody>
          <a:bodyPr/>
          <a:lstStyle/>
          <a:p>
            <a:fld id="{B6F15528-21DE-4FAA-801E-634DDDAF4B2B}" type="slidenum">
              <a:rPr lang="en-US" smtClean="0"/>
              <a:pPr/>
              <a:t>14</a:t>
            </a:fld>
            <a:endParaRPr lang="en-US" dirty="0"/>
          </a:p>
        </p:txBody>
      </p:sp>
      <p:sp>
        <p:nvSpPr>
          <p:cNvPr id="5" name="Footer Placeholder 4"/>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p:cNvSpPr>
            <a:spLocks noGrp="1"/>
          </p:cNvSpPr>
          <p:nvPr>
            <p:ph type="dt" sz="half" idx="6"/>
          </p:nvPr>
        </p:nvSpPr>
        <p:spPr/>
        <p:txBody>
          <a:bodyPr/>
          <a:lstStyle/>
          <a:p>
            <a:pPr marL="12700"/>
            <a:r>
              <a:rPr lang="en-US"/>
              <a:t>September 2019</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972" y="457200"/>
            <a:ext cx="2895600" cy="5257800"/>
          </a:xfrm>
          <a:prstGeom prst="rect">
            <a:avLst/>
          </a:prstGeom>
        </p:spPr>
      </p:pic>
      <p:sp>
        <p:nvSpPr>
          <p:cNvPr id="10" name="Rectangle 9"/>
          <p:cNvSpPr/>
          <p:nvPr/>
        </p:nvSpPr>
        <p:spPr>
          <a:xfrm>
            <a:off x="240158" y="1126206"/>
            <a:ext cx="5551042" cy="5078313"/>
          </a:xfrm>
          <a:prstGeom prst="rect">
            <a:avLst/>
          </a:prstGeom>
        </p:spPr>
        <p:txBody>
          <a:bodyPr wrap="square">
            <a:spAutoFit/>
          </a:bodyPr>
          <a:lstStyle/>
          <a:p>
            <a:pPr marL="342900" lvl="0" indent="-342900">
              <a:buFont typeface="Arial" panose="020B0604020202020204" pitchFamily="34" charset="0"/>
              <a:buChar char="•"/>
            </a:pPr>
            <a:r>
              <a:rPr lang="en-US" dirty="0">
                <a:solidFill>
                  <a:srgbClr val="3B5A77"/>
                </a:solidFill>
                <a:latin typeface="Arial" panose="020B0604020202020204" pitchFamily="34" charset="0"/>
                <a:cs typeface="Arial" panose="020B0604020202020204" pitchFamily="34" charset="0"/>
              </a:rPr>
              <a:t>Work on Phase 2 documentation </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Continue to work with PSL to define the requirements document for Barr Engineering for the Phase 2 structural.</a:t>
            </a:r>
          </a:p>
          <a:p>
            <a:pPr marL="285750" indent="-285750">
              <a:buFont typeface="Arial" panose="020B0604020202020204" pitchFamily="34" charset="0"/>
              <a:buChar char="•"/>
            </a:pPr>
            <a:r>
              <a:rPr lang="en-US" dirty="0">
                <a:solidFill>
                  <a:srgbClr val="3B5A77"/>
                </a:solidFill>
                <a:latin typeface="Arial" panose="020B0604020202020204" pitchFamily="34" charset="0"/>
                <a:cs typeface="Arial" panose="020B0604020202020204" pitchFamily="34" charset="0"/>
              </a:rPr>
              <a:t>Response to Ash River Assessment in July</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 response was submitted to the majority of the “opportunities for improvement” including:</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Better signage and yellow tape for low head clearance.</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Signage for emergency evacuation area.</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OSHA Competent scaffolding training.</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Sign off by the University of Minnesota on Ash River training program to validate consistency during an 8-hour train-the-trainer session.</a:t>
            </a:r>
          </a:p>
          <a:p>
            <a:pPr marL="1200150" lvl="2"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Put personnel limit on APA Assembly Tower until it is tied into Phase 2 design.</a:t>
            </a:r>
          </a:p>
          <a:p>
            <a:pPr marL="1200150" lvl="2"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6096000" y="5791200"/>
            <a:ext cx="2895600" cy="369332"/>
          </a:xfrm>
          <a:prstGeom prst="rect">
            <a:avLst/>
          </a:prstGeom>
          <a:noFill/>
        </p:spPr>
        <p:txBody>
          <a:bodyPr wrap="square" rtlCol="0">
            <a:spAutoFit/>
          </a:bodyPr>
          <a:lstStyle/>
          <a:p>
            <a:r>
              <a:rPr lang="en-US" dirty="0"/>
              <a:t>Motorized Cable Reel</a:t>
            </a:r>
          </a:p>
        </p:txBody>
      </p:sp>
    </p:spTree>
    <p:extLst>
      <p:ext uri="{BB962C8B-B14F-4D97-AF65-F5344CB8AC3E}">
        <p14:creationId xmlns:p14="http://schemas.microsoft.com/office/powerpoint/2010/main" val="736116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304800"/>
            <a:ext cx="8255000" cy="492443"/>
          </a:xfrm>
        </p:spPr>
        <p:txBody>
          <a:bodyPr/>
          <a:lstStyle/>
          <a:p>
            <a:r>
              <a:rPr lang="en-US" sz="3200" dirty="0"/>
              <a:t>FD APA</a:t>
            </a:r>
          </a:p>
        </p:txBody>
      </p:sp>
      <p:sp>
        <p:nvSpPr>
          <p:cNvPr id="3" name="Text Placeholder 2"/>
          <p:cNvSpPr>
            <a:spLocks noGrp="1"/>
          </p:cNvSpPr>
          <p:nvPr>
            <p:ph type="body" idx="1"/>
          </p:nvPr>
        </p:nvSpPr>
        <p:spPr>
          <a:xfrm>
            <a:off x="430518" y="990600"/>
            <a:ext cx="8456296" cy="5447645"/>
          </a:xfrm>
        </p:spPr>
        <p:txBody>
          <a:bodyPr/>
          <a:lstStyle/>
          <a:p>
            <a:pPr marL="342900" indent="-342900">
              <a:buFont typeface="Arial" panose="020B0604020202020204" pitchFamily="34" charset="0"/>
              <a:buChar char="•"/>
            </a:pPr>
            <a:r>
              <a:rPr lang="en-US" dirty="0"/>
              <a:t>Preparation for the DOE IPR Review</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APA production activities are now part of a proposal submitted to NSF and have been removed from the DOE project.</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Remaining DOE APA activities: support for final R&amp;D and prototyping in FY20 and installation activities.</a:t>
            </a: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Workshop at Ash River, Sept. 30 – Oct. 3</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APA doublet process with PDS cables connection and CE cabling test.</a:t>
            </a: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Progress at PSL, U. Wisconsin</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Working on procurement of material and machining for the next set of APA frames.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Board pre-production: ongoing modifications of jigs for gluing tooth strips (boards width modified from 3” to 4”).</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Winder modifications: proposal for adding a clutch to the new rotating interface arm, agreed by colleagues at Daresbury Lab.</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Preparation of cost estimates for FY20 activities and installation (specific APA installation hardware and installation fixtures).</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3721832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34711"/>
            <a:ext cx="8255000" cy="492443"/>
          </a:xfrm>
        </p:spPr>
        <p:txBody>
          <a:bodyPr/>
          <a:lstStyle/>
          <a:p>
            <a:r>
              <a:rPr lang="en-US" sz="3200" dirty="0"/>
              <a:t>FD APA</a:t>
            </a:r>
          </a:p>
        </p:txBody>
      </p:sp>
      <p:sp>
        <p:nvSpPr>
          <p:cNvPr id="3" name="Text Placeholder 2"/>
          <p:cNvSpPr>
            <a:spLocks noGrp="1"/>
          </p:cNvSpPr>
          <p:nvPr>
            <p:ph type="body" idx="1"/>
          </p:nvPr>
        </p:nvSpPr>
        <p:spPr>
          <a:xfrm>
            <a:off x="408498" y="659578"/>
            <a:ext cx="8456296" cy="2277547"/>
          </a:xfrm>
        </p:spPr>
        <p:txBody>
          <a:bodyPr/>
          <a:lstStyle/>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Progress at Daresbury Lab.</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Winder modifications: continuing tests on the new winding head with DC motor drive. Smoother operation on a test bench, it seems promising.</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Progress on the APA transport frame: two different, but similar designs to hold the APA inside the transport frame, from Daresbury and PSL.</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Setup of production site: all jib cranes installed, erection of walls to start on Sept. 23 and expected to  continue for 6 weeks, followed by winders assembly.</a:t>
            </a: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16</a:t>
            </a:fld>
            <a:endParaRPr lang="en-US" dirty="0"/>
          </a:p>
        </p:txBody>
      </p:sp>
      <p:pic>
        <p:nvPicPr>
          <p:cNvPr id="4" name="Picture 3">
            <a:extLst>
              <a:ext uri="{FF2B5EF4-FFF2-40B4-BE49-F238E27FC236}">
                <a16:creationId xmlns:a16="http://schemas.microsoft.com/office/drawing/2014/main" id="{A8730F57-7898-4476-AE78-969CE76AB9A3}"/>
              </a:ext>
            </a:extLst>
          </p:cNvPr>
          <p:cNvPicPr>
            <a:picLocks noChangeAspect="1"/>
          </p:cNvPicPr>
          <p:nvPr/>
        </p:nvPicPr>
        <p:blipFill>
          <a:blip r:embed="rId2"/>
          <a:stretch>
            <a:fillRect/>
          </a:stretch>
        </p:blipFill>
        <p:spPr>
          <a:xfrm>
            <a:off x="3581400" y="2827020"/>
            <a:ext cx="4663440" cy="3497580"/>
          </a:xfrm>
          <a:prstGeom prst="rect">
            <a:avLst/>
          </a:prstGeom>
        </p:spPr>
      </p:pic>
    </p:spTree>
    <p:extLst>
      <p:ext uri="{BB962C8B-B14F-4D97-AF65-F5344CB8AC3E}">
        <p14:creationId xmlns:p14="http://schemas.microsoft.com/office/powerpoint/2010/main" val="1308138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ICEBERG Test Stand at PAB</a:t>
            </a:r>
          </a:p>
        </p:txBody>
      </p:sp>
      <p:sp>
        <p:nvSpPr>
          <p:cNvPr id="3" name="Text Placeholder 2"/>
          <p:cNvSpPr>
            <a:spLocks noGrp="1"/>
          </p:cNvSpPr>
          <p:nvPr>
            <p:ph type="body" idx="1"/>
          </p:nvPr>
        </p:nvSpPr>
        <p:spPr>
          <a:xfrm>
            <a:off x="343852" y="1013532"/>
            <a:ext cx="8456296" cy="4678204"/>
          </a:xfrm>
        </p:spPr>
        <p:txBody>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Ready to operate the cryostat in the way it was designed (with purifier, with appropriate pressure regulation)</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Going cold this week, commission condenser.</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Should be able to observe tracks in the TPC next week.</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Still using </a:t>
            </a:r>
            <a:r>
              <a:rPr lang="en-US" dirty="0" err="1">
                <a:solidFill>
                  <a:schemeClr val="tx1">
                    <a:lumMod val="75000"/>
                    <a:lumOff val="25000"/>
                  </a:schemeClr>
                </a:solidFill>
                <a:latin typeface="Arial" panose="020B0604020202020204" pitchFamily="34" charset="0"/>
                <a:cs typeface="Arial" panose="020B0604020202020204" pitchFamily="34" charset="0"/>
              </a:rPr>
              <a:t>ProtoDUNE</a:t>
            </a:r>
            <a:r>
              <a:rPr lang="en-US" dirty="0">
                <a:solidFill>
                  <a:schemeClr val="tx1">
                    <a:lumMod val="75000"/>
                    <a:lumOff val="25000"/>
                  </a:schemeClr>
                </a:solidFill>
                <a:latin typeface="Arial" panose="020B0604020202020204" pitchFamily="34" charset="0"/>
                <a:cs typeface="Arial" panose="020B0604020202020204" pitchFamily="34" charset="0"/>
              </a:rPr>
              <a:t> FEMB, ready to operate with SBND FEMBs in next </a:t>
            </a:r>
            <a:r>
              <a:rPr lang="en-US" dirty="0" err="1">
                <a:solidFill>
                  <a:schemeClr val="tx1">
                    <a:lumMod val="75000"/>
                    <a:lumOff val="25000"/>
                  </a:schemeClr>
                </a:solidFill>
                <a:latin typeface="Arial" panose="020B0604020202020204" pitchFamily="34" charset="0"/>
                <a:cs typeface="Arial" panose="020B0604020202020204" pitchFamily="34" charset="0"/>
              </a:rPr>
              <a:t>LAr</a:t>
            </a:r>
            <a:r>
              <a:rPr lang="en-US" dirty="0">
                <a:solidFill>
                  <a:schemeClr val="tx1">
                    <a:lumMod val="75000"/>
                    <a:lumOff val="25000"/>
                  </a:schemeClr>
                </a:solidFill>
                <a:latin typeface="Arial" panose="020B0604020202020204" pitchFamily="34" charset="0"/>
                <a:cs typeface="Arial" panose="020B0604020202020204" pitchFamily="34" charset="0"/>
              </a:rPr>
              <a:t> fill.</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Planning for simultaneous running of TPC electronics and photon detector with new readout.</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Conclusion of ~5 months commissioning period.</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Could switch to testing SBND FEMBs in early October and FEMBs with </a:t>
            </a:r>
            <a:r>
              <a:rPr lang="en-US" dirty="0" err="1">
                <a:latin typeface="Arial" panose="020B0604020202020204" pitchFamily="34" charset="0"/>
                <a:cs typeface="Arial" panose="020B0604020202020204" pitchFamily="34" charset="0"/>
              </a:rPr>
              <a:t>ColdADC</a:t>
            </a:r>
            <a:r>
              <a:rPr lang="en-US" dirty="0">
                <a:latin typeface="Arial" panose="020B0604020202020204" pitchFamily="34" charset="0"/>
                <a:cs typeface="Arial" panose="020B0604020202020204" pitchFamily="34" charset="0"/>
              </a:rPr>
              <a:t> in November</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Will keep on using same Warm Interface Board and same firmware as for </a:t>
            </a:r>
            <a:r>
              <a:rPr lang="en-US" dirty="0" err="1">
                <a:solidFill>
                  <a:schemeClr val="tx1">
                    <a:lumMod val="75000"/>
                    <a:lumOff val="25000"/>
                  </a:schemeClr>
                </a:solidFill>
                <a:latin typeface="Arial" panose="020B0604020202020204" pitchFamily="34" charset="0"/>
                <a:cs typeface="Arial" panose="020B0604020202020204" pitchFamily="34" charset="0"/>
              </a:rPr>
              <a:t>ProtoDUNE</a:t>
            </a:r>
            <a:r>
              <a:rPr lang="en-US" dirty="0">
                <a:solidFill>
                  <a:schemeClr val="tx1">
                    <a:lumMod val="75000"/>
                    <a:lumOff val="25000"/>
                  </a:schemeClr>
                </a:solidFill>
                <a:latin typeface="Arial" panose="020B0604020202020204" pitchFamily="34" charset="0"/>
                <a:cs typeface="Arial" panose="020B0604020202020204" pitchFamily="34" charset="0"/>
              </a:rPr>
              <a:t> (need only minor SW changes, already done for SBND FEMBs).</a:t>
            </a: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17</a:t>
            </a:fld>
            <a:endParaRPr lang="en-US" dirty="0"/>
          </a:p>
        </p:txBody>
      </p:sp>
    </p:spTree>
    <p:extLst>
      <p:ext uri="{BB962C8B-B14F-4D97-AF65-F5344CB8AC3E}">
        <p14:creationId xmlns:p14="http://schemas.microsoft.com/office/powerpoint/2010/main" val="516917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Status of ASICs (</a:t>
            </a:r>
            <a:r>
              <a:rPr lang="en-US" sz="3200" dirty="0" err="1"/>
              <a:t>i</a:t>
            </a:r>
            <a:r>
              <a:rPr lang="en-US" sz="3200" dirty="0"/>
              <a:t>)</a:t>
            </a:r>
          </a:p>
        </p:txBody>
      </p:sp>
      <p:sp>
        <p:nvSpPr>
          <p:cNvPr id="3" name="Text Placeholder 2"/>
          <p:cNvSpPr>
            <a:spLocks noGrp="1"/>
          </p:cNvSpPr>
          <p:nvPr>
            <p:ph type="body" idx="1"/>
          </p:nvPr>
        </p:nvSpPr>
        <p:spPr>
          <a:xfrm>
            <a:off x="382904" y="1156107"/>
            <a:ext cx="8456296" cy="5509200"/>
          </a:xfrm>
        </p:spPr>
        <p:txBody>
          <a:bodyPr/>
          <a:lstStyle/>
          <a:p>
            <a:pPr marL="342900" indent="-342900">
              <a:buFont typeface="Arial" panose="020B0604020202020204" pitchFamily="34" charset="0"/>
              <a:buChar char="•"/>
            </a:pPr>
            <a:r>
              <a:rPr lang="en-US" dirty="0" err="1">
                <a:latin typeface="Arial" panose="020B0604020202020204" pitchFamily="34" charset="0"/>
                <a:cs typeface="Arial" panose="020B0604020202020204" pitchFamily="34" charset="0"/>
              </a:rPr>
              <a:t>LArASIC</a:t>
            </a:r>
            <a:endParaRPr lang="en-US"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Continue understanding of “ledge effect” with detailed simulation of FE response.</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Problem arises in 2</a:t>
            </a:r>
            <a:r>
              <a:rPr lang="en-US" baseline="30000" dirty="0">
                <a:solidFill>
                  <a:schemeClr val="tx1">
                    <a:lumMod val="75000"/>
                    <a:lumOff val="25000"/>
                  </a:schemeClr>
                </a:solidFill>
                <a:latin typeface="Arial" panose="020B0604020202020204" pitchFamily="34" charset="0"/>
                <a:cs typeface="Arial" panose="020B0604020202020204" pitchFamily="34" charset="0"/>
              </a:rPr>
              <a:t>nd</a:t>
            </a:r>
            <a:r>
              <a:rPr lang="en-US" dirty="0">
                <a:solidFill>
                  <a:schemeClr val="tx1">
                    <a:lumMod val="75000"/>
                    <a:lumOff val="25000"/>
                  </a:schemeClr>
                </a:solidFill>
                <a:latin typeface="Arial" panose="020B0604020202020204" pitchFamily="34" charset="0"/>
                <a:cs typeface="Arial" panose="020B0604020202020204" pitchFamily="34" charset="0"/>
              </a:rPr>
              <a:t> stage of preamplifier, where programmable gain is implemented.</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No design fix yet.</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err="1">
                <a:latin typeface="Arial" panose="020B0604020202020204" pitchFamily="34" charset="0"/>
                <a:cs typeface="Arial" panose="020B0604020202020204" pitchFamily="34" charset="0"/>
              </a:rPr>
              <a:t>ColdADC</a:t>
            </a:r>
            <a:endParaRPr lang="en-US"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Test board with socket being assembled</a:t>
            </a:r>
          </a:p>
          <a:p>
            <a:pPr marL="1257300" lvl="2"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To be used for characterization of ~140 chips to be mounted on FEMBs.</a:t>
            </a:r>
          </a:p>
          <a:p>
            <a:pPr marL="1257300" lvl="2"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Software test suite almost ready.</a:t>
            </a:r>
          </a:p>
          <a:p>
            <a:pPr marL="1257300" lvl="2"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Will have all ADCs characterized at the beginning of October.</a:t>
            </a:r>
          </a:p>
          <a:p>
            <a:pPr marL="342900"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First version of FEMB (</a:t>
            </a:r>
            <a:r>
              <a:rPr lang="en-US" dirty="0" err="1">
                <a:latin typeface="Arial" panose="020B0604020202020204" pitchFamily="34" charset="0"/>
                <a:cs typeface="Arial" panose="020B0604020202020204" pitchFamily="34" charset="0"/>
              </a:rPr>
              <a:t>LArASIC</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ColdADC</a:t>
            </a:r>
            <a:r>
              <a:rPr lang="en-US" dirty="0">
                <a:latin typeface="Arial" panose="020B0604020202020204" pitchFamily="34" charset="0"/>
                <a:cs typeface="Arial" panose="020B0604020202020204" pitchFamily="34" charset="0"/>
              </a:rPr>
              <a:t> + FPGA)</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Prototypes being assembled. </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18</a:t>
            </a:fld>
            <a:endParaRPr lang="en-US" dirty="0"/>
          </a:p>
        </p:txBody>
      </p:sp>
    </p:spTree>
    <p:extLst>
      <p:ext uri="{BB962C8B-B14F-4D97-AF65-F5344CB8AC3E}">
        <p14:creationId xmlns:p14="http://schemas.microsoft.com/office/powerpoint/2010/main" val="19776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Status of ASICs (ii)</a:t>
            </a:r>
          </a:p>
        </p:txBody>
      </p:sp>
      <p:sp>
        <p:nvSpPr>
          <p:cNvPr id="3" name="Text Placeholder 2"/>
          <p:cNvSpPr>
            <a:spLocks noGrp="1"/>
          </p:cNvSpPr>
          <p:nvPr>
            <p:ph type="body" idx="1"/>
          </p:nvPr>
        </p:nvSpPr>
        <p:spPr>
          <a:xfrm>
            <a:off x="382904" y="1156107"/>
            <a:ext cx="8456296" cy="6432530"/>
          </a:xfrm>
        </p:spPr>
        <p:txBody>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COLDATA</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Almost all digital logic has been verified to work (at room temperature so far).</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Only one minor problem observed in I2C communication</a:t>
            </a:r>
          </a:p>
          <a:p>
            <a:pPr marL="1257300" lvl="2"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The first time an I2C command is relayed to another chip COLDATA does not rebroadcast the reply from the chip.</a:t>
            </a:r>
          </a:p>
          <a:p>
            <a:pPr marL="1257300" lvl="2"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From the second command on everything works properly.</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Power-on reset works properly.</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PLL locks properly and transmits data at 1.28 Gbps.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Data from ADCs is captured correctly and all four defined COLDATA output formats are formed correctly.</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Data from multiple sources is merged correctly.</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Started checking 8b10b encoder.</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Still to be done</a:t>
            </a:r>
          </a:p>
          <a:p>
            <a:pPr marL="1257300" lvl="2"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Repeat tests at LN</a:t>
            </a:r>
            <a:r>
              <a:rPr lang="en-US" baseline="-25000" dirty="0">
                <a:solidFill>
                  <a:schemeClr val="tx1">
                    <a:lumMod val="75000"/>
                    <a:lumOff val="25000"/>
                  </a:schemeClr>
                </a:solidFill>
                <a:latin typeface="Arial" panose="020B0604020202020204" pitchFamily="34" charset="0"/>
                <a:cs typeface="Arial" panose="020B0604020202020204" pitchFamily="34" charset="0"/>
              </a:rPr>
              <a:t>2</a:t>
            </a:r>
            <a:r>
              <a:rPr lang="en-US" dirty="0">
                <a:solidFill>
                  <a:schemeClr val="tx1">
                    <a:lumMod val="75000"/>
                    <a:lumOff val="25000"/>
                  </a:schemeClr>
                </a:solidFill>
                <a:latin typeface="Arial" panose="020B0604020202020204" pitchFamily="34" charset="0"/>
                <a:cs typeface="Arial" panose="020B0604020202020204" pitchFamily="34" charset="0"/>
              </a:rPr>
              <a:t> temperature.</a:t>
            </a:r>
          </a:p>
          <a:p>
            <a:pPr marL="1257300" lvl="2"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Demonstrate synchronization with fast commands.</a:t>
            </a:r>
          </a:p>
          <a:p>
            <a:pPr marL="1257300" lvl="2"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Characterize high speed data links.</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Additional help from SMU for testing expected at Fermilab this week.</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2671855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Outline</a:t>
            </a:r>
          </a:p>
        </p:txBody>
      </p:sp>
      <p:sp>
        <p:nvSpPr>
          <p:cNvPr id="3" name="Text Placeholder 2"/>
          <p:cNvSpPr>
            <a:spLocks noGrp="1"/>
          </p:cNvSpPr>
          <p:nvPr>
            <p:ph type="body" idx="1"/>
          </p:nvPr>
        </p:nvSpPr>
        <p:spPr>
          <a:xfrm>
            <a:off x="382904" y="1066800"/>
            <a:ext cx="8378190" cy="4816703"/>
          </a:xfrm>
        </p:spPr>
        <p:txBody>
          <a:bodyPr/>
          <a:lstStyle/>
          <a:p>
            <a:pPr marL="342900" indent="-342900">
              <a:buFont typeface="Arial" panose="020B0604020202020204" pitchFamily="34" charset="0"/>
              <a:buChar char="•"/>
            </a:pPr>
            <a:r>
              <a:rPr lang="en-US" sz="2800" dirty="0"/>
              <a:t>ES&amp;H Update</a:t>
            </a:r>
          </a:p>
          <a:p>
            <a:pPr marL="342900" indent="-342900">
              <a:buFont typeface="Arial" panose="020B0604020202020204" pitchFamily="34" charset="0"/>
              <a:buChar char="•"/>
            </a:pPr>
            <a:r>
              <a:rPr lang="en-US" sz="2800" dirty="0"/>
              <a:t>QA Update</a:t>
            </a:r>
          </a:p>
          <a:p>
            <a:pPr marL="342900" indent="-342900">
              <a:buFont typeface="Arial" panose="020B0604020202020204" pitchFamily="34" charset="0"/>
              <a:buChar char="•"/>
            </a:pPr>
            <a:r>
              <a:rPr lang="en-US" sz="2800" dirty="0"/>
              <a:t>PM Update</a:t>
            </a:r>
          </a:p>
          <a:p>
            <a:pPr marL="342900" indent="-342900">
              <a:buFont typeface="Arial" panose="020B0604020202020204" pitchFamily="34" charset="0"/>
              <a:buChar char="•"/>
            </a:pPr>
            <a:r>
              <a:rPr lang="en-US" sz="2800" dirty="0"/>
              <a:t>Schedule &amp; Budget Status</a:t>
            </a:r>
          </a:p>
          <a:p>
            <a:pPr marL="342900" indent="-342900">
              <a:buFont typeface="Arial" panose="020B0604020202020204" pitchFamily="34" charset="0"/>
              <a:buChar char="•"/>
            </a:pPr>
            <a:r>
              <a:rPr lang="en-US" sz="2800" dirty="0"/>
              <a:t>DUNE Update</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Engineering</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Installation</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APA</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FD TPC Electronics</a:t>
            </a:r>
          </a:p>
          <a:p>
            <a:pPr marL="742950" lvl="1" indent="-285750" algn="l" defTabSz="457200" rtl="0" fontAlgn="base">
              <a:spcBef>
                <a:spcPts val="600"/>
              </a:spcBef>
              <a:spcAft>
                <a:spcPts val="60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Near Detector</a:t>
            </a:r>
          </a:p>
          <a:p>
            <a:pPr marL="285750" indent="-285750" algn="l" defTabSz="457200" rtl="0" fontAlgn="base">
              <a:spcBef>
                <a:spcPts val="600"/>
              </a:spcBef>
              <a:spcAft>
                <a:spcPts val="600"/>
              </a:spcAft>
              <a:buFont typeface="Arial" panose="020B0604020202020204" pitchFamily="34" charset="0"/>
              <a:buChar char="•"/>
            </a:pPr>
            <a:r>
              <a:rPr lang="en-US" sz="2800" dirty="0"/>
              <a:t>Upcoming Events</a:t>
            </a: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8" name="Date Placeholder 7"/>
          <p:cNvSpPr>
            <a:spLocks noGrp="1"/>
          </p:cNvSpPr>
          <p:nvPr>
            <p:ph type="dt" sz="half" idx="6"/>
          </p:nvPr>
        </p:nvSpPr>
        <p:spPr>
          <a:xfrm>
            <a:off x="3232706" y="6538623"/>
            <a:ext cx="1524000" cy="184666"/>
          </a:xfrm>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1404180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Status of ASICs (iii)</a:t>
            </a:r>
          </a:p>
        </p:txBody>
      </p:sp>
      <p:sp>
        <p:nvSpPr>
          <p:cNvPr id="3" name="Text Placeholder 2"/>
          <p:cNvSpPr>
            <a:spLocks noGrp="1"/>
          </p:cNvSpPr>
          <p:nvPr>
            <p:ph type="body" idx="1"/>
          </p:nvPr>
        </p:nvSpPr>
        <p:spPr>
          <a:xfrm>
            <a:off x="382904" y="1156107"/>
            <a:ext cx="8456296" cy="3939540"/>
          </a:xfrm>
        </p:spPr>
        <p:txBody>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COLDATA</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Design of FEMB mezzanine for COLDATA can start.</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Will use same number of warm/cold connections as for </a:t>
            </a:r>
            <a:r>
              <a:rPr lang="en-US" dirty="0" err="1">
                <a:solidFill>
                  <a:schemeClr val="tx1">
                    <a:lumMod val="75000"/>
                    <a:lumOff val="25000"/>
                  </a:schemeClr>
                </a:solidFill>
                <a:latin typeface="Arial" panose="020B0604020202020204" pitchFamily="34" charset="0"/>
                <a:cs typeface="Arial" panose="020B0604020202020204" pitchFamily="34" charset="0"/>
              </a:rPr>
              <a:t>ProtoDUNE</a:t>
            </a: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Cannot implement (yet) reduction in number of connections due to I2C issues (to be addressed in 2</a:t>
            </a:r>
            <a:r>
              <a:rPr lang="en-US" baseline="30000" dirty="0">
                <a:solidFill>
                  <a:schemeClr val="tx1">
                    <a:lumMod val="75000"/>
                    <a:lumOff val="25000"/>
                  </a:schemeClr>
                </a:solidFill>
                <a:latin typeface="Arial" panose="020B0604020202020204" pitchFamily="34" charset="0"/>
                <a:cs typeface="Arial" panose="020B0604020202020204" pitchFamily="34" charset="0"/>
              </a:rPr>
              <a:t>nd</a:t>
            </a:r>
            <a:r>
              <a:rPr lang="en-US" dirty="0">
                <a:solidFill>
                  <a:schemeClr val="tx1">
                    <a:lumMod val="75000"/>
                    <a:lumOff val="25000"/>
                  </a:schemeClr>
                </a:solidFill>
                <a:latin typeface="Arial" panose="020B0604020202020204" pitchFamily="34" charset="0"/>
                <a:cs typeface="Arial" panose="020B0604020202020204" pitchFamily="34" charset="0"/>
              </a:rPr>
              <a:t> version of </a:t>
            </a:r>
            <a:r>
              <a:rPr lang="en-US" dirty="0" err="1">
                <a:solidFill>
                  <a:schemeClr val="tx1">
                    <a:lumMod val="75000"/>
                    <a:lumOff val="25000"/>
                  </a:schemeClr>
                </a:solidFill>
                <a:latin typeface="Arial" panose="020B0604020202020204" pitchFamily="34" charset="0"/>
                <a:cs typeface="Arial" panose="020B0604020202020204" pitchFamily="34" charset="0"/>
              </a:rPr>
              <a:t>ColdADC</a:t>
            </a:r>
            <a:r>
              <a:rPr lang="en-US" dirty="0">
                <a:solidFill>
                  <a:schemeClr val="tx1">
                    <a:lumMod val="75000"/>
                    <a:lumOff val="25000"/>
                  </a:schemeClr>
                </a:solidFill>
                <a:latin typeface="Arial" panose="020B0604020202020204" pitchFamily="34" charset="0"/>
                <a:cs typeface="Arial" panose="020B0604020202020204" pitchFamily="34" charset="0"/>
              </a:rPr>
              <a:t>/COLDATA).</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FEMB for COLDATA requires new WIB.</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New WIB design available (from BNL).</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U Penn group is working on modifying </a:t>
            </a:r>
            <a:r>
              <a:rPr lang="en-US" dirty="0" err="1">
                <a:solidFill>
                  <a:schemeClr val="tx1">
                    <a:lumMod val="75000"/>
                    <a:lumOff val="25000"/>
                  </a:schemeClr>
                </a:solidFill>
                <a:latin typeface="Arial" panose="020B0604020202020204" pitchFamily="34" charset="0"/>
                <a:cs typeface="Arial" panose="020B0604020202020204" pitchFamily="34" charset="0"/>
              </a:rPr>
              <a:t>ProtoDUNE</a:t>
            </a:r>
            <a:r>
              <a:rPr lang="en-US" dirty="0">
                <a:solidFill>
                  <a:schemeClr val="tx1">
                    <a:lumMod val="75000"/>
                    <a:lumOff val="25000"/>
                  </a:schemeClr>
                </a:solidFill>
                <a:latin typeface="Arial" panose="020B0604020202020204" pitchFamily="34" charset="0"/>
                <a:cs typeface="Arial" panose="020B0604020202020204" pitchFamily="34" charset="0"/>
              </a:rPr>
              <a:t> firmware (porting from Altera to Xilinx).</a:t>
            </a: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2659596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Cold Box at CERN and 7</a:t>
            </a:r>
            <a:r>
              <a:rPr lang="en-US" sz="3200" baseline="30000" dirty="0"/>
              <a:t>th</a:t>
            </a:r>
            <a:r>
              <a:rPr lang="en-US" sz="3200" dirty="0"/>
              <a:t> </a:t>
            </a:r>
            <a:r>
              <a:rPr lang="en-US" sz="3200" dirty="0" err="1"/>
              <a:t>ProtoDUNE</a:t>
            </a:r>
            <a:r>
              <a:rPr lang="en-US" sz="3200" dirty="0"/>
              <a:t> APA</a:t>
            </a:r>
          </a:p>
        </p:txBody>
      </p:sp>
      <p:sp>
        <p:nvSpPr>
          <p:cNvPr id="3" name="Text Placeholder 2"/>
          <p:cNvSpPr>
            <a:spLocks noGrp="1"/>
          </p:cNvSpPr>
          <p:nvPr>
            <p:ph type="body" idx="1"/>
          </p:nvPr>
        </p:nvSpPr>
        <p:spPr>
          <a:xfrm>
            <a:off x="382904" y="1156107"/>
            <a:ext cx="8456296" cy="4708981"/>
          </a:xfrm>
        </p:spPr>
        <p:txBody>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Recommissioning of Cold Box at CERN was given lower priority compared to completion of Dual Phase detector</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Cold Box at CERN should be available this week</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7</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ProtoDUNE</a:t>
            </a:r>
            <a:r>
              <a:rPr lang="en-US" dirty="0">
                <a:latin typeface="Arial" panose="020B0604020202020204" pitchFamily="34" charset="0"/>
                <a:cs typeface="Arial" panose="020B0604020202020204" pitchFamily="34" charset="0"/>
              </a:rPr>
              <a:t> APA has been at CERN since Spring</a:t>
            </a:r>
          </a:p>
          <a:p>
            <a:pPr marL="342900" indent="-342900">
              <a:buFont typeface="Arial" panose="020B0604020202020204" pitchFamily="34" charset="0"/>
              <a:buChar char="•"/>
            </a:pPr>
            <a:r>
              <a:rPr lang="en-US" dirty="0" err="1">
                <a:latin typeface="Arial" panose="020B0604020202020204" pitchFamily="34" charset="0"/>
                <a:cs typeface="Arial" panose="020B0604020202020204" pitchFamily="34" charset="0"/>
              </a:rPr>
              <a:t>ProtoDUNE</a:t>
            </a:r>
            <a:r>
              <a:rPr lang="en-US" dirty="0">
                <a:latin typeface="Arial" panose="020B0604020202020204" pitchFamily="34" charset="0"/>
                <a:cs typeface="Arial" panose="020B0604020202020204" pitchFamily="34" charset="0"/>
              </a:rPr>
              <a:t> electronics also available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We have made plans for using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-4</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October for installing </a:t>
            </a:r>
            <a:r>
              <a:rPr lang="en-US" dirty="0" err="1">
                <a:latin typeface="Arial" panose="020B0604020202020204" pitchFamily="34" charset="0"/>
                <a:cs typeface="Arial" panose="020B0604020202020204" pitchFamily="34" charset="0"/>
              </a:rPr>
              <a:t>ProtoDUNE</a:t>
            </a:r>
            <a:r>
              <a:rPr lang="en-US" dirty="0">
                <a:latin typeface="Arial" panose="020B0604020202020204" pitchFamily="34" charset="0"/>
                <a:cs typeface="Arial" panose="020B0604020202020204" pitchFamily="34" charset="0"/>
              </a:rPr>
              <a:t> FEMBs on 7</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APA, tests in Cold Box</a:t>
            </a:r>
          </a:p>
          <a:p>
            <a:pPr marL="800100" lvl="1"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Agreed dates with SBND, small reshuffling of their installation plans, avoided conflicts.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After initial commissioning with </a:t>
            </a:r>
            <a:r>
              <a:rPr lang="en-US" dirty="0" err="1">
                <a:latin typeface="Arial" panose="020B0604020202020204" pitchFamily="34" charset="0"/>
                <a:cs typeface="Arial" panose="020B0604020202020204" pitchFamily="34" charset="0"/>
              </a:rPr>
              <a:t>ProtoDUNE</a:t>
            </a:r>
            <a:r>
              <a:rPr lang="en-US" dirty="0">
                <a:latin typeface="Arial" panose="020B0604020202020204" pitchFamily="34" charset="0"/>
                <a:cs typeface="Arial" panose="020B0604020202020204" pitchFamily="34" charset="0"/>
              </a:rPr>
              <a:t> FEMBs will test SBND FEMBs and later FEMBs with </a:t>
            </a:r>
            <a:r>
              <a:rPr lang="en-US" dirty="0" err="1">
                <a:latin typeface="Arial" panose="020B0604020202020204" pitchFamily="34" charset="0"/>
                <a:cs typeface="Arial" panose="020B0604020202020204" pitchFamily="34" charset="0"/>
              </a:rPr>
              <a:t>ColdADC</a:t>
            </a:r>
            <a:r>
              <a:rPr lang="en-US" dirty="0">
                <a:latin typeface="Arial" panose="020B0604020202020204" pitchFamily="34" charset="0"/>
                <a:cs typeface="Arial" panose="020B0604020202020204" pitchFamily="34" charset="0"/>
              </a:rPr>
              <a:t> </a:t>
            </a:r>
          </a:p>
          <a:p>
            <a:pPr marL="1257300" lvl="2"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1453872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Near Detector</a:t>
            </a:r>
          </a:p>
        </p:txBody>
      </p:sp>
      <p:sp>
        <p:nvSpPr>
          <p:cNvPr id="3" name="Text Placeholder 2"/>
          <p:cNvSpPr>
            <a:spLocks noGrp="1"/>
          </p:cNvSpPr>
          <p:nvPr>
            <p:ph type="body" idx="1"/>
          </p:nvPr>
        </p:nvSpPr>
        <p:spPr>
          <a:xfrm>
            <a:off x="382904" y="1156107"/>
            <a:ext cx="8456296" cy="5109091"/>
          </a:xfrm>
        </p:spPr>
        <p:txBody>
          <a:bodyPr/>
          <a:lstStyle/>
          <a:p>
            <a:pPr marL="342900" indent="-342900">
              <a:buFont typeface="Arial" panose="020B0604020202020204" pitchFamily="34" charset="0"/>
              <a:buChar char="•"/>
            </a:pPr>
            <a:r>
              <a:rPr lang="en-US" dirty="0"/>
              <a:t>Recent Activities: </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ND </a:t>
            </a:r>
            <a:r>
              <a:rPr lang="en-US" sz="1600" dirty="0" err="1">
                <a:solidFill>
                  <a:schemeClr val="tx1">
                    <a:lumMod val="75000"/>
                    <a:lumOff val="25000"/>
                  </a:schemeClr>
                </a:solidFill>
                <a:latin typeface="Arial" panose="020B0604020202020204" pitchFamily="34" charset="0"/>
                <a:cs typeface="Arial" panose="020B0604020202020204" pitchFamily="34" charset="0"/>
              </a:rPr>
              <a:t>LArTPC</a:t>
            </a:r>
            <a:r>
              <a:rPr lang="en-US" sz="1600" dirty="0">
                <a:solidFill>
                  <a:schemeClr val="tx1">
                    <a:lumMod val="75000"/>
                    <a:lumOff val="25000"/>
                  </a:schemeClr>
                </a:solidFill>
                <a:latin typeface="Arial" panose="020B0604020202020204" pitchFamily="34" charset="0"/>
                <a:cs typeface="Arial" panose="020B0604020202020204" pitchFamily="34" charset="0"/>
              </a:rPr>
              <a:t>:</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Estimated ND resources entered into P6 in preparation for Oct. IPR</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Developing BOEs in support of IPR estimates, with target of end of Sep.</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In parallel, refining ND resources:</a:t>
            </a:r>
          </a:p>
          <a:p>
            <a:pPr marL="1657350" lvl="3" indent="-285750">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Exploring areas where </a:t>
            </a:r>
            <a:r>
              <a:rPr lang="en-US" sz="1400" dirty="0" err="1">
                <a:solidFill>
                  <a:schemeClr val="tx1">
                    <a:lumMod val="75000"/>
                    <a:lumOff val="25000"/>
                  </a:schemeClr>
                </a:solidFill>
                <a:latin typeface="Arial" panose="020B0604020202020204" pitchFamily="34" charset="0"/>
                <a:cs typeface="Arial" panose="020B0604020202020204" pitchFamily="34" charset="0"/>
              </a:rPr>
              <a:t>LArTPC</a:t>
            </a:r>
            <a:r>
              <a:rPr lang="en-US" sz="1400" dirty="0">
                <a:solidFill>
                  <a:schemeClr val="tx1">
                    <a:lumMod val="75000"/>
                    <a:lumOff val="25000"/>
                  </a:schemeClr>
                </a:solidFill>
                <a:latin typeface="Arial" panose="020B0604020202020204" pitchFamily="34" charset="0"/>
                <a:cs typeface="Arial" panose="020B0604020202020204" pitchFamily="34" charset="0"/>
              </a:rPr>
              <a:t> resources can be trimmed.</a:t>
            </a:r>
          </a:p>
          <a:p>
            <a:pPr marL="2114550" lvl="4" indent="-285750">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T. Bolton @ SLAC/LBNL Sep. 12-13. </a:t>
            </a:r>
          </a:p>
          <a:p>
            <a:pPr marL="1657350" lvl="3" indent="-285750">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Goal: Freed resources hopefully enable temporary </a:t>
            </a:r>
            <a:r>
              <a:rPr lang="en-US" sz="1400" dirty="0" err="1">
                <a:solidFill>
                  <a:schemeClr val="tx1">
                    <a:lumMod val="75000"/>
                    <a:lumOff val="25000"/>
                  </a:schemeClr>
                </a:solidFill>
                <a:latin typeface="Arial" panose="020B0604020202020204" pitchFamily="34" charset="0"/>
                <a:cs typeface="Arial" panose="020B0604020202020204" pitchFamily="34" charset="0"/>
              </a:rPr>
              <a:t>μ</a:t>
            </a:r>
            <a:r>
              <a:rPr lang="en-US" sz="1400" dirty="0">
                <a:solidFill>
                  <a:schemeClr val="tx1">
                    <a:lumMod val="75000"/>
                    <a:lumOff val="25000"/>
                  </a:schemeClr>
                </a:solidFill>
                <a:latin typeface="Arial" panose="020B0604020202020204" pitchFamily="34" charset="0"/>
                <a:cs typeface="Arial" panose="020B0604020202020204" pitchFamily="34" charset="0"/>
              </a:rPr>
              <a:t>-spectrometer in US scope.</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ND Installation and Integration resource estimate proceeding in parallel (M. Leitner).</a:t>
            </a:r>
          </a:p>
          <a:p>
            <a:pPr marL="1200150" lvl="2" indent="-285750">
              <a:buFont typeface="Wingdings" pitchFamily="2" charset="2"/>
              <a:buChar char="§"/>
            </a:pPr>
            <a:r>
              <a:rPr lang="en-US" sz="1400" dirty="0" err="1">
                <a:solidFill>
                  <a:schemeClr val="tx1">
                    <a:lumMod val="75000"/>
                    <a:lumOff val="25000"/>
                  </a:schemeClr>
                </a:solidFill>
                <a:latin typeface="Arial" panose="020B0604020202020204" pitchFamily="34" charset="0"/>
                <a:cs typeface="Arial" panose="020B0604020202020204" pitchFamily="34" charset="0"/>
              </a:rPr>
              <a:t>ArgonCube</a:t>
            </a:r>
            <a:r>
              <a:rPr lang="en-US" sz="1400" dirty="0">
                <a:solidFill>
                  <a:schemeClr val="tx1">
                    <a:lumMod val="75000"/>
                    <a:lumOff val="25000"/>
                  </a:schemeClr>
                </a:solidFill>
                <a:latin typeface="Arial" panose="020B0604020202020204" pitchFamily="34" charset="0"/>
                <a:cs typeface="Arial" panose="020B0604020202020204" pitchFamily="34" charset="0"/>
              </a:rPr>
              <a:t> 2x2 Demonstrator:</a:t>
            </a:r>
          </a:p>
          <a:p>
            <a:pPr marL="1657350" lvl="3" indent="-285750">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Full-scale cryostat, cryogenic cycle test: Aug. 26-Sep. 6 @ Bern.</a:t>
            </a:r>
          </a:p>
          <a:p>
            <a:pPr marL="1657350" lvl="3" indent="-285750">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2x2 sessions at DUNE Collab Meeting: Thur. Sep. 26, 9am-12:30pm.</a:t>
            </a:r>
          </a:p>
          <a:p>
            <a:pPr marL="1657350" lvl="3" indent="-285750">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LBNL Engineers (J. Joseph, A. </a:t>
            </a:r>
            <a:r>
              <a:rPr lang="en-US" sz="1400" dirty="0" err="1">
                <a:solidFill>
                  <a:schemeClr val="tx1">
                    <a:lumMod val="75000"/>
                    <a:lumOff val="25000"/>
                  </a:schemeClr>
                </a:solidFill>
                <a:latin typeface="Arial" panose="020B0604020202020204" pitchFamily="34" charset="0"/>
                <a:cs typeface="Arial" panose="020B0604020202020204" pitchFamily="34" charset="0"/>
              </a:rPr>
              <a:t>Karcher</a:t>
            </a:r>
            <a:r>
              <a:rPr lang="en-US" sz="1400" dirty="0">
                <a:solidFill>
                  <a:schemeClr val="tx1">
                    <a:lumMod val="75000"/>
                    <a:lumOff val="25000"/>
                  </a:schemeClr>
                </a:solidFill>
                <a:latin typeface="Arial" panose="020B0604020202020204" pitchFamily="34" charset="0"/>
                <a:cs typeface="Arial" panose="020B0604020202020204" pitchFamily="34" charset="0"/>
              </a:rPr>
              <a:t>) now assisting with charge readout design.  </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MPD and Beam Monitor:</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Magnet workshop, for both MPD and KLOE: Sep. 3-6 @ FNAL: </a:t>
            </a:r>
            <a:r>
              <a:rPr lang="en-US" sz="1400" dirty="0">
                <a:solidFill>
                  <a:schemeClr val="tx1">
                    <a:lumMod val="75000"/>
                    <a:lumOff val="25000"/>
                  </a:schemeClr>
                </a:solidFill>
                <a:latin typeface="Arial" panose="020B0604020202020204" pitchFamily="34" charset="0"/>
                <a:cs typeface="Arial" panose="020B0604020202020204" pitchFamily="34" charset="0"/>
                <a:hlinkClick r:id="rId2"/>
              </a:rPr>
              <a:t>https://indico.fnal.gov/event/21272/</a:t>
            </a:r>
            <a:endParaRPr lang="en-US" sz="1400" dirty="0">
              <a:solidFill>
                <a:schemeClr val="tx1">
                  <a:lumMod val="75000"/>
                  <a:lumOff val="25000"/>
                </a:schemeClr>
              </a:solidFill>
              <a:latin typeface="Arial" panose="020B0604020202020204" pitchFamily="34" charset="0"/>
              <a:cs typeface="Arial" panose="020B0604020202020204" pitchFamily="34" charset="0"/>
            </a:endParaRP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Significant progress in MPD magnet design, alternative concepts.</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Substantial interest from international partners (Italy, India) in MPD, KLOE systems.</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Next ND Workshop: </a:t>
            </a:r>
          </a:p>
          <a:p>
            <a:pPr marL="1200150" lvl="2" indent="-285750">
              <a:buFont typeface="Wingdings" pitchFamily="2" charset="2"/>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Week of Oct. 21 @ DESY (Hamburg): </a:t>
            </a:r>
            <a:r>
              <a:rPr lang="en-US" sz="1400" dirty="0">
                <a:solidFill>
                  <a:schemeClr val="tx1">
                    <a:lumMod val="75000"/>
                    <a:lumOff val="25000"/>
                  </a:schemeClr>
                </a:solidFill>
                <a:latin typeface="Arial" panose="020B0604020202020204" pitchFamily="34" charset="0"/>
                <a:cs typeface="Arial" panose="020B0604020202020204" pitchFamily="34" charset="0"/>
                <a:hlinkClick r:id="rId3"/>
              </a:rPr>
              <a:t>https://indico.fnal.gov/event/21340/</a:t>
            </a:r>
            <a:r>
              <a:rPr lang="en-US" sz="1400" dirty="0">
                <a:solidFill>
                  <a:schemeClr val="tx1">
                    <a:lumMod val="75000"/>
                    <a:lumOff val="25000"/>
                  </a:schemeClr>
                </a:solidFill>
                <a:latin typeface="Arial" panose="020B0604020202020204" pitchFamily="34" charset="0"/>
                <a:cs typeface="Arial" panose="020B0604020202020204" pitchFamily="34" charset="0"/>
              </a:rPr>
              <a:t> </a:t>
            </a: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Next steps:</a:t>
            </a:r>
          </a:p>
          <a:p>
            <a:pPr marL="742950" lvl="1"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Complete BOEs for US ND scope.  Establish path for temporary </a:t>
            </a:r>
            <a:r>
              <a:rPr lang="en-US" sz="1600" dirty="0" err="1">
                <a:solidFill>
                  <a:schemeClr val="tx1">
                    <a:lumMod val="75000"/>
                    <a:lumOff val="25000"/>
                  </a:schemeClr>
                </a:solidFill>
                <a:latin typeface="Arial" panose="020B0604020202020204" pitchFamily="34" charset="0"/>
                <a:cs typeface="Arial" panose="020B0604020202020204" pitchFamily="34" charset="0"/>
              </a:rPr>
              <a:t>μ</a:t>
            </a:r>
            <a:r>
              <a:rPr lang="en-US" sz="1600" dirty="0">
                <a:solidFill>
                  <a:schemeClr val="tx1">
                    <a:lumMod val="75000"/>
                    <a:lumOff val="25000"/>
                  </a:schemeClr>
                </a:solidFill>
                <a:latin typeface="Arial" panose="020B0604020202020204" pitchFamily="34" charset="0"/>
                <a:cs typeface="Arial" panose="020B0604020202020204" pitchFamily="34" charset="0"/>
              </a:rPr>
              <a:t>-spectrometer.</a:t>
            </a: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1938081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Near Detector:</a:t>
            </a: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23</a:t>
            </a:fld>
            <a:endParaRPr lang="en-US" dirty="0"/>
          </a:p>
        </p:txBody>
      </p:sp>
      <p:pic>
        <p:nvPicPr>
          <p:cNvPr id="10" name="Picture 9">
            <a:extLst>
              <a:ext uri="{FF2B5EF4-FFF2-40B4-BE49-F238E27FC236}">
                <a16:creationId xmlns:a16="http://schemas.microsoft.com/office/drawing/2014/main" id="{FFB08D15-FE82-6145-AB49-36BD9203A92D}"/>
              </a:ext>
            </a:extLst>
          </p:cNvPr>
          <p:cNvPicPr>
            <a:picLocks noChangeAspect="1"/>
          </p:cNvPicPr>
          <p:nvPr/>
        </p:nvPicPr>
        <p:blipFill rotWithShape="1">
          <a:blip r:embed="rId2">
            <a:alphaModFix amt="90000"/>
            <a:extLst>
              <a:ext uri="{BEBA8EAE-BF5A-486C-A8C5-ECC9F3942E4B}">
                <a14:imgProps xmlns:a14="http://schemas.microsoft.com/office/drawing/2010/main">
                  <a14:imgLayer r:embed="rId3">
                    <a14:imgEffect>
                      <a14:saturation sat="90000"/>
                    </a14:imgEffect>
                  </a14:imgLayer>
                </a14:imgProps>
              </a:ext>
            </a:extLst>
          </a:blip>
          <a:srcRect t="3359"/>
          <a:stretch/>
        </p:blipFill>
        <p:spPr>
          <a:xfrm>
            <a:off x="76199" y="2124426"/>
            <a:ext cx="8776911" cy="4200174"/>
          </a:xfrm>
          <a:prstGeom prst="rect">
            <a:avLst/>
          </a:prstGeom>
        </p:spPr>
      </p:pic>
      <p:grpSp>
        <p:nvGrpSpPr>
          <p:cNvPr id="11" name="Group 10">
            <a:extLst>
              <a:ext uri="{FF2B5EF4-FFF2-40B4-BE49-F238E27FC236}">
                <a16:creationId xmlns:a16="http://schemas.microsoft.com/office/drawing/2014/main" id="{72EF5248-D33D-804C-83A9-A155C992D703}"/>
              </a:ext>
            </a:extLst>
          </p:cNvPr>
          <p:cNvGrpSpPr/>
          <p:nvPr/>
        </p:nvGrpSpPr>
        <p:grpSpPr>
          <a:xfrm>
            <a:off x="609600" y="1066800"/>
            <a:ext cx="2690145" cy="1519756"/>
            <a:chOff x="4268645" y="1616451"/>
            <a:chExt cx="2721531" cy="1282794"/>
          </a:xfrm>
        </p:grpSpPr>
        <p:sp>
          <p:nvSpPr>
            <p:cNvPr id="12" name="TextBox 11">
              <a:extLst>
                <a:ext uri="{FF2B5EF4-FFF2-40B4-BE49-F238E27FC236}">
                  <a16:creationId xmlns:a16="http://schemas.microsoft.com/office/drawing/2014/main" id="{10A82939-B539-644C-A363-860812A6E525}"/>
                </a:ext>
              </a:extLst>
            </p:cNvPr>
            <p:cNvSpPr txBox="1"/>
            <p:nvPr/>
          </p:nvSpPr>
          <p:spPr>
            <a:xfrm>
              <a:off x="4340583" y="1745083"/>
              <a:ext cx="2574743" cy="1154162"/>
            </a:xfrm>
            <a:prstGeom prst="rect">
              <a:avLst/>
            </a:prstGeom>
            <a:noFill/>
          </p:spPr>
          <p:txBody>
            <a:bodyPr wrap="none" rtlCol="0">
              <a:spAutoFit/>
            </a:bodyPr>
            <a:lstStyle/>
            <a:p>
              <a:pPr algn="ctr">
                <a:spcAft>
                  <a:spcPts val="600"/>
                </a:spcAft>
              </a:pPr>
              <a:r>
                <a:rPr lang="en-US" b="1" dirty="0" err="1">
                  <a:solidFill>
                    <a:schemeClr val="tx2"/>
                  </a:solidFill>
                  <a:latin typeface="Helvetica" panose="020B0604020202020204" pitchFamily="34" charset="0"/>
                  <a:cs typeface="Helvetica" panose="020B0604020202020204" pitchFamily="34" charset="0"/>
                </a:rPr>
                <a:t>LAr</a:t>
              </a:r>
              <a:r>
                <a:rPr lang="en-US" b="1" dirty="0">
                  <a:solidFill>
                    <a:schemeClr val="tx2"/>
                  </a:solidFill>
                  <a:latin typeface="Helvetica" panose="020B0604020202020204" pitchFamily="34" charset="0"/>
                  <a:cs typeface="Helvetica" panose="020B0604020202020204" pitchFamily="34" charset="0"/>
                </a:rPr>
                <a:t> Detector</a:t>
              </a:r>
            </a:p>
            <a:p>
              <a:pPr algn="ctr"/>
              <a:r>
                <a:rPr lang="en-US" sz="1400" dirty="0">
                  <a:solidFill>
                    <a:schemeClr val="tx2"/>
                  </a:solidFill>
                  <a:latin typeface="Helvetica" panose="020B0604020202020204" pitchFamily="34" charset="0"/>
                  <a:cs typeface="Helvetica" panose="020B0604020202020204" pitchFamily="34" charset="0"/>
                </a:rPr>
                <a:t>200 t High Purity Liquid Argon</a:t>
              </a:r>
            </a:p>
            <a:p>
              <a:pPr algn="ctr"/>
              <a:r>
                <a:rPr lang="en-US" sz="1400" dirty="0">
                  <a:solidFill>
                    <a:schemeClr val="tx2"/>
                  </a:solidFill>
                  <a:latin typeface="Helvetica" panose="020B0604020202020204" pitchFamily="34" charset="0"/>
                  <a:cs typeface="Helvetica" panose="020B0604020202020204" pitchFamily="34" charset="0"/>
                </a:rPr>
                <a:t>Pixelated Readout Electronics</a:t>
              </a:r>
            </a:p>
            <a:p>
              <a:pPr algn="ctr"/>
              <a:endParaRPr lang="en-US" b="1" dirty="0">
                <a:solidFill>
                  <a:schemeClr val="tx2"/>
                </a:solidFill>
                <a:latin typeface="Helvetica" panose="020B0604020202020204" pitchFamily="34" charset="0"/>
                <a:cs typeface="Helvetica" panose="020B0604020202020204" pitchFamily="34" charset="0"/>
              </a:endParaRPr>
            </a:p>
          </p:txBody>
        </p:sp>
        <p:sp>
          <p:nvSpPr>
            <p:cNvPr id="13" name="Rectangle: Rounded Corners 7">
              <a:extLst>
                <a:ext uri="{FF2B5EF4-FFF2-40B4-BE49-F238E27FC236}">
                  <a16:creationId xmlns:a16="http://schemas.microsoft.com/office/drawing/2014/main" id="{B5D625FF-3609-4948-A1FE-B8C824CE19B9}"/>
                </a:ext>
              </a:extLst>
            </p:cNvPr>
            <p:cNvSpPr/>
            <p:nvPr/>
          </p:nvSpPr>
          <p:spPr>
            <a:xfrm>
              <a:off x="4268645" y="1616451"/>
              <a:ext cx="2721531" cy="944736"/>
            </a:xfrm>
            <a:prstGeom prst="roundRect">
              <a:avLst/>
            </a:prstGeom>
            <a:noFill/>
            <a:ln>
              <a:solidFill>
                <a:srgbClr val="E9512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D5BBA22-AE64-1749-B769-A25EEDFEAFCB}"/>
                </a:ext>
              </a:extLst>
            </p:cNvPr>
            <p:cNvCxnSpPr>
              <a:cxnSpLocks/>
            </p:cNvCxnSpPr>
            <p:nvPr/>
          </p:nvCxnSpPr>
          <p:spPr>
            <a:xfrm>
              <a:off x="4268645" y="2015147"/>
              <a:ext cx="2721531"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FA35AB7B-7673-614B-A830-FC8D8E159473}"/>
              </a:ext>
            </a:extLst>
          </p:cNvPr>
          <p:cNvGrpSpPr/>
          <p:nvPr/>
        </p:nvGrpSpPr>
        <p:grpSpPr>
          <a:xfrm>
            <a:off x="5645873" y="766265"/>
            <a:ext cx="3345727" cy="1595935"/>
            <a:chOff x="4085876" y="1616451"/>
            <a:chExt cx="3053977" cy="1456768"/>
          </a:xfrm>
        </p:grpSpPr>
        <p:sp>
          <p:nvSpPr>
            <p:cNvPr id="16" name="TextBox 15">
              <a:extLst>
                <a:ext uri="{FF2B5EF4-FFF2-40B4-BE49-F238E27FC236}">
                  <a16:creationId xmlns:a16="http://schemas.microsoft.com/office/drawing/2014/main" id="{BF369EC9-3835-7C43-B4CC-25DEAABE9444}"/>
                </a:ext>
              </a:extLst>
            </p:cNvPr>
            <p:cNvSpPr txBox="1"/>
            <p:nvPr/>
          </p:nvSpPr>
          <p:spPr>
            <a:xfrm>
              <a:off x="4085876" y="1703613"/>
              <a:ext cx="3053977" cy="1369606"/>
            </a:xfrm>
            <a:prstGeom prst="rect">
              <a:avLst/>
            </a:prstGeom>
            <a:noFill/>
          </p:spPr>
          <p:txBody>
            <a:bodyPr wrap="none" rtlCol="0">
              <a:spAutoFit/>
            </a:bodyPr>
            <a:lstStyle/>
            <a:p>
              <a:pPr algn="ctr">
                <a:spcAft>
                  <a:spcPts val="600"/>
                </a:spcAft>
              </a:pPr>
              <a:r>
                <a:rPr lang="en-US" b="1" dirty="0">
                  <a:solidFill>
                    <a:schemeClr val="tx2"/>
                  </a:solidFill>
                  <a:latin typeface="Helvetica" panose="020B0604020202020204" pitchFamily="34" charset="0"/>
                  <a:cs typeface="Helvetica" panose="020B0604020202020204" pitchFamily="34" charset="0"/>
                </a:rPr>
                <a:t>MPD Detector</a:t>
              </a:r>
            </a:p>
            <a:p>
              <a:pPr algn="ctr"/>
              <a:r>
                <a:rPr lang="en-US" sz="1400" dirty="0">
                  <a:solidFill>
                    <a:schemeClr val="tx2"/>
                  </a:solidFill>
                  <a:latin typeface="Helvetica" panose="020B0604020202020204" pitchFamily="34" charset="0"/>
                  <a:cs typeface="Helvetica" panose="020B0604020202020204" pitchFamily="34" charset="0"/>
                </a:rPr>
                <a:t>Superconducting Magnet (0.5-0.7 T)</a:t>
              </a:r>
            </a:p>
            <a:p>
              <a:pPr algn="ctr"/>
              <a:r>
                <a:rPr lang="en-US" sz="1400" dirty="0">
                  <a:solidFill>
                    <a:schemeClr val="tx2"/>
                  </a:solidFill>
                  <a:latin typeface="Helvetica" panose="020B0604020202020204" pitchFamily="34" charset="0"/>
                  <a:cs typeface="Helvetica" panose="020B0604020202020204" pitchFamily="34" charset="0"/>
                </a:rPr>
                <a:t>200 t Calorimeter</a:t>
              </a:r>
            </a:p>
            <a:p>
              <a:pPr algn="ctr"/>
              <a:r>
                <a:rPr lang="en-US" sz="1400" dirty="0">
                  <a:solidFill>
                    <a:schemeClr val="tx2"/>
                  </a:solidFill>
                  <a:latin typeface="Helvetica" panose="020B0604020202020204" pitchFamily="34" charset="0"/>
                  <a:cs typeface="Helvetica" panose="020B0604020202020204" pitchFamily="34" charset="0"/>
                </a:rPr>
                <a:t>Pressurized Argon Gas TPC</a:t>
              </a:r>
            </a:p>
            <a:p>
              <a:pPr algn="ctr"/>
              <a:endParaRPr lang="en-US" b="1" dirty="0">
                <a:solidFill>
                  <a:schemeClr val="tx2"/>
                </a:solidFill>
                <a:latin typeface="Helvetica" panose="020B0604020202020204" pitchFamily="34" charset="0"/>
                <a:cs typeface="Helvetica" panose="020B0604020202020204" pitchFamily="34" charset="0"/>
              </a:endParaRPr>
            </a:p>
          </p:txBody>
        </p:sp>
        <p:sp>
          <p:nvSpPr>
            <p:cNvPr id="17" name="Rectangle: Rounded Corners 15">
              <a:extLst>
                <a:ext uri="{FF2B5EF4-FFF2-40B4-BE49-F238E27FC236}">
                  <a16:creationId xmlns:a16="http://schemas.microsoft.com/office/drawing/2014/main" id="{DE574192-7452-D74E-95F1-C61DAC06BE5E}"/>
                </a:ext>
              </a:extLst>
            </p:cNvPr>
            <p:cNvSpPr/>
            <p:nvPr/>
          </p:nvSpPr>
          <p:spPr>
            <a:xfrm>
              <a:off x="4150571" y="1616451"/>
              <a:ext cx="2957680" cy="1157337"/>
            </a:xfrm>
            <a:prstGeom prst="roundRect">
              <a:avLst/>
            </a:prstGeom>
            <a:noFill/>
            <a:ln>
              <a:solidFill>
                <a:srgbClr val="E9512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FF1AB603-9B16-864C-B38E-2A8874D3F502}"/>
                </a:ext>
              </a:extLst>
            </p:cNvPr>
            <p:cNvCxnSpPr>
              <a:cxnSpLocks/>
            </p:cNvCxnSpPr>
            <p:nvPr/>
          </p:nvCxnSpPr>
          <p:spPr>
            <a:xfrm>
              <a:off x="4150571" y="2015147"/>
              <a:ext cx="295768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392E2158-107E-414B-9FE1-2AAD150817A8}"/>
              </a:ext>
            </a:extLst>
          </p:cNvPr>
          <p:cNvGrpSpPr/>
          <p:nvPr/>
        </p:nvGrpSpPr>
        <p:grpSpPr>
          <a:xfrm>
            <a:off x="3352800" y="2238250"/>
            <a:ext cx="2886858" cy="1571750"/>
            <a:chOff x="4274229" y="1616451"/>
            <a:chExt cx="2710364" cy="1475658"/>
          </a:xfrm>
        </p:grpSpPr>
        <p:sp>
          <p:nvSpPr>
            <p:cNvPr id="20" name="TextBox 19">
              <a:extLst>
                <a:ext uri="{FF2B5EF4-FFF2-40B4-BE49-F238E27FC236}">
                  <a16:creationId xmlns:a16="http://schemas.microsoft.com/office/drawing/2014/main" id="{8C95F81B-11C8-4A4E-949F-523188F069FC}"/>
                </a:ext>
              </a:extLst>
            </p:cNvPr>
            <p:cNvSpPr txBox="1"/>
            <p:nvPr/>
          </p:nvSpPr>
          <p:spPr>
            <a:xfrm>
              <a:off x="4282097" y="1722503"/>
              <a:ext cx="2677271" cy="1369606"/>
            </a:xfrm>
            <a:prstGeom prst="rect">
              <a:avLst/>
            </a:prstGeom>
            <a:noFill/>
          </p:spPr>
          <p:txBody>
            <a:bodyPr wrap="none" rtlCol="0">
              <a:spAutoFit/>
            </a:bodyPr>
            <a:lstStyle/>
            <a:p>
              <a:pPr algn="ctr">
                <a:spcAft>
                  <a:spcPts val="600"/>
                </a:spcAft>
              </a:pPr>
              <a:r>
                <a:rPr lang="en-US" b="1" dirty="0">
                  <a:solidFill>
                    <a:schemeClr val="tx2"/>
                  </a:solidFill>
                  <a:latin typeface="Helvetica" panose="020B0604020202020204" pitchFamily="34" charset="0"/>
                  <a:cs typeface="Helvetica" panose="020B0604020202020204" pitchFamily="34" charset="0"/>
                </a:rPr>
                <a:t>KLOE-3DST Detector</a:t>
              </a:r>
            </a:p>
            <a:p>
              <a:pPr algn="ctr"/>
              <a:r>
                <a:rPr lang="en-US" sz="1400" dirty="0">
                  <a:solidFill>
                    <a:schemeClr val="tx2"/>
                  </a:solidFill>
                  <a:latin typeface="Helvetica" panose="020B0604020202020204" pitchFamily="34" charset="0"/>
                  <a:cs typeface="Helvetica" panose="020B0604020202020204" pitchFamily="34" charset="0"/>
                </a:rPr>
                <a:t>Superconducting Magnet (</a:t>
              </a:r>
              <a:r>
                <a:rPr lang="en-US" sz="1400" dirty="0">
                  <a:solidFill>
                    <a:schemeClr val="tx2"/>
                  </a:solidFill>
                  <a:highlight>
                    <a:srgbClr val="FFFF00"/>
                  </a:highlight>
                  <a:latin typeface="Helvetica" panose="020B0604020202020204" pitchFamily="34" charset="0"/>
                  <a:cs typeface="Helvetica" panose="020B0604020202020204" pitchFamily="34" charset="0"/>
                </a:rPr>
                <a:t>xx</a:t>
              </a:r>
              <a:r>
                <a:rPr lang="en-US" sz="1400" dirty="0">
                  <a:solidFill>
                    <a:schemeClr val="tx2"/>
                  </a:solidFill>
                  <a:latin typeface="Helvetica" panose="020B0604020202020204" pitchFamily="34" charset="0"/>
                  <a:cs typeface="Helvetica" panose="020B0604020202020204" pitchFamily="34" charset="0"/>
                </a:rPr>
                <a:t> T)</a:t>
              </a:r>
            </a:p>
            <a:p>
              <a:pPr algn="ctr"/>
              <a:r>
                <a:rPr lang="en-US" sz="1400" dirty="0">
                  <a:solidFill>
                    <a:schemeClr val="tx2"/>
                  </a:solidFill>
                  <a:latin typeface="Helvetica" panose="020B0604020202020204" pitchFamily="34" charset="0"/>
                  <a:cs typeface="Helvetica" panose="020B0604020202020204" pitchFamily="34" charset="0"/>
                </a:rPr>
                <a:t>Calorimeter</a:t>
              </a:r>
            </a:p>
            <a:p>
              <a:pPr algn="ctr"/>
              <a:r>
                <a:rPr lang="en-US" sz="1400" dirty="0">
                  <a:solidFill>
                    <a:schemeClr val="tx2"/>
                  </a:solidFill>
                  <a:latin typeface="Helvetica" panose="020B0604020202020204" pitchFamily="34" charset="0"/>
                  <a:cs typeface="Helvetica" panose="020B0604020202020204" pitchFamily="34" charset="0"/>
                </a:rPr>
                <a:t>TPC or 3DST</a:t>
              </a:r>
            </a:p>
            <a:p>
              <a:pPr algn="ctr"/>
              <a:endParaRPr lang="en-US" b="1" dirty="0">
                <a:solidFill>
                  <a:schemeClr val="tx2"/>
                </a:solidFill>
                <a:latin typeface="Helvetica" panose="020B0604020202020204" pitchFamily="34" charset="0"/>
                <a:cs typeface="Helvetica" panose="020B0604020202020204" pitchFamily="34" charset="0"/>
              </a:endParaRPr>
            </a:p>
          </p:txBody>
        </p:sp>
        <p:sp>
          <p:nvSpPr>
            <p:cNvPr id="21" name="Rectangle: Rounded Corners 21">
              <a:extLst>
                <a:ext uri="{FF2B5EF4-FFF2-40B4-BE49-F238E27FC236}">
                  <a16:creationId xmlns:a16="http://schemas.microsoft.com/office/drawing/2014/main" id="{6E106D8B-44B5-3F44-B816-6E91703781CD}"/>
                </a:ext>
              </a:extLst>
            </p:cNvPr>
            <p:cNvSpPr/>
            <p:nvPr/>
          </p:nvSpPr>
          <p:spPr>
            <a:xfrm>
              <a:off x="4274229" y="1616451"/>
              <a:ext cx="2710364" cy="1157337"/>
            </a:xfrm>
            <a:prstGeom prst="roundRect">
              <a:avLst/>
            </a:prstGeom>
            <a:noFill/>
            <a:ln>
              <a:solidFill>
                <a:srgbClr val="E9512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3F6A8F93-6C08-564F-9AED-24F06FA7F1AD}"/>
                </a:ext>
              </a:extLst>
            </p:cNvPr>
            <p:cNvCxnSpPr>
              <a:cxnSpLocks/>
            </p:cNvCxnSpPr>
            <p:nvPr/>
          </p:nvCxnSpPr>
          <p:spPr>
            <a:xfrm>
              <a:off x="4274229" y="2015147"/>
              <a:ext cx="2710364"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E9A61573-98B8-3E4A-ABD3-52D5CDC21475}"/>
              </a:ext>
            </a:extLst>
          </p:cNvPr>
          <p:cNvCxnSpPr>
            <a:cxnSpLocks/>
          </p:cNvCxnSpPr>
          <p:nvPr/>
        </p:nvCxnSpPr>
        <p:spPr>
          <a:xfrm>
            <a:off x="2514600" y="2300827"/>
            <a:ext cx="663747" cy="2205054"/>
          </a:xfrm>
          <a:prstGeom prst="straightConnector1">
            <a:avLst/>
          </a:prstGeom>
          <a:ln cap="rnd">
            <a:solidFill>
              <a:srgbClr val="E95125"/>
            </a:solidFill>
            <a:headEnd type="none" w="med" len="med"/>
            <a:tailEnd type="arrow" w="med" len="med"/>
          </a:ln>
          <a:effectLst/>
        </p:spPr>
        <p:style>
          <a:lnRef idx="2">
            <a:schemeClr val="accent6"/>
          </a:lnRef>
          <a:fillRef idx="0">
            <a:schemeClr val="accent6"/>
          </a:fillRef>
          <a:effectRef idx="1">
            <a:schemeClr val="accent6"/>
          </a:effectRef>
          <a:fontRef idx="minor">
            <a:schemeClr val="tx1"/>
          </a:fontRef>
        </p:style>
      </p:cxnSp>
      <p:cxnSp>
        <p:nvCxnSpPr>
          <p:cNvPr id="24" name="Straight Arrow Connector 23">
            <a:extLst>
              <a:ext uri="{FF2B5EF4-FFF2-40B4-BE49-F238E27FC236}">
                <a16:creationId xmlns:a16="http://schemas.microsoft.com/office/drawing/2014/main" id="{16E0FA01-A16C-6F4A-8F64-D2FD2DCD5718}"/>
              </a:ext>
            </a:extLst>
          </p:cNvPr>
          <p:cNvCxnSpPr>
            <a:cxnSpLocks/>
          </p:cNvCxnSpPr>
          <p:nvPr/>
        </p:nvCxnSpPr>
        <p:spPr>
          <a:xfrm>
            <a:off x="4648200" y="3505200"/>
            <a:ext cx="276957" cy="729458"/>
          </a:xfrm>
          <a:prstGeom prst="straightConnector1">
            <a:avLst/>
          </a:prstGeom>
          <a:ln cap="rnd">
            <a:solidFill>
              <a:srgbClr val="E95125"/>
            </a:solidFill>
            <a:headEnd type="none" w="med" len="med"/>
            <a:tailEnd type="arrow" w="med" len="med"/>
          </a:ln>
          <a:effectLst/>
        </p:spPr>
        <p:style>
          <a:lnRef idx="2">
            <a:schemeClr val="accent6"/>
          </a:lnRef>
          <a:fillRef idx="0">
            <a:schemeClr val="accent6"/>
          </a:fillRef>
          <a:effectRef idx="1">
            <a:schemeClr val="accent6"/>
          </a:effectRef>
          <a:fontRef idx="minor">
            <a:schemeClr val="tx1"/>
          </a:fontRef>
        </p:style>
      </p:cxnSp>
      <p:cxnSp>
        <p:nvCxnSpPr>
          <p:cNvPr id="25" name="Straight Arrow Connector 24">
            <a:extLst>
              <a:ext uri="{FF2B5EF4-FFF2-40B4-BE49-F238E27FC236}">
                <a16:creationId xmlns:a16="http://schemas.microsoft.com/office/drawing/2014/main" id="{93591B43-814C-E647-A0BD-8274CE9F16B4}"/>
              </a:ext>
            </a:extLst>
          </p:cNvPr>
          <p:cNvCxnSpPr>
            <a:cxnSpLocks/>
          </p:cNvCxnSpPr>
          <p:nvPr/>
        </p:nvCxnSpPr>
        <p:spPr>
          <a:xfrm flipH="1">
            <a:off x="5791200" y="2090177"/>
            <a:ext cx="1447800" cy="2415704"/>
          </a:xfrm>
          <a:prstGeom prst="straightConnector1">
            <a:avLst/>
          </a:prstGeom>
          <a:ln cap="rnd">
            <a:solidFill>
              <a:srgbClr val="E95125"/>
            </a:solidFill>
            <a:headEnd type="none" w="med" len="med"/>
            <a:tailEnd type="arrow" w="med" len="med"/>
          </a:ln>
          <a:effectLst/>
        </p:spPr>
        <p:style>
          <a:lnRef idx="2">
            <a:schemeClr val="accent6"/>
          </a:lnRef>
          <a:fillRef idx="0">
            <a:schemeClr val="accent6"/>
          </a:fillRef>
          <a:effectRef idx="1">
            <a:schemeClr val="accent6"/>
          </a:effectRef>
          <a:fontRef idx="minor">
            <a:schemeClr val="tx1"/>
          </a:fontRef>
        </p:style>
      </p:cxnSp>
      <p:sp>
        <p:nvSpPr>
          <p:cNvPr id="37" name="TextBox 36">
            <a:extLst>
              <a:ext uri="{FF2B5EF4-FFF2-40B4-BE49-F238E27FC236}">
                <a16:creationId xmlns:a16="http://schemas.microsoft.com/office/drawing/2014/main" id="{EEA504CE-5E0F-034E-B6EC-60FB555F8844}"/>
              </a:ext>
            </a:extLst>
          </p:cNvPr>
          <p:cNvSpPr txBox="1"/>
          <p:nvPr/>
        </p:nvSpPr>
        <p:spPr>
          <a:xfrm>
            <a:off x="3691279" y="304800"/>
            <a:ext cx="2152962" cy="677108"/>
          </a:xfrm>
          <a:prstGeom prst="rect">
            <a:avLst/>
          </a:prstGeom>
          <a:noFill/>
        </p:spPr>
        <p:txBody>
          <a:bodyPr wrap="none" rtlCol="0">
            <a:spAutoFit/>
          </a:bodyPr>
          <a:lstStyle/>
          <a:p>
            <a:r>
              <a:rPr lang="en-US" sz="2000" b="1" dirty="0">
                <a:solidFill>
                  <a:schemeClr val="tx2"/>
                </a:solidFill>
              </a:rPr>
              <a:t>'Reference Design’</a:t>
            </a:r>
          </a:p>
          <a:p>
            <a:r>
              <a:rPr lang="en-US" i="1" dirty="0">
                <a:solidFill>
                  <a:schemeClr val="tx2"/>
                </a:solidFill>
              </a:rPr>
              <a:t>M. Leitner</a:t>
            </a:r>
          </a:p>
        </p:txBody>
      </p:sp>
    </p:spTree>
    <p:extLst>
      <p:ext uri="{BB962C8B-B14F-4D97-AF65-F5344CB8AC3E}">
        <p14:creationId xmlns:p14="http://schemas.microsoft.com/office/powerpoint/2010/main" val="2093808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7" name="Title 6"/>
          <p:cNvSpPr>
            <a:spLocks noGrp="1"/>
          </p:cNvSpPr>
          <p:nvPr>
            <p:ph type="title"/>
          </p:nvPr>
        </p:nvSpPr>
        <p:spPr>
          <a:xfrm>
            <a:off x="444500" y="495242"/>
            <a:ext cx="8255000" cy="430887"/>
          </a:xfrm>
        </p:spPr>
        <p:txBody>
          <a:bodyPr/>
          <a:lstStyle/>
          <a:p>
            <a:r>
              <a:rPr lang="en-US" sz="2800" spc="-15" dirty="0"/>
              <a:t>Upcoming</a:t>
            </a:r>
            <a:r>
              <a:rPr lang="en-US" sz="2800" spc="25" dirty="0"/>
              <a:t> </a:t>
            </a:r>
            <a:r>
              <a:rPr lang="en-US" sz="2800" spc="-15" dirty="0"/>
              <a:t>Events</a:t>
            </a:r>
            <a:endParaRPr lang="en-US" sz="2800" dirty="0"/>
          </a:p>
        </p:txBody>
      </p:sp>
      <p:sp>
        <p:nvSpPr>
          <p:cNvPr id="8" name="Text Placeholder 7"/>
          <p:cNvSpPr>
            <a:spLocks noGrp="1"/>
          </p:cNvSpPr>
          <p:nvPr>
            <p:ph type="body" idx="1"/>
          </p:nvPr>
        </p:nvSpPr>
        <p:spPr>
          <a:xfrm>
            <a:off x="382904" y="1317059"/>
            <a:ext cx="7999096" cy="4462760"/>
          </a:xfrm>
        </p:spPr>
        <p:txBody>
          <a:bodyPr/>
          <a:lstStyle/>
          <a:p>
            <a:pPr marL="403225" indent="-342900">
              <a:spcBef>
                <a:spcPts val="600"/>
              </a:spcBef>
              <a:buClr>
                <a:srgbClr val="3B5A77"/>
              </a:buClr>
              <a:buFont typeface="Arial" panose="020B0604020202020204" pitchFamily="34" charset="0"/>
              <a:buChar char="•"/>
              <a:tabLst>
                <a:tab pos="325755" algn="l"/>
                <a:tab pos="3025140" algn="l"/>
              </a:tabLst>
            </a:pPr>
            <a:r>
              <a:rPr lang="en-US" sz="2000" dirty="0"/>
              <a:t>RRB Meeting at FNAL – September 19 - 20</a:t>
            </a:r>
            <a:endParaRPr lang="en-US" sz="2000" spc="-15" dirty="0">
              <a:latin typeface="Arial" panose="020B0604020202020204" pitchFamily="34" charset="0"/>
              <a:cs typeface="Arial" panose="020B0604020202020204" pitchFamily="34" charset="0"/>
            </a:endParaRPr>
          </a:p>
          <a:p>
            <a:pPr marL="403225" indent="-342900">
              <a:spcBef>
                <a:spcPts val="600"/>
              </a:spcBef>
              <a:buClr>
                <a:srgbClr val="3B5A77"/>
              </a:buClr>
              <a:buFont typeface="Arial" panose="020B0604020202020204" pitchFamily="34" charset="0"/>
              <a:buChar char="•"/>
              <a:tabLst>
                <a:tab pos="325755" algn="l"/>
                <a:tab pos="3025140" algn="l"/>
              </a:tabLst>
            </a:pPr>
            <a:r>
              <a:rPr lang="en-US" sz="2000" spc="-15" dirty="0">
                <a:latin typeface="Arial" panose="020B0604020202020204" pitchFamily="34" charset="0"/>
                <a:cs typeface="Arial" panose="020B0604020202020204" pitchFamily="34" charset="0"/>
              </a:rPr>
              <a:t>DUNE Collaboration Meeting – September 23 – 27</a:t>
            </a:r>
          </a:p>
          <a:p>
            <a:pPr marL="403225" indent="-342900">
              <a:spcBef>
                <a:spcPts val="600"/>
              </a:spcBef>
              <a:buClr>
                <a:srgbClr val="3B5A77"/>
              </a:buClr>
              <a:buFont typeface="Arial" panose="020B0604020202020204" pitchFamily="34" charset="0"/>
              <a:buChar char="•"/>
              <a:tabLst>
                <a:tab pos="325755" algn="l"/>
                <a:tab pos="3025140" algn="l"/>
              </a:tabLst>
            </a:pPr>
            <a:r>
              <a:rPr lang="en-US" sz="2000" spc="-15" dirty="0">
                <a:latin typeface="Arial" panose="020B0604020202020204" pitchFamily="34" charset="0"/>
                <a:cs typeface="Arial" panose="020B0604020202020204" pitchFamily="34" charset="0"/>
              </a:rPr>
              <a:t>Installation Prototyping Phase 1 Workshop @ Ash River – September 30 – October 3</a:t>
            </a:r>
          </a:p>
          <a:p>
            <a:pPr marL="403225" indent="-342900">
              <a:spcBef>
                <a:spcPts val="600"/>
              </a:spcBef>
              <a:buClr>
                <a:srgbClr val="3B5A77"/>
              </a:buClr>
              <a:buFont typeface="Arial" panose="020B0604020202020204" pitchFamily="34" charset="0"/>
              <a:buChar char="•"/>
              <a:tabLst>
                <a:tab pos="325755" algn="l"/>
                <a:tab pos="3025140" algn="l"/>
              </a:tabLst>
            </a:pPr>
            <a:r>
              <a:rPr lang="en-US" sz="2000" dirty="0"/>
              <a:t>Near Detector Workshop at DESY – October 21 - 23</a:t>
            </a:r>
            <a:endParaRPr lang="en-US" sz="2000" spc="-15" dirty="0">
              <a:latin typeface="Arial" panose="020B0604020202020204" pitchFamily="34" charset="0"/>
              <a:cs typeface="Arial" panose="020B0604020202020204" pitchFamily="34" charset="0"/>
            </a:endParaRPr>
          </a:p>
          <a:p>
            <a:pPr marL="403225" indent="-342900">
              <a:spcBef>
                <a:spcPts val="600"/>
              </a:spcBef>
              <a:buClr>
                <a:srgbClr val="3B5A77"/>
              </a:buClr>
              <a:buFont typeface="Arial" panose="020B0604020202020204" pitchFamily="34" charset="0"/>
              <a:buChar char="•"/>
              <a:tabLst>
                <a:tab pos="325755" algn="l"/>
                <a:tab pos="3025140" algn="l"/>
              </a:tabLst>
            </a:pPr>
            <a:r>
              <a:rPr lang="en-US" sz="2000" spc="-15" dirty="0">
                <a:latin typeface="Arial" panose="020B0604020202020204" pitchFamily="34" charset="0"/>
                <a:cs typeface="Arial" panose="020B0604020202020204" pitchFamily="34" charset="0"/>
              </a:rPr>
              <a:t>LBNF/DUNE IPR at FNAL – October 29 – November 1</a:t>
            </a:r>
          </a:p>
          <a:p>
            <a:pPr marL="403225" indent="-342900">
              <a:spcBef>
                <a:spcPts val="600"/>
              </a:spcBef>
              <a:buClr>
                <a:srgbClr val="3B5A77"/>
              </a:buClr>
              <a:buFont typeface="Arial" panose="020B0604020202020204" pitchFamily="34" charset="0"/>
              <a:buChar char="•"/>
              <a:tabLst>
                <a:tab pos="325755" algn="l"/>
                <a:tab pos="3025140" algn="l"/>
              </a:tabLst>
            </a:pPr>
            <a:r>
              <a:rPr lang="en-US" sz="2000" dirty="0"/>
              <a:t>LBNC Meeting at FNAL – December 2 - 4</a:t>
            </a:r>
          </a:p>
          <a:p>
            <a:pPr marL="403225" indent="-342900">
              <a:spcBef>
                <a:spcPts val="600"/>
              </a:spcBef>
              <a:buClr>
                <a:srgbClr val="3B5A77"/>
              </a:buClr>
              <a:buFont typeface="Arial" panose="020B0604020202020204" pitchFamily="34" charset="0"/>
              <a:buChar char="•"/>
              <a:tabLst>
                <a:tab pos="325755" algn="l"/>
                <a:tab pos="3025140" algn="l"/>
              </a:tabLst>
            </a:pPr>
            <a:r>
              <a:rPr lang="en-US" sz="2000" dirty="0"/>
              <a:t>Collaboration Meeting at CERN – January 27 - 31</a:t>
            </a:r>
          </a:p>
          <a:p>
            <a:pPr marL="403225" indent="-342900">
              <a:spcBef>
                <a:spcPts val="600"/>
              </a:spcBef>
              <a:buClr>
                <a:srgbClr val="3B5A77"/>
              </a:buClr>
              <a:buFont typeface="Arial" panose="020B0604020202020204" pitchFamily="34" charset="0"/>
              <a:buChar char="•"/>
              <a:tabLst>
                <a:tab pos="325755" algn="l"/>
                <a:tab pos="3025140" algn="l"/>
              </a:tabLst>
            </a:pPr>
            <a:r>
              <a:rPr lang="en-US" sz="2000" dirty="0"/>
              <a:t>RRB Meeting at FNAL – April 2 - 3</a:t>
            </a:r>
          </a:p>
          <a:p>
            <a:pPr marL="403225" indent="-342900">
              <a:spcBef>
                <a:spcPts val="600"/>
              </a:spcBef>
              <a:buClr>
                <a:srgbClr val="3B5A77"/>
              </a:buClr>
              <a:buFont typeface="Arial" panose="020B0604020202020204" pitchFamily="34" charset="0"/>
              <a:buChar char="•"/>
              <a:tabLst>
                <a:tab pos="325755" algn="l"/>
                <a:tab pos="3025140" algn="l"/>
              </a:tabLst>
            </a:pPr>
            <a:r>
              <a:rPr lang="en-US" sz="2000" dirty="0"/>
              <a:t>DOE CD-2/3b Review at FNAL – April (TBD)</a:t>
            </a:r>
          </a:p>
          <a:p>
            <a:pPr marL="403225" indent="-342900">
              <a:spcBef>
                <a:spcPts val="600"/>
              </a:spcBef>
              <a:buClr>
                <a:srgbClr val="3B5A77"/>
              </a:buClr>
              <a:buFont typeface="Arial" panose="020B0604020202020204" pitchFamily="34" charset="0"/>
              <a:buChar char="•"/>
              <a:tabLst>
                <a:tab pos="325755" algn="l"/>
                <a:tab pos="3025140" algn="l"/>
              </a:tabLst>
            </a:pPr>
            <a:endParaRPr lang="en-US" sz="2000" spc="-15" dirty="0">
              <a:latin typeface="Arial" panose="020B0604020202020204" pitchFamily="34" charset="0"/>
              <a:cs typeface="Arial" panose="020B0604020202020204" pitchFamily="34" charset="0"/>
            </a:endParaRPr>
          </a:p>
          <a:p>
            <a:pPr marL="60325">
              <a:lnSpc>
                <a:spcPct val="100000"/>
              </a:lnSpc>
              <a:spcBef>
                <a:spcPts val="600"/>
              </a:spcBef>
              <a:buClr>
                <a:srgbClr val="3B5A77"/>
              </a:buClr>
              <a:tabLst>
                <a:tab pos="325755" algn="l"/>
                <a:tab pos="3025140" algn="l"/>
              </a:tabLst>
            </a:pPr>
            <a:endParaRPr lang="en-US" sz="2000" spc="-15" dirty="0"/>
          </a:p>
        </p:txBody>
      </p:sp>
      <p:sp>
        <p:nvSpPr>
          <p:cNvPr id="4" name="Footer Placeholder 3"/>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24</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ES&amp;H Update</a:t>
            </a:r>
          </a:p>
        </p:txBody>
      </p:sp>
      <p:sp>
        <p:nvSpPr>
          <p:cNvPr id="3" name="Text Placeholder 2"/>
          <p:cNvSpPr>
            <a:spLocks noGrp="1"/>
          </p:cNvSpPr>
          <p:nvPr>
            <p:ph type="body" idx="1"/>
          </p:nvPr>
        </p:nvSpPr>
        <p:spPr>
          <a:xfrm>
            <a:off x="382904" y="1142999"/>
            <a:ext cx="8532496" cy="4154984"/>
          </a:xfrm>
        </p:spPr>
        <p:txBody>
          <a:bodyPr/>
          <a:lstStyle/>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r>
              <a:rPr lang="en-US" sz="2000" dirty="0"/>
              <a:t>Review documentation for the upcoming Ash River workshop</a:t>
            </a:r>
            <a:endParaRPr lang="en-US" sz="1600"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r>
              <a:rPr lang="en-US" sz="2000" dirty="0"/>
              <a:t>Continue to support the development of the DUNE TDR</a:t>
            </a:r>
          </a:p>
          <a:p>
            <a:pPr marL="256032" indent="-265176" algn="l" defTabSz="457200" rtl="0" fontAlgn="base">
              <a:spcBef>
                <a:spcPts val="600"/>
              </a:spcBef>
              <a:spcAft>
                <a:spcPts val="600"/>
              </a:spcAft>
              <a:buFont typeface="Arial"/>
              <a:buChar char="•"/>
              <a:defRPr/>
            </a:pPr>
            <a:r>
              <a:rPr lang="en-US" sz="2000" dirty="0"/>
              <a:t>DUNE  ESH Coordinator integrating with the SP Technical Leads</a:t>
            </a:r>
          </a:p>
          <a:p>
            <a:pPr marL="256032" indent="-265176" algn="l" defTabSz="457200" rtl="0" fontAlgn="base">
              <a:spcBef>
                <a:spcPts val="600"/>
              </a:spcBef>
              <a:spcAft>
                <a:spcPts val="600"/>
              </a:spcAft>
              <a:buFont typeface="Arial"/>
              <a:buChar char="•"/>
              <a:defRPr/>
            </a:pPr>
            <a:r>
              <a:rPr lang="en-US" sz="2000" dirty="0"/>
              <a:t>Reviewed response to the Ash River APA Assembly Tower Assessment </a:t>
            </a:r>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a:p>
            <a:pPr marL="256032" marR="0" lvl="0" indent="-265176" algn="l" defTabSz="457200" rtl="0" eaLnBrk="1" fontAlgn="base" latinLnBrk="0" hangingPunct="1">
              <a:lnSpc>
                <a:spcPct val="100000"/>
              </a:lnSpc>
              <a:spcBef>
                <a:spcPts val="600"/>
              </a:spcBef>
              <a:spcAft>
                <a:spcPts val="600"/>
              </a:spcAft>
              <a:buClrTx/>
              <a:buSzTx/>
              <a:buFont typeface="Arial"/>
              <a:buChar char="•"/>
              <a:tabLst/>
              <a:defRPr/>
            </a:pPr>
            <a:endParaRPr lang="en-US" dirty="0"/>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a:t>September 2019</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8956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495242"/>
            <a:ext cx="8255000" cy="492443"/>
          </a:xfrm>
        </p:spPr>
        <p:txBody>
          <a:bodyPr/>
          <a:lstStyle/>
          <a:p>
            <a:r>
              <a:rPr lang="en-US" sz="3200" dirty="0"/>
              <a:t>Quality Assurance</a:t>
            </a:r>
          </a:p>
        </p:txBody>
      </p:sp>
      <p:sp>
        <p:nvSpPr>
          <p:cNvPr id="3" name="Text Placeholder 2"/>
          <p:cNvSpPr>
            <a:spLocks noGrp="1"/>
          </p:cNvSpPr>
          <p:nvPr>
            <p:ph type="body" idx="1"/>
          </p:nvPr>
        </p:nvSpPr>
        <p:spPr>
          <a:xfrm>
            <a:off x="382904" y="1156107"/>
            <a:ext cx="8456296" cy="3447098"/>
          </a:xfrm>
        </p:spPr>
        <p:txBody>
          <a:bodyPr/>
          <a:lstStyle/>
          <a:p>
            <a:pPr marL="342900" indent="-342900">
              <a:buFont typeface="Arial" panose="020B0604020202020204" pitchFamily="34" charset="0"/>
              <a:buChar char="•"/>
            </a:pPr>
            <a:r>
              <a:rPr lang="en-US" dirty="0"/>
              <a:t>QA Input </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Review/update QA/QC Sections of the Technical Coordination TDR.</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Updated DUNE Part Numbering System Presentation after review meetings.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Review Documentation in Preparation for Ash River APA Trial Assembly Work Shop.</a:t>
            </a:r>
          </a:p>
          <a:p>
            <a:pPr marL="742950" lvl="1" indent="-285750">
              <a:buFont typeface="Arial" panose="020B0604020202020204" pitchFamily="34" charset="0"/>
              <a:buChar char="•"/>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dirty="0">
                <a:latin typeface="Arial" panose="020B0604020202020204" pitchFamily="34" charset="0"/>
                <a:cs typeface="Arial" panose="020B0604020202020204" pitchFamily="34" charset="0"/>
              </a:rPr>
              <a:t>Participated in the following DUNE Meetings/Reviews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Far Detector Technical Board.</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DUNE Technical Coordination.</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DUNE Installation Coordination.</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DUNE Technical Integration: Interface Drawings.</a:t>
            </a:r>
          </a:p>
          <a:p>
            <a:pPr marL="742950" lvl="1"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APA Engineering.</a:t>
            </a:r>
          </a:p>
        </p:txBody>
      </p:sp>
      <p:sp>
        <p:nvSpPr>
          <p:cNvPr id="6" name="Footer Placeholder 5"/>
          <p:cNvSpPr>
            <a:spLocks noGrp="1"/>
          </p:cNvSpPr>
          <p:nvPr>
            <p:ph type="ftr" sz="quarter" idx="5"/>
          </p:nvPr>
        </p:nvSpPr>
        <p:spPr/>
        <p:txBody>
          <a:bodyPr/>
          <a:lstStyle/>
          <a:p>
            <a:pPr marL="12700">
              <a:lnSpc>
                <a:spcPct val="100000"/>
              </a:lnSpc>
            </a:pPr>
            <a:r>
              <a:rPr lang="en-US"/>
              <a:t>Bishop | DUNE PMG</a:t>
            </a:r>
            <a:endParaRPr lang="en-US" dirty="0"/>
          </a:p>
        </p:txBody>
      </p:sp>
      <p:sp>
        <p:nvSpPr>
          <p:cNvPr id="7" name="Date Placeholder 6"/>
          <p:cNvSpPr>
            <a:spLocks noGrp="1"/>
          </p:cNvSpPr>
          <p:nvPr>
            <p:ph type="dt" sz="half" idx="6"/>
          </p:nvPr>
        </p:nvSpPr>
        <p:spPr/>
        <p:txBody>
          <a:bodyPr/>
          <a:lstStyle/>
          <a:p>
            <a:pPr marL="12700"/>
            <a:r>
              <a:rPr lang="en-US" dirty="0"/>
              <a:t>September 2019</a:t>
            </a:r>
          </a:p>
        </p:txBody>
      </p:sp>
      <p:sp>
        <p:nvSpPr>
          <p:cNvPr id="9" name="Slide Number Placeholder 8"/>
          <p:cNvSpPr>
            <a:spLocks noGrp="1"/>
          </p:cNvSpPr>
          <p:nvPr>
            <p:ph type="sldNum" sz="quarter" idx="7"/>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3373664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444500" y="495242"/>
            <a:ext cx="8255000" cy="492443"/>
          </a:xfrm>
          <a:prstGeom prst="rect">
            <a:avLst/>
          </a:prstGeom>
        </p:spPr>
        <p:txBody>
          <a:bodyPr vert="horz" wrap="square" lIns="0" tIns="0" rIns="0" bIns="0" rtlCol="0">
            <a:spAutoFit/>
          </a:bodyPr>
          <a:lstStyle/>
          <a:p>
            <a:pPr marL="12700">
              <a:lnSpc>
                <a:spcPct val="100000"/>
              </a:lnSpc>
            </a:pPr>
            <a:r>
              <a:rPr sz="3200" spc="-15" dirty="0"/>
              <a:t>Project</a:t>
            </a:r>
            <a:r>
              <a:rPr sz="3200" spc="5" dirty="0"/>
              <a:t> </a:t>
            </a:r>
            <a:r>
              <a:rPr sz="3200" spc="-15" dirty="0"/>
              <a:t>Manag</a:t>
            </a:r>
            <a:r>
              <a:rPr sz="3200" spc="-10" dirty="0"/>
              <a:t>e</a:t>
            </a:r>
            <a:r>
              <a:rPr sz="3200" spc="-15" dirty="0"/>
              <a:t>ment</a:t>
            </a:r>
            <a:r>
              <a:rPr lang="en-US" sz="3200" spc="-15" dirty="0"/>
              <a:t> Highlights</a:t>
            </a:r>
            <a:endParaRPr sz="3200" spc="-15" dirty="0">
              <a:solidFill>
                <a:srgbClr val="FF0000"/>
              </a:solidFill>
            </a:endParaRPr>
          </a:p>
        </p:txBody>
      </p:sp>
      <p:sp>
        <p:nvSpPr>
          <p:cNvPr id="4" name="object 4"/>
          <p:cNvSpPr txBox="1"/>
          <p:nvPr/>
        </p:nvSpPr>
        <p:spPr>
          <a:xfrm>
            <a:off x="444500" y="1143000"/>
            <a:ext cx="8255000" cy="2000548"/>
          </a:xfrm>
          <a:prstGeom prst="rect">
            <a:avLst/>
          </a:prstGeom>
        </p:spPr>
        <p:txBody>
          <a:bodyPr vert="horz" wrap="square" lIns="0" tIns="0" rIns="0" bIns="0" rtlCol="0">
            <a:spAutoFit/>
          </a:bodyPr>
          <a:lstStyle/>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Preparation for IPR October 29 – November 1</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Successfully updated DUNE-US schedule and resources in P6 by the end of August.</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Defined on-project and operational costs &amp; implemented changes.</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Refining definition of KPPs.</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Preparing presentations, BOEs, updating risks.</a:t>
            </a:r>
          </a:p>
        </p:txBody>
      </p:sp>
      <p:sp>
        <p:nvSpPr>
          <p:cNvPr id="7" name="Footer Placeholder 6"/>
          <p:cNvSpPr>
            <a:spLocks noGrp="1"/>
          </p:cNvSpPr>
          <p:nvPr>
            <p:ph type="ftr" sz="quarter" idx="5"/>
          </p:nvPr>
        </p:nvSpPr>
        <p:spPr/>
        <p:txBody>
          <a:bodyPr/>
          <a:lstStyle/>
          <a:p>
            <a:pPr marL="12700">
              <a:lnSpc>
                <a:spcPct val="100000"/>
              </a:lnSpc>
            </a:pPr>
            <a:r>
              <a:rPr lang="en-US"/>
              <a:t>Bishop | DUNE PMG</a:t>
            </a:r>
            <a:endParaRPr lang="en-US" dirty="0"/>
          </a:p>
        </p:txBody>
      </p:sp>
      <p:sp>
        <p:nvSpPr>
          <p:cNvPr id="9" name="Date Placeholder 8"/>
          <p:cNvSpPr>
            <a:spLocks noGrp="1"/>
          </p:cNvSpPr>
          <p:nvPr>
            <p:ph type="dt" sz="half" idx="6"/>
          </p:nvPr>
        </p:nvSpPr>
        <p:spPr/>
        <p:txBody>
          <a:bodyPr/>
          <a:lstStyle/>
          <a:p>
            <a:pPr marL="12700"/>
            <a:r>
              <a:rPr lang="en-US"/>
              <a:t>September 2019</a:t>
            </a:r>
            <a:endParaRPr lang="en-US" dirty="0"/>
          </a:p>
        </p:txBody>
      </p:sp>
      <p:sp>
        <p:nvSpPr>
          <p:cNvPr id="10" name="Slide Number Placeholder 9"/>
          <p:cNvSpPr>
            <a:spLocks noGrp="1"/>
          </p:cNvSpPr>
          <p:nvPr>
            <p:ph type="sldNum" sz="quarter" idx="7"/>
          </p:nvPr>
        </p:nvSpPr>
        <p:spPr/>
        <p:txBody>
          <a:bodyPr/>
          <a:lstStyle/>
          <a:p>
            <a:fld id="{B6F15528-21DE-4FAA-801E-634DDDAF4B2B}" type="slidenum">
              <a:rPr lang="en-US" smtClean="0"/>
              <a:pPr/>
              <a:t>5</a:t>
            </a:fld>
            <a:endParaRPr lang="en-US" dirty="0"/>
          </a:p>
        </p:txBody>
      </p:sp>
      <p:pic>
        <p:nvPicPr>
          <p:cNvPr id="8" name="Picture 7">
            <a:extLst>
              <a:ext uri="{FF2B5EF4-FFF2-40B4-BE49-F238E27FC236}">
                <a16:creationId xmlns:a16="http://schemas.microsoft.com/office/drawing/2014/main" id="{15B565F6-A1D0-E141-8A94-BFDE09C2D02C}"/>
              </a:ext>
            </a:extLst>
          </p:cNvPr>
          <p:cNvPicPr>
            <a:picLocks noChangeAspect="1"/>
          </p:cNvPicPr>
          <p:nvPr/>
        </p:nvPicPr>
        <p:blipFill>
          <a:blip r:embed="rId4"/>
          <a:stretch>
            <a:fillRect/>
          </a:stretch>
        </p:blipFill>
        <p:spPr>
          <a:xfrm>
            <a:off x="950976" y="3298863"/>
            <a:ext cx="7086600" cy="2955288"/>
          </a:xfrm>
          <a:prstGeom prst="rect">
            <a:avLst/>
          </a:prstGeom>
        </p:spPr>
      </p:pic>
      <p:cxnSp>
        <p:nvCxnSpPr>
          <p:cNvPr id="11" name="Straight Connector 10">
            <a:extLst>
              <a:ext uri="{FF2B5EF4-FFF2-40B4-BE49-F238E27FC236}">
                <a16:creationId xmlns:a16="http://schemas.microsoft.com/office/drawing/2014/main" id="{3B2AC8D9-F779-BC4B-B66B-99B5354AA308}"/>
              </a:ext>
            </a:extLst>
          </p:cNvPr>
          <p:cNvCxnSpPr>
            <a:cxnSpLocks/>
          </p:cNvCxnSpPr>
          <p:nvPr/>
        </p:nvCxnSpPr>
        <p:spPr>
          <a:xfrm flipH="1">
            <a:off x="950976" y="3886200"/>
            <a:ext cx="605942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271AAB9-AF3D-C747-8BCE-438E693D34F4}"/>
              </a:ext>
            </a:extLst>
          </p:cNvPr>
          <p:cNvCxnSpPr>
            <a:cxnSpLocks/>
            <a:stCxn id="8" idx="1"/>
          </p:cNvCxnSpPr>
          <p:nvPr/>
        </p:nvCxnSpPr>
        <p:spPr>
          <a:xfrm>
            <a:off x="950976" y="4776507"/>
            <a:ext cx="605942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1EE633A0-ECF5-9A41-A011-6A1D596D248A}"/>
              </a:ext>
            </a:extLst>
          </p:cNvPr>
          <p:cNvCxnSpPr>
            <a:cxnSpLocks/>
            <a:endCxn id="8" idx="1"/>
          </p:cNvCxnSpPr>
          <p:nvPr/>
        </p:nvCxnSpPr>
        <p:spPr>
          <a:xfrm>
            <a:off x="950976" y="3886200"/>
            <a:ext cx="0" cy="890307"/>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777C284F-054C-0D43-8AA7-1DF0D3C8A0EE}"/>
              </a:ext>
            </a:extLst>
          </p:cNvPr>
          <p:cNvCxnSpPr/>
          <p:nvPr/>
        </p:nvCxnSpPr>
        <p:spPr>
          <a:xfrm>
            <a:off x="7010400" y="3886200"/>
            <a:ext cx="0" cy="890307"/>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16834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444500" y="495242"/>
            <a:ext cx="8255000" cy="492443"/>
          </a:xfrm>
          <a:prstGeom prst="rect">
            <a:avLst/>
          </a:prstGeom>
        </p:spPr>
        <p:txBody>
          <a:bodyPr vert="horz" wrap="square" lIns="0" tIns="0" rIns="0" bIns="0" rtlCol="0">
            <a:spAutoFit/>
          </a:bodyPr>
          <a:lstStyle/>
          <a:p>
            <a:pPr marL="12700">
              <a:lnSpc>
                <a:spcPct val="100000"/>
              </a:lnSpc>
            </a:pPr>
            <a:r>
              <a:rPr sz="3200" spc="-15" dirty="0"/>
              <a:t>Project</a:t>
            </a:r>
            <a:r>
              <a:rPr sz="3200" spc="5" dirty="0"/>
              <a:t> </a:t>
            </a:r>
            <a:r>
              <a:rPr sz="3200" spc="-15" dirty="0"/>
              <a:t>Manag</a:t>
            </a:r>
            <a:r>
              <a:rPr sz="3200" spc="-10" dirty="0"/>
              <a:t>e</a:t>
            </a:r>
            <a:r>
              <a:rPr sz="3200" spc="-15" dirty="0"/>
              <a:t>ment</a:t>
            </a:r>
            <a:r>
              <a:rPr lang="en-US" sz="3200" spc="-15" dirty="0"/>
              <a:t> Highlights</a:t>
            </a:r>
            <a:endParaRPr sz="3200" spc="-15" dirty="0">
              <a:solidFill>
                <a:srgbClr val="FF0000"/>
              </a:solidFill>
            </a:endParaRPr>
          </a:p>
        </p:txBody>
      </p:sp>
      <p:sp>
        <p:nvSpPr>
          <p:cNvPr id="4" name="object 4"/>
          <p:cNvSpPr txBox="1"/>
          <p:nvPr/>
        </p:nvSpPr>
        <p:spPr>
          <a:xfrm>
            <a:off x="444500" y="1143000"/>
            <a:ext cx="8255000" cy="3739485"/>
          </a:xfrm>
          <a:prstGeom prst="rect">
            <a:avLst/>
          </a:prstGeom>
        </p:spPr>
        <p:txBody>
          <a:bodyPr vert="horz" wrap="square" lIns="0" tIns="0" rIns="0" bIns="0" rtlCol="0">
            <a:spAutoFit/>
          </a:bodyPr>
          <a:lstStyle/>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Technical Design Report “pen-ultimate draft” in final revisions</a:t>
            </a:r>
            <a:endParaRPr lang="en-US" spc="-10" dirty="0">
              <a:solidFill>
                <a:schemeClr val="tx1">
                  <a:lumMod val="75000"/>
                  <a:lumOff val="25000"/>
                </a:schemeClr>
              </a:solidFill>
              <a:latin typeface="Arial"/>
              <a:cs typeface="Arial"/>
            </a:endParaRP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Four of the five volumes (including the Single Phase volume) were submitted; Dual Phase volume will be submitted on Nov 1 to allow data collection from </a:t>
            </a:r>
            <a:r>
              <a:rPr lang="en-US" spc="-10" dirty="0" err="1">
                <a:solidFill>
                  <a:schemeClr val="tx1">
                    <a:lumMod val="75000"/>
                    <a:lumOff val="25000"/>
                  </a:schemeClr>
                </a:solidFill>
                <a:latin typeface="Arial"/>
                <a:cs typeface="Arial"/>
              </a:rPr>
              <a:t>ProtoDUNE</a:t>
            </a:r>
            <a:r>
              <a:rPr lang="en-US" spc="-10" dirty="0">
                <a:solidFill>
                  <a:schemeClr val="tx1">
                    <a:lumMod val="75000"/>
                    <a:lumOff val="25000"/>
                  </a:schemeClr>
                </a:solidFill>
                <a:latin typeface="Arial"/>
                <a:cs typeface="Arial"/>
              </a:rPr>
              <a:t>-DP.</a:t>
            </a:r>
          </a:p>
          <a:p>
            <a:pPr marL="762000" lvl="1" indent="-292100">
              <a:spcBef>
                <a:spcPts val="600"/>
              </a:spcBef>
              <a:buClr>
                <a:srgbClr val="3B5A77"/>
              </a:buClr>
              <a:buFont typeface="Arial"/>
              <a:buChar char="•"/>
              <a:tabLst>
                <a:tab pos="305435" algn="l"/>
              </a:tabLst>
            </a:pPr>
            <a:r>
              <a:rPr lang="en-US" dirty="0">
                <a:solidFill>
                  <a:schemeClr val="tx1">
                    <a:lumMod val="75000"/>
                    <a:lumOff val="25000"/>
                  </a:schemeClr>
                </a:solidFill>
                <a:latin typeface="Arial" panose="020B0604020202020204" pitchFamily="34" charset="0"/>
                <a:cs typeface="Arial" panose="020B0604020202020204" pitchFamily="34" charset="0"/>
              </a:rPr>
              <a:t>LBNC review teams making one further round of comments on the TDR – some received on September 16.</a:t>
            </a:r>
          </a:p>
          <a:p>
            <a:pPr marL="762000" lvl="1" indent="-292100">
              <a:spcBef>
                <a:spcPts val="600"/>
              </a:spcBef>
              <a:buClr>
                <a:srgbClr val="3B5A77"/>
              </a:buClr>
              <a:buFont typeface="Arial"/>
              <a:buChar char="•"/>
              <a:tabLst>
                <a:tab pos="305435" algn="l"/>
              </a:tabLst>
            </a:pPr>
            <a:r>
              <a:rPr lang="en-US" dirty="0">
                <a:solidFill>
                  <a:schemeClr val="tx1">
                    <a:lumMod val="75000"/>
                    <a:lumOff val="25000"/>
                  </a:schemeClr>
                </a:solidFill>
                <a:latin typeface="Arial" panose="020B0604020202020204" pitchFamily="34" charset="0"/>
                <a:cs typeface="Arial" panose="020B0604020202020204" pitchFamily="34" charset="0"/>
              </a:rPr>
              <a:t>Responses being prepared.</a:t>
            </a:r>
          </a:p>
          <a:p>
            <a:pPr marL="762000" lvl="1" indent="-292100">
              <a:spcBef>
                <a:spcPts val="600"/>
              </a:spcBef>
              <a:buClr>
                <a:srgbClr val="3B5A77"/>
              </a:buClr>
              <a:buFont typeface="Arial"/>
              <a:buChar char="•"/>
              <a:tabLst>
                <a:tab pos="305435" algn="l"/>
              </a:tabLst>
            </a:pPr>
            <a:r>
              <a:rPr lang="en-US" dirty="0">
                <a:solidFill>
                  <a:schemeClr val="tx1">
                    <a:lumMod val="75000"/>
                    <a:lumOff val="25000"/>
                  </a:schemeClr>
                </a:solidFill>
                <a:latin typeface="Arial" panose="020B0604020202020204" pitchFamily="34" charset="0"/>
                <a:cs typeface="Arial" panose="020B0604020202020204" pitchFamily="34" charset="0"/>
              </a:rPr>
              <a:t>DUNE anticipates this is the final round of comments/revisions and expects LBNC to recommend for approval the Executive Summary TDR Volume, The Physics Volume, the Far Detector Single Phase Volume and the Technical Coordination Volume.</a:t>
            </a:r>
          </a:p>
          <a:p>
            <a:pPr marL="304800" indent="-292100">
              <a:spcBef>
                <a:spcPts val="600"/>
              </a:spcBef>
              <a:buClr>
                <a:srgbClr val="3B5A77"/>
              </a:buClr>
              <a:buFont typeface="Arial"/>
              <a:buChar char="•"/>
              <a:tabLst>
                <a:tab pos="305435" algn="l"/>
              </a:tabLst>
            </a:pPr>
            <a:endParaRPr lang="en-US" spc="-1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Footer Placeholder 6"/>
          <p:cNvSpPr>
            <a:spLocks noGrp="1"/>
          </p:cNvSpPr>
          <p:nvPr>
            <p:ph type="ftr" sz="quarter" idx="5"/>
          </p:nvPr>
        </p:nvSpPr>
        <p:spPr/>
        <p:txBody>
          <a:bodyPr/>
          <a:lstStyle/>
          <a:p>
            <a:pPr marL="12700">
              <a:lnSpc>
                <a:spcPct val="100000"/>
              </a:lnSpc>
            </a:pPr>
            <a:r>
              <a:rPr lang="en-US"/>
              <a:t>Bishop | DUNE PMG</a:t>
            </a:r>
            <a:endParaRPr lang="en-US" dirty="0"/>
          </a:p>
        </p:txBody>
      </p:sp>
      <p:sp>
        <p:nvSpPr>
          <p:cNvPr id="9" name="Date Placeholder 8"/>
          <p:cNvSpPr>
            <a:spLocks noGrp="1"/>
          </p:cNvSpPr>
          <p:nvPr>
            <p:ph type="dt" sz="half" idx="6"/>
          </p:nvPr>
        </p:nvSpPr>
        <p:spPr/>
        <p:txBody>
          <a:bodyPr/>
          <a:lstStyle/>
          <a:p>
            <a:pPr marL="12700"/>
            <a:r>
              <a:rPr lang="en-US"/>
              <a:t>September 2019</a:t>
            </a:r>
            <a:endParaRPr lang="en-US" dirty="0"/>
          </a:p>
        </p:txBody>
      </p:sp>
      <p:sp>
        <p:nvSpPr>
          <p:cNvPr id="10" name="Slide Number Placeholder 9"/>
          <p:cNvSpPr>
            <a:spLocks noGrp="1"/>
          </p:cNvSpPr>
          <p:nvPr>
            <p:ph type="sldNum" sz="quarter" idx="7"/>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1309446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1904" y="6480046"/>
            <a:ext cx="1185672" cy="254508"/>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444500" y="495242"/>
            <a:ext cx="8255000" cy="492443"/>
          </a:xfrm>
          <a:prstGeom prst="rect">
            <a:avLst/>
          </a:prstGeom>
        </p:spPr>
        <p:txBody>
          <a:bodyPr vert="horz" wrap="square" lIns="0" tIns="0" rIns="0" bIns="0" rtlCol="0">
            <a:spAutoFit/>
          </a:bodyPr>
          <a:lstStyle/>
          <a:p>
            <a:pPr marL="12700">
              <a:lnSpc>
                <a:spcPct val="100000"/>
              </a:lnSpc>
            </a:pPr>
            <a:r>
              <a:rPr sz="3200" spc="-15" dirty="0"/>
              <a:t>Project</a:t>
            </a:r>
            <a:r>
              <a:rPr sz="3200" spc="5" dirty="0"/>
              <a:t> </a:t>
            </a:r>
            <a:r>
              <a:rPr sz="3200" spc="-15" dirty="0"/>
              <a:t>Manag</a:t>
            </a:r>
            <a:r>
              <a:rPr sz="3200" spc="-10" dirty="0"/>
              <a:t>e</a:t>
            </a:r>
            <a:r>
              <a:rPr sz="3200" spc="-15" dirty="0"/>
              <a:t>ment</a:t>
            </a:r>
            <a:r>
              <a:rPr lang="en-US" sz="3200" spc="-15" dirty="0"/>
              <a:t> Highlights</a:t>
            </a:r>
            <a:endParaRPr sz="3200" spc="-15" dirty="0">
              <a:solidFill>
                <a:srgbClr val="FF0000"/>
              </a:solidFill>
            </a:endParaRPr>
          </a:p>
        </p:txBody>
      </p:sp>
      <p:sp>
        <p:nvSpPr>
          <p:cNvPr id="4" name="object 4"/>
          <p:cNvSpPr txBox="1"/>
          <p:nvPr/>
        </p:nvSpPr>
        <p:spPr>
          <a:xfrm>
            <a:off x="444500" y="1126555"/>
            <a:ext cx="8255000" cy="3616375"/>
          </a:xfrm>
          <a:prstGeom prst="rect">
            <a:avLst/>
          </a:prstGeom>
        </p:spPr>
        <p:txBody>
          <a:bodyPr vert="horz" wrap="square" lIns="0" tIns="0" rIns="0" bIns="0" rtlCol="0">
            <a:spAutoFit/>
          </a:bodyPr>
          <a:lstStyle/>
          <a:p>
            <a:pPr marL="304800" indent="-292100">
              <a:spcBef>
                <a:spcPts val="600"/>
              </a:spcBef>
              <a:buClr>
                <a:srgbClr val="3B5A77"/>
              </a:buClr>
              <a:buFont typeface="Arial"/>
              <a:buChar char="•"/>
              <a:tabLst>
                <a:tab pos="305435" algn="l"/>
              </a:tabLst>
            </a:pPr>
            <a:r>
              <a:rPr lang="en-US" spc="-10" dirty="0">
                <a:solidFill>
                  <a:srgbClr val="3B5A77"/>
                </a:solidFill>
                <a:latin typeface="Arial"/>
                <a:cs typeface="Arial"/>
              </a:rPr>
              <a:t>DUNE Technical Board Meeting – August 29</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Planning for testing APA #7 in the CERN cold box.</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Discussed proposal to remove APA grid plane.  Discussion at the DUNE Executive Board on September 5 – currently under consideration.</a:t>
            </a:r>
          </a:p>
          <a:p>
            <a:pPr marL="304800" indent="-292100">
              <a:spcBef>
                <a:spcPts val="600"/>
              </a:spcBef>
              <a:buClr>
                <a:srgbClr val="3B5A77"/>
              </a:buClr>
              <a:buFont typeface="Arial"/>
              <a:buChar char="•"/>
              <a:tabLst>
                <a:tab pos="305435" algn="l"/>
              </a:tabLst>
            </a:pPr>
            <a:r>
              <a:rPr lang="en-US" spc="-10" dirty="0">
                <a:solidFill>
                  <a:srgbClr val="3B5A77"/>
                </a:solidFill>
                <a:latin typeface="Arial"/>
                <a:cs typeface="Arial"/>
              </a:rPr>
              <a:t>DUNE Technical Board Meeting – September 12</a:t>
            </a:r>
          </a:p>
          <a:p>
            <a:pPr marL="762000" lvl="1" indent="-292100">
              <a:spcBef>
                <a:spcPts val="600"/>
              </a:spcBef>
              <a:buClr>
                <a:srgbClr val="3B5A77"/>
              </a:buClr>
              <a:buFont typeface="Arial"/>
              <a:buChar char="•"/>
              <a:tabLst>
                <a:tab pos="305435" algn="l"/>
              </a:tabLst>
            </a:pPr>
            <a:r>
              <a:rPr lang="en-US" spc="-10" dirty="0">
                <a:solidFill>
                  <a:schemeClr val="tx1">
                    <a:lumMod val="75000"/>
                    <a:lumOff val="25000"/>
                  </a:schemeClr>
                </a:solidFill>
                <a:latin typeface="Arial"/>
                <a:cs typeface="Arial"/>
              </a:rPr>
              <a:t>Main technical topic was the inclusion of electron diverters on the edges of the APA frames.  The task force presented their evaluation and discussions will continue at next meeting.</a:t>
            </a:r>
          </a:p>
          <a:p>
            <a:pPr marL="304800" indent="-292100">
              <a:spcBef>
                <a:spcPts val="600"/>
              </a:spcBef>
              <a:buClr>
                <a:srgbClr val="3B5A77"/>
              </a:buClr>
              <a:buFont typeface="Arial"/>
              <a:buChar char="•"/>
              <a:tabLst>
                <a:tab pos="305435" algn="l"/>
              </a:tabLst>
            </a:pPr>
            <a:r>
              <a:rPr lang="en-US" sz="2000" spc="-10" dirty="0">
                <a:solidFill>
                  <a:srgbClr val="3B5A77"/>
                </a:solidFill>
                <a:latin typeface="Arial"/>
                <a:cs typeface="Arial"/>
              </a:rPr>
              <a:t>Staffing Update</a:t>
            </a:r>
          </a:p>
          <a:p>
            <a:pPr marL="762000" lvl="1" indent="-292100">
              <a:spcBef>
                <a:spcPts val="600"/>
              </a:spcBef>
              <a:buClr>
                <a:srgbClr val="3B5A77"/>
              </a:buClr>
              <a:buFont typeface="Arial"/>
              <a:buChar char="•"/>
              <a:tabLst>
                <a:tab pos="305435" algn="l"/>
              </a:tabLst>
            </a:pPr>
            <a:r>
              <a:rPr lang="en-US" spc="-10" dirty="0">
                <a:solidFill>
                  <a:prstClr val="black">
                    <a:lumMod val="75000"/>
                    <a:lumOff val="25000"/>
                  </a:prstClr>
                </a:solidFill>
                <a:latin typeface="Arial"/>
                <a:cs typeface="Arial"/>
              </a:rPr>
              <a:t>Ongoing search for Lead Mechanical Engineer for Far Detector.</a:t>
            </a:r>
            <a:r>
              <a:rPr lang="en-US" sz="1400" spc="-10" dirty="0">
                <a:solidFill>
                  <a:prstClr val="black">
                    <a:lumMod val="75000"/>
                    <a:lumOff val="25000"/>
                  </a:prstClr>
                </a:solidFill>
                <a:latin typeface="Arial"/>
                <a:cs typeface="Arial"/>
              </a:rPr>
              <a:t> </a:t>
            </a:r>
          </a:p>
          <a:p>
            <a:pPr marL="469900" lvl="1">
              <a:spcBef>
                <a:spcPts val="600"/>
              </a:spcBef>
              <a:buClr>
                <a:srgbClr val="3B5A77"/>
              </a:buClr>
              <a:tabLst>
                <a:tab pos="305435" algn="l"/>
              </a:tabLst>
            </a:pPr>
            <a:endParaRPr lang="en-US" spc="-10" dirty="0">
              <a:solidFill>
                <a:schemeClr val="tx1">
                  <a:lumMod val="75000"/>
                  <a:lumOff val="25000"/>
                </a:schemeClr>
              </a:solidFill>
              <a:latin typeface="Arial"/>
              <a:cs typeface="Arial"/>
            </a:endParaRPr>
          </a:p>
        </p:txBody>
      </p:sp>
      <p:sp>
        <p:nvSpPr>
          <p:cNvPr id="7" name="Footer Placeholder 6"/>
          <p:cNvSpPr>
            <a:spLocks noGrp="1"/>
          </p:cNvSpPr>
          <p:nvPr>
            <p:ph type="ftr" sz="quarter" idx="5"/>
          </p:nvPr>
        </p:nvSpPr>
        <p:spPr/>
        <p:txBody>
          <a:bodyPr/>
          <a:lstStyle/>
          <a:p>
            <a:pPr marL="12700">
              <a:lnSpc>
                <a:spcPct val="100000"/>
              </a:lnSpc>
            </a:pPr>
            <a:r>
              <a:rPr lang="en-US"/>
              <a:t>Bishop | DUNE PMG</a:t>
            </a:r>
            <a:endParaRPr lang="en-US" dirty="0"/>
          </a:p>
        </p:txBody>
      </p:sp>
      <p:sp>
        <p:nvSpPr>
          <p:cNvPr id="9" name="Date Placeholder 8"/>
          <p:cNvSpPr>
            <a:spLocks noGrp="1"/>
          </p:cNvSpPr>
          <p:nvPr>
            <p:ph type="dt" sz="half" idx="6"/>
          </p:nvPr>
        </p:nvSpPr>
        <p:spPr/>
        <p:txBody>
          <a:bodyPr/>
          <a:lstStyle/>
          <a:p>
            <a:pPr marL="12700"/>
            <a:r>
              <a:rPr lang="en-US"/>
              <a:t>September 2019</a:t>
            </a:r>
            <a:endParaRPr lang="en-US" dirty="0"/>
          </a:p>
        </p:txBody>
      </p:sp>
      <p:sp>
        <p:nvSpPr>
          <p:cNvPr id="10" name="Slide Number Placeholder 9"/>
          <p:cNvSpPr>
            <a:spLocks noGrp="1"/>
          </p:cNvSpPr>
          <p:nvPr>
            <p:ph type="sldNum" sz="quarter" idx="7"/>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3488083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A357-DCD3-4C46-90D3-D8FC9C63FB64}"/>
              </a:ext>
            </a:extLst>
          </p:cNvPr>
          <p:cNvSpPr>
            <a:spLocks noGrp="1"/>
          </p:cNvSpPr>
          <p:nvPr>
            <p:ph type="title"/>
          </p:nvPr>
        </p:nvSpPr>
        <p:spPr>
          <a:xfrm>
            <a:off x="444500" y="495242"/>
            <a:ext cx="8255000" cy="492443"/>
          </a:xfrm>
        </p:spPr>
        <p:txBody>
          <a:bodyPr/>
          <a:lstStyle/>
          <a:p>
            <a:r>
              <a:rPr lang="en-US" sz="3200" dirty="0"/>
              <a:t>DUNE Milestones</a:t>
            </a:r>
          </a:p>
        </p:txBody>
      </p:sp>
      <p:sp>
        <p:nvSpPr>
          <p:cNvPr id="4" name="Slide Number Placeholder 3">
            <a:extLst>
              <a:ext uri="{FF2B5EF4-FFF2-40B4-BE49-F238E27FC236}">
                <a16:creationId xmlns:a16="http://schemas.microsoft.com/office/drawing/2014/main" id="{BA48EFD7-9AF0-4757-8480-512A45643918}"/>
              </a:ext>
            </a:extLst>
          </p:cNvPr>
          <p:cNvSpPr>
            <a:spLocks noGrp="1"/>
          </p:cNvSpPr>
          <p:nvPr>
            <p:ph type="sldNum" sz="quarter" idx="7"/>
          </p:nvPr>
        </p:nvSpPr>
        <p:spPr/>
        <p:txBody>
          <a:bodyPr/>
          <a:lstStyle/>
          <a:p>
            <a:fld id="{B6F15528-21DE-4FAA-801E-634DDDAF4B2B}" type="slidenum">
              <a:rPr lang="en-US" smtClean="0"/>
              <a:pPr/>
              <a:t>8</a:t>
            </a:fld>
            <a:endParaRPr lang="en-US" dirty="0"/>
          </a:p>
        </p:txBody>
      </p:sp>
      <p:sp>
        <p:nvSpPr>
          <p:cNvPr id="5" name="Footer Placeholder 4">
            <a:extLst>
              <a:ext uri="{FF2B5EF4-FFF2-40B4-BE49-F238E27FC236}">
                <a16:creationId xmlns:a16="http://schemas.microsoft.com/office/drawing/2014/main" id="{05A42749-E564-43A2-8AD9-C599C919E4E4}"/>
              </a:ext>
            </a:extLst>
          </p:cNvPr>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a:extLst>
              <a:ext uri="{FF2B5EF4-FFF2-40B4-BE49-F238E27FC236}">
                <a16:creationId xmlns:a16="http://schemas.microsoft.com/office/drawing/2014/main" id="{D1F6C3E1-C1D1-4ACD-AEEF-4526DB4313EF}"/>
              </a:ext>
            </a:extLst>
          </p:cNvPr>
          <p:cNvSpPr>
            <a:spLocks noGrp="1"/>
          </p:cNvSpPr>
          <p:nvPr>
            <p:ph type="dt" sz="half" idx="6"/>
          </p:nvPr>
        </p:nvSpPr>
        <p:spPr/>
        <p:txBody>
          <a:bodyPr/>
          <a:lstStyle/>
          <a:p>
            <a:pPr marL="12700"/>
            <a:r>
              <a:rPr lang="en-US"/>
              <a:t>September 2019</a:t>
            </a:r>
            <a:endParaRPr lang="en-US" dirty="0"/>
          </a:p>
        </p:txBody>
      </p:sp>
      <p:sp>
        <p:nvSpPr>
          <p:cNvPr id="7" name="TextBox 6">
            <a:extLst>
              <a:ext uri="{FF2B5EF4-FFF2-40B4-BE49-F238E27FC236}">
                <a16:creationId xmlns:a16="http://schemas.microsoft.com/office/drawing/2014/main" id="{E18D64AA-80D9-45C7-9877-32B3A9AE0E5E}"/>
              </a:ext>
            </a:extLst>
          </p:cNvPr>
          <p:cNvSpPr txBox="1"/>
          <p:nvPr/>
        </p:nvSpPr>
        <p:spPr>
          <a:xfrm>
            <a:off x="6734175" y="142875"/>
            <a:ext cx="2626242" cy="1015663"/>
          </a:xfrm>
          <a:prstGeom prst="rect">
            <a:avLst/>
          </a:prstGeom>
          <a:noFill/>
        </p:spPr>
        <p:txBody>
          <a:bodyPr wrap="square" rtlCol="0">
            <a:spAutoFit/>
          </a:bodyPr>
          <a:lstStyle/>
          <a:p>
            <a:r>
              <a:rPr lang="en-US" sz="1200" i="1" dirty="0">
                <a:solidFill>
                  <a:schemeClr val="accent1">
                    <a:lumMod val="75000"/>
                  </a:schemeClr>
                </a:solidFill>
              </a:rPr>
              <a:t>T2: Federal Project Director</a:t>
            </a:r>
          </a:p>
          <a:p>
            <a:r>
              <a:rPr lang="en-US" sz="1200" i="1" dirty="0">
                <a:solidFill>
                  <a:schemeClr val="accent1">
                    <a:lumMod val="75000"/>
                  </a:schemeClr>
                </a:solidFill>
              </a:rPr>
              <a:t>T3: Fermilab Directorate</a:t>
            </a:r>
          </a:p>
          <a:p>
            <a:r>
              <a:rPr lang="en-US" sz="1200" i="1" dirty="0">
                <a:solidFill>
                  <a:schemeClr val="accent1">
                    <a:lumMod val="75000"/>
                  </a:schemeClr>
                </a:solidFill>
              </a:rPr>
              <a:t>T4: Project Director</a:t>
            </a:r>
          </a:p>
          <a:p>
            <a:r>
              <a:rPr lang="en-US" sz="1200" i="1" dirty="0">
                <a:solidFill>
                  <a:schemeClr val="accent1">
                    <a:lumMod val="75000"/>
                  </a:schemeClr>
                </a:solidFill>
              </a:rPr>
              <a:t>T5: L2 Manager</a:t>
            </a:r>
          </a:p>
          <a:p>
            <a:r>
              <a:rPr lang="en-US" sz="1200" i="1" dirty="0">
                <a:solidFill>
                  <a:schemeClr val="accent1">
                    <a:lumMod val="75000"/>
                  </a:schemeClr>
                </a:solidFill>
              </a:rPr>
              <a:t>T6: CAM</a:t>
            </a:r>
          </a:p>
        </p:txBody>
      </p:sp>
      <p:graphicFrame>
        <p:nvGraphicFramePr>
          <p:cNvPr id="9" name="Table 8">
            <a:extLst>
              <a:ext uri="{FF2B5EF4-FFF2-40B4-BE49-F238E27FC236}">
                <a16:creationId xmlns:a16="http://schemas.microsoft.com/office/drawing/2014/main" id="{B5F4DDE1-3070-4B2A-8F7C-46DA4A98D98C}"/>
              </a:ext>
            </a:extLst>
          </p:cNvPr>
          <p:cNvGraphicFramePr>
            <a:graphicFrameLocks noGrp="1"/>
          </p:cNvGraphicFramePr>
          <p:nvPr>
            <p:extLst>
              <p:ext uri="{D42A27DB-BD31-4B8C-83A1-F6EECF244321}">
                <p14:modId xmlns:p14="http://schemas.microsoft.com/office/powerpoint/2010/main" val="2887358904"/>
              </p:ext>
            </p:extLst>
          </p:nvPr>
        </p:nvGraphicFramePr>
        <p:xfrm>
          <a:off x="423174" y="1467164"/>
          <a:ext cx="8255000" cy="2868037"/>
        </p:xfrm>
        <a:graphic>
          <a:graphicData uri="http://schemas.openxmlformats.org/drawingml/2006/table">
            <a:tbl>
              <a:tblPr/>
              <a:tblGrid>
                <a:gridCol w="3463026">
                  <a:extLst>
                    <a:ext uri="{9D8B030D-6E8A-4147-A177-3AD203B41FA5}">
                      <a16:colId xmlns:a16="http://schemas.microsoft.com/office/drawing/2014/main" val="3352938156"/>
                    </a:ext>
                  </a:extLst>
                </a:gridCol>
                <a:gridCol w="954653">
                  <a:extLst>
                    <a:ext uri="{9D8B030D-6E8A-4147-A177-3AD203B41FA5}">
                      <a16:colId xmlns:a16="http://schemas.microsoft.com/office/drawing/2014/main" val="4114944188"/>
                    </a:ext>
                  </a:extLst>
                </a:gridCol>
                <a:gridCol w="831189">
                  <a:extLst>
                    <a:ext uri="{9D8B030D-6E8A-4147-A177-3AD203B41FA5}">
                      <a16:colId xmlns:a16="http://schemas.microsoft.com/office/drawing/2014/main" val="4044394445"/>
                    </a:ext>
                  </a:extLst>
                </a:gridCol>
                <a:gridCol w="651298">
                  <a:extLst>
                    <a:ext uri="{9D8B030D-6E8A-4147-A177-3AD203B41FA5}">
                      <a16:colId xmlns:a16="http://schemas.microsoft.com/office/drawing/2014/main" val="441608186"/>
                    </a:ext>
                  </a:extLst>
                </a:gridCol>
                <a:gridCol w="2354834">
                  <a:extLst>
                    <a:ext uri="{9D8B030D-6E8A-4147-A177-3AD203B41FA5}">
                      <a16:colId xmlns:a16="http://schemas.microsoft.com/office/drawing/2014/main" val="3581859233"/>
                    </a:ext>
                  </a:extLst>
                </a:gridCol>
              </a:tblGrid>
              <a:tr h="561171">
                <a:tc>
                  <a:txBody>
                    <a:bodyPr/>
                    <a:lstStyle/>
                    <a:p>
                      <a:pPr algn="ctr" fontAlgn="b"/>
                      <a:r>
                        <a:rPr lang="en-US" sz="1200" b="0" i="0" u="none" strike="noStrike" dirty="0">
                          <a:solidFill>
                            <a:srgbClr val="FFFFFF"/>
                          </a:solidFill>
                          <a:effectLst/>
                          <a:latin typeface="Calibri" panose="020F0502020204030204" pitchFamily="34" charset="0"/>
                        </a:rPr>
                        <a:t> </a:t>
                      </a:r>
                    </a:p>
                  </a:txBody>
                  <a:tcPr marL="5225" marR="5225" marT="5225" marB="0" anchor="b">
                    <a:lnL>
                      <a:noFill/>
                    </a:lnL>
                    <a:lnR>
                      <a:noFill/>
                    </a:lnR>
                    <a:lnT>
                      <a:noFill/>
                    </a:lnT>
                    <a:lnB>
                      <a:noFill/>
                    </a:lnB>
                    <a:solidFill>
                      <a:srgbClr val="C65911"/>
                    </a:solidFill>
                  </a:tcPr>
                </a:tc>
                <a:tc>
                  <a:txBody>
                    <a:bodyPr/>
                    <a:lstStyle/>
                    <a:p>
                      <a:pPr algn="ctr" fontAlgn="b"/>
                      <a:r>
                        <a:rPr lang="en-US" sz="1200" b="1" i="0" u="none" strike="noStrike" dirty="0">
                          <a:solidFill>
                            <a:srgbClr val="FFFFFF"/>
                          </a:solidFill>
                          <a:effectLst/>
                          <a:latin typeface="Calibri" panose="020F0502020204030204" pitchFamily="34" charset="0"/>
                        </a:rPr>
                        <a:t>July 2019 </a:t>
                      </a:r>
                      <a:br>
                        <a:rPr lang="en-US" sz="1200" b="1" i="0" u="none" strike="noStrike" dirty="0">
                          <a:solidFill>
                            <a:srgbClr val="FFFFFF"/>
                          </a:solidFill>
                          <a:effectLst/>
                          <a:latin typeface="Calibri" panose="020F0502020204030204" pitchFamily="34" charset="0"/>
                        </a:rPr>
                      </a:br>
                      <a:r>
                        <a:rPr lang="en-US" sz="1200" b="1" i="0" u="none" strike="noStrike" dirty="0">
                          <a:solidFill>
                            <a:srgbClr val="FFFFFF"/>
                          </a:solidFill>
                          <a:effectLst/>
                          <a:latin typeface="Calibri" panose="020F0502020204030204" pitchFamily="34" charset="0"/>
                        </a:rPr>
                        <a:t>P6 Update</a:t>
                      </a:r>
                    </a:p>
                  </a:txBody>
                  <a:tcPr marL="5225" marR="5225" marT="5225" marB="0" anchor="b">
                    <a:lnL>
                      <a:noFill/>
                    </a:lnL>
                    <a:lnR>
                      <a:noFill/>
                    </a:lnR>
                    <a:lnT>
                      <a:noFill/>
                    </a:lnT>
                    <a:lnB>
                      <a:noFill/>
                    </a:lnB>
                    <a:solidFill>
                      <a:srgbClr val="C65911"/>
                    </a:solidFill>
                  </a:tcPr>
                </a:tc>
                <a:tc>
                  <a:txBody>
                    <a:bodyPr/>
                    <a:lstStyle/>
                    <a:p>
                      <a:pPr algn="ctr" fontAlgn="b"/>
                      <a:r>
                        <a:rPr lang="en-US" sz="1200" b="1" i="0" u="none" strike="noStrike" dirty="0">
                          <a:solidFill>
                            <a:srgbClr val="FFFFFF"/>
                          </a:solidFill>
                          <a:effectLst/>
                          <a:latin typeface="Calibri" panose="020F0502020204030204" pitchFamily="34" charset="0"/>
                        </a:rPr>
                        <a:t>August 2019</a:t>
                      </a:r>
                    </a:p>
                    <a:p>
                      <a:pPr algn="ctr" fontAlgn="b"/>
                      <a:r>
                        <a:rPr lang="en-US" sz="1200" b="1" i="0" u="none" strike="noStrike" dirty="0">
                          <a:solidFill>
                            <a:srgbClr val="FFFFFF"/>
                          </a:solidFill>
                          <a:effectLst/>
                          <a:latin typeface="Calibri" panose="020F0502020204030204" pitchFamily="34" charset="0"/>
                        </a:rPr>
                        <a:t>   P6 Update</a:t>
                      </a:r>
                    </a:p>
                  </a:txBody>
                  <a:tcPr marL="5225" marR="5225" marT="5225" marB="0" anchor="b">
                    <a:lnL>
                      <a:noFill/>
                    </a:lnL>
                    <a:lnR>
                      <a:noFill/>
                    </a:lnR>
                    <a:lnT>
                      <a:noFill/>
                    </a:lnT>
                    <a:lnB>
                      <a:noFill/>
                    </a:lnB>
                    <a:solidFill>
                      <a:srgbClr val="C65911"/>
                    </a:solidFill>
                  </a:tcPr>
                </a:tc>
                <a:tc>
                  <a:txBody>
                    <a:bodyPr/>
                    <a:lstStyle/>
                    <a:p>
                      <a:pPr algn="l" fontAlgn="b"/>
                      <a:r>
                        <a:rPr lang="en-US" sz="1200" b="1" i="0" u="none" strike="noStrike" dirty="0">
                          <a:solidFill>
                            <a:srgbClr val="FFFFFF"/>
                          </a:solidFill>
                          <a:effectLst/>
                          <a:latin typeface="Calibri" panose="020F0502020204030204" pitchFamily="34" charset="0"/>
                        </a:rPr>
                        <a:t>Variance</a:t>
                      </a:r>
                    </a:p>
                  </a:txBody>
                  <a:tcPr marL="5225" marR="5225" marT="5225" marB="0" anchor="b">
                    <a:lnL>
                      <a:noFill/>
                    </a:lnL>
                    <a:lnR>
                      <a:noFill/>
                    </a:lnR>
                    <a:lnT>
                      <a:noFill/>
                    </a:lnT>
                    <a:lnB>
                      <a:noFill/>
                    </a:lnB>
                    <a:solidFill>
                      <a:srgbClr val="C65911"/>
                    </a:solidFill>
                  </a:tcPr>
                </a:tc>
                <a:tc>
                  <a:txBody>
                    <a:bodyPr/>
                    <a:lstStyle/>
                    <a:p>
                      <a:pPr algn="l" fontAlgn="b"/>
                      <a:r>
                        <a:rPr lang="en-US" sz="1200" b="1" i="0" u="none" strike="noStrike">
                          <a:solidFill>
                            <a:srgbClr val="FFFFFF"/>
                          </a:solidFill>
                          <a:effectLst/>
                          <a:latin typeface="Calibri" panose="020F0502020204030204" pitchFamily="34" charset="0"/>
                        </a:rPr>
                        <a:t>Comments</a:t>
                      </a:r>
                    </a:p>
                  </a:txBody>
                  <a:tcPr marL="5225" marR="5225" marT="5225" marB="0" anchor="b">
                    <a:lnL>
                      <a:noFill/>
                    </a:lnL>
                    <a:lnR>
                      <a:noFill/>
                    </a:lnR>
                    <a:lnT>
                      <a:noFill/>
                    </a:lnT>
                    <a:lnB>
                      <a:noFill/>
                    </a:lnB>
                    <a:solidFill>
                      <a:srgbClr val="C65911"/>
                    </a:solidFill>
                  </a:tcPr>
                </a:tc>
                <a:extLst>
                  <a:ext uri="{0D108BD9-81ED-4DB2-BD59-A6C34878D82A}">
                    <a16:rowId xmlns:a16="http://schemas.microsoft.com/office/drawing/2014/main" val="1527277345"/>
                  </a:ext>
                </a:extLst>
              </a:tr>
              <a:tr h="280586">
                <a:tc>
                  <a:txBody>
                    <a:bodyPr/>
                    <a:lstStyle/>
                    <a:p>
                      <a:pPr algn="l" fontAlgn="b"/>
                      <a:r>
                        <a:rPr lang="en-US" sz="1200" b="1" i="0" u="none" strike="noStrike" dirty="0">
                          <a:solidFill>
                            <a:srgbClr val="000000"/>
                          </a:solidFill>
                          <a:effectLst/>
                          <a:latin typeface="Calibri" panose="020F0502020204030204" pitchFamily="34" charset="0"/>
                        </a:rPr>
                        <a:t>Completed In August 2019</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extLst>
                  <a:ext uri="{0D108BD9-81ED-4DB2-BD59-A6C34878D82A}">
                    <a16:rowId xmlns:a16="http://schemas.microsoft.com/office/drawing/2014/main" val="2176684470"/>
                  </a:ext>
                </a:extLst>
              </a:tr>
              <a:tr h="260944">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T4 MS - Stakeholders Written Approval of 100% FSCF Final Design Documents</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8/1/2019</a:t>
                      </a:r>
                    </a:p>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8/1/2019</a:t>
                      </a:r>
                    </a:p>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499385"/>
                  </a:ext>
                </a:extLst>
              </a:tr>
              <a:tr h="260944">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T4 MS - Interface Agreement with all Detector Subgroups Complete</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8/20/2019</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8/20/2019</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Released Interface Documents in conjunction with TDR release</a:t>
                      </a: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143182"/>
                  </a:ext>
                </a:extLst>
              </a:tr>
              <a:tr h="260944">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5225" marR="5225" marT="52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66556024"/>
                  </a:ext>
                </a:extLst>
              </a:tr>
              <a:tr h="260944">
                <a:tc>
                  <a:txBody>
                    <a:bodyPr/>
                    <a:lstStyle/>
                    <a:p>
                      <a:pPr algn="l" fontAlgn="b"/>
                      <a:r>
                        <a:rPr lang="en-US" sz="1200" b="1" i="0" u="none" strike="noStrike" dirty="0">
                          <a:solidFill>
                            <a:srgbClr val="000000"/>
                          </a:solidFill>
                          <a:effectLst/>
                          <a:latin typeface="Calibri" panose="020F0502020204030204" pitchFamily="34" charset="0"/>
                        </a:rPr>
                        <a:t>Planned for Completion September – November 2019</a:t>
                      </a:r>
                    </a:p>
                  </a:txBody>
                  <a:tcPr marL="5225" marR="5225" marT="5225" marB="0" anchor="b">
                    <a:lnL>
                      <a:noFill/>
                    </a:lnL>
                    <a:lnR>
                      <a:noFill/>
                    </a:lnR>
                    <a:lnT>
                      <a:noFill/>
                    </a:lnT>
                    <a:lnB>
                      <a:noFill/>
                    </a:lnB>
                    <a:solidFill>
                      <a:srgbClr val="F8CBAD"/>
                    </a:solidFill>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5225" marR="5225" marT="5225" marB="0" anchor="b">
                    <a:lnL>
                      <a:noFill/>
                    </a:lnL>
                    <a:lnR>
                      <a:noFill/>
                    </a:lnR>
                    <a:lnT>
                      <a:noFill/>
                    </a:lnT>
                    <a:lnB>
                      <a:noFill/>
                    </a:lnB>
                    <a:solidFill>
                      <a:srgbClr val="F8CBAD"/>
                    </a:solidFill>
                  </a:tcPr>
                </a:tc>
                <a:extLst>
                  <a:ext uri="{0D108BD9-81ED-4DB2-BD59-A6C34878D82A}">
                    <a16:rowId xmlns:a16="http://schemas.microsoft.com/office/drawing/2014/main" val="1023566168"/>
                  </a:ext>
                </a:extLst>
              </a:tr>
              <a:tr h="389621">
                <a:tc>
                  <a:txBody>
                    <a:bodyPr/>
                    <a:lstStyle/>
                    <a:p>
                      <a:pPr algn="l" fontAlgn="b"/>
                      <a:r>
                        <a:rPr lang="en-US" sz="1200" b="0" i="0" u="none" strike="noStrike" dirty="0">
                          <a:solidFill>
                            <a:srgbClr val="000000"/>
                          </a:solidFill>
                          <a:effectLst/>
                          <a:latin typeface="Calibri" panose="020F0502020204030204" pitchFamily="34" charset="0"/>
                        </a:rPr>
                        <a:t>T4 MS - High Voltage System Preliminary design review Complete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9/3/2019</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Complete</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0501521"/>
                  </a:ext>
                </a:extLst>
              </a:tr>
              <a:tr h="372801">
                <a:tc>
                  <a:txBody>
                    <a:bodyPr/>
                    <a:lstStyle/>
                    <a:p>
                      <a:pPr algn="l" fontAlgn="b"/>
                      <a:r>
                        <a:rPr lang="en-US" sz="1200" b="0" i="0" u="none" strike="noStrike" dirty="0">
                          <a:solidFill>
                            <a:srgbClr val="000000"/>
                          </a:solidFill>
                          <a:effectLst/>
                          <a:latin typeface="Calibri" panose="020F0502020204030204" pitchFamily="34" charset="0"/>
                        </a:rPr>
                        <a:t>T4 MS - Ash River test results (phase 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10/16/2019</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10/16/2019</a:t>
                      </a:r>
                    </a:p>
                    <a:p>
                      <a:pPr algn="ctr" fontAlgn="b"/>
                      <a:endParaRPr lang="en-US" sz="1200" b="1" i="0" u="none" strike="noStrike" dirty="0">
                        <a:solidFill>
                          <a:srgbClr val="000000"/>
                        </a:solidFill>
                        <a:effectLst/>
                        <a:latin typeface="Calibri" panose="020F0502020204030204" pitchFamily="34" charset="0"/>
                      </a:endParaRP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On target</a:t>
                      </a:r>
                    </a:p>
                  </a:txBody>
                  <a:tcPr marL="5225" marR="5225" marT="52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396380"/>
                  </a:ext>
                </a:extLst>
              </a:tr>
            </a:tbl>
          </a:graphicData>
        </a:graphic>
      </p:graphicFrame>
    </p:spTree>
    <p:extLst>
      <p:ext uri="{BB962C8B-B14F-4D97-AF65-F5344CB8AC3E}">
        <p14:creationId xmlns:p14="http://schemas.microsoft.com/office/powerpoint/2010/main" val="2640994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E5E7-AE30-7F43-B8B8-775274727898}"/>
              </a:ext>
            </a:extLst>
          </p:cNvPr>
          <p:cNvSpPr>
            <a:spLocks noGrp="1"/>
          </p:cNvSpPr>
          <p:nvPr>
            <p:ph type="title"/>
          </p:nvPr>
        </p:nvSpPr>
        <p:spPr>
          <a:xfrm>
            <a:off x="444500" y="495242"/>
            <a:ext cx="8255000" cy="492443"/>
          </a:xfrm>
        </p:spPr>
        <p:txBody>
          <a:bodyPr/>
          <a:lstStyle/>
          <a:p>
            <a:r>
              <a:rPr lang="en-US" sz="3200" dirty="0"/>
              <a:t>DUNE Stop Light Report – August 2019</a:t>
            </a:r>
            <a:endParaRPr lang="en-US" sz="2000" dirty="0"/>
          </a:p>
        </p:txBody>
      </p:sp>
      <p:sp>
        <p:nvSpPr>
          <p:cNvPr id="4" name="Slide Number Placeholder 3">
            <a:extLst>
              <a:ext uri="{FF2B5EF4-FFF2-40B4-BE49-F238E27FC236}">
                <a16:creationId xmlns:a16="http://schemas.microsoft.com/office/drawing/2014/main" id="{3F3E9D62-F818-2840-971C-D870779DF37E}"/>
              </a:ext>
            </a:extLst>
          </p:cNvPr>
          <p:cNvSpPr>
            <a:spLocks noGrp="1"/>
          </p:cNvSpPr>
          <p:nvPr>
            <p:ph type="sldNum" sz="quarter" idx="7"/>
          </p:nvPr>
        </p:nvSpPr>
        <p:spPr/>
        <p:txBody>
          <a:bodyPr/>
          <a:lstStyle/>
          <a:p>
            <a:fld id="{B6F15528-21DE-4FAA-801E-634DDDAF4B2B}" type="slidenum">
              <a:rPr lang="en-US" smtClean="0"/>
              <a:pPr/>
              <a:t>9</a:t>
            </a:fld>
            <a:endParaRPr lang="en-US" dirty="0"/>
          </a:p>
        </p:txBody>
      </p:sp>
      <p:sp>
        <p:nvSpPr>
          <p:cNvPr id="5" name="Footer Placeholder 4">
            <a:extLst>
              <a:ext uri="{FF2B5EF4-FFF2-40B4-BE49-F238E27FC236}">
                <a16:creationId xmlns:a16="http://schemas.microsoft.com/office/drawing/2014/main" id="{1A818998-CB5A-2146-AC91-58017B2A3205}"/>
              </a:ext>
            </a:extLst>
          </p:cNvPr>
          <p:cNvSpPr>
            <a:spLocks noGrp="1"/>
          </p:cNvSpPr>
          <p:nvPr>
            <p:ph type="ftr" sz="quarter" idx="5"/>
          </p:nvPr>
        </p:nvSpPr>
        <p:spPr/>
        <p:txBody>
          <a:bodyPr/>
          <a:lstStyle/>
          <a:p>
            <a:pPr marL="12700">
              <a:lnSpc>
                <a:spcPct val="100000"/>
              </a:lnSpc>
            </a:pPr>
            <a:r>
              <a:rPr lang="en-US"/>
              <a:t>Bishop | DUNE PMG</a:t>
            </a:r>
            <a:endParaRPr lang="en-US" dirty="0"/>
          </a:p>
        </p:txBody>
      </p:sp>
      <p:sp>
        <p:nvSpPr>
          <p:cNvPr id="6" name="Date Placeholder 5">
            <a:extLst>
              <a:ext uri="{FF2B5EF4-FFF2-40B4-BE49-F238E27FC236}">
                <a16:creationId xmlns:a16="http://schemas.microsoft.com/office/drawing/2014/main" id="{DAE791C6-57FA-ED4C-AEB5-673D21340E4F}"/>
              </a:ext>
            </a:extLst>
          </p:cNvPr>
          <p:cNvSpPr>
            <a:spLocks noGrp="1"/>
          </p:cNvSpPr>
          <p:nvPr>
            <p:ph type="dt" sz="half" idx="6"/>
          </p:nvPr>
        </p:nvSpPr>
        <p:spPr/>
        <p:txBody>
          <a:bodyPr/>
          <a:lstStyle/>
          <a:p>
            <a:pPr marL="12700"/>
            <a:r>
              <a:rPr lang="en-US"/>
              <a:t>September 2019</a:t>
            </a:r>
            <a:endParaRPr lang="en-US" dirty="0"/>
          </a:p>
        </p:txBody>
      </p:sp>
      <p:sp>
        <p:nvSpPr>
          <p:cNvPr id="8" name="Content Placeholder 2">
            <a:extLst>
              <a:ext uri="{FF2B5EF4-FFF2-40B4-BE49-F238E27FC236}">
                <a16:creationId xmlns:a16="http://schemas.microsoft.com/office/drawing/2014/main" id="{B9E0EC21-0AA1-744C-B9BE-F0941DF472F4}"/>
              </a:ext>
            </a:extLst>
          </p:cNvPr>
          <p:cNvSpPr txBox="1">
            <a:spLocks/>
          </p:cNvSpPr>
          <p:nvPr/>
        </p:nvSpPr>
        <p:spPr>
          <a:xfrm>
            <a:off x="469900" y="4148355"/>
            <a:ext cx="8229600" cy="1905000"/>
          </a:xfrm>
          <a:prstGeom prst="rect">
            <a:avLst/>
          </a:prstGeom>
        </p:spPr>
        <p:txBody>
          <a:bodyPr wrap="square" lIns="0" tIns="0" rIns="0" bIns="0">
            <a:normAutofit/>
          </a:bodyPr>
          <a:lstStyle>
            <a:lvl1pPr marL="0">
              <a:defRPr sz="2200" b="0" i="0">
                <a:solidFill>
                  <a:srgbClr val="3B5A77"/>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Overall, the performance for August is within acceptable range</a:t>
            </a:r>
          </a:p>
          <a:p>
            <a:pPr marL="342900" indent="-342900">
              <a:buFont typeface="Arial" panose="020B0604020202020204" pitchFamily="34" charset="0"/>
              <a:buChar char="•"/>
            </a:pPr>
            <a:r>
              <a:rPr lang="en-US" sz="1800" kern="0" dirty="0">
                <a:solidFill>
                  <a:schemeClr val="tx1">
                    <a:lumMod val="75000"/>
                    <a:lumOff val="25000"/>
                  </a:schemeClr>
                </a:solidFill>
              </a:rPr>
              <a:t>Most of overspend due to catching up accruals on APA task</a:t>
            </a:r>
          </a:p>
          <a:p>
            <a:pPr marL="342900" indent="-342900">
              <a:buFont typeface="Arial" panose="020B0604020202020204" pitchFamily="34" charset="0"/>
              <a:buChar char="•"/>
            </a:pPr>
            <a:r>
              <a:rPr lang="en-US" sz="1800" kern="0" dirty="0">
                <a:solidFill>
                  <a:schemeClr val="tx1">
                    <a:lumMod val="75000"/>
                    <a:lumOff val="25000"/>
                  </a:schemeClr>
                </a:solidFill>
              </a:rPr>
              <a:t>Underspend due to vacations and unfilled role – work is getting done by drawing upon other resources.</a:t>
            </a:r>
          </a:p>
          <a:p>
            <a:pPr lvl="1"/>
            <a:endParaRPr lang="en-US" kern="0" dirty="0">
              <a:solidFill>
                <a:sysClr val="windowText" lastClr="000000"/>
              </a:solidFill>
            </a:endParaRPr>
          </a:p>
        </p:txBody>
      </p:sp>
      <p:pic>
        <p:nvPicPr>
          <p:cNvPr id="10" name="Picture 9">
            <a:extLst>
              <a:ext uri="{FF2B5EF4-FFF2-40B4-BE49-F238E27FC236}">
                <a16:creationId xmlns:a16="http://schemas.microsoft.com/office/drawing/2014/main" id="{3E147D45-D7B8-5848-B77A-77F2140DB129}"/>
              </a:ext>
            </a:extLst>
          </p:cNvPr>
          <p:cNvPicPr>
            <a:picLocks noChangeAspect="1"/>
          </p:cNvPicPr>
          <p:nvPr/>
        </p:nvPicPr>
        <p:blipFill>
          <a:blip r:embed="rId2"/>
          <a:stretch>
            <a:fillRect/>
          </a:stretch>
        </p:blipFill>
        <p:spPr>
          <a:xfrm>
            <a:off x="394772" y="1233297"/>
            <a:ext cx="8354456" cy="2669446"/>
          </a:xfrm>
          <a:prstGeom prst="rect">
            <a:avLst/>
          </a:prstGeom>
        </p:spPr>
      </p:pic>
    </p:spTree>
    <p:extLst>
      <p:ext uri="{BB962C8B-B14F-4D97-AF65-F5344CB8AC3E}">
        <p14:creationId xmlns:p14="http://schemas.microsoft.com/office/powerpoint/2010/main" val="4087452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1368AC24DD9D4CBC26DE06522378C9" ma:contentTypeVersion="0" ma:contentTypeDescription="Create a new document." ma:contentTypeScope="" ma:versionID="e9dfda16a0e1f2c808a90cf2328fad74">
  <xsd:schema xmlns:xsd="http://www.w3.org/2001/XMLSchema" xmlns:xs="http://www.w3.org/2001/XMLSchema" xmlns:p="http://schemas.microsoft.com/office/2006/metadata/properties" targetNamespace="http://schemas.microsoft.com/office/2006/metadata/properties" ma:root="true" ma:fieldsID="0a2a15062da292ef8906a1732bb9626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3A91EE-131E-4715-86C6-77E303CADFA4}">
  <ds:schemaRefs>
    <ds:schemaRef ds:uri="http://schemas.microsoft.com/sharepoint/v3/contenttype/forms"/>
  </ds:schemaRefs>
</ds:datastoreItem>
</file>

<file path=customXml/itemProps2.xml><?xml version="1.0" encoding="utf-8"?>
<ds:datastoreItem xmlns:ds="http://schemas.openxmlformats.org/officeDocument/2006/customXml" ds:itemID="{3D895F38-B383-42DD-9138-504F552EAC3D}">
  <ds:schemaRefs>
    <ds:schemaRef ds:uri="http://purl.org/dc/elements/1.1/"/>
    <ds:schemaRef ds:uri="http://purl.org/dc/term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57ADCE9-4477-4E7D-9346-B675EE363D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75806</TotalTime>
  <Words>2455</Words>
  <Application>Microsoft Macintosh PowerPoint</Application>
  <PresentationFormat>On-screen Show (4:3)</PresentationFormat>
  <Paragraphs>335</Paragraphs>
  <Slides>24</Slides>
  <Notes>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24</vt:i4>
      </vt:variant>
    </vt:vector>
  </HeadingPairs>
  <TitlesOfParts>
    <vt:vector size="33" baseType="lpstr">
      <vt:lpstr>Arial</vt:lpstr>
      <vt:lpstr>Calibri</vt:lpstr>
      <vt:lpstr>Helvetica</vt:lpstr>
      <vt:lpstr>Lucida Grande</vt:lpstr>
      <vt:lpstr>Wingdings</vt:lpstr>
      <vt:lpstr>Office Theme</vt:lpstr>
      <vt:lpstr>LBNF Content-Footer Theme</vt:lpstr>
      <vt:lpstr>1_LBNF Content-Footer Theme</vt:lpstr>
      <vt:lpstr>2_LBNF Content-Footer Theme</vt:lpstr>
      <vt:lpstr>PowerPoint Presentation</vt:lpstr>
      <vt:lpstr>Outline</vt:lpstr>
      <vt:lpstr>ES&amp;H Update</vt:lpstr>
      <vt:lpstr>Quality Assurance</vt:lpstr>
      <vt:lpstr>Project Management Highlights</vt:lpstr>
      <vt:lpstr>Project Management Highlights</vt:lpstr>
      <vt:lpstr>Project Management Highlights</vt:lpstr>
      <vt:lpstr>DUNE Milestones</vt:lpstr>
      <vt:lpstr>DUNE Stop Light Report – August 2019</vt:lpstr>
      <vt:lpstr>DUNE Stop Light Report – last 6 periods</vt:lpstr>
      <vt:lpstr>Far Detector Engineering</vt:lpstr>
      <vt:lpstr>FD Installation</vt:lpstr>
      <vt:lpstr>DUNE Trial Assembly at Ash River</vt:lpstr>
      <vt:lpstr>DUNE Trial Assembly at Ash River </vt:lpstr>
      <vt:lpstr>FD APA</vt:lpstr>
      <vt:lpstr>FD APA</vt:lpstr>
      <vt:lpstr>ICEBERG Test Stand at PAB</vt:lpstr>
      <vt:lpstr>Status of ASICs (i)</vt:lpstr>
      <vt:lpstr>Status of ASICs (ii)</vt:lpstr>
      <vt:lpstr>Status of ASICs (iii)</vt:lpstr>
      <vt:lpstr>Cold Box at CERN and 7th ProtoDUNE APA</vt:lpstr>
      <vt:lpstr>Near Detector</vt:lpstr>
      <vt:lpstr>Near Detector:</vt:lpstr>
      <vt:lpstr>Upcoming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Janet E. Bishop</cp:lastModifiedBy>
  <cp:revision>958</cp:revision>
  <cp:lastPrinted>2019-07-22T18:46:34Z</cp:lastPrinted>
  <dcterms:created xsi:type="dcterms:W3CDTF">2016-07-13T11:29:54Z</dcterms:created>
  <dcterms:modified xsi:type="dcterms:W3CDTF">2019-09-19T13:26:00Z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2016-06-23T00:00:00Z</vt:filetime>
  </property>
  <property fmtid="{D5CDD505-2E9C-101B-9397-08002B2CF9AE}" pid="3" name="LastSaved">
    <vt:filetime>2016-07-13T00:00:00Z</vt:filetime>
  </property>
  <property fmtid="{D5CDD505-2E9C-101B-9397-08002B2CF9AE}" pid="4" name="IsMyDocuments">
    <vt:bool>true</vt:bool>
  </property>
  <property fmtid="{D5CDD505-2E9C-101B-9397-08002B2CF9AE}" pid="5" name="ContentTypeId">
    <vt:lpwstr>0x0101005B1368AC24DD9D4CBC26DE06522378C9</vt:lpwstr>
  </property>
</Properties>
</file>