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3" r:id="rId5"/>
  </p:sldMasterIdLst>
  <p:notesMasterIdLst>
    <p:notesMasterId r:id="rId40"/>
  </p:notesMasterIdLst>
  <p:handoutMasterIdLst>
    <p:handoutMasterId r:id="rId41"/>
  </p:handoutMasterIdLst>
  <p:sldIdLst>
    <p:sldId id="306" r:id="rId6"/>
    <p:sldId id="307" r:id="rId7"/>
    <p:sldId id="294" r:id="rId8"/>
    <p:sldId id="300" r:id="rId9"/>
    <p:sldId id="275" r:id="rId10"/>
    <p:sldId id="302" r:id="rId11"/>
    <p:sldId id="303" r:id="rId12"/>
    <p:sldId id="298" r:id="rId13"/>
    <p:sldId id="309" r:id="rId14"/>
    <p:sldId id="316" r:id="rId15"/>
    <p:sldId id="317" r:id="rId16"/>
    <p:sldId id="318" r:id="rId17"/>
    <p:sldId id="310" r:id="rId18"/>
    <p:sldId id="787" r:id="rId19"/>
    <p:sldId id="788" r:id="rId20"/>
    <p:sldId id="781" r:id="rId21"/>
    <p:sldId id="783" r:id="rId22"/>
    <p:sldId id="785" r:id="rId23"/>
    <p:sldId id="311" r:id="rId24"/>
    <p:sldId id="789" r:id="rId25"/>
    <p:sldId id="790" r:id="rId26"/>
    <p:sldId id="791" r:id="rId27"/>
    <p:sldId id="312" r:id="rId28"/>
    <p:sldId id="456" r:id="rId29"/>
    <p:sldId id="458" r:id="rId30"/>
    <p:sldId id="457" r:id="rId31"/>
    <p:sldId id="313" r:id="rId32"/>
    <p:sldId id="794" r:id="rId33"/>
    <p:sldId id="799" r:id="rId34"/>
    <p:sldId id="800" r:id="rId35"/>
    <p:sldId id="801" r:id="rId36"/>
    <p:sldId id="314" r:id="rId37"/>
    <p:sldId id="792" r:id="rId38"/>
    <p:sldId id="793"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004C97"/>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napToObjects="1" showGuides="1">
      <p:cViewPr varScale="1">
        <p:scale>
          <a:sx n="72" d="100"/>
          <a:sy n="72" d="100"/>
        </p:scale>
        <p:origin x="45" y="147"/>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FBCF56-5710-1D46-ADF4-2968C54B38FF}" type="slidenum">
              <a:rPr lang="en-US" smtClean="0"/>
              <a:pPr>
                <a:defRPr/>
              </a:pPr>
              <a:t>14</a:t>
            </a:fld>
            <a:endParaRPr lang="en-US" dirty="0"/>
          </a:p>
        </p:txBody>
      </p:sp>
    </p:spTree>
    <p:extLst>
      <p:ext uri="{BB962C8B-B14F-4D97-AF65-F5344CB8AC3E}">
        <p14:creationId xmlns:p14="http://schemas.microsoft.com/office/powerpoint/2010/main" val="149923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FBCF56-5710-1D46-ADF4-2968C54B38FF}" type="slidenum">
              <a:rPr lang="en-US" smtClean="0"/>
              <a:pPr>
                <a:defRPr/>
              </a:pPr>
              <a:t>16</a:t>
            </a:fld>
            <a:endParaRPr lang="en-US" dirty="0"/>
          </a:p>
        </p:txBody>
      </p:sp>
    </p:spTree>
    <p:extLst>
      <p:ext uri="{BB962C8B-B14F-4D97-AF65-F5344CB8AC3E}">
        <p14:creationId xmlns:p14="http://schemas.microsoft.com/office/powerpoint/2010/main" val="43054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24</a:t>
            </a:fld>
            <a:endParaRPr lang="en-US" dirty="0"/>
          </a:p>
        </p:txBody>
      </p:sp>
    </p:spTree>
    <p:extLst>
      <p:ext uri="{BB962C8B-B14F-4D97-AF65-F5344CB8AC3E}">
        <p14:creationId xmlns:p14="http://schemas.microsoft.com/office/powerpoint/2010/main" val="129636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dirty="0"/>
          </a:p>
        </p:txBody>
      </p:sp>
    </p:spTree>
    <p:extLst>
      <p:ext uri="{BB962C8B-B14F-4D97-AF65-F5344CB8AC3E}">
        <p14:creationId xmlns:p14="http://schemas.microsoft.com/office/powerpoint/2010/main" val="240492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dirty="0"/>
          </a:p>
        </p:txBody>
      </p:sp>
    </p:spTree>
    <p:extLst>
      <p:ext uri="{BB962C8B-B14F-4D97-AF65-F5344CB8AC3E}">
        <p14:creationId xmlns:p14="http://schemas.microsoft.com/office/powerpoint/2010/main" val="2525235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dirty="0"/>
              <a:t>9/9/2019</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a:t>Climate Survey Action Teams Recommendations</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dirty="0"/>
          </a:p>
        </p:txBody>
      </p:sp>
    </p:spTree>
    <p:extLst>
      <p:ext uri="{BB962C8B-B14F-4D97-AF65-F5344CB8AC3E}">
        <p14:creationId xmlns:p14="http://schemas.microsoft.com/office/powerpoint/2010/main" val="401722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dirty="0"/>
              <a:t>9/9/2019</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dirty="0"/>
              <a:t>Climate Survey Action Teams Recommendations</a:t>
            </a: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dirty="0"/>
          </a:p>
        </p:txBody>
      </p:sp>
    </p:spTree>
    <p:extLst>
      <p:ext uri="{BB962C8B-B14F-4D97-AF65-F5344CB8AC3E}">
        <p14:creationId xmlns:p14="http://schemas.microsoft.com/office/powerpoint/2010/main" val="419690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dirty="0"/>
              <a:t>9/9/2019</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dirty="0"/>
              <a:t>Climate Survey Action Teams Recommendations</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dirty="0"/>
          </a:p>
        </p:txBody>
      </p:sp>
    </p:spTree>
    <p:extLst>
      <p:ext uri="{BB962C8B-B14F-4D97-AF65-F5344CB8AC3E}">
        <p14:creationId xmlns:p14="http://schemas.microsoft.com/office/powerpoint/2010/main" val="163777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dirty="0"/>
              <a:t>9/9/2019</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dirty="0"/>
              <a:t>Climate Survey Action Teams Recommendations</a:t>
            </a: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dirty="0"/>
          </a:p>
        </p:txBody>
      </p:sp>
    </p:spTree>
    <p:extLst>
      <p:ext uri="{BB962C8B-B14F-4D97-AF65-F5344CB8AC3E}">
        <p14:creationId xmlns:p14="http://schemas.microsoft.com/office/powerpoint/2010/main" val="270828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9/9/2019</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Climate Survey Action Teams Recommendations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9/9/2019</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Climate Survey Action Teams Recommendations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9/9/2019</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Climate Survey Action Teams Recommendations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9/9/2019</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Climate Survey Action Teams Recommendations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9/9/2019</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9/9/2019</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dirty="0"/>
              <a:t>9/9/2019</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a:t>Climate Survey Action Teams Recommendations</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dirty="0"/>
          </a:p>
        </p:txBody>
      </p:sp>
    </p:spTree>
    <p:extLst>
      <p:ext uri="{BB962C8B-B14F-4D97-AF65-F5344CB8AC3E}">
        <p14:creationId xmlns:p14="http://schemas.microsoft.com/office/powerpoint/2010/main" val="104596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29113912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9/9/2019</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Climate Survey Action Teams Recommendations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9"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dirty="0"/>
              <a:t>9/9/2019</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Climate Survey Action Teams Recommendations</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dirty="0"/>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40901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2CA9A-AF03-4D0F-9152-D80424E922D2}"/>
              </a:ext>
            </a:extLst>
          </p:cNvPr>
          <p:cNvSpPr>
            <a:spLocks noGrp="1"/>
          </p:cNvSpPr>
          <p:nvPr>
            <p:ph type="body" sz="quarter" idx="10"/>
          </p:nvPr>
        </p:nvSpPr>
        <p:spPr/>
        <p:txBody>
          <a:bodyPr/>
          <a:lstStyle/>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a:extLst>
              <a:ext uri="{FF2B5EF4-FFF2-40B4-BE49-F238E27FC236}">
                <a16:creationId xmlns:a16="http://schemas.microsoft.com/office/drawing/2014/main" id="{E8A8589F-9D60-4868-BEEC-948E6F509410}"/>
              </a:ext>
            </a:extLst>
          </p:cNvPr>
          <p:cNvSpPr>
            <a:spLocks noGrp="1"/>
          </p:cNvSpPr>
          <p:nvPr>
            <p:ph type="body" sz="quarter" idx="11"/>
          </p:nvPr>
        </p:nvSpPr>
        <p:spPr/>
        <p:txBody>
          <a:bodyPr>
            <a:normAutofit lnSpcReduction="10000"/>
          </a:bodyPr>
          <a:lstStyle/>
          <a:p>
            <a:pPr>
              <a:spcBef>
                <a:spcPts val="0"/>
              </a:spcBef>
            </a:pPr>
            <a:r>
              <a:rPr lang="en-US" dirty="0"/>
              <a:t>2019 Climate Survey Action Teams Recommendations</a:t>
            </a:r>
          </a:p>
        </p:txBody>
      </p:sp>
    </p:spTree>
    <p:extLst>
      <p:ext uri="{BB962C8B-B14F-4D97-AF65-F5344CB8AC3E}">
        <p14:creationId xmlns:p14="http://schemas.microsoft.com/office/powerpoint/2010/main" val="222190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Helvetica" panose="020B0604020202020204" pitchFamily="34" charset="0"/>
                <a:ea typeface="Geneva" pitchFamily="121" charset="-128"/>
              </a:rPr>
              <a:t>Recommendation Short Lists to address key themes</a:t>
            </a:r>
          </a:p>
        </p:txBody>
      </p:sp>
      <p:sp>
        <p:nvSpPr>
          <p:cNvPr id="24578" name="Content Placeholder 29"/>
          <p:cNvSpPr>
            <a:spLocks noGrp="1"/>
          </p:cNvSpPr>
          <p:nvPr>
            <p:ph idx="1"/>
          </p:nvPr>
        </p:nvSpPr>
        <p:spPr bwMode="auto">
          <a:xfrm>
            <a:off x="228600" y="995635"/>
            <a:ext cx="8686800" cy="5353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857250" lvl="1" indent="-457200">
              <a:buFont typeface="+mj-lt"/>
              <a:buAutoNum type="arabicPeriod"/>
            </a:pPr>
            <a:r>
              <a:rPr lang="en-US" altLang="en-US" u="sng" dirty="0">
                <a:latin typeface="Helvetica" panose="020B0604020202020204" pitchFamily="34" charset="0"/>
                <a:ea typeface="Geneva" pitchFamily="121" charset="-128"/>
              </a:rPr>
              <a:t>Lack of Communication up and down the managerial chain</a:t>
            </a:r>
          </a:p>
          <a:p>
            <a:pPr marL="1257300" lvl="2" indent="-457200"/>
            <a:r>
              <a:rPr lang="en-US" altLang="en-US" b="1" dirty="0">
                <a:latin typeface="Helvetica" panose="020B0604020202020204" pitchFamily="34" charset="0"/>
                <a:ea typeface="Geneva" pitchFamily="121" charset="-128"/>
              </a:rPr>
              <a:t>Improve Upper Management Accessibility (more face to face)</a:t>
            </a:r>
          </a:p>
          <a:p>
            <a:pPr marL="1257300" lvl="2" indent="-457200"/>
            <a:r>
              <a:rPr lang="en-US" altLang="en-US" b="1" dirty="0">
                <a:latin typeface="Helvetica" panose="020B0604020202020204" pitchFamily="34" charset="0"/>
                <a:ea typeface="Geneva" pitchFamily="121" charset="-128"/>
              </a:rPr>
              <a:t>Feedback</a:t>
            </a:r>
          </a:p>
          <a:p>
            <a:pPr marL="1714500" lvl="3" indent="-457200"/>
            <a:r>
              <a:rPr lang="en-US" altLang="en-US" dirty="0">
                <a:latin typeface="Helvetica" panose="020B0604020202020204" pitchFamily="34" charset="0"/>
                <a:ea typeface="Geneva" pitchFamily="121" charset="-128"/>
              </a:rPr>
              <a:t>Announce suggestions under consideration in Fermi News </a:t>
            </a:r>
          </a:p>
          <a:p>
            <a:pPr marL="1714500" lvl="3" indent="-457200"/>
            <a:r>
              <a:rPr lang="en-US" altLang="en-US" dirty="0">
                <a:latin typeface="Helvetica" panose="020B0604020202020204" pitchFamily="34" charset="0"/>
                <a:ea typeface="Geneva" pitchFamily="121" charset="-128"/>
              </a:rPr>
              <a:t>Create a lab policy on communication and feedback programs</a:t>
            </a:r>
          </a:p>
          <a:p>
            <a:pPr marL="1257300" lvl="3" indent="0">
              <a:buNone/>
            </a:pPr>
            <a:r>
              <a:rPr lang="en-US" altLang="en-US" dirty="0">
                <a:latin typeface="Helvetica" panose="020B0604020202020204" pitchFamily="34" charset="0"/>
                <a:ea typeface="Geneva" pitchFamily="121" charset="-128"/>
              </a:rPr>
              <a:t>	Note: Mechanisms should include well-publicized:</a:t>
            </a:r>
          </a:p>
          <a:p>
            <a:pPr marL="2000250" lvl="4" indent="-285750"/>
            <a:r>
              <a:rPr lang="en-US" altLang="en-US" dirty="0">
                <a:latin typeface="Helvetica" panose="020B0604020202020204" pitchFamily="34" charset="0"/>
                <a:ea typeface="Geneva" pitchFamily="121" charset="-128"/>
              </a:rPr>
              <a:t>Email address ("suggestions@fnal.gov")</a:t>
            </a:r>
          </a:p>
          <a:p>
            <a:pPr marL="2000250" lvl="4" indent="-285750"/>
            <a:r>
              <a:rPr lang="en-US" altLang="en-US" dirty="0">
                <a:latin typeface="Helvetica" panose="020B0604020202020204" pitchFamily="34" charset="0"/>
                <a:ea typeface="Geneva" pitchFamily="121" charset="-128"/>
              </a:rPr>
              <a:t>Web pages that allow the possibility of anonymous feedback</a:t>
            </a:r>
          </a:p>
          <a:p>
            <a:pPr marL="2000250" lvl="4" indent="-285750"/>
            <a:r>
              <a:rPr lang="en-US" altLang="en-US" dirty="0">
                <a:latin typeface="Helvetica" panose="020B0604020202020204" pitchFamily="34" charset="0"/>
                <a:ea typeface="Geneva" pitchFamily="121" charset="-128"/>
              </a:rPr>
              <a:t>Mail station to which people can send written feedback</a:t>
            </a:r>
          </a:p>
          <a:p>
            <a:pPr marL="2457450" lvl="5" indent="-285750">
              <a:buFont typeface="Wingdings" panose="05000000000000000000" pitchFamily="2" charset="2"/>
              <a:buChar char="§"/>
            </a:pPr>
            <a:r>
              <a:rPr lang="en-US" altLang="en-US" sz="1600" dirty="0">
                <a:solidFill>
                  <a:srgbClr val="404040"/>
                </a:solidFill>
                <a:latin typeface="Helvetica" panose="020B0604020202020204" pitchFamily="34" charset="0"/>
                <a:ea typeface="Geneva" pitchFamily="121" charset="-128"/>
              </a:rPr>
              <a:t>Create Suggestion Drop boxes</a:t>
            </a:r>
          </a:p>
          <a:p>
            <a:pPr marL="2914650" lvl="6" indent="-285750"/>
            <a:r>
              <a:rPr lang="en-US" altLang="en-US" sz="1400" dirty="0">
                <a:solidFill>
                  <a:srgbClr val="404040"/>
                </a:solidFill>
                <a:latin typeface="Helvetica" panose="020B0604020202020204" pitchFamily="34" charset="0"/>
                <a:ea typeface="Geneva" pitchFamily="121" charset="-128"/>
              </a:rPr>
              <a:t>Written</a:t>
            </a:r>
          </a:p>
          <a:p>
            <a:pPr marL="2914650" lvl="6" indent="-285750"/>
            <a:r>
              <a:rPr lang="en-US" altLang="en-US" sz="1400" dirty="0">
                <a:solidFill>
                  <a:srgbClr val="404040"/>
                </a:solidFill>
                <a:latin typeface="Helvetica" panose="020B0604020202020204" pitchFamily="34" charset="0"/>
                <a:ea typeface="Geneva" pitchFamily="121" charset="-128"/>
              </a:rPr>
              <a:t>Electronic; Example (WDRS)</a:t>
            </a:r>
          </a:p>
          <a:p>
            <a:pPr marL="1257300" lvl="2" indent="-457200"/>
            <a:r>
              <a:rPr lang="en-US" altLang="en-US" b="1" dirty="0">
                <a:latin typeface="Helvetica" panose="020B0604020202020204" pitchFamily="34" charset="0"/>
                <a:ea typeface="Geneva" pitchFamily="121" charset="-128"/>
              </a:rPr>
              <a:t>Organize periodic mid-level “neighborhood” meetings</a:t>
            </a:r>
          </a:p>
          <a:p>
            <a:pPr marL="1714500" lvl="3" indent="-457200"/>
            <a:r>
              <a:rPr lang="en-US" altLang="en-US" dirty="0">
                <a:latin typeface="Helvetica" panose="020B0604020202020204" pitchFamily="34" charset="0"/>
                <a:ea typeface="Geneva" pitchFamily="121" charset="-128"/>
              </a:rPr>
              <a:t>Smaller targeted meetings on topics outside All-hands meetings</a:t>
            </a:r>
          </a:p>
          <a:p>
            <a:pPr marL="1714500" lvl="3" indent="-457200"/>
            <a:r>
              <a:rPr lang="en-US" altLang="en-US" dirty="0">
                <a:latin typeface="Helvetica" panose="020B0604020202020204" pitchFamily="34" charset="0"/>
                <a:ea typeface="Geneva" pitchFamily="121" charset="-128"/>
              </a:rPr>
              <a:t>Send periodic D/S/P State-of-Nation emails; Example (FESS)</a:t>
            </a:r>
          </a:p>
          <a:p>
            <a:pPr marL="800100" lvl="2" indent="0">
              <a:buNone/>
            </a:pPr>
            <a:endParaRPr lang="en-US" altLang="en-US" sz="1000" dirty="0">
              <a:latin typeface="Helvetica" panose="020B0604020202020204" pitchFamily="34" charset="0"/>
              <a:ea typeface="Geneva" pitchFamily="121" charset="-128"/>
            </a:endParaRPr>
          </a:p>
          <a:p>
            <a:pPr marL="1257300" lvl="2" indent="-457200"/>
            <a:endParaRPr lang="en-US" altLang="en-US" dirty="0">
              <a:latin typeface="Helvetica" panose="020B0604020202020204" pitchFamily="34" charset="0"/>
              <a:ea typeface="Geneva" pitchFamily="121" charset="-128"/>
            </a:endParaRPr>
          </a:p>
          <a:p>
            <a:pPr marL="457200" indent="-457200">
              <a:buFont typeface="+mj-lt"/>
              <a:buAutoNum type="arabicPeriod"/>
            </a:pPr>
            <a:endParaRPr lang="en-US" altLang="en-US" dirty="0">
              <a:latin typeface="Helvetica" panose="020B0604020202020204" pitchFamily="34" charset="0"/>
              <a:ea typeface="Geneva" pitchFamily="121" charset="-128"/>
            </a:endParaRPr>
          </a:p>
          <a:p>
            <a:pPr marL="1257300" lvl="2" indent="-457200">
              <a:buFont typeface="+mj-lt"/>
              <a:buAutoNum type="arabicPeriod"/>
            </a:pPr>
            <a:endParaRPr lang="en-US" altLang="en-US" dirty="0">
              <a:latin typeface="Helvetica" panose="020B0604020202020204" pitchFamily="34" charset="0"/>
              <a:ea typeface="Geneva" pitchFamily="121" charset="-128"/>
            </a:endParaRPr>
          </a:p>
          <a:p>
            <a:pPr marL="1257300" lvl="2" indent="-457200">
              <a:buFont typeface="+mj-lt"/>
              <a:buAutoNum type="arabicPeriod"/>
            </a:pPr>
            <a:endParaRPr lang="en-US" altLang="en-US" dirty="0">
              <a:latin typeface="Helvetica" panose="020B0604020202020204" pitchFamily="34" charset="0"/>
              <a:ea typeface="Geneva" pitchFamily="121"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10</a:t>
            </a:fld>
            <a:endParaRPr lang="en-US" altLang="en-US" sz="1200" dirty="0">
              <a:solidFill>
                <a:srgbClr val="004C97"/>
              </a:solidFill>
              <a:latin typeface="Helvetica" panose="020B0604020202020204" pitchFamily="34" charset="0"/>
            </a:endParaRPr>
          </a:p>
        </p:txBody>
      </p:sp>
      <p:sp>
        <p:nvSpPr>
          <p:cNvPr id="2" name="Date Placeholder 1">
            <a:extLst>
              <a:ext uri="{FF2B5EF4-FFF2-40B4-BE49-F238E27FC236}">
                <a16:creationId xmlns:a16="http://schemas.microsoft.com/office/drawing/2014/main" id="{FFB9A534-646D-4FE4-8DA0-BB8E002DD20E}"/>
              </a:ext>
            </a:extLst>
          </p:cNvPr>
          <p:cNvSpPr>
            <a:spLocks noGrp="1"/>
          </p:cNvSpPr>
          <p:nvPr>
            <p:ph type="dt" sz="half" idx="10"/>
          </p:nvPr>
        </p:nvSpPr>
        <p:spPr/>
        <p:txBody>
          <a:bodyPr/>
          <a:lstStyle/>
          <a:p>
            <a:r>
              <a:rPr lang="en-US" altLang="en-US" dirty="0"/>
              <a:t>9/9/2019</a:t>
            </a:r>
          </a:p>
        </p:txBody>
      </p:sp>
      <p:sp>
        <p:nvSpPr>
          <p:cNvPr id="3" name="Footer Placeholder 2">
            <a:extLst>
              <a:ext uri="{FF2B5EF4-FFF2-40B4-BE49-F238E27FC236}">
                <a16:creationId xmlns:a16="http://schemas.microsoft.com/office/drawing/2014/main" id="{635A5DD5-53FD-4C43-8D63-16270933CECE}"/>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412013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C912-6522-43CC-A511-5EABA07BCC97}"/>
              </a:ext>
            </a:extLst>
          </p:cNvPr>
          <p:cNvSpPr>
            <a:spLocks noGrp="1"/>
          </p:cNvSpPr>
          <p:nvPr>
            <p:ph type="title"/>
          </p:nvPr>
        </p:nvSpPr>
        <p:spPr/>
        <p:txBody>
          <a:bodyPr/>
          <a:lstStyle/>
          <a:p>
            <a:r>
              <a:rPr lang="en-US" altLang="en-US" dirty="0">
                <a:latin typeface="Helvetica" panose="020B0604020202020204" pitchFamily="34" charset="0"/>
                <a:ea typeface="Geneva" pitchFamily="121" charset="-128"/>
              </a:rPr>
              <a:t>Recommendation Short Lists to address key themes</a:t>
            </a:r>
            <a:endParaRPr lang="en-US" dirty="0"/>
          </a:p>
        </p:txBody>
      </p:sp>
      <p:sp>
        <p:nvSpPr>
          <p:cNvPr id="3" name="Content Placeholder 2">
            <a:extLst>
              <a:ext uri="{FF2B5EF4-FFF2-40B4-BE49-F238E27FC236}">
                <a16:creationId xmlns:a16="http://schemas.microsoft.com/office/drawing/2014/main" id="{849F1E1F-47E9-4D2A-BF1F-ABCE03278301}"/>
              </a:ext>
            </a:extLst>
          </p:cNvPr>
          <p:cNvSpPr>
            <a:spLocks noGrp="1"/>
          </p:cNvSpPr>
          <p:nvPr>
            <p:ph idx="1"/>
          </p:nvPr>
        </p:nvSpPr>
        <p:spPr/>
        <p:txBody>
          <a:bodyPr/>
          <a:lstStyle/>
          <a:p>
            <a:pPr marL="857250" lvl="1" indent="-457200">
              <a:buFont typeface="+mj-lt"/>
              <a:buAutoNum type="arabicPeriod" startAt="2"/>
            </a:pPr>
            <a:r>
              <a:rPr lang="en-US" altLang="en-US" u="sng" dirty="0">
                <a:latin typeface="Helvetica" panose="020B0604020202020204" pitchFamily="34" charset="0"/>
                <a:ea typeface="Geneva" pitchFamily="121" charset="-128"/>
              </a:rPr>
              <a:t>Respect/Recognition Awards are poorly communicated and underutilized</a:t>
            </a:r>
          </a:p>
          <a:p>
            <a:pPr marL="1257300" lvl="2" indent="-457200"/>
            <a:r>
              <a:rPr lang="en-US" altLang="en-US" b="1" dirty="0">
                <a:latin typeface="Helvetica" panose="020B0604020202020204" pitchFamily="34" charset="0"/>
                <a:ea typeface="Geneva" pitchFamily="121" charset="-128"/>
              </a:rPr>
              <a:t>Create “Thank you” culture </a:t>
            </a:r>
            <a:r>
              <a:rPr lang="en-US" altLang="en-US" dirty="0">
                <a:latin typeface="Helvetica" panose="020B0604020202020204" pitchFamily="34" charset="0"/>
                <a:ea typeface="Geneva" pitchFamily="121" charset="-128"/>
              </a:rPr>
              <a:t>– Take time to say Thank you</a:t>
            </a:r>
          </a:p>
          <a:p>
            <a:pPr marL="1257300" lvl="2" indent="-457200"/>
            <a:r>
              <a:rPr lang="en-US" altLang="en-US" b="1" dirty="0">
                <a:latin typeface="Helvetica" panose="020B0604020202020204" pitchFamily="34" charset="0"/>
                <a:ea typeface="Geneva" pitchFamily="121" charset="-128"/>
              </a:rPr>
              <a:t>Publicize the awards programs </a:t>
            </a:r>
            <a:r>
              <a:rPr lang="en-US" altLang="en-US" dirty="0">
                <a:latin typeface="Helvetica" panose="020B0604020202020204" pitchFamily="34" charset="0"/>
                <a:ea typeface="Geneva" pitchFamily="121" charset="-128"/>
              </a:rPr>
              <a:t>that are in place more often so that people are aware of what we have in place.</a:t>
            </a:r>
          </a:p>
          <a:p>
            <a:pPr marL="1257300" lvl="2" indent="-457200"/>
            <a:r>
              <a:rPr lang="en-US" altLang="en-US" b="1" dirty="0">
                <a:latin typeface="Helvetica" panose="020B0604020202020204" pitchFamily="34" charset="0"/>
                <a:ea typeface="Geneva" pitchFamily="121" charset="-128"/>
              </a:rPr>
              <a:t>Publicize the "winners" of awards </a:t>
            </a:r>
            <a:r>
              <a:rPr lang="en-US" altLang="en-US" dirty="0">
                <a:latin typeface="Helvetica" panose="020B0604020202020204" pitchFamily="34" charset="0"/>
                <a:ea typeface="Geneva" pitchFamily="121" charset="-128"/>
              </a:rPr>
              <a:t>(perhaps as a regular feature of Fermilab Today, perhaps as part of the "state of the nation" email communications).</a:t>
            </a:r>
          </a:p>
          <a:p>
            <a:pPr marL="1257300" lvl="2" indent="-457200"/>
            <a:r>
              <a:rPr lang="en-US" altLang="en-US" b="1" dirty="0">
                <a:latin typeface="Helvetica" panose="020B0604020202020204" pitchFamily="34" charset="0"/>
                <a:ea typeface="Geneva" pitchFamily="121" charset="-128"/>
              </a:rPr>
              <a:t>The Spot award should either be transformed into some sort of "choose-your-own" gift card </a:t>
            </a:r>
            <a:r>
              <a:rPr lang="en-US" altLang="en-US" dirty="0">
                <a:latin typeface="Helvetica" panose="020B0604020202020204" pitchFamily="34" charset="0"/>
                <a:ea typeface="Geneva" pitchFamily="121" charset="-128"/>
              </a:rPr>
              <a:t>(from a selection that includes a variety of vendors such as Amazon, local restaurants, local stores, Fermi gear, Science Store etc.), </a:t>
            </a:r>
            <a:r>
              <a:rPr lang="en-US" altLang="en-US" b="1" dirty="0">
                <a:latin typeface="Helvetica" panose="020B0604020202020204" pitchFamily="34" charset="0"/>
                <a:ea typeface="Geneva" pitchFamily="121" charset="-128"/>
              </a:rPr>
              <a:t>OR the monetary portion should be eliminated completely and the award should just be a "Thank you" (published) and the Spot pin</a:t>
            </a:r>
            <a:r>
              <a:rPr lang="en-US" altLang="en-US" dirty="0">
                <a:latin typeface="Helvetica" panose="020B0604020202020204" pitchFamily="34" charset="0"/>
                <a:ea typeface="Geneva" pitchFamily="121" charset="-128"/>
              </a:rPr>
              <a:t>.  Not a forced Frontier Pub gift card.</a:t>
            </a:r>
            <a:endParaRPr lang="en-US" dirty="0"/>
          </a:p>
        </p:txBody>
      </p:sp>
      <p:sp>
        <p:nvSpPr>
          <p:cNvPr id="6" name="Slide Number Placeholder 5">
            <a:extLst>
              <a:ext uri="{FF2B5EF4-FFF2-40B4-BE49-F238E27FC236}">
                <a16:creationId xmlns:a16="http://schemas.microsoft.com/office/drawing/2014/main" id="{AF66DB29-7E04-482D-9BC9-6400C9BC40D3}"/>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dirty="0"/>
          </a:p>
        </p:txBody>
      </p:sp>
      <p:sp>
        <p:nvSpPr>
          <p:cNvPr id="8" name="Date Placeholder 7">
            <a:extLst>
              <a:ext uri="{FF2B5EF4-FFF2-40B4-BE49-F238E27FC236}">
                <a16:creationId xmlns:a16="http://schemas.microsoft.com/office/drawing/2014/main" id="{7D42398A-1E36-4D72-9AB8-0ABD4BC5D637}"/>
              </a:ext>
            </a:extLst>
          </p:cNvPr>
          <p:cNvSpPr>
            <a:spLocks noGrp="1"/>
          </p:cNvSpPr>
          <p:nvPr>
            <p:ph type="dt" sz="half" idx="10"/>
          </p:nvPr>
        </p:nvSpPr>
        <p:spPr/>
        <p:txBody>
          <a:bodyPr/>
          <a:lstStyle/>
          <a:p>
            <a:r>
              <a:rPr lang="en-US" altLang="en-US" dirty="0"/>
              <a:t>9/9/2019</a:t>
            </a:r>
          </a:p>
        </p:txBody>
      </p:sp>
      <p:sp>
        <p:nvSpPr>
          <p:cNvPr id="9" name="Footer Placeholder 8">
            <a:extLst>
              <a:ext uri="{FF2B5EF4-FFF2-40B4-BE49-F238E27FC236}">
                <a16:creationId xmlns:a16="http://schemas.microsoft.com/office/drawing/2014/main" id="{AC18DB13-BC42-48D4-AE45-3B96EEB0877C}"/>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212087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Helvetica" panose="020B0604020202020204" pitchFamily="34" charset="0"/>
                <a:ea typeface="Geneva" pitchFamily="121" charset="-128"/>
              </a:rPr>
              <a:t>Recommendation Short Lists to address key themes</a:t>
            </a:r>
          </a:p>
        </p:txBody>
      </p:sp>
      <p:sp>
        <p:nvSpPr>
          <p:cNvPr id="24578" name="Content Placeholder 29"/>
          <p:cNvSpPr>
            <a:spLocks noGrp="1"/>
          </p:cNvSpPr>
          <p:nvPr>
            <p:ph idx="1"/>
          </p:nvPr>
        </p:nvSpPr>
        <p:spPr bwMode="auto">
          <a:xfrm>
            <a:off x="228600" y="910256"/>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857250" lvl="1" indent="-457200">
              <a:buFont typeface="+mj-lt"/>
              <a:buAutoNum type="arabicPeriod" startAt="3"/>
            </a:pPr>
            <a:r>
              <a:rPr lang="en-US" altLang="en-US" u="sng" dirty="0">
                <a:latin typeface="Helvetica" panose="020B0604020202020204" pitchFamily="34" charset="0"/>
                <a:ea typeface="Geneva" pitchFamily="121" charset="-128"/>
              </a:rPr>
              <a:t>Management skill sets are underdeveloped</a:t>
            </a:r>
          </a:p>
          <a:p>
            <a:pPr marL="1257300" lvl="2" indent="-457200"/>
            <a:r>
              <a:rPr lang="en-US" altLang="en-US" b="1" dirty="0">
                <a:latin typeface="Helvetica" panose="020B0604020202020204" pitchFamily="34" charset="0"/>
                <a:ea typeface="Geneva" pitchFamily="121" charset="-128"/>
              </a:rPr>
              <a:t>Institute a 360-degree review process </a:t>
            </a:r>
            <a:r>
              <a:rPr lang="en-US" altLang="en-US" dirty="0">
                <a:latin typeface="Helvetica" panose="020B0604020202020204" pitchFamily="34" charset="0"/>
                <a:ea typeface="Geneva" pitchFamily="121" charset="-128"/>
              </a:rPr>
              <a:t>as part of the annual performance reviews.</a:t>
            </a:r>
          </a:p>
          <a:p>
            <a:pPr marL="1257300" lvl="2" indent="-457200"/>
            <a:r>
              <a:rPr lang="en-US" altLang="en-US" b="1" dirty="0">
                <a:latin typeface="Helvetica" panose="020B0604020202020204" pitchFamily="34" charset="0"/>
                <a:ea typeface="Geneva" pitchFamily="121" charset="-128"/>
              </a:rPr>
              <a:t>Develop additional and refresher managerial training requirements </a:t>
            </a:r>
            <a:r>
              <a:rPr lang="en-US" altLang="en-US" dirty="0">
                <a:latin typeface="Helvetica" panose="020B0604020202020204" pitchFamily="34" charset="0"/>
                <a:ea typeface="Geneva" pitchFamily="121" charset="-128"/>
              </a:rPr>
              <a:t>that address the skills required to be an effective manager, not just the legal requirements to safeguard FRA.</a:t>
            </a:r>
          </a:p>
          <a:p>
            <a:pPr marL="1257300" lvl="2" indent="-457200"/>
            <a:r>
              <a:rPr lang="en-US" altLang="en-US" b="1" dirty="0">
                <a:latin typeface="Helvetica" panose="020B0604020202020204" pitchFamily="34" charset="0"/>
                <a:ea typeface="Geneva" pitchFamily="121" charset="-128"/>
              </a:rPr>
              <a:t>Create separate but equal technical and managerial career paths.</a:t>
            </a:r>
          </a:p>
          <a:p>
            <a:pPr marL="1714500" lvl="3" indent="-457200"/>
            <a:r>
              <a:rPr lang="en-US" altLang="en-US" dirty="0">
                <a:latin typeface="Helvetica" panose="020B0604020202020204" pitchFamily="34" charset="0"/>
                <a:ea typeface="Geneva" pitchFamily="121" charset="-128"/>
              </a:rPr>
              <a:t>not all employees want to be (or have the skills to be) an effective manager</a:t>
            </a:r>
          </a:p>
          <a:p>
            <a:pPr marL="1714500" lvl="3" indent="-457200"/>
            <a:r>
              <a:rPr lang="en-US" altLang="en-US" dirty="0">
                <a:latin typeface="Helvetica" panose="020B0604020202020204" pitchFamily="34" charset="0"/>
                <a:ea typeface="Geneva" pitchFamily="121" charset="-128"/>
              </a:rPr>
              <a:t>hire/promote managers with the desire and skills to be in line management</a:t>
            </a:r>
          </a:p>
          <a:p>
            <a:pPr marL="1714500" lvl="3" indent="-457200"/>
            <a:r>
              <a:rPr lang="en-US" altLang="en-US" dirty="0">
                <a:latin typeface="Helvetica" panose="020B0604020202020204" pitchFamily="34" charset="0"/>
                <a:ea typeface="Geneva" pitchFamily="121" charset="-128"/>
              </a:rPr>
              <a:t>line management should manage people, not projects; and when promoted from within a technical organization, their technical workload should be minimized when they move into management.</a:t>
            </a:r>
          </a:p>
          <a:p>
            <a:pPr marL="1257300" lvl="2" indent="-457200"/>
            <a:endParaRPr lang="en-US" altLang="en-US" dirty="0">
              <a:latin typeface="Helvetica" panose="020B0604020202020204" pitchFamily="34" charset="0"/>
              <a:ea typeface="Geneva" pitchFamily="121" charset="-128"/>
            </a:endParaRPr>
          </a:p>
          <a:p>
            <a:pPr marL="457200" indent="-457200">
              <a:buFont typeface="+mj-lt"/>
              <a:buAutoNum type="arabicPeriod"/>
            </a:pPr>
            <a:endParaRPr lang="en-US" altLang="en-US" dirty="0">
              <a:latin typeface="Helvetica" panose="020B0604020202020204" pitchFamily="34" charset="0"/>
              <a:ea typeface="Geneva" pitchFamily="121" charset="-128"/>
            </a:endParaRPr>
          </a:p>
          <a:p>
            <a:pPr marL="1257300" lvl="2" indent="-457200">
              <a:buFont typeface="+mj-lt"/>
              <a:buAutoNum type="arabicPeriod"/>
            </a:pPr>
            <a:endParaRPr lang="en-US" altLang="en-US" dirty="0">
              <a:latin typeface="Helvetica" panose="020B0604020202020204" pitchFamily="34" charset="0"/>
              <a:ea typeface="Geneva" pitchFamily="121" charset="-128"/>
            </a:endParaRPr>
          </a:p>
          <a:p>
            <a:pPr marL="1257300" lvl="2" indent="-457200">
              <a:buFont typeface="+mj-lt"/>
              <a:buAutoNum type="arabicPeriod"/>
            </a:pPr>
            <a:endParaRPr lang="en-US" altLang="en-US" dirty="0">
              <a:latin typeface="Helvetica" panose="020B0604020202020204" pitchFamily="34" charset="0"/>
              <a:ea typeface="Geneva" pitchFamily="121"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dirty="0">
              <a:solidFill>
                <a:srgbClr val="004C97"/>
              </a:solidFill>
              <a:latin typeface="Helvetica" panose="020B0604020202020204" pitchFamily="34" charset="0"/>
            </a:endParaRPr>
          </a:p>
        </p:txBody>
      </p:sp>
      <p:sp>
        <p:nvSpPr>
          <p:cNvPr id="2" name="Date Placeholder 1">
            <a:extLst>
              <a:ext uri="{FF2B5EF4-FFF2-40B4-BE49-F238E27FC236}">
                <a16:creationId xmlns:a16="http://schemas.microsoft.com/office/drawing/2014/main" id="{2032FBEA-2F33-4DBD-96F2-A0533194E786}"/>
              </a:ext>
            </a:extLst>
          </p:cNvPr>
          <p:cNvSpPr>
            <a:spLocks noGrp="1"/>
          </p:cNvSpPr>
          <p:nvPr>
            <p:ph type="dt" sz="half" idx="10"/>
          </p:nvPr>
        </p:nvSpPr>
        <p:spPr/>
        <p:txBody>
          <a:bodyPr/>
          <a:lstStyle/>
          <a:p>
            <a:r>
              <a:rPr lang="en-US" altLang="en-US" dirty="0"/>
              <a:t>9/9/2019</a:t>
            </a:r>
          </a:p>
        </p:txBody>
      </p:sp>
      <p:sp>
        <p:nvSpPr>
          <p:cNvPr id="3" name="Footer Placeholder 2">
            <a:extLst>
              <a:ext uri="{FF2B5EF4-FFF2-40B4-BE49-F238E27FC236}">
                <a16:creationId xmlns:a16="http://schemas.microsoft.com/office/drawing/2014/main" id="{FA21B8DC-F937-4FD4-8C8C-D9B6EFE76C37}"/>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86420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lvl="0">
              <a:spcBef>
                <a:spcPts val="0"/>
              </a:spcBef>
            </a:pPr>
            <a:r>
              <a:rPr lang="en-US" dirty="0"/>
              <a:t>Bridget Iverson, Brendan Kiburg, Luke Martin, Ann Marie Matthei, and </a:t>
            </a:r>
          </a:p>
          <a:p>
            <a:pPr lvl="0">
              <a:spcBef>
                <a:spcPts val="0"/>
              </a:spcBef>
            </a:pPr>
            <a:r>
              <a:rPr lang="en-US" dirty="0"/>
              <a:t>Valery Stanley</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dirty="0"/>
              <a:t>Fermilab Climate Survey: Trust </a:t>
            </a:r>
          </a:p>
          <a:p>
            <a:pPr>
              <a:spcBef>
                <a:spcPts val="0"/>
              </a:spcBef>
            </a:pPr>
            <a:r>
              <a:rPr lang="en-US" dirty="0"/>
              <a:t>Action Team Recommendations</a:t>
            </a:r>
          </a:p>
        </p:txBody>
      </p:sp>
    </p:spTree>
    <p:extLst>
      <p:ext uri="{BB962C8B-B14F-4D97-AF65-F5344CB8AC3E}">
        <p14:creationId xmlns:p14="http://schemas.microsoft.com/office/powerpoint/2010/main" val="96989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FB2C3-DBE1-9C47-9E33-18D4BDAB648E}"/>
              </a:ext>
            </a:extLst>
          </p:cNvPr>
          <p:cNvSpPr>
            <a:spLocks noGrp="1"/>
          </p:cNvSpPr>
          <p:nvPr>
            <p:ph idx="1"/>
          </p:nvPr>
        </p:nvSpPr>
        <p:spPr>
          <a:xfrm>
            <a:off x="228600" y="883011"/>
            <a:ext cx="8672513" cy="5417820"/>
          </a:xfrm>
        </p:spPr>
        <p:txBody>
          <a:bodyPr/>
          <a:lstStyle/>
          <a:p>
            <a:r>
              <a:rPr lang="en-US" b="1" dirty="0"/>
              <a:t>Charge: </a:t>
            </a:r>
            <a:r>
              <a:rPr lang="en-US" dirty="0"/>
              <a:t>How can we increase trust between employees and management?</a:t>
            </a:r>
          </a:p>
          <a:p>
            <a:r>
              <a:rPr lang="en-US" dirty="0"/>
              <a:t>Solicited feedback through Fermi news, 24 written responses.  Several recurring themes related to trust:</a:t>
            </a:r>
          </a:p>
          <a:p>
            <a:pPr lvl="1"/>
            <a:r>
              <a:rPr lang="en-US" dirty="0"/>
              <a:t>Strong link identified between open communication and trust</a:t>
            </a:r>
          </a:p>
          <a:p>
            <a:pPr lvl="1"/>
            <a:r>
              <a:rPr lang="en-US" dirty="0"/>
              <a:t>Some employees perceive “ongoing need to keep things secret” </a:t>
            </a:r>
          </a:p>
          <a:p>
            <a:pPr lvl="1"/>
            <a:r>
              <a:rPr lang="en-US" dirty="0"/>
              <a:t>Employees identified isolation from management (inaccessible)</a:t>
            </a:r>
          </a:p>
          <a:p>
            <a:pPr lvl="1"/>
            <a:r>
              <a:rPr lang="en-US" dirty="0"/>
              <a:t>Employees observe bad* behavior by some managers without actions being taken to address the issues (*unprofessional, inadequacy, verbally abusive, dishonest, sexual harassment)</a:t>
            </a:r>
          </a:p>
          <a:p>
            <a:pPr lvl="1"/>
            <a:r>
              <a:rPr lang="en-US" dirty="0"/>
              <a:t>A power dynamic exists between staff and supervisors, which can lead to a fear of reprisal</a:t>
            </a:r>
          </a:p>
          <a:p>
            <a:pPr lvl="1"/>
            <a:r>
              <a:rPr lang="en-US" dirty="0"/>
              <a:t>Take people's complaints about abusive managers seriously</a:t>
            </a:r>
          </a:p>
          <a:p>
            <a:pPr marL="457200" lvl="1" indent="0">
              <a:buNone/>
            </a:pPr>
            <a:endParaRPr lang="en-US" dirty="0"/>
          </a:p>
          <a:p>
            <a:pPr lvl="1"/>
            <a:endParaRPr lang="en-US" dirty="0"/>
          </a:p>
        </p:txBody>
      </p:sp>
      <p:sp>
        <p:nvSpPr>
          <p:cNvPr id="3" name="Title 2">
            <a:extLst>
              <a:ext uri="{FF2B5EF4-FFF2-40B4-BE49-F238E27FC236}">
                <a16:creationId xmlns:a16="http://schemas.microsoft.com/office/drawing/2014/main" id="{AFFFBF94-F5FA-6F4E-8C8E-C0DB4C0D7D20}"/>
              </a:ext>
            </a:extLst>
          </p:cNvPr>
          <p:cNvSpPr>
            <a:spLocks noGrp="1"/>
          </p:cNvSpPr>
          <p:nvPr>
            <p:ph type="title"/>
          </p:nvPr>
        </p:nvSpPr>
        <p:spPr>
          <a:xfrm>
            <a:off x="0" y="251752"/>
            <a:ext cx="9144000" cy="765518"/>
          </a:xfrm>
        </p:spPr>
        <p:txBody>
          <a:bodyPr/>
          <a:lstStyle/>
          <a:p>
            <a:r>
              <a:rPr lang="en-US" sz="2600" dirty="0"/>
              <a:t>Trust Action Team:  “Trust begins with honesty and truth”</a:t>
            </a:r>
            <a:br>
              <a:rPr lang="en-US" sz="2600" dirty="0"/>
            </a:br>
            <a:endParaRPr lang="en-US" sz="2600" dirty="0"/>
          </a:p>
        </p:txBody>
      </p:sp>
      <p:sp>
        <p:nvSpPr>
          <p:cNvPr id="4" name="Date Placeholder 3">
            <a:extLst>
              <a:ext uri="{FF2B5EF4-FFF2-40B4-BE49-F238E27FC236}">
                <a16:creationId xmlns:a16="http://schemas.microsoft.com/office/drawing/2014/main" id="{31009B35-D801-7A41-9CB9-1F0FC5E68202}"/>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6A72145B-5A66-B94A-A7C0-9B956ADD789D}"/>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BAD23178-4EBC-F44C-896D-E3E1A9D7D61B}"/>
              </a:ext>
            </a:extLst>
          </p:cNvPr>
          <p:cNvSpPr>
            <a:spLocks noGrp="1"/>
          </p:cNvSpPr>
          <p:nvPr>
            <p:ph type="sldNum" sz="quarter" idx="4"/>
          </p:nvPr>
        </p:nvSpPr>
        <p:spPr/>
        <p:txBody>
          <a:bodyPr/>
          <a:lstStyle/>
          <a:p>
            <a:pPr>
              <a:defRPr/>
            </a:pPr>
            <a:fld id="{8A21503F-0C5A-E448-885E-39AA0F393303}" type="slidenum">
              <a:rPr lang="en-US" smtClean="0"/>
              <a:pPr>
                <a:defRPr/>
              </a:pPr>
              <a:t>14</a:t>
            </a:fld>
            <a:endParaRPr lang="en-US" dirty="0"/>
          </a:p>
        </p:txBody>
      </p:sp>
    </p:spTree>
    <p:extLst>
      <p:ext uri="{BB962C8B-B14F-4D97-AF65-F5344CB8AC3E}">
        <p14:creationId xmlns:p14="http://schemas.microsoft.com/office/powerpoint/2010/main" val="190187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453220-AF88-C646-A5D8-4D7CF6CF99C0}"/>
              </a:ext>
            </a:extLst>
          </p:cNvPr>
          <p:cNvSpPr>
            <a:spLocks noGrp="1"/>
          </p:cNvSpPr>
          <p:nvPr>
            <p:ph idx="1"/>
          </p:nvPr>
        </p:nvSpPr>
        <p:spPr>
          <a:xfrm>
            <a:off x="228600" y="505239"/>
            <a:ext cx="8812530" cy="5059363"/>
          </a:xfrm>
        </p:spPr>
        <p:txBody>
          <a:bodyPr/>
          <a:lstStyle/>
          <a:p>
            <a:r>
              <a:rPr lang="en-US" sz="2100" b="1" dirty="0"/>
              <a:t>All employees review their supervisors. These annual reviews should be analyzed by the supervisor’s manager (skip-a-level review).</a:t>
            </a:r>
          </a:p>
          <a:p>
            <a:r>
              <a:rPr lang="en-US" sz="2100" dirty="0"/>
              <a:t>Implementation: FermiWorks (like Employee Performance Reviews and Goal Setting)</a:t>
            </a:r>
          </a:p>
          <a:p>
            <a:r>
              <a:rPr lang="en-US" sz="2100" dirty="0"/>
              <a:t>Goals</a:t>
            </a:r>
          </a:p>
          <a:p>
            <a:pPr lvl="1"/>
            <a:r>
              <a:rPr lang="en-US" sz="2100" dirty="0"/>
              <a:t>This develops a channel for employees to provide regular feedback on their supervisor</a:t>
            </a:r>
          </a:p>
          <a:p>
            <a:pPr lvl="1"/>
            <a:r>
              <a:rPr lang="en-US" sz="2100" dirty="0"/>
              <a:t>Increases accountability of managers</a:t>
            </a:r>
          </a:p>
          <a:p>
            <a:pPr lvl="1"/>
            <a:r>
              <a:rPr lang="en-US" sz="2100" dirty="0"/>
              <a:t>Highlights leaders that are well-respected and meeting lab goals</a:t>
            </a:r>
          </a:p>
          <a:p>
            <a:pPr lvl="1"/>
            <a:r>
              <a:rPr lang="en-US" sz="2100" dirty="0"/>
              <a:t>Identify managers that are violating lab goals and aggravating the trust issues</a:t>
            </a:r>
          </a:p>
          <a:p>
            <a:r>
              <a:rPr lang="en-US" sz="2100" dirty="0"/>
              <a:t>Quote from survey: “If a manager gets consistent negative feedback or complaints from employees - listen and fix, don't simply move them around to abuse another group. If "everyone" knows a manager is inadequate and abusive, people don't just mistrust that manager but the whole managerial structure.”</a:t>
            </a:r>
          </a:p>
          <a:p>
            <a:endParaRPr lang="en-US" sz="2100" dirty="0"/>
          </a:p>
        </p:txBody>
      </p:sp>
      <p:sp>
        <p:nvSpPr>
          <p:cNvPr id="3" name="Title 2">
            <a:extLst>
              <a:ext uri="{FF2B5EF4-FFF2-40B4-BE49-F238E27FC236}">
                <a16:creationId xmlns:a16="http://schemas.microsoft.com/office/drawing/2014/main" id="{E5ED6496-066E-2142-80E8-EEBDF765625C}"/>
              </a:ext>
            </a:extLst>
          </p:cNvPr>
          <p:cNvSpPr>
            <a:spLocks noGrp="1"/>
          </p:cNvSpPr>
          <p:nvPr>
            <p:ph type="title"/>
          </p:nvPr>
        </p:nvSpPr>
        <p:spPr>
          <a:xfrm>
            <a:off x="140970" y="61486"/>
            <a:ext cx="8686800" cy="427877"/>
          </a:xfrm>
        </p:spPr>
        <p:txBody>
          <a:bodyPr/>
          <a:lstStyle/>
          <a:p>
            <a:r>
              <a:rPr lang="en-US" sz="2600" dirty="0"/>
              <a:t>Recommendation 1: Employees Review Supervisors</a:t>
            </a:r>
          </a:p>
        </p:txBody>
      </p:sp>
      <p:sp>
        <p:nvSpPr>
          <p:cNvPr id="4" name="Date Placeholder 3">
            <a:extLst>
              <a:ext uri="{FF2B5EF4-FFF2-40B4-BE49-F238E27FC236}">
                <a16:creationId xmlns:a16="http://schemas.microsoft.com/office/drawing/2014/main" id="{27F046A3-1042-9D40-B656-569DF411B17E}"/>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A449F2EF-56C0-7343-A9E9-F048519F887C}"/>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F7C18B96-ED76-4946-A262-EEA8A553CC84}"/>
              </a:ext>
            </a:extLst>
          </p:cNvPr>
          <p:cNvSpPr>
            <a:spLocks noGrp="1"/>
          </p:cNvSpPr>
          <p:nvPr>
            <p:ph type="sldNum" sz="quarter" idx="4"/>
          </p:nvPr>
        </p:nvSpPr>
        <p:spPr/>
        <p:txBody>
          <a:bodyPr/>
          <a:lstStyle/>
          <a:p>
            <a:pPr>
              <a:defRPr/>
            </a:pPr>
            <a:fld id="{8A21503F-0C5A-E448-885E-39AA0F393303}" type="slidenum">
              <a:rPr lang="en-US" smtClean="0"/>
              <a:pPr>
                <a:defRPr/>
              </a:pPr>
              <a:t>15</a:t>
            </a:fld>
            <a:endParaRPr lang="en-US" dirty="0"/>
          </a:p>
        </p:txBody>
      </p:sp>
    </p:spTree>
    <p:extLst>
      <p:ext uri="{BB962C8B-B14F-4D97-AF65-F5344CB8AC3E}">
        <p14:creationId xmlns:p14="http://schemas.microsoft.com/office/powerpoint/2010/main" val="22909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E31BE-235C-7E42-8F08-D68B384D5512}"/>
              </a:ext>
            </a:extLst>
          </p:cNvPr>
          <p:cNvSpPr>
            <a:spLocks noGrp="1"/>
          </p:cNvSpPr>
          <p:nvPr>
            <p:ph idx="1"/>
          </p:nvPr>
        </p:nvSpPr>
        <p:spPr>
          <a:xfrm>
            <a:off x="140970" y="899318"/>
            <a:ext cx="8915400" cy="5331001"/>
          </a:xfrm>
        </p:spPr>
        <p:txBody>
          <a:bodyPr/>
          <a:lstStyle/>
          <a:p>
            <a:r>
              <a:rPr lang="en-US" b="1" dirty="0"/>
              <a:t>Develop and publicize existing tools for submitting concerns or complaints. </a:t>
            </a:r>
            <a:r>
              <a:rPr lang="en-US" dirty="0"/>
              <a:t>Managers’ skills can be reviewed annually, but significant conflicts may require immediate attention. </a:t>
            </a:r>
          </a:p>
          <a:p>
            <a:r>
              <a:rPr lang="en-US" dirty="0"/>
              <a:t>Implementation: Review in all-hands meeting or email memo</a:t>
            </a:r>
          </a:p>
          <a:p>
            <a:r>
              <a:rPr lang="en-US" dirty="0"/>
              <a:t>Goals</a:t>
            </a:r>
          </a:p>
          <a:p>
            <a:pPr lvl="1"/>
            <a:r>
              <a:rPr lang="en-US" dirty="0"/>
              <a:t>Continue development of Employee Concerns Program</a:t>
            </a:r>
          </a:p>
          <a:p>
            <a:pPr lvl="1"/>
            <a:r>
              <a:rPr lang="en-US" dirty="0"/>
              <a:t>Improve awareness of existing channels (HR Partner, Line Management, Employee Concerns Program)</a:t>
            </a:r>
          </a:p>
          <a:p>
            <a:pPr lvl="1"/>
            <a:r>
              <a:rPr lang="en-US" dirty="0"/>
              <a:t>Encourage employees to utilize these tools without fear of reprisal, require managers to respond to employee concerns</a:t>
            </a:r>
          </a:p>
          <a:p>
            <a:pPr lvl="1"/>
            <a:r>
              <a:rPr lang="en-US" dirty="0"/>
              <a:t>Build trust by ensuring employees that the lab will take people’s concerns about abusive managers seriously</a:t>
            </a:r>
          </a:p>
          <a:p>
            <a:endParaRPr lang="en-US" dirty="0"/>
          </a:p>
          <a:p>
            <a:pPr marL="457200" lvl="1" indent="0">
              <a:buNone/>
            </a:pPr>
            <a:endParaRPr lang="en-US" dirty="0"/>
          </a:p>
        </p:txBody>
      </p:sp>
      <p:sp>
        <p:nvSpPr>
          <p:cNvPr id="3" name="Title 2">
            <a:extLst>
              <a:ext uri="{FF2B5EF4-FFF2-40B4-BE49-F238E27FC236}">
                <a16:creationId xmlns:a16="http://schemas.microsoft.com/office/drawing/2014/main" id="{70B41923-F776-1C46-89F7-0641BF25E1D5}"/>
              </a:ext>
            </a:extLst>
          </p:cNvPr>
          <p:cNvSpPr>
            <a:spLocks noGrp="1"/>
          </p:cNvSpPr>
          <p:nvPr>
            <p:ph type="title"/>
          </p:nvPr>
        </p:nvSpPr>
        <p:spPr>
          <a:xfrm>
            <a:off x="228600" y="29912"/>
            <a:ext cx="8915400" cy="719798"/>
          </a:xfrm>
        </p:spPr>
        <p:txBody>
          <a:bodyPr/>
          <a:lstStyle/>
          <a:p>
            <a:r>
              <a:rPr lang="en-US" sz="2600" dirty="0"/>
              <a:t>Recommendation 2: Publicize Existing Reporting Tools</a:t>
            </a:r>
          </a:p>
        </p:txBody>
      </p:sp>
      <p:sp>
        <p:nvSpPr>
          <p:cNvPr id="4" name="Date Placeholder 3">
            <a:extLst>
              <a:ext uri="{FF2B5EF4-FFF2-40B4-BE49-F238E27FC236}">
                <a16:creationId xmlns:a16="http://schemas.microsoft.com/office/drawing/2014/main" id="{30C0887A-3769-F040-BDE9-3D81A0466CFA}"/>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51219435-F686-4943-AF11-7527BC9A79D0}"/>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97D6325-4574-5343-BBD3-8B34AAE315E3}"/>
              </a:ext>
            </a:extLst>
          </p:cNvPr>
          <p:cNvSpPr>
            <a:spLocks noGrp="1"/>
          </p:cNvSpPr>
          <p:nvPr>
            <p:ph type="sldNum" sz="quarter" idx="4"/>
          </p:nvPr>
        </p:nvSpPr>
        <p:spPr/>
        <p:txBody>
          <a:bodyPr/>
          <a:lstStyle/>
          <a:p>
            <a:pPr>
              <a:defRPr/>
            </a:pPr>
            <a:fld id="{8A21503F-0C5A-E448-885E-39AA0F393303}" type="slidenum">
              <a:rPr lang="en-US" smtClean="0"/>
              <a:pPr>
                <a:defRPr/>
              </a:pPr>
              <a:t>16</a:t>
            </a:fld>
            <a:endParaRPr lang="en-US" dirty="0"/>
          </a:p>
        </p:txBody>
      </p:sp>
    </p:spTree>
    <p:extLst>
      <p:ext uri="{BB962C8B-B14F-4D97-AF65-F5344CB8AC3E}">
        <p14:creationId xmlns:p14="http://schemas.microsoft.com/office/powerpoint/2010/main" val="166106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05A40-1E19-D948-BB19-3781E9E9B2FF}"/>
              </a:ext>
            </a:extLst>
          </p:cNvPr>
          <p:cNvSpPr>
            <a:spLocks noGrp="1"/>
          </p:cNvSpPr>
          <p:nvPr>
            <p:ph idx="1"/>
          </p:nvPr>
        </p:nvSpPr>
        <p:spPr>
          <a:xfrm>
            <a:off x="228600" y="725349"/>
            <a:ext cx="8672513" cy="5824584"/>
          </a:xfrm>
        </p:spPr>
        <p:txBody>
          <a:bodyPr/>
          <a:lstStyle/>
          <a:p>
            <a:r>
              <a:rPr lang="en-US" b="1" dirty="0"/>
              <a:t>Evaluate the managerial training system and determine if the training is adequate and appropriate.</a:t>
            </a:r>
          </a:p>
          <a:p>
            <a:r>
              <a:rPr lang="en-US" dirty="0"/>
              <a:t>Many important topics are already addressed via training courses at the laboratory. Several employees recommended specific training for managers</a:t>
            </a:r>
          </a:p>
          <a:p>
            <a:r>
              <a:rPr lang="en-US" dirty="0"/>
              <a:t>Implementation: Lab management team determines whether the existing training program is successful</a:t>
            </a:r>
          </a:p>
          <a:p>
            <a:r>
              <a:rPr lang="en-US" dirty="0"/>
              <a:t>Goals</a:t>
            </a:r>
          </a:p>
          <a:p>
            <a:pPr marL="0" indent="0">
              <a:buNone/>
            </a:pPr>
            <a:r>
              <a:rPr lang="en-US" dirty="0"/>
              <a:t>     Evaluate concerns of current managerial training procedure</a:t>
            </a:r>
          </a:p>
          <a:p>
            <a:pPr lvl="1"/>
            <a:r>
              <a:rPr lang="en-US" dirty="0"/>
              <a:t>Are managers taking the training seriously? (on laptops instead)</a:t>
            </a:r>
          </a:p>
          <a:p>
            <a:pPr lvl="1"/>
            <a:r>
              <a:rPr lang="en-US" dirty="0"/>
              <a:t>Are managers taking the training in a timely manner? (&gt;1 year)</a:t>
            </a:r>
          </a:p>
          <a:p>
            <a:pPr lvl="1"/>
            <a:r>
              <a:rPr lang="en-US" dirty="0"/>
              <a:t>Are classes available often enough? (many think not)</a:t>
            </a:r>
          </a:p>
          <a:p>
            <a:pPr lvl="1"/>
            <a:r>
              <a:rPr lang="en-US" dirty="0"/>
              <a:t>Are managers held accountable for the training they receive?</a:t>
            </a:r>
          </a:p>
          <a:p>
            <a:pPr lvl="1"/>
            <a:r>
              <a:rPr lang="en-US" dirty="0"/>
              <a:t>Do courses identify the traits the lab wants managers to exhibit?</a:t>
            </a:r>
          </a:p>
        </p:txBody>
      </p:sp>
      <p:sp>
        <p:nvSpPr>
          <p:cNvPr id="3" name="Title 2">
            <a:extLst>
              <a:ext uri="{FF2B5EF4-FFF2-40B4-BE49-F238E27FC236}">
                <a16:creationId xmlns:a16="http://schemas.microsoft.com/office/drawing/2014/main" id="{8A7F43A5-005F-8248-9E6C-7EE8FFC96F86}"/>
              </a:ext>
            </a:extLst>
          </p:cNvPr>
          <p:cNvSpPr>
            <a:spLocks noGrp="1"/>
          </p:cNvSpPr>
          <p:nvPr>
            <p:ph type="title"/>
          </p:nvPr>
        </p:nvSpPr>
        <p:spPr>
          <a:xfrm>
            <a:off x="0" y="165253"/>
            <a:ext cx="9144000" cy="427877"/>
          </a:xfrm>
        </p:spPr>
        <p:txBody>
          <a:bodyPr/>
          <a:lstStyle/>
          <a:p>
            <a:r>
              <a:rPr lang="en-US" sz="2600" dirty="0"/>
              <a:t>Recommendation 3: Review Managerial Training System</a:t>
            </a:r>
          </a:p>
        </p:txBody>
      </p:sp>
      <p:sp>
        <p:nvSpPr>
          <p:cNvPr id="4" name="Date Placeholder 3">
            <a:extLst>
              <a:ext uri="{FF2B5EF4-FFF2-40B4-BE49-F238E27FC236}">
                <a16:creationId xmlns:a16="http://schemas.microsoft.com/office/drawing/2014/main" id="{5428FF0D-6C43-2940-8C54-69CE38A1D8E3}"/>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8AF969C2-FF21-3C4C-8883-9C60EA602DC6}"/>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224386C-FD00-2D48-B257-76F0BA2E199A}"/>
              </a:ext>
            </a:extLst>
          </p:cNvPr>
          <p:cNvSpPr>
            <a:spLocks noGrp="1"/>
          </p:cNvSpPr>
          <p:nvPr>
            <p:ph type="sldNum" sz="quarter" idx="4"/>
          </p:nvPr>
        </p:nvSpPr>
        <p:spPr/>
        <p:txBody>
          <a:bodyPr/>
          <a:lstStyle/>
          <a:p>
            <a:pPr>
              <a:defRPr/>
            </a:pPr>
            <a:fld id="{8A21503F-0C5A-E448-885E-39AA0F393303}" type="slidenum">
              <a:rPr lang="en-US" smtClean="0"/>
              <a:pPr>
                <a:defRPr/>
              </a:pPr>
              <a:t>17</a:t>
            </a:fld>
            <a:endParaRPr lang="en-US" dirty="0"/>
          </a:p>
        </p:txBody>
      </p:sp>
    </p:spTree>
    <p:extLst>
      <p:ext uri="{BB962C8B-B14F-4D97-AF65-F5344CB8AC3E}">
        <p14:creationId xmlns:p14="http://schemas.microsoft.com/office/powerpoint/2010/main" val="397167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A562B-02E7-684E-A5D0-C2110D06B340}"/>
              </a:ext>
            </a:extLst>
          </p:cNvPr>
          <p:cNvSpPr>
            <a:spLocks noGrp="1"/>
          </p:cNvSpPr>
          <p:nvPr>
            <p:ph idx="1"/>
          </p:nvPr>
        </p:nvSpPr>
        <p:spPr>
          <a:xfrm>
            <a:off x="228600" y="791866"/>
            <a:ext cx="8672513" cy="5274267"/>
          </a:xfrm>
        </p:spPr>
        <p:txBody>
          <a:bodyPr/>
          <a:lstStyle/>
          <a:p>
            <a:r>
              <a:rPr lang="en-US" dirty="0"/>
              <a:t>This action team encourages the lab to implement recommendations of the Communication team</a:t>
            </a:r>
          </a:p>
          <a:p>
            <a:r>
              <a:rPr lang="en-US" dirty="0"/>
              <a:t>Improving top-down communication will lead to improved trust of management.</a:t>
            </a:r>
          </a:p>
          <a:p>
            <a:pPr lvl="1"/>
            <a:r>
              <a:rPr lang="en-US" dirty="0"/>
              <a:t>Goals and policy changes at the directorate level should be communicated in a consistent manner, with sensitivity to the impact on employees</a:t>
            </a:r>
          </a:p>
          <a:p>
            <a:pPr lvl="1"/>
            <a:r>
              <a:rPr lang="en-US" dirty="0"/>
              <a:t>Regular updates on the state of the divisions, departments, sections will help improve employee engagement and awareness of challenges</a:t>
            </a:r>
          </a:p>
          <a:p>
            <a:pPr lvl="1"/>
            <a:endParaRPr lang="en-US" dirty="0"/>
          </a:p>
          <a:p>
            <a:pPr marL="457200" lvl="1" indent="0">
              <a:buNone/>
            </a:pPr>
            <a:r>
              <a:rPr lang="en-US" dirty="0"/>
              <a:t>Quote From Survey: “Be transparent! Send out regular updates on the state of the Lab/Dept/Group (not just through time consuming all hands), both successes and challenges. Explain reasoning behind decisions.”</a:t>
            </a:r>
          </a:p>
        </p:txBody>
      </p:sp>
      <p:sp>
        <p:nvSpPr>
          <p:cNvPr id="3" name="Title 2">
            <a:extLst>
              <a:ext uri="{FF2B5EF4-FFF2-40B4-BE49-F238E27FC236}">
                <a16:creationId xmlns:a16="http://schemas.microsoft.com/office/drawing/2014/main" id="{CA08CEFC-D308-CB4A-B94C-1D2A399AC9F4}"/>
              </a:ext>
            </a:extLst>
          </p:cNvPr>
          <p:cNvSpPr>
            <a:spLocks noGrp="1"/>
          </p:cNvSpPr>
          <p:nvPr>
            <p:ph type="title"/>
          </p:nvPr>
        </p:nvSpPr>
        <p:spPr/>
        <p:txBody>
          <a:bodyPr/>
          <a:lstStyle/>
          <a:p>
            <a:r>
              <a:rPr lang="en-US" dirty="0"/>
              <a:t>Interplay between Communication and Trust</a:t>
            </a:r>
          </a:p>
        </p:txBody>
      </p:sp>
      <p:sp>
        <p:nvSpPr>
          <p:cNvPr id="4" name="Date Placeholder 3">
            <a:extLst>
              <a:ext uri="{FF2B5EF4-FFF2-40B4-BE49-F238E27FC236}">
                <a16:creationId xmlns:a16="http://schemas.microsoft.com/office/drawing/2014/main" id="{A9288C7D-C904-AB4F-955D-51BDF5F3FB15}"/>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ADA0AD6A-7C06-FB45-AC36-C1EC4798CCBC}"/>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B6A8BEEA-7702-EA4E-85F2-64A92F93D999}"/>
              </a:ext>
            </a:extLst>
          </p:cNvPr>
          <p:cNvSpPr>
            <a:spLocks noGrp="1"/>
          </p:cNvSpPr>
          <p:nvPr>
            <p:ph type="sldNum" sz="quarter" idx="4"/>
          </p:nvPr>
        </p:nvSpPr>
        <p:spPr/>
        <p:txBody>
          <a:bodyPr/>
          <a:lstStyle/>
          <a:p>
            <a:pPr>
              <a:defRPr/>
            </a:pPr>
            <a:fld id="{8A21503F-0C5A-E448-885E-39AA0F393303}" type="slidenum">
              <a:rPr lang="en-US" smtClean="0"/>
              <a:pPr>
                <a:defRPr/>
              </a:pPr>
              <a:t>18</a:t>
            </a:fld>
            <a:endParaRPr lang="en-US" dirty="0"/>
          </a:p>
        </p:txBody>
      </p:sp>
    </p:spTree>
    <p:extLst>
      <p:ext uri="{BB962C8B-B14F-4D97-AF65-F5344CB8AC3E}">
        <p14:creationId xmlns:p14="http://schemas.microsoft.com/office/powerpoint/2010/main" val="94700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Lisa Vega, Bob Zwaska, Kathy Vuletich, and Tom Strauss</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dirty="0"/>
              <a:t>Fermilab Climate Survey: Diversity</a:t>
            </a:r>
          </a:p>
          <a:p>
            <a:pPr>
              <a:spcBef>
                <a:spcPts val="0"/>
              </a:spcBef>
            </a:pPr>
            <a:r>
              <a:rPr lang="en-US" dirty="0"/>
              <a:t>Action Team Recommendations</a:t>
            </a:r>
          </a:p>
        </p:txBody>
      </p:sp>
    </p:spTree>
    <p:extLst>
      <p:ext uri="{BB962C8B-B14F-4D97-AF65-F5344CB8AC3E}">
        <p14:creationId xmlns:p14="http://schemas.microsoft.com/office/powerpoint/2010/main" val="86178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E7961-BF47-49E5-A30D-9D550B59F50B}"/>
              </a:ext>
            </a:extLst>
          </p:cNvPr>
          <p:cNvSpPr>
            <a:spLocks noGrp="1"/>
          </p:cNvSpPr>
          <p:nvPr>
            <p:ph idx="1"/>
          </p:nvPr>
        </p:nvSpPr>
        <p:spPr/>
        <p:txBody>
          <a:bodyPr/>
          <a:lstStyle/>
          <a:p>
            <a:r>
              <a:rPr lang="en-US" sz="2200" dirty="0"/>
              <a:t>Climate Survey taken by 70% of Lab</a:t>
            </a:r>
          </a:p>
          <a:p>
            <a:r>
              <a:rPr lang="en-US" sz="2200" dirty="0"/>
              <a:t>Executive presentation identified areas of improvement opportunity</a:t>
            </a:r>
          </a:p>
          <a:p>
            <a:r>
              <a:rPr lang="en-US" sz="2200" dirty="0"/>
              <a:t>Seven areas were chosen for focus</a:t>
            </a:r>
          </a:p>
          <a:p>
            <a:r>
              <a:rPr lang="en-US" sz="2200" dirty="0"/>
              <a:t>Volunteers were called for across the lab</a:t>
            </a:r>
          </a:p>
          <a:p>
            <a:r>
              <a:rPr lang="en-US" sz="2200" dirty="0"/>
              <a:t>Lab-wide action teams were trained by NBRI</a:t>
            </a:r>
          </a:p>
          <a:p>
            <a:r>
              <a:rPr lang="en-US" sz="2200" dirty="0"/>
              <a:t>Recommendations were solicited from the entire lab</a:t>
            </a:r>
          </a:p>
          <a:p>
            <a:r>
              <a:rPr lang="en-US" sz="2200" dirty="0"/>
              <a:t>Many of the teams found they needed to encourage additional recommendations </a:t>
            </a:r>
          </a:p>
          <a:p>
            <a:r>
              <a:rPr lang="en-US" sz="2200" dirty="0"/>
              <a:t>The teams have short listed recommendations </a:t>
            </a:r>
          </a:p>
          <a:p>
            <a:r>
              <a:rPr lang="en-US" sz="2200" dirty="0"/>
              <a:t>The actions are concurrent with D/S/P plans</a:t>
            </a:r>
          </a:p>
          <a:p>
            <a:r>
              <a:rPr lang="en-US" sz="2200" dirty="0"/>
              <a:t>Role of senior management is to choose, prioritize, and implement recommendations</a:t>
            </a:r>
          </a:p>
        </p:txBody>
      </p:sp>
      <p:sp>
        <p:nvSpPr>
          <p:cNvPr id="3" name="Title 2">
            <a:extLst>
              <a:ext uri="{FF2B5EF4-FFF2-40B4-BE49-F238E27FC236}">
                <a16:creationId xmlns:a16="http://schemas.microsoft.com/office/drawing/2014/main" id="{CF5DC462-1360-4E14-8BCB-1DB55E27266D}"/>
              </a:ext>
            </a:extLst>
          </p:cNvPr>
          <p:cNvSpPr>
            <a:spLocks noGrp="1"/>
          </p:cNvSpPr>
          <p:nvPr>
            <p:ph type="title"/>
          </p:nvPr>
        </p:nvSpPr>
        <p:spPr/>
        <p:txBody>
          <a:bodyPr/>
          <a:lstStyle/>
          <a:p>
            <a:r>
              <a:rPr lang="en-US" dirty="0"/>
              <a:t>Climate Survey Process</a:t>
            </a:r>
          </a:p>
        </p:txBody>
      </p:sp>
      <p:sp>
        <p:nvSpPr>
          <p:cNvPr id="5" name="Footer Placeholder 4">
            <a:extLst>
              <a:ext uri="{FF2B5EF4-FFF2-40B4-BE49-F238E27FC236}">
                <a16:creationId xmlns:a16="http://schemas.microsoft.com/office/drawing/2014/main" id="{D4BFE8B0-E7DD-4555-9E7E-22FC3D47203C}"/>
              </a:ext>
            </a:extLst>
          </p:cNvPr>
          <p:cNvSpPr>
            <a:spLocks noGrp="1"/>
          </p:cNvSpPr>
          <p:nvPr>
            <p:ph type="ftr" sz="quarter" idx="3"/>
          </p:nvPr>
        </p:nvSpPr>
        <p:spPr>
          <a:xfrm>
            <a:off x="1506084" y="6484811"/>
            <a:ext cx="6262118" cy="242873"/>
          </a:xfrm>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A3225FC5-121F-42E7-B20D-CEE30BFAD4D5}"/>
              </a:ext>
            </a:extLst>
          </p:cNvPr>
          <p:cNvSpPr>
            <a:spLocks noGrp="1"/>
          </p:cNvSpPr>
          <p:nvPr>
            <p:ph type="sldNum" sz="quarter" idx="4"/>
          </p:nvPr>
        </p:nvSpPr>
        <p:spPr>
          <a:xfrm>
            <a:off x="228600" y="6504213"/>
            <a:ext cx="414338" cy="237285"/>
          </a:xfrm>
        </p:spPr>
        <p:txBody>
          <a:bodyPr/>
          <a:lstStyle/>
          <a:p>
            <a:pPr>
              <a:defRPr/>
            </a:pPr>
            <a:fld id="{148C009B-CB69-E04A-B9B3-34B26D69E9CF}" type="slidenum">
              <a:rPr lang="en-US" smtClean="0"/>
              <a:pPr>
                <a:defRPr/>
              </a:pPr>
              <a:t>2</a:t>
            </a:fld>
            <a:endParaRPr lang="en-US" dirty="0"/>
          </a:p>
        </p:txBody>
      </p:sp>
      <p:sp>
        <p:nvSpPr>
          <p:cNvPr id="7" name="Date Placeholder 6">
            <a:extLst>
              <a:ext uri="{FF2B5EF4-FFF2-40B4-BE49-F238E27FC236}">
                <a16:creationId xmlns:a16="http://schemas.microsoft.com/office/drawing/2014/main" id="{2D84B145-5253-403F-BA3E-A53B8AFD03EB}"/>
              </a:ext>
            </a:extLst>
          </p:cNvPr>
          <p:cNvSpPr>
            <a:spLocks noGrp="1"/>
          </p:cNvSpPr>
          <p:nvPr>
            <p:ph type="dt" sz="half" idx="2"/>
          </p:nvPr>
        </p:nvSpPr>
        <p:spPr/>
        <p:txBody>
          <a:bodyPr/>
          <a:lstStyle/>
          <a:p>
            <a:pPr>
              <a:defRPr/>
            </a:pPr>
            <a:r>
              <a:rPr lang="en-US" dirty="0"/>
              <a:t>9/9/2019</a:t>
            </a:r>
          </a:p>
        </p:txBody>
      </p:sp>
    </p:spTree>
    <p:extLst>
      <p:ext uri="{BB962C8B-B14F-4D97-AF65-F5344CB8AC3E}">
        <p14:creationId xmlns:p14="http://schemas.microsoft.com/office/powerpoint/2010/main" val="249253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Helvetica" panose="020B0604020202020204" pitchFamily="34" charset="0"/>
                <a:ea typeface="Geneva" pitchFamily="121" charset="-128"/>
              </a:rPr>
              <a:t>Recommendations:</a:t>
            </a:r>
          </a:p>
        </p:txBody>
      </p:sp>
      <p:sp>
        <p:nvSpPr>
          <p:cNvPr id="24578" name="Content Placeholder 29"/>
          <p:cNvSpPr>
            <a:spLocks noGrp="1"/>
          </p:cNvSpPr>
          <p:nvPr>
            <p:ph idx="1"/>
          </p:nvPr>
        </p:nvSpPr>
        <p:spPr bwMode="auto">
          <a:xfrm>
            <a:off x="228600" y="910256"/>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lvl="0" indent="0">
              <a:buNone/>
            </a:pPr>
            <a:r>
              <a:rPr lang="en-US" dirty="0"/>
              <a:t>1.	Create better career paths  </a:t>
            </a:r>
          </a:p>
          <a:p>
            <a:pPr lvl="1">
              <a:buFont typeface="Arial" panose="020B0604020202020204" pitchFamily="34" charset="0"/>
              <a:buChar char="•"/>
            </a:pPr>
            <a:r>
              <a:rPr lang="en-US" sz="2400" dirty="0"/>
              <a:t>Fill manager positions through an open job search</a:t>
            </a:r>
          </a:p>
          <a:p>
            <a:pPr lvl="1">
              <a:buFont typeface="Arial" panose="020B0604020202020204" pitchFamily="34" charset="0"/>
              <a:buChar char="•"/>
            </a:pPr>
            <a:r>
              <a:rPr lang="en-US" sz="2400" dirty="0"/>
              <a:t>Develop career path options</a:t>
            </a:r>
          </a:p>
          <a:p>
            <a:pPr marL="0" indent="0">
              <a:buNone/>
            </a:pPr>
            <a:r>
              <a:rPr lang="en-US" dirty="0"/>
              <a:t> </a:t>
            </a:r>
          </a:p>
          <a:p>
            <a:pPr marL="0" indent="0">
              <a:buNone/>
            </a:pPr>
            <a:r>
              <a:rPr lang="en-US" dirty="0"/>
              <a:t>2. 	Advertise our diversity, and our diverse leadership </a:t>
            </a:r>
          </a:p>
          <a:p>
            <a:pPr marL="857250" lvl="1" indent="-457200">
              <a:buFont typeface="Arial" panose="020B0604020202020204" pitchFamily="34" charset="0"/>
              <a:buChar char="•"/>
            </a:pPr>
            <a:r>
              <a:rPr lang="en-US" dirty="0"/>
              <a:t>Highlight and advertise our diverse leadership &amp; employees</a:t>
            </a:r>
          </a:p>
          <a:p>
            <a:pPr marL="857250" lvl="1" indent="-457200">
              <a:buFont typeface="Arial" panose="020B0604020202020204" pitchFamily="34" charset="0"/>
              <a:buChar char="•"/>
            </a:pPr>
            <a:r>
              <a:rPr lang="en-US" dirty="0"/>
              <a:t>Advertise how diversity issues are being addressed </a:t>
            </a:r>
          </a:p>
          <a:p>
            <a:pPr marL="857250" lvl="1" indent="-457200">
              <a:buFont typeface="Arial" panose="020B0604020202020204" pitchFamily="34" charset="0"/>
              <a:buChar char="•"/>
            </a:pPr>
            <a:r>
              <a:rPr lang="en-US" dirty="0"/>
              <a:t>Encourage &amp; support employee participation in URM focused conferences</a:t>
            </a:r>
          </a:p>
          <a:p>
            <a:pPr marL="857250" lvl="1" indent="-457200">
              <a:buFont typeface="Arial" panose="020B0604020202020204" pitchFamily="34" charset="0"/>
              <a:buChar char="•"/>
            </a:pPr>
            <a:r>
              <a:rPr lang="en-US" dirty="0"/>
              <a:t>Keep the diversity training program going</a:t>
            </a:r>
          </a:p>
          <a:p>
            <a:pPr lvl="1"/>
            <a:endParaRPr lang="en-US" dirty="0"/>
          </a:p>
        </p:txBody>
      </p:sp>
      <p:sp>
        <p:nvSpPr>
          <p:cNvPr id="24579" name="Date Placeholder 3"/>
          <p:cNvSpPr>
            <a:spLocks noGrp="1"/>
          </p:cNvSpPr>
          <p:nvPr>
            <p:ph type="dt" sz="quarter" idx="10"/>
          </p:nvPr>
        </p:nvSpPr>
        <p:spPr bwMode="auto">
          <a:xfrm>
            <a:off x="636588" y="6499702"/>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9/9/2019</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20</a:t>
            </a:fld>
            <a:endParaRPr lang="en-US" altLang="en-US" sz="1200" dirty="0">
              <a:solidFill>
                <a:srgbClr val="004C97"/>
              </a:solidFill>
              <a:latin typeface="Helvetica" panose="020B0604020202020204" pitchFamily="34" charset="0"/>
            </a:endParaRPr>
          </a:p>
        </p:txBody>
      </p:sp>
      <p:sp>
        <p:nvSpPr>
          <p:cNvPr id="2" name="Footer Placeholder 1">
            <a:extLst>
              <a:ext uri="{FF2B5EF4-FFF2-40B4-BE49-F238E27FC236}">
                <a16:creationId xmlns:a16="http://schemas.microsoft.com/office/drawing/2014/main" id="{0E83482A-5098-4B7A-B928-137D9FB49A0D}"/>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379941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9"/>
          <p:cNvSpPr>
            <a:spLocks noGrp="1"/>
          </p:cNvSpPr>
          <p:nvPr>
            <p:ph idx="1"/>
          </p:nvPr>
        </p:nvSpPr>
        <p:spPr bwMode="auto">
          <a:xfrm>
            <a:off x="222250" y="442665"/>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dirty="0"/>
              <a:t>3. 	Improve recruitment and outreach</a:t>
            </a:r>
          </a:p>
          <a:p>
            <a:pPr lvl="1">
              <a:buFont typeface="Arial" panose="020B0604020202020204" pitchFamily="34" charset="0"/>
              <a:buChar char="•"/>
            </a:pPr>
            <a:r>
              <a:rPr lang="en-US" dirty="0"/>
              <a:t>Mandate for external contractor hires to provide diverse candidates </a:t>
            </a:r>
          </a:p>
          <a:p>
            <a:pPr lvl="1">
              <a:buFont typeface="Arial" panose="020B0604020202020204" pitchFamily="34" charset="0"/>
              <a:buChar char="•"/>
            </a:pPr>
            <a:r>
              <a:rPr lang="en-US" dirty="0"/>
              <a:t>Have HR review job advertisements to improve language of announcement </a:t>
            </a:r>
          </a:p>
          <a:p>
            <a:pPr lvl="1">
              <a:buFont typeface="Arial" panose="020B0604020202020204" pitchFamily="34" charset="0"/>
              <a:buChar char="•"/>
            </a:pPr>
            <a:r>
              <a:rPr lang="en-US" dirty="0"/>
              <a:t>Have HR recruiters provide diverse advertising channels to hiring managers</a:t>
            </a:r>
          </a:p>
          <a:p>
            <a:pPr lvl="1">
              <a:buFont typeface="Arial" panose="020B0604020202020204" pitchFamily="34" charset="0"/>
              <a:buChar char="•"/>
            </a:pPr>
            <a:r>
              <a:rPr lang="en-US" dirty="0"/>
              <a:t>For every joint position with non-URM school, strive to establish another program with a historically URM school. </a:t>
            </a:r>
          </a:p>
          <a:p>
            <a:pPr lvl="1">
              <a:buFont typeface="Arial" panose="020B0604020202020204" pitchFamily="34" charset="0"/>
              <a:buChar char="•"/>
            </a:pPr>
            <a:r>
              <a:rPr lang="en-US" dirty="0"/>
              <a:t>Increase summer intern possibilities for URMs, at no cost to interested parties at the lab to increase potential job pool in the upcoming years.  </a:t>
            </a:r>
          </a:p>
          <a:p>
            <a:pPr marL="457200" lvl="1" indent="0">
              <a:buNone/>
            </a:pPr>
            <a:endParaRPr lang="en-US" dirty="0"/>
          </a:p>
          <a:p>
            <a:pPr marL="457200" lvl="1" indent="0">
              <a:buNone/>
            </a:pPr>
            <a:endParaRPr lang="en-US" dirty="0"/>
          </a:p>
        </p:txBody>
      </p:sp>
      <p:sp>
        <p:nvSpPr>
          <p:cNvPr id="24579" name="Date Placeholder 3"/>
          <p:cNvSpPr>
            <a:spLocks noGrp="1"/>
          </p:cNvSpPr>
          <p:nvPr>
            <p:ph type="dt" sz="quarter" idx="10"/>
          </p:nvPr>
        </p:nvSpPr>
        <p:spPr bwMode="auto">
          <a:xfrm>
            <a:off x="636588" y="6499702"/>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9/9/2019</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21</a:t>
            </a:fld>
            <a:endParaRPr lang="en-US" altLang="en-US" sz="1200" dirty="0">
              <a:solidFill>
                <a:srgbClr val="004C97"/>
              </a:solidFill>
              <a:latin typeface="Helvetica" panose="020B0604020202020204" pitchFamily="34" charset="0"/>
            </a:endParaRPr>
          </a:p>
        </p:txBody>
      </p:sp>
      <p:sp>
        <p:nvSpPr>
          <p:cNvPr id="2" name="Footer Placeholder 1">
            <a:extLst>
              <a:ext uri="{FF2B5EF4-FFF2-40B4-BE49-F238E27FC236}">
                <a16:creationId xmlns:a16="http://schemas.microsoft.com/office/drawing/2014/main" id="{1766C76E-6299-4D51-A17D-DEBFCB452A33}"/>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181488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9"/>
          <p:cNvSpPr>
            <a:spLocks noGrp="1"/>
          </p:cNvSpPr>
          <p:nvPr>
            <p:ph idx="1"/>
          </p:nvPr>
        </p:nvSpPr>
        <p:spPr bwMode="auto">
          <a:xfrm>
            <a:off x="222250" y="369929"/>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lvl="0" indent="0">
              <a:buNone/>
            </a:pPr>
            <a:r>
              <a:rPr lang="en-US" dirty="0"/>
              <a:t>4.	Improve the hiring process. </a:t>
            </a:r>
          </a:p>
          <a:p>
            <a:pPr lvl="1">
              <a:buFont typeface="Arial" panose="020B0604020202020204" pitchFamily="34" charset="0"/>
              <a:buChar char="•"/>
            </a:pPr>
            <a:r>
              <a:rPr lang="en-US" dirty="0"/>
              <a:t>Increase transparency of job application process, what stage the job search at, and improve communication with candidates. </a:t>
            </a:r>
          </a:p>
          <a:p>
            <a:pPr lvl="1">
              <a:buFont typeface="Arial" panose="020B0604020202020204" pitchFamily="34" charset="0"/>
              <a:buChar char="•"/>
            </a:pPr>
            <a:r>
              <a:rPr lang="en-US" dirty="0"/>
              <a:t>Shorten the time to hire from 6-10 months in some positions to industry standard (tech, admin ~1-2weeks, engineer ~1month)</a:t>
            </a:r>
          </a:p>
          <a:p>
            <a:pPr lvl="1">
              <a:buFont typeface="Arial" panose="020B0604020202020204" pitchFamily="34" charset="0"/>
              <a:buChar char="•"/>
            </a:pPr>
            <a:r>
              <a:rPr lang="en-US" dirty="0"/>
              <a:t>Anonymize cover letters, CVs, &amp; other material if possible.</a:t>
            </a:r>
          </a:p>
          <a:p>
            <a:pPr lvl="1">
              <a:buFont typeface="Arial" panose="020B0604020202020204" pitchFamily="34" charset="0"/>
              <a:buChar char="•"/>
            </a:pPr>
            <a:r>
              <a:rPr lang="en-US" dirty="0"/>
              <a:t>Enforce hiring manager to stay in touch with candidates instead of black box</a:t>
            </a:r>
          </a:p>
          <a:p>
            <a:pPr marL="457200" lvl="1" indent="0">
              <a:buNone/>
            </a:pPr>
            <a:endParaRPr lang="en-US" dirty="0"/>
          </a:p>
        </p:txBody>
      </p:sp>
      <p:sp>
        <p:nvSpPr>
          <p:cNvPr id="24579" name="Date Placeholder 3"/>
          <p:cNvSpPr>
            <a:spLocks noGrp="1"/>
          </p:cNvSpPr>
          <p:nvPr>
            <p:ph type="dt" sz="quarter" idx="10"/>
          </p:nvPr>
        </p:nvSpPr>
        <p:spPr bwMode="auto">
          <a:xfrm>
            <a:off x="636588" y="6499702"/>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9/9/2019</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22</a:t>
            </a:fld>
            <a:endParaRPr lang="en-US" altLang="en-US" sz="1200" dirty="0">
              <a:solidFill>
                <a:srgbClr val="004C97"/>
              </a:solidFill>
              <a:latin typeface="Helvetica" panose="020B0604020202020204" pitchFamily="34" charset="0"/>
            </a:endParaRPr>
          </a:p>
        </p:txBody>
      </p:sp>
      <p:sp>
        <p:nvSpPr>
          <p:cNvPr id="2" name="Footer Placeholder 1">
            <a:extLst>
              <a:ext uri="{FF2B5EF4-FFF2-40B4-BE49-F238E27FC236}">
                <a16:creationId xmlns:a16="http://schemas.microsoft.com/office/drawing/2014/main" id="{BD46C3AB-223F-4E15-A625-C2DD272FBCC1}"/>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250648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Cindy Joe, Chris Kelly, Luciano Elementi, Mike Bonkalski, and </a:t>
            </a:r>
          </a:p>
          <a:p>
            <a:pPr>
              <a:spcBef>
                <a:spcPts val="0"/>
              </a:spcBef>
            </a:pPr>
            <a:r>
              <a:rPr lang="en-US" dirty="0"/>
              <a:t>Kerry Aschenbach</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dirty="0"/>
              <a:t>Fermilab Climate Survey: Inclusion</a:t>
            </a:r>
          </a:p>
          <a:p>
            <a:pPr>
              <a:spcBef>
                <a:spcPts val="0"/>
              </a:spcBef>
            </a:pPr>
            <a:r>
              <a:rPr lang="en-US" dirty="0"/>
              <a:t>Action Team Recommendations</a:t>
            </a:r>
          </a:p>
        </p:txBody>
      </p:sp>
    </p:spTree>
    <p:extLst>
      <p:ext uri="{BB962C8B-B14F-4D97-AF65-F5344CB8AC3E}">
        <p14:creationId xmlns:p14="http://schemas.microsoft.com/office/powerpoint/2010/main" val="52454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Arial" panose="020B0604020202020204" pitchFamily="34" charset="0"/>
                <a:ea typeface="Arial Unicode MS" panose="020B0604020202020204" pitchFamily="34" charset="-128"/>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24</a:t>
            </a:fld>
            <a:endParaRPr lang="en-US" dirty="0"/>
          </a:p>
        </p:txBody>
      </p:sp>
      <p:sp>
        <p:nvSpPr>
          <p:cNvPr id="3" name="TextBox 2">
            <a:extLst>
              <a:ext uri="{FF2B5EF4-FFF2-40B4-BE49-F238E27FC236}">
                <a16:creationId xmlns:a16="http://schemas.microsoft.com/office/drawing/2014/main" id="{D824F48B-DB75-4368-B1F5-1F96BFD848EB}"/>
              </a:ext>
            </a:extLst>
          </p:cNvPr>
          <p:cNvSpPr txBox="1"/>
          <p:nvPr/>
        </p:nvSpPr>
        <p:spPr>
          <a:xfrm>
            <a:off x="40740" y="1137783"/>
            <a:ext cx="9062519" cy="4862870"/>
          </a:xfrm>
          <a:prstGeom prst="rect">
            <a:avLst/>
          </a:prstGeom>
          <a:noFill/>
        </p:spPr>
        <p:txBody>
          <a:bodyPr wrap="square" rtlCol="0">
            <a:spAutoFit/>
          </a:bodyPr>
          <a:lstStyle/>
          <a:p>
            <a:pPr marL="458788">
              <a:spcBef>
                <a:spcPts val="900"/>
              </a:spcBef>
            </a:pPr>
            <a:r>
              <a:rPr lang="en-US" sz="2000" dirty="0">
                <a:solidFill>
                  <a:schemeClr val="accent6">
                    <a:lumMod val="50000"/>
                  </a:schemeClr>
                </a:solidFill>
                <a:latin typeface="Helvetica" panose="020B0604020202020204" pitchFamily="34" charset="0"/>
                <a:cs typeface="Helvetica" panose="020B0604020202020204" pitchFamily="34" charset="0"/>
              </a:rPr>
              <a:t>The Inclusion Team feels that Diversity and Inclusion are closely related aspects and that and bettering one dimension improves both.</a:t>
            </a:r>
          </a:p>
          <a:p>
            <a:pPr marL="458788">
              <a:spcBef>
                <a:spcPts val="900"/>
              </a:spcBef>
            </a:pPr>
            <a:r>
              <a:rPr lang="en-US" sz="2000" dirty="0">
                <a:solidFill>
                  <a:schemeClr val="accent6">
                    <a:lumMod val="50000"/>
                  </a:schemeClr>
                </a:solidFill>
                <a:latin typeface="Helvetica" panose="020B0604020202020204" pitchFamily="34" charset="0"/>
                <a:cs typeface="Helvetica" panose="020B0604020202020204" pitchFamily="34" charset="0"/>
              </a:rPr>
              <a:t>We weighed all the </a:t>
            </a:r>
            <a:r>
              <a:rPr lang="en-US" sz="2000" u="sng" dirty="0">
                <a:solidFill>
                  <a:schemeClr val="accent6">
                    <a:lumMod val="50000"/>
                  </a:schemeClr>
                </a:solidFill>
                <a:latin typeface="Helvetica" panose="020B0604020202020204" pitchFamily="34" charset="0"/>
                <a:cs typeface="Helvetica" panose="020B0604020202020204" pitchFamily="34" charset="0"/>
              </a:rPr>
              <a:t>feedback received</a:t>
            </a:r>
            <a:r>
              <a:rPr lang="en-US" sz="2000" dirty="0">
                <a:solidFill>
                  <a:schemeClr val="accent6">
                    <a:lumMod val="50000"/>
                  </a:schemeClr>
                </a:solidFill>
                <a:latin typeface="Helvetica" panose="020B0604020202020204" pitchFamily="34" charset="0"/>
                <a:cs typeface="Helvetica" panose="020B0604020202020204" pitchFamily="34" charset="0"/>
              </a:rPr>
              <a:t> for which we are compelled to provide the following </a:t>
            </a:r>
            <a:r>
              <a:rPr lang="en-US" sz="2000" u="sng" dirty="0">
                <a:solidFill>
                  <a:schemeClr val="accent6">
                    <a:lumMod val="50000"/>
                  </a:schemeClr>
                </a:solidFill>
                <a:latin typeface="Helvetica" panose="020B0604020202020204" pitchFamily="34" charset="0"/>
                <a:cs typeface="Helvetica" panose="020B0604020202020204" pitchFamily="34" charset="0"/>
              </a:rPr>
              <a:t>answers</a:t>
            </a:r>
            <a:r>
              <a:rPr lang="en-US" sz="2000" dirty="0">
                <a:solidFill>
                  <a:schemeClr val="accent6">
                    <a:lumMod val="50000"/>
                  </a:schemeClr>
                </a:solidFill>
                <a:latin typeface="Helvetica" panose="020B0604020202020204" pitchFamily="34" charset="0"/>
                <a:cs typeface="Helvetica" panose="020B0604020202020204" pitchFamily="34" charset="0"/>
              </a:rPr>
              <a:t>:</a:t>
            </a: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We recommend the adoption of providing bathrooms with feminine hygiene products</a:t>
            </a: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“Pride month and pride parades and festivals are about providing acceptance and safety for LGBTQ+ people who need it. It is not about excluding straight people or saying that it is bad to be straight, it is about lifting others up to the level of pride that straight people are never stripped of in the first place.” - </a:t>
            </a:r>
            <a:r>
              <a:rPr lang="en-US" sz="1600" dirty="0" err="1">
                <a:solidFill>
                  <a:schemeClr val="accent6">
                    <a:lumMod val="50000"/>
                  </a:schemeClr>
                </a:solidFill>
                <a:latin typeface="Helvetica" panose="020B0604020202020204" pitchFamily="34" charset="0"/>
                <a:cs typeface="Helvetica" panose="020B0604020202020204" pitchFamily="34" charset="0"/>
              </a:rPr>
              <a:t>Baylie</a:t>
            </a:r>
            <a:r>
              <a:rPr lang="en-US" sz="1600" dirty="0">
                <a:solidFill>
                  <a:schemeClr val="accent6">
                    <a:lumMod val="50000"/>
                  </a:schemeClr>
                </a:solidFill>
                <a:latin typeface="Helvetica" panose="020B0604020202020204" pitchFamily="34" charset="0"/>
                <a:cs typeface="Helvetica" panose="020B0604020202020204" pitchFamily="34" charset="0"/>
              </a:rPr>
              <a:t> Clevenger, Affinity Magazine</a:t>
            </a:r>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Subject to competing lab-mandated constraints, the suggestion is to extend all inclusion and treatments to all levels and contracts, and to include all users</a:t>
            </a:r>
          </a:p>
        </p:txBody>
      </p:sp>
      <p:sp>
        <p:nvSpPr>
          <p:cNvPr id="8" name="Title 7">
            <a:extLst>
              <a:ext uri="{FF2B5EF4-FFF2-40B4-BE49-F238E27FC236}">
                <a16:creationId xmlns:a16="http://schemas.microsoft.com/office/drawing/2014/main" id="{4DEB4110-743F-4CAF-9E75-1B7123F1D0AB}"/>
              </a:ext>
            </a:extLst>
          </p:cNvPr>
          <p:cNvSpPr>
            <a:spLocks noGrp="1"/>
          </p:cNvSpPr>
          <p:nvPr>
            <p:ph type="title"/>
          </p:nvPr>
        </p:nvSpPr>
        <p:spPr/>
        <p:txBody>
          <a:bodyPr/>
          <a:lstStyle/>
          <a:p>
            <a:r>
              <a:rPr lang="en-US" dirty="0"/>
              <a:t>Summary:</a:t>
            </a:r>
          </a:p>
        </p:txBody>
      </p:sp>
      <p:sp>
        <p:nvSpPr>
          <p:cNvPr id="9" name="Date Placeholder 8">
            <a:extLst>
              <a:ext uri="{FF2B5EF4-FFF2-40B4-BE49-F238E27FC236}">
                <a16:creationId xmlns:a16="http://schemas.microsoft.com/office/drawing/2014/main" id="{8F34ECEA-7A0D-47E7-A997-53339B6D87DE}"/>
              </a:ext>
            </a:extLst>
          </p:cNvPr>
          <p:cNvSpPr>
            <a:spLocks noGrp="1"/>
          </p:cNvSpPr>
          <p:nvPr>
            <p:ph type="dt" sz="half" idx="10"/>
          </p:nvPr>
        </p:nvSpPr>
        <p:spPr>
          <a:xfrm>
            <a:off x="636588" y="6491467"/>
            <a:ext cx="1076325" cy="241300"/>
          </a:xfrm>
        </p:spPr>
        <p:txBody>
          <a:bodyPr/>
          <a:lstStyle/>
          <a:p>
            <a:r>
              <a:rPr lang="en-US" altLang="en-US" dirty="0"/>
              <a:t>9/9/2019</a:t>
            </a:r>
          </a:p>
        </p:txBody>
      </p:sp>
      <p:sp>
        <p:nvSpPr>
          <p:cNvPr id="10" name="Footer Placeholder 9">
            <a:extLst>
              <a:ext uri="{FF2B5EF4-FFF2-40B4-BE49-F238E27FC236}">
                <a16:creationId xmlns:a16="http://schemas.microsoft.com/office/drawing/2014/main" id="{66E7F6FA-925B-4601-A1AA-3A4BECDB44A4}"/>
              </a:ext>
            </a:extLst>
          </p:cNvPr>
          <p:cNvSpPr>
            <a:spLocks noGrp="1"/>
          </p:cNvSpPr>
          <p:nvPr>
            <p:ph type="ftr" sz="quarter" idx="11"/>
          </p:nvPr>
        </p:nvSpPr>
        <p:spPr>
          <a:xfrm>
            <a:off x="1441799" y="6489894"/>
            <a:ext cx="6260399" cy="242873"/>
          </a:xfrm>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166671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Arial" panose="020B0604020202020204" pitchFamily="34" charset="0"/>
                <a:ea typeface="Arial Unicode MS" panose="020B0604020202020204" pitchFamily="34" charset="-128"/>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25</a:t>
            </a:fld>
            <a:endParaRPr lang="en-US" dirty="0"/>
          </a:p>
        </p:txBody>
      </p:sp>
      <p:sp>
        <p:nvSpPr>
          <p:cNvPr id="3" name="TextBox 2">
            <a:extLst>
              <a:ext uri="{FF2B5EF4-FFF2-40B4-BE49-F238E27FC236}">
                <a16:creationId xmlns:a16="http://schemas.microsoft.com/office/drawing/2014/main" id="{D824F48B-DB75-4368-B1F5-1F96BFD848EB}"/>
              </a:ext>
            </a:extLst>
          </p:cNvPr>
          <p:cNvSpPr txBox="1"/>
          <p:nvPr/>
        </p:nvSpPr>
        <p:spPr>
          <a:xfrm>
            <a:off x="-271778" y="772606"/>
            <a:ext cx="9427351" cy="5486117"/>
          </a:xfrm>
          <a:prstGeom prst="rect">
            <a:avLst/>
          </a:prstGeom>
          <a:noFill/>
        </p:spPr>
        <p:txBody>
          <a:bodyPr wrap="square" rtlCol="0">
            <a:spAutoFit/>
          </a:bodyPr>
          <a:lstStyle/>
          <a:p>
            <a:pPr marL="458788">
              <a:spcBef>
                <a:spcPts val="900"/>
              </a:spcBef>
            </a:pPr>
            <a:r>
              <a:rPr lang="en-US" sz="2000" dirty="0">
                <a:solidFill>
                  <a:schemeClr val="accent6">
                    <a:lumMod val="50000"/>
                  </a:schemeClr>
                </a:solidFill>
                <a:latin typeface="Helvetica" panose="020B0604020202020204" pitchFamily="34" charset="0"/>
                <a:cs typeface="Helvetica" panose="020B0604020202020204" pitchFamily="34" charset="0"/>
              </a:rPr>
              <a:t>The Inclusion Team also considered the suggestions of:</a:t>
            </a: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Ease reporting and transparency for discrimination and harassment issues</a:t>
            </a: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Nominate coworkers for D&amp;I and 360 review</a:t>
            </a:r>
          </a:p>
          <a:p>
            <a:pPr marL="801688" indent="-342900">
              <a:spcBef>
                <a:spcPts val="900"/>
              </a:spcBef>
              <a:buFontTx/>
              <a:buChar char="-"/>
            </a:pPr>
            <a:r>
              <a:rPr lang="en-US" sz="2000" dirty="0">
                <a:solidFill>
                  <a:schemeClr val="accent6">
                    <a:lumMod val="50000"/>
                  </a:schemeClr>
                </a:solidFill>
                <a:latin typeface="Helvetica" panose="020B0604020202020204" pitchFamily="34" charset="0"/>
                <a:cs typeface="Helvetica" panose="020B0604020202020204" pitchFamily="34" charset="0"/>
              </a:rPr>
              <a:t>The ‘ultimate goal’ of inclusion is to provide every employee equal opportunity and be appreciated for their own accomplishments.</a:t>
            </a:r>
          </a:p>
          <a:p>
            <a:pPr marL="458788">
              <a:spcBef>
                <a:spcPts val="900"/>
              </a:spcBef>
            </a:pPr>
            <a:r>
              <a:rPr lang="en-US" sz="2000" dirty="0">
                <a:solidFill>
                  <a:schemeClr val="accent6">
                    <a:lumMod val="50000"/>
                  </a:schemeClr>
                </a:solidFill>
                <a:latin typeface="Helvetica" panose="020B0604020202020204" pitchFamily="34" charset="0"/>
                <a:cs typeface="Helvetica" panose="020B0604020202020204" pitchFamily="34" charset="0"/>
              </a:rPr>
              <a:t>We incorporated these suggestions into our recommendations. We distilled a ‘Long List’ which includes suggestions such as:</a:t>
            </a:r>
          </a:p>
          <a:p>
            <a:pPr marL="801688" indent="-342900">
              <a:spcBef>
                <a:spcPts val="900"/>
              </a:spcBef>
              <a:buFontTx/>
              <a:buChar char="-"/>
            </a:pPr>
            <a:r>
              <a:rPr lang="en-US" sz="1800" dirty="0">
                <a:solidFill>
                  <a:schemeClr val="accent6">
                    <a:lumMod val="50000"/>
                  </a:schemeClr>
                </a:solidFill>
                <a:latin typeface="Helvetica" panose="020B0604020202020204" pitchFamily="34" charset="0"/>
                <a:cs typeface="Helvetica" panose="020B0604020202020204" pitchFamily="34" charset="0"/>
              </a:rPr>
              <a:t>“Share the air” meeting guidelines in more (all) meeting rooms</a:t>
            </a:r>
          </a:p>
          <a:p>
            <a:pPr marL="801688" indent="-342900">
              <a:spcBef>
                <a:spcPts val="900"/>
              </a:spcBef>
              <a:buFontTx/>
              <a:buChar char="-"/>
            </a:pPr>
            <a:r>
              <a:rPr lang="en-US" sz="1800" dirty="0">
                <a:solidFill>
                  <a:schemeClr val="accent6">
                    <a:lumMod val="50000"/>
                  </a:schemeClr>
                </a:solidFill>
                <a:latin typeface="Helvetica" panose="020B0604020202020204" pitchFamily="34" charset="0"/>
                <a:cs typeface="Helvetica" panose="020B0604020202020204" pitchFamily="34" charset="0"/>
              </a:rPr>
              <a:t>More “One-Minute-With…”</a:t>
            </a:r>
          </a:p>
          <a:p>
            <a:pPr marL="801688" indent="-342900">
              <a:spcBef>
                <a:spcPts val="900"/>
              </a:spcBef>
              <a:buFontTx/>
              <a:buChar char="-"/>
            </a:pPr>
            <a:r>
              <a:rPr lang="en-US" sz="1800" dirty="0">
                <a:solidFill>
                  <a:schemeClr val="accent6">
                    <a:lumMod val="50000"/>
                  </a:schemeClr>
                </a:solidFill>
                <a:latin typeface="Helvetica" panose="020B0604020202020204" pitchFamily="34" charset="0"/>
                <a:cs typeface="Helvetica" panose="020B0604020202020204" pitchFamily="34" charset="0"/>
              </a:rPr>
              <a:t>Avoid multi-hat managers which exposes conflict of interest and causes employees have same manager on multiple levels</a:t>
            </a:r>
          </a:p>
          <a:p>
            <a:pPr marL="801688" indent="-342900">
              <a:spcBef>
                <a:spcPts val="900"/>
              </a:spcBef>
              <a:buFontTx/>
              <a:buChar char="-"/>
            </a:pPr>
            <a:r>
              <a:rPr lang="en-US" sz="1800" dirty="0">
                <a:solidFill>
                  <a:schemeClr val="accent6">
                    <a:lumMod val="50000"/>
                  </a:schemeClr>
                </a:solidFill>
                <a:latin typeface="Helvetica" panose="020B0604020202020204" pitchFamily="34" charset="0"/>
                <a:cs typeface="Helvetica" panose="020B0604020202020204" pitchFamily="34" charset="0"/>
              </a:rPr>
              <a:t>Hire more contractor employees full time </a:t>
            </a:r>
          </a:p>
          <a:p>
            <a:pPr marL="801688" indent="-342900">
              <a:spcBef>
                <a:spcPts val="900"/>
              </a:spcBef>
              <a:buFontTx/>
              <a:buChar char="-"/>
            </a:pPr>
            <a:r>
              <a:rPr lang="en-US" sz="1800" dirty="0">
                <a:solidFill>
                  <a:schemeClr val="accent6">
                    <a:lumMod val="50000"/>
                  </a:schemeClr>
                </a:solidFill>
                <a:latin typeface="Helvetica" panose="020B0604020202020204" pitchFamily="34" charset="0"/>
                <a:cs typeface="Helvetica" panose="020B0604020202020204" pitchFamily="34" charset="0"/>
              </a:rPr>
              <a:t>Training to include contractors</a:t>
            </a:r>
          </a:p>
          <a:p>
            <a:pPr marL="458788">
              <a:spcBef>
                <a:spcPts val="900"/>
              </a:spcBef>
            </a:pPr>
            <a:r>
              <a:rPr lang="en-US" sz="2000" dirty="0">
                <a:solidFill>
                  <a:schemeClr val="accent6">
                    <a:lumMod val="50000"/>
                  </a:schemeClr>
                </a:solidFill>
                <a:latin typeface="Helvetica" panose="020B0604020202020204" pitchFamily="34" charset="0"/>
                <a:cs typeface="Helvetica" panose="020B0604020202020204" pitchFamily="34" charset="0"/>
              </a:rPr>
              <a:t>To the following Five (5) Recommendations:</a:t>
            </a:r>
          </a:p>
        </p:txBody>
      </p:sp>
      <p:sp>
        <p:nvSpPr>
          <p:cNvPr id="8" name="Title 7">
            <a:extLst>
              <a:ext uri="{FF2B5EF4-FFF2-40B4-BE49-F238E27FC236}">
                <a16:creationId xmlns:a16="http://schemas.microsoft.com/office/drawing/2014/main" id="{4DEB4110-743F-4CAF-9E75-1B7123F1D0AB}"/>
              </a:ext>
            </a:extLst>
          </p:cNvPr>
          <p:cNvSpPr>
            <a:spLocks noGrp="1"/>
          </p:cNvSpPr>
          <p:nvPr>
            <p:ph type="title"/>
          </p:nvPr>
        </p:nvSpPr>
        <p:spPr/>
        <p:txBody>
          <a:bodyPr/>
          <a:lstStyle/>
          <a:p>
            <a:r>
              <a:rPr lang="en-US" dirty="0"/>
              <a:t>Summary:</a:t>
            </a:r>
          </a:p>
        </p:txBody>
      </p:sp>
      <p:sp>
        <p:nvSpPr>
          <p:cNvPr id="9" name="Date Placeholder 8">
            <a:extLst>
              <a:ext uri="{FF2B5EF4-FFF2-40B4-BE49-F238E27FC236}">
                <a16:creationId xmlns:a16="http://schemas.microsoft.com/office/drawing/2014/main" id="{8F34ECEA-7A0D-47E7-A997-53339B6D87DE}"/>
              </a:ext>
            </a:extLst>
          </p:cNvPr>
          <p:cNvSpPr>
            <a:spLocks noGrp="1"/>
          </p:cNvSpPr>
          <p:nvPr>
            <p:ph type="dt" sz="half" idx="10"/>
          </p:nvPr>
        </p:nvSpPr>
        <p:spPr>
          <a:xfrm>
            <a:off x="636588" y="6491467"/>
            <a:ext cx="1076325" cy="241300"/>
          </a:xfrm>
        </p:spPr>
        <p:txBody>
          <a:bodyPr/>
          <a:lstStyle/>
          <a:p>
            <a:r>
              <a:rPr lang="en-US" altLang="en-US" dirty="0"/>
              <a:t>9/9/2019</a:t>
            </a:r>
          </a:p>
        </p:txBody>
      </p:sp>
      <p:sp>
        <p:nvSpPr>
          <p:cNvPr id="10" name="Footer Placeholder 9">
            <a:extLst>
              <a:ext uri="{FF2B5EF4-FFF2-40B4-BE49-F238E27FC236}">
                <a16:creationId xmlns:a16="http://schemas.microsoft.com/office/drawing/2014/main" id="{66E7F6FA-925B-4601-A1AA-3A4BECDB44A4}"/>
              </a:ext>
            </a:extLst>
          </p:cNvPr>
          <p:cNvSpPr>
            <a:spLocks noGrp="1"/>
          </p:cNvSpPr>
          <p:nvPr>
            <p:ph type="ftr" sz="quarter" idx="11"/>
          </p:nvPr>
        </p:nvSpPr>
        <p:spPr>
          <a:xfrm>
            <a:off x="1441800" y="6489894"/>
            <a:ext cx="6260399" cy="242873"/>
          </a:xfrm>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3660933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25233"/>
            <a:ext cx="8686800" cy="427877"/>
          </a:xfrm>
        </p:spPr>
        <p:txBody>
          <a:bodyPr/>
          <a:lstStyle/>
          <a:p>
            <a:r>
              <a:rPr lang="en-US" dirty="0"/>
              <a:t>Recommendations:</a:t>
            </a:r>
          </a:p>
        </p:txBody>
      </p:sp>
      <p:sp>
        <p:nvSpPr>
          <p:cNvPr id="6"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Arial" panose="020B0604020202020204" pitchFamily="34" charset="0"/>
                <a:ea typeface="Arial Unicode MS" panose="020B0604020202020204" pitchFamily="34" charset="-128"/>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26</a:t>
            </a:fld>
            <a:endParaRPr lang="en-US" dirty="0"/>
          </a:p>
        </p:txBody>
      </p:sp>
      <p:sp>
        <p:nvSpPr>
          <p:cNvPr id="3" name="TextBox 2">
            <a:extLst>
              <a:ext uri="{FF2B5EF4-FFF2-40B4-BE49-F238E27FC236}">
                <a16:creationId xmlns:a16="http://schemas.microsoft.com/office/drawing/2014/main" id="{D824F48B-DB75-4368-B1F5-1F96BFD848EB}"/>
              </a:ext>
            </a:extLst>
          </p:cNvPr>
          <p:cNvSpPr txBox="1"/>
          <p:nvPr/>
        </p:nvSpPr>
        <p:spPr>
          <a:xfrm>
            <a:off x="671704" y="915343"/>
            <a:ext cx="7800592" cy="5016758"/>
          </a:xfrm>
          <a:prstGeom prst="rect">
            <a:avLst/>
          </a:prstGeom>
          <a:noFill/>
        </p:spPr>
        <p:txBody>
          <a:bodyPr wrap="square" rtlCol="0">
            <a:spAutoFit/>
          </a:bodyPr>
          <a:lstStyle/>
          <a:p>
            <a:pPr marL="461963" lvl="0" indent="-461963">
              <a:spcBef>
                <a:spcPts val="1200"/>
              </a:spcBef>
              <a:buFont typeface="+mj-lt"/>
              <a:buAutoNum type="arabicPeriod"/>
            </a:pPr>
            <a:r>
              <a:rPr lang="en-US" sz="2000" dirty="0">
                <a:solidFill>
                  <a:schemeClr val="accent6">
                    <a:lumMod val="50000"/>
                  </a:schemeClr>
                </a:solidFill>
                <a:latin typeface="Helvetica" panose="020B0604020202020204" pitchFamily="34" charset="0"/>
                <a:cs typeface="Helvetica" panose="020B0604020202020204" pitchFamily="34" charset="0"/>
              </a:rPr>
              <a:t>Managerial Core Competency should be rated / graded by subordinates.</a:t>
            </a:r>
          </a:p>
          <a:p>
            <a:pPr marL="461963" lvl="0" indent="-461963">
              <a:spcBef>
                <a:spcPts val="1200"/>
              </a:spcBef>
              <a:buFont typeface="+mj-lt"/>
              <a:buAutoNum type="arabicPeriod"/>
            </a:pPr>
            <a:r>
              <a:rPr lang="en-US" sz="2000" dirty="0">
                <a:solidFill>
                  <a:schemeClr val="accent6">
                    <a:lumMod val="50000"/>
                  </a:schemeClr>
                </a:solidFill>
                <a:latin typeface="Helvetica" panose="020B0604020202020204" pitchFamily="34" charset="0"/>
                <a:cs typeface="Helvetica" panose="020B0604020202020204" pitchFamily="34" charset="0"/>
              </a:rPr>
              <a:t>D&amp;I related awards, akin to Employee Reward &amp; Recognition, for community D&amp;I enhancement: this shows how much we value D&amp;I.</a:t>
            </a:r>
          </a:p>
          <a:p>
            <a:pPr marL="461963" lvl="0" indent="-461963">
              <a:spcBef>
                <a:spcPts val="1200"/>
              </a:spcBef>
              <a:buFont typeface="+mj-lt"/>
              <a:buAutoNum type="arabicPeriod"/>
            </a:pPr>
            <a:r>
              <a:rPr lang="en-US" sz="2000" dirty="0">
                <a:solidFill>
                  <a:schemeClr val="accent6">
                    <a:lumMod val="50000"/>
                  </a:schemeClr>
                </a:solidFill>
                <a:latin typeface="Helvetica" panose="020B0604020202020204" pitchFamily="34" charset="0"/>
                <a:cs typeface="Helvetica" panose="020B0604020202020204" pitchFamily="34" charset="0"/>
              </a:rPr>
              <a:t>Establish available funds for time to develop peers’ network, for mentoring, and for positive supervisor interaction: “safe-spaces.” This is to confidentially and openly address any employee topic, including D&amp;I issues, and to build trust.</a:t>
            </a:r>
          </a:p>
          <a:p>
            <a:pPr marL="461963" lvl="0" indent="-461963">
              <a:spcBef>
                <a:spcPts val="1200"/>
              </a:spcBef>
              <a:buFont typeface="+mj-lt"/>
              <a:buAutoNum type="arabicPeriod"/>
            </a:pPr>
            <a:r>
              <a:rPr lang="en-US" sz="2000" dirty="0">
                <a:solidFill>
                  <a:schemeClr val="accent6">
                    <a:lumMod val="50000"/>
                  </a:schemeClr>
                </a:solidFill>
                <a:latin typeface="Helvetica" panose="020B0604020202020204" pitchFamily="34" charset="0"/>
                <a:cs typeface="Helvetica" panose="020B0604020202020204" pitchFamily="34" charset="0"/>
              </a:rPr>
              <a:t>Ease reporting steps, increase transparency and sanction perpetrators, provide support and protection.</a:t>
            </a:r>
          </a:p>
          <a:p>
            <a:pPr marL="461963" lvl="0" indent="-461963">
              <a:spcBef>
                <a:spcPts val="1200"/>
              </a:spcBef>
              <a:buFont typeface="+mj-lt"/>
              <a:buAutoNum type="arabicPeriod"/>
            </a:pPr>
            <a:r>
              <a:rPr lang="en-US" sz="2000" dirty="0">
                <a:solidFill>
                  <a:schemeClr val="accent6">
                    <a:lumMod val="50000"/>
                  </a:schemeClr>
                </a:solidFill>
                <a:latin typeface="Helvetica" panose="020B0604020202020204" pitchFamily="34" charset="0"/>
                <a:cs typeface="Helvetica" panose="020B0604020202020204" pitchFamily="34" charset="0"/>
              </a:rPr>
              <a:t>Compulsory training for managers/supervisors on team building and inclusive communication. Establishment of workshop by nominated managers.</a:t>
            </a:r>
          </a:p>
        </p:txBody>
      </p:sp>
      <p:sp>
        <p:nvSpPr>
          <p:cNvPr id="8" name="Date Placeholder 7">
            <a:extLst>
              <a:ext uri="{FF2B5EF4-FFF2-40B4-BE49-F238E27FC236}">
                <a16:creationId xmlns:a16="http://schemas.microsoft.com/office/drawing/2014/main" id="{D3B39C1A-A858-45F7-B939-0129E21A52EC}"/>
              </a:ext>
            </a:extLst>
          </p:cNvPr>
          <p:cNvSpPr>
            <a:spLocks noGrp="1"/>
          </p:cNvSpPr>
          <p:nvPr>
            <p:ph type="dt" sz="half" idx="10"/>
          </p:nvPr>
        </p:nvSpPr>
        <p:spPr>
          <a:xfrm>
            <a:off x="636588" y="6491467"/>
            <a:ext cx="1076325" cy="241300"/>
          </a:xfrm>
        </p:spPr>
        <p:txBody>
          <a:bodyPr/>
          <a:lstStyle/>
          <a:p>
            <a:r>
              <a:rPr lang="en-US" altLang="en-US" dirty="0"/>
              <a:t>9/9/2019</a:t>
            </a:r>
          </a:p>
        </p:txBody>
      </p:sp>
      <p:sp>
        <p:nvSpPr>
          <p:cNvPr id="9" name="Footer Placeholder 8">
            <a:extLst>
              <a:ext uri="{FF2B5EF4-FFF2-40B4-BE49-F238E27FC236}">
                <a16:creationId xmlns:a16="http://schemas.microsoft.com/office/drawing/2014/main" id="{B7D16A0E-39A9-492A-90AB-8B0D1890DDAE}"/>
              </a:ext>
            </a:extLst>
          </p:cNvPr>
          <p:cNvSpPr>
            <a:spLocks noGrp="1"/>
          </p:cNvSpPr>
          <p:nvPr>
            <p:ph type="ftr" sz="quarter" idx="11"/>
          </p:nvPr>
        </p:nvSpPr>
        <p:spPr>
          <a:xfrm>
            <a:off x="1435450" y="6489894"/>
            <a:ext cx="6260399" cy="242873"/>
          </a:xfrm>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222446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Pete Cholewinski, Omar Al Atassi, Andrew McDaniel, Jemila Adetunji, and </a:t>
            </a:r>
          </a:p>
          <a:p>
            <a:pPr>
              <a:spcBef>
                <a:spcPts val="0"/>
              </a:spcBef>
            </a:pPr>
            <a:r>
              <a:rPr lang="en-US" dirty="0"/>
              <a:t>Vitaly Pronskikh</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a:xfrm>
            <a:off x="341923" y="3951841"/>
            <a:ext cx="8706383" cy="1003049"/>
          </a:xfrm>
        </p:spPr>
        <p:txBody>
          <a:bodyPr>
            <a:noAutofit/>
          </a:bodyPr>
          <a:lstStyle/>
          <a:p>
            <a:pPr>
              <a:spcBef>
                <a:spcPts val="0"/>
              </a:spcBef>
            </a:pPr>
            <a:r>
              <a:rPr lang="en-US" sz="3000" dirty="0"/>
              <a:t>Fermilab Climate Survey: Career Opportunities Action Team Recommendations</a:t>
            </a:r>
          </a:p>
        </p:txBody>
      </p:sp>
    </p:spTree>
    <p:extLst>
      <p:ext uri="{BB962C8B-B14F-4D97-AF65-F5344CB8AC3E}">
        <p14:creationId xmlns:p14="http://schemas.microsoft.com/office/powerpoint/2010/main" val="377187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62A95-BAE9-4D6C-AB19-945A43428635}"/>
              </a:ext>
            </a:extLst>
          </p:cNvPr>
          <p:cNvSpPr>
            <a:spLocks noGrp="1"/>
          </p:cNvSpPr>
          <p:nvPr>
            <p:ph idx="1"/>
          </p:nvPr>
        </p:nvSpPr>
        <p:spPr/>
        <p:txBody>
          <a:bodyPr/>
          <a:lstStyle/>
          <a:p>
            <a:r>
              <a:rPr lang="en-US" dirty="0"/>
              <a:t>Require all newly opened and newly created positions to be posted for internal applicants for a set period before opening them up to outside applicants.</a:t>
            </a:r>
          </a:p>
          <a:p>
            <a:r>
              <a:rPr lang="en-US" dirty="0"/>
              <a:t>These opportunities should be proactively communicated to the Lab community and efforts made to recruit qualified internal staff.</a:t>
            </a:r>
          </a:p>
          <a:p>
            <a:endParaRPr lang="en-US" dirty="0"/>
          </a:p>
        </p:txBody>
      </p:sp>
      <p:sp>
        <p:nvSpPr>
          <p:cNvPr id="3" name="Title 2">
            <a:extLst>
              <a:ext uri="{FF2B5EF4-FFF2-40B4-BE49-F238E27FC236}">
                <a16:creationId xmlns:a16="http://schemas.microsoft.com/office/drawing/2014/main" id="{227E1EEF-35C7-47FB-8129-AFA90BB902E2}"/>
              </a:ext>
            </a:extLst>
          </p:cNvPr>
          <p:cNvSpPr>
            <a:spLocks noGrp="1"/>
          </p:cNvSpPr>
          <p:nvPr>
            <p:ph type="title"/>
          </p:nvPr>
        </p:nvSpPr>
        <p:spPr/>
        <p:txBody>
          <a:bodyPr/>
          <a:lstStyle/>
          <a:p>
            <a:r>
              <a:rPr lang="en-US" dirty="0"/>
              <a:t>Recommendation 1</a:t>
            </a:r>
          </a:p>
        </p:txBody>
      </p:sp>
      <p:sp>
        <p:nvSpPr>
          <p:cNvPr id="4" name="Date Placeholder 3">
            <a:extLst>
              <a:ext uri="{FF2B5EF4-FFF2-40B4-BE49-F238E27FC236}">
                <a16:creationId xmlns:a16="http://schemas.microsoft.com/office/drawing/2014/main" id="{E2E9EFD0-B1BB-4658-A49F-ED551D733E0F}"/>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DD924E9A-F9D5-459A-B21C-52A57840974F}"/>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E1246B4-0E1B-4538-A44F-7A6640046F58}"/>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4799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62A95-BAE9-4D6C-AB19-945A43428635}"/>
              </a:ext>
            </a:extLst>
          </p:cNvPr>
          <p:cNvSpPr>
            <a:spLocks noGrp="1"/>
          </p:cNvSpPr>
          <p:nvPr>
            <p:ph idx="1"/>
          </p:nvPr>
        </p:nvSpPr>
        <p:spPr/>
        <p:txBody>
          <a:bodyPr/>
          <a:lstStyle/>
          <a:p>
            <a:pPr lvl="0"/>
            <a:r>
              <a:rPr lang="en-US" dirty="0"/>
              <a:t>Define, document and clearly communicate/promote formal process(es) to facilitate horizontal movement (i.e., between job families and/or between projects/divisions). Possible tactics include:</a:t>
            </a:r>
          </a:p>
          <a:p>
            <a:pPr lvl="1"/>
            <a:r>
              <a:rPr lang="en-US" sz="2400" dirty="0"/>
              <a:t>Define and communicate career paths beyond movement within a job family (e.g., Engineer to Staff Engineer).</a:t>
            </a:r>
          </a:p>
          <a:p>
            <a:pPr lvl="1"/>
            <a:r>
              <a:rPr lang="en-US" sz="2400" dirty="0"/>
              <a:t>Increase the number of positions in job families, with matrix alignment between job families.</a:t>
            </a:r>
          </a:p>
          <a:p>
            <a:pPr lvl="1"/>
            <a:r>
              <a:rPr lang="en-US" sz="2400" dirty="0"/>
              <a:t>Implement two separate career paths, one for individual contributors and one for managers. </a:t>
            </a:r>
          </a:p>
          <a:p>
            <a:pPr lvl="1"/>
            <a:r>
              <a:rPr lang="en-US" sz="2400" dirty="0"/>
              <a:t>Job shadowing program.</a:t>
            </a:r>
          </a:p>
          <a:p>
            <a:endParaRPr lang="en-US" dirty="0"/>
          </a:p>
        </p:txBody>
      </p:sp>
      <p:sp>
        <p:nvSpPr>
          <p:cNvPr id="3" name="Title 2">
            <a:extLst>
              <a:ext uri="{FF2B5EF4-FFF2-40B4-BE49-F238E27FC236}">
                <a16:creationId xmlns:a16="http://schemas.microsoft.com/office/drawing/2014/main" id="{227E1EEF-35C7-47FB-8129-AFA90BB902E2}"/>
              </a:ext>
            </a:extLst>
          </p:cNvPr>
          <p:cNvSpPr>
            <a:spLocks noGrp="1"/>
          </p:cNvSpPr>
          <p:nvPr>
            <p:ph type="title"/>
          </p:nvPr>
        </p:nvSpPr>
        <p:spPr/>
        <p:txBody>
          <a:bodyPr/>
          <a:lstStyle/>
          <a:p>
            <a:r>
              <a:rPr lang="en-US" dirty="0"/>
              <a:t>Recommendation 2</a:t>
            </a:r>
          </a:p>
        </p:txBody>
      </p:sp>
      <p:sp>
        <p:nvSpPr>
          <p:cNvPr id="4" name="Date Placeholder 3">
            <a:extLst>
              <a:ext uri="{FF2B5EF4-FFF2-40B4-BE49-F238E27FC236}">
                <a16:creationId xmlns:a16="http://schemas.microsoft.com/office/drawing/2014/main" id="{E2E9EFD0-B1BB-4658-A49F-ED551D733E0F}"/>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DD924E9A-F9D5-459A-B21C-52A57840974F}"/>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E1246B4-0E1B-4538-A44F-7A6640046F58}"/>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18122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Kavin Ammigan, Yun He, Patrick Hurh, Amber Kenney, and</a:t>
            </a:r>
          </a:p>
          <a:p>
            <a:pPr>
              <a:spcBef>
                <a:spcPts val="0"/>
              </a:spcBef>
            </a:pPr>
            <a:r>
              <a:rPr lang="en-US" dirty="0"/>
              <a:t>Stephany Unruh</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dirty="0"/>
              <a:t>Fermilab Climate Survey: Communications Action Team Recommendations</a:t>
            </a:r>
          </a:p>
        </p:txBody>
      </p:sp>
    </p:spTree>
    <p:extLst>
      <p:ext uri="{BB962C8B-B14F-4D97-AF65-F5344CB8AC3E}">
        <p14:creationId xmlns:p14="http://schemas.microsoft.com/office/powerpoint/2010/main" val="1989597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62A95-BAE9-4D6C-AB19-945A43428635}"/>
              </a:ext>
            </a:extLst>
          </p:cNvPr>
          <p:cNvSpPr>
            <a:spLocks noGrp="1"/>
          </p:cNvSpPr>
          <p:nvPr>
            <p:ph idx="1"/>
          </p:nvPr>
        </p:nvSpPr>
        <p:spPr/>
        <p:txBody>
          <a:bodyPr/>
          <a:lstStyle/>
          <a:p>
            <a:r>
              <a:rPr lang="en-US" dirty="0"/>
              <a:t>Increase transparency of the promotion processes and requirements.</a:t>
            </a:r>
          </a:p>
          <a:p>
            <a:r>
              <a:rPr lang="en-US" dirty="0"/>
              <a:t>Visibly communicate new hires and promotions to Lab community.</a:t>
            </a:r>
          </a:p>
          <a:p>
            <a:r>
              <a:rPr lang="en-US" dirty="0"/>
              <a:t>Create promotion committees, such as those for Engineers and Scientists, for other job families as feasible.</a:t>
            </a:r>
          </a:p>
          <a:p>
            <a:r>
              <a:rPr lang="en-US" dirty="0"/>
              <a:t>Justify promotions based on achievement and ability, not on tenure or degrees only.</a:t>
            </a:r>
          </a:p>
          <a:p>
            <a:endParaRPr lang="en-US" dirty="0"/>
          </a:p>
        </p:txBody>
      </p:sp>
      <p:sp>
        <p:nvSpPr>
          <p:cNvPr id="3" name="Title 2">
            <a:extLst>
              <a:ext uri="{FF2B5EF4-FFF2-40B4-BE49-F238E27FC236}">
                <a16:creationId xmlns:a16="http://schemas.microsoft.com/office/drawing/2014/main" id="{227E1EEF-35C7-47FB-8129-AFA90BB902E2}"/>
              </a:ext>
            </a:extLst>
          </p:cNvPr>
          <p:cNvSpPr>
            <a:spLocks noGrp="1"/>
          </p:cNvSpPr>
          <p:nvPr>
            <p:ph type="title"/>
          </p:nvPr>
        </p:nvSpPr>
        <p:spPr/>
        <p:txBody>
          <a:bodyPr/>
          <a:lstStyle/>
          <a:p>
            <a:r>
              <a:rPr lang="en-US" dirty="0"/>
              <a:t>Recommendation 3</a:t>
            </a:r>
          </a:p>
        </p:txBody>
      </p:sp>
      <p:sp>
        <p:nvSpPr>
          <p:cNvPr id="4" name="Date Placeholder 3">
            <a:extLst>
              <a:ext uri="{FF2B5EF4-FFF2-40B4-BE49-F238E27FC236}">
                <a16:creationId xmlns:a16="http://schemas.microsoft.com/office/drawing/2014/main" id="{E2E9EFD0-B1BB-4658-A49F-ED551D733E0F}"/>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DD924E9A-F9D5-459A-B21C-52A57840974F}"/>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E1246B4-0E1B-4538-A44F-7A6640046F58}"/>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62733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62A95-BAE9-4D6C-AB19-945A43428635}"/>
              </a:ext>
            </a:extLst>
          </p:cNvPr>
          <p:cNvSpPr>
            <a:spLocks noGrp="1"/>
          </p:cNvSpPr>
          <p:nvPr>
            <p:ph idx="1"/>
          </p:nvPr>
        </p:nvSpPr>
        <p:spPr/>
        <p:txBody>
          <a:bodyPr/>
          <a:lstStyle/>
          <a:p>
            <a:pPr lvl="0"/>
            <a:r>
              <a:rPr lang="en-US" dirty="0"/>
              <a:t>Train managers uniformly across the Lab to be more proactive in advocating for their employees’ career path.</a:t>
            </a:r>
          </a:p>
          <a:p>
            <a:pPr lvl="0"/>
            <a:r>
              <a:rPr lang="en-US" dirty="0"/>
              <a:t>Empower employees to manage their own career by requiring population and regular updating of the employee skills database in Workday, including their career path interests.</a:t>
            </a:r>
          </a:p>
          <a:p>
            <a:pPr lvl="0"/>
            <a:r>
              <a:rPr lang="en-US" dirty="0"/>
              <a:t>Require utilization of the database by managers and recruiters for filling open positions and exploring internal resources/</a:t>
            </a:r>
            <a:r>
              <a:rPr lang="en-US"/>
              <a:t>candidates.</a:t>
            </a:r>
            <a:endParaRPr lang="en-US" dirty="0"/>
          </a:p>
          <a:p>
            <a:endParaRPr lang="en-US" dirty="0"/>
          </a:p>
        </p:txBody>
      </p:sp>
      <p:sp>
        <p:nvSpPr>
          <p:cNvPr id="3" name="Title 2">
            <a:extLst>
              <a:ext uri="{FF2B5EF4-FFF2-40B4-BE49-F238E27FC236}">
                <a16:creationId xmlns:a16="http://schemas.microsoft.com/office/drawing/2014/main" id="{227E1EEF-35C7-47FB-8129-AFA90BB902E2}"/>
              </a:ext>
            </a:extLst>
          </p:cNvPr>
          <p:cNvSpPr>
            <a:spLocks noGrp="1"/>
          </p:cNvSpPr>
          <p:nvPr>
            <p:ph type="title"/>
          </p:nvPr>
        </p:nvSpPr>
        <p:spPr/>
        <p:txBody>
          <a:bodyPr/>
          <a:lstStyle/>
          <a:p>
            <a:r>
              <a:rPr lang="en-US" dirty="0"/>
              <a:t>Recommendation 4</a:t>
            </a:r>
          </a:p>
        </p:txBody>
      </p:sp>
      <p:sp>
        <p:nvSpPr>
          <p:cNvPr id="4" name="Date Placeholder 3">
            <a:extLst>
              <a:ext uri="{FF2B5EF4-FFF2-40B4-BE49-F238E27FC236}">
                <a16:creationId xmlns:a16="http://schemas.microsoft.com/office/drawing/2014/main" id="{E2E9EFD0-B1BB-4658-A49F-ED551D733E0F}"/>
              </a:ext>
            </a:extLst>
          </p:cNvPr>
          <p:cNvSpPr>
            <a:spLocks noGrp="1"/>
          </p:cNvSpPr>
          <p:nvPr>
            <p:ph type="dt" sz="half" idx="2"/>
          </p:nvPr>
        </p:nvSpPr>
        <p:spPr/>
        <p:txBody>
          <a:bodyPr/>
          <a:lstStyle/>
          <a:p>
            <a:pPr>
              <a:defRPr/>
            </a:pPr>
            <a:r>
              <a:rPr lang="en-US" dirty="0"/>
              <a:t>9/9/2019</a:t>
            </a:r>
          </a:p>
        </p:txBody>
      </p:sp>
      <p:sp>
        <p:nvSpPr>
          <p:cNvPr id="5" name="Footer Placeholder 4">
            <a:extLst>
              <a:ext uri="{FF2B5EF4-FFF2-40B4-BE49-F238E27FC236}">
                <a16:creationId xmlns:a16="http://schemas.microsoft.com/office/drawing/2014/main" id="{DD924E9A-F9D5-459A-B21C-52A57840974F}"/>
              </a:ext>
            </a:extLst>
          </p:cNvPr>
          <p:cNvSpPr>
            <a:spLocks noGrp="1"/>
          </p:cNvSpPr>
          <p:nvPr>
            <p:ph type="ftr" sz="quarter" idx="3"/>
          </p:nvPr>
        </p:nvSpPr>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0E1246B4-0E1B-4538-A44F-7A6640046F58}"/>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391751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Chris Ader, Cara Brown, Eric McHugh, Dawn McWha and Steve Timm</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sz="3000" dirty="0"/>
              <a:t>Fermilab Climate Survey: Individual Goals &amp; Priorities Action Team Recommendations</a:t>
            </a:r>
          </a:p>
        </p:txBody>
      </p:sp>
    </p:spTree>
    <p:extLst>
      <p:ext uri="{BB962C8B-B14F-4D97-AF65-F5344CB8AC3E}">
        <p14:creationId xmlns:p14="http://schemas.microsoft.com/office/powerpoint/2010/main" val="244313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Helvetica" panose="020B0604020202020204" pitchFamily="34" charset="0"/>
                <a:ea typeface="Geneva" pitchFamily="121" charset="-128"/>
              </a:rPr>
              <a:t>Recommendation:</a:t>
            </a:r>
          </a:p>
        </p:txBody>
      </p:sp>
      <p:sp>
        <p:nvSpPr>
          <p:cNvPr id="24578" name="Content Placeholder 29"/>
          <p:cNvSpPr>
            <a:spLocks noGrp="1"/>
          </p:cNvSpPr>
          <p:nvPr>
            <p:ph idx="1"/>
          </p:nvPr>
        </p:nvSpPr>
        <p:spPr bwMode="auto">
          <a:xfrm>
            <a:off x="228600" y="910256"/>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7150" indent="-457200">
              <a:buNone/>
            </a:pPr>
            <a:r>
              <a:rPr lang="en-US" dirty="0"/>
              <a:t>	</a:t>
            </a:r>
            <a:r>
              <a:rPr lang="en-US" b="1" dirty="0"/>
              <a:t>Cascading Goals</a:t>
            </a:r>
          </a:p>
          <a:p>
            <a:pPr marL="57150" indent="-457200">
              <a:buNone/>
            </a:pPr>
            <a:r>
              <a:rPr lang="en-US" dirty="0"/>
              <a:t>Utilize a cascading goal system that is dependent upon, and supports, the layer above to set goals. The goal system would start with lab priorities and overall lab goals (S. M. A. R. T. Goals) The directorate would then create goals to support the overarching goals.  The chiefs would then create goals to support the lab and directorate’s goals.  The Divisions would then create goals that support the Chief’s goals, so on and so forth down to the line supervisors. </a:t>
            </a:r>
          </a:p>
        </p:txBody>
      </p:sp>
      <p:sp>
        <p:nvSpPr>
          <p:cNvPr id="24579" name="Date Placeholder 3"/>
          <p:cNvSpPr>
            <a:spLocks noGrp="1"/>
          </p:cNvSpPr>
          <p:nvPr>
            <p:ph type="dt" sz="quarter" idx="10"/>
          </p:nvPr>
        </p:nvSpPr>
        <p:spPr bwMode="auto">
          <a:xfrm>
            <a:off x="636588" y="6499702"/>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9/9/2019</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33</a:t>
            </a:fld>
            <a:endParaRPr lang="en-US" altLang="en-US" sz="1200" dirty="0">
              <a:solidFill>
                <a:srgbClr val="004C97"/>
              </a:solidFill>
              <a:latin typeface="Helvetica" panose="020B0604020202020204" pitchFamily="34" charset="0"/>
            </a:endParaRPr>
          </a:p>
        </p:txBody>
      </p:sp>
      <p:sp>
        <p:nvSpPr>
          <p:cNvPr id="2" name="Footer Placeholder 1">
            <a:extLst>
              <a:ext uri="{FF2B5EF4-FFF2-40B4-BE49-F238E27FC236}">
                <a16:creationId xmlns:a16="http://schemas.microsoft.com/office/drawing/2014/main" id="{0E83482A-5098-4B7A-B928-137D9FB49A0D}"/>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110502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9"/>
          <p:cNvSpPr>
            <a:spLocks noGrp="1"/>
          </p:cNvSpPr>
          <p:nvPr>
            <p:ph idx="1"/>
          </p:nvPr>
        </p:nvSpPr>
        <p:spPr bwMode="auto">
          <a:xfrm>
            <a:off x="228600" y="338756"/>
            <a:ext cx="8686800" cy="5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7150" indent="0">
              <a:buNone/>
            </a:pPr>
            <a:r>
              <a:rPr lang="en-US" dirty="0"/>
              <a:t>The panel feels that this cascading goal approach will give a continuity and sense of team to the overarching lab goals similar to the NASA janitor anecdote; paraphrased, the NASA janitor, when asked “what is your job here,” the janitor replies with “I am putting someone on the moon.” This cascading goal setting will have a direct connection to the overall lab goals, which will increase the significance and clarify roles and responsibilities for meeting those goals.  Everyone will gain a keen sense of priorities and their role/practice in completing them.</a:t>
            </a:r>
          </a:p>
          <a:p>
            <a:pPr marL="457200" lvl="1" indent="-457200">
              <a:buNone/>
            </a:pPr>
            <a:endParaRPr lang="en-US" dirty="0"/>
          </a:p>
        </p:txBody>
      </p:sp>
      <p:sp>
        <p:nvSpPr>
          <p:cNvPr id="24579" name="Date Placeholder 3"/>
          <p:cNvSpPr>
            <a:spLocks noGrp="1"/>
          </p:cNvSpPr>
          <p:nvPr>
            <p:ph type="dt" sz="quarter" idx="10"/>
          </p:nvPr>
        </p:nvSpPr>
        <p:spPr bwMode="auto">
          <a:xfrm>
            <a:off x="636588" y="6499702"/>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9/9/2019</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34</a:t>
            </a:fld>
            <a:endParaRPr lang="en-US" altLang="en-US" sz="1200" dirty="0">
              <a:solidFill>
                <a:srgbClr val="004C97"/>
              </a:solidFill>
              <a:latin typeface="Helvetica" panose="020B0604020202020204" pitchFamily="34" charset="0"/>
            </a:endParaRPr>
          </a:p>
        </p:txBody>
      </p:sp>
      <p:sp>
        <p:nvSpPr>
          <p:cNvPr id="2" name="Footer Placeholder 1">
            <a:extLst>
              <a:ext uri="{FF2B5EF4-FFF2-40B4-BE49-F238E27FC236}">
                <a16:creationId xmlns:a16="http://schemas.microsoft.com/office/drawing/2014/main" id="{0E83482A-5098-4B7A-B928-137D9FB49A0D}"/>
              </a:ext>
            </a:extLst>
          </p:cNvPr>
          <p:cNvSpPr>
            <a:spLocks noGrp="1"/>
          </p:cNvSpPr>
          <p:nvPr>
            <p:ph type="ftr" sz="quarter" idx="11"/>
          </p:nvPr>
        </p:nvSpPr>
        <p:spPr/>
        <p:txBody>
          <a:bodyPr/>
          <a:lstStyle/>
          <a:p>
            <a:pPr>
              <a:defRPr/>
            </a:pPr>
            <a:r>
              <a:rPr lang="en-US" dirty="0"/>
              <a:t>Climate Survey Action Teams Recommendations</a:t>
            </a:r>
            <a:endParaRPr lang="en-US" b="1" dirty="0"/>
          </a:p>
        </p:txBody>
      </p:sp>
    </p:spTree>
    <p:extLst>
      <p:ext uri="{BB962C8B-B14F-4D97-AF65-F5344CB8AC3E}">
        <p14:creationId xmlns:p14="http://schemas.microsoft.com/office/powerpoint/2010/main" val="161288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A8FA7D3-5A48-431D-8E8E-D3C99DAEBDF0}"/>
              </a:ext>
            </a:extLst>
          </p:cNvPr>
          <p:cNvSpPr/>
          <p:nvPr/>
        </p:nvSpPr>
        <p:spPr>
          <a:xfrm>
            <a:off x="223010" y="4818807"/>
            <a:ext cx="2937522" cy="1086535"/>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DF0646C-0F91-4EC7-A709-E84E741E004A}"/>
              </a:ext>
            </a:extLst>
          </p:cNvPr>
          <p:cNvSpPr/>
          <p:nvPr/>
        </p:nvSpPr>
        <p:spPr>
          <a:xfrm>
            <a:off x="6922879" y="4808394"/>
            <a:ext cx="1998667" cy="1096947"/>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FD5727E-FD7B-406F-A663-5A0941FCF9A9}"/>
              </a:ext>
            </a:extLst>
          </p:cNvPr>
          <p:cNvSpPr>
            <a:spLocks noGrp="1"/>
          </p:cNvSpPr>
          <p:nvPr>
            <p:ph type="ftr" sz="quarter" idx="3"/>
          </p:nvPr>
        </p:nvSpPr>
        <p:spPr>
          <a:xfrm>
            <a:off x="1512159" y="6498625"/>
            <a:ext cx="6262118" cy="242873"/>
          </a:xfrm>
        </p:spPr>
        <p:txBody>
          <a:bodyPr/>
          <a:lstStyle/>
          <a:p>
            <a:pPr>
              <a:defRPr/>
            </a:pPr>
            <a:r>
              <a:rPr lang="en-US" dirty="0"/>
              <a:t>Climate Survey Action Teams Recommendations</a:t>
            </a:r>
            <a:endParaRPr lang="en-US" b="1" dirty="0"/>
          </a:p>
        </p:txBody>
      </p:sp>
      <p:sp>
        <p:nvSpPr>
          <p:cNvPr id="6" name="Slide Number Placeholder 5">
            <a:extLst>
              <a:ext uri="{FF2B5EF4-FFF2-40B4-BE49-F238E27FC236}">
                <a16:creationId xmlns:a16="http://schemas.microsoft.com/office/drawing/2014/main" id="{E51CC73D-564B-48F5-8E7D-06A2A8E443D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TextBox 7">
            <a:extLst>
              <a:ext uri="{FF2B5EF4-FFF2-40B4-BE49-F238E27FC236}">
                <a16:creationId xmlns:a16="http://schemas.microsoft.com/office/drawing/2014/main" id="{E7B75765-9FAC-4D02-8F38-7873DA64589A}"/>
              </a:ext>
            </a:extLst>
          </p:cNvPr>
          <p:cNvSpPr txBox="1"/>
          <p:nvPr/>
        </p:nvSpPr>
        <p:spPr>
          <a:xfrm>
            <a:off x="3426868" y="63668"/>
            <a:ext cx="2604305" cy="461665"/>
          </a:xfrm>
          <a:prstGeom prst="rect">
            <a:avLst/>
          </a:prstGeom>
          <a:noFill/>
        </p:spPr>
        <p:txBody>
          <a:bodyPr wrap="square" rtlCol="0">
            <a:spAutoFit/>
          </a:bodyPr>
          <a:lstStyle/>
          <a:p>
            <a:pPr algn="ctr"/>
            <a:r>
              <a:rPr lang="en-US" dirty="0">
                <a:solidFill>
                  <a:srgbClr val="FF00FF"/>
                </a:solidFill>
              </a:rPr>
              <a:t>Sr. Management</a:t>
            </a:r>
          </a:p>
        </p:txBody>
      </p:sp>
      <p:sp>
        <p:nvSpPr>
          <p:cNvPr id="13" name="TextBox 12">
            <a:extLst>
              <a:ext uri="{FF2B5EF4-FFF2-40B4-BE49-F238E27FC236}">
                <a16:creationId xmlns:a16="http://schemas.microsoft.com/office/drawing/2014/main" id="{953FC2F0-5EB9-4D90-8DAF-6CD46E088761}"/>
              </a:ext>
            </a:extLst>
          </p:cNvPr>
          <p:cNvSpPr txBox="1"/>
          <p:nvPr/>
        </p:nvSpPr>
        <p:spPr>
          <a:xfrm>
            <a:off x="6878986" y="4436387"/>
            <a:ext cx="2125892" cy="400110"/>
          </a:xfrm>
          <a:prstGeom prst="rect">
            <a:avLst/>
          </a:prstGeom>
          <a:noFill/>
        </p:spPr>
        <p:txBody>
          <a:bodyPr wrap="square" rtlCol="0">
            <a:spAutoFit/>
          </a:bodyPr>
          <a:lstStyle/>
          <a:p>
            <a:pPr algn="ctr"/>
            <a:r>
              <a:rPr lang="en-US" sz="2000" b="1" dirty="0">
                <a:solidFill>
                  <a:srgbClr val="FF00FF"/>
                </a:solidFill>
              </a:rPr>
              <a:t>Employees</a:t>
            </a:r>
          </a:p>
        </p:txBody>
      </p:sp>
      <p:sp>
        <p:nvSpPr>
          <p:cNvPr id="2" name="Oval 1">
            <a:extLst>
              <a:ext uri="{FF2B5EF4-FFF2-40B4-BE49-F238E27FC236}">
                <a16:creationId xmlns:a16="http://schemas.microsoft.com/office/drawing/2014/main" id="{A4632DB9-96CB-44E0-9CBD-3537096A9AAB}"/>
              </a:ext>
            </a:extLst>
          </p:cNvPr>
          <p:cNvSpPr/>
          <p:nvPr/>
        </p:nvSpPr>
        <p:spPr>
          <a:xfrm>
            <a:off x="2965318" y="457580"/>
            <a:ext cx="3916328" cy="1177082"/>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B1B640D-BE9F-44B0-B57B-223B4A826772}"/>
              </a:ext>
            </a:extLst>
          </p:cNvPr>
          <p:cNvSpPr txBox="1"/>
          <p:nvPr/>
        </p:nvSpPr>
        <p:spPr>
          <a:xfrm>
            <a:off x="-55908" y="4472417"/>
            <a:ext cx="3173022" cy="414995"/>
          </a:xfrm>
          <a:prstGeom prst="rect">
            <a:avLst/>
          </a:prstGeom>
          <a:noFill/>
        </p:spPr>
        <p:txBody>
          <a:bodyPr wrap="square" rtlCol="0">
            <a:spAutoFit/>
          </a:bodyPr>
          <a:lstStyle/>
          <a:p>
            <a:pPr algn="ctr"/>
            <a:r>
              <a:rPr lang="en-US" sz="2000" b="1" dirty="0">
                <a:solidFill>
                  <a:srgbClr val="FF00FF"/>
                </a:solidFill>
              </a:rPr>
              <a:t>Division / Section / Project</a:t>
            </a:r>
          </a:p>
        </p:txBody>
      </p:sp>
      <p:sp>
        <p:nvSpPr>
          <p:cNvPr id="12" name="TextBox 11">
            <a:extLst>
              <a:ext uri="{FF2B5EF4-FFF2-40B4-BE49-F238E27FC236}">
                <a16:creationId xmlns:a16="http://schemas.microsoft.com/office/drawing/2014/main" id="{173A8A6B-4CDD-4956-831D-BB504E0DB517}"/>
              </a:ext>
            </a:extLst>
          </p:cNvPr>
          <p:cNvSpPr txBox="1"/>
          <p:nvPr/>
        </p:nvSpPr>
        <p:spPr>
          <a:xfrm>
            <a:off x="178561" y="5073364"/>
            <a:ext cx="3044141" cy="707886"/>
          </a:xfrm>
          <a:prstGeom prst="rect">
            <a:avLst/>
          </a:prstGeom>
          <a:noFill/>
        </p:spPr>
        <p:txBody>
          <a:bodyPr wrap="square" rtlCol="0">
            <a:spAutoFit/>
          </a:bodyPr>
          <a:lstStyle/>
          <a:p>
            <a:pPr algn="ctr"/>
            <a:r>
              <a:rPr lang="en-US" sz="2000" dirty="0">
                <a:solidFill>
                  <a:schemeClr val="bg1"/>
                </a:solidFill>
              </a:rPr>
              <a:t>Strategic plans flow down</a:t>
            </a:r>
          </a:p>
          <a:p>
            <a:pPr algn="ctr"/>
            <a:r>
              <a:rPr lang="en-US" sz="2000" dirty="0">
                <a:solidFill>
                  <a:schemeClr val="bg1"/>
                </a:solidFill>
              </a:rPr>
              <a:t>Execute / feedback</a:t>
            </a:r>
          </a:p>
        </p:txBody>
      </p:sp>
      <p:sp>
        <p:nvSpPr>
          <p:cNvPr id="16" name="TextBox 15">
            <a:extLst>
              <a:ext uri="{FF2B5EF4-FFF2-40B4-BE49-F238E27FC236}">
                <a16:creationId xmlns:a16="http://schemas.microsoft.com/office/drawing/2014/main" id="{3CF167D5-1D40-4570-B9CC-AE94574A1943}"/>
              </a:ext>
            </a:extLst>
          </p:cNvPr>
          <p:cNvSpPr txBox="1"/>
          <p:nvPr/>
        </p:nvSpPr>
        <p:spPr>
          <a:xfrm rot="3600000">
            <a:off x="5970797" y="2844974"/>
            <a:ext cx="2255344" cy="400110"/>
          </a:xfrm>
          <a:prstGeom prst="rect">
            <a:avLst/>
          </a:prstGeom>
          <a:noFill/>
        </p:spPr>
        <p:txBody>
          <a:bodyPr wrap="square" rtlCol="0">
            <a:spAutoFit/>
          </a:bodyPr>
          <a:lstStyle/>
          <a:p>
            <a:pPr algn="ctr"/>
            <a:r>
              <a:rPr lang="en-US" sz="2000" dirty="0">
                <a:solidFill>
                  <a:srgbClr val="0070C0"/>
                </a:solidFill>
              </a:rPr>
              <a:t>Feedback</a:t>
            </a:r>
          </a:p>
        </p:txBody>
      </p:sp>
      <p:sp>
        <p:nvSpPr>
          <p:cNvPr id="19" name="Oval 18">
            <a:extLst>
              <a:ext uri="{FF2B5EF4-FFF2-40B4-BE49-F238E27FC236}">
                <a16:creationId xmlns:a16="http://schemas.microsoft.com/office/drawing/2014/main" id="{DD4709C7-FAB4-469D-9DED-F5AEF4EF74D6}"/>
              </a:ext>
            </a:extLst>
          </p:cNvPr>
          <p:cNvSpPr/>
          <p:nvPr/>
        </p:nvSpPr>
        <p:spPr>
          <a:xfrm>
            <a:off x="2646878" y="2505191"/>
            <a:ext cx="4347626" cy="1752429"/>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0FE861-C623-49EB-B1A7-CBC091D31AB7}"/>
              </a:ext>
            </a:extLst>
          </p:cNvPr>
          <p:cNvSpPr txBox="1"/>
          <p:nvPr/>
        </p:nvSpPr>
        <p:spPr>
          <a:xfrm>
            <a:off x="2168997" y="592323"/>
            <a:ext cx="5345575" cy="1015663"/>
          </a:xfrm>
          <a:prstGeom prst="rect">
            <a:avLst/>
          </a:prstGeom>
          <a:noFill/>
        </p:spPr>
        <p:txBody>
          <a:bodyPr wrap="square" rtlCol="0">
            <a:spAutoFit/>
          </a:bodyPr>
          <a:lstStyle/>
          <a:p>
            <a:pPr algn="ctr"/>
            <a:r>
              <a:rPr lang="en-US" sz="2000" dirty="0">
                <a:solidFill>
                  <a:schemeClr val="bg1"/>
                </a:solidFill>
              </a:rPr>
              <a:t>Lab-level all-hands meeting</a:t>
            </a:r>
          </a:p>
          <a:p>
            <a:pPr algn="ctr"/>
            <a:r>
              <a:rPr lang="en-US" sz="2000" dirty="0">
                <a:solidFill>
                  <a:schemeClr val="bg1"/>
                </a:solidFill>
              </a:rPr>
              <a:t>Format / Topics / Priorities</a:t>
            </a:r>
          </a:p>
          <a:p>
            <a:pPr algn="ctr"/>
            <a:r>
              <a:rPr lang="en-US" sz="2000" dirty="0">
                <a:solidFill>
                  <a:schemeClr val="bg1"/>
                </a:solidFill>
              </a:rPr>
              <a:t>Impact on operations</a:t>
            </a:r>
          </a:p>
        </p:txBody>
      </p:sp>
      <p:sp>
        <p:nvSpPr>
          <p:cNvPr id="9" name="TextBox 8">
            <a:extLst>
              <a:ext uri="{FF2B5EF4-FFF2-40B4-BE49-F238E27FC236}">
                <a16:creationId xmlns:a16="http://schemas.microsoft.com/office/drawing/2014/main" id="{0344B103-720D-4194-B8D0-4F1A9AF62778}"/>
              </a:ext>
            </a:extLst>
          </p:cNvPr>
          <p:cNvSpPr txBox="1"/>
          <p:nvPr/>
        </p:nvSpPr>
        <p:spPr>
          <a:xfrm>
            <a:off x="2223052" y="2646657"/>
            <a:ext cx="5237463" cy="1344952"/>
          </a:xfrm>
          <a:prstGeom prst="rect">
            <a:avLst/>
          </a:prstGeom>
          <a:noFill/>
        </p:spPr>
        <p:txBody>
          <a:bodyPr wrap="square" rtlCol="0">
            <a:spAutoFit/>
          </a:bodyPr>
          <a:lstStyle/>
          <a:p>
            <a:pPr algn="ctr"/>
            <a:r>
              <a:rPr lang="en-US" sz="2000" dirty="0">
                <a:solidFill>
                  <a:schemeClr val="bg1"/>
                </a:solidFill>
              </a:rPr>
              <a:t>Lab-wide annual retreat</a:t>
            </a:r>
          </a:p>
          <a:p>
            <a:pPr algn="ctr"/>
            <a:r>
              <a:rPr lang="en-US" sz="2000" dirty="0">
                <a:solidFill>
                  <a:schemeClr val="bg1"/>
                </a:solidFill>
              </a:rPr>
              <a:t>(Staff version of Annual Users’ Meeting)</a:t>
            </a:r>
          </a:p>
          <a:p>
            <a:pPr algn="ctr"/>
            <a:r>
              <a:rPr lang="en-US" sz="2000" dirty="0">
                <a:solidFill>
                  <a:schemeClr val="bg1"/>
                </a:solidFill>
              </a:rPr>
              <a:t>Sharing information </a:t>
            </a:r>
          </a:p>
          <a:p>
            <a:pPr algn="ctr"/>
            <a:r>
              <a:rPr lang="en-US" sz="2000" dirty="0">
                <a:solidFill>
                  <a:schemeClr val="bg1"/>
                </a:solidFill>
              </a:rPr>
              <a:t>Collaborate/mutual understanding</a:t>
            </a:r>
          </a:p>
        </p:txBody>
      </p:sp>
      <p:sp>
        <p:nvSpPr>
          <p:cNvPr id="21" name="Arrow: Right 20">
            <a:extLst>
              <a:ext uri="{FF2B5EF4-FFF2-40B4-BE49-F238E27FC236}">
                <a16:creationId xmlns:a16="http://schemas.microsoft.com/office/drawing/2014/main" id="{2F718400-62AE-44A7-8C8C-80786445C547}"/>
              </a:ext>
            </a:extLst>
          </p:cNvPr>
          <p:cNvSpPr/>
          <p:nvPr/>
        </p:nvSpPr>
        <p:spPr>
          <a:xfrm rot="-3600000">
            <a:off x="676172" y="2884184"/>
            <a:ext cx="3383210" cy="230088"/>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DCA9CE2A-431C-4D5D-85FD-C230C063900D}"/>
              </a:ext>
            </a:extLst>
          </p:cNvPr>
          <p:cNvSpPr/>
          <p:nvPr/>
        </p:nvSpPr>
        <p:spPr>
          <a:xfrm rot="3600000" flipH="1">
            <a:off x="5656624" y="2882736"/>
            <a:ext cx="3372381" cy="248844"/>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D164111-D2F4-422A-B5A1-41CC410A9B02}"/>
              </a:ext>
            </a:extLst>
          </p:cNvPr>
          <p:cNvSpPr txBox="1"/>
          <p:nvPr/>
        </p:nvSpPr>
        <p:spPr>
          <a:xfrm rot="3600000">
            <a:off x="6122617" y="2621651"/>
            <a:ext cx="3303321" cy="400110"/>
          </a:xfrm>
          <a:prstGeom prst="rect">
            <a:avLst/>
          </a:prstGeom>
          <a:noFill/>
        </p:spPr>
        <p:txBody>
          <a:bodyPr wrap="square" rtlCol="0">
            <a:spAutoFit/>
          </a:bodyPr>
          <a:lstStyle/>
          <a:p>
            <a:pPr algn="ctr"/>
            <a:r>
              <a:rPr lang="en-US" sz="2000" dirty="0">
                <a:solidFill>
                  <a:srgbClr val="0070C0"/>
                </a:solidFill>
              </a:rPr>
              <a:t>Get out to survey lab’s culture</a:t>
            </a:r>
          </a:p>
        </p:txBody>
      </p:sp>
      <p:sp>
        <p:nvSpPr>
          <p:cNvPr id="24" name="Arrow: Right 23">
            <a:extLst>
              <a:ext uri="{FF2B5EF4-FFF2-40B4-BE49-F238E27FC236}">
                <a16:creationId xmlns:a16="http://schemas.microsoft.com/office/drawing/2014/main" id="{3F03D639-CA63-4F29-AFE7-7D5CAB1939C1}"/>
              </a:ext>
            </a:extLst>
          </p:cNvPr>
          <p:cNvSpPr/>
          <p:nvPr/>
        </p:nvSpPr>
        <p:spPr>
          <a:xfrm rot="2400000" flipH="1">
            <a:off x="6255942" y="4026169"/>
            <a:ext cx="948254" cy="683675"/>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A355AA7A-7A64-4BA3-9B07-8CC0AD0BEE5A}"/>
              </a:ext>
            </a:extLst>
          </p:cNvPr>
          <p:cNvSpPr/>
          <p:nvPr/>
        </p:nvSpPr>
        <p:spPr>
          <a:xfrm rot="-2400000">
            <a:off x="2274184" y="3857333"/>
            <a:ext cx="850061" cy="603949"/>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Arrow: Down 25">
            <a:extLst>
              <a:ext uri="{FF2B5EF4-FFF2-40B4-BE49-F238E27FC236}">
                <a16:creationId xmlns:a16="http://schemas.microsoft.com/office/drawing/2014/main" id="{93D05C5B-19A5-411A-B380-5769D76E128E}"/>
              </a:ext>
            </a:extLst>
          </p:cNvPr>
          <p:cNvSpPr/>
          <p:nvPr/>
        </p:nvSpPr>
        <p:spPr>
          <a:xfrm>
            <a:off x="4572000" y="1731455"/>
            <a:ext cx="603246" cy="729186"/>
          </a:xfrm>
          <a:prstGeom prst="down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7E3A2665-9EEB-4356-87BD-D5F6EE8C2D30}"/>
              </a:ext>
            </a:extLst>
          </p:cNvPr>
          <p:cNvSpPr/>
          <p:nvPr/>
        </p:nvSpPr>
        <p:spPr>
          <a:xfrm rot="-3600000" flipH="1">
            <a:off x="516363" y="2827306"/>
            <a:ext cx="3364300" cy="187785"/>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32EECC8-0B05-4027-A91E-900924962531}"/>
              </a:ext>
            </a:extLst>
          </p:cNvPr>
          <p:cNvSpPr txBox="1"/>
          <p:nvPr/>
        </p:nvSpPr>
        <p:spPr>
          <a:xfrm rot="-3600000">
            <a:off x="887957" y="2524072"/>
            <a:ext cx="2255344" cy="400110"/>
          </a:xfrm>
          <a:prstGeom prst="rect">
            <a:avLst/>
          </a:prstGeom>
          <a:noFill/>
        </p:spPr>
        <p:txBody>
          <a:bodyPr wrap="square" rtlCol="0">
            <a:spAutoFit/>
          </a:bodyPr>
          <a:lstStyle/>
          <a:p>
            <a:pPr algn="ctr"/>
            <a:r>
              <a:rPr lang="en-US" sz="2000" dirty="0">
                <a:solidFill>
                  <a:srgbClr val="0070C0"/>
                </a:solidFill>
              </a:rPr>
              <a:t>Strategic plans</a:t>
            </a:r>
          </a:p>
        </p:txBody>
      </p:sp>
      <p:sp>
        <p:nvSpPr>
          <p:cNvPr id="29" name="TextBox 28">
            <a:extLst>
              <a:ext uri="{FF2B5EF4-FFF2-40B4-BE49-F238E27FC236}">
                <a16:creationId xmlns:a16="http://schemas.microsoft.com/office/drawing/2014/main" id="{9C5ADC71-286D-4225-9352-29A9BA70F2AA}"/>
              </a:ext>
            </a:extLst>
          </p:cNvPr>
          <p:cNvSpPr txBox="1"/>
          <p:nvPr/>
        </p:nvSpPr>
        <p:spPr>
          <a:xfrm rot="-3600000">
            <a:off x="1763706" y="2881855"/>
            <a:ext cx="1599528" cy="400110"/>
          </a:xfrm>
          <a:prstGeom prst="rect">
            <a:avLst/>
          </a:prstGeom>
          <a:noFill/>
        </p:spPr>
        <p:txBody>
          <a:bodyPr wrap="square" rtlCol="0">
            <a:spAutoFit/>
          </a:bodyPr>
          <a:lstStyle/>
          <a:p>
            <a:pPr algn="ctr"/>
            <a:r>
              <a:rPr lang="en-US" sz="2000" dirty="0">
                <a:solidFill>
                  <a:srgbClr val="0070C0"/>
                </a:solidFill>
              </a:rPr>
              <a:t>Feedback</a:t>
            </a:r>
          </a:p>
        </p:txBody>
      </p:sp>
      <p:sp>
        <p:nvSpPr>
          <p:cNvPr id="30" name="Arrow: Left-Right 29">
            <a:extLst>
              <a:ext uri="{FF2B5EF4-FFF2-40B4-BE49-F238E27FC236}">
                <a16:creationId xmlns:a16="http://schemas.microsoft.com/office/drawing/2014/main" id="{EB7AA28B-A3CA-44C7-B605-CBA0ED282470}"/>
              </a:ext>
            </a:extLst>
          </p:cNvPr>
          <p:cNvSpPr/>
          <p:nvPr/>
        </p:nvSpPr>
        <p:spPr>
          <a:xfrm>
            <a:off x="3264062" y="5206665"/>
            <a:ext cx="3614924" cy="328273"/>
          </a:xfrm>
          <a:prstGeom prst="lef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F061CB9-17FB-4AD3-9EF0-47B0A818C2C9}"/>
              </a:ext>
            </a:extLst>
          </p:cNvPr>
          <p:cNvSpPr txBox="1"/>
          <p:nvPr/>
        </p:nvSpPr>
        <p:spPr>
          <a:xfrm>
            <a:off x="3556552" y="4899199"/>
            <a:ext cx="2913425" cy="400110"/>
          </a:xfrm>
          <a:prstGeom prst="rect">
            <a:avLst/>
          </a:prstGeom>
          <a:noFill/>
        </p:spPr>
        <p:txBody>
          <a:bodyPr wrap="square" rtlCol="0">
            <a:spAutoFit/>
          </a:bodyPr>
          <a:lstStyle/>
          <a:p>
            <a:pPr algn="ctr"/>
            <a:r>
              <a:rPr lang="en-US" sz="2000" dirty="0">
                <a:solidFill>
                  <a:srgbClr val="0070C0"/>
                </a:solidFill>
              </a:rPr>
              <a:t>Regular monthly meetings</a:t>
            </a:r>
          </a:p>
        </p:txBody>
      </p:sp>
      <p:sp>
        <p:nvSpPr>
          <p:cNvPr id="32" name="TextBox 31">
            <a:extLst>
              <a:ext uri="{FF2B5EF4-FFF2-40B4-BE49-F238E27FC236}">
                <a16:creationId xmlns:a16="http://schemas.microsoft.com/office/drawing/2014/main" id="{93DB04CE-2A10-44F1-A504-F5A36387D271}"/>
              </a:ext>
            </a:extLst>
          </p:cNvPr>
          <p:cNvSpPr txBox="1"/>
          <p:nvPr/>
        </p:nvSpPr>
        <p:spPr>
          <a:xfrm>
            <a:off x="3024337" y="5469487"/>
            <a:ext cx="4020374" cy="707886"/>
          </a:xfrm>
          <a:prstGeom prst="rect">
            <a:avLst/>
          </a:prstGeom>
          <a:noFill/>
        </p:spPr>
        <p:txBody>
          <a:bodyPr wrap="square" rtlCol="0">
            <a:spAutoFit/>
          </a:bodyPr>
          <a:lstStyle/>
          <a:p>
            <a:pPr algn="ctr"/>
            <a:r>
              <a:rPr lang="en-US" sz="2000" dirty="0">
                <a:solidFill>
                  <a:srgbClr val="0070C0"/>
                </a:solidFill>
              </a:rPr>
              <a:t>Skip-level small-group meetings</a:t>
            </a:r>
          </a:p>
          <a:p>
            <a:pPr algn="ctr"/>
            <a:r>
              <a:rPr lang="en-US" sz="2000" dirty="0">
                <a:solidFill>
                  <a:srgbClr val="0070C0"/>
                </a:solidFill>
              </a:rPr>
              <a:t>Supervisor-employee one-on-ones</a:t>
            </a:r>
          </a:p>
        </p:txBody>
      </p:sp>
      <p:sp>
        <p:nvSpPr>
          <p:cNvPr id="33" name="TextBox 32">
            <a:extLst>
              <a:ext uri="{FF2B5EF4-FFF2-40B4-BE49-F238E27FC236}">
                <a16:creationId xmlns:a16="http://schemas.microsoft.com/office/drawing/2014/main" id="{1AB1966B-60F1-45B5-84AC-990E73450464}"/>
              </a:ext>
            </a:extLst>
          </p:cNvPr>
          <p:cNvSpPr txBox="1"/>
          <p:nvPr/>
        </p:nvSpPr>
        <p:spPr>
          <a:xfrm>
            <a:off x="6839651" y="5098817"/>
            <a:ext cx="2125788" cy="400110"/>
          </a:xfrm>
          <a:prstGeom prst="rect">
            <a:avLst/>
          </a:prstGeom>
          <a:noFill/>
        </p:spPr>
        <p:txBody>
          <a:bodyPr wrap="square" rtlCol="0">
            <a:spAutoFit/>
          </a:bodyPr>
          <a:lstStyle/>
          <a:p>
            <a:pPr algn="ctr"/>
            <a:r>
              <a:rPr lang="en-US" sz="2000" dirty="0">
                <a:solidFill>
                  <a:schemeClr val="bg1"/>
                </a:solidFill>
              </a:rPr>
              <a:t>Engagement</a:t>
            </a:r>
          </a:p>
        </p:txBody>
      </p:sp>
      <p:sp>
        <p:nvSpPr>
          <p:cNvPr id="35" name="Arrow: Right 34">
            <a:extLst>
              <a:ext uri="{FF2B5EF4-FFF2-40B4-BE49-F238E27FC236}">
                <a16:creationId xmlns:a16="http://schemas.microsoft.com/office/drawing/2014/main" id="{51DABA90-9316-4865-9B64-501359018041}"/>
              </a:ext>
            </a:extLst>
          </p:cNvPr>
          <p:cNvSpPr/>
          <p:nvPr/>
        </p:nvSpPr>
        <p:spPr>
          <a:xfrm rot="3600000">
            <a:off x="5842218" y="2807132"/>
            <a:ext cx="3394619" cy="241981"/>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0078D4ED-A151-47DA-AA0A-38A36BE9CEAC}"/>
              </a:ext>
            </a:extLst>
          </p:cNvPr>
          <p:cNvSpPr>
            <a:spLocks noGrp="1"/>
          </p:cNvSpPr>
          <p:nvPr>
            <p:ph type="dt" sz="half" idx="2"/>
          </p:nvPr>
        </p:nvSpPr>
        <p:spPr/>
        <p:txBody>
          <a:bodyPr/>
          <a:lstStyle/>
          <a:p>
            <a:pPr>
              <a:defRPr/>
            </a:pPr>
            <a:r>
              <a:rPr lang="en-US" dirty="0"/>
              <a:t>9/9/2019</a:t>
            </a:r>
          </a:p>
        </p:txBody>
      </p:sp>
    </p:spTree>
    <p:extLst>
      <p:ext uri="{BB962C8B-B14F-4D97-AF65-F5344CB8AC3E}">
        <p14:creationId xmlns:p14="http://schemas.microsoft.com/office/powerpoint/2010/main" val="12292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7859" y="740852"/>
            <a:ext cx="8686799" cy="1030869"/>
          </a:xfrm>
        </p:spPr>
        <p:txBody>
          <a:bodyPr/>
          <a:lstStyle/>
          <a:p>
            <a:pPr marL="0" indent="0">
              <a:buNone/>
            </a:pPr>
            <a:r>
              <a:rPr lang="en-US" sz="1800" b="1" dirty="0"/>
              <a:t>Laboratory level all-hands meetings should have a changing theme or focus topic to allow for more in-depth discussions. Priorities should be addressed per realistic short-term goals and strategic plan changes for best outcomes</a:t>
            </a:r>
          </a:p>
          <a:p>
            <a:pPr marL="0" indent="0">
              <a:buNone/>
            </a:pPr>
            <a:endParaRPr lang="en-US" sz="2000" dirty="0"/>
          </a:p>
          <a:p>
            <a:pPr marL="0" indent="0">
              <a:buNone/>
            </a:pPr>
            <a:endParaRPr lang="en-US" dirty="0"/>
          </a:p>
        </p:txBody>
      </p:sp>
      <p:sp>
        <p:nvSpPr>
          <p:cNvPr id="7" name="Title 6"/>
          <p:cNvSpPr>
            <a:spLocks noGrp="1"/>
          </p:cNvSpPr>
          <p:nvPr>
            <p:ph type="title"/>
          </p:nvPr>
        </p:nvSpPr>
        <p:spPr/>
        <p:txBody>
          <a:bodyPr/>
          <a:lstStyle/>
          <a:p>
            <a:r>
              <a:rPr lang="en-US" dirty="0"/>
              <a:t>Recommendation #1 – Lab-wide All-hands Meeting</a:t>
            </a:r>
          </a:p>
        </p:txBody>
      </p:sp>
      <p:sp>
        <p:nvSpPr>
          <p:cNvPr id="4" name="Footer Placeholder 3"/>
          <p:cNvSpPr>
            <a:spLocks noGrp="1"/>
          </p:cNvSpPr>
          <p:nvPr>
            <p:ph type="ftr" sz="quarter" idx="3"/>
          </p:nvPr>
        </p:nvSpPr>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2" name="Table 1">
            <a:extLst>
              <a:ext uri="{FF2B5EF4-FFF2-40B4-BE49-F238E27FC236}">
                <a16:creationId xmlns:a16="http://schemas.microsoft.com/office/drawing/2014/main" id="{F3F898D5-5CFD-4E7C-BCBE-EAF032D3C76F}"/>
              </a:ext>
            </a:extLst>
          </p:cNvPr>
          <p:cNvGraphicFramePr>
            <a:graphicFrameLocks noGrp="1"/>
          </p:cNvGraphicFramePr>
          <p:nvPr/>
        </p:nvGraphicFramePr>
        <p:xfrm>
          <a:off x="250054" y="1622045"/>
          <a:ext cx="8616087" cy="4572000"/>
        </p:xfrm>
        <a:graphic>
          <a:graphicData uri="http://schemas.openxmlformats.org/drawingml/2006/table">
            <a:tbl>
              <a:tblPr firstRow="1" bandRow="1">
                <a:tableStyleId>{5940675A-B579-460E-94D1-54222C63F5DA}</a:tableStyleId>
              </a:tblPr>
              <a:tblGrid>
                <a:gridCol w="2990857">
                  <a:extLst>
                    <a:ext uri="{9D8B030D-6E8A-4147-A177-3AD203B41FA5}">
                      <a16:colId xmlns:a16="http://schemas.microsoft.com/office/drawing/2014/main" val="109309506"/>
                    </a:ext>
                  </a:extLst>
                </a:gridCol>
                <a:gridCol w="5625230">
                  <a:extLst>
                    <a:ext uri="{9D8B030D-6E8A-4147-A177-3AD203B41FA5}">
                      <a16:colId xmlns:a16="http://schemas.microsoft.com/office/drawing/2014/main" val="3150181154"/>
                    </a:ext>
                  </a:extLst>
                </a:gridCol>
              </a:tblGrid>
              <a:tr h="317057">
                <a:tc>
                  <a:txBody>
                    <a:bodyPr/>
                    <a:lstStyle/>
                    <a:p>
                      <a:r>
                        <a:rPr lang="en-US" sz="1800" b="1" dirty="0"/>
                        <a:t>Have a changing theme</a:t>
                      </a:r>
                      <a:endParaRPr lang="en-US" sz="1800" dirty="0"/>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For example: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Budget / Procurement processes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Employee benefits /Infrastructure improvements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Risk-management / Contractor assurance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LDRD / Early career achievement awards / Innovation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International collaborations / US-Japan R&amp;D, etc.</a:t>
                      </a:r>
                    </a:p>
                  </a:txBody>
                  <a:tcPr/>
                </a:tc>
                <a:extLst>
                  <a:ext uri="{0D108BD9-81ED-4DB2-BD59-A6C34878D82A}">
                    <a16:rowId xmlns:a16="http://schemas.microsoft.com/office/drawing/2014/main" val="3108597232"/>
                  </a:ext>
                </a:extLst>
              </a:tr>
              <a:tr h="1188964">
                <a:tc>
                  <a:txBody>
                    <a:bodyPr/>
                    <a:lstStyle/>
                    <a:p>
                      <a:r>
                        <a:rPr lang="en-US" sz="1800" b="1" dirty="0"/>
                        <a:t>Select a few focused topics for in-depth discussions</a:t>
                      </a:r>
                      <a:endParaRPr lang="en-US" sz="1800" dirty="0"/>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98461921"/>
                  </a:ext>
                </a:extLst>
              </a:tr>
              <a:tr h="317057">
                <a:tc>
                  <a:txBody>
                    <a:bodyPr/>
                    <a:lstStyle/>
                    <a:p>
                      <a:r>
                        <a:rPr lang="en-US" sz="1800" b="1" dirty="0"/>
                        <a:t>For broader audience</a:t>
                      </a:r>
                    </a:p>
                  </a:txBody>
                  <a:tcPr/>
                </a:tc>
                <a:tc>
                  <a:txBody>
                    <a:bodyPr/>
                    <a:lstStyle/>
                    <a:p>
                      <a:r>
                        <a:rPr lang="en-US" sz="1800" dirty="0"/>
                        <a:t>Include non-scientific employees</a:t>
                      </a:r>
                    </a:p>
                  </a:txBody>
                  <a:tcPr/>
                </a:tc>
                <a:extLst>
                  <a:ext uri="{0D108BD9-81ED-4DB2-BD59-A6C34878D82A}">
                    <a16:rowId xmlns:a16="http://schemas.microsoft.com/office/drawing/2014/main" val="3424768559"/>
                  </a:ext>
                </a:extLst>
              </a:tr>
              <a:tr h="1030436">
                <a:tc>
                  <a:txBody>
                    <a:bodyPr/>
                    <a:lstStyle/>
                    <a:p>
                      <a:r>
                        <a:rPr lang="en-US" sz="1800" b="1" dirty="0"/>
                        <a:t>Priority changes</a:t>
                      </a:r>
                    </a:p>
                  </a:txBody>
                  <a:tcPr/>
                </a:tc>
                <a:tc>
                  <a:txBody>
                    <a:bodyPr/>
                    <a:lstStyle/>
                    <a:p>
                      <a:pPr marL="342900" indent="-342900">
                        <a:buFont typeface="Arial" panose="020B0604020202020204" pitchFamily="34" charset="0"/>
                        <a:buChar char="•"/>
                      </a:pPr>
                      <a:r>
                        <a:rPr lang="en-US" sz="1800" dirty="0"/>
                        <a:t>How do they impact on operations or individual employee?</a:t>
                      </a:r>
                    </a:p>
                    <a:p>
                      <a:pPr marL="342900" indent="-342900">
                        <a:buFont typeface="Arial" panose="020B0604020202020204" pitchFamily="34" charset="0"/>
                        <a:buChar char="•"/>
                      </a:pPr>
                      <a:r>
                        <a:rPr lang="en-US" sz="1800" dirty="0"/>
                        <a:t>How do they align with/roll-up into overall strategic plan?</a:t>
                      </a:r>
                    </a:p>
                  </a:txBody>
                  <a:tcPr/>
                </a:tc>
                <a:extLst>
                  <a:ext uri="{0D108BD9-81ED-4DB2-BD59-A6C34878D82A}">
                    <a16:rowId xmlns:a16="http://schemas.microsoft.com/office/drawing/2014/main" val="2229752174"/>
                  </a:ext>
                </a:extLst>
              </a:tr>
              <a:tr h="583313">
                <a:tc>
                  <a:txBody>
                    <a:bodyPr/>
                    <a:lstStyle/>
                    <a:p>
                      <a:r>
                        <a:rPr lang="en-US" sz="1800" b="1" dirty="0"/>
                        <a:t>Directors’ communications channel</a:t>
                      </a:r>
                    </a:p>
                  </a:txBody>
                  <a:tcPr/>
                </a:tc>
                <a:tc>
                  <a:txBody>
                    <a:bodyPr/>
                    <a:lstStyle/>
                    <a:p>
                      <a:r>
                        <a:rPr lang="en-US" sz="1800" dirty="0"/>
                        <a:t>Establish a website for all-hands information, direct feedback and climate survey results</a:t>
                      </a:r>
                    </a:p>
                  </a:txBody>
                  <a:tcPr/>
                </a:tc>
                <a:extLst>
                  <a:ext uri="{0D108BD9-81ED-4DB2-BD59-A6C34878D82A}">
                    <a16:rowId xmlns:a16="http://schemas.microsoft.com/office/drawing/2014/main" val="925267286"/>
                  </a:ext>
                </a:extLst>
              </a:tr>
              <a:tr h="554850">
                <a:tc>
                  <a:txBody>
                    <a:bodyPr/>
                    <a:lstStyle/>
                    <a:p>
                      <a:r>
                        <a:rPr lang="en-US" sz="1800" b="1" dirty="0"/>
                        <a:t>Outcome – takeaways</a:t>
                      </a:r>
                    </a:p>
                  </a:txBody>
                  <a:tcPr/>
                </a:tc>
                <a:tc>
                  <a:txBody>
                    <a:bodyPr/>
                    <a:lstStyle/>
                    <a:p>
                      <a:r>
                        <a:rPr lang="en-US" sz="1800" dirty="0"/>
                        <a:t>Individual more likely adjusts their actions or makes wiser decisions to align with priorities</a:t>
                      </a:r>
                    </a:p>
                  </a:txBody>
                  <a:tcPr/>
                </a:tc>
                <a:extLst>
                  <a:ext uri="{0D108BD9-81ED-4DB2-BD59-A6C34878D82A}">
                    <a16:rowId xmlns:a16="http://schemas.microsoft.com/office/drawing/2014/main" val="1491767779"/>
                  </a:ext>
                </a:extLst>
              </a:tr>
            </a:tbl>
          </a:graphicData>
        </a:graphic>
      </p:graphicFrame>
      <p:sp>
        <p:nvSpPr>
          <p:cNvPr id="8" name="Date Placeholder 7">
            <a:extLst>
              <a:ext uri="{FF2B5EF4-FFF2-40B4-BE49-F238E27FC236}">
                <a16:creationId xmlns:a16="http://schemas.microsoft.com/office/drawing/2014/main" id="{F4BAC0E8-70DB-41A0-B1CD-663A84BD96FB}"/>
              </a:ext>
            </a:extLst>
          </p:cNvPr>
          <p:cNvSpPr>
            <a:spLocks noGrp="1"/>
          </p:cNvSpPr>
          <p:nvPr>
            <p:ph type="dt" sz="half" idx="2"/>
          </p:nvPr>
        </p:nvSpPr>
        <p:spPr/>
        <p:txBody>
          <a:bodyPr/>
          <a:lstStyle/>
          <a:p>
            <a:pPr>
              <a:defRPr/>
            </a:pPr>
            <a:r>
              <a:rPr lang="en-US" dirty="0"/>
              <a:t>9/9/2019</a:t>
            </a:r>
          </a:p>
        </p:txBody>
      </p:sp>
    </p:spTree>
    <p:extLst>
      <p:ext uri="{BB962C8B-B14F-4D97-AF65-F5344CB8AC3E}">
        <p14:creationId xmlns:p14="http://schemas.microsoft.com/office/powerpoint/2010/main" val="378468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61703"/>
            <a:ext cx="8802567" cy="569386"/>
          </a:xfrm>
        </p:spPr>
        <p:txBody>
          <a:bodyPr/>
          <a:lstStyle/>
          <a:p>
            <a:pPr marL="0" indent="0">
              <a:buNone/>
            </a:pPr>
            <a:r>
              <a:rPr lang="en-US" sz="1800" b="1" dirty="0"/>
              <a:t>More frequent (monthly) meetings in D/S/P level to provide directions, effective communications on executing strategic plans, achievements recognition and addressing feedbacks.</a:t>
            </a:r>
          </a:p>
          <a:p>
            <a:pPr marL="0" indent="0">
              <a:buNone/>
            </a:pPr>
            <a:endParaRPr lang="en-US" sz="2000" dirty="0"/>
          </a:p>
          <a:p>
            <a:pPr marL="0" indent="0">
              <a:buNone/>
            </a:pPr>
            <a:endParaRPr lang="en-US" dirty="0"/>
          </a:p>
        </p:txBody>
      </p:sp>
      <p:sp>
        <p:nvSpPr>
          <p:cNvPr id="7" name="Title 6"/>
          <p:cNvSpPr>
            <a:spLocks noGrp="1"/>
          </p:cNvSpPr>
          <p:nvPr>
            <p:ph type="title"/>
          </p:nvPr>
        </p:nvSpPr>
        <p:spPr/>
        <p:txBody>
          <a:bodyPr/>
          <a:lstStyle/>
          <a:p>
            <a:r>
              <a:rPr lang="en-US" dirty="0"/>
              <a:t>Recommendation #2 – Management</a:t>
            </a:r>
          </a:p>
        </p:txBody>
      </p:sp>
      <p:sp>
        <p:nvSpPr>
          <p:cNvPr id="4" name="Footer Placeholder 3"/>
          <p:cNvSpPr>
            <a:spLocks noGrp="1"/>
          </p:cNvSpPr>
          <p:nvPr>
            <p:ph type="ftr" sz="quarter" idx="3"/>
          </p:nvPr>
        </p:nvSpPr>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graphicFrame>
        <p:nvGraphicFramePr>
          <p:cNvPr id="2" name="Table 1">
            <a:extLst>
              <a:ext uri="{FF2B5EF4-FFF2-40B4-BE49-F238E27FC236}">
                <a16:creationId xmlns:a16="http://schemas.microsoft.com/office/drawing/2014/main" id="{F3F898D5-5CFD-4E7C-BCBE-EAF032D3C76F}"/>
              </a:ext>
            </a:extLst>
          </p:cNvPr>
          <p:cNvGraphicFramePr>
            <a:graphicFrameLocks noGrp="1"/>
          </p:cNvGraphicFramePr>
          <p:nvPr/>
        </p:nvGraphicFramePr>
        <p:xfrm>
          <a:off x="222250" y="1646626"/>
          <a:ext cx="8597138" cy="4297680"/>
        </p:xfrm>
        <a:graphic>
          <a:graphicData uri="http://schemas.openxmlformats.org/drawingml/2006/table">
            <a:tbl>
              <a:tblPr firstRow="1" bandRow="1">
                <a:tableStyleId>{5940675A-B579-460E-94D1-54222C63F5DA}</a:tableStyleId>
              </a:tblPr>
              <a:tblGrid>
                <a:gridCol w="4055501">
                  <a:extLst>
                    <a:ext uri="{9D8B030D-6E8A-4147-A177-3AD203B41FA5}">
                      <a16:colId xmlns:a16="http://schemas.microsoft.com/office/drawing/2014/main" val="109309506"/>
                    </a:ext>
                  </a:extLst>
                </a:gridCol>
                <a:gridCol w="4541637">
                  <a:extLst>
                    <a:ext uri="{9D8B030D-6E8A-4147-A177-3AD203B41FA5}">
                      <a16:colId xmlns:a16="http://schemas.microsoft.com/office/drawing/2014/main" val="3150181154"/>
                    </a:ext>
                  </a:extLst>
                </a:gridCol>
              </a:tblGrid>
              <a:tr h="316531">
                <a:tc>
                  <a:txBody>
                    <a:bodyPr/>
                    <a:lstStyle/>
                    <a:p>
                      <a:r>
                        <a:rPr lang="en-US" sz="1800" b="1" dirty="0"/>
                        <a:t>D/S/P all-hands meetings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Similar style as lab-wide all-hands</a:t>
                      </a:r>
                    </a:p>
                  </a:txBody>
                  <a:tcPr/>
                </a:tc>
                <a:extLst>
                  <a:ext uri="{0D108BD9-81ED-4DB2-BD59-A6C34878D82A}">
                    <a16:rowId xmlns:a16="http://schemas.microsoft.com/office/drawing/2014/main" val="2429303096"/>
                  </a:ext>
                </a:extLst>
              </a:tr>
              <a:tr h="1445022">
                <a:tc>
                  <a:txBody>
                    <a:bodyPr/>
                    <a:lstStyle/>
                    <a:p>
                      <a:r>
                        <a:rPr lang="en-US" sz="1800" b="1" dirty="0"/>
                        <a:t>Skip-level meetings, with small groups</a:t>
                      </a:r>
                      <a:r>
                        <a:rPr lang="en-US" sz="1800" dirty="0"/>
                        <a:t> (10 different people each time) </a:t>
                      </a: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Opportunity for employees to meet with chiefs and senior managers without middle management in attendance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Provide an open forum to discuss difficult topics</a:t>
                      </a:r>
                    </a:p>
                  </a:txBody>
                  <a:tcPr/>
                </a:tc>
                <a:extLst>
                  <a:ext uri="{0D108BD9-81ED-4DB2-BD59-A6C34878D82A}">
                    <a16:rowId xmlns:a16="http://schemas.microsoft.com/office/drawing/2014/main" val="3108597232"/>
                  </a:ext>
                </a:extLst>
              </a:tr>
              <a:tr h="553930">
                <a:tc>
                  <a:txBody>
                    <a:bodyPr/>
                    <a:lstStyle/>
                    <a:p>
                      <a:pPr lvl="0"/>
                      <a:r>
                        <a:rPr lang="en-US" sz="1800" b="1" dirty="0"/>
                        <a:t>Management attend other D/S/P meetings within their own organization</a:t>
                      </a:r>
                    </a:p>
                  </a:txBody>
                  <a:tcPr/>
                </a:tc>
                <a:tc rowSpan="2">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Ensure consistence in executing strategic plans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Provide </a:t>
                      </a:r>
                      <a:r>
                        <a:rPr lang="en-US" sz="1800" b="0" dirty="0"/>
                        <a:t>multi-directional leap-frog method for attendance by management and employees</a:t>
                      </a:r>
                    </a:p>
                  </a:txBody>
                  <a:tcPr/>
                </a:tc>
                <a:extLst>
                  <a:ext uri="{0D108BD9-81ED-4DB2-BD59-A6C34878D82A}">
                    <a16:rowId xmlns:a16="http://schemas.microsoft.com/office/drawing/2014/main" val="3424768559"/>
                  </a:ext>
                </a:extLst>
              </a:tr>
              <a:tr h="791328">
                <a:tc>
                  <a:txBody>
                    <a:bodyPr/>
                    <a:lstStyle/>
                    <a:p>
                      <a:r>
                        <a:rPr lang="en-US" sz="1800" b="1" dirty="0"/>
                        <a:t>Rotation of staff attending “high-level” meetings such as senior management and D/S/P meetings </a:t>
                      </a:r>
                    </a:p>
                  </a:txBody>
                  <a:tcPr/>
                </a:tc>
                <a:tc vMerge="1">
                  <a:txBody>
                    <a:bodyPr/>
                    <a:lstStyle/>
                    <a:p>
                      <a:endParaRPr lang="en-US" sz="2000" b="0" dirty="0"/>
                    </a:p>
                  </a:txBody>
                  <a:tcPr/>
                </a:tc>
                <a:extLst>
                  <a:ext uri="{0D108BD9-81ED-4DB2-BD59-A6C34878D82A}">
                    <a16:rowId xmlns:a16="http://schemas.microsoft.com/office/drawing/2014/main" val="925267286"/>
                  </a:ext>
                </a:extLst>
              </a:tr>
              <a:tr h="791328">
                <a:tc>
                  <a:txBody>
                    <a:bodyPr/>
                    <a:lstStyle/>
                    <a:p>
                      <a:r>
                        <a:rPr lang="en-US" sz="1800" b="1" dirty="0"/>
                        <a:t>Supervisor-employee one-on-ones</a:t>
                      </a:r>
                    </a:p>
                  </a:txBody>
                  <a:tcPr/>
                </a:tc>
                <a:tc>
                  <a:txBody>
                    <a:bodyPr/>
                    <a:lstStyle/>
                    <a:p>
                      <a:pPr marL="342900" lvl="0" indent="-342900">
                        <a:buFont typeface="Arial" panose="020B0604020202020204" pitchFamily="34" charset="0"/>
                        <a:buChar char="•"/>
                      </a:pPr>
                      <a:r>
                        <a:rPr lang="en-US" sz="1800" dirty="0"/>
                        <a:t>Effective two-way communications</a:t>
                      </a:r>
                    </a:p>
                    <a:p>
                      <a:pPr marL="342900" lvl="0" indent="-342900">
                        <a:buFont typeface="Arial" panose="020B0604020202020204" pitchFamily="34" charset="0"/>
                        <a:buChar char="•"/>
                      </a:pPr>
                      <a:r>
                        <a:rPr lang="en-US" sz="1800" dirty="0"/>
                        <a:t>Directing &gt;&gt; Coaching &gt;&gt; Supporting &gt;&gt; Delegating &gt;&gt; Saved time</a:t>
                      </a:r>
                    </a:p>
                  </a:txBody>
                  <a:tcPr/>
                </a:tc>
                <a:extLst>
                  <a:ext uri="{0D108BD9-81ED-4DB2-BD59-A6C34878D82A}">
                    <a16:rowId xmlns:a16="http://schemas.microsoft.com/office/drawing/2014/main" val="2432534806"/>
                  </a:ext>
                </a:extLst>
              </a:tr>
            </a:tbl>
          </a:graphicData>
        </a:graphic>
      </p:graphicFrame>
      <p:sp>
        <p:nvSpPr>
          <p:cNvPr id="8" name="Date Placeholder 7">
            <a:extLst>
              <a:ext uri="{FF2B5EF4-FFF2-40B4-BE49-F238E27FC236}">
                <a16:creationId xmlns:a16="http://schemas.microsoft.com/office/drawing/2014/main" id="{275A80D3-3AF5-47E4-A776-BCA518B9CF0A}"/>
              </a:ext>
            </a:extLst>
          </p:cNvPr>
          <p:cNvSpPr>
            <a:spLocks noGrp="1"/>
          </p:cNvSpPr>
          <p:nvPr>
            <p:ph type="dt" sz="half" idx="2"/>
          </p:nvPr>
        </p:nvSpPr>
        <p:spPr/>
        <p:txBody>
          <a:bodyPr/>
          <a:lstStyle/>
          <a:p>
            <a:pPr>
              <a:defRPr/>
            </a:pPr>
            <a:r>
              <a:rPr lang="en-US" dirty="0"/>
              <a:t>9/9/2019</a:t>
            </a:r>
          </a:p>
        </p:txBody>
      </p:sp>
    </p:spTree>
    <p:extLst>
      <p:ext uri="{BB962C8B-B14F-4D97-AF65-F5344CB8AC3E}">
        <p14:creationId xmlns:p14="http://schemas.microsoft.com/office/powerpoint/2010/main" val="243802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262" y="710360"/>
            <a:ext cx="8686800" cy="910096"/>
          </a:xfrm>
        </p:spPr>
        <p:txBody>
          <a:bodyPr/>
          <a:lstStyle/>
          <a:p>
            <a:pPr marL="0" indent="0">
              <a:buNone/>
            </a:pPr>
            <a:r>
              <a:rPr lang="en-US" sz="1800" b="1" dirty="0"/>
              <a:t>Implementation of a Lab-wide All-hands Annual Retreat, with the style of Annual Users Meeting. This retreat would provide an opportunity for management and staff to collaborate and engage on various levels.</a:t>
            </a:r>
          </a:p>
          <a:p>
            <a:pPr marL="0" indent="0">
              <a:buNone/>
            </a:pPr>
            <a:endParaRPr lang="en-US" sz="2000" dirty="0"/>
          </a:p>
          <a:p>
            <a:pPr marL="0" indent="0">
              <a:buNone/>
            </a:pPr>
            <a:endParaRPr lang="en-US" dirty="0"/>
          </a:p>
        </p:txBody>
      </p:sp>
      <p:sp>
        <p:nvSpPr>
          <p:cNvPr id="7" name="Title 6"/>
          <p:cNvSpPr>
            <a:spLocks noGrp="1"/>
          </p:cNvSpPr>
          <p:nvPr>
            <p:ph type="title"/>
          </p:nvPr>
        </p:nvSpPr>
        <p:spPr/>
        <p:txBody>
          <a:bodyPr/>
          <a:lstStyle/>
          <a:p>
            <a:r>
              <a:rPr lang="en-US" dirty="0"/>
              <a:t>Recommendation #3 – All-hands Annual Retreat</a:t>
            </a:r>
          </a:p>
        </p:txBody>
      </p:sp>
      <p:sp>
        <p:nvSpPr>
          <p:cNvPr id="4" name="Footer Placeholder 3"/>
          <p:cNvSpPr>
            <a:spLocks noGrp="1"/>
          </p:cNvSpPr>
          <p:nvPr>
            <p:ph type="ftr" sz="quarter" idx="3"/>
          </p:nvPr>
        </p:nvSpPr>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aphicFrame>
        <p:nvGraphicFramePr>
          <p:cNvPr id="2" name="Table 1">
            <a:extLst>
              <a:ext uri="{FF2B5EF4-FFF2-40B4-BE49-F238E27FC236}">
                <a16:creationId xmlns:a16="http://schemas.microsoft.com/office/drawing/2014/main" id="{F3F898D5-5CFD-4E7C-BCBE-EAF032D3C76F}"/>
              </a:ext>
            </a:extLst>
          </p:cNvPr>
          <p:cNvGraphicFramePr>
            <a:graphicFrameLocks noGrp="1"/>
          </p:cNvGraphicFramePr>
          <p:nvPr/>
        </p:nvGraphicFramePr>
        <p:xfrm>
          <a:off x="318262" y="1651187"/>
          <a:ext cx="8597138" cy="3823724"/>
        </p:xfrm>
        <a:graphic>
          <a:graphicData uri="http://schemas.openxmlformats.org/drawingml/2006/table">
            <a:tbl>
              <a:tblPr firstRow="1" bandRow="1">
                <a:tableStyleId>{5940675A-B579-460E-94D1-54222C63F5DA}</a:tableStyleId>
              </a:tblPr>
              <a:tblGrid>
                <a:gridCol w="3466660">
                  <a:extLst>
                    <a:ext uri="{9D8B030D-6E8A-4147-A177-3AD203B41FA5}">
                      <a16:colId xmlns:a16="http://schemas.microsoft.com/office/drawing/2014/main" val="109309506"/>
                    </a:ext>
                  </a:extLst>
                </a:gridCol>
                <a:gridCol w="5130478">
                  <a:extLst>
                    <a:ext uri="{9D8B030D-6E8A-4147-A177-3AD203B41FA5}">
                      <a16:colId xmlns:a16="http://schemas.microsoft.com/office/drawing/2014/main" val="3150181154"/>
                    </a:ext>
                  </a:extLst>
                </a:gridCol>
              </a:tblGrid>
              <a:tr h="567554">
                <a:tc>
                  <a:txBody>
                    <a:bodyPr/>
                    <a:lstStyle/>
                    <a:p>
                      <a:pPr lvl="0"/>
                      <a:r>
                        <a:rPr lang="en-US" sz="1800" b="1" dirty="0"/>
                        <a:t>All-hands day-long or two-days event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Avoid time conflicts with other commitments</a:t>
                      </a:r>
                    </a:p>
                  </a:txBody>
                  <a:tcPr/>
                </a:tc>
                <a:extLst>
                  <a:ext uri="{0D108BD9-81ED-4DB2-BD59-A6C34878D82A}">
                    <a16:rowId xmlns:a16="http://schemas.microsoft.com/office/drawing/2014/main" val="3131919221"/>
                  </a:ext>
                </a:extLst>
              </a:tr>
              <a:tr h="567554">
                <a:tc>
                  <a:txBody>
                    <a:bodyPr/>
                    <a:lstStyle/>
                    <a:p>
                      <a:pPr lvl="0"/>
                      <a:r>
                        <a:rPr lang="en-US" sz="1800" b="1" dirty="0"/>
                        <a:t>Committee members from across the lab</a:t>
                      </a: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Promote mutual understanding and trust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Workplace networking</a:t>
                      </a:r>
                    </a:p>
                  </a:txBody>
                  <a:tcPr/>
                </a:tc>
                <a:extLst>
                  <a:ext uri="{0D108BD9-81ED-4DB2-BD59-A6C34878D82A}">
                    <a16:rowId xmlns:a16="http://schemas.microsoft.com/office/drawing/2014/main" val="2429303096"/>
                  </a:ext>
                </a:extLst>
              </a:tr>
              <a:tr h="567554">
                <a:tc>
                  <a:txBody>
                    <a:bodyPr/>
                    <a:lstStyle/>
                    <a:p>
                      <a:r>
                        <a:rPr lang="en-US" sz="1800" b="1" dirty="0"/>
                        <a:t>Status reports from divisions / projects</a:t>
                      </a:r>
                      <a:endParaRPr lang="en-US" sz="1800" dirty="0"/>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In-depth understand lab’s mission / vision as a whole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Opportunity to learn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Grow in responsibilities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Contribute to others or team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Be recognized for achievements</a:t>
                      </a:r>
                    </a:p>
                  </a:txBody>
                  <a:tcPr/>
                </a:tc>
                <a:extLst>
                  <a:ext uri="{0D108BD9-81ED-4DB2-BD59-A6C34878D82A}">
                    <a16:rowId xmlns:a16="http://schemas.microsoft.com/office/drawing/2014/main" val="3108597232"/>
                  </a:ext>
                </a:extLst>
              </a:tr>
              <a:tr h="3243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Tours to various facilities</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txBody>
                  <a:tcPr/>
                </a:tc>
                <a:extLst>
                  <a:ext uri="{0D108BD9-81ED-4DB2-BD59-A6C34878D82A}">
                    <a16:rowId xmlns:a16="http://schemas.microsoft.com/office/drawing/2014/main" val="4191185795"/>
                  </a:ext>
                </a:extLst>
              </a:tr>
              <a:tr h="405396">
                <a:tc>
                  <a:txBody>
                    <a:bodyPr/>
                    <a:lstStyle/>
                    <a:p>
                      <a:pPr lvl="0"/>
                      <a:r>
                        <a:rPr lang="en-US" sz="1800" b="1" dirty="0"/>
                        <a:t>Seminars and workshops </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txBody>
                  <a:tcPr/>
                </a:tc>
                <a:extLst>
                  <a:ext uri="{0D108BD9-81ED-4DB2-BD59-A6C34878D82A}">
                    <a16:rowId xmlns:a16="http://schemas.microsoft.com/office/drawing/2014/main" val="3424768559"/>
                  </a:ext>
                </a:extLst>
              </a:tr>
              <a:tr h="567554">
                <a:tc>
                  <a:txBody>
                    <a:bodyPr/>
                    <a:lstStyle/>
                    <a:p>
                      <a:pPr lvl="0"/>
                      <a:r>
                        <a:rPr lang="en-US" sz="1800" b="1" dirty="0"/>
                        <a:t>Forums for employees in same or similar job categories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Communicate and share best practices</a:t>
                      </a:r>
                    </a:p>
                  </a:txBody>
                  <a:tcPr/>
                </a:tc>
                <a:extLst>
                  <a:ext uri="{0D108BD9-81ED-4DB2-BD59-A6C34878D82A}">
                    <a16:rowId xmlns:a16="http://schemas.microsoft.com/office/drawing/2014/main" val="2715728727"/>
                  </a:ext>
                </a:extLst>
              </a:tr>
              <a:tr h="440444">
                <a:tc>
                  <a:txBody>
                    <a:bodyPr/>
                    <a:lstStyle/>
                    <a:p>
                      <a:pPr lvl="0"/>
                      <a:r>
                        <a:rPr lang="en-US" sz="1800" b="1" dirty="0"/>
                        <a:t>Community showcase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Resource groups / clubs / professional groups</a:t>
                      </a:r>
                    </a:p>
                  </a:txBody>
                  <a:tcPr/>
                </a:tc>
                <a:extLst>
                  <a:ext uri="{0D108BD9-81ED-4DB2-BD59-A6C34878D82A}">
                    <a16:rowId xmlns:a16="http://schemas.microsoft.com/office/drawing/2014/main" val="3212048018"/>
                  </a:ext>
                </a:extLst>
              </a:tr>
            </a:tbl>
          </a:graphicData>
        </a:graphic>
      </p:graphicFrame>
      <p:sp>
        <p:nvSpPr>
          <p:cNvPr id="8" name="Date Placeholder 7">
            <a:extLst>
              <a:ext uri="{FF2B5EF4-FFF2-40B4-BE49-F238E27FC236}">
                <a16:creationId xmlns:a16="http://schemas.microsoft.com/office/drawing/2014/main" id="{DA8B7182-1941-4496-ACB7-51510C7C2EA2}"/>
              </a:ext>
            </a:extLst>
          </p:cNvPr>
          <p:cNvSpPr>
            <a:spLocks noGrp="1"/>
          </p:cNvSpPr>
          <p:nvPr>
            <p:ph type="dt" sz="half" idx="2"/>
          </p:nvPr>
        </p:nvSpPr>
        <p:spPr/>
        <p:txBody>
          <a:bodyPr/>
          <a:lstStyle/>
          <a:p>
            <a:pPr>
              <a:defRPr/>
            </a:pPr>
            <a:r>
              <a:rPr lang="en-US" dirty="0"/>
              <a:t>9/9/2019</a:t>
            </a:r>
          </a:p>
        </p:txBody>
      </p:sp>
      <p:sp>
        <p:nvSpPr>
          <p:cNvPr id="10" name="Rectangle 9">
            <a:extLst>
              <a:ext uri="{FF2B5EF4-FFF2-40B4-BE49-F238E27FC236}">
                <a16:creationId xmlns:a16="http://schemas.microsoft.com/office/drawing/2014/main" id="{96D59E51-0FE3-44B5-B039-5EB8CEEBB609}"/>
              </a:ext>
            </a:extLst>
          </p:cNvPr>
          <p:cNvSpPr/>
          <p:nvPr/>
        </p:nvSpPr>
        <p:spPr>
          <a:xfrm>
            <a:off x="448235" y="5554462"/>
            <a:ext cx="8247530" cy="707886"/>
          </a:xfrm>
          <a:prstGeom prst="rect">
            <a:avLst/>
          </a:prstGeom>
        </p:spPr>
        <p:txBody>
          <a:bodyPr wrap="square">
            <a:spAutoFit/>
          </a:bodyPr>
          <a:lstStyle/>
          <a:p>
            <a:pPr algn="ctr"/>
            <a:r>
              <a:rPr lang="en-US" sz="2000" b="1" dirty="0">
                <a:latin typeface="+mn-lt"/>
              </a:rPr>
              <a:t>Foster an environment which allows everyone to thrive as individuals</a:t>
            </a:r>
          </a:p>
          <a:p>
            <a:pPr algn="ctr"/>
            <a:r>
              <a:rPr lang="en-US" sz="2000" b="1" dirty="0">
                <a:latin typeface="+mn-lt"/>
              </a:rPr>
              <a:t>building a strong community and supporting lab’s mission</a:t>
            </a:r>
          </a:p>
        </p:txBody>
      </p:sp>
    </p:spTree>
    <p:extLst>
      <p:ext uri="{BB962C8B-B14F-4D97-AF65-F5344CB8AC3E}">
        <p14:creationId xmlns:p14="http://schemas.microsoft.com/office/powerpoint/2010/main" val="110356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1"/>
            <a:ext cx="8693150" cy="4989412"/>
          </a:xfrm>
        </p:spPr>
        <p:txBody>
          <a:bodyPr/>
          <a:lstStyle/>
          <a:p>
            <a:r>
              <a:rPr lang="en-US" sz="2200" b="1" dirty="0"/>
              <a:t>Directorate:</a:t>
            </a:r>
          </a:p>
          <a:p>
            <a:pPr lvl="1"/>
            <a:r>
              <a:rPr lang="en-US" sz="2000" dirty="0"/>
              <a:t>Continued climate surveys on a regular schedule.</a:t>
            </a:r>
          </a:p>
          <a:p>
            <a:pPr lvl="1"/>
            <a:r>
              <a:rPr lang="en-US" sz="2000" dirty="0"/>
              <a:t>Ensure all lab level meetings don’t conflict with other all staff meetings.</a:t>
            </a:r>
          </a:p>
          <a:p>
            <a:pPr lvl="1"/>
            <a:r>
              <a:rPr lang="en-US" sz="2000" dirty="0"/>
              <a:t>Make better use of Fermilab Outlook internal activities calendar.</a:t>
            </a:r>
          </a:p>
          <a:p>
            <a:r>
              <a:rPr lang="en-US" sz="2200" b="1" dirty="0"/>
              <a:t>Management:</a:t>
            </a:r>
          </a:p>
          <a:p>
            <a:pPr lvl="1"/>
            <a:r>
              <a:rPr lang="en-US" sz="2000" dirty="0"/>
              <a:t>Invite all employees to scheduled all levels all-hands meetings.</a:t>
            </a:r>
          </a:p>
          <a:p>
            <a:pPr lvl="1"/>
            <a:r>
              <a:rPr lang="en-US" sz="2000" dirty="0"/>
              <a:t>Strongly encourage managers at all levels to improve their managerial skills by taking advantage of current training available, and lab to add more classes to availability. </a:t>
            </a:r>
          </a:p>
          <a:p>
            <a:r>
              <a:rPr lang="en-US" sz="2200" b="1" dirty="0"/>
              <a:t>All levels:</a:t>
            </a:r>
          </a:p>
          <a:p>
            <a:pPr lvl="1"/>
            <a:r>
              <a:rPr lang="en-US" sz="2000" dirty="0"/>
              <a:t>Implement an annual manager evaluation process by employees/direct reports.</a:t>
            </a:r>
          </a:p>
          <a:p>
            <a:pPr lvl="1"/>
            <a:r>
              <a:rPr lang="en-US" sz="2000" dirty="0"/>
              <a:t>Implement a “day-in-the-life-of” program to allow for Directorate / Managements / Employees to shadow and cross-train.</a:t>
            </a:r>
          </a:p>
          <a:p>
            <a:pPr marL="0" indent="0">
              <a:buNone/>
            </a:pPr>
            <a:endParaRPr lang="en-US" dirty="0"/>
          </a:p>
          <a:p>
            <a:pPr lvl="1"/>
            <a:endParaRPr lang="en-US" sz="800" dirty="0"/>
          </a:p>
          <a:p>
            <a:pPr marL="0" indent="0">
              <a:buNone/>
            </a:pPr>
            <a:endParaRPr lang="en-US" dirty="0"/>
          </a:p>
        </p:txBody>
      </p:sp>
      <p:sp>
        <p:nvSpPr>
          <p:cNvPr id="7" name="Title 6"/>
          <p:cNvSpPr>
            <a:spLocks noGrp="1"/>
          </p:cNvSpPr>
          <p:nvPr>
            <p:ph type="title"/>
          </p:nvPr>
        </p:nvSpPr>
        <p:spPr/>
        <p:txBody>
          <a:bodyPr/>
          <a:lstStyle/>
          <a:p>
            <a:r>
              <a:rPr lang="en-US" dirty="0"/>
              <a:t>Other Ideas:</a:t>
            </a:r>
          </a:p>
        </p:txBody>
      </p:sp>
      <p:sp>
        <p:nvSpPr>
          <p:cNvPr id="4" name="Footer Placeholder 3"/>
          <p:cNvSpPr>
            <a:spLocks noGrp="1"/>
          </p:cNvSpPr>
          <p:nvPr>
            <p:ph type="ftr" sz="quarter" idx="3"/>
          </p:nvPr>
        </p:nvSpPr>
        <p:spPr/>
        <p:txBody>
          <a:bodyPr/>
          <a:lstStyle/>
          <a:p>
            <a:pPr>
              <a:defRPr/>
            </a:pPr>
            <a:r>
              <a:rPr lang="en-US" dirty="0"/>
              <a:t>Climate Survey Action Teams Recommendations</a:t>
            </a:r>
            <a:endParaRPr lang="en-US" b="1" dirty="0"/>
          </a:p>
        </p:txBody>
      </p:sp>
      <p:sp>
        <p:nvSpPr>
          <p:cNvPr id="5" name="Slide Number Placeholder 4"/>
          <p:cNvSpPr>
            <a:spLocks noGrp="1"/>
          </p:cNvSpPr>
          <p:nvPr>
            <p:ph type="sldNum" sz="quarter" idx="4"/>
          </p:nvPr>
        </p:nvSpPr>
        <p:spPr>
          <a:xfrm>
            <a:off x="222250" y="6524762"/>
            <a:ext cx="414338" cy="237285"/>
          </a:xfrm>
        </p:spPr>
        <p:txBody>
          <a:bodyPr/>
          <a:lstStyle/>
          <a:p>
            <a:pPr>
              <a:defRPr/>
            </a:pPr>
            <a:fld id="{148C009B-CB69-E04A-B9B3-34B26D69E9CF}" type="slidenum">
              <a:rPr lang="en-US" smtClean="0"/>
              <a:pPr>
                <a:defRPr/>
              </a:pPr>
              <a:t>8</a:t>
            </a:fld>
            <a:endParaRPr lang="en-US" dirty="0"/>
          </a:p>
        </p:txBody>
      </p:sp>
      <p:sp>
        <p:nvSpPr>
          <p:cNvPr id="2" name="Date Placeholder 1">
            <a:extLst>
              <a:ext uri="{FF2B5EF4-FFF2-40B4-BE49-F238E27FC236}">
                <a16:creationId xmlns:a16="http://schemas.microsoft.com/office/drawing/2014/main" id="{C37E8A19-8F9D-4C34-AADE-E28C3C35689F}"/>
              </a:ext>
            </a:extLst>
          </p:cNvPr>
          <p:cNvSpPr>
            <a:spLocks noGrp="1"/>
          </p:cNvSpPr>
          <p:nvPr>
            <p:ph type="dt" sz="half" idx="2"/>
          </p:nvPr>
        </p:nvSpPr>
        <p:spPr/>
        <p:txBody>
          <a:bodyPr/>
          <a:lstStyle/>
          <a:p>
            <a:pPr>
              <a:defRPr/>
            </a:pPr>
            <a:r>
              <a:rPr lang="en-US" dirty="0"/>
              <a:t>9/9/2019</a:t>
            </a:r>
          </a:p>
        </p:txBody>
      </p:sp>
    </p:spTree>
    <p:extLst>
      <p:ext uri="{BB962C8B-B14F-4D97-AF65-F5344CB8AC3E}">
        <p14:creationId xmlns:p14="http://schemas.microsoft.com/office/powerpoint/2010/main" val="241149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pPr>
              <a:spcBef>
                <a:spcPts val="0"/>
              </a:spcBef>
            </a:pPr>
            <a:r>
              <a:rPr lang="en-US" dirty="0"/>
              <a:t>Dave Baird, Lauri Loebel Carpenter, Farah Fahim, Rhonda Merchut,</a:t>
            </a:r>
          </a:p>
          <a:p>
            <a:pPr>
              <a:spcBef>
                <a:spcPts val="0"/>
              </a:spcBef>
            </a:pPr>
            <a:r>
              <a:rPr lang="en-US" dirty="0"/>
              <a:t>Jamieson Olsen, Laurie Pederson, and Dave Pushka</a:t>
            </a:r>
          </a:p>
          <a:p>
            <a:pPr>
              <a:spcBef>
                <a:spcPts val="0"/>
              </a:spcBef>
            </a:pPr>
            <a:r>
              <a:rPr lang="en-US" dirty="0"/>
              <a:t>Senior Management Meeting</a:t>
            </a:r>
          </a:p>
          <a:p>
            <a:pPr>
              <a:spcBef>
                <a:spcPts val="0"/>
              </a:spcBef>
            </a:pPr>
            <a:r>
              <a:rPr lang="en-US" dirty="0"/>
              <a:t>9 September 2019</a:t>
            </a:r>
          </a:p>
          <a:p>
            <a:endParaRPr lang="en-US" dirty="0"/>
          </a:p>
        </p:txBody>
      </p:sp>
      <p:sp>
        <p:nvSpPr>
          <p:cNvPr id="3" name="Text Placeholder 2"/>
          <p:cNvSpPr>
            <a:spLocks noGrp="1"/>
          </p:cNvSpPr>
          <p:nvPr>
            <p:ph type="body" sz="quarter" idx="11"/>
          </p:nvPr>
        </p:nvSpPr>
        <p:spPr/>
        <p:txBody>
          <a:bodyPr>
            <a:noAutofit/>
          </a:bodyPr>
          <a:lstStyle/>
          <a:p>
            <a:pPr>
              <a:spcBef>
                <a:spcPts val="0"/>
              </a:spcBef>
            </a:pPr>
            <a:r>
              <a:rPr lang="en-US" dirty="0"/>
              <a:t>Fermilab Climate Survey: Engagement Action Team Recommendations</a:t>
            </a:r>
          </a:p>
        </p:txBody>
      </p:sp>
    </p:spTree>
    <p:extLst>
      <p:ext uri="{BB962C8B-B14F-4D97-AF65-F5344CB8AC3E}">
        <p14:creationId xmlns:p14="http://schemas.microsoft.com/office/powerpoint/2010/main" val="297198819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98BAC3E1C23841BD87BEA857A31455" ma:contentTypeVersion="7" ma:contentTypeDescription="Create a new document." ma:contentTypeScope="" ma:versionID="cc0fbc9a32f243e769e15244aef5d2b3">
  <xsd:schema xmlns:xsd="http://www.w3.org/2001/XMLSchema" xmlns:xs="http://www.w3.org/2001/XMLSchema" xmlns:p="http://schemas.microsoft.com/office/2006/metadata/properties" xmlns:ns2="18836923-78d1-401d-bf29-da2de0d2dac9" targetNamespace="http://schemas.microsoft.com/office/2006/metadata/properties" ma:root="true" ma:fieldsID="63e51da6a8de095f9d40d4ff9873ce20" ns2:_="">
    <xsd:import namespace="18836923-78d1-401d-bf29-da2de0d2dac9"/>
    <xsd:element name="properties">
      <xsd:complexType>
        <xsd:sequence>
          <xsd:element name="documentManagement">
            <xsd:complexType>
              <xsd:all>
                <xsd:element ref="ns2:Site_x0020_Edi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36923-78d1-401d-bf29-da2de0d2dac9" elementFormDefault="qualified">
    <xsd:import namespace="http://schemas.microsoft.com/office/2006/documentManagement/types"/>
    <xsd:import namespace="http://schemas.microsoft.com/office/infopath/2007/PartnerControls"/>
    <xsd:element name="Site_x0020_Editor" ma:index="4" nillable="true" ma:displayName="Site" ma:default="-Select-" ma:format="Dropdown" ma:internalName="Site_x0020_Editor" ma:readOnly="false">
      <xsd:simpleType>
        <xsd:restriction base="dms:Choice">
          <xsd:enumeration value="-Select-"/>
          <xsd:enumeration value="Benefits"/>
          <xsd:enumeration value="Compensation"/>
          <xsd:enumeration value="Professional Development"/>
          <xsd:enumeration value="Working at Fermilab"/>
          <xsd:enumeration value="Work/Life"/>
          <xsd:enumeration value="WD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ite_x0020_Editor xmlns="18836923-78d1-401d-bf29-da2de0d2dac9">WDRS</Site_x0020_Editor>
  </documentManagement>
</p:properties>
</file>

<file path=customXml/itemProps1.xml><?xml version="1.0" encoding="utf-8"?>
<ds:datastoreItem xmlns:ds="http://schemas.openxmlformats.org/officeDocument/2006/customXml" ds:itemID="{CA894513-CA89-4140-9C99-B4F079748024}">
  <ds:schemaRefs>
    <ds:schemaRef ds:uri="http://schemas.microsoft.com/sharepoint/v3/contenttype/forms"/>
  </ds:schemaRefs>
</ds:datastoreItem>
</file>

<file path=customXml/itemProps2.xml><?xml version="1.0" encoding="utf-8"?>
<ds:datastoreItem xmlns:ds="http://schemas.openxmlformats.org/officeDocument/2006/customXml" ds:itemID="{E4E1C7F4-DBEE-4C09-B142-E10154283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36923-78d1-401d-bf29-da2de0d2d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28BD7B-00FB-4DB7-94C8-994E9DC2DB6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8836923-78d1-401d-bf29-da2de0d2da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Fermilab_PowerPoint_Template_090915</Template>
  <TotalTime>864</TotalTime>
  <Words>2799</Words>
  <Application>Microsoft Office PowerPoint</Application>
  <PresentationFormat>On-screen Show (4:3)</PresentationFormat>
  <Paragraphs>365</Paragraphs>
  <Slides>34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Helvetica</vt:lpstr>
      <vt:lpstr>Wingdings</vt:lpstr>
      <vt:lpstr>Fermilab_PPT_090815</vt:lpstr>
      <vt:lpstr>FNAL_TemplateMac_060514</vt:lpstr>
      <vt:lpstr>PowerPoint Presentation</vt:lpstr>
      <vt:lpstr>Climate Survey Process</vt:lpstr>
      <vt:lpstr>PowerPoint Presentation</vt:lpstr>
      <vt:lpstr>PowerPoint Presentation</vt:lpstr>
      <vt:lpstr>Recommendation #1 – Lab-wide All-hands Meeting</vt:lpstr>
      <vt:lpstr>Recommendation #2 – Management</vt:lpstr>
      <vt:lpstr>Recommendation #3 – All-hands Annual Retreat</vt:lpstr>
      <vt:lpstr>Other Ideas:</vt:lpstr>
      <vt:lpstr>PowerPoint Presentation</vt:lpstr>
      <vt:lpstr>Recommendation Short Lists to address key themes</vt:lpstr>
      <vt:lpstr>Recommendation Short Lists to address key themes</vt:lpstr>
      <vt:lpstr>Recommendation Short Lists to address key themes</vt:lpstr>
      <vt:lpstr>PowerPoint Presentation</vt:lpstr>
      <vt:lpstr>Trust Action Team:  “Trust begins with honesty and truth” </vt:lpstr>
      <vt:lpstr>Recommendation 1: Employees Review Supervisors</vt:lpstr>
      <vt:lpstr>Recommendation 2: Publicize Existing Reporting Tools</vt:lpstr>
      <vt:lpstr>Recommendation 3: Review Managerial Training System</vt:lpstr>
      <vt:lpstr>Interplay between Communication and Trust</vt:lpstr>
      <vt:lpstr>PowerPoint Presentation</vt:lpstr>
      <vt:lpstr>Recommendations:</vt:lpstr>
      <vt:lpstr>PowerPoint Presentation</vt:lpstr>
      <vt:lpstr>PowerPoint Presentation</vt:lpstr>
      <vt:lpstr>PowerPoint Presentation</vt:lpstr>
      <vt:lpstr>Summary:</vt:lpstr>
      <vt:lpstr>Summary:</vt:lpstr>
      <vt:lpstr>Recommendations:</vt:lpstr>
      <vt:lpstr>PowerPoint Presentation</vt:lpstr>
      <vt:lpstr>Recommendation 1</vt:lpstr>
      <vt:lpstr>Recommendation 2</vt:lpstr>
      <vt:lpstr>Recommendation 3</vt:lpstr>
      <vt:lpstr>Recommendation 4</vt:lpstr>
      <vt:lpstr>PowerPoint Presentation</vt:lpstr>
      <vt:lpstr>Recommendation: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Stephany Unruh</dc:creator>
  <cp:lastModifiedBy>Elaine G Mccluskey</cp:lastModifiedBy>
  <cp:revision>79</cp:revision>
  <cp:lastPrinted>2014-01-20T19:40:21Z</cp:lastPrinted>
  <dcterms:created xsi:type="dcterms:W3CDTF">2019-08-30T21:15:48Z</dcterms:created>
  <dcterms:modified xsi:type="dcterms:W3CDTF">2019-10-01T12:25:09Z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0x010100C498BAC3E1C23841BD87BEA857A31455</vt:lpwstr>
  </property>
</Properties>
</file>