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782" r:id="rId3"/>
    <p:sldId id="815" r:id="rId4"/>
    <p:sldId id="794" r:id="rId5"/>
    <p:sldId id="867" r:id="rId6"/>
    <p:sldId id="849" r:id="rId7"/>
    <p:sldId id="854" r:id="rId8"/>
    <p:sldId id="811" r:id="rId9"/>
    <p:sldId id="526" r:id="rId10"/>
    <p:sldId id="819" r:id="rId11"/>
    <p:sldId id="862" r:id="rId12"/>
    <p:sldId id="378" r:id="rId13"/>
    <p:sldId id="379" r:id="rId14"/>
    <p:sldId id="787" r:id="rId15"/>
    <p:sldId id="857" r:id="rId16"/>
    <p:sldId id="858" r:id="rId17"/>
    <p:sldId id="859" r:id="rId18"/>
    <p:sldId id="861" r:id="rId19"/>
    <p:sldId id="295" r:id="rId20"/>
    <p:sldId id="781" r:id="rId21"/>
    <p:sldId id="864" r:id="rId22"/>
    <p:sldId id="866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96E676"/>
    <a:srgbClr val="000000"/>
    <a:srgbClr val="00B0F0"/>
    <a:srgbClr val="FFFFFF"/>
    <a:srgbClr val="0F2D62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44" autoAdjust="0"/>
    <p:restoredTop sz="50000" autoAdjust="0"/>
  </p:normalViewPr>
  <p:slideViewPr>
    <p:cSldViewPr snapToGrid="0" snapToObjects="1" showGuides="1">
      <p:cViewPr>
        <p:scale>
          <a:sx n="120" d="100"/>
          <a:sy n="120" d="100"/>
        </p:scale>
        <p:origin x="144" y="1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41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2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11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4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50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2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3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0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4C9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73" y="1050561"/>
            <a:ext cx="8710220" cy="5036729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 marL="461963" indent="-234950">
              <a:defRPr sz="2000"/>
            </a:lvl2pPr>
            <a:lvl3pPr marL="687388" indent="-225425">
              <a:defRPr sz="1800"/>
            </a:lvl3pPr>
            <a:lvl4pPr marL="914400" indent="-227013">
              <a:defRPr sz="1600"/>
            </a:lvl4pPr>
            <a:lvl5pPr marL="1141413" indent="-227013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Oversight Board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1456" y="790575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456" y="12802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9365" y="81688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61661" y="81688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548932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1889" y="11859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Oversight Board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6A65-E8AF-3E4E-85AB-E90070EA6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914401"/>
            <a:ext cx="8672513" cy="5106266"/>
          </a:xfrm>
          <a:prstGeom prst="rect">
            <a:avLst/>
          </a:prstGeom>
        </p:spPr>
        <p:txBody>
          <a:bodyPr lIns="0" tIns="0" rIns="0" bIns="0"/>
          <a:lstStyle>
            <a:lvl1pPr marL="342900" indent="-228600"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71500" indent="-228600"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228600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-228600"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257300" indent="-228600"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485235"/>
            <a:ext cx="812833" cy="24753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16397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8523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7BEFE-4E12-4C7B-9CFD-1B5B7EE46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250" y="365126"/>
            <a:ext cx="8293100" cy="43497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07127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515786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2250" y="6381538"/>
            <a:ext cx="788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20243" y="6202888"/>
            <a:ext cx="1965336" cy="65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8" r:id="rId9"/>
    <p:sldLayoutId id="2147484129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Peter Wilson – SBN Program Coordinator</a:t>
            </a:r>
          </a:p>
          <a:p>
            <a:r>
              <a:rPr lang="en-US" dirty="0"/>
              <a:t>Oversight Board</a:t>
            </a:r>
          </a:p>
          <a:p>
            <a:r>
              <a:rPr lang="en-US" dirty="0"/>
              <a:t>13 September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SBN 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42DFF6-1CBC-D949-8322-38F1032F0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150" y="81539"/>
            <a:ext cx="4081119" cy="2807300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63498" y="740307"/>
            <a:ext cx="4940652" cy="2688693"/>
          </a:xfrm>
        </p:spPr>
        <p:txBody>
          <a:bodyPr/>
          <a:lstStyle/>
          <a:p>
            <a:pPr marL="341313" indent="-230188"/>
            <a:r>
              <a:rPr lang="en-US" sz="1400" dirty="0"/>
              <a:t>Warm vessel frame preassembly completed at CERN and components delivered to Fermilab in late August </a:t>
            </a:r>
          </a:p>
          <a:p>
            <a:pPr marL="341313" indent="-230188"/>
            <a:r>
              <a:rPr lang="en-US" sz="1400" dirty="0"/>
              <a:t>Side plate fabrication at CERN completed and shipped at the end of August.  Delivery expected around Oct 1</a:t>
            </a:r>
          </a:p>
          <a:p>
            <a:pPr marL="341313" indent="-230188"/>
            <a:r>
              <a:rPr lang="en-US" sz="1400" dirty="0"/>
              <a:t>Shimming and bottom CRT installation start next week</a:t>
            </a:r>
          </a:p>
          <a:p>
            <a:pPr marL="341313" indent="-230188"/>
            <a:r>
              <a:rPr lang="en-US" sz="1400" dirty="0"/>
              <a:t>Warm vessel installation starts Sept 30 with team from CERN, INFN and FNAL</a:t>
            </a:r>
          </a:p>
          <a:p>
            <a:pPr marL="341313" indent="-230188"/>
            <a:r>
              <a:rPr lang="en-US" sz="1400" dirty="0"/>
              <a:t>Design of membrane completed by GTT.  CERN is working with CERN on pricing and delivery schedule.</a:t>
            </a:r>
          </a:p>
          <a:p>
            <a:pPr marL="341313" indent="-230188"/>
            <a:r>
              <a:rPr lang="en-US" sz="1400" dirty="0"/>
              <a:t>Installation of the membrane is on critical path for SBND completion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 Detector Cryostat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53E66-F255-AA48-A8C2-A2495417DC2B}"/>
              </a:ext>
            </a:extLst>
          </p:cNvPr>
          <p:cNvSpPr txBox="1"/>
          <p:nvPr/>
        </p:nvSpPr>
        <p:spPr>
          <a:xfrm>
            <a:off x="7310028" y="2866292"/>
            <a:ext cx="202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(credit: Roberto </a:t>
            </a:r>
            <a:r>
              <a:rPr lang="en-US" sz="1200" i="1" dirty="0" err="1"/>
              <a:t>Acciarri</a:t>
            </a:r>
            <a:r>
              <a:rPr lang="en-US" sz="1200" i="1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10F12D-AFFE-4C49-A5EE-DC5E3860F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597963"/>
            <a:ext cx="2866568" cy="214992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25604E-E78C-DD45-927A-24CE7D92FAC0}"/>
              </a:ext>
            </a:extLst>
          </p:cNvPr>
          <p:cNvSpPr txBox="1"/>
          <p:nvPr/>
        </p:nvSpPr>
        <p:spPr>
          <a:xfrm>
            <a:off x="3088818" y="3822848"/>
            <a:ext cx="170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Loading of shipping containers at CERN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351CFB-82C4-6043-AC91-C38B34C0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824" y="4340588"/>
            <a:ext cx="2633167" cy="197487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E6A46E-711A-284C-B72D-742F72743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97399" y="3092698"/>
            <a:ext cx="1813930" cy="243970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387E9A-A088-764B-9E37-FF606F5BD63A}"/>
              </a:ext>
            </a:extLst>
          </p:cNvPr>
          <p:cNvSpPr txBox="1"/>
          <p:nvPr/>
        </p:nvSpPr>
        <p:spPr>
          <a:xfrm>
            <a:off x="6709417" y="3951685"/>
            <a:ext cx="156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Unloading of shipping containers at FNAL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6F73B4-AD53-3C40-B3DE-BC1B444E0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584" y="4392278"/>
            <a:ext cx="2501599" cy="1876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69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63498" y="740307"/>
            <a:ext cx="5121244" cy="2688693"/>
          </a:xfrm>
        </p:spPr>
        <p:txBody>
          <a:bodyPr/>
          <a:lstStyle/>
          <a:p>
            <a:pPr marL="341313" indent="-230188"/>
            <a:r>
              <a:rPr lang="en-US" sz="1400" dirty="0" err="1"/>
              <a:t>Demaco</a:t>
            </a:r>
            <a:r>
              <a:rPr lang="en-US" sz="1400" dirty="0"/>
              <a:t> completed install of proximity cryogenics July 23.   </a:t>
            </a:r>
          </a:p>
          <a:p>
            <a:pPr marL="447675" lvl="1" indent="-230188"/>
            <a:r>
              <a:rPr lang="en-US" sz="1400" dirty="0"/>
              <a:t>Completed work with ~2 week effort in July (estimate was 3-4 weeks)</a:t>
            </a:r>
          </a:p>
          <a:p>
            <a:pPr marL="447675" lvl="1" indent="-230188"/>
            <a:r>
              <a:rPr lang="en-US" sz="1400" dirty="0"/>
              <a:t>Ends a 6 month installation campaign at far and near detector buildings</a:t>
            </a:r>
            <a:endParaRPr lang="en-US" sz="1200" dirty="0"/>
          </a:p>
          <a:p>
            <a:pPr marL="341313" indent="-230188"/>
            <a:r>
              <a:rPr lang="en-US" sz="1400" dirty="0"/>
              <a:t>Remaining FNAL deliverables about to enter final design before procurement: incorporating lessons learned from </a:t>
            </a:r>
            <a:r>
              <a:rPr lang="en-US" sz="1400" dirty="0" err="1"/>
              <a:t>protoDUNEs</a:t>
            </a:r>
            <a:r>
              <a:rPr lang="en-US" sz="1400" dirty="0"/>
              <a:t> and ICARUS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 Detector Cryogenics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3940F3-AB13-724C-B3CD-15E15A1A3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43" y="3174395"/>
            <a:ext cx="3536999" cy="265274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7432F-0B74-A648-8114-E42E69AD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128" y="780063"/>
            <a:ext cx="2609629" cy="347950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FA60E64-3971-7042-94A0-3E2C0F516D6F}"/>
              </a:ext>
            </a:extLst>
          </p:cNvPr>
          <p:cNvSpPr txBox="1"/>
          <p:nvPr/>
        </p:nvSpPr>
        <p:spPr>
          <a:xfrm>
            <a:off x="5037721" y="4798137"/>
            <a:ext cx="180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ND Proximity Cryogenics</a:t>
            </a:r>
          </a:p>
        </p:txBody>
      </p:sp>
    </p:spTree>
    <p:extLst>
      <p:ext uri="{BB962C8B-B14F-4D97-AF65-F5344CB8AC3E}">
        <p14:creationId xmlns:p14="http://schemas.microsoft.com/office/powerpoint/2010/main" val="385988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3E86061-ED9C-8F48-8CBA-62B3E36A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Milestones to S-1 SBND ready to move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BFC6FBD-B8DF-804A-84D1-9050868DD934}"/>
              </a:ext>
            </a:extLst>
          </p:cNvPr>
          <p:cNvGraphicFramePr>
            <a:graphicFrameLocks/>
          </p:cNvGraphicFramePr>
          <p:nvPr/>
        </p:nvGraphicFramePr>
        <p:xfrm>
          <a:off x="950653" y="1093304"/>
          <a:ext cx="7408156" cy="4214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9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238154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21068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021068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39512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965395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7597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Intermediate Milestone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Owner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Baseline Date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Forecast Date</a:t>
                      </a:r>
                    </a:p>
                    <a:p>
                      <a:pPr algn="ctr"/>
                      <a:r>
                        <a:rPr lang="en-US" sz="1100" dirty="0"/>
                        <a:t>(Schedule)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Actual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First set of APAs shipped to Fermilab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K. </a:t>
                      </a:r>
                      <a:r>
                        <a:rPr lang="en-US" sz="900" dirty="0" err="1"/>
                        <a:t>Mavrokoridis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24-Sept 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3087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4-Mar-2019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PO for COTS ADCs placed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H. Chen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10-Oct-2018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3087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30-Oct-2018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All TPC Components at Fermilab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K. </a:t>
                      </a:r>
                      <a:r>
                        <a:rPr lang="en-US" sz="900" dirty="0" err="1"/>
                        <a:t>Mavrokoridis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1-Mar-2019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9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27-Mar-2019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Complete </a:t>
                      </a:r>
                      <a:r>
                        <a:rPr lang="en-US" sz="900" dirty="0" err="1"/>
                        <a:t>atf</a:t>
                      </a:r>
                      <a:r>
                        <a:rPr lang="en-US" sz="900" dirty="0"/>
                        <a:t> assembly at DAB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J. </a:t>
                      </a:r>
                      <a:r>
                        <a:rPr lang="en-US" sz="900" dirty="0" err="1"/>
                        <a:t>Zennamo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1-May-2019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14-Aug-2019</a:t>
                      </a:r>
                      <a:endParaRPr lang="en-US" sz="9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455862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50% of motherboards delivered to Fermilab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H. Chen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15-May-2019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9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22-May-19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70450163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APAs and CPAs installed in </a:t>
                      </a:r>
                      <a:r>
                        <a:rPr lang="en-US" sz="900" dirty="0" err="1"/>
                        <a:t>atf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J. </a:t>
                      </a:r>
                      <a:r>
                        <a:rPr lang="en-US" sz="900" dirty="0" err="1"/>
                        <a:t>Zennamo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15-Jun-2019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31-Oct-2019</a:t>
                      </a:r>
                      <a:endParaRPr lang="en-US" sz="9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Field cage assembly complete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J. </a:t>
                      </a:r>
                      <a:r>
                        <a:rPr lang="en-US" sz="900" dirty="0" err="1"/>
                        <a:t>Zennamo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15-Jul-2019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11-Dec-2019</a:t>
                      </a:r>
                      <a:endParaRPr lang="en-US" sz="9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Cold electronics installed and tested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H. Chen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23-Aug-2019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23-Jan-2020</a:t>
                      </a:r>
                      <a:endParaRPr lang="en-US" sz="9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482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/>
                        <a:t>S1: TPC  ready to move to SBN ND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A. </a:t>
                      </a:r>
                      <a:r>
                        <a:rPr lang="en-US" sz="900" b="1" dirty="0" err="1"/>
                        <a:t>Schukraft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30-Aug-2019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28-Jan-2020</a:t>
                      </a:r>
                      <a:endParaRPr lang="en-US" sz="900" b="1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1" marR="21431" marT="14288" marB="14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80ABAC-0079-9640-9C66-4FDBF9E0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772" y="5627451"/>
            <a:ext cx="6532665" cy="937049"/>
          </a:xfrm>
        </p:spPr>
        <p:txBody>
          <a:bodyPr/>
          <a:lstStyle/>
          <a:p>
            <a:pPr indent="-342900">
              <a:buFont typeface="+mj-lt"/>
              <a:buAutoNum type="alphaLcParenR"/>
            </a:pPr>
            <a:r>
              <a:rPr lang="en-US" sz="1200" dirty="0"/>
              <a:t>The </a:t>
            </a:r>
            <a:r>
              <a:rPr lang="en-US" sz="1200" dirty="0" err="1"/>
              <a:t>atf</a:t>
            </a:r>
            <a:r>
              <a:rPr lang="en-US" sz="1200" dirty="0"/>
              <a:t> fabrication delay propagates through the rest of the schedule leading to S1.</a:t>
            </a:r>
          </a:p>
          <a:p>
            <a:pPr indent="-342900">
              <a:buFont typeface="+mj-lt"/>
              <a:buAutoNum type="alphaLcParenR"/>
            </a:pPr>
            <a:r>
              <a:rPr lang="en-US" sz="1200" dirty="0"/>
              <a:t>Planning to accelerate the schedule by parallelizing some of these tasks. Expect S1 before end of CY 2019.</a:t>
            </a:r>
            <a:endParaRPr lang="en-US" sz="1600" dirty="0"/>
          </a:p>
          <a:p>
            <a:pPr indent="-342900">
              <a:buFont typeface="+mj-lt"/>
              <a:buAutoNum type="alphaLcParenR"/>
            </a:pP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C89AE-8BCC-254D-8D71-192FDE2AD6CC}"/>
              </a:ext>
            </a:extLst>
          </p:cNvPr>
          <p:cNvSpPr txBox="1"/>
          <p:nvPr/>
        </p:nvSpPr>
        <p:spPr>
          <a:xfrm>
            <a:off x="6516151" y="428908"/>
            <a:ext cx="218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(after July </a:t>
            </a:r>
            <a:r>
              <a:rPr lang="en-US" sz="1600" i="1" dirty="0" err="1">
                <a:solidFill>
                  <a:srgbClr val="FF0000"/>
                </a:solidFill>
              </a:rPr>
              <a:t>statusing</a:t>
            </a:r>
            <a:r>
              <a:rPr lang="en-US" sz="1600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505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3E86061-ED9C-8F48-8CBA-62B3E36A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Milestones to S-2 Ready to Fill 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69327B44-B6DC-C945-9DAE-78CED283EB50}"/>
              </a:ext>
            </a:extLst>
          </p:cNvPr>
          <p:cNvGraphicFramePr>
            <a:graphicFrameLocks/>
          </p:cNvGraphicFramePr>
          <p:nvPr/>
        </p:nvGraphicFramePr>
        <p:xfrm>
          <a:off x="576477" y="973002"/>
          <a:ext cx="7991046" cy="4362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202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404581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01408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101408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79861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GTT Design Study Begins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Nessi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26-Apr-2019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004C97"/>
                          </a:solidFill>
                        </a:rPr>
                        <a:t>Delivery of warm box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Nessi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15-Jun-2019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16-Sept-2019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452408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Warm vessel installation complete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Nessi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15-Nov-2019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7177019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004C97"/>
                          </a:solidFill>
                        </a:rPr>
                        <a:t>TPC Transport to ND building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J.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Zennamo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15-Sept-2019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5-Feb-2020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074319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Cryostat material arrives at </a:t>
                      </a:r>
                      <a:r>
                        <a:rPr lang="en-US" sz="1200" b="0" i="0" u="none" strike="noStrike" kern="1200" dirty="0" err="1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Fermilab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Nessi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12-Nov-2019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4E4E4E"/>
                          </a:solidFill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Cryostat top plug is ready to attach to </a:t>
                      </a:r>
                      <a:r>
                        <a:rPr lang="en-US" sz="1200" b="0" i="0" u="none" strike="noStrike" kern="1200" dirty="0" err="1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atf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Nessi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25-Mar-2020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</a:t>
                      </a:r>
                      <a:endParaRPr lang="en-US" sz="1800" b="1" dirty="0">
                        <a:solidFill>
                          <a:srgbClr val="4E4E4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700258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Membrane Cryostat Completed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Kim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1-Mar-2020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22-Jan-2020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</a:t>
                      </a:r>
                      <a:endParaRPr lang="en-US" sz="1800" b="1" dirty="0">
                        <a:solidFill>
                          <a:srgbClr val="4E4E4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8856037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Plug welded to cryostat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Kim, J.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Zennamo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15-Apr-2020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9-Jul-2020</a:t>
                      </a:r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</a:t>
                      </a:r>
                      <a:endParaRPr lang="en-US" sz="1800" b="1" dirty="0">
                        <a:solidFill>
                          <a:srgbClr val="40404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Cryogenic operation approved</a:t>
                      </a:r>
                      <a:endParaRPr lang="en-US" sz="1200" b="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M. </a:t>
                      </a:r>
                      <a:r>
                        <a:rPr lang="en-US" sz="1200" dirty="0" err="1">
                          <a:solidFill>
                            <a:srgbClr val="004C97"/>
                          </a:solidFill>
                        </a:rPr>
                        <a:t>Geynisman</a:t>
                      </a:r>
                      <a:endParaRPr lang="en-US" sz="1200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4C97"/>
                          </a:solidFill>
                        </a:rPr>
                        <a:t>1-Jul-2020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30-Sept-2020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</a:t>
                      </a:r>
                      <a:endParaRPr lang="en-US" sz="1800" b="1" dirty="0">
                        <a:solidFill>
                          <a:srgbClr val="40404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17300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u="none" strike="noStrike" kern="1200" dirty="0">
                          <a:solidFill>
                            <a:srgbClr val="004C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S2: SBND detector is ready to fill with liquid Argon</a:t>
                      </a:r>
                      <a:endParaRPr lang="en-US" sz="1200" b="1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C97"/>
                          </a:solidFill>
                        </a:rPr>
                        <a:t>A. </a:t>
                      </a:r>
                      <a:r>
                        <a:rPr lang="en-US" sz="1200" b="1" dirty="0" err="1">
                          <a:solidFill>
                            <a:srgbClr val="004C97"/>
                          </a:solidFill>
                        </a:rPr>
                        <a:t>Schukraft</a:t>
                      </a:r>
                      <a:endParaRPr lang="en-US" sz="1200" b="1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4C97"/>
                          </a:solidFill>
                        </a:rPr>
                        <a:t>15-Jul-2020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30-Sept-2020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</a:t>
                      </a:r>
                      <a:endParaRPr lang="en-US" sz="1800" b="1" dirty="0">
                        <a:solidFill>
                          <a:srgbClr val="40404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786D65-DF62-4F46-A7DF-5ADA691C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417267"/>
            <a:ext cx="8710220" cy="1249398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c) 	Membrane cryostat and top cap schedule are not updated and subject to change</a:t>
            </a:r>
            <a:endParaRPr lang="en-US" sz="1600" dirty="0"/>
          </a:p>
          <a:p>
            <a:pPr marL="457200" indent="-457200">
              <a:buFont typeface="+mj-lt"/>
              <a:buAutoNum type="alphaLcParenR"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908C8-EBF3-C04E-8491-23BAF651E641}"/>
              </a:ext>
            </a:extLst>
          </p:cNvPr>
          <p:cNvSpPr txBox="1"/>
          <p:nvPr/>
        </p:nvSpPr>
        <p:spPr>
          <a:xfrm>
            <a:off x="6516151" y="428908"/>
            <a:ext cx="218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(after July </a:t>
            </a:r>
            <a:r>
              <a:rPr lang="en-US" sz="1600" i="1" dirty="0" err="1">
                <a:solidFill>
                  <a:srgbClr val="FF0000"/>
                </a:solidFill>
              </a:rPr>
              <a:t>statusing</a:t>
            </a:r>
            <a:r>
              <a:rPr lang="en-US" sz="1600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721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85273-4F76-AC49-B38A-02A6883EA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Address commissioning and operations plans for both detectors and associated support (e.g. cryogenics, online computing, data storage)</a:t>
            </a:r>
            <a:endParaRPr lang="en-US" sz="1400" dirty="0"/>
          </a:p>
          <a:p>
            <a:r>
              <a:rPr lang="en-US" sz="1600" dirty="0"/>
              <a:t>Transition to Operations Team</a:t>
            </a:r>
          </a:p>
          <a:p>
            <a:pPr lvl="1"/>
            <a:r>
              <a:rPr lang="en-US" sz="1100" dirty="0"/>
              <a:t>Angela Aparicio – Neutrino Division (ND) Safety Officer</a:t>
            </a:r>
          </a:p>
          <a:p>
            <a:pPr lvl="1"/>
            <a:r>
              <a:rPr lang="en-US" sz="1100" dirty="0"/>
              <a:t>Steve Brice – ND Representative</a:t>
            </a:r>
          </a:p>
          <a:p>
            <a:pPr lvl="1"/>
            <a:r>
              <a:rPr lang="en-US" sz="1100" dirty="0"/>
              <a:t>Angela Fava – Far Detector Deputy Technical Coordinator and Commissioning Coordinator</a:t>
            </a:r>
          </a:p>
          <a:p>
            <a:pPr lvl="1"/>
            <a:r>
              <a:rPr lang="en-US" sz="1100" dirty="0"/>
              <a:t>Claudio </a:t>
            </a:r>
            <a:r>
              <a:rPr lang="en-US" sz="1100" dirty="0" err="1"/>
              <a:t>Montanari</a:t>
            </a:r>
            <a:r>
              <a:rPr lang="en-US" sz="1100" dirty="0"/>
              <a:t> – Far Detector Technical Coordinator</a:t>
            </a:r>
          </a:p>
          <a:p>
            <a:pPr lvl="1"/>
            <a:r>
              <a:rPr lang="en-US" sz="1100" dirty="0"/>
              <a:t>Barry Norris – SBN Program Engineer and Head of ND Technical Support Dept</a:t>
            </a:r>
          </a:p>
          <a:p>
            <a:pPr lvl="1"/>
            <a:r>
              <a:rPr lang="en-US" sz="1100" dirty="0"/>
              <a:t>Dave Schmitz – SBND collaboration representative</a:t>
            </a:r>
          </a:p>
          <a:p>
            <a:pPr lvl="1"/>
            <a:r>
              <a:rPr lang="en-US" sz="1100" dirty="0"/>
              <a:t>Michelle </a:t>
            </a:r>
            <a:r>
              <a:rPr lang="en-US" sz="1100" dirty="0" err="1"/>
              <a:t>Stancari</a:t>
            </a:r>
            <a:r>
              <a:rPr lang="en-US" sz="1100" dirty="0"/>
              <a:t> – Near Detector Commissioning Coordinator</a:t>
            </a:r>
          </a:p>
          <a:p>
            <a:pPr lvl="1"/>
            <a:r>
              <a:rPr lang="en-US" sz="1100" dirty="0"/>
              <a:t>Peter Wilson – Program Coordinator, chair of TOT</a:t>
            </a:r>
          </a:p>
          <a:p>
            <a:pPr lvl="1"/>
            <a:r>
              <a:rPr lang="en-US" sz="1100" dirty="0"/>
              <a:t>Bob Wilson – ICARUS collaboration representative</a:t>
            </a:r>
          </a:p>
          <a:p>
            <a:pPr lvl="1"/>
            <a:r>
              <a:rPr lang="en-US" sz="1100" dirty="0"/>
              <a:t>Wes Ketchum -  Scientific Computing Division representative</a:t>
            </a:r>
            <a:endParaRPr lang="en-US" sz="1200" dirty="0"/>
          </a:p>
          <a:p>
            <a:r>
              <a:rPr lang="en-US" sz="1600" dirty="0"/>
              <a:t>Meetings since February to define organizations and prepare Experiment Operations Plan (EOP)</a:t>
            </a:r>
          </a:p>
          <a:p>
            <a:pPr lvl="1"/>
            <a:r>
              <a:rPr lang="en-US" sz="1400" dirty="0"/>
              <a:t>Outline of EOP discussed at last meeting.  </a:t>
            </a:r>
          </a:p>
          <a:p>
            <a:pPr lvl="1"/>
            <a:r>
              <a:rPr lang="en-US" sz="1400" dirty="0"/>
              <a:t>EOP is the primary document to be reviewed in the Operations Readiness Review</a:t>
            </a:r>
          </a:p>
          <a:p>
            <a:r>
              <a:rPr lang="en-US" sz="1600" dirty="0"/>
              <a:t>ND Technical Support Dept finishing Cryogenics Operations Support plan </a:t>
            </a:r>
          </a:p>
          <a:p>
            <a:pPr lvl="1"/>
            <a:r>
              <a:rPr lang="en-US" sz="1400" dirty="0"/>
              <a:t>Extension of existing support plan for </a:t>
            </a:r>
            <a:r>
              <a:rPr lang="en-US" sz="1400" dirty="0" err="1"/>
              <a:t>MicroBooNE</a:t>
            </a:r>
            <a:r>
              <a:rPr lang="en-US" sz="1400" dirty="0"/>
              <a:t> to support all </a:t>
            </a:r>
            <a:r>
              <a:rPr lang="en-US" sz="1400" dirty="0" err="1"/>
              <a:t>LAr</a:t>
            </a:r>
            <a:r>
              <a:rPr lang="en-US" sz="1400" dirty="0"/>
              <a:t> detectors detectors</a:t>
            </a:r>
          </a:p>
          <a:p>
            <a:pPr lvl="1"/>
            <a:r>
              <a:rPr lang="en-US" sz="1400" dirty="0"/>
              <a:t>Takes effect as </a:t>
            </a:r>
            <a:r>
              <a:rPr lang="en-US" sz="1400" dirty="0" err="1"/>
              <a:t>cryo</a:t>
            </a:r>
            <a:r>
              <a:rPr lang="en-US" sz="1400" dirty="0"/>
              <a:t> commissioning completes </a:t>
            </a:r>
          </a:p>
          <a:p>
            <a:endParaRPr lang="en-US" sz="16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Operation Planning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6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C6BCC1-3E64-F944-AAC6-F31446B1C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9" y="875506"/>
            <a:ext cx="6767651" cy="510698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4B7D3-ACA0-2D46-A274-316CB71E0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D990F-D67D-7A41-8BCA-141E04072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8F3BC-0C31-9D48-8C82-AC48E4F5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356E0E-C437-624A-A711-D3F8862E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Beam – Start of 2019-2020 beam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8DD88-5A96-E84C-8240-4AD92785A4BD}"/>
              </a:ext>
            </a:extLst>
          </p:cNvPr>
          <p:cNvSpPr txBox="1"/>
          <p:nvPr/>
        </p:nvSpPr>
        <p:spPr>
          <a:xfrm>
            <a:off x="6655628" y="121257"/>
            <a:ext cx="226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Cons </a:t>
            </a:r>
            <a:r>
              <a:rPr lang="en-US" sz="1600" dirty="0" err="1"/>
              <a:t>Gattuso</a:t>
            </a:r>
            <a:r>
              <a:rPr lang="en-US" sz="1600" dirty="0"/>
              <a:t> of AD 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8A587-3B8B-A04A-BE11-4367C89387A7}"/>
              </a:ext>
            </a:extLst>
          </p:cNvPr>
          <p:cNvSpPr txBox="1"/>
          <p:nvPr/>
        </p:nvSpPr>
        <p:spPr>
          <a:xfrm>
            <a:off x="6806640" y="2015600"/>
            <a:ext cx="2139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standard FNAL beam schedule is based on US Fiscal year with beam operation typically starting in October (beginning of FY) and ending with a  maintenance shutdown of several months at the end of the summer</a:t>
            </a:r>
          </a:p>
        </p:txBody>
      </p:sp>
    </p:spTree>
    <p:extLst>
      <p:ext uri="{BB962C8B-B14F-4D97-AF65-F5344CB8AC3E}">
        <p14:creationId xmlns:p14="http://schemas.microsoft.com/office/powerpoint/2010/main" val="19091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4B7D3-ACA0-2D46-A274-316CB71E0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D990F-D67D-7A41-8BCA-141E04072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8F3BC-0C31-9D48-8C82-AC48E4F5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356E0E-C437-624A-A711-D3F8862E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schedule in Fiscal Year 2020 (FY20)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28CDC8D-ECB0-B843-BC28-7ADBFF02D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0566" y="834888"/>
            <a:ext cx="7234642" cy="559040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626DC6-2054-6D48-A111-0191B4AB6EEE}"/>
              </a:ext>
            </a:extLst>
          </p:cNvPr>
          <p:cNvSpPr txBox="1"/>
          <p:nvPr/>
        </p:nvSpPr>
        <p:spPr>
          <a:xfrm>
            <a:off x="6655628" y="121257"/>
            <a:ext cx="226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from Mary Convery (Deputy Head of Accelerator Division)</a:t>
            </a:r>
          </a:p>
        </p:txBody>
      </p:sp>
    </p:spTree>
    <p:extLst>
      <p:ext uri="{BB962C8B-B14F-4D97-AF65-F5344CB8AC3E}">
        <p14:creationId xmlns:p14="http://schemas.microsoft.com/office/powerpoint/2010/main" val="2208961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4B7D3-ACA0-2D46-A274-316CB71E0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D990F-D67D-7A41-8BCA-141E04072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8F3BC-0C31-9D48-8C82-AC48E4F5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356E0E-C437-624A-A711-D3F8862E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Delivery Goals in 2020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05E25E-B1AD-8E45-B4E9-E5F4E2C5A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78" y="582612"/>
            <a:ext cx="7648574" cy="59102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850F56-2991-B24E-8D8E-427C4266EF76}"/>
              </a:ext>
            </a:extLst>
          </p:cNvPr>
          <p:cNvSpPr txBox="1"/>
          <p:nvPr/>
        </p:nvSpPr>
        <p:spPr>
          <a:xfrm>
            <a:off x="6655628" y="121257"/>
            <a:ext cx="226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from Mary Convery (Deputy Head of Accelerator Division)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7213F-2179-A94D-8DBB-BB57604B5109}"/>
              </a:ext>
            </a:extLst>
          </p:cNvPr>
          <p:cNvSpPr txBox="1"/>
          <p:nvPr/>
        </p:nvSpPr>
        <p:spPr>
          <a:xfrm>
            <a:off x="7508956" y="1371600"/>
            <a:ext cx="1395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Red = Design</a:t>
            </a:r>
          </a:p>
          <a:p>
            <a:r>
              <a:rPr lang="en-US" sz="1800" dirty="0"/>
              <a:t>Blue = Base</a:t>
            </a:r>
          </a:p>
        </p:txBody>
      </p:sp>
    </p:spTree>
    <p:extLst>
      <p:ext uri="{BB962C8B-B14F-4D97-AF65-F5344CB8AC3E}">
        <p14:creationId xmlns:p14="http://schemas.microsoft.com/office/powerpoint/2010/main" val="402753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4B7D3-ACA0-2D46-A274-316CB71E0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D990F-D67D-7A41-8BCA-141E04072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8F3BC-0C31-9D48-8C82-AC48E4F5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356E0E-C437-624A-A711-D3F8862E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 2021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36B486-6FFD-4549-BA3B-F5F33F313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 FY 2021 beam startup to be similar to FY 2020 or slightly later accommodating the 5 month FY2020 shutdown</a:t>
            </a:r>
          </a:p>
          <a:p>
            <a:pPr lvl="1"/>
            <a:r>
              <a:rPr lang="en-US" dirty="0"/>
              <a:t>BNB startup between Oct 1 and Nov 1</a:t>
            </a:r>
          </a:p>
          <a:p>
            <a:r>
              <a:rPr lang="en-US" dirty="0"/>
              <a:t>Expect FY 2021 shutdown to be normal duration of about 3 months probably starting in July </a:t>
            </a:r>
          </a:p>
          <a:p>
            <a:r>
              <a:rPr lang="en-US" dirty="0"/>
              <a:t>Performance curves for BNB delivery of protons/month to BNB should be similar to 2019 and 2020</a:t>
            </a:r>
          </a:p>
        </p:txBody>
      </p:sp>
    </p:spTree>
    <p:extLst>
      <p:ext uri="{BB962C8B-B14F-4D97-AF65-F5344CB8AC3E}">
        <p14:creationId xmlns:p14="http://schemas.microsoft.com/office/powerpoint/2010/main" val="314251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325077"/>
          </a:xfrm>
        </p:spPr>
        <p:txBody>
          <a:bodyPr/>
          <a:lstStyle/>
          <a:p>
            <a:r>
              <a:rPr lang="en-US" sz="1800" dirty="0"/>
              <a:t>There will be a Operations Readiness Review held by the laboratory in February 2020 covering: </a:t>
            </a:r>
            <a:r>
              <a:rPr lang="en-US" sz="1800" i="1" dirty="0"/>
              <a:t>SBN Operations Phase 1: Far Detector Only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Preparation for this review is the responsibility of the collaboration</a:t>
            </a:r>
          </a:p>
          <a:p>
            <a:pPr lvl="1"/>
            <a:r>
              <a:rPr lang="en-US" sz="1600" dirty="0"/>
              <a:t>A follow-up review will occur when the Near Detector makes the transition to operations</a:t>
            </a:r>
          </a:p>
          <a:p>
            <a:pPr lvl="1"/>
            <a:r>
              <a:rPr lang="en-US" sz="1600" dirty="0"/>
              <a:t>Exact review date still to be set.   Should occur with sufficient time to have established functionality of major detector </a:t>
            </a:r>
            <a:r>
              <a:rPr lang="en-US" sz="1600" dirty="0" err="1"/>
              <a:t>sytems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next SBN Director’s Review is scheduled for the week of Feb 17, 2020.  The review will be focused on completing the SBND installation and transition of SBND to operations</a:t>
            </a:r>
          </a:p>
          <a:p>
            <a:pPr lvl="1"/>
            <a:endParaRPr lang="en-US" sz="16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2286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Reviews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Oversight Board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669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ICARUS technical progress</a:t>
            </a:r>
          </a:p>
          <a:p>
            <a:r>
              <a:rPr lang="en-US" dirty="0"/>
              <a:t>SBND technical progress</a:t>
            </a:r>
          </a:p>
          <a:p>
            <a:r>
              <a:rPr lang="en-US" dirty="0"/>
              <a:t>Transition to Operations Planning</a:t>
            </a:r>
          </a:p>
          <a:p>
            <a:r>
              <a:rPr lang="en-US" dirty="0"/>
              <a:t>Booster Neutrino Beam in 2020-21</a:t>
            </a:r>
          </a:p>
          <a:p>
            <a:r>
              <a:rPr lang="en-US" dirty="0"/>
              <a:t>Upcoming Reviews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/>
              <a:t>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3/8/19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793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85273-4F76-AC49-B38A-02A6883E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99318"/>
            <a:ext cx="8200014" cy="5059363"/>
          </a:xfrm>
        </p:spPr>
        <p:txBody>
          <a:bodyPr/>
          <a:lstStyle/>
          <a:p>
            <a:r>
              <a:rPr lang="en-US" sz="1800" dirty="0"/>
              <a:t>Safety of people must remain the top priority for the SBN program.  This is the responsibility of everyone involved.</a:t>
            </a:r>
          </a:p>
          <a:p>
            <a:r>
              <a:rPr lang="en-US" sz="1800" dirty="0"/>
              <a:t>A work planning process was created by Aria </a:t>
            </a:r>
            <a:r>
              <a:rPr lang="en-US" sz="1800" dirty="0" err="1"/>
              <a:t>Soha</a:t>
            </a:r>
            <a:r>
              <a:rPr lang="en-US" sz="1800" dirty="0"/>
              <a:t> (Far Detector Installation Coordinator) which has been used for installation activities by Fermilab, CERN, </a:t>
            </a:r>
            <a:r>
              <a:rPr lang="en-US" sz="1800" dirty="0" err="1"/>
              <a:t>Demaco</a:t>
            </a:r>
            <a:r>
              <a:rPr lang="en-US" sz="1800" dirty="0"/>
              <a:t>, and the collaboration.</a:t>
            </a:r>
          </a:p>
          <a:p>
            <a:pPr lvl="1"/>
            <a:r>
              <a:rPr lang="en-US" sz="1600" dirty="0"/>
              <a:t>The goal is safe and efficient planning of work</a:t>
            </a:r>
          </a:p>
          <a:p>
            <a:pPr lvl="1"/>
            <a:r>
              <a:rPr lang="en-US" sz="1600" dirty="0"/>
              <a:t>Flexibility to allow for unknowns is essential</a:t>
            </a:r>
          </a:p>
          <a:p>
            <a:pPr lvl="1"/>
            <a:r>
              <a:rPr lang="en-US" sz="1600" dirty="0"/>
              <a:t>If the conditions change: stop and discuss the plan before continuing </a:t>
            </a:r>
          </a:p>
          <a:p>
            <a:r>
              <a:rPr lang="en-US" sz="1800" dirty="0"/>
              <a:t>This process has been adopted for SBND activities</a:t>
            </a:r>
          </a:p>
          <a:p>
            <a:r>
              <a:rPr lang="en-US" sz="1800" dirty="0"/>
              <a:t>As ICARUS transitions from installation to commissioning Aria’s role as Installation Coordinator is coming to an end, Primary responsibility moves to Commissioning organization</a:t>
            </a:r>
          </a:p>
          <a:p>
            <a:r>
              <a:rPr lang="en-US" sz="1800" dirty="0"/>
              <a:t>Need to maintain discipline of planning work through these transitions</a:t>
            </a:r>
          </a:p>
          <a:p>
            <a:pPr lvl="1"/>
            <a:r>
              <a:rPr lang="en-US" sz="1600" dirty="0"/>
              <a:t>Written work plans for major activities</a:t>
            </a:r>
          </a:p>
          <a:p>
            <a:pPr lvl="1"/>
            <a:r>
              <a:rPr lang="en-US" sz="1600" dirty="0"/>
              <a:t>Work plans will now be presented and reviewed in the Wednesday morning ICARUS meeting </a:t>
            </a:r>
          </a:p>
          <a:p>
            <a:pPr lvl="1"/>
            <a:r>
              <a:rPr lang="en-US" sz="1600" dirty="0"/>
              <a:t>Hazard Analyses for activities with significant hazards per Fermilab Environment Safety and Health Manual (FESHM) chapter</a:t>
            </a:r>
          </a:p>
          <a:p>
            <a:pPr lvl="1"/>
            <a:r>
              <a:rPr lang="en-US" sz="1600" dirty="0"/>
              <a:t>Discuss all work of the day at daily Toolbox Meeting (currently at 8am at SBN FD)</a:t>
            </a:r>
          </a:p>
          <a:p>
            <a:r>
              <a:rPr lang="en-US" sz="1800" dirty="0"/>
              <a:t>  </a:t>
            </a:r>
          </a:p>
          <a:p>
            <a:pPr marL="233362" lvl="1" indent="0">
              <a:buNone/>
            </a:pPr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313" y="250585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Safety and Work Planning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AutoShape 2" descr="20190418_154049.jpg">
            <a:extLst>
              <a:ext uri="{FF2B5EF4-FFF2-40B4-BE49-F238E27FC236}">
                <a16:creationId xmlns:a16="http://schemas.microsoft.com/office/drawing/2014/main" id="{37C99189-415F-4147-A1E3-500952ACC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6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85273-4F76-AC49-B38A-02A6883E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99318"/>
            <a:ext cx="8200014" cy="5059363"/>
          </a:xfrm>
        </p:spPr>
        <p:txBody>
          <a:bodyPr/>
          <a:lstStyle/>
          <a:p>
            <a:r>
              <a:rPr lang="en-US" sz="1800" dirty="0"/>
              <a:t>Before the LN2 is introduced into the cold shields the area below grade in the SBN FD Building will become an Oxygen Deficiency Hazard (ODH) Class 1 area</a:t>
            </a:r>
          </a:p>
          <a:p>
            <a:pPr lvl="1"/>
            <a:r>
              <a:rPr lang="en-US" sz="1600" dirty="0"/>
              <a:t>Work below grade will only be permitted for ODH Qualified personnel: ODH training and medical exam by Fermilab </a:t>
            </a:r>
          </a:p>
          <a:p>
            <a:pPr lvl="1"/>
            <a:r>
              <a:rPr lang="en-US" sz="1600" dirty="0"/>
              <a:t>This will remain in effect for the duration of the experiment</a:t>
            </a:r>
          </a:p>
          <a:p>
            <a:pPr lvl="1"/>
            <a:r>
              <a:rPr lang="en-US" sz="1600" dirty="0"/>
              <a:t>Details of implementation will be communicated in the coming weeks</a:t>
            </a:r>
          </a:p>
          <a:p>
            <a:r>
              <a:rPr lang="en-US" sz="1800" dirty="0"/>
              <a:t>During cryogenics commissioning (LN2 cooldown and Lar fill) additional restrictions will be in place that will severely limit access below grade</a:t>
            </a:r>
          </a:p>
          <a:p>
            <a:pPr lvl="1"/>
            <a:r>
              <a:rPr lang="en-US" sz="1600" dirty="0"/>
              <a:t>Will require permission and escort by </a:t>
            </a:r>
            <a:r>
              <a:rPr lang="en-US" sz="1600" dirty="0" err="1"/>
              <a:t>Cryo</a:t>
            </a:r>
            <a:r>
              <a:rPr lang="en-US" sz="1600" dirty="0"/>
              <a:t> team</a:t>
            </a:r>
          </a:p>
          <a:p>
            <a:pPr lvl="1"/>
            <a:r>
              <a:rPr lang="en-US" sz="1600" dirty="0"/>
              <a:t>These will remain in place until cryogenics have been stabilized after the fill</a:t>
            </a:r>
          </a:p>
          <a:p>
            <a:pPr lvl="1"/>
            <a:r>
              <a:rPr lang="en-US" sz="1600" dirty="0"/>
              <a:t>Need to get as much installation completed as possible before cooldown </a:t>
            </a:r>
          </a:p>
          <a:p>
            <a:r>
              <a:rPr lang="en-US" sz="1800" dirty="0"/>
              <a:t>These restrictions encourage us all to plan work on the detector and mezzanines even more carefully to perform remaining installations efficiently and </a:t>
            </a:r>
            <a:r>
              <a:rPr lang="en-US" sz="1800"/>
              <a:t>minimize future </a:t>
            </a:r>
            <a:r>
              <a:rPr lang="en-US" sz="1800" dirty="0"/>
              <a:t>access</a:t>
            </a:r>
          </a:p>
          <a:p>
            <a:pPr marL="233362" lvl="1" indent="0">
              <a:buNone/>
            </a:pPr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313" y="250585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ODH and Work Planning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AutoShape 2" descr="20190418_154049.jpg">
            <a:extLst>
              <a:ext uri="{FF2B5EF4-FFF2-40B4-BE49-F238E27FC236}">
                <a16:creationId xmlns:a16="http://schemas.microsoft.com/office/drawing/2014/main" id="{37C99189-415F-4147-A1E3-500952ACC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8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695D3EA-F931-6E40-8372-E27F5863B992}"/>
              </a:ext>
            </a:extLst>
          </p:cNvPr>
          <p:cNvGrpSpPr/>
          <p:nvPr/>
        </p:nvGrpSpPr>
        <p:grpSpPr>
          <a:xfrm>
            <a:off x="253423" y="0"/>
            <a:ext cx="8721359" cy="6262554"/>
            <a:chOff x="280017" y="292961"/>
            <a:chExt cx="8721359" cy="62625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D6EC0E-FA6D-4F48-B0B4-897D8646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17" y="292961"/>
              <a:ext cx="8435726" cy="626255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873D6-C693-7E4C-80FE-E81A237200DE}"/>
                </a:ext>
              </a:extLst>
            </p:cNvPr>
            <p:cNvSpPr txBox="1"/>
            <p:nvPr/>
          </p:nvSpPr>
          <p:spPr>
            <a:xfrm>
              <a:off x="357627" y="2429310"/>
              <a:ext cx="108383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Exterior </a:t>
              </a:r>
              <a:r>
                <a:rPr lang="en-US" sz="1400" dirty="0" err="1"/>
                <a:t>LAr</a:t>
              </a:r>
              <a:r>
                <a:rPr lang="en-US" sz="1400" dirty="0"/>
                <a:t> Filters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0D4693-201F-D345-9F56-B444FDEC4BCA}"/>
                </a:ext>
              </a:extLst>
            </p:cNvPr>
            <p:cNvSpPr txBox="1"/>
            <p:nvPr/>
          </p:nvSpPr>
          <p:spPr>
            <a:xfrm>
              <a:off x="321531" y="478714"/>
              <a:ext cx="93169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Cryogenic </a:t>
              </a:r>
              <a:r>
                <a:rPr lang="en-US" sz="1400" dirty="0" err="1"/>
                <a:t>Dewars</a:t>
              </a:r>
              <a:endParaRPr lang="en-US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EB926F-818E-8E4D-AA01-EE6019FE9A3F}"/>
                </a:ext>
              </a:extLst>
            </p:cNvPr>
            <p:cNvSpPr txBox="1"/>
            <p:nvPr/>
          </p:nvSpPr>
          <p:spPr>
            <a:xfrm>
              <a:off x="2295760" y="5516106"/>
              <a:ext cx="151130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Cold Vessels (TPCs and PMTs inside)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DECB3C-7BEB-FF40-8C50-AE21B6ED64CE}"/>
                </a:ext>
              </a:extLst>
            </p:cNvPr>
            <p:cNvSpPr txBox="1"/>
            <p:nvPr/>
          </p:nvSpPr>
          <p:spPr>
            <a:xfrm>
              <a:off x="1412195" y="4166709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Proximity Cryogenics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C7569B-E82E-B042-B99F-EAA36457D853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648165" y="4073626"/>
              <a:ext cx="1758735" cy="35469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A8ADA54-FB88-D846-8345-5B2C4FD9FBA9}"/>
                </a:ext>
              </a:extLst>
            </p:cNvPr>
            <p:cNvCxnSpPr/>
            <p:nvPr/>
          </p:nvCxnSpPr>
          <p:spPr>
            <a:xfrm>
              <a:off x="2648165" y="4441127"/>
              <a:ext cx="1111035" cy="3418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3530BC9-5EDD-904A-9A2F-9A012B72B651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3807060" y="5279967"/>
              <a:ext cx="1103480" cy="49774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C1B999-65DC-6247-9835-4776C5294A59}"/>
                </a:ext>
              </a:extLst>
            </p:cNvPr>
            <p:cNvSpPr txBox="1"/>
            <p:nvPr/>
          </p:nvSpPr>
          <p:spPr>
            <a:xfrm>
              <a:off x="7765406" y="6091301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Side CRT</a:t>
              </a:r>
              <a:endParaRPr lang="en-US" sz="1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3EFA6A-08BD-1C45-B73D-E84FFF8063AB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7765406" y="5550529"/>
              <a:ext cx="617985" cy="54077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7A757E-82E4-4840-9103-D3C23002D669}"/>
                </a:ext>
              </a:extLst>
            </p:cNvPr>
            <p:cNvSpPr txBox="1"/>
            <p:nvPr/>
          </p:nvSpPr>
          <p:spPr>
            <a:xfrm>
              <a:off x="7311474" y="1383493"/>
              <a:ext cx="1235970" cy="73866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Top CRT and Overburden</a:t>
              </a:r>
            </a:p>
            <a:p>
              <a:pPr algn="ctr"/>
              <a:r>
                <a:rPr lang="en-US" sz="1400" dirty="0"/>
                <a:t>(not shown)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988FB8-6BE6-9443-A943-400F71AC2631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6323418" y="2122157"/>
              <a:ext cx="1606041" cy="144412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509FE-8D53-DC47-B79C-9886419EA7A1}"/>
                </a:ext>
              </a:extLst>
            </p:cNvPr>
            <p:cNvSpPr txBox="1"/>
            <p:nvPr/>
          </p:nvSpPr>
          <p:spPr>
            <a:xfrm>
              <a:off x="308575" y="5594289"/>
              <a:ext cx="1746503" cy="95410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Not shown in alcoves (mezzanine and pit):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DAQ racks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Controls racks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6C2AE4-2090-5045-B640-251E8DB39ED8}"/>
                </a:ext>
              </a:extLst>
            </p:cNvPr>
            <p:cNvSpPr txBox="1"/>
            <p:nvPr/>
          </p:nvSpPr>
          <p:spPr>
            <a:xfrm>
              <a:off x="3946870" y="6037365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Bottom CRT</a:t>
              </a:r>
              <a:endParaRPr lang="en-US" sz="140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18E518-DB86-3040-B491-639E2B6001D9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4564855" y="5744931"/>
              <a:ext cx="691371" cy="29243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24E8CE-641C-F442-BE1E-FDE23FCCA970}"/>
                </a:ext>
              </a:extLst>
            </p:cNvPr>
            <p:cNvSpPr txBox="1"/>
            <p:nvPr/>
          </p:nvSpPr>
          <p:spPr>
            <a:xfrm>
              <a:off x="5878406" y="1280258"/>
              <a:ext cx="1329276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TPC Electronics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B3D79C-EE4A-3947-B6E0-060E75743BA2}"/>
                </a:ext>
              </a:extLst>
            </p:cNvPr>
            <p:cNvCxnSpPr/>
            <p:nvPr/>
          </p:nvCxnSpPr>
          <p:spPr>
            <a:xfrm flipH="1">
              <a:off x="4910540" y="1598937"/>
              <a:ext cx="1632504" cy="2679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249A01-4934-064B-95EF-90613DD3305D}"/>
                </a:ext>
              </a:extLst>
            </p:cNvPr>
            <p:cNvSpPr txBox="1"/>
            <p:nvPr/>
          </p:nvSpPr>
          <p:spPr>
            <a:xfrm>
              <a:off x="618470" y="3494551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Two 33 ton cranes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600C4FA-B97E-B447-B90B-656B3FC49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798" y="2678070"/>
              <a:ext cx="1354097" cy="106997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Far Detector - ICARUS</a:t>
            </a:r>
          </a:p>
        </p:txBody>
      </p:sp>
    </p:spTree>
    <p:extLst>
      <p:ext uri="{BB962C8B-B14F-4D97-AF65-F5344CB8AC3E}">
        <p14:creationId xmlns:p14="http://schemas.microsoft.com/office/powerpoint/2010/main" val="3374335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2250" y="925918"/>
            <a:ext cx="4496654" cy="5332006"/>
          </a:xfrm>
        </p:spPr>
        <p:txBody>
          <a:bodyPr/>
          <a:lstStyle/>
          <a:p>
            <a:pPr marL="280987" lvl="1" indent="-234950"/>
            <a:r>
              <a:rPr lang="en-US" sz="1600" dirty="0"/>
              <a:t>Cryogenics</a:t>
            </a:r>
            <a:endParaRPr lang="en-US" sz="1400" dirty="0"/>
          </a:p>
          <a:p>
            <a:pPr marL="398462" lvl="2" indent="-234950"/>
            <a:r>
              <a:rPr lang="en-US" sz="1400" dirty="0"/>
              <a:t>Final few items to complete hardware installation</a:t>
            </a:r>
          </a:p>
          <a:p>
            <a:pPr marL="398462" lvl="2" indent="-234950"/>
            <a:r>
              <a:rPr lang="en-US" sz="1400" dirty="0"/>
              <a:t>Controls and ODH wiring near complete</a:t>
            </a:r>
          </a:p>
          <a:p>
            <a:pPr marL="398462" lvl="2" indent="-234950"/>
            <a:r>
              <a:rPr lang="en-US" sz="1400" dirty="0"/>
              <a:t>Controls programming in progress</a:t>
            </a:r>
          </a:p>
          <a:p>
            <a:pPr marL="280987" lvl="1" indent="-234950"/>
            <a:r>
              <a:rPr lang="en-US" sz="1600" dirty="0"/>
              <a:t>Infrastructure - electricians</a:t>
            </a:r>
            <a:endParaRPr lang="en-US" sz="1400" dirty="0"/>
          </a:p>
          <a:p>
            <a:pPr marL="341313" indent="-230188"/>
            <a:r>
              <a:rPr lang="en-US" sz="1400" dirty="0"/>
              <a:t>Outlets on vessel top completed</a:t>
            </a:r>
          </a:p>
          <a:p>
            <a:pPr marL="341313" indent="-230188"/>
            <a:r>
              <a:rPr lang="en-US" sz="1400" dirty="0"/>
              <a:t>Outlets for west mezzanine DAQ racks in progress</a:t>
            </a:r>
          </a:p>
          <a:p>
            <a:pPr marL="341313" indent="-230188"/>
            <a:r>
              <a:rPr lang="en-US" sz="1400" dirty="0"/>
              <a:t>Outlets for east mezzanine PMT racks starting</a:t>
            </a:r>
          </a:p>
          <a:p>
            <a:pPr marL="341313" indent="-230188"/>
            <a:r>
              <a:rPr lang="en-US" sz="1400" dirty="0"/>
              <a:t>Electrical work continues on critical path</a:t>
            </a:r>
          </a:p>
          <a:p>
            <a:pPr marL="280987" lvl="1" indent="-234950"/>
            <a:r>
              <a:rPr lang="en-US" sz="1600" dirty="0"/>
              <a:t>Readout and DAQ Electronics infrastructure</a:t>
            </a:r>
            <a:endParaRPr lang="en-US" sz="1400" dirty="0"/>
          </a:p>
          <a:p>
            <a:pPr marL="341313" indent="-230188"/>
            <a:r>
              <a:rPr lang="en-US" sz="1400" dirty="0"/>
              <a:t>Main cable tray installation on top of the detector complete</a:t>
            </a:r>
          </a:p>
          <a:p>
            <a:pPr marL="341313" indent="-230188"/>
            <a:r>
              <a:rPr lang="en-US" sz="1400" dirty="0"/>
              <a:t>PMT readout racks setup</a:t>
            </a:r>
          </a:p>
          <a:p>
            <a:pPr marL="341313" indent="-230188"/>
            <a:r>
              <a:rPr lang="en-US" sz="1400" dirty="0"/>
              <a:t>DAQ racks in place</a:t>
            </a:r>
          </a:p>
          <a:p>
            <a:pPr marL="341313" indent="-230188"/>
            <a:r>
              <a:rPr lang="en-US" sz="1400" dirty="0"/>
              <a:t>First EVB/DAQ servers onsite remaining severs due in early October</a:t>
            </a:r>
          </a:p>
          <a:p>
            <a:pPr marL="341313" indent="-230188"/>
            <a:r>
              <a:rPr lang="en-US" sz="1400" dirty="0"/>
              <a:t>Networking:</a:t>
            </a:r>
          </a:p>
          <a:p>
            <a:pPr marL="569913" lvl="1" indent="-230188"/>
            <a:r>
              <a:rPr lang="en-US" sz="1200" dirty="0"/>
              <a:t>Cable tray (yellow in photo) components on order, also used for DAQ and PMT fibers</a:t>
            </a:r>
          </a:p>
          <a:p>
            <a:pPr marL="569913" lvl="1" indent="-230188"/>
            <a:r>
              <a:rPr lang="en-US" sz="1200" dirty="0"/>
              <a:t>Network switches  in hand</a:t>
            </a:r>
          </a:p>
          <a:p>
            <a:pPr marL="569913" lvl="1" indent="-230188"/>
            <a:r>
              <a:rPr lang="en-US" sz="1200" dirty="0"/>
              <a:t>Completion in October on critical path</a:t>
            </a:r>
          </a:p>
          <a:p>
            <a:pPr marL="341313" indent="-230188"/>
            <a:endParaRPr lang="en-US" sz="1600" dirty="0"/>
          </a:p>
          <a:p>
            <a:pPr marL="739775" lvl="2" indent="0">
              <a:buNone/>
            </a:pP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Far Detector Progress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B2D658-B010-4D43-A33C-BA93E5C5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033" y="110914"/>
            <a:ext cx="2948967" cy="393195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2AAF1B-307B-764A-A27C-A98149C7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293" y="3591880"/>
            <a:ext cx="3612315" cy="27092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44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2250" y="925918"/>
            <a:ext cx="4496654" cy="5332006"/>
          </a:xfrm>
        </p:spPr>
        <p:txBody>
          <a:bodyPr/>
          <a:lstStyle/>
          <a:p>
            <a:pPr marL="280987" lvl="1" indent="-234950"/>
            <a:r>
              <a:rPr lang="en-US" sz="1600" dirty="0"/>
              <a:t>TPC Front end electronics</a:t>
            </a:r>
            <a:endParaRPr lang="en-US" sz="1400" dirty="0"/>
          </a:p>
          <a:p>
            <a:pPr marL="398462" lvl="2" indent="-234950"/>
            <a:r>
              <a:rPr lang="en-US" sz="1400" dirty="0"/>
              <a:t>All electronics installed and tested</a:t>
            </a:r>
          </a:p>
          <a:p>
            <a:pPr marL="398462" lvl="2" indent="-234950"/>
            <a:r>
              <a:rPr lang="en-US" sz="1400" dirty="0"/>
              <a:t>Noise characterization studies completed</a:t>
            </a:r>
          </a:p>
          <a:p>
            <a:pPr marL="398462" lvl="2" indent="-234950"/>
            <a:r>
              <a:rPr lang="en-US" sz="1400" dirty="0"/>
              <a:t>Measured effect of building systems on electronic noise (negligible)</a:t>
            </a:r>
          </a:p>
          <a:p>
            <a:pPr marL="398462" lvl="2" indent="-234950"/>
            <a:r>
              <a:rPr lang="en-US" sz="1400" dirty="0"/>
              <a:t>Some noisy channels in a few corner chimneys</a:t>
            </a:r>
          </a:p>
          <a:p>
            <a:pPr marL="627062" lvl="3" indent="-234950"/>
            <a:r>
              <a:rPr lang="en-US" sz="1200" dirty="0"/>
              <a:t>Proposal to make a two day intervention the week of Sept 23</a:t>
            </a:r>
          </a:p>
          <a:p>
            <a:pPr marL="398462" lvl="2" indent="-234950"/>
            <a:r>
              <a:rPr lang="en-US" sz="1400" dirty="0"/>
              <a:t>Cables for wire bias and timing distribution near completion, installation in one to two weeks </a:t>
            </a:r>
          </a:p>
          <a:p>
            <a:pPr marL="280987" lvl="1" indent="-234950"/>
            <a:r>
              <a:rPr lang="en-US" sz="1600" dirty="0"/>
              <a:t>PMT system</a:t>
            </a:r>
            <a:endParaRPr lang="en-US" sz="1200" dirty="0"/>
          </a:p>
          <a:p>
            <a:pPr marL="341313" indent="-230188"/>
            <a:r>
              <a:rPr lang="en-US" sz="1400" dirty="0"/>
              <a:t>Installation of cabling to digitizers and calibration fibers started.   Remaining cables in transit from CERN with DAQ servers (early Oct).</a:t>
            </a:r>
          </a:p>
          <a:p>
            <a:pPr marL="341313" indent="-230188"/>
            <a:r>
              <a:rPr lang="en-US" sz="1400" dirty="0"/>
              <a:t>Preparing for installation of calibration laser</a:t>
            </a:r>
            <a:endParaRPr lang="en-US" sz="1600" dirty="0"/>
          </a:p>
          <a:p>
            <a:pPr marL="280987" lvl="1" indent="-234950"/>
            <a:r>
              <a:rPr lang="en-US" sz="1600" dirty="0"/>
              <a:t>CRT system</a:t>
            </a:r>
          </a:p>
          <a:p>
            <a:pPr marL="509587" lvl="2" indent="-234950"/>
            <a:r>
              <a:rPr lang="en-US" sz="1400" dirty="0"/>
              <a:t>North wall dedicated to Simone </a:t>
            </a:r>
            <a:r>
              <a:rPr lang="en-US" sz="1400" dirty="0" err="1"/>
              <a:t>Marcocci</a:t>
            </a:r>
            <a:r>
              <a:rPr lang="en-US" sz="1400" dirty="0"/>
              <a:t> (FNAL postdoc) on Sept 11</a:t>
            </a:r>
          </a:p>
          <a:p>
            <a:pPr marL="509587" lvl="2" indent="-234950"/>
            <a:r>
              <a:rPr lang="en-US" sz="1400" dirty="0"/>
              <a:t>Mounting system for east and west wall CRTs being installed.  Main CRT installation after fill.  </a:t>
            </a:r>
          </a:p>
          <a:p>
            <a:pPr marL="509587" lvl="2" indent="-234950"/>
            <a:r>
              <a:rPr lang="en-US" sz="1400" dirty="0"/>
              <a:t>Production progress well at </a:t>
            </a:r>
            <a:r>
              <a:rPr lang="en-US" sz="1400" dirty="0" err="1"/>
              <a:t>Frascatti</a:t>
            </a:r>
            <a:r>
              <a:rPr lang="en-US" sz="1400" dirty="0"/>
              <a:t> for top CRT – ship at end of the calendar year.  </a:t>
            </a:r>
            <a:endParaRPr lang="en-US" sz="1600" dirty="0"/>
          </a:p>
          <a:p>
            <a:pPr marL="341313" indent="-230188"/>
            <a:endParaRPr lang="en-US" sz="1600" dirty="0"/>
          </a:p>
          <a:p>
            <a:pPr marL="739775" lvl="2" indent="0">
              <a:buNone/>
            </a:pP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Far Detector Progress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9206A-4751-8744-85EF-3DC4563B0F34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07054-D89B-FC48-BC7C-53C071CD7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972" y="173623"/>
            <a:ext cx="4123778" cy="309283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11E33-1C3A-0F4E-8147-37450DB21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54" y="3342513"/>
            <a:ext cx="3887214" cy="291541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62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85273-4F76-AC49-B38A-02A6883E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99318"/>
            <a:ext cx="8200014" cy="5059363"/>
          </a:xfrm>
        </p:spPr>
        <p:txBody>
          <a:bodyPr/>
          <a:lstStyle/>
          <a:p>
            <a:pPr marL="519112" lvl="1" indent="-285750"/>
            <a:r>
              <a:rPr lang="en-US" sz="1800" dirty="0"/>
              <a:t> Vacuum operation started 10</a:t>
            </a:r>
            <a:r>
              <a:rPr lang="en-US" sz="1800" baseline="30000" dirty="0"/>
              <a:t>th</a:t>
            </a:r>
            <a:r>
              <a:rPr lang="en-US" sz="1800" dirty="0"/>
              <a:t> June</a:t>
            </a:r>
          </a:p>
          <a:p>
            <a:pPr lvl="2"/>
            <a:r>
              <a:rPr lang="en-US" sz="1600" dirty="0"/>
              <a:t>Continue pumping until the start of cool-down</a:t>
            </a:r>
            <a:endParaRPr lang="en-US" sz="1800" dirty="0"/>
          </a:p>
          <a:p>
            <a:pPr marL="519112" lvl="1" indent="-285750"/>
            <a:r>
              <a:rPr lang="en-US" sz="1800" dirty="0"/>
              <a:t>Cool-down and liquid argon filling</a:t>
            </a:r>
          </a:p>
          <a:p>
            <a:pPr lvl="2"/>
            <a:r>
              <a:rPr lang="en-US" sz="1600" dirty="0"/>
              <a:t>Liquid Argon contract in place – requires &gt;21 day notice to start daily delivery</a:t>
            </a:r>
          </a:p>
          <a:p>
            <a:pPr lvl="2"/>
            <a:r>
              <a:rPr lang="en-US" sz="1600" dirty="0"/>
              <a:t>LN2 </a:t>
            </a:r>
            <a:r>
              <a:rPr lang="en-US" sz="1600" dirty="0" err="1"/>
              <a:t>dewar</a:t>
            </a:r>
            <a:r>
              <a:rPr lang="en-US" sz="1600" dirty="0"/>
              <a:t> operation approved, certified and filled in July</a:t>
            </a:r>
          </a:p>
          <a:p>
            <a:pPr lvl="2"/>
            <a:r>
              <a:rPr lang="en-US" sz="1600" dirty="0" err="1"/>
              <a:t>LAr</a:t>
            </a:r>
            <a:r>
              <a:rPr lang="en-US" sz="1600" dirty="0"/>
              <a:t> </a:t>
            </a:r>
            <a:r>
              <a:rPr lang="en-US" sz="1600" dirty="0" err="1"/>
              <a:t>dewar</a:t>
            </a:r>
            <a:r>
              <a:rPr lang="en-US" sz="1600" dirty="0"/>
              <a:t> operation approved, </a:t>
            </a:r>
            <a:r>
              <a:rPr lang="en-US" sz="1600" dirty="0" err="1"/>
              <a:t>cetification</a:t>
            </a:r>
            <a:r>
              <a:rPr lang="en-US" sz="1600" dirty="0"/>
              <a:t> and fill in next week</a:t>
            </a:r>
          </a:p>
          <a:p>
            <a:pPr lvl="2"/>
            <a:r>
              <a:rPr lang="en-US" sz="1600" dirty="0"/>
              <a:t>Scheduling of final steps to start </a:t>
            </a:r>
            <a:r>
              <a:rPr lang="en-US" sz="1600" dirty="0" err="1"/>
              <a:t>LAr</a:t>
            </a:r>
            <a:r>
              <a:rPr lang="en-US" sz="1600" dirty="0"/>
              <a:t> fill in progress</a:t>
            </a:r>
          </a:p>
          <a:p>
            <a:pPr lvl="3"/>
            <a:r>
              <a:rPr lang="en-US" sz="1400" dirty="0"/>
              <a:t>Controls hardware checkout ~ end of September</a:t>
            </a:r>
          </a:p>
          <a:p>
            <a:pPr lvl="3"/>
            <a:r>
              <a:rPr lang="en-US" sz="1400" dirty="0"/>
              <a:t>Controls programming checkout ~ end of September</a:t>
            </a:r>
          </a:p>
          <a:p>
            <a:pPr lvl="3"/>
            <a:r>
              <a:rPr lang="en-US" sz="1400" dirty="0"/>
              <a:t>ODH system active - early October</a:t>
            </a:r>
          </a:p>
          <a:p>
            <a:pPr lvl="3"/>
            <a:r>
              <a:rPr lang="en-US" sz="1400" dirty="0"/>
              <a:t>Final system checkout by CERN and FNAL engineering – early October</a:t>
            </a:r>
          </a:p>
          <a:p>
            <a:pPr lvl="3"/>
            <a:r>
              <a:rPr lang="en-US" sz="1400" dirty="0"/>
              <a:t>Approval (</a:t>
            </a:r>
            <a:r>
              <a:rPr lang="en-US" sz="1400" dirty="0" err="1"/>
              <a:t>pORC</a:t>
            </a:r>
            <a:r>
              <a:rPr lang="en-US" sz="1400" dirty="0"/>
              <a:t>) to start LN2 cooldown – early October</a:t>
            </a:r>
          </a:p>
          <a:p>
            <a:pPr lvl="3"/>
            <a:r>
              <a:rPr lang="en-US" sz="1400" dirty="0"/>
              <a:t>Start LN2 cooldown – late October</a:t>
            </a:r>
          </a:p>
          <a:p>
            <a:pPr lvl="3"/>
            <a:r>
              <a:rPr lang="en-US" sz="1400" dirty="0"/>
              <a:t>Start </a:t>
            </a:r>
            <a:r>
              <a:rPr lang="en-US" sz="1400" dirty="0" err="1"/>
              <a:t>LAr</a:t>
            </a:r>
            <a:r>
              <a:rPr lang="en-US" sz="1400" dirty="0"/>
              <a:t> fill – early November</a:t>
            </a:r>
          </a:p>
          <a:p>
            <a:pPr marL="519112" lvl="1" indent="-285750"/>
            <a:r>
              <a:rPr lang="en-US" sz="1800" dirty="0"/>
              <a:t>CERN engineering participates, in person, starting from final checkout through the fill process.  </a:t>
            </a:r>
          </a:p>
          <a:p>
            <a:pPr lvl="2"/>
            <a:r>
              <a:rPr lang="en-US" sz="1600" dirty="0"/>
              <a:t>Includes monitoring of cold vessel strain gauges </a:t>
            </a:r>
          </a:p>
          <a:p>
            <a:pPr lvl="2"/>
            <a:r>
              <a:rPr lang="en-US" sz="1600" dirty="0"/>
              <a:t>CERN has a safety documentation &amp; review process similar to Fermilab’s, and the participation satisfies their sign-off procedure</a:t>
            </a:r>
          </a:p>
          <a:p>
            <a:pPr lvl="2"/>
            <a:endParaRPr lang="en-US" sz="14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313" y="250585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Cryogenics Commissioning Activities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AutoShape 2" descr="20190418_154049.jpg">
            <a:extLst>
              <a:ext uri="{FF2B5EF4-FFF2-40B4-BE49-F238E27FC236}">
                <a16:creationId xmlns:a16="http://schemas.microsoft.com/office/drawing/2014/main" id="{37C99189-415F-4147-A1E3-500952ACC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1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I-1 Ready to Fill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1882" y="944656"/>
          <a:ext cx="788803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0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41154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106905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27383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1034531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Vessels rigged into building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16-Aug-2018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16-Aug-2018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Manholes welded and vacuum test successful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Warm Vessel roof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31-Oct-2018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/>
                        <a:t>Cryo</a:t>
                      </a:r>
                      <a:r>
                        <a:rPr lang="en-US" sz="1200" dirty="0"/>
                        <a:t> Platform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15-Dec-2018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04-Oct-2018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Proximity cryogenics installation begins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15-Jan-2019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28-Jan-2019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DBB &amp; flanges installation complete and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15-Mar-2019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70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proximity cryogenics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21-June-2019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</a:t>
                      </a:r>
                      <a:r>
                        <a:rPr lang="en-US" sz="1200" baseline="30000" dirty="0"/>
                        <a:t>st</a:t>
                      </a:r>
                      <a:r>
                        <a:rPr lang="en-US" sz="1200" dirty="0"/>
                        <a:t> T300 readout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11-Apr-2019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detector readout installed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17-May-2019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Begin vacuum pumping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10-June-2019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64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Cryogenic operation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99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I1: ICARUS detectors ready to fill with </a:t>
                      </a:r>
                      <a:r>
                        <a:rPr lang="en-US" sz="1200" b="1" dirty="0" err="1"/>
                        <a:t>LAr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30-May-2019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Oversight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AEB32-4490-F248-B7A7-577B427051AB}"/>
              </a:ext>
            </a:extLst>
          </p:cNvPr>
          <p:cNvSpPr txBox="1"/>
          <p:nvPr/>
        </p:nvSpPr>
        <p:spPr>
          <a:xfrm>
            <a:off x="6516151" y="428908"/>
            <a:ext cx="218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(after July </a:t>
            </a:r>
            <a:r>
              <a:rPr lang="en-US" sz="1600" i="1" dirty="0" err="1">
                <a:solidFill>
                  <a:srgbClr val="FF0000"/>
                </a:solidFill>
              </a:rPr>
              <a:t>statusing</a:t>
            </a:r>
            <a:r>
              <a:rPr lang="en-US" sz="1600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801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5DB6-34EA-A249-AA20-514AA94B1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0" b="6822"/>
          <a:stretch/>
        </p:blipFill>
        <p:spPr>
          <a:xfrm>
            <a:off x="-8" y="601434"/>
            <a:ext cx="9144000" cy="5655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0D4693-201F-D345-9F56-B444FDEC4BCA}"/>
              </a:ext>
            </a:extLst>
          </p:cNvPr>
          <p:cNvSpPr txBox="1"/>
          <p:nvPr/>
        </p:nvSpPr>
        <p:spPr>
          <a:xfrm>
            <a:off x="12982" y="2049763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Cryogenic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26F-818E-8E4D-AA01-EE6019FE9A3F}"/>
              </a:ext>
            </a:extLst>
          </p:cNvPr>
          <p:cNvSpPr txBox="1"/>
          <p:nvPr/>
        </p:nvSpPr>
        <p:spPr>
          <a:xfrm>
            <a:off x="1551651" y="5055136"/>
            <a:ext cx="691371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ECB3C-7BEB-FF40-8C50-AE21B6ED64CE}"/>
              </a:ext>
            </a:extLst>
          </p:cNvPr>
          <p:cNvSpPr txBox="1"/>
          <p:nvPr/>
        </p:nvSpPr>
        <p:spPr>
          <a:xfrm>
            <a:off x="315681" y="3855750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Cryogenics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4B1D27-99B1-D84D-88A7-8DE3FC407586}"/>
              </a:ext>
            </a:extLst>
          </p:cNvPr>
          <p:cNvCxnSpPr>
            <a:cxnSpLocks/>
          </p:cNvCxnSpPr>
          <p:nvPr/>
        </p:nvCxnSpPr>
        <p:spPr>
          <a:xfrm flipV="1">
            <a:off x="1997916" y="2606108"/>
            <a:ext cx="335328" cy="2616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C7569B-E82E-B042-B99F-EAA36457D853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551651" y="2728890"/>
            <a:ext cx="1737375" cy="13884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530BC9-5EDD-904A-9A2F-9A012B72B65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243022" y="5164768"/>
            <a:ext cx="2570733" cy="4425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C1B999-65DC-6247-9835-4776C5294A59}"/>
              </a:ext>
            </a:extLst>
          </p:cNvPr>
          <p:cNvSpPr txBox="1"/>
          <p:nvPr/>
        </p:nvSpPr>
        <p:spPr>
          <a:xfrm>
            <a:off x="7757630" y="591872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Side CRT</a:t>
            </a:r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EFA6A-08BD-1C45-B73D-E84FFF8063AB}"/>
              </a:ext>
            </a:extLst>
          </p:cNvPr>
          <p:cNvCxnSpPr>
            <a:cxnSpLocks/>
          </p:cNvCxnSpPr>
          <p:nvPr/>
        </p:nvCxnSpPr>
        <p:spPr>
          <a:xfrm flipH="1" flipV="1">
            <a:off x="5812136" y="5666872"/>
            <a:ext cx="1945494" cy="4057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7A757E-82E4-4840-9103-D3C23002D669}"/>
              </a:ext>
            </a:extLst>
          </p:cNvPr>
          <p:cNvSpPr txBox="1"/>
          <p:nvPr/>
        </p:nvSpPr>
        <p:spPr>
          <a:xfrm>
            <a:off x="7496129" y="353787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 and Overburden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988FB8-6BE6-9443-A943-400F71AC263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590148" y="877007"/>
            <a:ext cx="2523966" cy="2859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95509FE-8D53-DC47-B79C-9886419EA7A1}"/>
              </a:ext>
            </a:extLst>
          </p:cNvPr>
          <p:cNvSpPr txBox="1"/>
          <p:nvPr/>
        </p:nvSpPr>
        <p:spPr>
          <a:xfrm>
            <a:off x="137502" y="4802781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Readout racks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49A01-4934-064B-95EF-90613DD3305D}"/>
              </a:ext>
            </a:extLst>
          </p:cNvPr>
          <p:cNvSpPr txBox="1"/>
          <p:nvPr/>
        </p:nvSpPr>
        <p:spPr>
          <a:xfrm>
            <a:off x="772102" y="33738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ton crane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00C4FA-B97E-B447-B90B-656B3FC49FE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08072" y="491273"/>
            <a:ext cx="1146861" cy="15584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 Detector - SBND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A63A60-D54C-6A44-B916-ACCBB96D670C}"/>
              </a:ext>
            </a:extLst>
          </p:cNvPr>
          <p:cNvCxnSpPr>
            <a:cxnSpLocks/>
          </p:cNvCxnSpPr>
          <p:nvPr/>
        </p:nvCxnSpPr>
        <p:spPr>
          <a:xfrm flipV="1">
            <a:off x="1373472" y="4307015"/>
            <a:ext cx="1208030" cy="6680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3B36029-A332-E748-9267-54CC156AC516}"/>
              </a:ext>
            </a:extLst>
          </p:cNvPr>
          <p:cNvSpPr txBox="1"/>
          <p:nvPr/>
        </p:nvSpPr>
        <p:spPr>
          <a:xfrm>
            <a:off x="7757630" y="4914649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F250C2-018D-0040-800E-83EAAD813F2E}"/>
              </a:ext>
            </a:extLst>
          </p:cNvPr>
          <p:cNvSpPr txBox="1"/>
          <p:nvPr/>
        </p:nvSpPr>
        <p:spPr>
          <a:xfrm>
            <a:off x="1248952" y="5830514"/>
            <a:ext cx="9940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Cryostat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DA6E04-2221-294E-8ABF-17C6D648C25D}"/>
              </a:ext>
            </a:extLst>
          </p:cNvPr>
          <p:cNvCxnSpPr>
            <a:cxnSpLocks/>
          </p:cNvCxnSpPr>
          <p:nvPr/>
        </p:nvCxnSpPr>
        <p:spPr>
          <a:xfrm flipV="1">
            <a:off x="2243022" y="5582867"/>
            <a:ext cx="1832885" cy="4015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781E92-1611-904F-BA52-B5387425A939}"/>
              </a:ext>
            </a:extLst>
          </p:cNvPr>
          <p:cNvCxnSpPr>
            <a:cxnSpLocks/>
          </p:cNvCxnSpPr>
          <p:nvPr/>
        </p:nvCxnSpPr>
        <p:spPr>
          <a:xfrm flipV="1">
            <a:off x="1551651" y="3241560"/>
            <a:ext cx="1737375" cy="91156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1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74645" y="739304"/>
            <a:ext cx="5132316" cy="5804438"/>
          </a:xfrm>
        </p:spPr>
        <p:txBody>
          <a:bodyPr/>
          <a:lstStyle/>
          <a:p>
            <a:pPr marL="280987" lvl="1" indent="-234950"/>
            <a:r>
              <a:rPr lang="en-US" sz="1600" dirty="0"/>
              <a:t>TPC Electronics </a:t>
            </a:r>
          </a:p>
          <a:p>
            <a:pPr marL="396875" indent="-285750"/>
            <a:r>
              <a:rPr lang="en-US" sz="1400" dirty="0"/>
              <a:t>Production nearing completion – remaining part is  </a:t>
            </a:r>
          </a:p>
          <a:p>
            <a:pPr marL="341313" indent="-230188"/>
            <a:r>
              <a:rPr lang="en-US" sz="1400" dirty="0"/>
              <a:t> All Front-End Mother Boards delivered to Fermilab and ready to install</a:t>
            </a:r>
            <a:endParaRPr lang="en-US" dirty="0"/>
          </a:p>
          <a:p>
            <a:pPr marL="280987" lvl="1" indent="-234950"/>
            <a:r>
              <a:rPr lang="en-US" sz="1600" dirty="0"/>
              <a:t>Photon detection systems</a:t>
            </a:r>
          </a:p>
          <a:p>
            <a:pPr marL="398462" lvl="2" indent="-234950"/>
            <a:r>
              <a:rPr lang="en-US" sz="1400" dirty="0"/>
              <a:t>PMTs under test at LANL</a:t>
            </a:r>
          </a:p>
          <a:p>
            <a:pPr marL="468313" indent="-234950"/>
            <a:r>
              <a:rPr lang="en-US" sz="1400" dirty="0"/>
              <a:t>Adopted plan to shift R&amp;D photon system from light guide bars + ARAPUCA to ARAPUCA + X-ARAPUCA.  X-ARAPUCAs will use electronics developed for light guide bars (based on Mu2e CRT electronics).  Aligning with   current DUNE development </a:t>
            </a:r>
            <a:r>
              <a:rPr lang="en-US" sz="1400" dirty="0" err="1"/>
              <a:t>diraction</a:t>
            </a:r>
            <a:endParaRPr lang="en-US" sz="1400" dirty="0"/>
          </a:p>
          <a:p>
            <a:pPr marL="280987" lvl="1" indent="-234950"/>
            <a:r>
              <a:rPr lang="en-US" sz="1600" dirty="0"/>
              <a:t>TPC assembly (at </a:t>
            </a:r>
            <a:r>
              <a:rPr lang="en-US" sz="1600" dirty="0" err="1"/>
              <a:t>Dzero</a:t>
            </a:r>
            <a:r>
              <a:rPr lang="en-US" sz="1600" dirty="0"/>
              <a:t>): </a:t>
            </a:r>
          </a:p>
          <a:p>
            <a:pPr marL="341313" indent="-230188"/>
            <a:r>
              <a:rPr lang="en-US" sz="1400" dirty="0"/>
              <a:t>First Anode Plane pair (of two pairs) complete and ready to install</a:t>
            </a:r>
          </a:p>
          <a:p>
            <a:pPr marL="341313" indent="-230188"/>
            <a:r>
              <a:rPr lang="en-US" sz="1400" dirty="0"/>
              <a:t>Cathode Plane Assembly is ready to install</a:t>
            </a:r>
          </a:p>
          <a:p>
            <a:pPr marL="341313" indent="-230188"/>
            <a:r>
              <a:rPr lang="en-US" sz="1400" dirty="0"/>
              <a:t>Field cage components are ready to install</a:t>
            </a:r>
          </a:p>
          <a:p>
            <a:pPr marL="341313" indent="-230188"/>
            <a:r>
              <a:rPr lang="en-US" sz="1400" dirty="0"/>
              <a:t>assembly and transport fixture (</a:t>
            </a:r>
            <a:r>
              <a:rPr lang="en-US" sz="1400" dirty="0" err="1"/>
              <a:t>atf</a:t>
            </a:r>
            <a:r>
              <a:rPr lang="en-US" sz="1400" dirty="0"/>
              <a:t>) complete</a:t>
            </a:r>
          </a:p>
          <a:p>
            <a:pPr marL="569913" lvl="1" indent="-230188"/>
            <a:r>
              <a:rPr lang="en-US" sz="1200" dirty="0"/>
              <a:t>Need to assemble tenting </a:t>
            </a:r>
            <a:r>
              <a:rPr lang="en-US" sz="1200" dirty="0" err="1"/>
              <a:t>etc</a:t>
            </a:r>
            <a:endParaRPr lang="en-US" sz="1200" dirty="0"/>
          </a:p>
          <a:p>
            <a:pPr marL="341313" indent="-230188"/>
            <a:r>
              <a:rPr lang="en-US" sz="1400" dirty="0"/>
              <a:t>Completing support beams and mounting components</a:t>
            </a:r>
          </a:p>
          <a:p>
            <a:pPr marL="341313" indent="-230188"/>
            <a:r>
              <a:rPr lang="en-US" sz="1400" dirty="0"/>
              <a:t>Technical review of detailed assembly procedures Sept 18-19</a:t>
            </a:r>
          </a:p>
          <a:p>
            <a:pPr marL="569913" lvl="1" indent="-230188"/>
            <a:r>
              <a:rPr lang="en-US" sz="1200" dirty="0"/>
              <a:t>Includes all TPC components and light detection systems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Oversight Board Meeting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 Detector Progress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769204-C4D7-2748-A3A3-65BA079001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67616" y="2064677"/>
            <a:ext cx="3087039" cy="231848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48B9D-0070-DC47-8BAC-F5C00043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8008" y="4299365"/>
            <a:ext cx="2610941" cy="195820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472E03-8193-3A45-843F-C69574DCE124}"/>
              </a:ext>
            </a:extLst>
          </p:cNvPr>
          <p:cNvSpPr txBox="1"/>
          <p:nvPr/>
        </p:nvSpPr>
        <p:spPr>
          <a:xfrm>
            <a:off x="5206960" y="4550922"/>
            <a:ext cx="1063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Assembly and transport fixture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D107DB-399A-8D49-9092-61602D98E7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6" t="2075" b="2801"/>
          <a:stretch/>
        </p:blipFill>
        <p:spPr>
          <a:xfrm>
            <a:off x="6231472" y="110914"/>
            <a:ext cx="2837884" cy="208553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8B3C69-051E-274F-9158-08933E76A1D4}"/>
              </a:ext>
            </a:extLst>
          </p:cNvPr>
          <p:cNvSpPr txBox="1"/>
          <p:nvPr/>
        </p:nvSpPr>
        <p:spPr>
          <a:xfrm>
            <a:off x="5058654" y="356463"/>
            <a:ext cx="116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Cold electronics reception test at Fermilab</a:t>
            </a:r>
          </a:p>
        </p:txBody>
      </p:sp>
    </p:spTree>
    <p:extLst>
      <p:ext uri="{BB962C8B-B14F-4D97-AF65-F5344CB8AC3E}">
        <p14:creationId xmlns:p14="http://schemas.microsoft.com/office/powerpoint/2010/main" val="2916484653"/>
      </p:ext>
    </p:extLst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69293</TotalTime>
  <Words>2197</Words>
  <Application>Microsoft Macintosh PowerPoint</Application>
  <PresentationFormat>On-screen Show (4:3)</PresentationFormat>
  <Paragraphs>451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Comic Sans MS</vt:lpstr>
      <vt:lpstr>Helvetica</vt:lpstr>
      <vt:lpstr>Wingdings</vt:lpstr>
      <vt:lpstr>SBN_PPT_113015</vt:lpstr>
      <vt:lpstr>PowerPoint Presentation</vt:lpstr>
      <vt:lpstr>Outline</vt:lpstr>
      <vt:lpstr>Far Detector - ICARUS</vt:lpstr>
      <vt:lpstr>Far Detector Progress</vt:lpstr>
      <vt:lpstr>Far Detector Progress</vt:lpstr>
      <vt:lpstr>Cryogenics Commissioning Activities</vt:lpstr>
      <vt:lpstr>ICARUS Milestones to I-1 Ready to Fill</vt:lpstr>
      <vt:lpstr>Near Detector - SBND</vt:lpstr>
      <vt:lpstr>Near Detector Progress</vt:lpstr>
      <vt:lpstr>Near Detector Cryostat</vt:lpstr>
      <vt:lpstr>Near Detector Cryogenics</vt:lpstr>
      <vt:lpstr>SBND Milestones to S-1 SBND ready to move</vt:lpstr>
      <vt:lpstr>SBND Milestones to S-2 Ready to Fill </vt:lpstr>
      <vt:lpstr>Transition to Operation Planning </vt:lpstr>
      <vt:lpstr>BNB Beam – Start of 2019-2020 beam period</vt:lpstr>
      <vt:lpstr>Beam schedule in Fiscal Year 2020 (FY20)</vt:lpstr>
      <vt:lpstr>Beam Delivery Goals in 2020</vt:lpstr>
      <vt:lpstr>Beam in 2021</vt:lpstr>
      <vt:lpstr>Upcoming Reviews</vt:lpstr>
      <vt:lpstr>Backup</vt:lpstr>
      <vt:lpstr>Safety and Work Planning</vt:lpstr>
      <vt:lpstr>ODH and Work Planning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1192</cp:revision>
  <cp:lastPrinted>2019-09-11T04:11:47Z</cp:lastPrinted>
  <dcterms:created xsi:type="dcterms:W3CDTF">2014-01-03T20:18:13Z</dcterms:created>
  <dcterms:modified xsi:type="dcterms:W3CDTF">2019-09-12T22:46:19Z</dcterms:modified>
</cp:coreProperties>
</file>