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6" r:id="rId2"/>
  </p:sldIdLst>
  <p:sldSz cx="30275213" cy="42803763"/>
  <p:notesSz cx="9928225" cy="143573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648" userDrawn="1">
          <p15:clr>
            <a:srgbClr val="A4A3A4"/>
          </p15:clr>
        </p15:guide>
        <p15:guide id="2" pos="95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3A1"/>
    <a:srgbClr val="0051A5"/>
    <a:srgbClr val="C60000"/>
    <a:srgbClr val="0000FF"/>
    <a:srgbClr val="1F497D"/>
    <a:srgbClr val="FF0000"/>
    <a:srgbClr val="5B9BD5"/>
    <a:srgbClr val="5BFF71"/>
    <a:srgbClr val="104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49" autoAdjust="0"/>
    <p:restoredTop sz="92849" autoAdjust="0"/>
  </p:normalViewPr>
  <p:slideViewPr>
    <p:cSldViewPr snapToGrid="0" snapToObjects="1">
      <p:cViewPr varScale="1">
        <p:scale>
          <a:sx n="13" d="100"/>
          <a:sy n="13" d="100"/>
        </p:scale>
        <p:origin x="2928" y="91"/>
      </p:cViewPr>
      <p:guideLst>
        <p:guide orient="horz" pos="9648"/>
        <p:guide pos="95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4302231" cy="720362"/>
          </a:xfrm>
          <a:prstGeom prst="rect">
            <a:avLst/>
          </a:prstGeom>
        </p:spPr>
        <p:txBody>
          <a:bodyPr vert="horz" lIns="138658" tIns="69330" rIns="138658" bIns="69330" rtlCol="0"/>
          <a:lstStyle>
            <a:lvl1pPr algn="l">
              <a:defRPr sz="1700"/>
            </a:lvl1pPr>
          </a:lstStyle>
          <a:p>
            <a:endParaRPr lang="en-US"/>
          </a:p>
        </p:txBody>
      </p:sp>
      <p:sp>
        <p:nvSpPr>
          <p:cNvPr id="3" name="Date Placeholder 2"/>
          <p:cNvSpPr>
            <a:spLocks noGrp="1"/>
          </p:cNvSpPr>
          <p:nvPr>
            <p:ph type="dt" idx="1"/>
          </p:nvPr>
        </p:nvSpPr>
        <p:spPr>
          <a:xfrm>
            <a:off x="5623699" y="0"/>
            <a:ext cx="4302231" cy="720362"/>
          </a:xfrm>
          <a:prstGeom prst="rect">
            <a:avLst/>
          </a:prstGeom>
        </p:spPr>
        <p:txBody>
          <a:bodyPr vert="horz" lIns="138658" tIns="69330" rIns="138658" bIns="69330" rtlCol="0"/>
          <a:lstStyle>
            <a:lvl1pPr algn="r">
              <a:defRPr sz="1700"/>
            </a:lvl1pPr>
          </a:lstStyle>
          <a:p>
            <a:fld id="{0F542034-C1FF-4C0E-886C-390DB3A2B6EB}" type="datetimeFigureOut">
              <a:rPr lang="en-US" smtClean="0"/>
              <a:t>10/14/2019</a:t>
            </a:fld>
            <a:endParaRPr lang="en-US"/>
          </a:p>
        </p:txBody>
      </p:sp>
      <p:sp>
        <p:nvSpPr>
          <p:cNvPr id="4" name="Slide Image Placeholder 3"/>
          <p:cNvSpPr>
            <a:spLocks noGrp="1" noRot="1" noChangeAspect="1"/>
          </p:cNvSpPr>
          <p:nvPr>
            <p:ph type="sldImg" idx="2"/>
          </p:nvPr>
        </p:nvSpPr>
        <p:spPr>
          <a:xfrm>
            <a:off x="3251200" y="1795463"/>
            <a:ext cx="3425825" cy="4843462"/>
          </a:xfrm>
          <a:prstGeom prst="rect">
            <a:avLst/>
          </a:prstGeom>
          <a:noFill/>
          <a:ln w="12700">
            <a:solidFill>
              <a:prstClr val="black"/>
            </a:solidFill>
          </a:ln>
        </p:spPr>
        <p:txBody>
          <a:bodyPr vert="horz" lIns="138658" tIns="69330" rIns="138658" bIns="69330" rtlCol="0" anchor="ctr"/>
          <a:lstStyle/>
          <a:p>
            <a:endParaRPr lang="en-US"/>
          </a:p>
        </p:txBody>
      </p:sp>
      <p:sp>
        <p:nvSpPr>
          <p:cNvPr id="5" name="Notes Placeholder 4"/>
          <p:cNvSpPr>
            <a:spLocks noGrp="1"/>
          </p:cNvSpPr>
          <p:nvPr>
            <p:ph type="body" sz="quarter" idx="3"/>
          </p:nvPr>
        </p:nvSpPr>
        <p:spPr>
          <a:xfrm>
            <a:off x="992823" y="6909477"/>
            <a:ext cx="7942580" cy="5653207"/>
          </a:xfrm>
          <a:prstGeom prst="rect">
            <a:avLst/>
          </a:prstGeom>
        </p:spPr>
        <p:txBody>
          <a:bodyPr vert="horz" lIns="138658" tIns="69330" rIns="138658" bIns="6933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13636994"/>
            <a:ext cx="4302231" cy="720359"/>
          </a:xfrm>
          <a:prstGeom prst="rect">
            <a:avLst/>
          </a:prstGeom>
        </p:spPr>
        <p:txBody>
          <a:bodyPr vert="horz" lIns="138658" tIns="69330" rIns="138658" bIns="69330" rtlCol="0" anchor="b"/>
          <a:lstStyle>
            <a:lvl1pPr algn="l">
              <a:defRPr sz="1700"/>
            </a:lvl1pPr>
          </a:lstStyle>
          <a:p>
            <a:endParaRPr lang="en-US"/>
          </a:p>
        </p:txBody>
      </p:sp>
      <p:sp>
        <p:nvSpPr>
          <p:cNvPr id="7" name="Slide Number Placeholder 6"/>
          <p:cNvSpPr>
            <a:spLocks noGrp="1"/>
          </p:cNvSpPr>
          <p:nvPr>
            <p:ph type="sldNum" sz="quarter" idx="5"/>
          </p:nvPr>
        </p:nvSpPr>
        <p:spPr>
          <a:xfrm>
            <a:off x="5623699" y="13636994"/>
            <a:ext cx="4302231" cy="720359"/>
          </a:xfrm>
          <a:prstGeom prst="rect">
            <a:avLst/>
          </a:prstGeom>
        </p:spPr>
        <p:txBody>
          <a:bodyPr vert="horz" lIns="138658" tIns="69330" rIns="138658" bIns="69330" rtlCol="0" anchor="b"/>
          <a:lstStyle>
            <a:lvl1pPr algn="r">
              <a:defRPr sz="1700"/>
            </a:lvl1pPr>
          </a:lstStyle>
          <a:p>
            <a:fld id="{A6D5914D-A90E-447E-B2E4-8F38E6575FE8}" type="slidenum">
              <a:rPr lang="en-US" smtClean="0"/>
              <a:t>‹#›</a:t>
            </a:fld>
            <a:endParaRPr lang="en-US"/>
          </a:p>
        </p:txBody>
      </p:sp>
    </p:spTree>
    <p:extLst>
      <p:ext uri="{BB962C8B-B14F-4D97-AF65-F5344CB8AC3E}">
        <p14:creationId xmlns:p14="http://schemas.microsoft.com/office/powerpoint/2010/main" val="774717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D5914D-A90E-447E-B2E4-8F38E6575FE8}" type="slidenum">
              <a:rPr lang="en-US" smtClean="0"/>
              <a:t>1</a:t>
            </a:fld>
            <a:endParaRPr lang="en-US"/>
          </a:p>
        </p:txBody>
      </p:sp>
    </p:spTree>
    <p:extLst>
      <p:ext uri="{BB962C8B-B14F-4D97-AF65-F5344CB8AC3E}">
        <p14:creationId xmlns:p14="http://schemas.microsoft.com/office/powerpoint/2010/main" val="2413364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D2A80E4-2607-A448-88E1-A68C685A2D05}"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7D7F7-07C9-994B-8E91-1BD35EEBBE44}" type="slidenum">
              <a:rPr lang="en-US" smtClean="0"/>
              <a:t>‹#›</a:t>
            </a:fld>
            <a:endParaRPr lang="en-US"/>
          </a:p>
        </p:txBody>
      </p:sp>
    </p:spTree>
    <p:extLst>
      <p:ext uri="{BB962C8B-B14F-4D97-AF65-F5344CB8AC3E}">
        <p14:creationId xmlns:p14="http://schemas.microsoft.com/office/powerpoint/2010/main" val="634429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2A80E4-2607-A448-88E1-A68C685A2D05}"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7D7F7-07C9-994B-8E91-1BD35EEBBE44}" type="slidenum">
              <a:rPr lang="en-US" smtClean="0"/>
              <a:t>‹#›</a:t>
            </a:fld>
            <a:endParaRPr lang="en-US"/>
          </a:p>
        </p:txBody>
      </p:sp>
    </p:spTree>
    <p:extLst>
      <p:ext uri="{BB962C8B-B14F-4D97-AF65-F5344CB8AC3E}">
        <p14:creationId xmlns:p14="http://schemas.microsoft.com/office/powerpoint/2010/main" val="3419901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2A80E4-2607-A448-88E1-A68C685A2D05}"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7D7F7-07C9-994B-8E91-1BD35EEBBE44}" type="slidenum">
              <a:rPr lang="en-US" smtClean="0"/>
              <a:t>‹#›</a:t>
            </a:fld>
            <a:endParaRPr lang="en-US"/>
          </a:p>
        </p:txBody>
      </p:sp>
    </p:spTree>
    <p:extLst>
      <p:ext uri="{BB962C8B-B14F-4D97-AF65-F5344CB8AC3E}">
        <p14:creationId xmlns:p14="http://schemas.microsoft.com/office/powerpoint/2010/main" val="1778489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2A80E4-2607-A448-88E1-A68C685A2D05}"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7D7F7-07C9-994B-8E91-1BD35EEBBE44}" type="slidenum">
              <a:rPr lang="en-US" smtClean="0"/>
              <a:t>‹#›</a:t>
            </a:fld>
            <a:endParaRPr lang="en-US"/>
          </a:p>
        </p:txBody>
      </p:sp>
    </p:spTree>
    <p:extLst>
      <p:ext uri="{BB962C8B-B14F-4D97-AF65-F5344CB8AC3E}">
        <p14:creationId xmlns:p14="http://schemas.microsoft.com/office/powerpoint/2010/main" val="2591571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US"/>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2A80E4-2607-A448-88E1-A68C685A2D05}"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7D7F7-07C9-994B-8E91-1BD35EEBBE44}" type="slidenum">
              <a:rPr lang="en-US" smtClean="0"/>
              <a:t>‹#›</a:t>
            </a:fld>
            <a:endParaRPr lang="en-US"/>
          </a:p>
        </p:txBody>
      </p:sp>
    </p:spTree>
    <p:extLst>
      <p:ext uri="{BB962C8B-B14F-4D97-AF65-F5344CB8AC3E}">
        <p14:creationId xmlns:p14="http://schemas.microsoft.com/office/powerpoint/2010/main" val="3099857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2A80E4-2607-A448-88E1-A68C685A2D05}"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F7D7F7-07C9-994B-8E91-1BD35EEBBE44}" type="slidenum">
              <a:rPr lang="en-US" smtClean="0"/>
              <a:t>‹#›</a:t>
            </a:fld>
            <a:endParaRPr lang="en-US"/>
          </a:p>
        </p:txBody>
      </p:sp>
    </p:spTree>
    <p:extLst>
      <p:ext uri="{BB962C8B-B14F-4D97-AF65-F5344CB8AC3E}">
        <p14:creationId xmlns:p14="http://schemas.microsoft.com/office/powerpoint/2010/main" val="3317381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2A80E4-2607-A448-88E1-A68C685A2D05}" type="datetimeFigureOut">
              <a:rPr lang="en-US" smtClean="0"/>
              <a:t>10/14/2019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F7D7F7-07C9-994B-8E91-1BD35EEBBE44}" type="slidenum">
              <a:rPr lang="en-US" smtClean="0"/>
              <a:t>‹#›</a:t>
            </a:fld>
            <a:endParaRPr lang="en-US"/>
          </a:p>
        </p:txBody>
      </p:sp>
    </p:spTree>
    <p:extLst>
      <p:ext uri="{BB962C8B-B14F-4D97-AF65-F5344CB8AC3E}">
        <p14:creationId xmlns:p14="http://schemas.microsoft.com/office/powerpoint/2010/main" val="1958535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2A80E4-2607-A448-88E1-A68C685A2D05}" type="datetimeFigureOut">
              <a:rPr lang="en-US" smtClean="0"/>
              <a:t>10/14/2019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F7D7F7-07C9-994B-8E91-1BD35EEBBE44}" type="slidenum">
              <a:rPr lang="en-US" smtClean="0"/>
              <a:t>‹#›</a:t>
            </a:fld>
            <a:endParaRPr lang="en-US"/>
          </a:p>
        </p:txBody>
      </p:sp>
    </p:spTree>
    <p:extLst>
      <p:ext uri="{BB962C8B-B14F-4D97-AF65-F5344CB8AC3E}">
        <p14:creationId xmlns:p14="http://schemas.microsoft.com/office/powerpoint/2010/main" val="3757619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2A80E4-2607-A448-88E1-A68C685A2D05}" type="datetimeFigureOut">
              <a:rPr lang="en-US" smtClean="0"/>
              <a:t>10/14/2019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F7D7F7-07C9-994B-8E91-1BD35EEBBE44}" type="slidenum">
              <a:rPr lang="en-US" smtClean="0"/>
              <a:t>‹#›</a:t>
            </a:fld>
            <a:endParaRPr lang="en-US"/>
          </a:p>
        </p:txBody>
      </p:sp>
    </p:spTree>
    <p:extLst>
      <p:ext uri="{BB962C8B-B14F-4D97-AF65-F5344CB8AC3E}">
        <p14:creationId xmlns:p14="http://schemas.microsoft.com/office/powerpoint/2010/main" val="1716232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Edit Master text styles</a:t>
            </a:r>
          </a:p>
        </p:txBody>
      </p:sp>
      <p:sp>
        <p:nvSpPr>
          <p:cNvPr id="5" name="Date Placeholder 4"/>
          <p:cNvSpPr>
            <a:spLocks noGrp="1"/>
          </p:cNvSpPr>
          <p:nvPr>
            <p:ph type="dt" sz="half" idx="10"/>
          </p:nvPr>
        </p:nvSpPr>
        <p:spPr/>
        <p:txBody>
          <a:bodyPr/>
          <a:lstStyle/>
          <a:p>
            <a:fld id="{8D2A80E4-2607-A448-88E1-A68C685A2D05}"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F7D7F7-07C9-994B-8E91-1BD35EEBBE44}" type="slidenum">
              <a:rPr lang="en-US" smtClean="0"/>
              <a:t>‹#›</a:t>
            </a:fld>
            <a:endParaRPr lang="en-US"/>
          </a:p>
        </p:txBody>
      </p:sp>
    </p:spTree>
    <p:extLst>
      <p:ext uri="{BB962C8B-B14F-4D97-AF65-F5344CB8AC3E}">
        <p14:creationId xmlns:p14="http://schemas.microsoft.com/office/powerpoint/2010/main" val="2528613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a:t>Click icon to add picture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Edit Master text styles</a:t>
            </a:r>
          </a:p>
        </p:txBody>
      </p:sp>
      <p:sp>
        <p:nvSpPr>
          <p:cNvPr id="5" name="Date Placeholder 4"/>
          <p:cNvSpPr>
            <a:spLocks noGrp="1"/>
          </p:cNvSpPr>
          <p:nvPr>
            <p:ph type="dt" sz="half" idx="10"/>
          </p:nvPr>
        </p:nvSpPr>
        <p:spPr/>
        <p:txBody>
          <a:bodyPr/>
          <a:lstStyle/>
          <a:p>
            <a:fld id="{8D2A80E4-2607-A448-88E1-A68C685A2D05}"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F7D7F7-07C9-994B-8E91-1BD35EEBBE44}" type="slidenum">
              <a:rPr lang="en-US" smtClean="0"/>
              <a:t>‹#›</a:t>
            </a:fld>
            <a:endParaRPr lang="en-US"/>
          </a:p>
        </p:txBody>
      </p:sp>
    </p:spTree>
    <p:extLst>
      <p:ext uri="{BB962C8B-B14F-4D97-AF65-F5344CB8AC3E}">
        <p14:creationId xmlns:p14="http://schemas.microsoft.com/office/powerpoint/2010/main" val="3509775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8D2A80E4-2607-A448-88E1-A68C685A2D05}" type="datetimeFigureOut">
              <a:rPr lang="en-US" smtClean="0"/>
              <a:t>10/14/2019</a:t>
            </a:fld>
            <a:endParaRPr 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00F7D7F7-07C9-994B-8E91-1BD35EEBBE44}" type="slidenum">
              <a:rPr lang="en-US" smtClean="0"/>
              <a:t>‹#›</a:t>
            </a:fld>
            <a:endParaRPr lang="en-US"/>
          </a:p>
        </p:txBody>
      </p:sp>
    </p:spTree>
    <p:extLst>
      <p:ext uri="{BB962C8B-B14F-4D97-AF65-F5344CB8AC3E}">
        <p14:creationId xmlns:p14="http://schemas.microsoft.com/office/powerpoint/2010/main" val="37307582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jp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24" Type="http://schemas.openxmlformats.org/officeDocument/2006/relationships/image" Target="../media/image22.gif"/><Relationship Id="rId5" Type="http://schemas.openxmlformats.org/officeDocument/2006/relationships/image" Target="../media/image3.jpe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emf"/><Relationship Id="rId9" Type="http://schemas.openxmlformats.org/officeDocument/2006/relationships/image" Target="../media/image7.jpe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721315" y="14359945"/>
            <a:ext cx="14040000" cy="8559047"/>
          </a:xfrm>
          <a:prstGeom prst="roundRect">
            <a:avLst>
              <a:gd name="adj" fmla="val 1298"/>
            </a:avLst>
          </a:prstGeom>
          <a:noFill/>
          <a:ln>
            <a:solidFill>
              <a:srgbClr val="0053A1"/>
            </a:solidFill>
          </a:ln>
        </p:spPr>
        <p:txBody>
          <a:bodyPr wrap="square" lIns="360000" tIns="360000" rIns="360000" bIns="360000" rtlCol="0">
            <a:noAutofit/>
          </a:bodyPr>
          <a:lstStyle/>
          <a:p>
            <a:pPr algn="just"/>
            <a:endParaRPr lang="en-GB" sz="2600" b="1" dirty="0">
              <a:latin typeface="Arial" panose="020B0604020202020204" pitchFamily="34" charset="0"/>
              <a:ea typeface="Arial" charset="0"/>
              <a:cs typeface="Arial" panose="020B0604020202020204" pitchFamily="34" charset="0"/>
            </a:endParaRPr>
          </a:p>
          <a:p>
            <a:pPr algn="just"/>
            <a:endParaRPr lang="en-GB" sz="2600" b="1" dirty="0">
              <a:latin typeface="Arial" panose="020B0604020202020204" pitchFamily="34" charset="0"/>
              <a:ea typeface="Arial" charset="0"/>
              <a:cs typeface="Arial" panose="020B0604020202020204" pitchFamily="34" charset="0"/>
            </a:endParaRPr>
          </a:p>
          <a:p>
            <a:pPr algn="just"/>
            <a:endParaRPr lang="en-GB" sz="2600" b="1" dirty="0">
              <a:latin typeface="Arial" panose="020B0604020202020204" pitchFamily="34" charset="0"/>
              <a:ea typeface="Arial" charset="0"/>
              <a:cs typeface="Arial" panose="020B0604020202020204" pitchFamily="34" charset="0"/>
            </a:endParaRPr>
          </a:p>
          <a:p>
            <a:pPr algn="just"/>
            <a:endParaRPr lang="en-GB" sz="2600" b="1" dirty="0">
              <a:latin typeface="Arial" panose="020B0604020202020204" pitchFamily="34" charset="0"/>
              <a:ea typeface="Arial" charset="0"/>
              <a:cs typeface="Arial" panose="020B0604020202020204" pitchFamily="34" charset="0"/>
            </a:endParaRPr>
          </a:p>
          <a:p>
            <a:pPr algn="just"/>
            <a:endParaRPr lang="en-GB" sz="2600" b="1" dirty="0">
              <a:latin typeface="Arial" panose="020B0604020202020204" pitchFamily="34" charset="0"/>
              <a:ea typeface="Arial" charset="0"/>
              <a:cs typeface="Arial" panose="020B0604020202020204" pitchFamily="34" charset="0"/>
            </a:endParaRPr>
          </a:p>
          <a:p>
            <a:pPr algn="just"/>
            <a:endParaRPr lang="en-GB" sz="2600" b="1" dirty="0">
              <a:latin typeface="Arial" panose="020B0604020202020204" pitchFamily="34" charset="0"/>
              <a:ea typeface="Arial" charset="0"/>
              <a:cs typeface="Arial" panose="020B0604020202020204" pitchFamily="34" charset="0"/>
            </a:endParaRPr>
          </a:p>
          <a:p>
            <a:pPr algn="just"/>
            <a:endParaRPr lang="en-GB" sz="2600" b="1" dirty="0">
              <a:latin typeface="Arial" panose="020B0604020202020204" pitchFamily="34" charset="0"/>
              <a:ea typeface="Arial" charset="0"/>
              <a:cs typeface="Arial" panose="020B0604020202020204" pitchFamily="34" charset="0"/>
            </a:endParaRPr>
          </a:p>
          <a:p>
            <a:pPr algn="just"/>
            <a:endParaRPr lang="en-GB" sz="2600" b="1" dirty="0">
              <a:latin typeface="Arial" panose="020B0604020202020204" pitchFamily="34" charset="0"/>
              <a:ea typeface="Arial" charset="0"/>
              <a:cs typeface="Arial" panose="020B0604020202020204" pitchFamily="34" charset="0"/>
            </a:endParaRPr>
          </a:p>
          <a:p>
            <a:pPr algn="just"/>
            <a:endParaRPr lang="en-GB" sz="2600" b="1" dirty="0">
              <a:latin typeface="Arial" panose="020B0604020202020204" pitchFamily="34" charset="0"/>
              <a:ea typeface="Arial" charset="0"/>
              <a:cs typeface="Arial" panose="020B0604020202020204" pitchFamily="34" charset="0"/>
            </a:endParaRPr>
          </a:p>
          <a:p>
            <a:pPr algn="just"/>
            <a:endParaRPr lang="en-GB" sz="2600" b="1" dirty="0">
              <a:latin typeface="Arial" panose="020B0604020202020204" pitchFamily="34" charset="0"/>
              <a:ea typeface="Arial" charset="0"/>
              <a:cs typeface="Arial" panose="020B0604020202020204" pitchFamily="34" charset="0"/>
            </a:endParaRPr>
          </a:p>
          <a:p>
            <a:pPr algn="just"/>
            <a:endParaRPr lang="en-GB" sz="2600" b="1" dirty="0">
              <a:latin typeface="Arial" panose="020B0604020202020204" pitchFamily="34" charset="0"/>
              <a:ea typeface="Arial" charset="0"/>
              <a:cs typeface="Arial" panose="020B0604020202020204" pitchFamily="34" charset="0"/>
            </a:endParaRPr>
          </a:p>
          <a:p>
            <a:pPr algn="just"/>
            <a:endParaRPr lang="en-GB" sz="2600" b="1" dirty="0">
              <a:latin typeface="Arial" panose="020B0604020202020204" pitchFamily="34" charset="0"/>
              <a:ea typeface="Arial" charset="0"/>
              <a:cs typeface="Arial" panose="020B0604020202020204" pitchFamily="34" charset="0"/>
            </a:endParaRPr>
          </a:p>
          <a:p>
            <a:pPr algn="just"/>
            <a:endParaRPr lang="en-GB" b="1" dirty="0">
              <a:latin typeface="Arial" panose="020B0604020202020204" pitchFamily="34" charset="0"/>
              <a:ea typeface="Arial" charset="0"/>
              <a:cs typeface="Arial" panose="020B0604020202020204" pitchFamily="34" charset="0"/>
            </a:endParaRPr>
          </a:p>
          <a:p>
            <a:pPr algn="just"/>
            <a:endParaRPr lang="en-GB" sz="3600" b="1" dirty="0">
              <a:latin typeface="Arial" panose="020B0604020202020204" pitchFamily="34" charset="0"/>
              <a:ea typeface="Arial" charset="0"/>
              <a:cs typeface="Arial" panose="020B0604020202020204" pitchFamily="34" charset="0"/>
            </a:endParaRPr>
          </a:p>
          <a:p>
            <a:pPr algn="just"/>
            <a:endParaRPr lang="en-GB" sz="3600" b="1" dirty="0">
              <a:latin typeface="Arial" panose="020B0604020202020204" pitchFamily="34" charset="0"/>
              <a:ea typeface="Arial" charset="0"/>
              <a:cs typeface="Arial" panose="020B0604020202020204" pitchFamily="34" charset="0"/>
            </a:endParaRPr>
          </a:p>
          <a:p>
            <a:pPr algn="just"/>
            <a:r>
              <a:rPr lang="en-GB" sz="3600" b="1" dirty="0">
                <a:solidFill>
                  <a:srgbClr val="C00000"/>
                </a:solidFill>
                <a:latin typeface="Arial" panose="020B0604020202020204" pitchFamily="34" charset="0"/>
                <a:ea typeface="Arial" charset="0"/>
                <a:cs typeface="Arial" panose="020B0604020202020204" pitchFamily="34" charset="0"/>
              </a:rPr>
              <a:t>Longitudinal manipulations</a:t>
            </a:r>
            <a:r>
              <a:rPr lang="en-GB" sz="3600" b="1" dirty="0">
                <a:latin typeface="Arial" panose="020B0604020202020204" pitchFamily="34" charset="0"/>
                <a:ea typeface="Arial" charset="0"/>
                <a:cs typeface="Arial" panose="020B0604020202020204" pitchFamily="34" charset="0"/>
              </a:rPr>
              <a:t> at transition crossing</a:t>
            </a:r>
          </a:p>
          <a:p>
            <a:pPr algn="just"/>
            <a:endParaRPr lang="en-GB" sz="1000" b="1" dirty="0">
              <a:latin typeface="Arial" panose="020B0604020202020204" pitchFamily="34" charset="0"/>
              <a:ea typeface="Arial" charset="0"/>
              <a:cs typeface="Arial" panose="020B0604020202020204" pitchFamily="34" charset="0"/>
            </a:endParaRPr>
          </a:p>
          <a:p>
            <a:pPr marL="514350" indent="-514350" algn="just">
              <a:buFont typeface="+mj-lt"/>
              <a:buAutoNum type="arabicPeriod"/>
            </a:pPr>
            <a:r>
              <a:rPr lang="en-GB" sz="3200" b="1" dirty="0">
                <a:solidFill>
                  <a:srgbClr val="0051A5"/>
                </a:solidFill>
                <a:latin typeface="Arial" panose="020B0604020202020204" pitchFamily="34" charset="0"/>
                <a:ea typeface="Arial" charset="0"/>
                <a:cs typeface="Arial" panose="020B0604020202020204" pitchFamily="34" charset="0"/>
              </a:rPr>
              <a:t>RF phase jump of bunch with respect to RF phase by </a:t>
            </a:r>
            <a:r>
              <a:rPr lang="en-GB" sz="3200" b="1" dirty="0">
                <a:solidFill>
                  <a:srgbClr val="C00000"/>
                </a:solidFill>
                <a:latin typeface="Arial" panose="020B0604020202020204" pitchFamily="34" charset="0"/>
                <a:ea typeface="Arial" charset="0"/>
                <a:cs typeface="Arial" panose="020B0604020202020204" pitchFamily="34" charset="0"/>
              </a:rPr>
              <a:t>180° - 2</a:t>
            </a:r>
            <a:r>
              <a:rPr lang="en-GB" sz="3200" b="1" i="1" dirty="0">
                <a:solidFill>
                  <a:srgbClr val="C00000"/>
                </a:solidFill>
                <a:latin typeface="Symbol" panose="05050102010706020507" pitchFamily="18" charset="2"/>
                <a:ea typeface="Arial" charset="0"/>
                <a:cs typeface="Arial" panose="020B0604020202020204" pitchFamily="34" charset="0"/>
              </a:rPr>
              <a:t>f</a:t>
            </a:r>
            <a:r>
              <a:rPr lang="en-GB" sz="3200" b="1" baseline="-25000" dirty="0">
                <a:solidFill>
                  <a:srgbClr val="C00000"/>
                </a:solidFill>
                <a:latin typeface="Arial" panose="020B0604020202020204" pitchFamily="34" charset="0"/>
                <a:ea typeface="Arial" charset="0"/>
                <a:cs typeface="Arial" panose="020B0604020202020204" pitchFamily="34" charset="0"/>
              </a:rPr>
              <a:t>S</a:t>
            </a:r>
          </a:p>
          <a:p>
            <a:pPr marL="514350" indent="-514350" algn="just">
              <a:buFont typeface="+mj-lt"/>
              <a:buAutoNum type="arabicPeriod"/>
            </a:pPr>
            <a:endParaRPr lang="en-GB" sz="1000" b="1" baseline="-25000" dirty="0">
              <a:solidFill>
                <a:srgbClr val="0051A5"/>
              </a:solidFill>
              <a:latin typeface="Arial" panose="020B0604020202020204" pitchFamily="34" charset="0"/>
              <a:ea typeface="Arial" charset="0"/>
              <a:cs typeface="Arial" panose="020B0604020202020204" pitchFamily="34" charset="0"/>
            </a:endParaRPr>
          </a:p>
          <a:p>
            <a:pPr marL="514350" indent="-514350" algn="just">
              <a:buFont typeface="+mj-lt"/>
              <a:buAutoNum type="arabicPeriod"/>
            </a:pPr>
            <a:r>
              <a:rPr lang="en-GB" sz="3200" b="1" dirty="0">
                <a:solidFill>
                  <a:srgbClr val="0051A5"/>
                </a:solidFill>
                <a:latin typeface="Arial" panose="020B0604020202020204" pitchFamily="34" charset="0"/>
                <a:ea typeface="Arial" charset="0"/>
                <a:cs typeface="Arial" panose="020B0604020202020204" pitchFamily="34" charset="0"/>
              </a:rPr>
              <a:t>Change of sign of radial loop</a:t>
            </a:r>
          </a:p>
          <a:p>
            <a:pPr marL="457200" indent="-457200" algn="just">
              <a:buFont typeface="Arial" panose="020B0604020202020204" pitchFamily="34" charset="0"/>
              <a:buChar char="•"/>
            </a:pPr>
            <a:endParaRPr lang="en-GB" sz="2600" b="1" dirty="0">
              <a:latin typeface="Arial" panose="020B0604020202020204" pitchFamily="34" charset="0"/>
              <a:ea typeface="Arial" charset="0"/>
              <a:cs typeface="Arial" panose="020B0604020202020204" pitchFamily="34" charset="0"/>
            </a:endParaRPr>
          </a:p>
          <a:p>
            <a:pPr marL="457200" indent="-457200" algn="just">
              <a:buFont typeface="Arial" panose="020B0604020202020204" pitchFamily="34" charset="0"/>
              <a:buChar char="•"/>
            </a:pPr>
            <a:endParaRPr lang="en-GB" sz="2600" b="1" dirty="0">
              <a:latin typeface="Arial" panose="020B0604020202020204" pitchFamily="34" charset="0"/>
              <a:ea typeface="Arial" charset="0"/>
              <a:cs typeface="Arial" panose="020B0604020202020204" pitchFamily="34" charset="0"/>
            </a:endParaRPr>
          </a:p>
        </p:txBody>
      </p:sp>
      <p:sp>
        <p:nvSpPr>
          <p:cNvPr id="210" name="TextBox 209"/>
          <p:cNvSpPr txBox="1"/>
          <p:nvPr/>
        </p:nvSpPr>
        <p:spPr>
          <a:xfrm>
            <a:off x="721316" y="24775212"/>
            <a:ext cx="14040000" cy="7271736"/>
          </a:xfrm>
          <a:prstGeom prst="roundRect">
            <a:avLst>
              <a:gd name="adj" fmla="val 1298"/>
            </a:avLst>
          </a:prstGeom>
          <a:noFill/>
          <a:ln>
            <a:solidFill>
              <a:srgbClr val="0053A1"/>
            </a:solidFill>
          </a:ln>
        </p:spPr>
        <p:txBody>
          <a:bodyPr wrap="square" lIns="360000" tIns="360000" rIns="360000" bIns="360000" rtlCol="0">
            <a:noAutofit/>
          </a:bodyPr>
          <a:lstStyle/>
          <a:p>
            <a:pPr algn="just"/>
            <a:r>
              <a:rPr lang="en-GB" sz="3200" b="1" dirty="0">
                <a:latin typeface="Arial" panose="020B0604020202020204" pitchFamily="34" charset="0"/>
                <a:ea typeface="Arial" charset="0"/>
                <a:cs typeface="Arial" panose="020B0604020202020204" pitchFamily="34" charset="0"/>
              </a:rPr>
              <a:t>Phase jump of 180° - 2 </a:t>
            </a:r>
            <a:r>
              <a:rPr lang="en-GB" sz="3200" b="1" i="1" dirty="0" err="1">
                <a:latin typeface="Symbol" panose="05050102010706020507" pitchFamily="18" charset="2"/>
                <a:ea typeface="Arial" charset="0"/>
                <a:cs typeface="Arial" panose="020B0604020202020204" pitchFamily="34" charset="0"/>
              </a:rPr>
              <a:t>f</a:t>
            </a:r>
            <a:r>
              <a:rPr lang="en-GB" sz="3200" b="1" baseline="-25000" dirty="0" err="1">
                <a:latin typeface="Arial" panose="020B0604020202020204" pitchFamily="34" charset="0"/>
                <a:ea typeface="Arial" charset="0"/>
                <a:cs typeface="Arial" panose="020B0604020202020204" pitchFamily="34" charset="0"/>
              </a:rPr>
              <a:t>S</a:t>
            </a:r>
            <a:r>
              <a:rPr lang="en-GB" sz="3200" b="1" dirty="0">
                <a:latin typeface="Arial" panose="020B0604020202020204" pitchFamily="34" charset="0"/>
                <a:ea typeface="Arial" charset="0"/>
                <a:cs typeface="Arial" panose="020B0604020202020204" pitchFamily="34" charset="0"/>
              </a:rPr>
              <a:t> </a:t>
            </a:r>
            <a:r>
              <a:rPr lang="en-GB" sz="3200" b="1" dirty="0">
                <a:solidFill>
                  <a:srgbClr val="C00000"/>
                </a:solidFill>
                <a:latin typeface="Arial" panose="020B0604020202020204" pitchFamily="34" charset="0"/>
                <a:ea typeface="Arial" charset="0"/>
                <a:cs typeface="Arial" panose="020B0604020202020204" pitchFamily="34" charset="0"/>
              </a:rPr>
              <a:t>distributed over two separate actions</a:t>
            </a:r>
          </a:p>
          <a:p>
            <a:pPr marL="514350" indent="-514350" algn="just">
              <a:buFont typeface="+mj-lt"/>
              <a:buAutoNum type="arabicPeriod"/>
            </a:pPr>
            <a:r>
              <a:rPr lang="en-GB" sz="3200" b="1" dirty="0">
                <a:latin typeface="Arial" panose="020B0604020202020204" pitchFamily="34" charset="0"/>
                <a:ea typeface="Arial" charset="0"/>
                <a:cs typeface="Arial" panose="020B0604020202020204" pitchFamily="34" charset="0"/>
              </a:rPr>
              <a:t>Change sign of cavity return sum signal							</a:t>
            </a:r>
            <a:r>
              <a:rPr lang="en-GB" sz="3200" b="1" dirty="0">
                <a:latin typeface="Arial" panose="020B0604020202020204" pitchFamily="34" charset="0"/>
                <a:ea typeface="Arial" charset="0"/>
                <a:cs typeface="Arial" panose="020B0604020202020204" pitchFamily="34" charset="0"/>
                <a:sym typeface="Symbol" panose="05050102010706020507" pitchFamily="18" charset="2"/>
              </a:rPr>
              <a:t> </a:t>
            </a:r>
            <a:r>
              <a:rPr lang="en-GB" sz="3200" b="1" dirty="0">
                <a:solidFill>
                  <a:srgbClr val="C00000"/>
                </a:solidFill>
                <a:latin typeface="Arial" panose="020B0604020202020204" pitchFamily="34" charset="0"/>
                <a:ea typeface="Arial" charset="0"/>
                <a:cs typeface="Arial" panose="020B0604020202020204" pitchFamily="34" charset="0"/>
                <a:sym typeface="Symbol" panose="05050102010706020507" pitchFamily="18" charset="2"/>
              </a:rPr>
              <a:t>180</a:t>
            </a:r>
            <a:r>
              <a:rPr lang="en-GB" sz="3200" b="1" dirty="0">
                <a:solidFill>
                  <a:srgbClr val="C00000"/>
                </a:solidFill>
                <a:latin typeface="Calibri" panose="020F0502020204030204" pitchFamily="34" charset="0"/>
                <a:ea typeface="Arial" charset="0"/>
                <a:cs typeface="Arial" panose="020B0604020202020204" pitchFamily="34" charset="0"/>
                <a:sym typeface="Symbol" panose="05050102010706020507" pitchFamily="18" charset="2"/>
              </a:rPr>
              <a:t>°</a:t>
            </a:r>
            <a:endParaRPr lang="en-GB" sz="3200" b="1" baseline="-25000" dirty="0">
              <a:solidFill>
                <a:srgbClr val="C00000"/>
              </a:solidFill>
              <a:latin typeface="Arial" panose="020B0604020202020204" pitchFamily="34" charset="0"/>
              <a:ea typeface="Arial" charset="0"/>
              <a:cs typeface="Arial" panose="020B0604020202020204" pitchFamily="34" charset="0"/>
            </a:endParaRPr>
          </a:p>
          <a:p>
            <a:pPr marL="514350" indent="-514350" algn="just">
              <a:buFont typeface="+mj-lt"/>
              <a:buAutoNum type="arabicPeriod"/>
            </a:pPr>
            <a:r>
              <a:rPr lang="en-GB" sz="3200" b="1" dirty="0">
                <a:latin typeface="Arial" panose="020B0604020202020204" pitchFamily="34" charset="0"/>
                <a:ea typeface="Arial" charset="0"/>
                <a:cs typeface="Arial" panose="020B0604020202020204" pitchFamily="34" charset="0"/>
              </a:rPr>
              <a:t>Change of sign of stable phase program						</a:t>
            </a:r>
            <a:r>
              <a:rPr lang="en-GB" sz="3200" b="1" dirty="0">
                <a:latin typeface="Arial" panose="020B0604020202020204" pitchFamily="34" charset="0"/>
                <a:ea typeface="Arial" charset="0"/>
                <a:cs typeface="Arial" panose="020B0604020202020204" pitchFamily="34" charset="0"/>
                <a:sym typeface="Symbol" panose="05050102010706020507" pitchFamily="18" charset="2"/>
              </a:rPr>
              <a:t> </a:t>
            </a:r>
            <a:r>
              <a:rPr lang="en-GB" sz="3200" b="1" dirty="0">
                <a:solidFill>
                  <a:srgbClr val="C00000"/>
                </a:solidFill>
                <a:latin typeface="Arial" panose="020B0604020202020204" pitchFamily="34" charset="0"/>
                <a:ea typeface="Arial" charset="0"/>
                <a:cs typeface="Arial" panose="020B0604020202020204" pitchFamily="34" charset="0"/>
                <a:sym typeface="Symbol" panose="05050102010706020507" pitchFamily="18" charset="2"/>
              </a:rPr>
              <a:t>2</a:t>
            </a:r>
            <a:r>
              <a:rPr lang="en-GB" sz="3200" b="1" i="1" dirty="0">
                <a:solidFill>
                  <a:srgbClr val="C00000"/>
                </a:solidFill>
                <a:latin typeface="Symbol" panose="05050102010706020507" pitchFamily="18" charset="2"/>
                <a:ea typeface="Arial" charset="0"/>
                <a:cs typeface="Arial" panose="020B0604020202020204" pitchFamily="34" charset="0"/>
                <a:sym typeface="Symbol" panose="05050102010706020507" pitchFamily="18" charset="2"/>
              </a:rPr>
              <a:t>f</a:t>
            </a:r>
            <a:r>
              <a:rPr lang="en-GB" sz="3200" b="1" baseline="-25000" dirty="0">
                <a:solidFill>
                  <a:srgbClr val="C00000"/>
                </a:solidFill>
                <a:latin typeface="Arial" panose="020B0604020202020204" pitchFamily="34" charset="0"/>
                <a:ea typeface="Arial" charset="0"/>
                <a:cs typeface="Arial" panose="020B0604020202020204" pitchFamily="34" charset="0"/>
                <a:sym typeface="Symbol" panose="05050102010706020507" pitchFamily="18" charset="2"/>
              </a:rPr>
              <a:t>S</a:t>
            </a:r>
          </a:p>
          <a:p>
            <a:pPr marL="514350" indent="-514350" algn="just">
              <a:buClr>
                <a:schemeClr val="bg1"/>
              </a:buClr>
              <a:buFont typeface="+mj-lt"/>
              <a:buAutoNum type="arabicPeriod"/>
            </a:pPr>
            <a:r>
              <a:rPr lang="en-GB" sz="3200" b="1" dirty="0">
                <a:latin typeface="Arial" panose="020B0604020202020204" pitchFamily="34" charset="0"/>
                <a:ea typeface="Arial" charset="0"/>
                <a:cs typeface="Arial" panose="020B0604020202020204" pitchFamily="34" charset="0"/>
                <a:sym typeface="Symbol" panose="05050102010706020507" pitchFamily="18" charset="2"/>
              </a:rPr>
              <a:t> 																							 </a:t>
            </a:r>
            <a:r>
              <a:rPr lang="en-GB" sz="3200" b="1" dirty="0">
                <a:solidFill>
                  <a:srgbClr val="C00000"/>
                </a:solidFill>
                <a:latin typeface="Arial" panose="020B0604020202020204" pitchFamily="34" charset="0"/>
                <a:ea typeface="Arial" charset="0"/>
                <a:cs typeface="Arial" panose="020B0604020202020204" pitchFamily="34" charset="0"/>
                <a:sym typeface="Symbol" panose="05050102010706020507" pitchFamily="18" charset="2"/>
              </a:rPr>
              <a:t>180</a:t>
            </a:r>
            <a:r>
              <a:rPr lang="en-GB" sz="3200" b="1" dirty="0">
                <a:solidFill>
                  <a:srgbClr val="C00000"/>
                </a:solidFill>
                <a:latin typeface="Calibri" panose="020F0502020204030204" pitchFamily="34" charset="0"/>
                <a:ea typeface="Arial" charset="0"/>
                <a:cs typeface="Arial" panose="020B0604020202020204" pitchFamily="34" charset="0"/>
                <a:sym typeface="Symbol" panose="05050102010706020507" pitchFamily="18" charset="2"/>
              </a:rPr>
              <a:t>° - 2</a:t>
            </a:r>
            <a:r>
              <a:rPr lang="en-GB" sz="3200" b="1" i="1" dirty="0">
                <a:solidFill>
                  <a:srgbClr val="C00000"/>
                </a:solidFill>
                <a:latin typeface="Symbol" panose="05050102010706020507" pitchFamily="18" charset="2"/>
                <a:ea typeface="Arial" charset="0"/>
                <a:cs typeface="Arial" panose="020B0604020202020204" pitchFamily="34" charset="0"/>
                <a:sym typeface="Symbol" panose="05050102010706020507" pitchFamily="18" charset="2"/>
              </a:rPr>
              <a:t>f</a:t>
            </a:r>
            <a:r>
              <a:rPr lang="en-GB" sz="3200" b="1" baseline="-25000" dirty="0">
                <a:solidFill>
                  <a:srgbClr val="C00000"/>
                </a:solidFill>
                <a:latin typeface="Calibri" panose="020F0502020204030204" pitchFamily="34" charset="0"/>
                <a:ea typeface="Arial" charset="0"/>
                <a:cs typeface="Arial" panose="020B0604020202020204" pitchFamily="34" charset="0"/>
                <a:sym typeface="Symbol" panose="05050102010706020507" pitchFamily="18" charset="2"/>
              </a:rPr>
              <a:t>S</a:t>
            </a:r>
            <a:endParaRPr lang="en-GB" sz="3200" baseline="-25000" dirty="0">
              <a:solidFill>
                <a:srgbClr val="C00000"/>
              </a:solidFill>
              <a:latin typeface="Arial" panose="020B0604020202020204" pitchFamily="34" charset="0"/>
              <a:ea typeface="Arial" charset="0"/>
              <a:cs typeface="Arial" panose="020B0604020202020204" pitchFamily="34" charset="0"/>
              <a:sym typeface="Symbol" panose="05050102010706020507" pitchFamily="18" charset="2"/>
            </a:endParaRPr>
          </a:p>
        </p:txBody>
      </p:sp>
      <p:sp>
        <p:nvSpPr>
          <p:cNvPr id="444" name="TextBox 443"/>
          <p:cNvSpPr txBox="1"/>
          <p:nvPr/>
        </p:nvSpPr>
        <p:spPr>
          <a:xfrm>
            <a:off x="15480000" y="32926449"/>
            <a:ext cx="14039999" cy="6307789"/>
          </a:xfrm>
          <a:prstGeom prst="roundRect">
            <a:avLst>
              <a:gd name="adj" fmla="val 1298"/>
            </a:avLst>
          </a:prstGeom>
          <a:noFill/>
          <a:ln>
            <a:solidFill>
              <a:srgbClr val="0053A1"/>
            </a:solidFill>
          </a:ln>
        </p:spPr>
        <p:txBody>
          <a:bodyPr wrap="square" lIns="360000" tIns="360000" rIns="360000" bIns="360000" rtlCol="0">
            <a:noAutofit/>
          </a:bodyPr>
          <a:lstStyle/>
          <a:p>
            <a:pPr algn="just"/>
            <a:r>
              <a:rPr lang="en-GB" sz="2600" dirty="0">
                <a:latin typeface="Arial" panose="020B0604020202020204" pitchFamily="34" charset="0"/>
                <a:ea typeface="Arial" charset="0"/>
                <a:cs typeface="Arial" panose="020B0604020202020204" pitchFamily="34" charset="0"/>
              </a:rPr>
              <a:t>A compensated transition crossing scheme has been implemented in the PS low-level RF system and commissioned with beam. It removes the glitch of the beam phase loop at transition by changing the phase of cavity drive and return signals simultaneously such that the phase jump becomes transparent to the beam control loops. Despite from being essentially glitch free, the new scheme offers several advantages compared to the conventional scheme used at CERN before. Since the generation and vector summation of the cavity signals has been upgraded anyway to MHS-based systems, no additional hardware is required for the compensated transition crossing. The controlled, programmable phase jumps of the MHS allow optimizing the jump duration to facilitate the phase flip for the RF power systems. Furthermore, no fast change of the stable phase programme is required with the compensated crossing scheme, which significantly simplifies its generation. The new transition crossing scheme has been fully validated with all relevant proton and ion beams in the PS during the 2018 run. It will be the default configuration for the restart after LS2. </a:t>
            </a:r>
          </a:p>
          <a:p>
            <a:pPr marL="457200" indent="-457200" algn="just">
              <a:buFont typeface="Symbol" panose="05050102010706020507" pitchFamily="18" charset="2"/>
              <a:buChar char="®"/>
            </a:pPr>
            <a:endParaRPr lang="en-GB" sz="2600" dirty="0">
              <a:latin typeface="Arial" panose="020B0604020202020204" pitchFamily="34" charset="0"/>
              <a:ea typeface="Arial" charset="0"/>
              <a:cs typeface="Arial" panose="020B0604020202020204" pitchFamily="34" charset="0"/>
            </a:endParaRPr>
          </a:p>
          <a:p>
            <a:endParaRPr lang="en-US" sz="2600" dirty="0">
              <a:latin typeface="Arial" panose="020B0604020202020204" pitchFamily="34" charset="0"/>
              <a:cs typeface="Arial" panose="020B0604020202020204" pitchFamily="34" charset="0"/>
            </a:endParaRPr>
          </a:p>
        </p:txBody>
      </p:sp>
      <p:sp>
        <p:nvSpPr>
          <p:cNvPr id="688" name="TextBox 687"/>
          <p:cNvSpPr txBox="1"/>
          <p:nvPr/>
        </p:nvSpPr>
        <p:spPr>
          <a:xfrm>
            <a:off x="15480000" y="6651358"/>
            <a:ext cx="14040000" cy="13266373"/>
          </a:xfrm>
          <a:prstGeom prst="roundRect">
            <a:avLst>
              <a:gd name="adj" fmla="val 1298"/>
            </a:avLst>
          </a:prstGeom>
          <a:noFill/>
          <a:ln>
            <a:solidFill>
              <a:srgbClr val="0053A1"/>
            </a:solidFill>
          </a:ln>
        </p:spPr>
        <p:txBody>
          <a:bodyPr wrap="square" lIns="360000" tIns="360000" rIns="360000" bIns="360000" rtlCol="0">
            <a:noAutofit/>
          </a:bodyPr>
          <a:lstStyle/>
          <a:p>
            <a:pPr algn="just"/>
            <a:r>
              <a:rPr lang="en-GB" sz="2800" b="1" dirty="0">
                <a:latin typeface="Arial" panose="020B0604020202020204" pitchFamily="34" charset="0"/>
                <a:ea typeface="Arial" charset="0"/>
                <a:cs typeface="Arial" panose="020B0604020202020204" pitchFamily="34" charset="0"/>
              </a:rPr>
              <a:t>Inject phase jump of 180° - 2</a:t>
            </a:r>
            <a:r>
              <a:rPr lang="en-GB" sz="2800" b="1" i="1" dirty="0">
                <a:latin typeface="Symbol" panose="05050102010706020507" pitchFamily="18" charset="2"/>
                <a:ea typeface="Arial" charset="0"/>
                <a:cs typeface="Arial" panose="020B0604020202020204" pitchFamily="34" charset="0"/>
              </a:rPr>
              <a:t>f</a:t>
            </a:r>
            <a:r>
              <a:rPr lang="en-GB" sz="2800" b="1" baseline="-25000" dirty="0">
                <a:latin typeface="Arial" panose="020B0604020202020204" pitchFamily="34" charset="0"/>
                <a:ea typeface="Arial" charset="0"/>
                <a:cs typeface="Arial" panose="020B0604020202020204" pitchFamily="34" charset="0"/>
              </a:rPr>
              <a:t>S</a:t>
            </a:r>
            <a:r>
              <a:rPr lang="en-GB" sz="2800" b="1" dirty="0">
                <a:latin typeface="Arial" panose="020B0604020202020204" pitchFamily="34" charset="0"/>
                <a:ea typeface="Arial" charset="0"/>
                <a:cs typeface="Arial" panose="020B0604020202020204" pitchFamily="34" charset="0"/>
              </a:rPr>
              <a:t> directly into cavity drive and return</a:t>
            </a:r>
            <a:endParaRPr lang="en-GB" sz="2800" b="1" dirty="0">
              <a:solidFill>
                <a:srgbClr val="C00000"/>
              </a:solidFill>
              <a:latin typeface="Arial" panose="020B0604020202020204" pitchFamily="34" charset="0"/>
              <a:ea typeface="Arial" charset="0"/>
              <a:cs typeface="Arial" panose="020B0604020202020204" pitchFamily="34" charset="0"/>
            </a:endParaRPr>
          </a:p>
          <a:p>
            <a:pPr marL="514350" indent="-514350" algn="just">
              <a:buFont typeface="+mj-lt"/>
              <a:buAutoNum type="arabicPeriod"/>
            </a:pPr>
            <a:endParaRPr lang="en-GB" sz="600" b="1" dirty="0">
              <a:latin typeface="Arial" panose="020B0604020202020204" pitchFamily="34" charset="0"/>
              <a:ea typeface="Arial" charset="0"/>
              <a:cs typeface="Arial" panose="020B0604020202020204" pitchFamily="34" charset="0"/>
            </a:endParaRPr>
          </a:p>
          <a:p>
            <a:pPr marL="514350" indent="-514350" algn="just">
              <a:buFont typeface="+mj-lt"/>
              <a:buAutoNum type="arabicPeriod"/>
            </a:pPr>
            <a:r>
              <a:rPr lang="en-GB" sz="2800" b="1" dirty="0">
                <a:latin typeface="Arial" panose="020B0604020202020204" pitchFamily="34" charset="0"/>
                <a:ea typeface="Arial" charset="0"/>
                <a:cs typeface="Arial" panose="020B0604020202020204" pitchFamily="34" charset="0"/>
              </a:rPr>
              <a:t>Change phase of cavity drive							</a:t>
            </a:r>
            <a:r>
              <a:rPr lang="en-GB" sz="2800" b="1" dirty="0">
                <a:latin typeface="Arial" panose="020B0604020202020204" pitchFamily="34" charset="0"/>
                <a:ea typeface="Arial" charset="0"/>
                <a:cs typeface="Arial" panose="020B0604020202020204" pitchFamily="34" charset="0"/>
                <a:sym typeface="Symbol" panose="05050102010706020507" pitchFamily="18" charset="2"/>
              </a:rPr>
              <a:t> </a:t>
            </a:r>
            <a:r>
              <a:rPr lang="en-GB" sz="2800" b="1" dirty="0">
                <a:solidFill>
                  <a:schemeClr val="bg1"/>
                </a:solidFill>
                <a:latin typeface="Arial" panose="020B0604020202020204" pitchFamily="34" charset="0"/>
                <a:ea typeface="Arial" charset="0"/>
                <a:cs typeface="Arial" panose="020B0604020202020204" pitchFamily="34" charset="0"/>
                <a:sym typeface="Symbol" panose="05050102010706020507" pitchFamily="18" charset="2"/>
              </a:rPr>
              <a:t>- (</a:t>
            </a:r>
            <a:r>
              <a:rPr lang="en-GB" sz="2800" b="1" dirty="0">
                <a:solidFill>
                  <a:srgbClr val="C00000"/>
                </a:solidFill>
                <a:latin typeface="Arial" panose="020B0604020202020204" pitchFamily="34" charset="0"/>
                <a:ea typeface="Arial" charset="0"/>
                <a:cs typeface="Arial" panose="020B0604020202020204" pitchFamily="34" charset="0"/>
                <a:sym typeface="Symbol" panose="05050102010706020507" pitchFamily="18" charset="2"/>
              </a:rPr>
              <a:t>180</a:t>
            </a:r>
            <a:r>
              <a:rPr lang="en-GB" sz="2800" b="1" dirty="0">
                <a:solidFill>
                  <a:srgbClr val="C00000"/>
                </a:solidFill>
                <a:latin typeface="Calibri" panose="020F0502020204030204" pitchFamily="34" charset="0"/>
                <a:ea typeface="Arial" charset="0"/>
                <a:cs typeface="Arial" panose="020B0604020202020204" pitchFamily="34" charset="0"/>
                <a:sym typeface="Symbol" panose="05050102010706020507" pitchFamily="18" charset="2"/>
              </a:rPr>
              <a:t>° - </a:t>
            </a:r>
            <a:r>
              <a:rPr lang="en-GB" sz="2800" b="1" dirty="0">
                <a:solidFill>
                  <a:srgbClr val="C00000"/>
                </a:solidFill>
                <a:latin typeface="Arial" panose="020B0604020202020204" pitchFamily="34" charset="0"/>
                <a:ea typeface="Arial" charset="0"/>
                <a:cs typeface="Arial" panose="020B0604020202020204" pitchFamily="34" charset="0"/>
              </a:rPr>
              <a:t>2</a:t>
            </a:r>
            <a:r>
              <a:rPr lang="en-GB" sz="2800" b="1" i="1" dirty="0">
                <a:solidFill>
                  <a:srgbClr val="C00000"/>
                </a:solidFill>
                <a:latin typeface="Symbol" panose="05050102010706020507" pitchFamily="18" charset="2"/>
                <a:ea typeface="Arial" charset="0"/>
                <a:cs typeface="Arial" panose="020B0604020202020204" pitchFamily="34" charset="0"/>
              </a:rPr>
              <a:t>f</a:t>
            </a:r>
            <a:r>
              <a:rPr lang="en-GB" sz="2800" b="1" baseline="-25000" dirty="0">
                <a:solidFill>
                  <a:srgbClr val="C00000"/>
                </a:solidFill>
                <a:latin typeface="Arial" panose="020B0604020202020204" pitchFamily="34" charset="0"/>
                <a:ea typeface="Arial" charset="0"/>
                <a:cs typeface="Arial" panose="020B0604020202020204" pitchFamily="34" charset="0"/>
              </a:rPr>
              <a:t>S</a:t>
            </a:r>
          </a:p>
          <a:p>
            <a:pPr marL="514350" indent="-514350" algn="just">
              <a:buFont typeface="+mj-lt"/>
              <a:buAutoNum type="arabicPeriod"/>
            </a:pPr>
            <a:endParaRPr lang="en-GB" sz="600" b="1" dirty="0">
              <a:latin typeface="Arial" panose="020B0604020202020204" pitchFamily="34" charset="0"/>
              <a:ea typeface="Arial" charset="0"/>
              <a:cs typeface="Arial" panose="020B0604020202020204" pitchFamily="34" charset="0"/>
            </a:endParaRPr>
          </a:p>
          <a:p>
            <a:pPr marL="514350" indent="-514350" algn="just">
              <a:buFont typeface="+mj-lt"/>
              <a:buAutoNum type="arabicPeriod"/>
            </a:pPr>
            <a:r>
              <a:rPr lang="en-GB" sz="2800" b="1" dirty="0">
                <a:latin typeface="Arial" panose="020B0604020202020204" pitchFamily="34" charset="0"/>
                <a:ea typeface="Arial" charset="0"/>
                <a:cs typeface="Arial" panose="020B0604020202020204" pitchFamily="34" charset="0"/>
              </a:rPr>
              <a:t>Undo phase change on cavity return signals 	</a:t>
            </a:r>
            <a:r>
              <a:rPr lang="en-GB" sz="2800" b="1" dirty="0">
                <a:latin typeface="Arial" panose="020B0604020202020204" pitchFamily="34" charset="0"/>
                <a:ea typeface="Arial" charset="0"/>
                <a:cs typeface="Arial" panose="020B0604020202020204" pitchFamily="34" charset="0"/>
                <a:sym typeface="Symbol" panose="05050102010706020507" pitchFamily="18" charset="2"/>
              </a:rPr>
              <a:t> </a:t>
            </a:r>
            <a:r>
              <a:rPr lang="en-GB" sz="2800" b="1" dirty="0">
                <a:solidFill>
                  <a:srgbClr val="C00000"/>
                </a:solidFill>
                <a:latin typeface="Arial" panose="020B0604020202020204" pitchFamily="34" charset="0"/>
                <a:ea typeface="Arial" charset="0"/>
                <a:cs typeface="Arial" panose="020B0604020202020204" pitchFamily="34" charset="0"/>
                <a:sym typeface="Symbol" panose="05050102010706020507" pitchFamily="18" charset="2"/>
              </a:rPr>
              <a:t>- (180</a:t>
            </a:r>
            <a:r>
              <a:rPr lang="en-GB" sz="2800" b="1" dirty="0">
                <a:solidFill>
                  <a:srgbClr val="C00000"/>
                </a:solidFill>
                <a:latin typeface="Calibri" panose="020F0502020204030204" pitchFamily="34" charset="0"/>
                <a:ea typeface="Arial" charset="0"/>
                <a:cs typeface="Arial" panose="020B0604020202020204" pitchFamily="34" charset="0"/>
                <a:sym typeface="Symbol" panose="05050102010706020507" pitchFamily="18" charset="2"/>
              </a:rPr>
              <a:t>° - </a:t>
            </a:r>
            <a:r>
              <a:rPr lang="en-GB" sz="2800" b="1" dirty="0">
                <a:solidFill>
                  <a:srgbClr val="C00000"/>
                </a:solidFill>
                <a:latin typeface="Arial" panose="020B0604020202020204" pitchFamily="34" charset="0"/>
                <a:ea typeface="Arial" charset="0"/>
                <a:cs typeface="Arial" panose="020B0604020202020204" pitchFamily="34" charset="0"/>
              </a:rPr>
              <a:t>2</a:t>
            </a:r>
            <a:r>
              <a:rPr lang="en-GB" sz="2800" b="1" i="1" dirty="0">
                <a:solidFill>
                  <a:srgbClr val="C00000"/>
                </a:solidFill>
                <a:latin typeface="Symbol" panose="05050102010706020507" pitchFamily="18" charset="2"/>
                <a:ea typeface="Arial" charset="0"/>
                <a:cs typeface="Arial" panose="020B0604020202020204" pitchFamily="34" charset="0"/>
              </a:rPr>
              <a:t>f</a:t>
            </a:r>
            <a:r>
              <a:rPr lang="en-GB" sz="2800" b="1" baseline="-25000" dirty="0">
                <a:solidFill>
                  <a:srgbClr val="C00000"/>
                </a:solidFill>
                <a:latin typeface="Arial" panose="020B0604020202020204" pitchFamily="34" charset="0"/>
                <a:ea typeface="Arial" charset="0"/>
                <a:cs typeface="Arial" panose="020B0604020202020204" pitchFamily="34" charset="0"/>
              </a:rPr>
              <a:t>S</a:t>
            </a:r>
            <a:r>
              <a:rPr lang="en-GB" sz="2800" b="1" dirty="0">
                <a:solidFill>
                  <a:srgbClr val="C00000"/>
                </a:solidFill>
                <a:latin typeface="Arial" panose="020B0604020202020204" pitchFamily="34" charset="0"/>
                <a:ea typeface="Arial" charset="0"/>
                <a:cs typeface="Arial" panose="020B0604020202020204" pitchFamily="34" charset="0"/>
              </a:rPr>
              <a:t>)</a:t>
            </a:r>
          </a:p>
          <a:p>
            <a:pPr marL="514350" indent="-514350" algn="just">
              <a:buFont typeface="Symbol" panose="05050102010706020507" pitchFamily="18" charset="2"/>
              <a:buChar char="®"/>
            </a:pPr>
            <a:endParaRPr lang="en-GB" sz="1000" b="1" dirty="0">
              <a:latin typeface="Arial" panose="020B0604020202020204" pitchFamily="34" charset="0"/>
              <a:ea typeface="Arial" charset="0"/>
              <a:cs typeface="Arial" panose="020B0604020202020204" pitchFamily="34" charset="0"/>
            </a:endParaRPr>
          </a:p>
          <a:p>
            <a:pPr marL="514350" indent="-514350" algn="just">
              <a:buFont typeface="Symbol" panose="05050102010706020507" pitchFamily="18" charset="2"/>
              <a:buChar char="®"/>
            </a:pPr>
            <a:r>
              <a:rPr lang="en-GB" sz="2800" b="1" dirty="0">
                <a:latin typeface="Arial" panose="020B0604020202020204" pitchFamily="34" charset="0"/>
                <a:ea typeface="Arial" charset="0"/>
                <a:cs typeface="Arial" panose="020B0604020202020204" pitchFamily="34" charset="0"/>
              </a:rPr>
              <a:t>Relative phase of beam and RF voltage			</a:t>
            </a:r>
            <a:r>
              <a:rPr lang="en-GB" sz="2800" b="1" dirty="0">
                <a:latin typeface="Arial" panose="020B0604020202020204" pitchFamily="34" charset="0"/>
                <a:ea typeface="Arial" charset="0"/>
                <a:cs typeface="Arial" panose="020B0604020202020204" pitchFamily="34" charset="0"/>
                <a:sym typeface="Symbol" panose="05050102010706020507" pitchFamily="18" charset="2"/>
              </a:rPr>
              <a:t> </a:t>
            </a:r>
            <a:r>
              <a:rPr lang="en-GB" sz="2800" b="1" dirty="0">
                <a:solidFill>
                  <a:schemeClr val="bg1"/>
                </a:solidFill>
                <a:latin typeface="Arial" panose="020B0604020202020204" pitchFamily="34" charset="0"/>
                <a:ea typeface="Arial" charset="0"/>
                <a:cs typeface="Arial" panose="020B0604020202020204" pitchFamily="34" charset="0"/>
                <a:sym typeface="Symbol" panose="05050102010706020507" pitchFamily="18" charset="2"/>
              </a:rPr>
              <a:t>- (</a:t>
            </a:r>
            <a:r>
              <a:rPr lang="en-GB" sz="2800" b="1" dirty="0">
                <a:solidFill>
                  <a:srgbClr val="C00000"/>
                </a:solidFill>
                <a:latin typeface="Arial" panose="020B0604020202020204" pitchFamily="34" charset="0"/>
                <a:ea typeface="Arial" charset="0"/>
                <a:cs typeface="Arial" panose="020B0604020202020204" pitchFamily="34" charset="0"/>
                <a:sym typeface="Symbol" panose="05050102010706020507" pitchFamily="18" charset="2"/>
              </a:rPr>
              <a:t>180</a:t>
            </a:r>
            <a:r>
              <a:rPr lang="en-GB" sz="2800" b="1" dirty="0">
                <a:solidFill>
                  <a:srgbClr val="C00000"/>
                </a:solidFill>
                <a:latin typeface="Calibri" panose="020F0502020204030204" pitchFamily="34" charset="0"/>
                <a:ea typeface="Arial" charset="0"/>
                <a:cs typeface="Arial" panose="020B0604020202020204" pitchFamily="34" charset="0"/>
                <a:sym typeface="Symbol" panose="05050102010706020507" pitchFamily="18" charset="2"/>
              </a:rPr>
              <a:t>° - </a:t>
            </a:r>
            <a:r>
              <a:rPr lang="en-GB" sz="2800" b="1" dirty="0">
                <a:solidFill>
                  <a:srgbClr val="C00000"/>
                </a:solidFill>
                <a:latin typeface="Arial" panose="020B0604020202020204" pitchFamily="34" charset="0"/>
                <a:ea typeface="Arial" charset="0"/>
                <a:cs typeface="Arial" panose="020B0604020202020204" pitchFamily="34" charset="0"/>
              </a:rPr>
              <a:t>2</a:t>
            </a:r>
            <a:r>
              <a:rPr lang="en-GB" sz="2800" b="1" i="1" dirty="0">
                <a:solidFill>
                  <a:srgbClr val="C00000"/>
                </a:solidFill>
                <a:latin typeface="Symbol" panose="05050102010706020507" pitchFamily="18" charset="2"/>
                <a:ea typeface="Arial" charset="0"/>
                <a:cs typeface="Arial" panose="020B0604020202020204" pitchFamily="34" charset="0"/>
              </a:rPr>
              <a:t>f</a:t>
            </a:r>
            <a:r>
              <a:rPr lang="en-GB" sz="2800" b="1" baseline="-25000" dirty="0">
                <a:solidFill>
                  <a:srgbClr val="C00000"/>
                </a:solidFill>
                <a:latin typeface="Arial" panose="020B0604020202020204" pitchFamily="34" charset="0"/>
                <a:ea typeface="Arial" charset="0"/>
                <a:cs typeface="Arial" panose="020B0604020202020204" pitchFamily="34" charset="0"/>
              </a:rPr>
              <a:t>S</a:t>
            </a:r>
          </a:p>
          <a:p>
            <a:pPr marL="514350" indent="-514350" algn="just">
              <a:buFont typeface="Symbol" panose="05050102010706020507" pitchFamily="18" charset="2"/>
              <a:buChar char="®"/>
            </a:pPr>
            <a:r>
              <a:rPr lang="en-GB" sz="2800" b="1" dirty="0">
                <a:solidFill>
                  <a:srgbClr val="0053A1"/>
                </a:solidFill>
                <a:latin typeface="Arial" panose="020B0604020202020204" pitchFamily="34" charset="0"/>
                <a:ea typeface="Arial" charset="0"/>
                <a:cs typeface="Arial" panose="020B0604020202020204" pitchFamily="34" charset="0"/>
              </a:rPr>
              <a:t>Phase change of  cavity return vector sum</a:t>
            </a:r>
            <a:r>
              <a:rPr lang="en-GB" sz="2800" b="1" dirty="0">
                <a:latin typeface="Arial" panose="020B0604020202020204" pitchFamily="34" charset="0"/>
                <a:ea typeface="Arial" charset="0"/>
                <a:cs typeface="Arial" panose="020B0604020202020204" pitchFamily="34" charset="0"/>
              </a:rPr>
              <a:t>		</a:t>
            </a:r>
            <a:r>
              <a:rPr lang="en-GB" sz="2800" b="1" dirty="0">
                <a:latin typeface="Arial" panose="020B0604020202020204" pitchFamily="34" charset="0"/>
                <a:ea typeface="Arial" charset="0"/>
                <a:cs typeface="Arial" panose="020B0604020202020204" pitchFamily="34" charset="0"/>
                <a:sym typeface="Symbol" panose="05050102010706020507" pitchFamily="18" charset="2"/>
              </a:rPr>
              <a:t> </a:t>
            </a:r>
            <a:r>
              <a:rPr lang="en-GB" sz="2800" b="1" dirty="0">
                <a:solidFill>
                  <a:schemeClr val="bg1"/>
                </a:solidFill>
                <a:latin typeface="Arial" panose="020B0604020202020204" pitchFamily="34" charset="0"/>
                <a:ea typeface="Arial" charset="0"/>
                <a:cs typeface="Arial" panose="020B0604020202020204" pitchFamily="34" charset="0"/>
                <a:sym typeface="Symbol" panose="05050102010706020507" pitchFamily="18" charset="2"/>
              </a:rPr>
              <a:t>- (</a:t>
            </a:r>
            <a:r>
              <a:rPr lang="en-GB" sz="2800" b="1" dirty="0">
                <a:solidFill>
                  <a:srgbClr val="C00000"/>
                </a:solidFill>
                <a:latin typeface="Arial" panose="020B0604020202020204" pitchFamily="34" charset="0"/>
                <a:ea typeface="Arial" charset="0"/>
                <a:cs typeface="Arial" panose="020B0604020202020204" pitchFamily="34" charset="0"/>
                <a:sym typeface="Symbol" panose="05050102010706020507" pitchFamily="18" charset="2"/>
              </a:rPr>
              <a:t>Zero</a:t>
            </a:r>
            <a:r>
              <a:rPr lang="en-GB" sz="2800" b="1" dirty="0">
                <a:latin typeface="Calibri" panose="020F0502020204030204" pitchFamily="34" charset="0"/>
                <a:ea typeface="Arial" charset="0"/>
                <a:cs typeface="Arial" panose="020B0604020202020204" pitchFamily="34" charset="0"/>
                <a:sym typeface="Symbol" panose="05050102010706020507" pitchFamily="18" charset="2"/>
              </a:rPr>
              <a:t> </a:t>
            </a:r>
            <a:r>
              <a:rPr lang="en-GB" sz="2800" b="1" dirty="0">
                <a:latin typeface="Arial" panose="020B0604020202020204" pitchFamily="34" charset="0"/>
                <a:ea typeface="Arial" charset="0"/>
                <a:cs typeface="Arial" panose="020B0604020202020204" pitchFamily="34" charset="0"/>
                <a:sym typeface="Symbol" panose="05050102010706020507" pitchFamily="18" charset="2"/>
              </a:rPr>
              <a:t>(ideally)</a:t>
            </a:r>
          </a:p>
          <a:p>
            <a:pPr marL="514350" indent="-514350" algn="just">
              <a:buFont typeface="Symbol" panose="05050102010706020507" pitchFamily="18" charset="2"/>
              <a:buChar char="®"/>
            </a:pPr>
            <a:r>
              <a:rPr lang="en-GB" sz="2800" b="1" dirty="0">
                <a:latin typeface="Arial" panose="020B0604020202020204" pitchFamily="34" charset="0"/>
                <a:ea typeface="Arial" charset="0"/>
                <a:cs typeface="Arial" panose="020B0604020202020204" pitchFamily="34" charset="0"/>
                <a:sym typeface="Symbol" panose="05050102010706020507" pitchFamily="18" charset="2"/>
              </a:rPr>
              <a:t>Transition crossing </a:t>
            </a:r>
            <a:r>
              <a:rPr lang="en-GB" sz="2800" b="1" dirty="0">
                <a:solidFill>
                  <a:srgbClr val="0051A5"/>
                </a:solidFill>
                <a:latin typeface="Arial" panose="020B0604020202020204" pitchFamily="34" charset="0"/>
                <a:ea typeface="Arial" charset="0"/>
                <a:cs typeface="Arial" panose="020B0604020202020204" pitchFamily="34" charset="0"/>
                <a:sym typeface="Symbol" panose="05050102010706020507" pitchFamily="18" charset="2"/>
              </a:rPr>
              <a:t>compensated for beam phase loop</a:t>
            </a:r>
            <a:endParaRPr lang="en-GB" sz="2800" b="1" dirty="0">
              <a:solidFill>
                <a:srgbClr val="0051A5"/>
              </a:solidFill>
              <a:latin typeface="Arial" panose="020B0604020202020204" pitchFamily="34" charset="0"/>
              <a:ea typeface="Arial" charset="0"/>
              <a:cs typeface="Arial" panose="020B0604020202020204" pitchFamily="34" charset="0"/>
            </a:endParaRPr>
          </a:p>
          <a:p>
            <a:pPr marL="514350" indent="-514350" algn="just">
              <a:buFont typeface="Symbol" panose="05050102010706020507" pitchFamily="18" charset="2"/>
              <a:buChar char="®"/>
            </a:pPr>
            <a:endParaRPr lang="en-GB" sz="2800" b="1" baseline="-25000" dirty="0">
              <a:latin typeface="Arial" panose="020B0604020202020204" pitchFamily="34" charset="0"/>
              <a:ea typeface="Arial" charset="0"/>
              <a:cs typeface="Arial" panose="020B0604020202020204" pitchFamily="34" charset="0"/>
            </a:endParaRPr>
          </a:p>
          <a:p>
            <a:pPr marL="514350" indent="-514350" algn="just">
              <a:buFont typeface="Symbol" panose="05050102010706020507" pitchFamily="18" charset="2"/>
              <a:buChar char="®"/>
            </a:pPr>
            <a:endParaRPr lang="en-GB" sz="2800" b="1" dirty="0">
              <a:latin typeface="Arial" panose="020B0604020202020204" pitchFamily="34" charset="0"/>
              <a:ea typeface="Arial" charset="0"/>
              <a:cs typeface="Arial" panose="020B0604020202020204" pitchFamily="34" charset="0"/>
            </a:endParaRPr>
          </a:p>
          <a:p>
            <a:pPr algn="just"/>
            <a:endParaRPr lang="en-GB" sz="2600" b="1" dirty="0">
              <a:latin typeface="Arial" panose="020B0604020202020204" pitchFamily="34" charset="0"/>
              <a:ea typeface="Arial" charset="0"/>
              <a:cs typeface="Arial" panose="020B0604020202020204" pitchFamily="34" charset="0"/>
            </a:endParaRPr>
          </a:p>
        </p:txBody>
      </p:sp>
      <p:pic>
        <p:nvPicPr>
          <p:cNvPr id="565" name="Picture 2" descr="C:\Heiko\Presentations\2014-11_RFUpgradesHB2014\PSComplexOver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839" y="14861410"/>
            <a:ext cx="6925727" cy="53959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21315" y="720000"/>
            <a:ext cx="28800000" cy="3960000"/>
          </a:xfrm>
          <a:prstGeom prst="rect">
            <a:avLst/>
          </a:prstGeom>
          <a:solidFill>
            <a:srgbClr val="0053A1"/>
          </a:solidFill>
        </p:spPr>
        <p:txBody>
          <a:bodyPr wrap="square" lIns="360000" rIns="360000" rtlCol="0" anchor="ctr" anchorCtr="0">
            <a:noAutofit/>
          </a:bodyPr>
          <a:lstStyle/>
          <a:p>
            <a:pPr algn="ctr"/>
            <a:r>
              <a:rPr lang="en-GB" sz="6600" dirty="0">
                <a:solidFill>
                  <a:schemeClr val="bg1"/>
                </a:solidFill>
                <a:latin typeface="Arial" charset="0"/>
                <a:ea typeface="Arial" charset="0"/>
                <a:cs typeface="Arial" charset="0"/>
              </a:rPr>
              <a:t>Compensated Phase Jump at Transition Crossing</a:t>
            </a:r>
            <a:br>
              <a:rPr lang="en-GB" sz="6600" dirty="0">
                <a:solidFill>
                  <a:schemeClr val="bg1"/>
                </a:solidFill>
                <a:latin typeface="Arial" charset="0"/>
                <a:ea typeface="Arial" charset="0"/>
                <a:cs typeface="Arial" charset="0"/>
              </a:rPr>
            </a:br>
            <a:r>
              <a:rPr lang="en-GB" sz="6600" dirty="0">
                <a:solidFill>
                  <a:schemeClr val="bg1"/>
                </a:solidFill>
                <a:latin typeface="Arial" charset="0"/>
                <a:ea typeface="Arial" charset="0"/>
                <a:cs typeface="Arial" charset="0"/>
              </a:rPr>
              <a:t>in the CERN PS</a:t>
            </a:r>
            <a:r>
              <a:rPr lang="en-US" sz="6600" b="1" dirty="0">
                <a:solidFill>
                  <a:schemeClr val="bg1"/>
                </a:solidFill>
                <a:latin typeface="Arial" charset="0"/>
                <a:ea typeface="Arial" charset="0"/>
                <a:cs typeface="Arial" charset="0"/>
              </a:rPr>
              <a:t> </a:t>
            </a:r>
          </a:p>
          <a:p>
            <a:pPr algn="ctr"/>
            <a:r>
              <a:rPr lang="en-US" sz="5400" b="1" dirty="0">
                <a:solidFill>
                  <a:schemeClr val="bg1"/>
                </a:solidFill>
                <a:latin typeface="Arial" charset="0"/>
                <a:ea typeface="Arial" charset="0"/>
                <a:cs typeface="Arial" charset="0"/>
              </a:rPr>
              <a:t>H. Damerau </a:t>
            </a:r>
          </a:p>
          <a:p>
            <a:pPr algn="ctr"/>
            <a:r>
              <a:rPr lang="en-US" sz="5400" i="1" dirty="0">
                <a:solidFill>
                  <a:schemeClr val="bg1"/>
                </a:solidFill>
                <a:latin typeface="Arial" charset="0"/>
                <a:ea typeface="Arial" charset="0"/>
                <a:cs typeface="Arial" charset="0"/>
              </a:rPr>
              <a:t>CERN, Geneva, Switzerland</a:t>
            </a:r>
          </a:p>
        </p:txBody>
      </p:sp>
      <p:pic>
        <p:nvPicPr>
          <p:cNvPr id="6" name="Image 2" descr="logooutlin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000" y="1620000"/>
            <a:ext cx="2363756" cy="2340000"/>
          </a:xfrm>
          <a:prstGeom prst="rect">
            <a:avLst/>
          </a:prstGeom>
        </p:spPr>
      </p:pic>
      <p:sp>
        <p:nvSpPr>
          <p:cNvPr id="12" name="Rounded Rectangle 11"/>
          <p:cNvSpPr/>
          <p:nvPr/>
        </p:nvSpPr>
        <p:spPr>
          <a:xfrm>
            <a:off x="720000" y="5217120"/>
            <a:ext cx="14040000" cy="1080000"/>
          </a:xfrm>
          <a:prstGeom prst="round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42723" rIns="360000" bIns="42723" numCol="1" spcCol="0" rtlCol="0" fromWordArt="0" anchor="ctr" anchorCtr="0" forceAA="0" compatLnSpc="1">
            <a:prstTxWarp prst="textNoShape">
              <a:avLst/>
            </a:prstTxWarp>
            <a:noAutofit/>
          </a:bodyPr>
          <a:lstStyle/>
          <a:p>
            <a:pPr algn="ctr"/>
            <a:r>
              <a:rPr lang="en-US" sz="5000" dirty="0">
                <a:solidFill>
                  <a:schemeClr val="bg1"/>
                </a:solidFill>
                <a:latin typeface="Arial" charset="0"/>
                <a:ea typeface="Arial" charset="0"/>
                <a:cs typeface="Arial" charset="0"/>
              </a:rPr>
              <a:t>Abstract</a:t>
            </a:r>
          </a:p>
        </p:txBody>
      </p:sp>
      <p:sp>
        <p:nvSpPr>
          <p:cNvPr id="3" name="TextBox 2"/>
          <p:cNvSpPr txBox="1"/>
          <p:nvPr/>
        </p:nvSpPr>
        <p:spPr>
          <a:xfrm>
            <a:off x="719999" y="6651359"/>
            <a:ext cx="14040000" cy="5808077"/>
          </a:xfrm>
          <a:prstGeom prst="roundRect">
            <a:avLst>
              <a:gd name="adj" fmla="val 1298"/>
            </a:avLst>
          </a:prstGeom>
          <a:noFill/>
          <a:ln>
            <a:solidFill>
              <a:srgbClr val="0053A1"/>
            </a:solidFill>
          </a:ln>
        </p:spPr>
        <p:txBody>
          <a:bodyPr wrap="square" lIns="360000" tIns="360000" rIns="360000" bIns="360000" rtlCol="0">
            <a:noAutofit/>
          </a:bodyPr>
          <a:lstStyle/>
          <a:p>
            <a:pPr algn="just"/>
            <a:r>
              <a:rPr lang="en-GB" sz="2600" dirty="0">
                <a:latin typeface="Arial" panose="020B0604020202020204" pitchFamily="34" charset="0"/>
                <a:ea typeface="Arial" charset="0"/>
                <a:cs typeface="Arial" panose="020B0604020202020204" pitchFamily="34" charset="0"/>
              </a:rPr>
              <a:t>For acceleration and RF manipulations the CERN Proton Synchrotron is equipped with in total 26 RF cavities in the frequency range of 0.4 MHz to 200 </a:t>
            </a:r>
            <a:r>
              <a:rPr lang="en-GB" sz="2600" dirty="0" err="1">
                <a:latin typeface="Arial" panose="020B0604020202020204" pitchFamily="34" charset="0"/>
                <a:ea typeface="Arial" charset="0"/>
                <a:cs typeface="Arial" panose="020B0604020202020204" pitchFamily="34" charset="0"/>
              </a:rPr>
              <a:t>MHz.</a:t>
            </a:r>
            <a:r>
              <a:rPr lang="en-GB" sz="2600" dirty="0">
                <a:latin typeface="Arial" panose="020B0604020202020204" pitchFamily="34" charset="0"/>
                <a:ea typeface="Arial" charset="0"/>
                <a:cs typeface="Arial" panose="020B0604020202020204" pitchFamily="34" charset="0"/>
              </a:rPr>
              <a:t> Eleven ferrite-loaded RF cavities cover a frequency range large enough to accelerate beams at harmonic numbers from 6 to 24. To drive the cavities and to distribute signals like the beam synchronous revolution frequency from the low-level RF system, a new master-slave RF source system has been developed and commissioned. The slave multi-harmonic sources are clocked at the 256</a:t>
            </a:r>
            <a:r>
              <a:rPr lang="en-GB" sz="2600" baseline="30000" dirty="0">
                <a:latin typeface="Arial" panose="020B0604020202020204" pitchFamily="34" charset="0"/>
                <a:ea typeface="Arial" charset="0"/>
                <a:cs typeface="Arial" panose="020B0604020202020204" pitchFamily="34" charset="0"/>
              </a:rPr>
              <a:t>th</a:t>
            </a:r>
            <a:r>
              <a:rPr lang="en-GB" sz="2600" dirty="0">
                <a:latin typeface="Arial" panose="020B0604020202020204" pitchFamily="34" charset="0"/>
                <a:ea typeface="Arial" charset="0"/>
                <a:cs typeface="Arial" panose="020B0604020202020204" pitchFamily="34" charset="0"/>
              </a:rPr>
              <a:t> harmonic of the revolution frequency and are fully configurable in harmonic, azimuth and phase. Their phase accumulator always runs at the revolution frequency and is resynchronized once at fixed frequency before injection. This guarantees a well-defined phase relationship at any harmonic number for all sources, even at different physical locations. The flexible sweeping clock and synchronization scheme allows operating parts of the beam control system at different clock frequencies such that future extensions like additional feedbacks can be easily integrated.</a:t>
            </a:r>
            <a:endParaRPr lang="en-US" sz="2600" dirty="0">
              <a:latin typeface="Arial" panose="020B0604020202020204" pitchFamily="34" charset="0"/>
              <a:ea typeface="Arial" charset="0"/>
              <a:cs typeface="Arial" panose="020B0604020202020204" pitchFamily="34" charset="0"/>
            </a:endParaRPr>
          </a:p>
          <a:p>
            <a:endParaRPr lang="en-US" sz="2600" dirty="0">
              <a:latin typeface="Arial" panose="020B0604020202020204" pitchFamily="34" charset="0"/>
              <a:cs typeface="Arial" panose="020B0604020202020204" pitchFamily="34" charset="0"/>
            </a:endParaRPr>
          </a:p>
          <a:p>
            <a:endParaRPr lang="en-US" sz="2600" dirty="0">
              <a:latin typeface="Arial" panose="020B0604020202020204" pitchFamily="34" charset="0"/>
              <a:cs typeface="Arial" panose="020B0604020202020204" pitchFamily="34" charset="0"/>
            </a:endParaRPr>
          </a:p>
          <a:p>
            <a:endParaRPr lang="en-US" sz="2600" dirty="0">
              <a:latin typeface="Arial" panose="020B0604020202020204" pitchFamily="34" charset="0"/>
              <a:cs typeface="Arial" panose="020B0604020202020204" pitchFamily="34" charset="0"/>
            </a:endParaRPr>
          </a:p>
          <a:p>
            <a:endParaRPr lang="en-US" sz="2600" dirty="0">
              <a:latin typeface="Arial" panose="020B0604020202020204" pitchFamily="34" charset="0"/>
              <a:cs typeface="Arial" panose="020B0604020202020204" pitchFamily="34" charset="0"/>
            </a:endParaRPr>
          </a:p>
          <a:p>
            <a:endParaRPr lang="en-US" sz="2600" dirty="0">
              <a:latin typeface="Arial" panose="020B0604020202020204" pitchFamily="34" charset="0"/>
              <a:cs typeface="Arial" panose="020B0604020202020204" pitchFamily="34" charset="0"/>
            </a:endParaRPr>
          </a:p>
          <a:p>
            <a:endParaRPr lang="en-US" sz="2600" dirty="0">
              <a:latin typeface="Arial" panose="020B0604020202020204" pitchFamily="34" charset="0"/>
              <a:cs typeface="Arial" panose="020B0604020202020204" pitchFamily="34" charset="0"/>
            </a:endParaRPr>
          </a:p>
          <a:p>
            <a:endParaRPr lang="en-US" sz="2600" dirty="0">
              <a:latin typeface="Arial" panose="020B0604020202020204" pitchFamily="34" charset="0"/>
              <a:cs typeface="Arial" panose="020B0604020202020204" pitchFamily="34" charset="0"/>
            </a:endParaRPr>
          </a:p>
          <a:p>
            <a:endParaRPr lang="en-US" sz="2600" dirty="0">
              <a:latin typeface="Arial" panose="020B0604020202020204" pitchFamily="34" charset="0"/>
              <a:cs typeface="Arial" panose="020B0604020202020204" pitchFamily="34" charset="0"/>
            </a:endParaRPr>
          </a:p>
          <a:p>
            <a:endParaRPr lang="en-US" sz="2600" dirty="0">
              <a:latin typeface="Arial" panose="020B0604020202020204" pitchFamily="34" charset="0"/>
              <a:cs typeface="Arial" panose="020B0604020202020204" pitchFamily="34" charset="0"/>
            </a:endParaRPr>
          </a:p>
          <a:p>
            <a:endParaRPr lang="en-US" sz="2600" dirty="0">
              <a:latin typeface="Arial" panose="020B0604020202020204" pitchFamily="34" charset="0"/>
              <a:cs typeface="Arial" panose="020B0604020202020204" pitchFamily="34" charset="0"/>
            </a:endParaRPr>
          </a:p>
          <a:p>
            <a:endParaRPr lang="en-US" sz="2600" dirty="0">
              <a:latin typeface="Arial" panose="020B0604020202020204" pitchFamily="34" charset="0"/>
              <a:cs typeface="Arial" panose="020B0604020202020204" pitchFamily="34" charset="0"/>
            </a:endParaRPr>
          </a:p>
          <a:p>
            <a:endParaRPr lang="en-US" sz="2600" dirty="0">
              <a:latin typeface="Arial" panose="020B0604020202020204" pitchFamily="34" charset="0"/>
              <a:cs typeface="Arial" panose="020B0604020202020204" pitchFamily="34" charset="0"/>
            </a:endParaRPr>
          </a:p>
          <a:p>
            <a:endParaRPr lang="en-US" sz="2600" dirty="0">
              <a:latin typeface="Arial" panose="020B0604020202020204" pitchFamily="34" charset="0"/>
              <a:cs typeface="Arial" panose="020B0604020202020204" pitchFamily="34" charset="0"/>
            </a:endParaRPr>
          </a:p>
          <a:p>
            <a:endParaRPr lang="en-US" sz="2600" dirty="0">
              <a:latin typeface="Arial" panose="020B0604020202020204" pitchFamily="34" charset="0"/>
              <a:cs typeface="Arial" panose="020B0604020202020204" pitchFamily="34" charset="0"/>
            </a:endParaRPr>
          </a:p>
          <a:p>
            <a:endParaRPr lang="en-US" sz="2600" dirty="0">
              <a:latin typeface="Arial" panose="020B0604020202020204" pitchFamily="34" charset="0"/>
              <a:cs typeface="Arial" panose="020B0604020202020204" pitchFamily="34" charset="0"/>
            </a:endParaRPr>
          </a:p>
          <a:p>
            <a:endParaRPr lang="en-US" sz="2600" dirty="0">
              <a:latin typeface="Arial" panose="020B0604020202020204" pitchFamily="34" charset="0"/>
              <a:cs typeface="Arial" panose="020B0604020202020204" pitchFamily="34" charset="0"/>
            </a:endParaRPr>
          </a:p>
          <a:p>
            <a:endParaRPr lang="en-US" sz="2600" dirty="0">
              <a:latin typeface="Arial" panose="020B0604020202020204" pitchFamily="34" charset="0"/>
              <a:cs typeface="Arial" panose="020B0604020202020204" pitchFamily="34" charset="0"/>
            </a:endParaRPr>
          </a:p>
          <a:p>
            <a:endParaRPr lang="en-US" sz="2600" dirty="0">
              <a:latin typeface="Arial" panose="020B0604020202020204" pitchFamily="34" charset="0"/>
              <a:cs typeface="Arial" panose="020B0604020202020204" pitchFamily="34" charset="0"/>
            </a:endParaRPr>
          </a:p>
          <a:p>
            <a:endParaRPr lang="en-US" sz="2600" dirty="0">
              <a:latin typeface="Arial" panose="020B0604020202020204" pitchFamily="34" charset="0"/>
              <a:cs typeface="Arial" panose="020B0604020202020204" pitchFamily="34" charset="0"/>
            </a:endParaRPr>
          </a:p>
          <a:p>
            <a:endParaRPr lang="en-US" sz="2600" dirty="0">
              <a:latin typeface="Arial" panose="020B0604020202020204" pitchFamily="34" charset="0"/>
              <a:cs typeface="Arial" panose="020B0604020202020204" pitchFamily="34" charset="0"/>
            </a:endParaRPr>
          </a:p>
          <a:p>
            <a:endParaRPr lang="en-US" sz="2600" dirty="0">
              <a:latin typeface="Arial" panose="020B0604020202020204" pitchFamily="34" charset="0"/>
              <a:cs typeface="Arial" panose="020B0604020202020204" pitchFamily="34" charset="0"/>
            </a:endParaRPr>
          </a:p>
          <a:p>
            <a:endParaRPr lang="en-US" sz="2600" dirty="0">
              <a:latin typeface="Arial" panose="020B0604020202020204" pitchFamily="34" charset="0"/>
              <a:cs typeface="Arial" panose="020B0604020202020204" pitchFamily="34" charset="0"/>
            </a:endParaRPr>
          </a:p>
          <a:p>
            <a:endParaRPr lang="en-US" sz="2600" dirty="0">
              <a:latin typeface="Arial" panose="020B0604020202020204" pitchFamily="34" charset="0"/>
              <a:cs typeface="Arial" panose="020B0604020202020204" pitchFamily="34" charset="0"/>
            </a:endParaRPr>
          </a:p>
          <a:p>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 </a:t>
            </a:r>
          </a:p>
          <a:p>
            <a:endParaRPr lang="en-US" sz="2600" dirty="0">
              <a:latin typeface="Arial" panose="020B0604020202020204" pitchFamily="34" charset="0"/>
              <a:cs typeface="Arial" panose="020B0604020202020204" pitchFamily="34" charset="0"/>
            </a:endParaRPr>
          </a:p>
        </p:txBody>
      </p:sp>
      <p:sp>
        <p:nvSpPr>
          <p:cNvPr id="19" name="TextBox 18"/>
          <p:cNvSpPr txBox="1"/>
          <p:nvPr/>
        </p:nvSpPr>
        <p:spPr>
          <a:xfrm>
            <a:off x="15480000" y="21621388"/>
            <a:ext cx="14040000" cy="9628267"/>
          </a:xfrm>
          <a:prstGeom prst="roundRect">
            <a:avLst>
              <a:gd name="adj" fmla="val 1298"/>
            </a:avLst>
          </a:prstGeom>
          <a:noFill/>
          <a:ln>
            <a:solidFill>
              <a:srgbClr val="0053A1"/>
            </a:solidFill>
          </a:ln>
        </p:spPr>
        <p:txBody>
          <a:bodyPr wrap="square" lIns="360000" tIns="360000" rIns="360000" bIns="360000" rtlCol="0">
            <a:noAutofit/>
          </a:bodyPr>
          <a:lstStyle/>
          <a:p>
            <a:pPr algn="just"/>
            <a:endParaRPr lang="en-GB" sz="2600" b="1" dirty="0">
              <a:latin typeface="Arial" panose="020B0604020202020204" pitchFamily="34" charset="0"/>
              <a:ea typeface="Arial" charset="0"/>
              <a:cs typeface="Arial" panose="020B0604020202020204" pitchFamily="34" charset="0"/>
            </a:endParaRPr>
          </a:p>
          <a:p>
            <a:pPr algn="just"/>
            <a:endParaRPr lang="en-GB" sz="2600" b="1" dirty="0">
              <a:latin typeface="Arial" panose="020B0604020202020204" pitchFamily="34" charset="0"/>
              <a:ea typeface="Arial" charset="0"/>
              <a:cs typeface="Arial" panose="020B0604020202020204" pitchFamily="34" charset="0"/>
            </a:endParaRPr>
          </a:p>
          <a:p>
            <a:pPr algn="just"/>
            <a:endParaRPr lang="en-GB" sz="2600" b="1" dirty="0">
              <a:latin typeface="Arial" panose="020B0604020202020204" pitchFamily="34" charset="0"/>
              <a:ea typeface="Arial" charset="0"/>
              <a:cs typeface="Arial" panose="020B0604020202020204" pitchFamily="34" charset="0"/>
            </a:endParaRPr>
          </a:p>
          <a:p>
            <a:pPr algn="just"/>
            <a:endParaRPr lang="en-GB" sz="2600" b="1" dirty="0">
              <a:latin typeface="Arial" panose="020B0604020202020204" pitchFamily="34" charset="0"/>
              <a:ea typeface="Arial" charset="0"/>
              <a:cs typeface="Arial" panose="020B0604020202020204" pitchFamily="34" charset="0"/>
            </a:endParaRPr>
          </a:p>
          <a:p>
            <a:pPr algn="just"/>
            <a:endParaRPr lang="en-GB" sz="2600" b="1" dirty="0">
              <a:latin typeface="Arial" panose="020B0604020202020204" pitchFamily="34" charset="0"/>
              <a:ea typeface="Arial" charset="0"/>
              <a:cs typeface="Arial" panose="020B0604020202020204" pitchFamily="34" charset="0"/>
            </a:endParaRPr>
          </a:p>
          <a:p>
            <a:pPr algn="just"/>
            <a:endParaRPr lang="en-GB" sz="2600" b="1" dirty="0">
              <a:latin typeface="Arial" panose="020B0604020202020204" pitchFamily="34" charset="0"/>
              <a:ea typeface="Arial" charset="0"/>
              <a:cs typeface="Arial" panose="020B0604020202020204" pitchFamily="34" charset="0"/>
            </a:endParaRPr>
          </a:p>
          <a:p>
            <a:pPr algn="just"/>
            <a:endParaRPr lang="en-GB" sz="2600" b="1" dirty="0">
              <a:latin typeface="Arial" panose="020B0604020202020204" pitchFamily="34" charset="0"/>
              <a:ea typeface="Arial" charset="0"/>
              <a:cs typeface="Arial" panose="020B0604020202020204" pitchFamily="34" charset="0"/>
            </a:endParaRPr>
          </a:p>
          <a:p>
            <a:pPr algn="just"/>
            <a:endParaRPr lang="en-GB" sz="2600" b="1" dirty="0">
              <a:latin typeface="Arial" panose="020B0604020202020204" pitchFamily="34" charset="0"/>
              <a:ea typeface="Arial" charset="0"/>
              <a:cs typeface="Arial" panose="020B0604020202020204" pitchFamily="34" charset="0"/>
            </a:endParaRPr>
          </a:p>
          <a:p>
            <a:pPr algn="just"/>
            <a:endParaRPr lang="en-GB" sz="2600" b="1" dirty="0">
              <a:latin typeface="Arial" panose="020B0604020202020204" pitchFamily="34" charset="0"/>
              <a:ea typeface="Arial" charset="0"/>
              <a:cs typeface="Arial" panose="020B0604020202020204" pitchFamily="34" charset="0"/>
            </a:endParaRPr>
          </a:p>
          <a:p>
            <a:pPr algn="just"/>
            <a:endParaRPr lang="en-GB" sz="2600" b="1" dirty="0">
              <a:latin typeface="Arial" panose="020B0604020202020204" pitchFamily="34" charset="0"/>
              <a:ea typeface="Arial" charset="0"/>
              <a:cs typeface="Arial" panose="020B0604020202020204" pitchFamily="34" charset="0"/>
            </a:endParaRPr>
          </a:p>
          <a:p>
            <a:pPr algn="just"/>
            <a:endParaRPr lang="en-GB" sz="2600" b="1" dirty="0">
              <a:latin typeface="Arial" panose="020B0604020202020204" pitchFamily="34" charset="0"/>
              <a:ea typeface="Arial" charset="0"/>
              <a:cs typeface="Arial" panose="020B0604020202020204" pitchFamily="34" charset="0"/>
            </a:endParaRPr>
          </a:p>
          <a:p>
            <a:pPr algn="just"/>
            <a:endParaRPr lang="en-GB" sz="2600" b="1" dirty="0">
              <a:latin typeface="Arial" panose="020B0604020202020204" pitchFamily="34" charset="0"/>
              <a:ea typeface="Arial" charset="0"/>
              <a:cs typeface="Arial" panose="020B0604020202020204" pitchFamily="34" charset="0"/>
            </a:endParaRPr>
          </a:p>
          <a:p>
            <a:pPr algn="just"/>
            <a:endParaRPr lang="en-GB" sz="2600" b="1" dirty="0">
              <a:latin typeface="Arial" panose="020B0604020202020204" pitchFamily="34" charset="0"/>
              <a:ea typeface="Arial" charset="0"/>
              <a:cs typeface="Arial" panose="020B0604020202020204" pitchFamily="34" charset="0"/>
            </a:endParaRPr>
          </a:p>
          <a:p>
            <a:pPr algn="just"/>
            <a:endParaRPr lang="en-GB" sz="2600" b="1" dirty="0">
              <a:latin typeface="Arial" panose="020B0604020202020204" pitchFamily="34" charset="0"/>
              <a:ea typeface="Arial" charset="0"/>
              <a:cs typeface="Arial" panose="020B0604020202020204" pitchFamily="34" charset="0"/>
            </a:endParaRPr>
          </a:p>
          <a:p>
            <a:pPr algn="just"/>
            <a:endParaRPr lang="en-GB" sz="2600" b="1" dirty="0">
              <a:latin typeface="Arial" panose="020B0604020202020204" pitchFamily="34" charset="0"/>
              <a:ea typeface="Arial" charset="0"/>
              <a:cs typeface="Arial" panose="020B0604020202020204" pitchFamily="34" charset="0"/>
            </a:endParaRPr>
          </a:p>
          <a:p>
            <a:pPr algn="just"/>
            <a:endParaRPr lang="en-GB" sz="4400" b="1" dirty="0">
              <a:latin typeface="Arial" panose="020B0604020202020204" pitchFamily="34" charset="0"/>
              <a:ea typeface="Arial" charset="0"/>
              <a:cs typeface="Arial" panose="020B0604020202020204" pitchFamily="34" charset="0"/>
            </a:endParaRPr>
          </a:p>
          <a:p>
            <a:pPr marL="457200" indent="-457200">
              <a:buFont typeface="Symbol" panose="05050102010706020507" pitchFamily="18" charset="2"/>
              <a:buChar char="®"/>
            </a:pPr>
            <a:r>
              <a:rPr lang="en-GB" sz="2600" b="1" dirty="0">
                <a:latin typeface="Arial" panose="020B0604020202020204" pitchFamily="34" charset="0"/>
                <a:ea typeface="Arial" charset="0"/>
                <a:cs typeface="Arial" panose="020B0604020202020204" pitchFamily="34" charset="0"/>
              </a:rPr>
              <a:t>Transition crossing </a:t>
            </a:r>
            <a:r>
              <a:rPr lang="en-GB" sz="2600" b="1" dirty="0">
                <a:solidFill>
                  <a:srgbClr val="0051A5"/>
                </a:solidFill>
                <a:latin typeface="Arial" panose="020B0604020202020204" pitchFamily="34" charset="0"/>
                <a:ea typeface="Arial" charset="0"/>
                <a:cs typeface="Arial" panose="020B0604020202020204" pitchFamily="34" charset="0"/>
              </a:rPr>
              <a:t>transparent to</a:t>
            </a:r>
            <a:br>
              <a:rPr lang="en-GB" sz="2600" b="1" dirty="0">
                <a:solidFill>
                  <a:srgbClr val="0051A5"/>
                </a:solidFill>
                <a:latin typeface="Arial" panose="020B0604020202020204" pitchFamily="34" charset="0"/>
                <a:ea typeface="Arial" charset="0"/>
                <a:cs typeface="Arial" panose="020B0604020202020204" pitchFamily="34" charset="0"/>
              </a:rPr>
            </a:br>
            <a:r>
              <a:rPr lang="en-GB" sz="2600" b="1" dirty="0">
                <a:solidFill>
                  <a:srgbClr val="0051A5"/>
                </a:solidFill>
                <a:latin typeface="Arial" panose="020B0604020202020204" pitchFamily="34" charset="0"/>
                <a:ea typeface="Arial" charset="0"/>
                <a:cs typeface="Arial" panose="020B0604020202020204" pitchFamily="34" charset="0"/>
              </a:rPr>
              <a:t>beam phase loop</a:t>
            </a:r>
          </a:p>
          <a:p>
            <a:pPr marL="457200" indent="-457200">
              <a:buFont typeface="Symbol" panose="05050102010706020507" pitchFamily="18" charset="2"/>
              <a:buChar char="®"/>
            </a:pPr>
            <a:r>
              <a:rPr lang="en-GB" sz="2600" b="1" dirty="0">
                <a:solidFill>
                  <a:srgbClr val="C60000"/>
                </a:solidFill>
                <a:latin typeface="Arial" panose="020B0604020202020204" pitchFamily="34" charset="0"/>
                <a:ea typeface="Arial" charset="0"/>
                <a:cs typeface="Arial" panose="020B0604020202020204" pitchFamily="34" charset="0"/>
              </a:rPr>
              <a:t>Glitch at transition removed </a:t>
            </a:r>
          </a:p>
          <a:p>
            <a:pPr marL="457200" indent="-457200">
              <a:buFont typeface="Symbol" panose="05050102010706020507" pitchFamily="18" charset="2"/>
              <a:buChar char="®"/>
            </a:pPr>
            <a:r>
              <a:rPr lang="en-GB" sz="2600" b="1" dirty="0">
                <a:latin typeface="Arial" panose="020B0604020202020204" pitchFamily="34" charset="0"/>
                <a:ea typeface="Arial" charset="0"/>
                <a:cs typeface="Arial" panose="020B0604020202020204" pitchFamily="34" charset="0"/>
              </a:rPr>
              <a:t>Slow compensation after transition to</a:t>
            </a:r>
            <a:br>
              <a:rPr lang="en-GB" sz="2600" b="1" dirty="0">
                <a:latin typeface="Arial" panose="020B0604020202020204" pitchFamily="34" charset="0"/>
                <a:ea typeface="Arial" charset="0"/>
                <a:cs typeface="Arial" panose="020B0604020202020204" pitchFamily="34" charset="0"/>
              </a:rPr>
            </a:br>
            <a:r>
              <a:rPr lang="en-GB" sz="2600" b="1" dirty="0">
                <a:latin typeface="Arial" panose="020B0604020202020204" pitchFamily="34" charset="0"/>
                <a:ea typeface="Arial" charset="0"/>
                <a:cs typeface="Arial" panose="020B0604020202020204" pitchFamily="34" charset="0"/>
              </a:rPr>
              <a:t>move measured beam phase back to</a:t>
            </a:r>
            <a:br>
              <a:rPr lang="en-GB" sz="2600" b="1" dirty="0">
                <a:latin typeface="Arial" panose="020B0604020202020204" pitchFamily="34" charset="0"/>
                <a:ea typeface="Arial" charset="0"/>
                <a:cs typeface="Arial" panose="020B0604020202020204" pitchFamily="34" charset="0"/>
              </a:rPr>
            </a:br>
            <a:r>
              <a:rPr lang="en-GB" sz="2600" b="1" dirty="0">
                <a:latin typeface="Arial" panose="020B0604020202020204" pitchFamily="34" charset="0"/>
                <a:ea typeface="Arial" charset="0"/>
                <a:cs typeface="Arial" panose="020B0604020202020204" pitchFamily="34" charset="0"/>
              </a:rPr>
              <a:t>zero at flat-top</a:t>
            </a:r>
          </a:p>
        </p:txBody>
      </p:sp>
      <p:sp>
        <p:nvSpPr>
          <p:cNvPr id="21" name="Rounded Rectangle 20"/>
          <p:cNvSpPr/>
          <p:nvPr/>
        </p:nvSpPr>
        <p:spPr>
          <a:xfrm>
            <a:off x="720000" y="32460638"/>
            <a:ext cx="14039999" cy="1080000"/>
          </a:xfrm>
          <a:prstGeom prst="round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42723" rIns="360000" bIns="42723" numCol="1" spcCol="0" rtlCol="0" fromWordArt="0" anchor="ctr" anchorCtr="0" forceAA="0" compatLnSpc="1">
            <a:prstTxWarp prst="textNoShape">
              <a:avLst/>
            </a:prstTxWarp>
            <a:noAutofit/>
          </a:bodyPr>
          <a:lstStyle/>
          <a:p>
            <a:pPr algn="ctr"/>
            <a:r>
              <a:rPr lang="en-US" sz="5000" dirty="0">
                <a:solidFill>
                  <a:schemeClr val="bg1"/>
                </a:solidFill>
                <a:latin typeface="Arial" charset="0"/>
                <a:ea typeface="Arial" charset="0"/>
                <a:cs typeface="Arial" charset="0"/>
              </a:rPr>
              <a:t>Generation of cavity drive and return signals</a:t>
            </a:r>
          </a:p>
        </p:txBody>
      </p:sp>
      <p:sp>
        <p:nvSpPr>
          <p:cNvPr id="29" name="TextBox 28"/>
          <p:cNvSpPr txBox="1"/>
          <p:nvPr/>
        </p:nvSpPr>
        <p:spPr>
          <a:xfrm>
            <a:off x="720000" y="39734372"/>
            <a:ext cx="28800000" cy="2205628"/>
          </a:xfrm>
          <a:prstGeom prst="rect">
            <a:avLst/>
          </a:prstGeom>
          <a:solidFill>
            <a:srgbClr val="0053A1"/>
          </a:solidFill>
        </p:spPr>
        <p:txBody>
          <a:bodyPr wrap="square" lIns="2160000" tIns="360000" rIns="2160000" bIns="360000" numCol="4" spcCol="360000" rtlCol="0">
            <a:noAutofit/>
          </a:bodyPr>
          <a:lstStyle/>
          <a:p>
            <a:r>
              <a:rPr lang="en-US" sz="2600" dirty="0">
                <a:solidFill>
                  <a:schemeClr val="bg1"/>
                </a:solidFill>
                <a:latin typeface="Arial" charset="0"/>
                <a:ea typeface="Arial" charset="0"/>
                <a:cs typeface="Arial" charset="0"/>
              </a:rPr>
              <a:t> </a:t>
            </a:r>
            <a:endParaRPr lang="en-US" sz="1600" dirty="0">
              <a:solidFill>
                <a:schemeClr val="bg1"/>
              </a:solidFill>
              <a:latin typeface="Arial" charset="0"/>
              <a:ea typeface="Arial" charset="0"/>
              <a:cs typeface="Arial" charset="0"/>
            </a:endParaRPr>
          </a:p>
          <a:p>
            <a:endParaRPr lang="en-US" sz="2600" dirty="0">
              <a:solidFill>
                <a:schemeClr val="bg1"/>
              </a:solidFill>
              <a:latin typeface="Arial" charset="0"/>
              <a:ea typeface="Arial" charset="0"/>
              <a:cs typeface="Arial" charset="0"/>
            </a:endParaRPr>
          </a:p>
          <a:p>
            <a:endParaRPr lang="en-US" sz="2600" dirty="0">
              <a:solidFill>
                <a:schemeClr val="bg1"/>
              </a:solidFill>
              <a:latin typeface="Arial" charset="0"/>
              <a:ea typeface="Arial" charset="0"/>
              <a:cs typeface="Arial" charset="0"/>
            </a:endParaRPr>
          </a:p>
          <a:p>
            <a:endParaRPr lang="en-US" sz="2600" dirty="0">
              <a:solidFill>
                <a:schemeClr val="bg1"/>
              </a:solidFill>
              <a:latin typeface="Arial" charset="0"/>
              <a:ea typeface="Arial" charset="0"/>
              <a:cs typeface="Arial" charset="0"/>
            </a:endParaRPr>
          </a:p>
          <a:p>
            <a:endParaRPr lang="en-US" sz="2600" dirty="0">
              <a:solidFill>
                <a:schemeClr val="bg1"/>
              </a:solidFill>
              <a:latin typeface="Arial" charset="0"/>
              <a:ea typeface="Arial" charset="0"/>
              <a:cs typeface="Arial" charset="0"/>
            </a:endParaRPr>
          </a:p>
          <a:p>
            <a:endParaRPr lang="en-US" sz="2600" dirty="0">
              <a:solidFill>
                <a:schemeClr val="bg1"/>
              </a:solidFill>
              <a:latin typeface="Arial" charset="0"/>
              <a:ea typeface="Arial" charset="0"/>
              <a:cs typeface="Arial" charset="0"/>
            </a:endParaRPr>
          </a:p>
          <a:p>
            <a:endParaRPr lang="en-US" sz="2600" dirty="0">
              <a:solidFill>
                <a:schemeClr val="bg1"/>
              </a:solidFill>
              <a:latin typeface="Arial" charset="0"/>
              <a:ea typeface="Arial" charset="0"/>
              <a:cs typeface="Arial" charset="0"/>
            </a:endParaRPr>
          </a:p>
          <a:p>
            <a:endParaRPr lang="en-US" sz="2600" dirty="0">
              <a:solidFill>
                <a:schemeClr val="bg1"/>
              </a:solidFill>
              <a:latin typeface="Arial" charset="0"/>
              <a:ea typeface="Arial" charset="0"/>
              <a:cs typeface="Arial" charset="0"/>
            </a:endParaRPr>
          </a:p>
          <a:p>
            <a:r>
              <a:rPr lang="en-US" sz="2600" dirty="0">
                <a:solidFill>
                  <a:schemeClr val="bg1"/>
                </a:solidFill>
                <a:latin typeface="Arial" charset="0"/>
                <a:ea typeface="Arial" charset="0"/>
                <a:cs typeface="Arial" charset="0"/>
              </a:rPr>
              <a:t>REFERENCES</a:t>
            </a:r>
          </a:p>
          <a:p>
            <a:r>
              <a:rPr lang="en-US" sz="1600" dirty="0">
                <a:solidFill>
                  <a:schemeClr val="bg1"/>
                </a:solidFill>
                <a:latin typeface="Arial" charset="0"/>
                <a:ea typeface="Arial" charset="0"/>
                <a:cs typeface="Arial" charset="0"/>
              </a:rPr>
              <a:t>[1] 	</a:t>
            </a:r>
            <a:r>
              <a:rPr lang="en-GB" sz="1600" dirty="0">
                <a:solidFill>
                  <a:schemeClr val="bg1"/>
                </a:solidFill>
                <a:latin typeface="Arial" charset="0"/>
                <a:ea typeface="Arial" charset="0"/>
                <a:cs typeface="Arial" charset="0"/>
              </a:rPr>
              <a:t>A. </a:t>
            </a:r>
            <a:r>
              <a:rPr lang="en-GB" sz="1600" dirty="0" err="1">
                <a:solidFill>
                  <a:schemeClr val="bg1"/>
                </a:solidFill>
                <a:latin typeface="Arial" charset="0"/>
                <a:ea typeface="Arial" charset="0"/>
                <a:cs typeface="Arial" charset="0"/>
              </a:rPr>
              <a:t>Sørenssen</a:t>
            </a:r>
            <a:r>
              <a:rPr lang="en-GB" sz="1600" dirty="0">
                <a:solidFill>
                  <a:schemeClr val="bg1"/>
                </a:solidFill>
                <a:latin typeface="Arial" charset="0"/>
                <a:ea typeface="Arial" charset="0"/>
                <a:cs typeface="Arial" charset="0"/>
              </a:rPr>
              <a:t>, </a:t>
            </a:r>
            <a:r>
              <a:rPr lang="en-GB" sz="1600" i="1" dirty="0">
                <a:solidFill>
                  <a:schemeClr val="bg1"/>
                </a:solidFill>
                <a:latin typeface="Arial" charset="0"/>
                <a:ea typeface="Arial" charset="0"/>
                <a:cs typeface="Arial" charset="0"/>
              </a:rPr>
              <a:t>Crossing the Phase Transition in Strong- </a:t>
            </a:r>
            <a:br>
              <a:rPr lang="en-GB" sz="1600" i="1" dirty="0">
                <a:solidFill>
                  <a:schemeClr val="bg1"/>
                </a:solidFill>
                <a:latin typeface="Arial" charset="0"/>
                <a:ea typeface="Arial" charset="0"/>
                <a:cs typeface="Arial" charset="0"/>
              </a:rPr>
            </a:br>
            <a:r>
              <a:rPr lang="en-GB" sz="1600" i="1" dirty="0">
                <a:solidFill>
                  <a:schemeClr val="bg1"/>
                </a:solidFill>
                <a:latin typeface="Arial" charset="0"/>
                <a:ea typeface="Arial" charset="0"/>
                <a:cs typeface="Arial" charset="0"/>
              </a:rPr>
              <a:t>	focussing Proton Synchrotrons</a:t>
            </a:r>
            <a:r>
              <a:rPr lang="en-GB" sz="1600" dirty="0">
                <a:solidFill>
                  <a:schemeClr val="bg1"/>
                </a:solidFill>
                <a:latin typeface="Arial" charset="0"/>
                <a:ea typeface="Arial" charset="0"/>
                <a:cs typeface="Arial" charset="0"/>
              </a:rPr>
              <a:t>, Part. Acc., Vol. 6, 1975.</a:t>
            </a:r>
            <a:endParaRPr lang="en-US" sz="1600" dirty="0">
              <a:solidFill>
                <a:schemeClr val="bg1"/>
              </a:solidFill>
              <a:latin typeface="Arial" charset="0"/>
              <a:ea typeface="Arial" charset="0"/>
              <a:cs typeface="Arial" charset="0"/>
            </a:endParaRPr>
          </a:p>
          <a:p>
            <a:r>
              <a:rPr lang="en-GB" sz="1600" dirty="0">
                <a:solidFill>
                  <a:schemeClr val="bg1"/>
                </a:solidFill>
                <a:latin typeface="Arial" charset="0"/>
                <a:ea typeface="Arial" charset="0"/>
                <a:cs typeface="Arial" charset="0"/>
              </a:rPr>
              <a:t>[2]	H. Damerau, A. Findlay, S. S. Gilardoni, S. Hancock, </a:t>
            </a:r>
            <a:r>
              <a:rPr lang="en-GB" sz="1600" i="1" dirty="0">
                <a:solidFill>
                  <a:schemeClr val="bg1"/>
                </a:solidFill>
                <a:latin typeface="Arial" charset="0"/>
                <a:ea typeface="Arial" charset="0"/>
                <a:cs typeface="Arial" charset="0"/>
              </a:rPr>
              <a:t>RF 	Manipulations for Higher Brightness LHC-type Beams</a:t>
            </a:r>
            <a:r>
              <a:rPr lang="en-GB" sz="1600" dirty="0">
                <a:solidFill>
                  <a:schemeClr val="bg1"/>
                </a:solidFill>
                <a:latin typeface="Arial" charset="0"/>
                <a:ea typeface="Arial" charset="0"/>
                <a:cs typeface="Arial" charset="0"/>
              </a:rPr>
              <a:t>, 	IPAC2013, Shanghai, China, 2013.</a:t>
            </a:r>
            <a:endParaRPr lang="en-US" sz="1600" dirty="0">
              <a:solidFill>
                <a:schemeClr val="bg1"/>
              </a:solidFill>
              <a:latin typeface="Arial" charset="0"/>
              <a:ea typeface="Arial" charset="0"/>
              <a:cs typeface="Arial" charset="0"/>
            </a:endParaRPr>
          </a:p>
          <a:p>
            <a:endParaRPr lang="en-US" sz="1600" dirty="0">
              <a:solidFill>
                <a:schemeClr val="bg1"/>
              </a:solidFill>
              <a:latin typeface="Arial" charset="0"/>
              <a:ea typeface="Arial" charset="0"/>
              <a:cs typeface="Arial" charset="0"/>
            </a:endParaRPr>
          </a:p>
          <a:p>
            <a:r>
              <a:rPr lang="en-US" sz="1600" dirty="0">
                <a:solidFill>
                  <a:schemeClr val="bg1"/>
                </a:solidFill>
                <a:latin typeface="Arial" charset="0"/>
                <a:ea typeface="Arial" charset="0"/>
                <a:cs typeface="Arial" charset="0"/>
              </a:rPr>
              <a:t>[3]	H. Damerau, S. Hancock, A. Lasheen, D. Perrelet, RF 	</a:t>
            </a:r>
            <a:r>
              <a:rPr lang="en-US" sz="1600" i="1" dirty="0">
                <a:solidFill>
                  <a:schemeClr val="bg1"/>
                </a:solidFill>
                <a:latin typeface="Arial" charset="0"/>
                <a:ea typeface="Arial" charset="0"/>
                <a:cs typeface="Arial" charset="0"/>
              </a:rPr>
              <a:t>Manipulations for Special LHC-type Beams in the CERN 	PS</a:t>
            </a:r>
            <a:r>
              <a:rPr lang="en-US" sz="1600" dirty="0">
                <a:solidFill>
                  <a:schemeClr val="bg1"/>
                </a:solidFill>
                <a:latin typeface="Arial" charset="0"/>
                <a:ea typeface="Arial" charset="0"/>
                <a:cs typeface="Arial" charset="0"/>
              </a:rPr>
              <a:t>, IPAC2018, Vancouver, British Columbia, Canada, 2018.                                                                                [4]	H. Damerau, D. Perrelet, </a:t>
            </a:r>
            <a:r>
              <a:rPr lang="en-US" sz="1600" i="1" dirty="0">
                <a:solidFill>
                  <a:schemeClr val="bg1"/>
                </a:solidFill>
                <a:latin typeface="Arial" charset="0"/>
                <a:ea typeface="Arial" charset="0"/>
                <a:cs typeface="Arial" charset="0"/>
              </a:rPr>
              <a:t>Upgrade of the Beam-	synchronous RF Source System in the CERN PS</a:t>
            </a:r>
            <a:r>
              <a:rPr lang="en-US" sz="1600" dirty="0">
                <a:solidFill>
                  <a:schemeClr val="bg1"/>
                </a:solidFill>
                <a:latin typeface="Arial" charset="0"/>
                <a:ea typeface="Arial" charset="0"/>
                <a:cs typeface="Arial" charset="0"/>
              </a:rPr>
              <a:t>, 	LLRF2017, Barcelona, Spain, 2017.</a:t>
            </a:r>
            <a:endParaRPr lang="en-GB" sz="1600" dirty="0">
              <a:solidFill>
                <a:schemeClr val="bg1"/>
              </a:solidFill>
              <a:latin typeface="Arial" charset="0"/>
              <a:ea typeface="Arial" charset="0"/>
              <a:cs typeface="Arial" charset="0"/>
            </a:endParaRPr>
          </a:p>
        </p:txBody>
      </p:sp>
      <p:pic>
        <p:nvPicPr>
          <p:cNvPr id="30" name="Image 2" descr="logooutlin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000" y="40230000"/>
            <a:ext cx="1454619" cy="1440000"/>
          </a:xfrm>
          <a:prstGeom prst="rect">
            <a:avLst/>
          </a:prstGeom>
        </p:spPr>
      </p:pic>
      <p:sp>
        <p:nvSpPr>
          <p:cNvPr id="37" name="Rounded Rectangle 36"/>
          <p:cNvSpPr/>
          <p:nvPr/>
        </p:nvSpPr>
        <p:spPr>
          <a:xfrm>
            <a:off x="15480000" y="5217120"/>
            <a:ext cx="14040000" cy="1080000"/>
          </a:xfrm>
          <a:prstGeom prst="round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42723" rIns="360000" bIns="42723" numCol="1" spcCol="0" rtlCol="0" fromWordArt="0" anchor="ctr" anchorCtr="0" forceAA="0" compatLnSpc="1">
            <a:prstTxWarp prst="textNoShape">
              <a:avLst/>
            </a:prstTxWarp>
            <a:noAutofit/>
          </a:bodyPr>
          <a:lstStyle/>
          <a:p>
            <a:pPr algn="ctr"/>
            <a:r>
              <a:rPr lang="en-US" sz="5000" dirty="0">
                <a:solidFill>
                  <a:schemeClr val="bg1"/>
                </a:solidFill>
                <a:latin typeface="Arial" charset="0"/>
                <a:ea typeface="Arial" charset="0"/>
                <a:cs typeface="Arial" charset="0"/>
              </a:rPr>
              <a:t>Compensated transition crossing scheme</a:t>
            </a:r>
          </a:p>
        </p:txBody>
      </p:sp>
      <p:sp>
        <p:nvSpPr>
          <p:cNvPr id="38" name="Rounded Rectangle 37"/>
          <p:cNvSpPr/>
          <p:nvPr/>
        </p:nvSpPr>
        <p:spPr>
          <a:xfrm>
            <a:off x="15480000" y="20270377"/>
            <a:ext cx="14040000" cy="1080000"/>
          </a:xfrm>
          <a:prstGeom prst="round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42723" rIns="360000" bIns="42723" numCol="1" spcCol="0" rtlCol="0" fromWordArt="0" anchor="ctr" anchorCtr="0" forceAA="0" compatLnSpc="1">
            <a:prstTxWarp prst="textNoShape">
              <a:avLst/>
            </a:prstTxWarp>
            <a:noAutofit/>
          </a:bodyPr>
          <a:lstStyle/>
          <a:p>
            <a:pPr algn="ctr"/>
            <a:r>
              <a:rPr lang="en-GB" sz="5000" dirty="0">
                <a:solidFill>
                  <a:schemeClr val="bg1"/>
                </a:solidFill>
                <a:latin typeface="Arial" charset="0"/>
                <a:ea typeface="Arial" charset="0"/>
                <a:cs typeface="Arial" charset="0"/>
              </a:rPr>
              <a:t>Results with beam</a:t>
            </a:r>
            <a:endParaRPr lang="en-US" sz="5000" dirty="0">
              <a:solidFill>
                <a:schemeClr val="bg1"/>
              </a:solidFill>
              <a:latin typeface="Arial" charset="0"/>
              <a:ea typeface="Arial" charset="0"/>
              <a:cs typeface="Arial" charset="0"/>
            </a:endParaRPr>
          </a:p>
        </p:txBody>
      </p:sp>
      <p:sp>
        <p:nvSpPr>
          <p:cNvPr id="25" name="Rounded Rectangle 24"/>
          <p:cNvSpPr/>
          <p:nvPr/>
        </p:nvSpPr>
        <p:spPr>
          <a:xfrm>
            <a:off x="721316" y="12954240"/>
            <a:ext cx="14040000" cy="1080000"/>
          </a:xfrm>
          <a:prstGeom prst="round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42723" rIns="360000" bIns="42723" numCol="1" spcCol="0" rtlCol="0" fromWordArt="0" anchor="ctr" anchorCtr="0" forceAA="0" compatLnSpc="1">
            <a:prstTxWarp prst="textNoShape">
              <a:avLst/>
            </a:prstTxWarp>
            <a:noAutofit/>
          </a:bodyPr>
          <a:lstStyle/>
          <a:p>
            <a:pPr algn="ctr"/>
            <a:r>
              <a:rPr lang="en-US" sz="5000" dirty="0">
                <a:solidFill>
                  <a:schemeClr val="bg1"/>
                </a:solidFill>
                <a:latin typeface="Arial" charset="0"/>
                <a:ea typeface="Arial" charset="0"/>
                <a:cs typeface="Arial" charset="0"/>
              </a:rPr>
              <a:t>Introduction</a:t>
            </a:r>
          </a:p>
        </p:txBody>
      </p:sp>
      <p:sp>
        <p:nvSpPr>
          <p:cNvPr id="443" name="Rounded Rectangle 442"/>
          <p:cNvSpPr/>
          <p:nvPr/>
        </p:nvSpPr>
        <p:spPr>
          <a:xfrm>
            <a:off x="15480000" y="31578087"/>
            <a:ext cx="14039999" cy="1080000"/>
          </a:xfrm>
          <a:prstGeom prst="round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42723" rIns="360000" bIns="42723" numCol="1" spcCol="0" rtlCol="0" fromWordArt="0" anchor="ctr" anchorCtr="0" forceAA="0" compatLnSpc="1">
            <a:prstTxWarp prst="textNoShape">
              <a:avLst/>
            </a:prstTxWarp>
            <a:noAutofit/>
          </a:bodyPr>
          <a:lstStyle/>
          <a:p>
            <a:pPr algn="ctr"/>
            <a:r>
              <a:rPr lang="en-US" sz="5000" dirty="0">
                <a:solidFill>
                  <a:schemeClr val="bg1"/>
                </a:solidFill>
                <a:latin typeface="Arial" charset="0"/>
                <a:ea typeface="Arial" charset="0"/>
                <a:cs typeface="Arial" charset="0"/>
              </a:rPr>
              <a:t>Conclusions</a:t>
            </a:r>
          </a:p>
        </p:txBody>
      </p:sp>
      <p:sp>
        <p:nvSpPr>
          <p:cNvPr id="566" name="Oval 565"/>
          <p:cNvSpPr/>
          <p:nvPr/>
        </p:nvSpPr>
        <p:spPr>
          <a:xfrm>
            <a:off x="9605451" y="18959565"/>
            <a:ext cx="152866" cy="164155"/>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Arial" panose="020B0604020202020204" pitchFamily="34" charset="0"/>
              <a:cs typeface="Arial" panose="020B0604020202020204" pitchFamily="34" charset="0"/>
            </a:endParaRPr>
          </a:p>
        </p:txBody>
      </p:sp>
      <p:sp>
        <p:nvSpPr>
          <p:cNvPr id="567" name="Oval 566"/>
          <p:cNvSpPr/>
          <p:nvPr/>
        </p:nvSpPr>
        <p:spPr>
          <a:xfrm>
            <a:off x="8358544" y="16870497"/>
            <a:ext cx="152866" cy="164155"/>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Arial" panose="020B0604020202020204" pitchFamily="34" charset="0"/>
              <a:cs typeface="Arial" panose="020B0604020202020204" pitchFamily="34" charset="0"/>
            </a:endParaRPr>
          </a:p>
        </p:txBody>
      </p:sp>
      <p:sp>
        <p:nvSpPr>
          <p:cNvPr id="568" name="Oval 567"/>
          <p:cNvSpPr/>
          <p:nvPr/>
        </p:nvSpPr>
        <p:spPr>
          <a:xfrm>
            <a:off x="9075371" y="15755306"/>
            <a:ext cx="152866" cy="164155"/>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Arial" panose="020B0604020202020204" pitchFamily="34" charset="0"/>
              <a:cs typeface="Arial" panose="020B0604020202020204" pitchFamily="34" charset="0"/>
            </a:endParaRPr>
          </a:p>
        </p:txBody>
      </p:sp>
      <p:sp>
        <p:nvSpPr>
          <p:cNvPr id="569" name="Oval 568"/>
          <p:cNvSpPr/>
          <p:nvPr/>
        </p:nvSpPr>
        <p:spPr>
          <a:xfrm>
            <a:off x="9945063" y="15413860"/>
            <a:ext cx="152866" cy="164155"/>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Arial" panose="020B0604020202020204" pitchFamily="34" charset="0"/>
              <a:cs typeface="Arial" panose="020B0604020202020204" pitchFamily="34" charset="0"/>
            </a:endParaRPr>
          </a:p>
        </p:txBody>
      </p:sp>
      <p:sp>
        <p:nvSpPr>
          <p:cNvPr id="570" name="Oval 569"/>
          <p:cNvSpPr/>
          <p:nvPr/>
        </p:nvSpPr>
        <p:spPr>
          <a:xfrm>
            <a:off x="11226316" y="15755306"/>
            <a:ext cx="152866" cy="164155"/>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Arial" panose="020B0604020202020204" pitchFamily="34" charset="0"/>
              <a:cs typeface="Arial" panose="020B0604020202020204" pitchFamily="34" charset="0"/>
            </a:endParaRPr>
          </a:p>
        </p:txBody>
      </p:sp>
      <p:sp>
        <p:nvSpPr>
          <p:cNvPr id="571" name="Oval 570"/>
          <p:cNvSpPr/>
          <p:nvPr/>
        </p:nvSpPr>
        <p:spPr>
          <a:xfrm>
            <a:off x="11743242" y="16337010"/>
            <a:ext cx="152866" cy="164155"/>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Arial" panose="020B0604020202020204" pitchFamily="34" charset="0"/>
              <a:cs typeface="Arial" panose="020B0604020202020204" pitchFamily="34" charset="0"/>
            </a:endParaRPr>
          </a:p>
        </p:txBody>
      </p:sp>
      <p:sp>
        <p:nvSpPr>
          <p:cNvPr id="572" name="Oval 571"/>
          <p:cNvSpPr/>
          <p:nvPr/>
        </p:nvSpPr>
        <p:spPr>
          <a:xfrm>
            <a:off x="11919626" y="17535894"/>
            <a:ext cx="152866" cy="164155"/>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Arial" panose="020B0604020202020204" pitchFamily="34" charset="0"/>
              <a:cs typeface="Arial" panose="020B0604020202020204" pitchFamily="34" charset="0"/>
            </a:endParaRPr>
          </a:p>
        </p:txBody>
      </p:sp>
      <p:sp>
        <p:nvSpPr>
          <p:cNvPr id="573" name="Oval 572"/>
          <p:cNvSpPr/>
          <p:nvPr/>
        </p:nvSpPr>
        <p:spPr>
          <a:xfrm>
            <a:off x="11302749" y="18593680"/>
            <a:ext cx="152866" cy="164155"/>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Arial" panose="020B0604020202020204" pitchFamily="34" charset="0"/>
              <a:cs typeface="Arial" panose="020B0604020202020204" pitchFamily="34" charset="0"/>
            </a:endParaRPr>
          </a:p>
        </p:txBody>
      </p:sp>
      <p:sp>
        <p:nvSpPr>
          <p:cNvPr id="574" name="Oval 573"/>
          <p:cNvSpPr/>
          <p:nvPr/>
        </p:nvSpPr>
        <p:spPr>
          <a:xfrm>
            <a:off x="9452585" y="15527073"/>
            <a:ext cx="152866" cy="164155"/>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Arial" panose="020B0604020202020204" pitchFamily="34" charset="0"/>
              <a:cs typeface="Arial" panose="020B0604020202020204" pitchFamily="34" charset="0"/>
            </a:endParaRPr>
          </a:p>
        </p:txBody>
      </p:sp>
      <p:sp>
        <p:nvSpPr>
          <p:cNvPr id="575" name="Oval 574"/>
          <p:cNvSpPr/>
          <p:nvPr/>
        </p:nvSpPr>
        <p:spPr>
          <a:xfrm>
            <a:off x="11953972" y="17181038"/>
            <a:ext cx="152866" cy="164155"/>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Arial" panose="020B0604020202020204" pitchFamily="34" charset="0"/>
              <a:cs typeface="Arial" panose="020B0604020202020204" pitchFamily="34" charset="0"/>
            </a:endParaRPr>
          </a:p>
        </p:txBody>
      </p:sp>
      <p:sp>
        <p:nvSpPr>
          <p:cNvPr id="576" name="Oval 575"/>
          <p:cNvSpPr/>
          <p:nvPr/>
        </p:nvSpPr>
        <p:spPr>
          <a:xfrm>
            <a:off x="11666809" y="18215307"/>
            <a:ext cx="152866" cy="164155"/>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Arial" panose="020B0604020202020204" pitchFamily="34" charset="0"/>
              <a:cs typeface="Arial" panose="020B0604020202020204" pitchFamily="34" charset="0"/>
            </a:endParaRPr>
          </a:p>
        </p:txBody>
      </p:sp>
      <p:sp>
        <p:nvSpPr>
          <p:cNvPr id="577" name="TextBox 576"/>
          <p:cNvSpPr txBox="1"/>
          <p:nvPr/>
        </p:nvSpPr>
        <p:spPr>
          <a:xfrm>
            <a:off x="9624417" y="18682566"/>
            <a:ext cx="346120" cy="276999"/>
          </a:xfrm>
          <a:prstGeom prst="rect">
            <a:avLst/>
          </a:prstGeom>
          <a:solidFill>
            <a:schemeClr val="accent2">
              <a:lumMod val="40000"/>
              <a:lumOff val="60000"/>
            </a:schemeClr>
          </a:solidFill>
        </p:spPr>
        <p:txBody>
          <a:bodyPr wrap="none" rtlCol="0">
            <a:spAutoFit/>
          </a:bodyPr>
          <a:lstStyle/>
          <a:p>
            <a:r>
              <a:rPr lang="en-US" sz="1200" b="1" dirty="0">
                <a:solidFill>
                  <a:prstClr val="black"/>
                </a:solidFill>
                <a:latin typeface="Arial" panose="020B0604020202020204" pitchFamily="34" charset="0"/>
                <a:cs typeface="Arial" panose="020B0604020202020204" pitchFamily="34" charset="0"/>
              </a:rPr>
              <a:t>11</a:t>
            </a:r>
          </a:p>
        </p:txBody>
      </p:sp>
      <p:sp>
        <p:nvSpPr>
          <p:cNvPr id="578" name="TextBox 577"/>
          <p:cNvSpPr txBox="1"/>
          <p:nvPr/>
        </p:nvSpPr>
        <p:spPr>
          <a:xfrm>
            <a:off x="8519250" y="16616555"/>
            <a:ext cx="354584" cy="276999"/>
          </a:xfrm>
          <a:prstGeom prst="rect">
            <a:avLst/>
          </a:prstGeom>
          <a:solidFill>
            <a:schemeClr val="accent2">
              <a:lumMod val="40000"/>
              <a:lumOff val="60000"/>
            </a:schemeClr>
          </a:solidFill>
        </p:spPr>
        <p:txBody>
          <a:bodyPr wrap="none" rtlCol="0">
            <a:spAutoFit/>
          </a:bodyPr>
          <a:lstStyle/>
          <a:p>
            <a:r>
              <a:rPr lang="en-US" sz="1200" b="1" dirty="0">
                <a:solidFill>
                  <a:prstClr val="black"/>
                </a:solidFill>
                <a:latin typeface="Arial" panose="020B0604020202020204" pitchFamily="34" charset="0"/>
                <a:cs typeface="Arial" panose="020B0604020202020204" pitchFamily="34" charset="0"/>
              </a:rPr>
              <a:t>36</a:t>
            </a:r>
          </a:p>
        </p:txBody>
      </p:sp>
      <p:sp>
        <p:nvSpPr>
          <p:cNvPr id="579" name="TextBox 578"/>
          <p:cNvSpPr txBox="1"/>
          <p:nvPr/>
        </p:nvSpPr>
        <p:spPr>
          <a:xfrm>
            <a:off x="9154147" y="15935387"/>
            <a:ext cx="355837" cy="276999"/>
          </a:xfrm>
          <a:prstGeom prst="rect">
            <a:avLst/>
          </a:prstGeom>
          <a:solidFill>
            <a:schemeClr val="accent2">
              <a:lumMod val="40000"/>
              <a:lumOff val="60000"/>
            </a:schemeClr>
          </a:solidFill>
        </p:spPr>
        <p:txBody>
          <a:bodyPr wrap="none" rtlCol="0">
            <a:spAutoFit/>
          </a:bodyPr>
          <a:lstStyle/>
          <a:p>
            <a:r>
              <a:rPr lang="en-US" sz="1200" b="1" dirty="0">
                <a:solidFill>
                  <a:prstClr val="black"/>
                </a:solidFill>
                <a:latin typeface="Arial" panose="020B0604020202020204" pitchFamily="34" charset="0"/>
                <a:cs typeface="Arial" panose="020B0604020202020204" pitchFamily="34" charset="0"/>
              </a:rPr>
              <a:t>46</a:t>
            </a:r>
          </a:p>
        </p:txBody>
      </p:sp>
      <p:sp>
        <p:nvSpPr>
          <p:cNvPr id="580" name="TextBox 579"/>
          <p:cNvSpPr txBox="1"/>
          <p:nvPr/>
        </p:nvSpPr>
        <p:spPr>
          <a:xfrm>
            <a:off x="9600849" y="15710708"/>
            <a:ext cx="354584" cy="276999"/>
          </a:xfrm>
          <a:prstGeom prst="rect">
            <a:avLst/>
          </a:prstGeom>
          <a:solidFill>
            <a:schemeClr val="accent2">
              <a:lumMod val="40000"/>
              <a:lumOff val="60000"/>
            </a:schemeClr>
          </a:solidFill>
        </p:spPr>
        <p:txBody>
          <a:bodyPr wrap="none" rtlCol="0">
            <a:spAutoFit/>
          </a:bodyPr>
          <a:lstStyle/>
          <a:p>
            <a:r>
              <a:rPr lang="en-US" sz="1200" b="1" dirty="0">
                <a:solidFill>
                  <a:prstClr val="black"/>
                </a:solidFill>
                <a:latin typeface="Arial" panose="020B0604020202020204" pitchFamily="34" charset="0"/>
                <a:cs typeface="Arial" panose="020B0604020202020204" pitchFamily="34" charset="0"/>
              </a:rPr>
              <a:t>51</a:t>
            </a:r>
          </a:p>
        </p:txBody>
      </p:sp>
      <p:sp>
        <p:nvSpPr>
          <p:cNvPr id="581" name="TextBox 580"/>
          <p:cNvSpPr txBox="1"/>
          <p:nvPr/>
        </p:nvSpPr>
        <p:spPr>
          <a:xfrm>
            <a:off x="10072215" y="15595724"/>
            <a:ext cx="354584" cy="276999"/>
          </a:xfrm>
          <a:prstGeom prst="rect">
            <a:avLst/>
          </a:prstGeom>
          <a:solidFill>
            <a:schemeClr val="accent2">
              <a:lumMod val="40000"/>
              <a:lumOff val="60000"/>
            </a:schemeClr>
          </a:solidFill>
        </p:spPr>
        <p:txBody>
          <a:bodyPr wrap="none" rtlCol="0">
            <a:spAutoFit/>
          </a:bodyPr>
          <a:lstStyle/>
          <a:p>
            <a:r>
              <a:rPr lang="en-US" sz="1200" b="1" dirty="0">
                <a:solidFill>
                  <a:prstClr val="black"/>
                </a:solidFill>
                <a:latin typeface="Arial" panose="020B0604020202020204" pitchFamily="34" charset="0"/>
                <a:cs typeface="Arial" panose="020B0604020202020204" pitchFamily="34" charset="0"/>
              </a:rPr>
              <a:t>56</a:t>
            </a:r>
          </a:p>
        </p:txBody>
      </p:sp>
      <p:sp>
        <p:nvSpPr>
          <p:cNvPr id="582" name="TextBox 581"/>
          <p:cNvSpPr txBox="1"/>
          <p:nvPr/>
        </p:nvSpPr>
        <p:spPr>
          <a:xfrm>
            <a:off x="10867950" y="15883638"/>
            <a:ext cx="368661" cy="276999"/>
          </a:xfrm>
          <a:prstGeom prst="rect">
            <a:avLst/>
          </a:prstGeom>
          <a:solidFill>
            <a:schemeClr val="accent2">
              <a:lumMod val="40000"/>
              <a:lumOff val="60000"/>
            </a:schemeClr>
          </a:solidFill>
        </p:spPr>
        <p:txBody>
          <a:bodyPr wrap="none" rtlCol="0">
            <a:spAutoFit/>
          </a:bodyPr>
          <a:lstStyle/>
          <a:p>
            <a:r>
              <a:rPr lang="en-US" sz="1200" b="1" dirty="0">
                <a:solidFill>
                  <a:prstClr val="black"/>
                </a:solidFill>
                <a:latin typeface="Arial" panose="020B0604020202020204" pitchFamily="34" charset="0"/>
                <a:cs typeface="Arial" panose="020B0604020202020204" pitchFamily="34" charset="0"/>
              </a:rPr>
              <a:t>66</a:t>
            </a:r>
          </a:p>
        </p:txBody>
      </p:sp>
      <p:sp>
        <p:nvSpPr>
          <p:cNvPr id="583" name="TextBox 582"/>
          <p:cNvSpPr txBox="1"/>
          <p:nvPr/>
        </p:nvSpPr>
        <p:spPr>
          <a:xfrm>
            <a:off x="11381619" y="16414985"/>
            <a:ext cx="354584" cy="276999"/>
          </a:xfrm>
          <a:prstGeom prst="rect">
            <a:avLst/>
          </a:prstGeom>
          <a:solidFill>
            <a:schemeClr val="accent2">
              <a:lumMod val="40000"/>
              <a:lumOff val="60000"/>
            </a:schemeClr>
          </a:solidFill>
        </p:spPr>
        <p:txBody>
          <a:bodyPr wrap="none" rtlCol="0">
            <a:spAutoFit/>
          </a:bodyPr>
          <a:lstStyle/>
          <a:p>
            <a:r>
              <a:rPr lang="en-US" sz="1200" b="1" dirty="0">
                <a:solidFill>
                  <a:prstClr val="black"/>
                </a:solidFill>
                <a:latin typeface="Arial" panose="020B0604020202020204" pitchFamily="34" charset="0"/>
                <a:cs typeface="Arial" panose="020B0604020202020204" pitchFamily="34" charset="0"/>
              </a:rPr>
              <a:t>76</a:t>
            </a:r>
          </a:p>
        </p:txBody>
      </p:sp>
      <p:sp>
        <p:nvSpPr>
          <p:cNvPr id="584" name="TextBox 583"/>
          <p:cNvSpPr txBox="1"/>
          <p:nvPr/>
        </p:nvSpPr>
        <p:spPr>
          <a:xfrm>
            <a:off x="11605520" y="17089868"/>
            <a:ext cx="354584" cy="276999"/>
          </a:xfrm>
          <a:prstGeom prst="rect">
            <a:avLst/>
          </a:prstGeom>
          <a:solidFill>
            <a:schemeClr val="accent2">
              <a:lumMod val="40000"/>
              <a:lumOff val="60000"/>
            </a:schemeClr>
          </a:solidFill>
        </p:spPr>
        <p:txBody>
          <a:bodyPr wrap="none" rtlCol="0">
            <a:spAutoFit/>
          </a:bodyPr>
          <a:lstStyle/>
          <a:p>
            <a:r>
              <a:rPr lang="en-US" sz="1200" b="1" dirty="0">
                <a:solidFill>
                  <a:prstClr val="black"/>
                </a:solidFill>
                <a:latin typeface="Arial" panose="020B0604020202020204" pitchFamily="34" charset="0"/>
                <a:cs typeface="Arial" panose="020B0604020202020204" pitchFamily="34" charset="0"/>
              </a:rPr>
              <a:t>81</a:t>
            </a:r>
          </a:p>
        </p:txBody>
      </p:sp>
      <p:sp>
        <p:nvSpPr>
          <p:cNvPr id="585" name="TextBox 584"/>
          <p:cNvSpPr txBox="1"/>
          <p:nvPr/>
        </p:nvSpPr>
        <p:spPr>
          <a:xfrm>
            <a:off x="11540271" y="17428560"/>
            <a:ext cx="355837" cy="276999"/>
          </a:xfrm>
          <a:prstGeom prst="rect">
            <a:avLst/>
          </a:prstGeom>
          <a:solidFill>
            <a:schemeClr val="accent2">
              <a:lumMod val="40000"/>
              <a:lumOff val="60000"/>
            </a:schemeClr>
          </a:solidFill>
        </p:spPr>
        <p:txBody>
          <a:bodyPr wrap="none" rtlCol="0">
            <a:spAutoFit/>
          </a:bodyPr>
          <a:lstStyle/>
          <a:p>
            <a:r>
              <a:rPr lang="en-US" sz="1200" b="1" dirty="0">
                <a:solidFill>
                  <a:prstClr val="black"/>
                </a:solidFill>
                <a:latin typeface="Arial" panose="020B0604020202020204" pitchFamily="34" charset="0"/>
                <a:cs typeface="Arial" panose="020B0604020202020204" pitchFamily="34" charset="0"/>
              </a:rPr>
              <a:t>86</a:t>
            </a:r>
          </a:p>
        </p:txBody>
      </p:sp>
      <p:sp>
        <p:nvSpPr>
          <p:cNvPr id="586" name="TextBox 585"/>
          <p:cNvSpPr txBox="1"/>
          <p:nvPr/>
        </p:nvSpPr>
        <p:spPr>
          <a:xfrm>
            <a:off x="11314499" y="18112382"/>
            <a:ext cx="354584" cy="276999"/>
          </a:xfrm>
          <a:prstGeom prst="rect">
            <a:avLst/>
          </a:prstGeom>
          <a:solidFill>
            <a:schemeClr val="accent2">
              <a:lumMod val="40000"/>
              <a:lumOff val="60000"/>
            </a:schemeClr>
          </a:solidFill>
        </p:spPr>
        <p:txBody>
          <a:bodyPr wrap="none" rtlCol="0">
            <a:spAutoFit/>
          </a:bodyPr>
          <a:lstStyle/>
          <a:p>
            <a:r>
              <a:rPr lang="en-US" sz="1200" b="1" dirty="0">
                <a:solidFill>
                  <a:prstClr val="black"/>
                </a:solidFill>
                <a:latin typeface="Arial" panose="020B0604020202020204" pitchFamily="34" charset="0"/>
                <a:cs typeface="Arial" panose="020B0604020202020204" pitchFamily="34" charset="0"/>
              </a:rPr>
              <a:t>91</a:t>
            </a:r>
          </a:p>
        </p:txBody>
      </p:sp>
      <p:sp>
        <p:nvSpPr>
          <p:cNvPr id="587" name="TextBox 586"/>
          <p:cNvSpPr txBox="1"/>
          <p:nvPr/>
        </p:nvSpPr>
        <p:spPr>
          <a:xfrm>
            <a:off x="10915190" y="18455180"/>
            <a:ext cx="355837" cy="276999"/>
          </a:xfrm>
          <a:prstGeom prst="rect">
            <a:avLst/>
          </a:prstGeom>
          <a:solidFill>
            <a:schemeClr val="accent2">
              <a:lumMod val="40000"/>
              <a:lumOff val="60000"/>
            </a:schemeClr>
          </a:solidFill>
        </p:spPr>
        <p:txBody>
          <a:bodyPr wrap="none" rtlCol="0">
            <a:spAutoFit/>
          </a:bodyPr>
          <a:lstStyle/>
          <a:p>
            <a:r>
              <a:rPr lang="en-US" sz="1200" b="1" dirty="0">
                <a:solidFill>
                  <a:prstClr val="black"/>
                </a:solidFill>
                <a:latin typeface="Arial" panose="020B0604020202020204" pitchFamily="34" charset="0"/>
                <a:cs typeface="Arial" panose="020B0604020202020204" pitchFamily="34" charset="0"/>
              </a:rPr>
              <a:t>96</a:t>
            </a:r>
          </a:p>
        </p:txBody>
      </p:sp>
      <p:sp>
        <p:nvSpPr>
          <p:cNvPr id="588" name="Oval 587"/>
          <p:cNvSpPr/>
          <p:nvPr/>
        </p:nvSpPr>
        <p:spPr>
          <a:xfrm>
            <a:off x="11919626" y="16925713"/>
            <a:ext cx="152866" cy="164155"/>
          </a:xfrm>
          <a:prstGeom prst="ellipse">
            <a:avLst/>
          </a:prstGeom>
          <a:solidFill>
            <a:srgbClr val="2C5D70"/>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Arial" panose="020B0604020202020204" pitchFamily="34" charset="0"/>
              <a:cs typeface="Arial" panose="020B0604020202020204" pitchFamily="34" charset="0"/>
            </a:endParaRPr>
          </a:p>
        </p:txBody>
      </p:sp>
      <p:sp>
        <p:nvSpPr>
          <p:cNvPr id="589" name="Oval 588"/>
          <p:cNvSpPr/>
          <p:nvPr/>
        </p:nvSpPr>
        <p:spPr>
          <a:xfrm>
            <a:off x="11538556" y="18373102"/>
            <a:ext cx="152866" cy="164155"/>
          </a:xfrm>
          <a:prstGeom prst="ellipse">
            <a:avLst/>
          </a:prstGeom>
          <a:solidFill>
            <a:srgbClr val="2C5D70"/>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Arial" panose="020B0604020202020204" pitchFamily="34" charset="0"/>
              <a:cs typeface="Arial" panose="020B0604020202020204" pitchFamily="34" charset="0"/>
            </a:endParaRPr>
          </a:p>
        </p:txBody>
      </p:sp>
      <p:sp>
        <p:nvSpPr>
          <p:cNvPr id="590" name="TextBox 589"/>
          <p:cNvSpPr txBox="1"/>
          <p:nvPr/>
        </p:nvSpPr>
        <p:spPr>
          <a:xfrm>
            <a:off x="12069703" y="16691984"/>
            <a:ext cx="355837" cy="276999"/>
          </a:xfrm>
          <a:prstGeom prst="rect">
            <a:avLst/>
          </a:prstGeom>
          <a:solidFill>
            <a:schemeClr val="accent1">
              <a:lumMod val="40000"/>
              <a:lumOff val="60000"/>
            </a:schemeClr>
          </a:solidFill>
        </p:spPr>
        <p:txBody>
          <a:bodyPr wrap="none" rtlCol="0">
            <a:spAutoFit/>
          </a:bodyPr>
          <a:lstStyle/>
          <a:p>
            <a:r>
              <a:rPr lang="en-US" sz="1200" b="1" dirty="0">
                <a:solidFill>
                  <a:prstClr val="black"/>
                </a:solidFill>
                <a:latin typeface="Arial" panose="020B0604020202020204" pitchFamily="34" charset="0"/>
                <a:cs typeface="Arial" panose="020B0604020202020204" pitchFamily="34" charset="0"/>
              </a:rPr>
              <a:t>80</a:t>
            </a:r>
          </a:p>
        </p:txBody>
      </p:sp>
      <p:sp>
        <p:nvSpPr>
          <p:cNvPr id="591" name="TextBox 590"/>
          <p:cNvSpPr txBox="1"/>
          <p:nvPr/>
        </p:nvSpPr>
        <p:spPr>
          <a:xfrm>
            <a:off x="11704896" y="18455180"/>
            <a:ext cx="354584" cy="276999"/>
          </a:xfrm>
          <a:prstGeom prst="rect">
            <a:avLst/>
          </a:prstGeom>
          <a:solidFill>
            <a:schemeClr val="accent1">
              <a:lumMod val="40000"/>
              <a:lumOff val="60000"/>
            </a:schemeClr>
          </a:solidFill>
        </p:spPr>
        <p:txBody>
          <a:bodyPr wrap="none" rtlCol="0">
            <a:spAutoFit/>
          </a:bodyPr>
          <a:lstStyle/>
          <a:p>
            <a:r>
              <a:rPr lang="en-US" sz="1200" b="1" dirty="0">
                <a:solidFill>
                  <a:prstClr val="black"/>
                </a:solidFill>
                <a:latin typeface="Arial" panose="020B0604020202020204" pitchFamily="34" charset="0"/>
                <a:cs typeface="Arial" panose="020B0604020202020204" pitchFamily="34" charset="0"/>
              </a:rPr>
              <a:t>92</a:t>
            </a:r>
          </a:p>
        </p:txBody>
      </p:sp>
      <p:sp>
        <p:nvSpPr>
          <p:cNvPr id="592" name="Oval 591"/>
          <p:cNvSpPr/>
          <p:nvPr/>
        </p:nvSpPr>
        <p:spPr>
          <a:xfrm>
            <a:off x="11826647" y="16505070"/>
            <a:ext cx="152866" cy="164155"/>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Arial" panose="020B0604020202020204" pitchFamily="34" charset="0"/>
              <a:cs typeface="Arial" panose="020B0604020202020204" pitchFamily="34" charset="0"/>
            </a:endParaRPr>
          </a:p>
        </p:txBody>
      </p:sp>
      <p:sp>
        <p:nvSpPr>
          <p:cNvPr id="593" name="Oval 592"/>
          <p:cNvSpPr/>
          <p:nvPr/>
        </p:nvSpPr>
        <p:spPr>
          <a:xfrm>
            <a:off x="11879562" y="16690552"/>
            <a:ext cx="152866" cy="164155"/>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Arial" panose="020B0604020202020204" pitchFamily="34" charset="0"/>
              <a:cs typeface="Arial" panose="020B0604020202020204" pitchFamily="34" charset="0"/>
            </a:endParaRPr>
          </a:p>
        </p:txBody>
      </p:sp>
      <p:sp>
        <p:nvSpPr>
          <p:cNvPr id="594" name="TextBox 593"/>
          <p:cNvSpPr txBox="1"/>
          <p:nvPr/>
        </p:nvSpPr>
        <p:spPr>
          <a:xfrm>
            <a:off x="12022165" y="16355741"/>
            <a:ext cx="354584" cy="276999"/>
          </a:xfrm>
          <a:prstGeom prst="rect">
            <a:avLst/>
          </a:prstGeom>
          <a:solidFill>
            <a:schemeClr val="accent3">
              <a:lumMod val="40000"/>
              <a:lumOff val="60000"/>
            </a:schemeClr>
          </a:solidFill>
        </p:spPr>
        <p:txBody>
          <a:bodyPr wrap="none" rtlCol="0">
            <a:spAutoFit/>
          </a:bodyPr>
          <a:lstStyle/>
          <a:p>
            <a:r>
              <a:rPr lang="en-US" sz="1200" b="1" dirty="0">
                <a:solidFill>
                  <a:prstClr val="black"/>
                </a:solidFill>
                <a:latin typeface="Arial" panose="020B0604020202020204" pitchFamily="34" charset="0"/>
                <a:cs typeface="Arial" panose="020B0604020202020204" pitchFamily="34" charset="0"/>
              </a:rPr>
              <a:t>77</a:t>
            </a:r>
          </a:p>
        </p:txBody>
      </p:sp>
      <p:sp>
        <p:nvSpPr>
          <p:cNvPr id="595" name="TextBox 594"/>
          <p:cNvSpPr txBox="1"/>
          <p:nvPr/>
        </p:nvSpPr>
        <p:spPr>
          <a:xfrm>
            <a:off x="11524134" y="16719785"/>
            <a:ext cx="354584" cy="276999"/>
          </a:xfrm>
          <a:prstGeom prst="rect">
            <a:avLst/>
          </a:prstGeom>
          <a:solidFill>
            <a:schemeClr val="accent3">
              <a:lumMod val="40000"/>
              <a:lumOff val="60000"/>
            </a:schemeClr>
          </a:solidFill>
        </p:spPr>
        <p:txBody>
          <a:bodyPr wrap="none" rtlCol="0">
            <a:spAutoFit/>
          </a:bodyPr>
          <a:lstStyle/>
          <a:p>
            <a:r>
              <a:rPr lang="en-US" sz="1200" b="1" dirty="0">
                <a:solidFill>
                  <a:prstClr val="black"/>
                </a:solidFill>
                <a:latin typeface="Arial" panose="020B0604020202020204" pitchFamily="34" charset="0"/>
                <a:cs typeface="Arial" panose="020B0604020202020204" pitchFamily="34" charset="0"/>
              </a:rPr>
              <a:t>78</a:t>
            </a:r>
          </a:p>
        </p:txBody>
      </p:sp>
      <p:sp>
        <p:nvSpPr>
          <p:cNvPr id="596" name="Oval 595"/>
          <p:cNvSpPr/>
          <p:nvPr/>
        </p:nvSpPr>
        <p:spPr>
          <a:xfrm>
            <a:off x="10097929" y="19041642"/>
            <a:ext cx="152866" cy="164155"/>
          </a:xfrm>
          <a:prstGeom prst="ellipse">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Arial" panose="020B0604020202020204" pitchFamily="34" charset="0"/>
              <a:cs typeface="Arial" panose="020B0604020202020204" pitchFamily="34" charset="0"/>
            </a:endParaRPr>
          </a:p>
        </p:txBody>
      </p:sp>
      <p:sp>
        <p:nvSpPr>
          <p:cNvPr id="597" name="Oval 596"/>
          <p:cNvSpPr/>
          <p:nvPr/>
        </p:nvSpPr>
        <p:spPr>
          <a:xfrm>
            <a:off x="11860063" y="17806568"/>
            <a:ext cx="152866" cy="164155"/>
          </a:xfrm>
          <a:prstGeom prst="ellipse">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Arial" panose="020B0604020202020204" pitchFamily="34" charset="0"/>
              <a:cs typeface="Arial" panose="020B0604020202020204" pitchFamily="34" charset="0"/>
            </a:endParaRPr>
          </a:p>
        </p:txBody>
      </p:sp>
      <p:sp>
        <p:nvSpPr>
          <p:cNvPr id="598" name="Oval 597"/>
          <p:cNvSpPr/>
          <p:nvPr/>
        </p:nvSpPr>
        <p:spPr>
          <a:xfrm>
            <a:off x="11789042" y="18006000"/>
            <a:ext cx="152866" cy="164155"/>
          </a:xfrm>
          <a:prstGeom prst="ellipse">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Arial" panose="020B0604020202020204" pitchFamily="34" charset="0"/>
              <a:cs typeface="Arial" panose="020B0604020202020204" pitchFamily="34" charset="0"/>
            </a:endParaRPr>
          </a:p>
        </p:txBody>
      </p:sp>
      <p:sp>
        <p:nvSpPr>
          <p:cNvPr id="599" name="TextBox 598"/>
          <p:cNvSpPr txBox="1"/>
          <p:nvPr/>
        </p:nvSpPr>
        <p:spPr>
          <a:xfrm>
            <a:off x="12033682" y="17710298"/>
            <a:ext cx="355837" cy="276999"/>
          </a:xfrm>
          <a:prstGeom prst="rect">
            <a:avLst/>
          </a:prstGeom>
          <a:solidFill>
            <a:schemeClr val="accent6">
              <a:lumMod val="40000"/>
              <a:lumOff val="60000"/>
            </a:schemeClr>
          </a:solidFill>
        </p:spPr>
        <p:txBody>
          <a:bodyPr wrap="none" rtlCol="0">
            <a:spAutoFit/>
          </a:bodyPr>
          <a:lstStyle/>
          <a:p>
            <a:r>
              <a:rPr lang="en-US" sz="1200" b="1" dirty="0">
                <a:solidFill>
                  <a:prstClr val="black"/>
                </a:solidFill>
                <a:latin typeface="Arial" panose="020B0604020202020204" pitchFamily="34" charset="0"/>
                <a:cs typeface="Arial" panose="020B0604020202020204" pitchFamily="34" charset="0"/>
              </a:rPr>
              <a:t>88</a:t>
            </a:r>
          </a:p>
        </p:txBody>
      </p:sp>
      <p:sp>
        <p:nvSpPr>
          <p:cNvPr id="600" name="TextBox 599"/>
          <p:cNvSpPr txBox="1"/>
          <p:nvPr/>
        </p:nvSpPr>
        <p:spPr>
          <a:xfrm>
            <a:off x="11962661" y="17956762"/>
            <a:ext cx="355837" cy="276999"/>
          </a:xfrm>
          <a:prstGeom prst="rect">
            <a:avLst/>
          </a:prstGeom>
          <a:solidFill>
            <a:schemeClr val="accent6">
              <a:lumMod val="40000"/>
              <a:lumOff val="60000"/>
            </a:schemeClr>
          </a:solidFill>
        </p:spPr>
        <p:txBody>
          <a:bodyPr wrap="none" rtlCol="0">
            <a:spAutoFit/>
          </a:bodyPr>
          <a:lstStyle/>
          <a:p>
            <a:r>
              <a:rPr lang="en-US" sz="1200" b="1" dirty="0">
                <a:solidFill>
                  <a:prstClr val="black"/>
                </a:solidFill>
                <a:latin typeface="Arial" panose="020B0604020202020204" pitchFamily="34" charset="0"/>
                <a:cs typeface="Arial" panose="020B0604020202020204" pitchFamily="34" charset="0"/>
              </a:rPr>
              <a:t>89</a:t>
            </a:r>
          </a:p>
        </p:txBody>
      </p:sp>
      <p:sp>
        <p:nvSpPr>
          <p:cNvPr id="601" name="TextBox 600"/>
          <p:cNvSpPr txBox="1"/>
          <p:nvPr/>
        </p:nvSpPr>
        <p:spPr>
          <a:xfrm>
            <a:off x="10061540" y="18757835"/>
            <a:ext cx="270251" cy="276999"/>
          </a:xfrm>
          <a:prstGeom prst="rect">
            <a:avLst/>
          </a:prstGeom>
          <a:solidFill>
            <a:schemeClr val="accent6">
              <a:lumMod val="40000"/>
              <a:lumOff val="60000"/>
            </a:schemeClr>
          </a:solidFill>
        </p:spPr>
        <p:txBody>
          <a:bodyPr wrap="none" rtlCol="0">
            <a:spAutoFit/>
          </a:bodyPr>
          <a:lstStyle/>
          <a:p>
            <a:r>
              <a:rPr lang="en-US" sz="1200" b="1" dirty="0">
                <a:solidFill>
                  <a:prstClr val="black"/>
                </a:solidFill>
                <a:latin typeface="Arial" panose="020B0604020202020204" pitchFamily="34" charset="0"/>
                <a:cs typeface="Arial" panose="020B0604020202020204" pitchFamily="34" charset="0"/>
              </a:rPr>
              <a:t>8</a:t>
            </a:r>
          </a:p>
        </p:txBody>
      </p:sp>
      <p:sp>
        <p:nvSpPr>
          <p:cNvPr id="602" name="Oval 601"/>
          <p:cNvSpPr/>
          <p:nvPr/>
        </p:nvSpPr>
        <p:spPr>
          <a:xfrm>
            <a:off x="10420629" y="19014868"/>
            <a:ext cx="152866" cy="164155"/>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Arial" panose="020B0604020202020204" pitchFamily="34" charset="0"/>
              <a:cs typeface="Arial" panose="020B0604020202020204" pitchFamily="34" charset="0"/>
            </a:endParaRPr>
          </a:p>
        </p:txBody>
      </p:sp>
      <p:sp>
        <p:nvSpPr>
          <p:cNvPr id="603" name="TextBox 602"/>
          <p:cNvSpPr txBox="1"/>
          <p:nvPr/>
        </p:nvSpPr>
        <p:spPr>
          <a:xfrm>
            <a:off x="10385291" y="18733865"/>
            <a:ext cx="269625" cy="276999"/>
          </a:xfrm>
          <a:prstGeom prst="rect">
            <a:avLst/>
          </a:prstGeom>
          <a:solidFill>
            <a:srgbClr val="FFFF00"/>
          </a:solidFill>
        </p:spPr>
        <p:txBody>
          <a:bodyPr wrap="none" rtlCol="0">
            <a:spAutoFit/>
          </a:bodyPr>
          <a:lstStyle/>
          <a:p>
            <a:r>
              <a:rPr lang="en-US" sz="1200" b="1" dirty="0">
                <a:solidFill>
                  <a:prstClr val="black"/>
                </a:solidFill>
                <a:latin typeface="Arial" panose="020B0604020202020204" pitchFamily="34" charset="0"/>
                <a:cs typeface="Arial" panose="020B0604020202020204" pitchFamily="34" charset="0"/>
              </a:rPr>
              <a:t>6</a:t>
            </a:r>
          </a:p>
        </p:txBody>
      </p:sp>
      <p:pic>
        <p:nvPicPr>
          <p:cNvPr id="604" name="Picture 18" descr="10MHzCavityss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91340" y="15032861"/>
            <a:ext cx="1714888" cy="1371600"/>
          </a:xfrm>
          <a:prstGeom prst="rect">
            <a:avLst/>
          </a:prstGeom>
          <a:noFill/>
          <a:ln w="50800">
            <a:solidFill>
              <a:srgbClr val="800000"/>
            </a:solidFill>
          </a:ln>
          <a:extLst>
            <a:ext uri="{909E8E84-426E-40DD-AFC4-6F175D3DCCD1}">
              <a14:hiddenFill xmlns:a14="http://schemas.microsoft.com/office/drawing/2010/main">
                <a:solidFill>
                  <a:srgbClr val="FFFFFF"/>
                </a:solidFill>
              </a14:hiddenFill>
            </a:ext>
          </a:extLst>
        </p:spPr>
      </p:pic>
      <p:sp>
        <p:nvSpPr>
          <p:cNvPr id="605" name="Text Box 48"/>
          <p:cNvSpPr txBox="1">
            <a:spLocks noChangeArrowheads="1"/>
          </p:cNvSpPr>
          <p:nvPr/>
        </p:nvSpPr>
        <p:spPr bwMode="auto">
          <a:xfrm>
            <a:off x="5415140" y="16394935"/>
            <a:ext cx="1447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600" b="1" dirty="0">
                <a:solidFill>
                  <a:prstClr val="black"/>
                </a:solidFill>
                <a:latin typeface="Arial" panose="020B0604020202020204" pitchFamily="34" charset="0"/>
                <a:cs typeface="Arial" panose="020B0604020202020204" pitchFamily="34" charset="0"/>
              </a:rPr>
              <a:t>Acceleration </a:t>
            </a:r>
          </a:p>
        </p:txBody>
      </p:sp>
      <p:sp>
        <p:nvSpPr>
          <p:cNvPr id="606" name="Text Box 49"/>
          <p:cNvSpPr txBox="1">
            <a:spLocks noChangeArrowheads="1"/>
          </p:cNvSpPr>
          <p:nvPr/>
        </p:nvSpPr>
        <p:spPr bwMode="auto">
          <a:xfrm>
            <a:off x="5491340" y="15077310"/>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b="1" dirty="0">
                <a:solidFill>
                  <a:prstClr val="white"/>
                </a:solidFill>
                <a:latin typeface="Arial" panose="020B0604020202020204" pitchFamily="34" charset="0"/>
                <a:cs typeface="Arial" panose="020B0604020202020204" pitchFamily="34" charset="0"/>
              </a:rPr>
              <a:t>2.8 – 10 MHz</a:t>
            </a:r>
          </a:p>
        </p:txBody>
      </p:sp>
      <p:pic>
        <p:nvPicPr>
          <p:cNvPr id="607" name="Picture 39" descr="40MHzCavityss7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451731" y="15009046"/>
            <a:ext cx="2057400" cy="1543050"/>
          </a:xfrm>
          <a:prstGeom prst="rect">
            <a:avLst/>
          </a:prstGeom>
          <a:noFill/>
          <a:ln w="50800">
            <a:solidFill>
              <a:srgbClr val="008000"/>
            </a:solidFill>
          </a:ln>
          <a:extLst>
            <a:ext uri="{909E8E84-426E-40DD-AFC4-6F175D3DCCD1}">
              <a14:hiddenFill xmlns:a14="http://schemas.microsoft.com/office/drawing/2010/main">
                <a:solidFill>
                  <a:srgbClr val="FFFFFF"/>
                </a:solidFill>
              </a14:hiddenFill>
            </a:ext>
          </a:extLst>
        </p:spPr>
      </p:pic>
      <p:sp>
        <p:nvSpPr>
          <p:cNvPr id="608" name="Text Box 53"/>
          <p:cNvSpPr txBox="1">
            <a:spLocks noChangeArrowheads="1"/>
          </p:cNvSpPr>
          <p:nvPr/>
        </p:nvSpPr>
        <p:spPr bwMode="auto">
          <a:xfrm>
            <a:off x="12775581" y="16199671"/>
            <a:ext cx="175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1800" b="1" dirty="0">
                <a:solidFill>
                  <a:prstClr val="white"/>
                </a:solidFill>
                <a:latin typeface="Arial" panose="020B0604020202020204" pitchFamily="34" charset="0"/>
                <a:cs typeface="Arial" panose="020B0604020202020204" pitchFamily="34" charset="0"/>
              </a:rPr>
              <a:t>40 MHz</a:t>
            </a:r>
          </a:p>
        </p:txBody>
      </p:sp>
      <p:pic>
        <p:nvPicPr>
          <p:cNvPr id="609" name="Picture 38" descr="80MHzCavityss8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756152" y="16765009"/>
            <a:ext cx="1753774" cy="1957518"/>
          </a:xfrm>
          <a:prstGeom prst="rect">
            <a:avLst/>
          </a:prstGeom>
          <a:noFill/>
          <a:ln w="50800">
            <a:solidFill>
              <a:srgbClr val="984807"/>
            </a:solidFill>
          </a:ln>
          <a:extLst/>
        </p:spPr>
      </p:pic>
      <p:sp>
        <p:nvSpPr>
          <p:cNvPr id="610" name="Text Box 52"/>
          <p:cNvSpPr txBox="1">
            <a:spLocks noChangeArrowheads="1"/>
          </p:cNvSpPr>
          <p:nvPr/>
        </p:nvSpPr>
        <p:spPr bwMode="auto">
          <a:xfrm>
            <a:off x="12752563" y="18392328"/>
            <a:ext cx="1752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1800" b="1" dirty="0">
                <a:solidFill>
                  <a:prstClr val="white"/>
                </a:solidFill>
                <a:latin typeface="Arial" panose="020B0604020202020204" pitchFamily="34" charset="0"/>
                <a:cs typeface="Arial" panose="020B0604020202020204" pitchFamily="34" charset="0"/>
              </a:rPr>
              <a:t>80 MHz</a:t>
            </a:r>
          </a:p>
        </p:txBody>
      </p:sp>
      <p:pic>
        <p:nvPicPr>
          <p:cNvPr id="611" name="Picture 19" descr="20MHzCavityss9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58915" y="18921203"/>
            <a:ext cx="1317625" cy="1746250"/>
          </a:xfrm>
          <a:prstGeom prst="rect">
            <a:avLst/>
          </a:prstGeom>
          <a:noFill/>
          <a:ln w="50800">
            <a:solidFill>
              <a:srgbClr val="2C5D70"/>
            </a:solidFill>
          </a:ln>
          <a:extLst>
            <a:ext uri="{909E8E84-426E-40DD-AFC4-6F175D3DCCD1}">
              <a14:hiddenFill xmlns:a14="http://schemas.microsoft.com/office/drawing/2010/main">
                <a:solidFill>
                  <a:srgbClr val="FFFFFF"/>
                </a:solidFill>
              </a14:hiddenFill>
            </a:ext>
          </a:extLst>
        </p:spPr>
      </p:pic>
      <p:sp>
        <p:nvSpPr>
          <p:cNvPr id="612" name="Text Box 56"/>
          <p:cNvSpPr txBox="1">
            <a:spLocks noChangeArrowheads="1"/>
          </p:cNvSpPr>
          <p:nvPr/>
        </p:nvSpPr>
        <p:spPr bwMode="auto">
          <a:xfrm>
            <a:off x="12395377" y="14684782"/>
            <a:ext cx="20351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1600" b="1" dirty="0">
                <a:solidFill>
                  <a:prstClr val="black"/>
                </a:solidFill>
                <a:latin typeface="Arial" panose="020B0604020202020204" pitchFamily="34" charset="0"/>
                <a:cs typeface="Arial" panose="020B0604020202020204" pitchFamily="34" charset="0"/>
              </a:rPr>
              <a:t>RF manipulations</a:t>
            </a:r>
          </a:p>
        </p:txBody>
      </p:sp>
      <p:pic>
        <p:nvPicPr>
          <p:cNvPr id="613" name="Picture 17" descr="200MHzCavitie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91340" y="18842860"/>
            <a:ext cx="2057400" cy="1543050"/>
          </a:xfrm>
          <a:prstGeom prst="rect">
            <a:avLst/>
          </a:prstGeom>
          <a:noFill/>
          <a:ln w="50800">
            <a:solidFill>
              <a:srgbClr val="FFFF00"/>
            </a:solidFill>
          </a:ln>
          <a:extLst>
            <a:ext uri="{909E8E84-426E-40DD-AFC4-6F175D3DCCD1}">
              <a14:hiddenFill xmlns:a14="http://schemas.microsoft.com/office/drawing/2010/main">
                <a:solidFill>
                  <a:srgbClr val="FFFFFF"/>
                </a:solidFill>
              </a14:hiddenFill>
            </a:ext>
          </a:extLst>
        </p:spPr>
      </p:pic>
      <p:sp>
        <p:nvSpPr>
          <p:cNvPr id="614" name="Text Box 50"/>
          <p:cNvSpPr txBox="1">
            <a:spLocks noChangeArrowheads="1"/>
          </p:cNvSpPr>
          <p:nvPr/>
        </p:nvSpPr>
        <p:spPr bwMode="auto">
          <a:xfrm>
            <a:off x="5872340" y="20004910"/>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1800" b="1" dirty="0">
                <a:solidFill>
                  <a:prstClr val="white"/>
                </a:solidFill>
                <a:latin typeface="Arial" panose="020B0604020202020204" pitchFamily="34" charset="0"/>
                <a:cs typeface="Arial" panose="020B0604020202020204" pitchFamily="34" charset="0"/>
              </a:rPr>
              <a:t>200 MHz</a:t>
            </a:r>
          </a:p>
        </p:txBody>
      </p:sp>
      <p:sp>
        <p:nvSpPr>
          <p:cNvPr id="615" name="Text Box 54"/>
          <p:cNvSpPr txBox="1">
            <a:spLocks noChangeArrowheads="1"/>
          </p:cNvSpPr>
          <p:nvPr/>
        </p:nvSpPr>
        <p:spPr bwMode="auto">
          <a:xfrm>
            <a:off x="5415140" y="20347810"/>
            <a:ext cx="2362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1600" b="1" dirty="0">
                <a:solidFill>
                  <a:prstClr val="black"/>
                </a:solidFill>
                <a:latin typeface="Arial" panose="020B0604020202020204" pitchFamily="34" charset="0"/>
                <a:cs typeface="Arial" panose="020B0604020202020204" pitchFamily="34" charset="0"/>
              </a:rPr>
              <a:t>Longitudinal blow-up</a:t>
            </a:r>
          </a:p>
        </p:txBody>
      </p:sp>
      <p:sp>
        <p:nvSpPr>
          <p:cNvPr id="616" name="Oval 615"/>
          <p:cNvSpPr/>
          <p:nvPr/>
        </p:nvSpPr>
        <p:spPr>
          <a:xfrm>
            <a:off x="10711040" y="18946105"/>
            <a:ext cx="152866" cy="164155"/>
          </a:xfrm>
          <a:prstGeom prst="ellipse">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Arial" panose="020B0604020202020204" pitchFamily="34" charset="0"/>
              <a:cs typeface="Arial" panose="020B0604020202020204" pitchFamily="34" charset="0"/>
            </a:endParaRPr>
          </a:p>
        </p:txBody>
      </p:sp>
      <p:sp>
        <p:nvSpPr>
          <p:cNvPr id="617" name="TextBox 616"/>
          <p:cNvSpPr txBox="1"/>
          <p:nvPr/>
        </p:nvSpPr>
        <p:spPr>
          <a:xfrm>
            <a:off x="10903423" y="18899236"/>
            <a:ext cx="269626" cy="276999"/>
          </a:xfrm>
          <a:prstGeom prst="rect">
            <a:avLst/>
          </a:prstGeom>
          <a:solidFill>
            <a:schemeClr val="tx1">
              <a:lumMod val="65000"/>
              <a:lumOff val="35000"/>
            </a:schemeClr>
          </a:solidFill>
        </p:spPr>
        <p:txBody>
          <a:bodyPr wrap="none" rtlCol="0">
            <a:spAutoFit/>
          </a:bodyPr>
          <a:lstStyle/>
          <a:p>
            <a:r>
              <a:rPr lang="en-US" sz="1200" b="1" dirty="0">
                <a:solidFill>
                  <a:prstClr val="black"/>
                </a:solidFill>
                <a:latin typeface="Arial" panose="020B0604020202020204" pitchFamily="34" charset="0"/>
                <a:cs typeface="Arial" panose="020B0604020202020204" pitchFamily="34" charset="0"/>
              </a:rPr>
              <a:t>2</a:t>
            </a:r>
          </a:p>
        </p:txBody>
      </p:sp>
      <p:pic>
        <p:nvPicPr>
          <p:cNvPr id="618" name="Picture 2" descr="C:\Heiko\Presentations\2012-01_LHCBeamShutdownLectureWithIons\image.p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0833" r="35177"/>
          <a:stretch/>
        </p:blipFill>
        <p:spPr bwMode="auto">
          <a:xfrm>
            <a:off x="11287412" y="18921203"/>
            <a:ext cx="1365419" cy="1746000"/>
          </a:xfrm>
          <a:prstGeom prst="rect">
            <a:avLst/>
          </a:prstGeom>
          <a:noFill/>
          <a:ln w="50800">
            <a:solidFill>
              <a:schemeClr val="tx1">
                <a:lumMod val="65000"/>
                <a:lumOff val="35000"/>
              </a:schemeClr>
            </a:solidFill>
          </a:ln>
          <a:extLst>
            <a:ext uri="{909E8E84-426E-40DD-AFC4-6F175D3DCCD1}">
              <a14:hiddenFill xmlns:a14="http://schemas.microsoft.com/office/drawing/2010/main">
                <a:solidFill>
                  <a:srgbClr val="FFFFFF"/>
                </a:solidFill>
              </a14:hiddenFill>
            </a:ext>
          </a:extLst>
        </p:spPr>
      </p:pic>
      <p:sp>
        <p:nvSpPr>
          <p:cNvPr id="619" name="Text Box 52"/>
          <p:cNvSpPr txBox="1">
            <a:spLocks noChangeArrowheads="1"/>
          </p:cNvSpPr>
          <p:nvPr/>
        </p:nvSpPr>
        <p:spPr bwMode="auto">
          <a:xfrm>
            <a:off x="12714465" y="20364241"/>
            <a:ext cx="1123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1800" b="1" dirty="0">
                <a:solidFill>
                  <a:prstClr val="white"/>
                </a:solidFill>
                <a:latin typeface="Arial" panose="020B0604020202020204" pitchFamily="34" charset="0"/>
                <a:cs typeface="Arial" panose="020B0604020202020204" pitchFamily="34" charset="0"/>
              </a:rPr>
              <a:t>20 MHz</a:t>
            </a:r>
          </a:p>
        </p:txBody>
      </p:sp>
      <p:sp>
        <p:nvSpPr>
          <p:cNvPr id="620" name="Text Box 52"/>
          <p:cNvSpPr txBox="1">
            <a:spLocks noChangeArrowheads="1"/>
          </p:cNvSpPr>
          <p:nvPr/>
        </p:nvSpPr>
        <p:spPr bwMode="auto">
          <a:xfrm>
            <a:off x="11250789" y="20365828"/>
            <a:ext cx="16992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1800" b="1" dirty="0">
                <a:solidFill>
                  <a:prstClr val="white"/>
                </a:solidFill>
                <a:latin typeface="Arial" panose="020B0604020202020204" pitchFamily="34" charset="0"/>
                <a:cs typeface="Arial" panose="020B0604020202020204" pitchFamily="34" charset="0"/>
              </a:rPr>
              <a:t>0.4 – 5 MHz</a:t>
            </a:r>
          </a:p>
        </p:txBody>
      </p:sp>
      <p:sp>
        <p:nvSpPr>
          <p:cNvPr id="622" name="Text Box 46"/>
          <p:cNvSpPr txBox="1">
            <a:spLocks noChangeArrowheads="1"/>
          </p:cNvSpPr>
          <p:nvPr/>
        </p:nvSpPr>
        <p:spPr bwMode="auto">
          <a:xfrm>
            <a:off x="5415140" y="17002947"/>
            <a:ext cx="1143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b="1" dirty="0">
                <a:solidFill>
                  <a:prstClr val="black"/>
                </a:solidFill>
                <a:latin typeface="Arial" panose="020B0604020202020204" pitchFamily="34" charset="0"/>
                <a:cs typeface="Arial" panose="020B0604020202020204" pitchFamily="34" charset="0"/>
              </a:rPr>
              <a:t>to SPS</a:t>
            </a:r>
          </a:p>
        </p:txBody>
      </p:sp>
      <p:sp>
        <p:nvSpPr>
          <p:cNvPr id="645" name="Oval 644"/>
          <p:cNvSpPr/>
          <p:nvPr/>
        </p:nvSpPr>
        <p:spPr>
          <a:xfrm>
            <a:off x="9370950" y="16318663"/>
            <a:ext cx="1767600" cy="1767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631400" y="27678683"/>
            <a:ext cx="6728024" cy="3334136"/>
          </a:xfrm>
          <a:prstGeom prst="rect">
            <a:avLst/>
          </a:prstGeom>
        </p:spPr>
      </p:pic>
      <p:pic>
        <p:nvPicPr>
          <p:cNvPr id="10"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615607" y="22122583"/>
            <a:ext cx="4098064" cy="2700000"/>
          </a:xfrm>
          <a:prstGeom prst="rect">
            <a:avLst/>
          </a:prstGeom>
        </p:spPr>
      </p:pic>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616800" y="24828719"/>
            <a:ext cx="4170917" cy="2700000"/>
          </a:xfrm>
          <a:prstGeom prst="rect">
            <a:avLst/>
          </a:prstGeom>
        </p:spPr>
      </p:pic>
      <p:pic>
        <p:nvPicPr>
          <p:cNvPr id="13" name="Picture 1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516904" y="22122000"/>
            <a:ext cx="4099931" cy="2700000"/>
          </a:xfrm>
          <a:prstGeom prst="rect">
            <a:avLst/>
          </a:prstGeom>
        </p:spPr>
      </p:pic>
      <p:pic>
        <p:nvPicPr>
          <p:cNvPr id="14" name="Picture 1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0516400" y="24830074"/>
            <a:ext cx="4170917" cy="2700000"/>
          </a:xfrm>
          <a:prstGeom prst="rect">
            <a:avLst/>
          </a:prstGeom>
        </p:spPr>
      </p:pic>
      <p:pic>
        <p:nvPicPr>
          <p:cNvPr id="15" name="Picture 1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356397" y="27558674"/>
            <a:ext cx="6517605" cy="4385370"/>
          </a:xfrm>
          <a:prstGeom prst="rect">
            <a:avLst/>
          </a:prstGeom>
        </p:spPr>
      </p:pic>
      <p:pic>
        <p:nvPicPr>
          <p:cNvPr id="16" name="Picture 1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440000" y="27048981"/>
            <a:ext cx="4210133" cy="4513542"/>
          </a:xfrm>
          <a:prstGeom prst="rect">
            <a:avLst/>
          </a:prstGeom>
        </p:spPr>
      </p:pic>
      <p:grpSp>
        <p:nvGrpSpPr>
          <p:cNvPr id="2" name="Group 1"/>
          <p:cNvGrpSpPr/>
          <p:nvPr/>
        </p:nvGrpSpPr>
        <p:grpSpPr>
          <a:xfrm>
            <a:off x="16914796" y="10756232"/>
            <a:ext cx="3952271" cy="9047668"/>
            <a:chOff x="16914796" y="10756232"/>
            <a:chExt cx="3952271" cy="9047668"/>
          </a:xfrm>
        </p:grpSpPr>
        <p:sp>
          <p:nvSpPr>
            <p:cNvPr id="281" name="Rectangle 280"/>
            <p:cNvSpPr/>
            <p:nvPr/>
          </p:nvSpPr>
          <p:spPr>
            <a:xfrm>
              <a:off x="18806322" y="14399500"/>
              <a:ext cx="647700" cy="1010145"/>
            </a:xfrm>
            <a:prstGeom prst="rect">
              <a:avLst/>
            </a:prstGeom>
            <a:solidFill>
              <a:srgbClr val="ED7D31">
                <a:lumMod val="40000"/>
                <a:lumOff val="60000"/>
              </a:srgbClr>
            </a:solidFill>
            <a:ln w="12700" cap="flat" cmpd="sng" algn="ctr">
              <a:noFill/>
              <a:prstDash val="solid"/>
              <a:miter lim="800000"/>
            </a:ln>
            <a:effectLst/>
          </p:spPr>
          <p:txBody>
            <a:bodyPr rtlCol="0" anchor="ctr"/>
            <a:lstStyle/>
            <a:p>
              <a:pPr eaLnBrk="1" fontAlgn="auto" hangingPunct="1">
                <a:spcBef>
                  <a:spcPts val="0"/>
                </a:spcBef>
                <a:spcAft>
                  <a:spcPts val="0"/>
                </a:spcAft>
                <a:defRPr/>
              </a:pPr>
              <a:endParaRPr lang="en-US" sz="1800" kern="0">
                <a:solidFill>
                  <a:prstClr val="white"/>
                </a:solidFill>
                <a:latin typeface="Calibri" panose="020F0502020204030204"/>
              </a:endParaRPr>
            </a:p>
          </p:txBody>
        </p:sp>
        <p:pic>
          <p:nvPicPr>
            <p:cNvPr id="17" name="Picture 16"/>
            <p:cNvPicPr>
              <a:picLocks noChangeAspect="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4796" y="10756232"/>
              <a:ext cx="3952271" cy="9047668"/>
            </a:xfrm>
            <a:prstGeom prst="rect">
              <a:avLst/>
            </a:prstGeom>
          </p:spPr>
        </p:pic>
      </p:grpSp>
      <p:grpSp>
        <p:nvGrpSpPr>
          <p:cNvPr id="40" name="Group 39"/>
          <p:cNvGrpSpPr/>
          <p:nvPr/>
        </p:nvGrpSpPr>
        <p:grpSpPr>
          <a:xfrm>
            <a:off x="23538327" y="10671246"/>
            <a:ext cx="4511610" cy="9132653"/>
            <a:chOff x="24196258" y="10080948"/>
            <a:chExt cx="4610596" cy="9333026"/>
          </a:xfrm>
        </p:grpSpPr>
        <p:sp>
          <p:nvSpPr>
            <p:cNvPr id="282" name="Rectangle 281"/>
            <p:cNvSpPr/>
            <p:nvPr/>
          </p:nvSpPr>
          <p:spPr>
            <a:xfrm>
              <a:off x="25662960" y="13177838"/>
              <a:ext cx="195034" cy="748701"/>
            </a:xfrm>
            <a:prstGeom prst="rect">
              <a:avLst/>
            </a:prstGeom>
            <a:solidFill>
              <a:srgbClr val="ED7D31">
                <a:lumMod val="40000"/>
                <a:lumOff val="60000"/>
              </a:srgbClr>
            </a:solidFill>
            <a:ln w="12700" cap="flat" cmpd="sng" algn="ctr">
              <a:noFill/>
              <a:prstDash val="solid"/>
              <a:miter lim="800000"/>
            </a:ln>
            <a:effectLst/>
          </p:spPr>
          <p:txBody>
            <a:bodyPr rtlCol="0" anchor="ctr"/>
            <a:lstStyle/>
            <a:p>
              <a:pPr eaLnBrk="1" fontAlgn="auto" hangingPunct="1">
                <a:spcBef>
                  <a:spcPts val="0"/>
                </a:spcBef>
                <a:spcAft>
                  <a:spcPts val="0"/>
                </a:spcAft>
                <a:defRPr/>
              </a:pPr>
              <a:endParaRPr lang="en-US" sz="1800" kern="0">
                <a:solidFill>
                  <a:prstClr val="white"/>
                </a:solidFill>
                <a:latin typeface="Calibri" panose="020F0502020204030204"/>
              </a:endParaRPr>
            </a:p>
          </p:txBody>
        </p:sp>
        <p:sp>
          <p:nvSpPr>
            <p:cNvPr id="283" name="Rectangle 282"/>
            <p:cNvSpPr/>
            <p:nvPr/>
          </p:nvSpPr>
          <p:spPr>
            <a:xfrm>
              <a:off x="25662960" y="16528188"/>
              <a:ext cx="195034" cy="748701"/>
            </a:xfrm>
            <a:prstGeom prst="rect">
              <a:avLst/>
            </a:prstGeom>
            <a:solidFill>
              <a:srgbClr val="ED7D31">
                <a:lumMod val="40000"/>
                <a:lumOff val="60000"/>
              </a:srgbClr>
            </a:solidFill>
            <a:ln w="12700" cap="flat" cmpd="sng" algn="ctr">
              <a:noFill/>
              <a:prstDash val="solid"/>
              <a:miter lim="800000"/>
            </a:ln>
            <a:effectLst/>
          </p:spPr>
          <p:txBody>
            <a:bodyPr rtlCol="0" anchor="ctr"/>
            <a:lstStyle/>
            <a:p>
              <a:pPr eaLnBrk="1" fontAlgn="auto" hangingPunct="1">
                <a:spcBef>
                  <a:spcPts val="0"/>
                </a:spcBef>
                <a:spcAft>
                  <a:spcPts val="0"/>
                </a:spcAft>
                <a:defRPr/>
              </a:pPr>
              <a:endParaRPr lang="en-US" sz="1800" kern="0">
                <a:solidFill>
                  <a:prstClr val="white"/>
                </a:solidFill>
                <a:latin typeface="Calibri" panose="020F0502020204030204"/>
              </a:endParaRPr>
            </a:p>
          </p:txBody>
        </p:sp>
        <p:sp>
          <p:nvSpPr>
            <p:cNvPr id="284" name="Rectangle 283"/>
            <p:cNvSpPr/>
            <p:nvPr/>
          </p:nvSpPr>
          <p:spPr>
            <a:xfrm>
              <a:off x="27267546" y="13177838"/>
              <a:ext cx="195034" cy="748701"/>
            </a:xfrm>
            <a:prstGeom prst="rect">
              <a:avLst/>
            </a:prstGeom>
            <a:solidFill>
              <a:srgbClr val="ED7D31">
                <a:lumMod val="40000"/>
                <a:lumOff val="60000"/>
              </a:srgbClr>
            </a:solidFill>
            <a:ln w="12700" cap="flat" cmpd="sng" algn="ctr">
              <a:noFill/>
              <a:prstDash val="solid"/>
              <a:miter lim="800000"/>
            </a:ln>
            <a:effectLst/>
          </p:spPr>
          <p:txBody>
            <a:bodyPr rtlCol="0" anchor="ctr"/>
            <a:lstStyle/>
            <a:p>
              <a:pPr eaLnBrk="1" fontAlgn="auto" hangingPunct="1">
                <a:spcBef>
                  <a:spcPts val="0"/>
                </a:spcBef>
                <a:spcAft>
                  <a:spcPts val="0"/>
                </a:spcAft>
                <a:defRPr/>
              </a:pPr>
              <a:endParaRPr lang="en-US" sz="1800" kern="0">
                <a:solidFill>
                  <a:prstClr val="white"/>
                </a:solidFill>
                <a:latin typeface="Calibri" panose="020F0502020204030204"/>
              </a:endParaRPr>
            </a:p>
          </p:txBody>
        </p:sp>
        <p:sp>
          <p:nvSpPr>
            <p:cNvPr id="285" name="Rectangle 284"/>
            <p:cNvSpPr/>
            <p:nvPr/>
          </p:nvSpPr>
          <p:spPr>
            <a:xfrm>
              <a:off x="27267546" y="16528188"/>
              <a:ext cx="195034" cy="748701"/>
            </a:xfrm>
            <a:prstGeom prst="rect">
              <a:avLst/>
            </a:prstGeom>
            <a:solidFill>
              <a:srgbClr val="ED7D31">
                <a:lumMod val="40000"/>
                <a:lumOff val="60000"/>
              </a:srgbClr>
            </a:solidFill>
            <a:ln w="12700" cap="flat" cmpd="sng" algn="ctr">
              <a:noFill/>
              <a:prstDash val="solid"/>
              <a:miter lim="800000"/>
            </a:ln>
            <a:effectLst/>
          </p:spPr>
          <p:txBody>
            <a:bodyPr rtlCol="0" anchor="ctr"/>
            <a:lstStyle/>
            <a:p>
              <a:pPr eaLnBrk="1" fontAlgn="auto" hangingPunct="1">
                <a:spcBef>
                  <a:spcPts val="0"/>
                </a:spcBef>
                <a:spcAft>
                  <a:spcPts val="0"/>
                </a:spcAft>
                <a:defRPr/>
              </a:pPr>
              <a:endParaRPr lang="en-US" sz="1800" kern="0">
                <a:solidFill>
                  <a:prstClr val="white"/>
                </a:solidFill>
                <a:latin typeface="Calibri" panose="020F0502020204030204"/>
              </a:endParaRPr>
            </a:p>
          </p:txBody>
        </p:sp>
        <p:pic>
          <p:nvPicPr>
            <p:cNvPr id="20" name="Picture 19"/>
            <p:cNvPicPr>
              <a:picLocks noChangeAspect="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196258" y="10080948"/>
              <a:ext cx="4610596" cy="9333026"/>
            </a:xfrm>
            <a:prstGeom prst="rect">
              <a:avLst/>
            </a:prstGeom>
          </p:spPr>
        </p:pic>
      </p:grpSp>
      <p:pic>
        <p:nvPicPr>
          <p:cNvPr id="446" name="Picture 445"/>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5070839" y="720001"/>
            <a:ext cx="4450476" cy="3960000"/>
          </a:xfrm>
          <a:prstGeom prst="rect">
            <a:avLst/>
          </a:prstGeom>
        </p:spPr>
      </p:pic>
      <p:sp>
        <p:nvSpPr>
          <p:cNvPr id="447" name="TextBox 446"/>
          <p:cNvSpPr txBox="1"/>
          <p:nvPr/>
        </p:nvSpPr>
        <p:spPr>
          <a:xfrm>
            <a:off x="25059250" y="2769674"/>
            <a:ext cx="4449159" cy="1905940"/>
          </a:xfrm>
          <a:prstGeom prst="rect">
            <a:avLst/>
          </a:prstGeom>
          <a:noFill/>
        </p:spPr>
        <p:txBody>
          <a:bodyPr wrap="square" rtlCol="0" anchor="ctr" anchorCtr="0">
            <a:noAutofit/>
          </a:bodyPr>
          <a:lstStyle/>
          <a:p>
            <a:pPr algn="ctr"/>
            <a:r>
              <a:rPr lang="en-US" sz="6167" dirty="0">
                <a:solidFill>
                  <a:schemeClr val="bg1"/>
                </a:solidFill>
                <a:latin typeface="Arial" charset="0"/>
                <a:ea typeface="Arial" charset="0"/>
                <a:cs typeface="Arial" charset="0"/>
              </a:rPr>
              <a:t>LLRF2019</a:t>
            </a:r>
          </a:p>
          <a:p>
            <a:pPr algn="ctr"/>
            <a:r>
              <a:rPr lang="en-US" sz="4400" dirty="0">
                <a:solidFill>
                  <a:schemeClr val="bg1"/>
                </a:solidFill>
                <a:latin typeface="Arial" charset="0"/>
                <a:ea typeface="Arial" charset="0"/>
                <a:cs typeface="Arial" charset="0"/>
              </a:rPr>
              <a:t>Chicago</a:t>
            </a:r>
          </a:p>
        </p:txBody>
      </p:sp>
      <p:sp>
        <p:nvSpPr>
          <p:cNvPr id="207" name="TextBox 206"/>
          <p:cNvSpPr txBox="1"/>
          <p:nvPr/>
        </p:nvSpPr>
        <p:spPr>
          <a:xfrm>
            <a:off x="9249131" y="16993634"/>
            <a:ext cx="2010487" cy="584775"/>
          </a:xfrm>
          <a:prstGeom prst="rect">
            <a:avLst/>
          </a:prstGeom>
          <a:noFill/>
        </p:spPr>
        <p:txBody>
          <a:bodyPr wrap="none" rtlCol="0">
            <a:spAutoFit/>
          </a:bodyPr>
          <a:lstStyle/>
          <a:p>
            <a:r>
              <a:rPr lang="en-GB" sz="3200" b="1" dirty="0">
                <a:latin typeface="Arial" panose="020B0604020202020204" pitchFamily="34" charset="0"/>
                <a:cs typeface="Arial" panose="020B0604020202020204" pitchFamily="34" charset="0"/>
              </a:rPr>
              <a:t>CERN PS</a:t>
            </a:r>
            <a:endParaRPr lang="en-US" sz="3200" b="1" dirty="0">
              <a:latin typeface="Arial" panose="020B0604020202020204" pitchFamily="34" charset="0"/>
              <a:cs typeface="Arial" panose="020B0604020202020204" pitchFamily="34" charset="0"/>
            </a:endParaRPr>
          </a:p>
        </p:txBody>
      </p:sp>
      <p:sp>
        <p:nvSpPr>
          <p:cNvPr id="209" name="Rounded Rectangle 208"/>
          <p:cNvSpPr/>
          <p:nvPr/>
        </p:nvSpPr>
        <p:spPr>
          <a:xfrm>
            <a:off x="720000" y="23384709"/>
            <a:ext cx="14039999" cy="1080000"/>
          </a:xfrm>
          <a:prstGeom prst="round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42723" rIns="360000" bIns="42723" numCol="1" spcCol="0" rtlCol="0" fromWordArt="0" anchor="ctr" anchorCtr="0" forceAA="0" compatLnSpc="1">
            <a:prstTxWarp prst="textNoShape">
              <a:avLst/>
            </a:prstTxWarp>
            <a:noAutofit/>
          </a:bodyPr>
          <a:lstStyle/>
          <a:p>
            <a:pPr algn="ctr"/>
            <a:r>
              <a:rPr lang="en-US" sz="5000" dirty="0">
                <a:solidFill>
                  <a:schemeClr val="bg1"/>
                </a:solidFill>
                <a:latin typeface="Arial" charset="0"/>
                <a:ea typeface="Arial" charset="0"/>
                <a:cs typeface="Arial" charset="0"/>
              </a:rPr>
              <a:t>Conventional transition crossing scheme</a:t>
            </a:r>
          </a:p>
        </p:txBody>
      </p:sp>
      <mc:AlternateContent xmlns:mc="http://schemas.openxmlformats.org/markup-compatibility/2006" xmlns:a14="http://schemas.microsoft.com/office/drawing/2010/main">
        <mc:Choice Requires="a14">
          <p:sp>
            <p:nvSpPr>
              <p:cNvPr id="211" name="TextBox 210"/>
              <p:cNvSpPr txBox="1"/>
              <p:nvPr/>
            </p:nvSpPr>
            <p:spPr>
              <a:xfrm>
                <a:off x="721317" y="33800036"/>
                <a:ext cx="14039999" cy="5482774"/>
              </a:xfrm>
              <a:prstGeom prst="roundRect">
                <a:avLst>
                  <a:gd name="adj" fmla="val 1298"/>
                </a:avLst>
              </a:prstGeom>
              <a:noFill/>
              <a:ln>
                <a:solidFill>
                  <a:srgbClr val="0053A1"/>
                </a:solidFill>
              </a:ln>
            </p:spPr>
            <p:txBody>
              <a:bodyPr wrap="square" lIns="360000" tIns="360000" rIns="360000" bIns="360000" rtlCol="0">
                <a:noAutofit/>
              </a:bodyPr>
              <a:lstStyle/>
              <a:p>
                <a:pPr marL="449263" indent="-449263" algn="just">
                  <a:buFont typeface="Arial" panose="020B0604020202020204" pitchFamily="34" charset="0"/>
                  <a:buChar char="•"/>
                </a:pPr>
                <a:r>
                  <a:rPr lang="en-GB" sz="2800" dirty="0">
                    <a:latin typeface="Arial" panose="020B0604020202020204" pitchFamily="34" charset="0"/>
                    <a:ea typeface="Arial" charset="0"/>
                    <a:cs typeface="Arial" panose="020B0604020202020204" pitchFamily="34" charset="0"/>
                  </a:rPr>
                  <a:t>Universal cavity return sum to generate </a:t>
                </a:r>
                <a14:m>
                  <m:oMath xmlns:m="http://schemas.openxmlformats.org/officeDocument/2006/math">
                    <m:nary>
                      <m:naryPr>
                        <m:chr m:val="∑"/>
                        <m:subHide m:val="on"/>
                        <m:supHide m:val="on"/>
                        <m:ctrlPr>
                          <a:rPr lang="en-GB" sz="2800" i="1" smtClean="0">
                            <a:latin typeface="Cambria Math" panose="02040503050406030204" pitchFamily="18" charset="0"/>
                            <a:cs typeface="Arial" panose="020B0604020202020204" pitchFamily="34" charset="0"/>
                          </a:rPr>
                        </m:ctrlPr>
                      </m:naryPr>
                      <m:sub/>
                      <m:sup/>
                      <m:e>
                        <m:acc>
                          <m:accPr>
                            <m:chr m:val="⃗"/>
                            <m:ctrlPr>
                              <a:rPr lang="en-GB" sz="2800" i="1">
                                <a:latin typeface="Cambria Math" panose="02040503050406030204" pitchFamily="18" charset="0"/>
                                <a:cs typeface="Arial" panose="020B0604020202020204" pitchFamily="34" charset="0"/>
                              </a:rPr>
                            </m:ctrlPr>
                          </m:accPr>
                          <m:e>
                            <m:r>
                              <a:rPr lang="en-GB" sz="2800" i="1">
                                <a:latin typeface="Cambria Math" panose="02040503050406030204" pitchFamily="18" charset="0"/>
                                <a:cs typeface="Arial" panose="020B0604020202020204" pitchFamily="34" charset="0"/>
                              </a:rPr>
                              <m:t>𝑉</m:t>
                            </m:r>
                          </m:e>
                        </m:acc>
                      </m:e>
                    </m:nary>
                  </m:oMath>
                </a14:m>
                <a:r>
                  <a:rPr lang="en-GB" sz="2800" dirty="0">
                    <a:latin typeface="Arial" panose="020B0604020202020204" pitchFamily="34" charset="0"/>
                    <a:ea typeface="Arial" charset="0"/>
                    <a:cs typeface="Arial" panose="020B0604020202020204" pitchFamily="34" charset="0"/>
                  </a:rPr>
                  <a:t>  at any possible RF harmonic</a:t>
                </a:r>
              </a:p>
              <a:p>
                <a:pPr marL="457200" indent="-457200" algn="just">
                  <a:buFont typeface="Symbol" panose="05050102010706020507" pitchFamily="18" charset="2"/>
                  <a:buChar char="®"/>
                </a:pPr>
                <a:endParaRPr lang="en-GB" sz="2600" dirty="0">
                  <a:latin typeface="Arial" panose="020B0604020202020204" pitchFamily="34" charset="0"/>
                  <a:ea typeface="Arial" charset="0"/>
                  <a:cs typeface="Arial" panose="020B0604020202020204" pitchFamily="34" charset="0"/>
                </a:endParaRPr>
              </a:p>
              <a:p>
                <a:pPr marL="457200" indent="-457200" algn="just">
                  <a:buFont typeface="Symbol" panose="05050102010706020507" pitchFamily="18" charset="2"/>
                  <a:buChar char="®"/>
                </a:pPr>
                <a:endParaRPr lang="en-GB" sz="2600" dirty="0">
                  <a:latin typeface="Arial" panose="020B0604020202020204" pitchFamily="34" charset="0"/>
                  <a:ea typeface="Arial" charset="0"/>
                  <a:cs typeface="Arial" panose="020B0604020202020204" pitchFamily="34" charset="0"/>
                </a:endParaRPr>
              </a:p>
              <a:p>
                <a:pPr marL="457200" indent="-457200" algn="just">
                  <a:buFont typeface="Symbol" panose="05050102010706020507" pitchFamily="18" charset="2"/>
                  <a:buChar char="®"/>
                </a:pPr>
                <a:endParaRPr lang="en-GB" sz="2600" dirty="0">
                  <a:latin typeface="Arial" panose="020B0604020202020204" pitchFamily="34" charset="0"/>
                  <a:ea typeface="Arial" charset="0"/>
                  <a:cs typeface="Arial" panose="020B0604020202020204" pitchFamily="34" charset="0"/>
                </a:endParaRPr>
              </a:p>
              <a:p>
                <a:pPr marL="457200" indent="-457200" algn="just">
                  <a:buFont typeface="Symbol" panose="05050102010706020507" pitchFamily="18" charset="2"/>
                  <a:buChar char="®"/>
                </a:pPr>
                <a:endParaRPr lang="en-GB" sz="2600" dirty="0">
                  <a:latin typeface="Arial" panose="020B0604020202020204" pitchFamily="34" charset="0"/>
                  <a:ea typeface="Arial" charset="0"/>
                  <a:cs typeface="Arial" panose="020B0604020202020204" pitchFamily="34" charset="0"/>
                </a:endParaRPr>
              </a:p>
              <a:p>
                <a:pPr marL="457200" indent="-457200" algn="just">
                  <a:buFont typeface="Symbol" panose="05050102010706020507" pitchFamily="18" charset="2"/>
                  <a:buChar char="®"/>
                </a:pPr>
                <a:endParaRPr lang="en-GB" sz="2600" dirty="0">
                  <a:latin typeface="Arial" panose="020B0604020202020204" pitchFamily="34" charset="0"/>
                  <a:ea typeface="Arial" charset="0"/>
                  <a:cs typeface="Arial" panose="020B0604020202020204" pitchFamily="34" charset="0"/>
                </a:endParaRPr>
              </a:p>
              <a:p>
                <a:pPr marL="457200" indent="-457200" algn="just">
                  <a:buFont typeface="Symbol" panose="05050102010706020507" pitchFamily="18" charset="2"/>
                  <a:buChar char="®"/>
                </a:pPr>
                <a:endParaRPr lang="en-GB" sz="2600" dirty="0">
                  <a:latin typeface="Arial" panose="020B0604020202020204" pitchFamily="34" charset="0"/>
                  <a:ea typeface="Arial" charset="0"/>
                  <a:cs typeface="Arial" panose="020B0604020202020204" pitchFamily="34" charset="0"/>
                </a:endParaRPr>
              </a:p>
              <a:p>
                <a:pPr marL="457200" indent="-457200" algn="just">
                  <a:buFont typeface="Symbol" panose="05050102010706020507" pitchFamily="18" charset="2"/>
                  <a:buChar char="®"/>
                </a:pPr>
                <a:endParaRPr lang="en-GB" sz="2600" dirty="0">
                  <a:latin typeface="Arial" panose="020B0604020202020204" pitchFamily="34" charset="0"/>
                  <a:ea typeface="Arial" charset="0"/>
                  <a:cs typeface="Arial" panose="020B0604020202020204" pitchFamily="34" charset="0"/>
                </a:endParaRPr>
              </a:p>
              <a:p>
                <a:pPr marL="457200" indent="-457200" algn="just">
                  <a:buFont typeface="Symbol" panose="05050102010706020507" pitchFamily="18" charset="2"/>
                  <a:buChar char="®"/>
                </a:pPr>
                <a:endParaRPr lang="en-GB" sz="2600" dirty="0">
                  <a:latin typeface="Arial" panose="020B0604020202020204" pitchFamily="34" charset="0"/>
                  <a:ea typeface="Arial" charset="0"/>
                  <a:cs typeface="Arial" panose="020B0604020202020204" pitchFamily="34" charset="0"/>
                </a:endParaRPr>
              </a:p>
              <a:p>
                <a:pPr marL="457200" indent="-457200" algn="just">
                  <a:buFont typeface="Symbol" panose="05050102010706020507" pitchFamily="18" charset="2"/>
                  <a:buChar char="®"/>
                </a:pPr>
                <a:endParaRPr lang="en-GB" sz="2600" dirty="0">
                  <a:latin typeface="Arial" panose="020B0604020202020204" pitchFamily="34" charset="0"/>
                  <a:ea typeface="Arial" charset="0"/>
                  <a:cs typeface="Arial" panose="020B0604020202020204" pitchFamily="34" charset="0"/>
                </a:endParaRPr>
              </a:p>
              <a:p>
                <a:pPr algn="just"/>
                <a:endParaRPr lang="en-GB" sz="2600" b="1" dirty="0">
                  <a:solidFill>
                    <a:srgbClr val="1F497D"/>
                  </a:solidFill>
                  <a:latin typeface="Arial" panose="020B0604020202020204" pitchFamily="34" charset="0"/>
                  <a:ea typeface="Arial" charset="0"/>
                  <a:cs typeface="Arial" panose="020B0604020202020204" pitchFamily="34" charset="0"/>
                </a:endParaRPr>
              </a:p>
              <a:p>
                <a:pPr marL="457200" indent="-457200" algn="just">
                  <a:buFont typeface="Symbol" panose="05050102010706020507" pitchFamily="18" charset="2"/>
                  <a:buChar char="®"/>
                </a:pPr>
                <a:r>
                  <a:rPr lang="en-GB" sz="2600" b="1" dirty="0">
                    <a:solidFill>
                      <a:srgbClr val="1F497D"/>
                    </a:solidFill>
                    <a:latin typeface="Arial" panose="020B0604020202020204" pitchFamily="34" charset="0"/>
                    <a:ea typeface="Arial" charset="0"/>
                    <a:cs typeface="Arial" panose="020B0604020202020204" pitchFamily="34" charset="0"/>
                  </a:rPr>
                  <a:t>MHS-based cavity return sum operational since 2018</a:t>
                </a:r>
              </a:p>
            </p:txBody>
          </p:sp>
        </mc:Choice>
        <mc:Fallback xmlns="">
          <p:sp>
            <p:nvSpPr>
              <p:cNvPr id="211" name="TextBox 210"/>
              <p:cNvSpPr txBox="1">
                <a:spLocks noRot="1" noChangeAspect="1" noMove="1" noResize="1" noEditPoints="1" noAdjustHandles="1" noChangeArrowheads="1" noChangeShapeType="1" noTextEdit="1"/>
              </p:cNvSpPr>
              <p:nvPr/>
            </p:nvSpPr>
            <p:spPr>
              <a:xfrm>
                <a:off x="721317" y="33800036"/>
                <a:ext cx="14039999" cy="5482774"/>
              </a:xfrm>
              <a:prstGeom prst="roundRect">
                <a:avLst>
                  <a:gd name="adj" fmla="val 1298"/>
                </a:avLst>
              </a:prstGeom>
              <a:blipFill>
                <a:blip r:embed="rId21"/>
                <a:stretch>
                  <a:fillRect/>
                </a:stretch>
              </a:blipFill>
              <a:ln>
                <a:solidFill>
                  <a:srgbClr val="0053A1"/>
                </a:solidFill>
              </a:ln>
            </p:spPr>
            <p:txBody>
              <a:bodyPr/>
              <a:lstStyle/>
              <a:p>
                <a:r>
                  <a:rPr lang="en-GB">
                    <a:noFill/>
                  </a:rPr>
                  <a:t> </a:t>
                </a:r>
              </a:p>
            </p:txBody>
          </p:sp>
        </mc:Fallback>
      </mc:AlternateContent>
      <p:sp>
        <p:nvSpPr>
          <p:cNvPr id="214" name="Rectangle 213"/>
          <p:cNvSpPr/>
          <p:nvPr/>
        </p:nvSpPr>
        <p:spPr>
          <a:xfrm>
            <a:off x="7804565" y="36068925"/>
            <a:ext cx="1447800" cy="2196094"/>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15" name="Rectangle 7"/>
          <p:cNvSpPr>
            <a:spLocks noChangeArrowheads="1"/>
          </p:cNvSpPr>
          <p:nvPr/>
        </p:nvSpPr>
        <p:spPr bwMode="auto">
          <a:xfrm>
            <a:off x="6954066" y="34919646"/>
            <a:ext cx="990600" cy="990600"/>
          </a:xfrm>
          <a:prstGeom prst="rect">
            <a:avLst/>
          </a:prstGeom>
          <a:noFill/>
          <a:ln w="19050">
            <a:solidFill>
              <a:schemeClr val="tx1"/>
            </a:solidFill>
            <a:miter lim="800000"/>
            <a:headEnd/>
            <a:tailEnd/>
          </a:ln>
          <a:effectLst/>
        </p:spPr>
        <p:txBody>
          <a:bodyPr wrap="none" anchor="ctr"/>
          <a:lstStyle/>
          <a:p>
            <a:endParaRPr lang="en-US" sz="2492">
              <a:solidFill>
                <a:srgbClr val="000000"/>
              </a:solidFill>
              <a:latin typeface="Arial" panose="020B0604020202020204" pitchFamily="34" charset="0"/>
              <a:cs typeface="Arial" panose="020B0604020202020204" pitchFamily="34" charset="0"/>
            </a:endParaRPr>
          </a:p>
        </p:txBody>
      </p:sp>
      <p:sp>
        <p:nvSpPr>
          <p:cNvPr id="216" name="Text Box 8"/>
          <p:cNvSpPr txBox="1">
            <a:spLocks noChangeArrowheads="1"/>
          </p:cNvSpPr>
          <p:nvPr/>
        </p:nvSpPr>
        <p:spPr bwMode="auto">
          <a:xfrm>
            <a:off x="6905028" y="34945185"/>
            <a:ext cx="1091435" cy="923330"/>
          </a:xfrm>
          <a:prstGeom prst="rect">
            <a:avLst/>
          </a:prstGeom>
          <a:noFill/>
          <a:ln w="9525">
            <a:noFill/>
            <a:miter lim="800000"/>
            <a:headEnd/>
            <a:tailEnd/>
          </a:ln>
          <a:effectLst/>
        </p:spPr>
        <p:txBody>
          <a:bodyPr wrap="square">
            <a:spAutoFit/>
          </a:bodyPr>
          <a:lstStyle/>
          <a:p>
            <a:pPr algn="ctr"/>
            <a:r>
              <a:rPr lang="en-US" sz="1800" b="1" dirty="0">
                <a:solidFill>
                  <a:srgbClr val="000000"/>
                </a:solidFill>
                <a:latin typeface="Arial" panose="020B0604020202020204" pitchFamily="34" charset="0"/>
                <a:cs typeface="Arial" panose="020B0604020202020204" pitchFamily="34" charset="0"/>
              </a:rPr>
              <a:t>Master DDS </a:t>
            </a:r>
            <a:r>
              <a:rPr lang="en-US" sz="1800" b="1" i="1" dirty="0">
                <a:solidFill>
                  <a:srgbClr val="000000"/>
                </a:solidFill>
                <a:latin typeface="Arial" panose="020B0604020202020204" pitchFamily="34" charset="0"/>
                <a:cs typeface="Arial" panose="020B0604020202020204" pitchFamily="34" charset="0"/>
              </a:rPr>
              <a:t>h=</a:t>
            </a:r>
            <a:r>
              <a:rPr lang="en-US" sz="1800" b="1" dirty="0">
                <a:solidFill>
                  <a:srgbClr val="000000"/>
                </a:solidFill>
                <a:latin typeface="Arial" panose="020B0604020202020204" pitchFamily="34" charset="0"/>
                <a:cs typeface="Arial" panose="020B0604020202020204" pitchFamily="34" charset="0"/>
              </a:rPr>
              <a:t>2</a:t>
            </a:r>
            <a:r>
              <a:rPr lang="en-US" sz="1800" i="1" baseline="30000" dirty="0">
                <a:solidFill>
                  <a:srgbClr val="000000"/>
                </a:solidFill>
                <a:latin typeface="Arial" panose="020B0604020202020204" pitchFamily="34" charset="0"/>
                <a:cs typeface="Arial" panose="020B0604020202020204" pitchFamily="34" charset="0"/>
              </a:rPr>
              <a:t>n</a:t>
            </a:r>
          </a:p>
        </p:txBody>
      </p:sp>
      <p:sp>
        <p:nvSpPr>
          <p:cNvPr id="217" name="Line 9"/>
          <p:cNvSpPr>
            <a:spLocks noChangeShapeType="1"/>
          </p:cNvSpPr>
          <p:nvPr/>
        </p:nvSpPr>
        <p:spPr bwMode="auto">
          <a:xfrm>
            <a:off x="7450429" y="36895868"/>
            <a:ext cx="586490" cy="0"/>
          </a:xfrm>
          <a:prstGeom prst="line">
            <a:avLst/>
          </a:prstGeom>
          <a:noFill/>
          <a:ln w="28575">
            <a:solidFill>
              <a:srgbClr val="FF0000"/>
            </a:solidFill>
            <a:round/>
            <a:headEnd/>
            <a:tailEnd type="triangle" w="med" len="lg"/>
          </a:ln>
          <a:effectLst/>
        </p:spPr>
        <p:txBody>
          <a:bodyPr/>
          <a:lstStyle/>
          <a:p>
            <a:endParaRPr lang="en-US" sz="2492">
              <a:solidFill>
                <a:srgbClr val="FF0000"/>
              </a:solidFill>
              <a:latin typeface="Arial" panose="020B0604020202020204" pitchFamily="34" charset="0"/>
              <a:cs typeface="Arial" panose="020B0604020202020204" pitchFamily="34" charset="0"/>
            </a:endParaRPr>
          </a:p>
        </p:txBody>
      </p:sp>
      <p:sp>
        <p:nvSpPr>
          <p:cNvPr id="218" name="Line 26"/>
          <p:cNvSpPr>
            <a:spLocks noChangeShapeType="1"/>
          </p:cNvSpPr>
          <p:nvPr/>
        </p:nvSpPr>
        <p:spPr bwMode="auto">
          <a:xfrm>
            <a:off x="9027519" y="36895868"/>
            <a:ext cx="577850" cy="0"/>
          </a:xfrm>
          <a:prstGeom prst="line">
            <a:avLst/>
          </a:prstGeom>
          <a:noFill/>
          <a:ln w="28575">
            <a:solidFill>
              <a:srgbClr val="0000FF"/>
            </a:solidFill>
            <a:round/>
            <a:headEnd/>
            <a:tailEnd type="triangle" w="med" len="lg"/>
          </a:ln>
          <a:effectLst/>
        </p:spPr>
        <p:txBody>
          <a:bodyPr/>
          <a:lstStyle/>
          <a:p>
            <a:endParaRPr lang="en-US" sz="2492">
              <a:solidFill>
                <a:srgbClr val="000000"/>
              </a:solidFill>
              <a:latin typeface="Arial" panose="020B0604020202020204" pitchFamily="34" charset="0"/>
              <a:cs typeface="Arial" panose="020B0604020202020204" pitchFamily="34" charset="0"/>
            </a:endParaRPr>
          </a:p>
        </p:txBody>
      </p:sp>
      <p:sp>
        <p:nvSpPr>
          <p:cNvPr id="219" name="Rectangle 59"/>
          <p:cNvSpPr>
            <a:spLocks noChangeArrowheads="1"/>
          </p:cNvSpPr>
          <p:nvPr/>
        </p:nvSpPr>
        <p:spPr bwMode="auto">
          <a:xfrm>
            <a:off x="8036919" y="36699182"/>
            <a:ext cx="990600" cy="384117"/>
          </a:xfrm>
          <a:prstGeom prst="rect">
            <a:avLst/>
          </a:prstGeom>
          <a:noFill/>
          <a:ln w="19050">
            <a:solidFill>
              <a:schemeClr val="tx1"/>
            </a:solidFill>
            <a:miter lim="800000"/>
            <a:headEnd/>
            <a:tailEnd/>
          </a:ln>
          <a:effectLst/>
        </p:spPr>
        <p:txBody>
          <a:bodyPr wrap="none" anchor="ctr"/>
          <a:lstStyle/>
          <a:p>
            <a:endParaRPr lang="en-US" sz="2492">
              <a:solidFill>
                <a:srgbClr val="000000"/>
              </a:solidFill>
              <a:latin typeface="Arial" panose="020B0604020202020204" pitchFamily="34" charset="0"/>
              <a:cs typeface="Arial" panose="020B0604020202020204" pitchFamily="34" charset="0"/>
            </a:endParaRPr>
          </a:p>
        </p:txBody>
      </p:sp>
      <p:sp>
        <p:nvSpPr>
          <p:cNvPr id="220" name="Text Box 60"/>
          <p:cNvSpPr txBox="1">
            <a:spLocks noChangeArrowheads="1"/>
          </p:cNvSpPr>
          <p:nvPr/>
        </p:nvSpPr>
        <p:spPr bwMode="auto">
          <a:xfrm>
            <a:off x="8036919" y="36713967"/>
            <a:ext cx="990600" cy="369332"/>
          </a:xfrm>
          <a:prstGeom prst="rect">
            <a:avLst/>
          </a:prstGeom>
          <a:noFill/>
          <a:ln w="9525">
            <a:noFill/>
            <a:miter lim="800000"/>
            <a:headEnd/>
            <a:tailEnd/>
          </a:ln>
          <a:effectLst/>
        </p:spPr>
        <p:txBody>
          <a:bodyPr>
            <a:spAutoFit/>
          </a:bodyPr>
          <a:lstStyle/>
          <a:p>
            <a:pPr algn="ctr"/>
            <a:r>
              <a:rPr lang="en-US" sz="1800" b="1" dirty="0">
                <a:solidFill>
                  <a:srgbClr val="000000"/>
                </a:solidFill>
                <a:latin typeface="Arial" panose="020B0604020202020204" pitchFamily="34" charset="0"/>
                <a:cs typeface="Arial" panose="020B0604020202020204" pitchFamily="34" charset="0"/>
              </a:rPr>
              <a:t>MHS</a:t>
            </a:r>
          </a:p>
        </p:txBody>
      </p:sp>
      <p:sp>
        <p:nvSpPr>
          <p:cNvPr id="221" name="Line 63"/>
          <p:cNvSpPr>
            <a:spLocks noChangeShapeType="1"/>
          </p:cNvSpPr>
          <p:nvPr/>
        </p:nvSpPr>
        <p:spPr bwMode="auto">
          <a:xfrm>
            <a:off x="7459069" y="37264168"/>
            <a:ext cx="577850" cy="0"/>
          </a:xfrm>
          <a:prstGeom prst="line">
            <a:avLst/>
          </a:prstGeom>
          <a:noFill/>
          <a:ln w="28575">
            <a:solidFill>
              <a:srgbClr val="FF0000"/>
            </a:solidFill>
            <a:round/>
            <a:headEnd/>
            <a:tailEnd type="triangle" w="med" len="lg"/>
          </a:ln>
          <a:effectLst/>
        </p:spPr>
        <p:txBody>
          <a:bodyPr/>
          <a:lstStyle/>
          <a:p>
            <a:endParaRPr lang="en-US" sz="2492">
              <a:solidFill>
                <a:srgbClr val="FF0000"/>
              </a:solidFill>
              <a:latin typeface="Arial" panose="020B0604020202020204" pitchFamily="34" charset="0"/>
              <a:cs typeface="Arial" panose="020B0604020202020204" pitchFamily="34" charset="0"/>
            </a:endParaRPr>
          </a:p>
        </p:txBody>
      </p:sp>
      <p:sp>
        <p:nvSpPr>
          <p:cNvPr id="222" name="Line 64"/>
          <p:cNvSpPr>
            <a:spLocks noChangeShapeType="1"/>
          </p:cNvSpPr>
          <p:nvPr/>
        </p:nvSpPr>
        <p:spPr bwMode="auto">
          <a:xfrm>
            <a:off x="7459069" y="37594368"/>
            <a:ext cx="577850" cy="0"/>
          </a:xfrm>
          <a:prstGeom prst="line">
            <a:avLst/>
          </a:prstGeom>
          <a:noFill/>
          <a:ln w="28575">
            <a:solidFill>
              <a:srgbClr val="FF0000"/>
            </a:solidFill>
            <a:round/>
            <a:headEnd/>
            <a:tailEnd type="triangle" w="med" len="lg"/>
          </a:ln>
          <a:effectLst/>
        </p:spPr>
        <p:txBody>
          <a:bodyPr/>
          <a:lstStyle/>
          <a:p>
            <a:endParaRPr lang="en-US" sz="2492">
              <a:solidFill>
                <a:srgbClr val="FF0000"/>
              </a:solidFill>
              <a:latin typeface="Arial" panose="020B0604020202020204" pitchFamily="34" charset="0"/>
              <a:cs typeface="Arial" panose="020B0604020202020204" pitchFamily="34" charset="0"/>
            </a:endParaRPr>
          </a:p>
        </p:txBody>
      </p:sp>
      <p:sp>
        <p:nvSpPr>
          <p:cNvPr id="223" name="Line 65"/>
          <p:cNvSpPr>
            <a:spLocks noChangeShapeType="1"/>
          </p:cNvSpPr>
          <p:nvPr/>
        </p:nvSpPr>
        <p:spPr bwMode="auto">
          <a:xfrm>
            <a:off x="7459069" y="37977400"/>
            <a:ext cx="577850" cy="0"/>
          </a:xfrm>
          <a:prstGeom prst="line">
            <a:avLst/>
          </a:prstGeom>
          <a:noFill/>
          <a:ln w="28575">
            <a:solidFill>
              <a:srgbClr val="FF0000"/>
            </a:solidFill>
            <a:round/>
            <a:headEnd/>
            <a:tailEnd type="triangle" w="med" len="lg"/>
          </a:ln>
          <a:effectLst/>
        </p:spPr>
        <p:txBody>
          <a:bodyPr/>
          <a:lstStyle/>
          <a:p>
            <a:endParaRPr lang="en-US" sz="2492">
              <a:solidFill>
                <a:srgbClr val="FF0000"/>
              </a:solidFill>
              <a:latin typeface="Arial" panose="020B0604020202020204" pitchFamily="34" charset="0"/>
              <a:cs typeface="Arial" panose="020B0604020202020204" pitchFamily="34" charset="0"/>
            </a:endParaRPr>
          </a:p>
        </p:txBody>
      </p:sp>
      <p:sp>
        <p:nvSpPr>
          <p:cNvPr id="224" name="Text Box 66"/>
          <p:cNvSpPr txBox="1">
            <a:spLocks noChangeArrowheads="1"/>
          </p:cNvSpPr>
          <p:nvPr/>
        </p:nvSpPr>
        <p:spPr bwMode="auto">
          <a:xfrm>
            <a:off x="7425556" y="37388611"/>
            <a:ext cx="825500" cy="559064"/>
          </a:xfrm>
          <a:prstGeom prst="rect">
            <a:avLst/>
          </a:prstGeom>
          <a:noFill/>
          <a:ln w="9525">
            <a:noFill/>
            <a:miter lim="800000"/>
            <a:headEnd/>
            <a:tailEnd/>
          </a:ln>
          <a:effectLst/>
        </p:spPr>
        <p:txBody>
          <a:bodyPr>
            <a:spAutoFit/>
          </a:bodyPr>
          <a:lstStyle/>
          <a:p>
            <a:r>
              <a:rPr lang="en-US" sz="3033" b="1" dirty="0">
                <a:solidFill>
                  <a:srgbClr val="FF0000"/>
                </a:solidFill>
                <a:latin typeface="Arial" panose="020B0604020202020204" pitchFamily="34" charset="0"/>
                <a:cs typeface="Arial" panose="020B0604020202020204" pitchFamily="34" charset="0"/>
              </a:rPr>
              <a:t>…</a:t>
            </a:r>
          </a:p>
        </p:txBody>
      </p:sp>
      <p:sp>
        <p:nvSpPr>
          <p:cNvPr id="225" name="Line 67"/>
          <p:cNvSpPr>
            <a:spLocks noChangeShapeType="1"/>
          </p:cNvSpPr>
          <p:nvPr/>
        </p:nvSpPr>
        <p:spPr bwMode="auto">
          <a:xfrm>
            <a:off x="9027519" y="37264168"/>
            <a:ext cx="577850" cy="0"/>
          </a:xfrm>
          <a:prstGeom prst="line">
            <a:avLst/>
          </a:prstGeom>
          <a:noFill/>
          <a:ln w="28575">
            <a:solidFill>
              <a:srgbClr val="0000FF"/>
            </a:solidFill>
            <a:round/>
            <a:headEnd/>
            <a:tailEnd type="triangle" w="med" len="lg"/>
          </a:ln>
          <a:effectLst/>
        </p:spPr>
        <p:txBody>
          <a:bodyPr/>
          <a:lstStyle/>
          <a:p>
            <a:endParaRPr lang="en-US" sz="2492">
              <a:solidFill>
                <a:srgbClr val="000000"/>
              </a:solidFill>
              <a:latin typeface="Arial" panose="020B0604020202020204" pitchFamily="34" charset="0"/>
              <a:cs typeface="Arial" panose="020B0604020202020204" pitchFamily="34" charset="0"/>
            </a:endParaRPr>
          </a:p>
        </p:txBody>
      </p:sp>
      <p:sp>
        <p:nvSpPr>
          <p:cNvPr id="226" name="Line 68"/>
          <p:cNvSpPr>
            <a:spLocks noChangeShapeType="1"/>
          </p:cNvSpPr>
          <p:nvPr/>
        </p:nvSpPr>
        <p:spPr bwMode="auto">
          <a:xfrm>
            <a:off x="9027519" y="37594368"/>
            <a:ext cx="577850" cy="0"/>
          </a:xfrm>
          <a:prstGeom prst="line">
            <a:avLst/>
          </a:prstGeom>
          <a:noFill/>
          <a:ln w="28575">
            <a:solidFill>
              <a:srgbClr val="0000FF"/>
            </a:solidFill>
            <a:round/>
            <a:headEnd/>
            <a:tailEnd type="triangle" w="med" len="lg"/>
          </a:ln>
          <a:effectLst/>
        </p:spPr>
        <p:txBody>
          <a:bodyPr/>
          <a:lstStyle/>
          <a:p>
            <a:endParaRPr lang="en-US" sz="2492">
              <a:solidFill>
                <a:srgbClr val="000000"/>
              </a:solidFill>
              <a:latin typeface="Arial" panose="020B0604020202020204" pitchFamily="34" charset="0"/>
              <a:cs typeface="Arial" panose="020B0604020202020204" pitchFamily="34" charset="0"/>
            </a:endParaRPr>
          </a:p>
        </p:txBody>
      </p:sp>
      <p:sp>
        <p:nvSpPr>
          <p:cNvPr id="227" name="Line 69"/>
          <p:cNvSpPr>
            <a:spLocks noChangeShapeType="1"/>
          </p:cNvSpPr>
          <p:nvPr/>
        </p:nvSpPr>
        <p:spPr bwMode="auto">
          <a:xfrm>
            <a:off x="9027519" y="37950984"/>
            <a:ext cx="577850" cy="0"/>
          </a:xfrm>
          <a:prstGeom prst="line">
            <a:avLst/>
          </a:prstGeom>
          <a:noFill/>
          <a:ln w="28575">
            <a:solidFill>
              <a:srgbClr val="0000FF"/>
            </a:solidFill>
            <a:round/>
            <a:headEnd/>
            <a:tailEnd type="triangle" w="med" len="lg"/>
          </a:ln>
          <a:effectLst/>
        </p:spPr>
        <p:txBody>
          <a:bodyPr/>
          <a:lstStyle/>
          <a:p>
            <a:endParaRPr lang="en-US" sz="2492">
              <a:solidFill>
                <a:srgbClr val="000000"/>
              </a:solidFill>
              <a:latin typeface="Arial" panose="020B0604020202020204" pitchFamily="34" charset="0"/>
              <a:cs typeface="Arial" panose="020B0604020202020204" pitchFamily="34" charset="0"/>
            </a:endParaRPr>
          </a:p>
        </p:txBody>
      </p:sp>
      <p:sp>
        <p:nvSpPr>
          <p:cNvPr id="228" name="Text Box 70"/>
          <p:cNvSpPr txBox="1">
            <a:spLocks noChangeArrowheads="1"/>
          </p:cNvSpPr>
          <p:nvPr/>
        </p:nvSpPr>
        <p:spPr bwMode="auto">
          <a:xfrm>
            <a:off x="8940880" y="37388611"/>
            <a:ext cx="825500" cy="559064"/>
          </a:xfrm>
          <a:prstGeom prst="rect">
            <a:avLst/>
          </a:prstGeom>
          <a:noFill/>
          <a:ln w="9525">
            <a:noFill/>
            <a:miter lim="800000"/>
            <a:headEnd/>
            <a:tailEnd/>
          </a:ln>
          <a:effectLst/>
        </p:spPr>
        <p:txBody>
          <a:bodyPr>
            <a:spAutoFit/>
          </a:bodyPr>
          <a:lstStyle/>
          <a:p>
            <a:r>
              <a:rPr lang="en-US" sz="3033" b="1" dirty="0">
                <a:solidFill>
                  <a:srgbClr val="0000FF"/>
                </a:solidFill>
                <a:latin typeface="Arial" panose="020B0604020202020204" pitchFamily="34" charset="0"/>
                <a:cs typeface="Arial" panose="020B0604020202020204" pitchFamily="34" charset="0"/>
              </a:rPr>
              <a:t>…</a:t>
            </a:r>
          </a:p>
        </p:txBody>
      </p:sp>
      <p:sp>
        <p:nvSpPr>
          <p:cNvPr id="229" name="Text Box 71"/>
          <p:cNvSpPr txBox="1">
            <a:spLocks noChangeArrowheads="1"/>
          </p:cNvSpPr>
          <p:nvPr/>
        </p:nvSpPr>
        <p:spPr bwMode="auto">
          <a:xfrm>
            <a:off x="9599362" y="36699183"/>
            <a:ext cx="1939003" cy="338554"/>
          </a:xfrm>
          <a:prstGeom prst="rect">
            <a:avLst/>
          </a:prstGeom>
          <a:noFill/>
          <a:ln w="9525">
            <a:noFill/>
            <a:miter lim="800000"/>
            <a:headEnd/>
            <a:tailEnd/>
          </a:ln>
          <a:effectLst/>
        </p:spPr>
        <p:txBody>
          <a:bodyPr wrap="square">
            <a:spAutoFit/>
          </a:bodyPr>
          <a:lstStyle/>
          <a:p>
            <a:pPr algn="l"/>
            <a:r>
              <a:rPr lang="en-US" sz="1600" b="1" dirty="0">
                <a:latin typeface="Arial" panose="020B0604020202020204" pitchFamily="34" charset="0"/>
                <a:cs typeface="Arial" panose="020B0604020202020204" pitchFamily="34" charset="0"/>
              </a:rPr>
              <a:t>RF to cavity 11</a:t>
            </a:r>
          </a:p>
        </p:txBody>
      </p:sp>
      <p:sp>
        <p:nvSpPr>
          <p:cNvPr id="230" name="Text Box 71"/>
          <p:cNvSpPr txBox="1">
            <a:spLocks noChangeArrowheads="1"/>
          </p:cNvSpPr>
          <p:nvPr/>
        </p:nvSpPr>
        <p:spPr bwMode="auto">
          <a:xfrm>
            <a:off x="9599362" y="37767413"/>
            <a:ext cx="1939003" cy="338554"/>
          </a:xfrm>
          <a:prstGeom prst="rect">
            <a:avLst/>
          </a:prstGeom>
          <a:noFill/>
          <a:ln w="9525">
            <a:noFill/>
            <a:miter lim="800000"/>
            <a:headEnd/>
            <a:tailEnd/>
          </a:ln>
          <a:effectLst/>
        </p:spPr>
        <p:txBody>
          <a:bodyPr wrap="square">
            <a:spAutoFit/>
          </a:bodyPr>
          <a:lstStyle/>
          <a:p>
            <a:pPr algn="l"/>
            <a:r>
              <a:rPr lang="en-US" sz="1600" b="1" dirty="0">
                <a:latin typeface="Arial" panose="020B0604020202020204" pitchFamily="34" charset="0"/>
                <a:cs typeface="Arial" panose="020B0604020202020204" pitchFamily="34" charset="0"/>
              </a:rPr>
              <a:t>RF to cavity 96</a:t>
            </a:r>
          </a:p>
        </p:txBody>
      </p:sp>
      <p:sp>
        <p:nvSpPr>
          <p:cNvPr id="231" name="Down Arrow 230"/>
          <p:cNvSpPr/>
          <p:nvPr/>
        </p:nvSpPr>
        <p:spPr>
          <a:xfrm>
            <a:off x="8312003" y="36515058"/>
            <a:ext cx="440431" cy="180364"/>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92">
              <a:latin typeface="Arial" panose="020B0604020202020204" pitchFamily="34" charset="0"/>
              <a:cs typeface="Arial" panose="020B0604020202020204" pitchFamily="34" charset="0"/>
            </a:endParaRPr>
          </a:p>
        </p:txBody>
      </p:sp>
      <p:sp>
        <p:nvSpPr>
          <p:cNvPr id="232" name="Text Box 72"/>
          <p:cNvSpPr txBox="1">
            <a:spLocks noChangeArrowheads="1"/>
          </p:cNvSpPr>
          <p:nvPr/>
        </p:nvSpPr>
        <p:spPr bwMode="auto">
          <a:xfrm>
            <a:off x="7659796" y="36068925"/>
            <a:ext cx="1735903" cy="415498"/>
          </a:xfrm>
          <a:prstGeom prst="rect">
            <a:avLst/>
          </a:prstGeom>
          <a:noFill/>
          <a:ln w="9525">
            <a:noFill/>
            <a:miter lim="800000"/>
            <a:headEnd/>
            <a:tailEnd/>
          </a:ln>
          <a:effectLst/>
        </p:spPr>
        <p:txBody>
          <a:bodyPr wrap="square">
            <a:spAutoFit/>
          </a:bodyPr>
          <a:lstStyle/>
          <a:p>
            <a:pPr algn="ctr"/>
            <a:r>
              <a:rPr lang="en-GB" sz="2100" b="1" i="1" dirty="0">
                <a:solidFill>
                  <a:srgbClr val="FF0000"/>
                </a:solidFill>
                <a:latin typeface="Arial" panose="020B0604020202020204" pitchFamily="34" charset="0"/>
                <a:cs typeface="Arial" panose="020B0604020202020204" pitchFamily="34" charset="0"/>
              </a:rPr>
              <a:t>h</a:t>
            </a:r>
            <a:r>
              <a:rPr lang="en-GB" sz="2100" b="1" dirty="0">
                <a:solidFill>
                  <a:srgbClr val="FF0000"/>
                </a:solidFill>
                <a:latin typeface="Arial" panose="020B0604020202020204" pitchFamily="34" charset="0"/>
                <a:cs typeface="Arial" panose="020B0604020202020204" pitchFamily="34" charset="0"/>
              </a:rPr>
              <a:t>, </a:t>
            </a:r>
            <a:r>
              <a:rPr lang="en-GB" sz="2100" b="1" dirty="0">
                <a:solidFill>
                  <a:srgbClr val="FF0000"/>
                </a:solidFill>
                <a:latin typeface="Symbol" panose="05050102010706020507" pitchFamily="18" charset="2"/>
                <a:cs typeface="Arial" panose="020B0604020202020204" pitchFamily="34" charset="0"/>
              </a:rPr>
              <a:t>f</a:t>
            </a:r>
            <a:r>
              <a:rPr lang="en-GB" sz="2100" b="1" dirty="0">
                <a:solidFill>
                  <a:srgbClr val="FF0000"/>
                </a:solidFill>
                <a:latin typeface="Arial" panose="020B0604020202020204" pitchFamily="34" charset="0"/>
                <a:cs typeface="Arial" panose="020B0604020202020204" pitchFamily="34" charset="0"/>
              </a:rPr>
              <a:t>, </a:t>
            </a:r>
            <a:r>
              <a:rPr lang="en-GB" sz="2100" b="1" dirty="0">
                <a:solidFill>
                  <a:srgbClr val="FF0000"/>
                </a:solidFill>
                <a:latin typeface="Symbol" panose="05050102010706020507" pitchFamily="18" charset="2"/>
                <a:cs typeface="Arial" panose="020B0604020202020204" pitchFamily="34" charset="0"/>
              </a:rPr>
              <a:t>F</a:t>
            </a:r>
            <a:r>
              <a:rPr lang="en-GB" sz="2100" b="1" dirty="0">
                <a:solidFill>
                  <a:srgbClr val="FF0000"/>
                </a:solidFill>
                <a:latin typeface="Arial" panose="020B0604020202020204" pitchFamily="34" charset="0"/>
                <a:cs typeface="Arial" panose="020B0604020202020204" pitchFamily="34" charset="0"/>
              </a:rPr>
              <a:t>, </a:t>
            </a:r>
            <a:r>
              <a:rPr lang="en-GB" sz="2100" b="1" dirty="0">
                <a:solidFill>
                  <a:srgbClr val="FF0000"/>
                </a:solidFill>
                <a:latin typeface="Symbol" panose="05050102010706020507" pitchFamily="18" charset="2"/>
                <a:cs typeface="Arial" panose="020B0604020202020204" pitchFamily="34" charset="0"/>
              </a:rPr>
              <a:t>t</a:t>
            </a:r>
            <a:endParaRPr lang="en-US" sz="2100" b="1" dirty="0">
              <a:solidFill>
                <a:srgbClr val="FF0000"/>
              </a:solidFill>
              <a:latin typeface="Symbol" panose="05050102010706020507" pitchFamily="18" charset="2"/>
              <a:cs typeface="Arial" panose="020B0604020202020204" pitchFamily="34" charset="0"/>
            </a:endParaRPr>
          </a:p>
        </p:txBody>
      </p:sp>
      <p:sp>
        <p:nvSpPr>
          <p:cNvPr id="233" name="Rectangle 59"/>
          <p:cNvSpPr>
            <a:spLocks noChangeArrowheads="1"/>
          </p:cNvSpPr>
          <p:nvPr/>
        </p:nvSpPr>
        <p:spPr bwMode="auto">
          <a:xfrm>
            <a:off x="8036919" y="37777462"/>
            <a:ext cx="990600" cy="384117"/>
          </a:xfrm>
          <a:prstGeom prst="rect">
            <a:avLst/>
          </a:prstGeom>
          <a:noFill/>
          <a:ln w="19050">
            <a:solidFill>
              <a:schemeClr val="tx1"/>
            </a:solidFill>
            <a:miter lim="800000"/>
            <a:headEnd/>
            <a:tailEnd/>
          </a:ln>
          <a:effectLst/>
        </p:spPr>
        <p:txBody>
          <a:bodyPr wrap="none" anchor="ctr"/>
          <a:lstStyle/>
          <a:p>
            <a:endParaRPr lang="en-US" sz="2492">
              <a:solidFill>
                <a:srgbClr val="000000"/>
              </a:solidFill>
              <a:latin typeface="Arial" panose="020B0604020202020204" pitchFamily="34" charset="0"/>
              <a:cs typeface="Arial" panose="020B0604020202020204" pitchFamily="34" charset="0"/>
            </a:endParaRPr>
          </a:p>
        </p:txBody>
      </p:sp>
      <p:sp>
        <p:nvSpPr>
          <p:cNvPr id="234" name="Text Box 60"/>
          <p:cNvSpPr txBox="1">
            <a:spLocks noChangeArrowheads="1"/>
          </p:cNvSpPr>
          <p:nvPr/>
        </p:nvSpPr>
        <p:spPr bwMode="auto">
          <a:xfrm>
            <a:off x="8036919" y="37792247"/>
            <a:ext cx="990600" cy="369332"/>
          </a:xfrm>
          <a:prstGeom prst="rect">
            <a:avLst/>
          </a:prstGeom>
          <a:noFill/>
          <a:ln w="9525">
            <a:noFill/>
            <a:miter lim="800000"/>
            <a:headEnd/>
            <a:tailEnd/>
          </a:ln>
          <a:effectLst/>
        </p:spPr>
        <p:txBody>
          <a:bodyPr>
            <a:spAutoFit/>
          </a:bodyPr>
          <a:lstStyle/>
          <a:p>
            <a:pPr algn="ctr"/>
            <a:r>
              <a:rPr lang="en-US" sz="1800" b="1" dirty="0">
                <a:solidFill>
                  <a:srgbClr val="000000"/>
                </a:solidFill>
                <a:latin typeface="Arial" panose="020B0604020202020204" pitchFamily="34" charset="0"/>
                <a:cs typeface="Arial" panose="020B0604020202020204" pitchFamily="34" charset="0"/>
              </a:rPr>
              <a:t>MHS</a:t>
            </a:r>
          </a:p>
        </p:txBody>
      </p:sp>
      <p:sp>
        <p:nvSpPr>
          <p:cNvPr id="235" name="Rectangle 59"/>
          <p:cNvSpPr>
            <a:spLocks noChangeArrowheads="1"/>
          </p:cNvSpPr>
          <p:nvPr/>
        </p:nvSpPr>
        <p:spPr bwMode="auto">
          <a:xfrm>
            <a:off x="11735335" y="36698325"/>
            <a:ext cx="1282580" cy="384117"/>
          </a:xfrm>
          <a:prstGeom prst="rect">
            <a:avLst/>
          </a:prstGeom>
          <a:noFill/>
          <a:ln w="19050">
            <a:solidFill>
              <a:schemeClr val="tx1"/>
            </a:solidFill>
            <a:miter lim="800000"/>
            <a:headEnd/>
            <a:tailEnd/>
          </a:ln>
          <a:effectLst/>
        </p:spPr>
        <p:txBody>
          <a:bodyPr wrap="none" anchor="ctr"/>
          <a:lstStyle/>
          <a:p>
            <a:endParaRPr lang="en-US" sz="2492">
              <a:solidFill>
                <a:srgbClr val="000000"/>
              </a:solidFill>
              <a:latin typeface="Arial" panose="020B0604020202020204" pitchFamily="34" charset="0"/>
              <a:cs typeface="Arial" panose="020B0604020202020204" pitchFamily="34" charset="0"/>
            </a:endParaRPr>
          </a:p>
        </p:txBody>
      </p:sp>
      <p:sp>
        <p:nvSpPr>
          <p:cNvPr id="236" name="Text Box 60"/>
          <p:cNvSpPr txBox="1">
            <a:spLocks noChangeArrowheads="1"/>
          </p:cNvSpPr>
          <p:nvPr/>
        </p:nvSpPr>
        <p:spPr bwMode="auto">
          <a:xfrm>
            <a:off x="11735335" y="36712725"/>
            <a:ext cx="1282580" cy="369332"/>
          </a:xfrm>
          <a:prstGeom prst="rect">
            <a:avLst/>
          </a:prstGeom>
          <a:noFill/>
          <a:ln w="9525">
            <a:noFill/>
            <a:miter lim="800000"/>
            <a:headEnd/>
            <a:tailEnd/>
          </a:ln>
          <a:effectLst/>
        </p:spPr>
        <p:txBody>
          <a:bodyPr wrap="square">
            <a:spAutoFit/>
          </a:bodyPr>
          <a:lstStyle/>
          <a:p>
            <a:pPr algn="ctr"/>
            <a:r>
              <a:rPr lang="en-US" sz="1800" b="1" dirty="0">
                <a:solidFill>
                  <a:srgbClr val="000000"/>
                </a:solidFill>
                <a:latin typeface="Arial" panose="020B0604020202020204" pitchFamily="34" charset="0"/>
                <a:cs typeface="Arial" panose="020B0604020202020204" pitchFamily="34" charset="0"/>
              </a:rPr>
              <a:t>MHS-CRS</a:t>
            </a:r>
          </a:p>
        </p:txBody>
      </p:sp>
      <p:sp>
        <p:nvSpPr>
          <p:cNvPr id="237" name="Down Arrow 236"/>
          <p:cNvSpPr/>
          <p:nvPr/>
        </p:nvSpPr>
        <p:spPr>
          <a:xfrm>
            <a:off x="12153294" y="36526550"/>
            <a:ext cx="440431" cy="180364"/>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92">
              <a:latin typeface="Arial" panose="020B0604020202020204" pitchFamily="34" charset="0"/>
              <a:cs typeface="Arial" panose="020B0604020202020204" pitchFamily="34" charset="0"/>
            </a:endParaRPr>
          </a:p>
        </p:txBody>
      </p:sp>
      <p:sp>
        <p:nvSpPr>
          <p:cNvPr id="238" name="Text Box 72"/>
          <p:cNvSpPr txBox="1">
            <a:spLocks noChangeArrowheads="1"/>
          </p:cNvSpPr>
          <p:nvPr/>
        </p:nvSpPr>
        <p:spPr bwMode="auto">
          <a:xfrm>
            <a:off x="11501087" y="36080417"/>
            <a:ext cx="1735903" cy="415498"/>
          </a:xfrm>
          <a:prstGeom prst="rect">
            <a:avLst/>
          </a:prstGeom>
          <a:noFill/>
          <a:ln w="9525">
            <a:noFill/>
            <a:miter lim="800000"/>
            <a:headEnd/>
            <a:tailEnd/>
          </a:ln>
          <a:effectLst/>
        </p:spPr>
        <p:txBody>
          <a:bodyPr wrap="square">
            <a:spAutoFit/>
          </a:bodyPr>
          <a:lstStyle/>
          <a:p>
            <a:pPr algn="ctr"/>
            <a:r>
              <a:rPr lang="en-GB" sz="2100" b="1" i="1" dirty="0">
                <a:solidFill>
                  <a:srgbClr val="FF0000"/>
                </a:solidFill>
                <a:latin typeface="Arial" panose="020B0604020202020204" pitchFamily="34" charset="0"/>
                <a:cs typeface="Arial" panose="020B0604020202020204" pitchFamily="34" charset="0"/>
              </a:rPr>
              <a:t>h</a:t>
            </a:r>
            <a:r>
              <a:rPr lang="en-GB" sz="2100" b="1" dirty="0">
                <a:solidFill>
                  <a:srgbClr val="FF0000"/>
                </a:solidFill>
                <a:latin typeface="Arial" panose="020B0604020202020204" pitchFamily="34" charset="0"/>
                <a:cs typeface="Arial" panose="020B0604020202020204" pitchFamily="34" charset="0"/>
              </a:rPr>
              <a:t>, </a:t>
            </a:r>
            <a:r>
              <a:rPr lang="en-GB" sz="2100" b="1" dirty="0">
                <a:solidFill>
                  <a:srgbClr val="FF0000"/>
                </a:solidFill>
                <a:latin typeface="Symbol" panose="05050102010706020507" pitchFamily="18" charset="2"/>
                <a:cs typeface="Arial" panose="020B0604020202020204" pitchFamily="34" charset="0"/>
              </a:rPr>
              <a:t>F</a:t>
            </a:r>
            <a:endParaRPr lang="en-US" sz="2100" b="1" dirty="0">
              <a:solidFill>
                <a:srgbClr val="FF0000"/>
              </a:solidFill>
              <a:latin typeface="Symbol" panose="05050102010706020507" pitchFamily="18" charset="2"/>
              <a:cs typeface="Arial" panose="020B0604020202020204" pitchFamily="34" charset="0"/>
            </a:endParaRPr>
          </a:p>
        </p:txBody>
      </p:sp>
      <p:sp>
        <p:nvSpPr>
          <p:cNvPr id="239" name="Line 26"/>
          <p:cNvSpPr>
            <a:spLocks noChangeShapeType="1"/>
          </p:cNvSpPr>
          <p:nvPr/>
        </p:nvSpPr>
        <p:spPr bwMode="auto">
          <a:xfrm>
            <a:off x="11141490" y="36895868"/>
            <a:ext cx="577850" cy="0"/>
          </a:xfrm>
          <a:prstGeom prst="line">
            <a:avLst/>
          </a:prstGeom>
          <a:noFill/>
          <a:ln w="28575">
            <a:solidFill>
              <a:srgbClr val="0000FF"/>
            </a:solidFill>
            <a:round/>
            <a:headEnd/>
            <a:tailEnd type="triangle" w="med" len="lg"/>
          </a:ln>
          <a:effectLst/>
        </p:spPr>
        <p:txBody>
          <a:bodyPr/>
          <a:lstStyle/>
          <a:p>
            <a:endParaRPr lang="en-US" sz="2492">
              <a:solidFill>
                <a:srgbClr val="000000"/>
              </a:solidFill>
              <a:latin typeface="Arial" panose="020B0604020202020204" pitchFamily="34" charset="0"/>
              <a:cs typeface="Arial" panose="020B0604020202020204" pitchFamily="34" charset="0"/>
            </a:endParaRPr>
          </a:p>
        </p:txBody>
      </p:sp>
      <p:sp>
        <p:nvSpPr>
          <p:cNvPr id="240" name="Line 26"/>
          <p:cNvSpPr>
            <a:spLocks noChangeShapeType="1"/>
          </p:cNvSpPr>
          <p:nvPr/>
        </p:nvSpPr>
        <p:spPr bwMode="auto">
          <a:xfrm>
            <a:off x="13017915" y="36895868"/>
            <a:ext cx="577850" cy="0"/>
          </a:xfrm>
          <a:prstGeom prst="line">
            <a:avLst/>
          </a:prstGeom>
          <a:noFill/>
          <a:ln w="28575">
            <a:solidFill>
              <a:srgbClr val="0000FF"/>
            </a:solidFill>
            <a:round/>
            <a:headEnd/>
            <a:tailEnd type="triangle" w="med" len="lg"/>
          </a:ln>
          <a:effectLst/>
        </p:spPr>
        <p:txBody>
          <a:bodyPr/>
          <a:lstStyle/>
          <a:p>
            <a:endParaRPr lang="en-US" sz="2492">
              <a:solidFill>
                <a:srgbClr val="000000"/>
              </a:solidFill>
              <a:latin typeface="Arial" panose="020B0604020202020204" pitchFamily="34" charset="0"/>
              <a:cs typeface="Arial" panose="020B0604020202020204" pitchFamily="34" charset="0"/>
            </a:endParaRPr>
          </a:p>
        </p:txBody>
      </p:sp>
      <p:sp>
        <p:nvSpPr>
          <p:cNvPr id="241" name="Line 26"/>
          <p:cNvSpPr>
            <a:spLocks noChangeShapeType="1"/>
          </p:cNvSpPr>
          <p:nvPr/>
        </p:nvSpPr>
        <p:spPr bwMode="auto">
          <a:xfrm>
            <a:off x="11141490" y="37951125"/>
            <a:ext cx="577850" cy="0"/>
          </a:xfrm>
          <a:prstGeom prst="line">
            <a:avLst/>
          </a:prstGeom>
          <a:noFill/>
          <a:ln w="28575">
            <a:solidFill>
              <a:srgbClr val="0000FF"/>
            </a:solidFill>
            <a:round/>
            <a:headEnd/>
            <a:tailEnd type="triangle" w="med" len="lg"/>
          </a:ln>
          <a:effectLst/>
        </p:spPr>
        <p:txBody>
          <a:bodyPr/>
          <a:lstStyle/>
          <a:p>
            <a:endParaRPr lang="en-US" sz="2492">
              <a:solidFill>
                <a:srgbClr val="000000"/>
              </a:solidFill>
              <a:latin typeface="Arial" panose="020B0604020202020204" pitchFamily="34" charset="0"/>
              <a:cs typeface="Arial" panose="020B0604020202020204" pitchFamily="34" charset="0"/>
            </a:endParaRPr>
          </a:p>
        </p:txBody>
      </p:sp>
      <p:sp>
        <p:nvSpPr>
          <p:cNvPr id="242" name="Line 26"/>
          <p:cNvSpPr>
            <a:spLocks noChangeShapeType="1"/>
          </p:cNvSpPr>
          <p:nvPr/>
        </p:nvSpPr>
        <p:spPr bwMode="auto">
          <a:xfrm>
            <a:off x="13017915" y="37951125"/>
            <a:ext cx="577850" cy="0"/>
          </a:xfrm>
          <a:prstGeom prst="line">
            <a:avLst/>
          </a:prstGeom>
          <a:noFill/>
          <a:ln w="28575">
            <a:solidFill>
              <a:srgbClr val="0000FF"/>
            </a:solidFill>
            <a:round/>
            <a:headEnd/>
            <a:tailEnd type="triangle" w="med" len="lg"/>
          </a:ln>
          <a:effectLst/>
        </p:spPr>
        <p:txBody>
          <a:bodyPr/>
          <a:lstStyle/>
          <a:p>
            <a:endParaRPr lang="en-US" sz="2492">
              <a:solidFill>
                <a:srgbClr val="000000"/>
              </a:solidFill>
              <a:latin typeface="Arial" panose="020B0604020202020204" pitchFamily="34" charset="0"/>
              <a:cs typeface="Arial" panose="020B0604020202020204" pitchFamily="34" charset="0"/>
            </a:endParaRPr>
          </a:p>
        </p:txBody>
      </p:sp>
      <p:pic>
        <p:nvPicPr>
          <p:cNvPr id="243" name="Picture 242"/>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3308649" y="37087719"/>
            <a:ext cx="1101380" cy="685303"/>
          </a:xfrm>
          <a:prstGeom prst="rect">
            <a:avLst/>
          </a:prstGeom>
        </p:spPr>
      </p:pic>
      <p:pic>
        <p:nvPicPr>
          <p:cNvPr id="244" name="Picture 243"/>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9804815" y="37087718"/>
            <a:ext cx="1101380" cy="685303"/>
          </a:xfrm>
          <a:prstGeom prst="rect">
            <a:avLst/>
          </a:prstGeom>
        </p:spPr>
      </p:pic>
      <p:sp>
        <p:nvSpPr>
          <p:cNvPr id="245" name="Line 65"/>
          <p:cNvSpPr>
            <a:spLocks noChangeShapeType="1"/>
          </p:cNvSpPr>
          <p:nvPr/>
        </p:nvSpPr>
        <p:spPr bwMode="auto">
          <a:xfrm>
            <a:off x="7459069" y="38364450"/>
            <a:ext cx="4917496" cy="0"/>
          </a:xfrm>
          <a:prstGeom prst="line">
            <a:avLst/>
          </a:prstGeom>
          <a:noFill/>
          <a:ln w="28575">
            <a:solidFill>
              <a:srgbClr val="FF0000"/>
            </a:solidFill>
            <a:round/>
            <a:headEnd/>
            <a:tailEnd type="none" w="med" len="lg"/>
          </a:ln>
          <a:effectLst/>
        </p:spPr>
        <p:txBody>
          <a:bodyPr/>
          <a:lstStyle/>
          <a:p>
            <a:endParaRPr lang="en-US" sz="2492">
              <a:solidFill>
                <a:srgbClr val="FF0000"/>
              </a:solidFill>
              <a:latin typeface="Arial" panose="020B0604020202020204" pitchFamily="34" charset="0"/>
              <a:cs typeface="Arial" panose="020B0604020202020204" pitchFamily="34" charset="0"/>
            </a:endParaRPr>
          </a:p>
        </p:txBody>
      </p:sp>
      <p:sp>
        <p:nvSpPr>
          <p:cNvPr id="246" name="Line 9"/>
          <p:cNvSpPr>
            <a:spLocks noChangeShapeType="1"/>
          </p:cNvSpPr>
          <p:nvPr/>
        </p:nvSpPr>
        <p:spPr bwMode="auto">
          <a:xfrm flipV="1">
            <a:off x="7450429" y="35910245"/>
            <a:ext cx="0" cy="2460172"/>
          </a:xfrm>
          <a:prstGeom prst="line">
            <a:avLst/>
          </a:prstGeom>
          <a:noFill/>
          <a:ln w="28575">
            <a:solidFill>
              <a:srgbClr val="FF0000"/>
            </a:solidFill>
            <a:round/>
            <a:headEnd/>
            <a:tailEnd type="none" w="med" len="lg"/>
          </a:ln>
          <a:effectLst/>
        </p:spPr>
        <p:txBody>
          <a:bodyPr/>
          <a:lstStyle/>
          <a:p>
            <a:endParaRPr lang="en-US" sz="2492">
              <a:solidFill>
                <a:srgbClr val="FF0000"/>
              </a:solidFill>
              <a:latin typeface="Arial" panose="020B0604020202020204" pitchFamily="34" charset="0"/>
              <a:cs typeface="Arial" panose="020B0604020202020204" pitchFamily="34" charset="0"/>
            </a:endParaRPr>
          </a:p>
        </p:txBody>
      </p:sp>
      <p:sp>
        <p:nvSpPr>
          <p:cNvPr id="247" name="Line 65"/>
          <p:cNvSpPr>
            <a:spLocks noChangeShapeType="1"/>
          </p:cNvSpPr>
          <p:nvPr/>
        </p:nvSpPr>
        <p:spPr bwMode="auto">
          <a:xfrm flipV="1">
            <a:off x="12376565" y="38161577"/>
            <a:ext cx="0" cy="217160"/>
          </a:xfrm>
          <a:prstGeom prst="line">
            <a:avLst/>
          </a:prstGeom>
          <a:noFill/>
          <a:ln w="28575">
            <a:solidFill>
              <a:srgbClr val="FF0000"/>
            </a:solidFill>
            <a:round/>
            <a:headEnd/>
            <a:tailEnd type="triangle" w="med" len="lg"/>
          </a:ln>
          <a:effectLst/>
        </p:spPr>
        <p:txBody>
          <a:bodyPr/>
          <a:lstStyle/>
          <a:p>
            <a:endParaRPr lang="en-US" sz="2492">
              <a:solidFill>
                <a:srgbClr val="FF0000"/>
              </a:solidFill>
              <a:latin typeface="Arial" panose="020B0604020202020204" pitchFamily="34" charset="0"/>
              <a:cs typeface="Arial" panose="020B0604020202020204" pitchFamily="34" charset="0"/>
            </a:endParaRPr>
          </a:p>
        </p:txBody>
      </p:sp>
      <p:sp>
        <p:nvSpPr>
          <p:cNvPr id="248" name="Line 65"/>
          <p:cNvSpPr>
            <a:spLocks noChangeShapeType="1"/>
          </p:cNvSpPr>
          <p:nvPr/>
        </p:nvSpPr>
        <p:spPr bwMode="auto">
          <a:xfrm flipV="1">
            <a:off x="12376565" y="37072225"/>
            <a:ext cx="0" cy="217160"/>
          </a:xfrm>
          <a:prstGeom prst="line">
            <a:avLst/>
          </a:prstGeom>
          <a:noFill/>
          <a:ln w="28575">
            <a:solidFill>
              <a:srgbClr val="FF0000"/>
            </a:solidFill>
            <a:round/>
            <a:headEnd/>
            <a:tailEnd type="triangle" w="med" len="lg"/>
          </a:ln>
          <a:effectLst/>
        </p:spPr>
        <p:txBody>
          <a:bodyPr/>
          <a:lstStyle/>
          <a:p>
            <a:endParaRPr lang="en-US" sz="2492">
              <a:solidFill>
                <a:srgbClr val="FF0000"/>
              </a:solidFill>
              <a:latin typeface="Arial" panose="020B0604020202020204" pitchFamily="34" charset="0"/>
              <a:cs typeface="Arial" panose="020B0604020202020204" pitchFamily="34" charset="0"/>
            </a:endParaRPr>
          </a:p>
        </p:txBody>
      </p:sp>
      <p:sp>
        <p:nvSpPr>
          <p:cNvPr id="249" name="Line 65"/>
          <p:cNvSpPr>
            <a:spLocks noChangeShapeType="1"/>
          </p:cNvSpPr>
          <p:nvPr/>
        </p:nvSpPr>
        <p:spPr bwMode="auto">
          <a:xfrm flipH="1" flipV="1">
            <a:off x="12375965" y="37224625"/>
            <a:ext cx="600" cy="548396"/>
          </a:xfrm>
          <a:prstGeom prst="line">
            <a:avLst/>
          </a:prstGeom>
          <a:noFill/>
          <a:ln w="28575">
            <a:solidFill>
              <a:srgbClr val="FF0000"/>
            </a:solidFill>
            <a:prstDash val="sysDash"/>
            <a:round/>
            <a:headEnd/>
            <a:tailEnd type="none" w="med" len="lg"/>
          </a:ln>
          <a:effectLst/>
        </p:spPr>
        <p:txBody>
          <a:bodyPr/>
          <a:lstStyle/>
          <a:p>
            <a:endParaRPr lang="en-US" sz="2492">
              <a:solidFill>
                <a:srgbClr val="FF0000"/>
              </a:solidFill>
              <a:latin typeface="Arial" panose="020B0604020202020204" pitchFamily="34" charset="0"/>
              <a:cs typeface="Arial" panose="020B0604020202020204" pitchFamily="34" charset="0"/>
            </a:endParaRPr>
          </a:p>
        </p:txBody>
      </p:sp>
      <p:sp>
        <p:nvSpPr>
          <p:cNvPr id="250" name="Rectangle 59"/>
          <p:cNvSpPr>
            <a:spLocks noChangeArrowheads="1"/>
          </p:cNvSpPr>
          <p:nvPr/>
        </p:nvSpPr>
        <p:spPr bwMode="auto">
          <a:xfrm>
            <a:off x="11735335" y="37778325"/>
            <a:ext cx="1282580" cy="384117"/>
          </a:xfrm>
          <a:prstGeom prst="rect">
            <a:avLst/>
          </a:prstGeom>
          <a:noFill/>
          <a:ln w="19050">
            <a:solidFill>
              <a:schemeClr val="tx1"/>
            </a:solidFill>
            <a:miter lim="800000"/>
            <a:headEnd/>
            <a:tailEnd/>
          </a:ln>
          <a:effectLst/>
        </p:spPr>
        <p:txBody>
          <a:bodyPr wrap="none" anchor="ctr"/>
          <a:lstStyle/>
          <a:p>
            <a:endParaRPr lang="en-US" sz="2492">
              <a:solidFill>
                <a:srgbClr val="000000"/>
              </a:solidFill>
              <a:latin typeface="Arial" panose="020B0604020202020204" pitchFamily="34" charset="0"/>
              <a:cs typeface="Arial" panose="020B0604020202020204" pitchFamily="34" charset="0"/>
            </a:endParaRPr>
          </a:p>
        </p:txBody>
      </p:sp>
      <p:sp>
        <p:nvSpPr>
          <p:cNvPr id="251" name="Text Box 60"/>
          <p:cNvSpPr txBox="1">
            <a:spLocks noChangeArrowheads="1"/>
          </p:cNvSpPr>
          <p:nvPr/>
        </p:nvSpPr>
        <p:spPr bwMode="auto">
          <a:xfrm>
            <a:off x="11735335" y="37792725"/>
            <a:ext cx="1282580" cy="369332"/>
          </a:xfrm>
          <a:prstGeom prst="rect">
            <a:avLst/>
          </a:prstGeom>
          <a:noFill/>
          <a:ln w="9525">
            <a:noFill/>
            <a:miter lim="800000"/>
            <a:headEnd/>
            <a:tailEnd/>
          </a:ln>
          <a:effectLst/>
        </p:spPr>
        <p:txBody>
          <a:bodyPr wrap="square">
            <a:spAutoFit/>
          </a:bodyPr>
          <a:lstStyle/>
          <a:p>
            <a:pPr algn="ctr"/>
            <a:r>
              <a:rPr lang="en-US" sz="1800" b="1" dirty="0">
                <a:solidFill>
                  <a:srgbClr val="000000"/>
                </a:solidFill>
                <a:latin typeface="Arial" panose="020B0604020202020204" pitchFamily="34" charset="0"/>
                <a:cs typeface="Arial" panose="020B0604020202020204" pitchFamily="34" charset="0"/>
              </a:rPr>
              <a:t>MHS-CRS</a:t>
            </a:r>
          </a:p>
        </p:txBody>
      </p:sp>
      <p:sp>
        <p:nvSpPr>
          <p:cNvPr id="256" name="TextBox 255"/>
          <p:cNvSpPr txBox="1"/>
          <p:nvPr/>
        </p:nvSpPr>
        <p:spPr>
          <a:xfrm>
            <a:off x="999045" y="34940181"/>
            <a:ext cx="5681883" cy="3693319"/>
          </a:xfrm>
          <a:prstGeom prst="rect">
            <a:avLst/>
          </a:prstGeom>
          <a:noFill/>
        </p:spPr>
        <p:txBody>
          <a:bodyPr wrap="square" rtlCol="0">
            <a:spAutoFit/>
          </a:bodyPr>
          <a:lstStyle/>
          <a:p>
            <a:pPr marL="457200" indent="-457200" algn="just">
              <a:buFont typeface="Symbol" panose="05050102010706020507" pitchFamily="18" charset="2"/>
              <a:buChar char="®"/>
            </a:pPr>
            <a:r>
              <a:rPr lang="en-GB" sz="2600" dirty="0">
                <a:latin typeface="Arial" panose="020B0604020202020204" pitchFamily="34" charset="0"/>
                <a:ea typeface="Arial" charset="0"/>
                <a:cs typeface="Arial" panose="020B0604020202020204" pitchFamily="34" charset="0"/>
              </a:rPr>
              <a:t>De-phasing of cavity return signals shifts them </a:t>
            </a:r>
            <a:r>
              <a:rPr lang="en-GB" sz="2600" b="1" dirty="0">
                <a:latin typeface="Arial" panose="020B0604020202020204" pitchFamily="34" charset="0"/>
                <a:ea typeface="Arial" charset="0"/>
                <a:cs typeface="Arial" panose="020B0604020202020204" pitchFamily="34" charset="0"/>
              </a:rPr>
              <a:t>back in phase</a:t>
            </a:r>
          </a:p>
          <a:p>
            <a:pPr marL="457200" indent="-457200" algn="just">
              <a:buFont typeface="Symbol" panose="05050102010706020507" pitchFamily="18" charset="2"/>
              <a:buChar char="®"/>
            </a:pPr>
            <a:r>
              <a:rPr lang="en-GB" sz="2600" b="1" dirty="0">
                <a:latin typeface="Arial" panose="020B0604020202020204" pitchFamily="34" charset="0"/>
                <a:ea typeface="Arial" charset="0"/>
                <a:cs typeface="Arial" panose="020B0604020202020204" pitchFamily="34" charset="0"/>
              </a:rPr>
              <a:t>Automatic phase compensation according to cavity azimuth, </a:t>
            </a:r>
            <a:r>
              <a:rPr lang="en-GB" sz="2600" b="1" dirty="0">
                <a:latin typeface="Symbol" panose="05050102010706020507" pitchFamily="18" charset="2"/>
                <a:ea typeface="Arial" charset="0"/>
                <a:cs typeface="Arial" panose="020B0604020202020204" pitchFamily="34" charset="0"/>
              </a:rPr>
              <a:t>F</a:t>
            </a:r>
          </a:p>
          <a:p>
            <a:pPr marL="457200" indent="-457200" algn="just">
              <a:buFont typeface="Symbol" panose="05050102010706020507" pitchFamily="18" charset="2"/>
              <a:buChar char="®"/>
            </a:pPr>
            <a:r>
              <a:rPr lang="en-GB" sz="2600" b="1" dirty="0">
                <a:latin typeface="Arial" panose="020B0604020202020204" pitchFamily="34" charset="0"/>
                <a:ea typeface="Arial" charset="0"/>
                <a:cs typeface="Arial" panose="020B0604020202020204" pitchFamily="34" charset="0"/>
              </a:rPr>
              <a:t>Simple cavity return vector sum (MHS-CRS)</a:t>
            </a:r>
          </a:p>
          <a:p>
            <a:pPr marL="457200" indent="-457200" algn="just">
              <a:buFont typeface="Symbol" panose="05050102010706020507" pitchFamily="18" charset="2"/>
              <a:buChar char="®"/>
            </a:pPr>
            <a:r>
              <a:rPr lang="en-GB" sz="2600" b="1" dirty="0">
                <a:solidFill>
                  <a:srgbClr val="C00000"/>
                </a:solidFill>
                <a:latin typeface="Arial" panose="020B0604020202020204" pitchFamily="34" charset="0"/>
                <a:ea typeface="Arial" charset="0"/>
                <a:cs typeface="Arial" panose="020B0604020202020204" pitchFamily="34" charset="0"/>
              </a:rPr>
              <a:t>Programmable phase jumps  </a:t>
            </a:r>
            <a:r>
              <a:rPr lang="en-GB" sz="2600" b="1" dirty="0">
                <a:latin typeface="Arial" panose="020B0604020202020204" pitchFamily="34" charset="0"/>
                <a:ea typeface="Arial" charset="0"/>
                <a:cs typeface="Arial" panose="020B0604020202020204" pitchFamily="34" charset="0"/>
              </a:rPr>
              <a:t>at the level of the MHS phase accumulator</a:t>
            </a:r>
          </a:p>
        </p:txBody>
      </p:sp>
      <p:sp>
        <p:nvSpPr>
          <p:cNvPr id="7" name="Right Arrow 6"/>
          <p:cNvSpPr/>
          <p:nvPr/>
        </p:nvSpPr>
        <p:spPr>
          <a:xfrm>
            <a:off x="6283274" y="28809338"/>
            <a:ext cx="708838" cy="12096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TextBox 257"/>
          <p:cNvSpPr txBox="1"/>
          <p:nvPr/>
        </p:nvSpPr>
        <p:spPr>
          <a:xfrm>
            <a:off x="8404147" y="35109896"/>
            <a:ext cx="4945914" cy="492443"/>
          </a:xfrm>
          <a:prstGeom prst="rect">
            <a:avLst/>
          </a:prstGeom>
          <a:noFill/>
        </p:spPr>
        <p:txBody>
          <a:bodyPr wrap="square" rtlCol="0">
            <a:spAutoFit/>
          </a:bodyPr>
          <a:lstStyle/>
          <a:p>
            <a:r>
              <a:rPr lang="en-GB" sz="2600" b="1" dirty="0">
                <a:solidFill>
                  <a:srgbClr val="000000"/>
                </a:solidFill>
                <a:latin typeface="Arial" panose="020B0604020202020204" pitchFamily="34" charset="0"/>
                <a:cs typeface="Arial" panose="020B0604020202020204" pitchFamily="34" charset="0"/>
              </a:rPr>
              <a:t>MHS: Multi Harmonic Source</a:t>
            </a:r>
          </a:p>
        </p:txBody>
      </p:sp>
      <p:sp>
        <p:nvSpPr>
          <p:cNvPr id="259" name="TextBox 258"/>
          <p:cNvSpPr txBox="1"/>
          <p:nvPr/>
        </p:nvSpPr>
        <p:spPr>
          <a:xfrm>
            <a:off x="2905413" y="27069654"/>
            <a:ext cx="2744720" cy="492443"/>
          </a:xfrm>
          <a:prstGeom prst="rect">
            <a:avLst/>
          </a:prstGeom>
          <a:noFill/>
        </p:spPr>
        <p:txBody>
          <a:bodyPr wrap="square" rtlCol="0">
            <a:spAutoFit/>
          </a:bodyPr>
          <a:lstStyle/>
          <a:p>
            <a:pPr algn="ctr"/>
            <a:r>
              <a:rPr lang="en-GB" sz="2600" b="1" dirty="0">
                <a:solidFill>
                  <a:srgbClr val="000000"/>
                </a:solidFill>
                <a:latin typeface="Arial" panose="020B0604020202020204" pitchFamily="34" charset="0"/>
                <a:cs typeface="Arial" panose="020B0604020202020204" pitchFamily="34" charset="0"/>
              </a:rPr>
              <a:t>LLRF set-up</a:t>
            </a:r>
          </a:p>
        </p:txBody>
      </p:sp>
      <p:sp>
        <p:nvSpPr>
          <p:cNvPr id="260" name="TextBox 259"/>
          <p:cNvSpPr txBox="1"/>
          <p:nvPr/>
        </p:nvSpPr>
        <p:spPr>
          <a:xfrm>
            <a:off x="7935141" y="27125008"/>
            <a:ext cx="6131874" cy="461665"/>
          </a:xfrm>
          <a:prstGeom prst="rect">
            <a:avLst/>
          </a:prstGeom>
          <a:noFill/>
        </p:spPr>
        <p:txBody>
          <a:bodyPr wrap="square" rtlCol="0">
            <a:spAutoFit/>
          </a:bodyPr>
          <a:lstStyle/>
          <a:p>
            <a:pPr algn="ctr"/>
            <a:r>
              <a:rPr lang="en-GB" sz="2400" b="1" dirty="0">
                <a:solidFill>
                  <a:srgbClr val="000000"/>
                </a:solidFill>
                <a:latin typeface="Arial" panose="020B0604020202020204" pitchFamily="34" charset="0"/>
                <a:cs typeface="Arial" panose="020B0604020202020204" pitchFamily="34" charset="0"/>
              </a:rPr>
              <a:t>Mountain range triggered with </a:t>
            </a:r>
            <a:r>
              <a:rPr lang="en-GB" sz="2400" b="1" i="1" dirty="0" err="1">
                <a:solidFill>
                  <a:srgbClr val="000000"/>
                </a:solidFill>
                <a:latin typeface="Arial" panose="020B0604020202020204" pitchFamily="34" charset="0"/>
                <a:cs typeface="Arial" panose="020B0604020202020204" pitchFamily="34" charset="0"/>
              </a:rPr>
              <a:t>f</a:t>
            </a:r>
            <a:r>
              <a:rPr lang="en-GB" sz="2400" b="1" baseline="-25000" dirty="0" err="1">
                <a:solidFill>
                  <a:srgbClr val="000000"/>
                </a:solidFill>
                <a:latin typeface="Arial" panose="020B0604020202020204" pitchFamily="34" charset="0"/>
                <a:cs typeface="Arial" panose="020B0604020202020204" pitchFamily="34" charset="0"/>
              </a:rPr>
              <a:t>rev</a:t>
            </a:r>
            <a:r>
              <a:rPr lang="en-GB" sz="2400" b="1" dirty="0">
                <a:solidFill>
                  <a:srgbClr val="000000"/>
                </a:solidFill>
                <a:latin typeface="Arial" panose="020B0604020202020204" pitchFamily="34" charset="0"/>
                <a:cs typeface="Arial" panose="020B0604020202020204" pitchFamily="34" charset="0"/>
              </a:rPr>
              <a:t> clock</a:t>
            </a:r>
          </a:p>
        </p:txBody>
      </p:sp>
      <p:cxnSp>
        <p:nvCxnSpPr>
          <p:cNvPr id="9" name="Straight Arrow Connector 8"/>
          <p:cNvCxnSpPr/>
          <p:nvPr/>
        </p:nvCxnSpPr>
        <p:spPr>
          <a:xfrm flipH="1" flipV="1">
            <a:off x="3018972" y="29318857"/>
            <a:ext cx="420914" cy="1592834"/>
          </a:xfrm>
          <a:prstGeom prst="straightConnector1">
            <a:avLst/>
          </a:prstGeom>
          <a:ln w="47625">
            <a:solidFill>
              <a:srgbClr val="C00000"/>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64" name="Straight Arrow Connector 263"/>
          <p:cNvCxnSpPr/>
          <p:nvPr/>
        </p:nvCxnSpPr>
        <p:spPr>
          <a:xfrm flipV="1">
            <a:off x="3628571" y="29457057"/>
            <a:ext cx="529999" cy="1454634"/>
          </a:xfrm>
          <a:prstGeom prst="straightConnector1">
            <a:avLst/>
          </a:prstGeom>
          <a:ln w="47625">
            <a:solidFill>
              <a:srgbClr val="C00000"/>
            </a:solidFill>
            <a:headEnd w="med" len="lg"/>
            <a:tailEnd type="triangle" w="med" len="lg"/>
          </a:ln>
        </p:spPr>
        <p:style>
          <a:lnRef idx="1">
            <a:schemeClr val="accent1"/>
          </a:lnRef>
          <a:fillRef idx="0">
            <a:schemeClr val="accent1"/>
          </a:fillRef>
          <a:effectRef idx="0">
            <a:schemeClr val="accent1"/>
          </a:effectRef>
          <a:fontRef idx="minor">
            <a:schemeClr val="tx1"/>
          </a:fontRef>
        </p:style>
      </p:cxnSp>
      <p:sp>
        <p:nvSpPr>
          <p:cNvPr id="270" name="TextBox 269"/>
          <p:cNvSpPr txBox="1"/>
          <p:nvPr/>
        </p:nvSpPr>
        <p:spPr>
          <a:xfrm>
            <a:off x="2268665" y="30893168"/>
            <a:ext cx="2744720" cy="830997"/>
          </a:xfrm>
          <a:prstGeom prst="rect">
            <a:avLst/>
          </a:prstGeom>
          <a:noFill/>
        </p:spPr>
        <p:txBody>
          <a:bodyPr wrap="square" rtlCol="0">
            <a:spAutoFit/>
          </a:bodyPr>
          <a:lstStyle/>
          <a:p>
            <a:pPr algn="ctr"/>
            <a:r>
              <a:rPr lang="en-GB" sz="2400" b="1" dirty="0">
                <a:solidFill>
                  <a:srgbClr val="C00000"/>
                </a:solidFill>
                <a:latin typeface="Arial" panose="020B0604020202020204" pitchFamily="34" charset="0"/>
                <a:cs typeface="Arial" panose="020B0604020202020204" pitchFamily="34" charset="0"/>
              </a:rPr>
              <a:t>Difficult to</a:t>
            </a:r>
            <a:br>
              <a:rPr lang="en-GB" sz="2400" b="1" dirty="0">
                <a:solidFill>
                  <a:srgbClr val="C00000"/>
                </a:solidFill>
                <a:latin typeface="Arial" panose="020B0604020202020204" pitchFamily="34" charset="0"/>
                <a:cs typeface="Arial" panose="020B0604020202020204" pitchFamily="34" charset="0"/>
              </a:rPr>
            </a:br>
            <a:r>
              <a:rPr lang="en-GB" sz="2400" b="1" dirty="0">
                <a:solidFill>
                  <a:srgbClr val="C00000"/>
                </a:solidFill>
                <a:latin typeface="Arial" panose="020B0604020202020204" pitchFamily="34" charset="0"/>
                <a:cs typeface="Arial" panose="020B0604020202020204" pitchFamily="34" charset="0"/>
              </a:rPr>
              <a:t>synchronize</a:t>
            </a:r>
          </a:p>
        </p:txBody>
      </p:sp>
      <p:sp>
        <p:nvSpPr>
          <p:cNvPr id="271" name="TextBox 270"/>
          <p:cNvSpPr txBox="1"/>
          <p:nvPr/>
        </p:nvSpPr>
        <p:spPr>
          <a:xfrm>
            <a:off x="8323582" y="28791535"/>
            <a:ext cx="1947907" cy="584775"/>
          </a:xfrm>
          <a:prstGeom prst="rect">
            <a:avLst/>
          </a:prstGeom>
          <a:noFill/>
        </p:spPr>
        <p:txBody>
          <a:bodyPr wrap="square" rtlCol="0">
            <a:spAutoFit/>
          </a:bodyPr>
          <a:lstStyle/>
          <a:p>
            <a:pPr algn="ctr"/>
            <a:r>
              <a:rPr lang="en-GB" sz="3200" b="1" dirty="0">
                <a:solidFill>
                  <a:srgbClr val="FF0000"/>
                </a:solidFill>
                <a:latin typeface="Arial" panose="020B0604020202020204" pitchFamily="34" charset="0"/>
                <a:cs typeface="Arial" panose="020B0604020202020204" pitchFamily="34" charset="0"/>
              </a:rPr>
              <a:t>Glitch!</a:t>
            </a:r>
          </a:p>
        </p:txBody>
      </p:sp>
      <p:cxnSp>
        <p:nvCxnSpPr>
          <p:cNvPr id="272" name="Straight Arrow Connector 271"/>
          <p:cNvCxnSpPr/>
          <p:nvPr/>
        </p:nvCxnSpPr>
        <p:spPr>
          <a:xfrm>
            <a:off x="9284494" y="29301281"/>
            <a:ext cx="527219" cy="400228"/>
          </a:xfrm>
          <a:prstGeom prst="straightConnector1">
            <a:avLst/>
          </a:prstGeom>
          <a:ln w="47625">
            <a:solidFill>
              <a:srgbClr val="FF0000"/>
            </a:solidFill>
            <a:headEnd w="med" len="lg"/>
            <a:tailEnd type="triangle" w="med" len="lg"/>
          </a:ln>
        </p:spPr>
        <p:style>
          <a:lnRef idx="1">
            <a:schemeClr val="accent1"/>
          </a:lnRef>
          <a:fillRef idx="0">
            <a:schemeClr val="accent1"/>
          </a:fillRef>
          <a:effectRef idx="0">
            <a:schemeClr val="accent1"/>
          </a:effectRef>
          <a:fontRef idx="minor">
            <a:schemeClr val="tx1"/>
          </a:fontRef>
        </p:style>
      </p:cxnSp>
      <p:sp>
        <p:nvSpPr>
          <p:cNvPr id="288" name="TextBox 287"/>
          <p:cNvSpPr txBox="1"/>
          <p:nvPr/>
        </p:nvSpPr>
        <p:spPr>
          <a:xfrm>
            <a:off x="15837386" y="10178804"/>
            <a:ext cx="5807088" cy="492443"/>
          </a:xfrm>
          <a:prstGeom prst="rect">
            <a:avLst/>
          </a:prstGeom>
          <a:noFill/>
        </p:spPr>
        <p:txBody>
          <a:bodyPr wrap="square" rtlCol="0">
            <a:spAutoFit/>
          </a:bodyPr>
          <a:lstStyle/>
          <a:p>
            <a:pPr algn="ctr"/>
            <a:r>
              <a:rPr lang="en-GB" sz="2600" b="1" dirty="0">
                <a:solidFill>
                  <a:srgbClr val="000000"/>
                </a:solidFill>
                <a:latin typeface="Arial" panose="020B0604020202020204" pitchFamily="34" charset="0"/>
                <a:cs typeface="Arial" panose="020B0604020202020204" pitchFamily="34" charset="0"/>
              </a:rPr>
              <a:t>Processing of gap return</a:t>
            </a:r>
          </a:p>
        </p:txBody>
      </p:sp>
      <p:sp>
        <p:nvSpPr>
          <p:cNvPr id="289" name="TextBox 288"/>
          <p:cNvSpPr txBox="1"/>
          <p:nvPr/>
        </p:nvSpPr>
        <p:spPr>
          <a:xfrm>
            <a:off x="22988773" y="10178804"/>
            <a:ext cx="5807088" cy="492443"/>
          </a:xfrm>
          <a:prstGeom prst="rect">
            <a:avLst/>
          </a:prstGeom>
          <a:noFill/>
        </p:spPr>
        <p:txBody>
          <a:bodyPr wrap="square" rtlCol="0">
            <a:spAutoFit/>
          </a:bodyPr>
          <a:lstStyle/>
          <a:p>
            <a:pPr algn="ctr"/>
            <a:r>
              <a:rPr lang="en-GB" sz="2600" b="1" dirty="0">
                <a:solidFill>
                  <a:srgbClr val="000000"/>
                </a:solidFill>
                <a:latin typeface="Arial" panose="020B0604020202020204" pitchFamily="34" charset="0"/>
                <a:cs typeface="Arial" panose="020B0604020202020204" pitchFamily="34" charset="0"/>
              </a:rPr>
              <a:t>Drive and return phase control</a:t>
            </a:r>
          </a:p>
        </p:txBody>
      </p:sp>
      <p:sp>
        <p:nvSpPr>
          <p:cNvPr id="290" name="TextBox 289"/>
          <p:cNvSpPr txBox="1"/>
          <p:nvPr/>
        </p:nvSpPr>
        <p:spPr>
          <a:xfrm>
            <a:off x="16135350" y="21705938"/>
            <a:ext cx="3578321" cy="492443"/>
          </a:xfrm>
          <a:prstGeom prst="rect">
            <a:avLst/>
          </a:prstGeom>
          <a:noFill/>
        </p:spPr>
        <p:txBody>
          <a:bodyPr wrap="square" rtlCol="0">
            <a:spAutoFit/>
          </a:bodyPr>
          <a:lstStyle/>
          <a:p>
            <a:pPr algn="ctr"/>
            <a:r>
              <a:rPr lang="en-GB" sz="2600" b="1" dirty="0">
                <a:solidFill>
                  <a:srgbClr val="000000"/>
                </a:solidFill>
                <a:latin typeface="Arial" panose="020B0604020202020204" pitchFamily="34" charset="0"/>
                <a:cs typeface="Arial" panose="020B0604020202020204" pitchFamily="34" charset="0"/>
              </a:rPr>
              <a:t>Conventional</a:t>
            </a:r>
          </a:p>
        </p:txBody>
      </p:sp>
      <p:sp>
        <p:nvSpPr>
          <p:cNvPr id="291" name="TextBox 290"/>
          <p:cNvSpPr txBox="1"/>
          <p:nvPr/>
        </p:nvSpPr>
        <p:spPr>
          <a:xfrm>
            <a:off x="20994639" y="21704974"/>
            <a:ext cx="3578321" cy="492443"/>
          </a:xfrm>
          <a:prstGeom prst="rect">
            <a:avLst/>
          </a:prstGeom>
          <a:noFill/>
        </p:spPr>
        <p:txBody>
          <a:bodyPr wrap="square" rtlCol="0">
            <a:spAutoFit/>
          </a:bodyPr>
          <a:lstStyle/>
          <a:p>
            <a:pPr algn="ctr"/>
            <a:r>
              <a:rPr lang="en-GB" sz="2600" b="1" dirty="0">
                <a:solidFill>
                  <a:srgbClr val="000000"/>
                </a:solidFill>
                <a:latin typeface="Arial" panose="020B0604020202020204" pitchFamily="34" charset="0"/>
                <a:cs typeface="Arial" panose="020B0604020202020204" pitchFamily="34" charset="0"/>
              </a:rPr>
              <a:t>Compensated</a:t>
            </a:r>
          </a:p>
        </p:txBody>
      </p:sp>
      <p:sp>
        <p:nvSpPr>
          <p:cNvPr id="292" name="TextBox 291"/>
          <p:cNvSpPr txBox="1"/>
          <p:nvPr/>
        </p:nvSpPr>
        <p:spPr>
          <a:xfrm>
            <a:off x="23103073" y="27273799"/>
            <a:ext cx="6370651" cy="461665"/>
          </a:xfrm>
          <a:prstGeom prst="rect">
            <a:avLst/>
          </a:prstGeom>
          <a:noFill/>
        </p:spPr>
        <p:txBody>
          <a:bodyPr wrap="square" rtlCol="0">
            <a:spAutoFit/>
          </a:bodyPr>
          <a:lstStyle/>
          <a:p>
            <a:pPr algn="ctr"/>
            <a:r>
              <a:rPr lang="en-GB" sz="2400" b="1" dirty="0">
                <a:solidFill>
                  <a:srgbClr val="000000"/>
                </a:solidFill>
                <a:latin typeface="Arial" panose="020B0604020202020204" pitchFamily="34" charset="0"/>
                <a:cs typeface="Arial" panose="020B0604020202020204" pitchFamily="34" charset="0"/>
              </a:rPr>
              <a:t>Compensated transition crossing,</a:t>
            </a:r>
            <a:r>
              <a:rPr lang="en-GB" sz="1200" b="1" dirty="0">
                <a:solidFill>
                  <a:srgbClr val="000000"/>
                </a:solidFill>
                <a:latin typeface="Arial" panose="020B0604020202020204" pitchFamily="34" charset="0"/>
                <a:cs typeface="Arial" panose="020B0604020202020204" pitchFamily="34" charset="0"/>
              </a:rPr>
              <a:t> </a:t>
            </a:r>
            <a:r>
              <a:rPr lang="en-GB" sz="2400" b="1" baseline="30000" dirty="0">
                <a:solidFill>
                  <a:srgbClr val="000000"/>
                </a:solidFill>
                <a:latin typeface="Arial" panose="020B0604020202020204" pitchFamily="34" charset="0"/>
                <a:cs typeface="Arial" panose="020B0604020202020204" pitchFamily="34" charset="0"/>
              </a:rPr>
              <a:t>208</a:t>
            </a:r>
            <a:r>
              <a:rPr lang="en-GB" sz="2400" b="1" dirty="0">
                <a:solidFill>
                  <a:srgbClr val="000000"/>
                </a:solidFill>
                <a:latin typeface="Arial" panose="020B0604020202020204" pitchFamily="34" charset="0"/>
                <a:cs typeface="Arial" panose="020B0604020202020204" pitchFamily="34" charset="0"/>
              </a:rPr>
              <a:t>Pb</a:t>
            </a:r>
            <a:r>
              <a:rPr lang="en-GB" sz="2400" b="1" baseline="30000" dirty="0">
                <a:solidFill>
                  <a:srgbClr val="000000"/>
                </a:solidFill>
                <a:latin typeface="Arial" panose="020B0604020202020204" pitchFamily="34" charset="0"/>
                <a:cs typeface="Arial" panose="020B0604020202020204" pitchFamily="34" charset="0"/>
              </a:rPr>
              <a:t>54+</a:t>
            </a:r>
            <a:endParaRPr lang="en-GB" sz="2400" b="1" dirty="0">
              <a:solidFill>
                <a:srgbClr val="000000"/>
              </a:solidFill>
              <a:latin typeface="Arial" panose="020B0604020202020204" pitchFamily="34" charset="0"/>
              <a:cs typeface="Arial" panose="020B0604020202020204" pitchFamily="34" charset="0"/>
            </a:endParaRPr>
          </a:p>
        </p:txBody>
      </p:sp>
      <p:sp>
        <p:nvSpPr>
          <p:cNvPr id="42" name="Bent-Up Arrow 41"/>
          <p:cNvSpPr/>
          <p:nvPr/>
        </p:nvSpPr>
        <p:spPr>
          <a:xfrm rot="5400000">
            <a:off x="20829063" y="26580586"/>
            <a:ext cx="1255725" cy="252785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TextBox 293"/>
          <p:cNvSpPr txBox="1"/>
          <p:nvPr/>
        </p:nvSpPr>
        <p:spPr>
          <a:xfrm>
            <a:off x="17843176" y="24946840"/>
            <a:ext cx="1947907" cy="584775"/>
          </a:xfrm>
          <a:prstGeom prst="rect">
            <a:avLst/>
          </a:prstGeom>
          <a:noFill/>
        </p:spPr>
        <p:txBody>
          <a:bodyPr wrap="square" rtlCol="0">
            <a:spAutoFit/>
          </a:bodyPr>
          <a:lstStyle/>
          <a:p>
            <a:pPr algn="ctr"/>
            <a:r>
              <a:rPr lang="en-GB" sz="3200" b="1" dirty="0">
                <a:solidFill>
                  <a:srgbClr val="FF0000"/>
                </a:solidFill>
                <a:latin typeface="Arial" panose="020B0604020202020204" pitchFamily="34" charset="0"/>
                <a:cs typeface="Arial" panose="020B0604020202020204" pitchFamily="34" charset="0"/>
              </a:rPr>
              <a:t>Glitch!</a:t>
            </a:r>
          </a:p>
        </p:txBody>
      </p:sp>
      <p:cxnSp>
        <p:nvCxnSpPr>
          <p:cNvPr id="295" name="Straight Arrow Connector 294"/>
          <p:cNvCxnSpPr/>
          <p:nvPr/>
        </p:nvCxnSpPr>
        <p:spPr>
          <a:xfrm flipH="1">
            <a:off x="17559920" y="25239227"/>
            <a:ext cx="594730" cy="51832"/>
          </a:xfrm>
          <a:prstGeom prst="straightConnector1">
            <a:avLst/>
          </a:prstGeom>
          <a:ln w="47625">
            <a:solidFill>
              <a:srgbClr val="FF0000"/>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97" name="Straight Arrow Connector 296"/>
          <p:cNvCxnSpPr/>
          <p:nvPr/>
        </p:nvCxnSpPr>
        <p:spPr>
          <a:xfrm flipH="1">
            <a:off x="24616835" y="22695950"/>
            <a:ext cx="803233" cy="0"/>
          </a:xfrm>
          <a:prstGeom prst="straightConnector1">
            <a:avLst/>
          </a:prstGeom>
          <a:ln w="47625">
            <a:solidFill>
              <a:srgbClr val="FF0000"/>
            </a:solidFill>
            <a:headEnd w="med" len="lg"/>
            <a:tailEnd type="triangle" w="med" len="lg"/>
          </a:ln>
        </p:spPr>
        <p:style>
          <a:lnRef idx="1">
            <a:schemeClr val="accent1"/>
          </a:lnRef>
          <a:fillRef idx="0">
            <a:schemeClr val="accent1"/>
          </a:fillRef>
          <a:effectRef idx="0">
            <a:schemeClr val="accent1"/>
          </a:effectRef>
          <a:fontRef idx="minor">
            <a:schemeClr val="tx1"/>
          </a:fontRef>
        </p:style>
      </p:cxnSp>
      <p:sp>
        <p:nvSpPr>
          <p:cNvPr id="299" name="TextBox 298"/>
          <p:cNvSpPr txBox="1"/>
          <p:nvPr/>
        </p:nvSpPr>
        <p:spPr>
          <a:xfrm>
            <a:off x="25462397" y="22289262"/>
            <a:ext cx="3897027" cy="830997"/>
          </a:xfrm>
          <a:prstGeom prst="rect">
            <a:avLst/>
          </a:prstGeom>
          <a:noFill/>
        </p:spPr>
        <p:txBody>
          <a:bodyPr wrap="square" rtlCol="0">
            <a:spAutoFit/>
          </a:bodyPr>
          <a:lstStyle/>
          <a:p>
            <a:r>
              <a:rPr lang="en-GB" sz="2400" b="1" dirty="0">
                <a:solidFill>
                  <a:srgbClr val="FF0000"/>
                </a:solidFill>
                <a:latin typeface="Arial" panose="020B0604020202020204" pitchFamily="34" charset="0"/>
                <a:cs typeface="Arial" panose="020B0604020202020204" pitchFamily="34" charset="0"/>
              </a:rPr>
              <a:t>Beam phase with respect to RF (beam phase loop)</a:t>
            </a:r>
          </a:p>
        </p:txBody>
      </p:sp>
      <p:cxnSp>
        <p:nvCxnSpPr>
          <p:cNvPr id="300" name="Straight Arrow Connector 299"/>
          <p:cNvCxnSpPr/>
          <p:nvPr/>
        </p:nvCxnSpPr>
        <p:spPr>
          <a:xfrm flipH="1">
            <a:off x="24616835" y="23362700"/>
            <a:ext cx="803233" cy="0"/>
          </a:xfrm>
          <a:prstGeom prst="straightConnector1">
            <a:avLst/>
          </a:prstGeom>
          <a:ln w="47625">
            <a:solidFill>
              <a:schemeClr val="tx1"/>
            </a:solidFill>
            <a:headEnd w="med" len="lg"/>
            <a:tailEnd type="triangle" w="med" len="lg"/>
          </a:ln>
        </p:spPr>
        <p:style>
          <a:lnRef idx="1">
            <a:schemeClr val="accent1"/>
          </a:lnRef>
          <a:fillRef idx="0">
            <a:schemeClr val="accent1"/>
          </a:fillRef>
          <a:effectRef idx="0">
            <a:schemeClr val="accent1"/>
          </a:effectRef>
          <a:fontRef idx="minor">
            <a:schemeClr val="tx1"/>
          </a:fontRef>
        </p:style>
      </p:cxnSp>
      <p:sp>
        <p:nvSpPr>
          <p:cNvPr id="302" name="TextBox 301"/>
          <p:cNvSpPr txBox="1"/>
          <p:nvPr/>
        </p:nvSpPr>
        <p:spPr>
          <a:xfrm>
            <a:off x="25462396" y="23152334"/>
            <a:ext cx="3897027" cy="461665"/>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Radial position offset</a:t>
            </a:r>
          </a:p>
        </p:txBody>
      </p:sp>
      <p:cxnSp>
        <p:nvCxnSpPr>
          <p:cNvPr id="303" name="Straight Arrow Connector 302"/>
          <p:cNvCxnSpPr/>
          <p:nvPr/>
        </p:nvCxnSpPr>
        <p:spPr>
          <a:xfrm flipH="1">
            <a:off x="24616835" y="23820629"/>
            <a:ext cx="803233" cy="0"/>
          </a:xfrm>
          <a:prstGeom prst="straightConnector1">
            <a:avLst/>
          </a:prstGeom>
          <a:ln w="47625">
            <a:solidFill>
              <a:srgbClr val="0000FF"/>
            </a:solidFill>
            <a:headEnd w="med" len="lg"/>
            <a:tailEnd type="triangle" w="med" len="lg"/>
          </a:ln>
        </p:spPr>
        <p:style>
          <a:lnRef idx="1">
            <a:schemeClr val="accent1"/>
          </a:lnRef>
          <a:fillRef idx="0">
            <a:schemeClr val="accent1"/>
          </a:fillRef>
          <a:effectRef idx="0">
            <a:schemeClr val="accent1"/>
          </a:effectRef>
          <a:fontRef idx="minor">
            <a:schemeClr val="tx1"/>
          </a:fontRef>
        </p:style>
      </p:cxnSp>
      <p:sp>
        <p:nvSpPr>
          <p:cNvPr id="304" name="TextBox 303"/>
          <p:cNvSpPr txBox="1"/>
          <p:nvPr/>
        </p:nvSpPr>
        <p:spPr>
          <a:xfrm>
            <a:off x="25462396" y="23610263"/>
            <a:ext cx="3897027" cy="461665"/>
          </a:xfrm>
          <a:prstGeom prst="rect">
            <a:avLst/>
          </a:prstGeom>
          <a:noFill/>
        </p:spPr>
        <p:txBody>
          <a:bodyPr wrap="square" rtlCol="0">
            <a:spAutoFit/>
          </a:bodyPr>
          <a:lstStyle/>
          <a:p>
            <a:r>
              <a:rPr lang="en-GB" sz="2400" b="1" dirty="0">
                <a:solidFill>
                  <a:srgbClr val="0000FF"/>
                </a:solidFill>
                <a:latin typeface="Arial" panose="020B0604020202020204" pitchFamily="34" charset="0"/>
                <a:cs typeface="Arial" panose="020B0604020202020204" pitchFamily="34" charset="0"/>
              </a:rPr>
              <a:t>Stable phase program</a:t>
            </a:r>
          </a:p>
        </p:txBody>
      </p:sp>
      <p:sp>
        <p:nvSpPr>
          <p:cNvPr id="45" name="TextBox 44"/>
          <p:cNvSpPr txBox="1"/>
          <p:nvPr/>
        </p:nvSpPr>
        <p:spPr>
          <a:xfrm>
            <a:off x="1013551" y="14700698"/>
            <a:ext cx="4256480" cy="5170646"/>
          </a:xfrm>
          <a:prstGeom prst="rect">
            <a:avLst/>
          </a:prstGeom>
          <a:noFill/>
        </p:spPr>
        <p:txBody>
          <a:bodyPr wrap="square" rtlCol="0">
            <a:spAutoFit/>
          </a:bodyPr>
          <a:lstStyle/>
          <a:p>
            <a:pPr marL="457200" indent="-457200" algn="just">
              <a:buFont typeface="Arial" panose="020B0604020202020204" pitchFamily="34" charset="0"/>
              <a:buChar char="•"/>
            </a:pPr>
            <a:r>
              <a:rPr lang="en-GB" sz="2600" dirty="0">
                <a:latin typeface="Arial" panose="020B0604020202020204" pitchFamily="34" charset="0"/>
                <a:ea typeface="Arial" charset="0"/>
                <a:cs typeface="Arial" panose="020B0604020202020204" pitchFamily="34" charset="0"/>
              </a:rPr>
              <a:t>10 (+1) tuneable ferrite-</a:t>
            </a:r>
            <a:br>
              <a:rPr lang="en-GB" sz="2600" dirty="0">
                <a:latin typeface="Arial" panose="020B0604020202020204" pitchFamily="34" charset="0"/>
                <a:ea typeface="Arial" charset="0"/>
                <a:cs typeface="Arial" panose="020B0604020202020204" pitchFamily="34" charset="0"/>
              </a:rPr>
            </a:br>
            <a:r>
              <a:rPr lang="en-GB" sz="2600" dirty="0">
                <a:latin typeface="Arial" panose="020B0604020202020204" pitchFamily="34" charset="0"/>
                <a:ea typeface="Arial" charset="0"/>
                <a:cs typeface="Arial" panose="020B0604020202020204" pitchFamily="34" charset="0"/>
              </a:rPr>
              <a:t>loaded </a:t>
            </a:r>
            <a:r>
              <a:rPr lang="en-GB" sz="2600" b="1" dirty="0">
                <a:solidFill>
                  <a:srgbClr val="0051A5"/>
                </a:solidFill>
                <a:latin typeface="Arial" panose="020B0604020202020204" pitchFamily="34" charset="0"/>
                <a:ea typeface="Arial" charset="0"/>
                <a:cs typeface="Arial" panose="020B0604020202020204" pitchFamily="34" charset="0"/>
              </a:rPr>
              <a:t>for acceleration</a:t>
            </a:r>
            <a:br>
              <a:rPr lang="en-GB" sz="2600" b="1" dirty="0">
                <a:solidFill>
                  <a:srgbClr val="0051A5"/>
                </a:solidFill>
                <a:latin typeface="Arial" panose="020B0604020202020204" pitchFamily="34" charset="0"/>
                <a:ea typeface="Arial" charset="0"/>
                <a:cs typeface="Arial" panose="020B0604020202020204" pitchFamily="34" charset="0"/>
              </a:rPr>
            </a:br>
            <a:r>
              <a:rPr lang="en-GB" sz="2600" b="1" dirty="0">
                <a:solidFill>
                  <a:srgbClr val="0051A5"/>
                </a:solidFill>
                <a:latin typeface="Arial" panose="020B0604020202020204" pitchFamily="34" charset="0"/>
                <a:ea typeface="Arial" charset="0"/>
                <a:cs typeface="Arial" panose="020B0604020202020204" pitchFamily="34" charset="0"/>
              </a:rPr>
              <a:t>through transition</a:t>
            </a:r>
            <a:br>
              <a:rPr lang="en-GB" sz="2600" b="1" dirty="0">
                <a:solidFill>
                  <a:srgbClr val="0051A5"/>
                </a:solidFill>
                <a:latin typeface="Arial" panose="020B0604020202020204" pitchFamily="34" charset="0"/>
                <a:ea typeface="Arial" charset="0"/>
                <a:cs typeface="Arial" panose="020B0604020202020204" pitchFamily="34" charset="0"/>
              </a:rPr>
            </a:br>
            <a:r>
              <a:rPr lang="en-GB" sz="2600" b="1" dirty="0">
                <a:solidFill>
                  <a:srgbClr val="0051A5"/>
                </a:solidFill>
                <a:latin typeface="Arial" panose="020B0604020202020204" pitchFamily="34" charset="0"/>
                <a:ea typeface="Arial" charset="0"/>
                <a:cs typeface="Arial" panose="020B0604020202020204" pitchFamily="34" charset="0"/>
              </a:rPr>
              <a:t>crossing</a:t>
            </a:r>
          </a:p>
          <a:p>
            <a:pPr marL="457200" indent="-457200" algn="just">
              <a:buFont typeface="Arial" panose="020B0604020202020204" pitchFamily="34" charset="0"/>
              <a:buChar char="•"/>
            </a:pPr>
            <a:r>
              <a:rPr lang="en-GB" sz="2600" dirty="0">
                <a:latin typeface="Arial" panose="020B0604020202020204" pitchFamily="34" charset="0"/>
                <a:ea typeface="Arial" charset="0"/>
                <a:cs typeface="Arial" panose="020B0604020202020204" pitchFamily="34" charset="0"/>
              </a:rPr>
              <a:t>RF systems as 20 MHz,</a:t>
            </a:r>
            <a:br>
              <a:rPr lang="en-GB" sz="2600" dirty="0">
                <a:latin typeface="Arial" panose="020B0604020202020204" pitchFamily="34" charset="0"/>
                <a:ea typeface="Arial" charset="0"/>
                <a:cs typeface="Arial" panose="020B0604020202020204" pitchFamily="34" charset="0"/>
              </a:rPr>
            </a:br>
            <a:r>
              <a:rPr lang="en-GB" sz="2600" dirty="0">
                <a:latin typeface="Arial" panose="020B0604020202020204" pitchFamily="34" charset="0"/>
                <a:ea typeface="Arial" charset="0"/>
                <a:cs typeface="Arial" panose="020B0604020202020204" pitchFamily="34" charset="0"/>
              </a:rPr>
              <a:t>40 MHz, 80 MHz and </a:t>
            </a:r>
            <a:br>
              <a:rPr lang="en-GB" sz="2600" dirty="0">
                <a:latin typeface="Arial" panose="020B0604020202020204" pitchFamily="34" charset="0"/>
                <a:ea typeface="Arial" charset="0"/>
                <a:cs typeface="Arial" panose="020B0604020202020204" pitchFamily="34" charset="0"/>
              </a:rPr>
            </a:br>
            <a:r>
              <a:rPr lang="en-GB" sz="2600" dirty="0">
                <a:latin typeface="Arial" panose="020B0604020202020204" pitchFamily="34" charset="0"/>
                <a:ea typeface="Arial" charset="0"/>
                <a:cs typeface="Arial" panose="020B0604020202020204" pitchFamily="34" charset="0"/>
              </a:rPr>
              <a:t>200 MHz for</a:t>
            </a:r>
            <a:br>
              <a:rPr lang="en-GB" sz="2600" dirty="0">
                <a:latin typeface="Arial" panose="020B0604020202020204" pitchFamily="34" charset="0"/>
                <a:ea typeface="Arial" charset="0"/>
                <a:cs typeface="Arial" panose="020B0604020202020204" pitchFamily="34" charset="0"/>
              </a:rPr>
            </a:br>
            <a:r>
              <a:rPr lang="en-GB" sz="2600" b="1" dirty="0">
                <a:latin typeface="Arial" panose="020B0604020202020204" pitchFamily="34" charset="0"/>
                <a:ea typeface="Arial" charset="0"/>
                <a:cs typeface="Arial" panose="020B0604020202020204" pitchFamily="34" charset="0"/>
              </a:rPr>
              <a:t>RF manipulations</a:t>
            </a:r>
          </a:p>
          <a:p>
            <a:pPr marL="457200" indent="-457200" algn="just">
              <a:buFont typeface="Arial" panose="020B0604020202020204" pitchFamily="34" charset="0"/>
              <a:buChar char="•"/>
            </a:pPr>
            <a:r>
              <a:rPr lang="en-GB" sz="2600" b="1" dirty="0">
                <a:latin typeface="Arial" panose="020B0604020202020204" pitchFamily="34" charset="0"/>
                <a:ea typeface="Arial" charset="0"/>
                <a:cs typeface="Arial" panose="020B0604020202020204" pitchFamily="34" charset="0"/>
              </a:rPr>
              <a:t>Fast quadrupoles to</a:t>
            </a:r>
            <a:br>
              <a:rPr lang="en-GB" sz="2600" b="1" dirty="0">
                <a:latin typeface="Arial" panose="020B0604020202020204" pitchFamily="34" charset="0"/>
                <a:ea typeface="Arial" charset="0"/>
                <a:cs typeface="Arial" panose="020B0604020202020204" pitchFamily="34" charset="0"/>
              </a:rPr>
            </a:br>
            <a:r>
              <a:rPr lang="en-GB" sz="2600" b="1" dirty="0">
                <a:latin typeface="Arial" panose="020B0604020202020204" pitchFamily="34" charset="0"/>
                <a:ea typeface="Arial" charset="0"/>
                <a:cs typeface="Arial" panose="020B0604020202020204" pitchFamily="34" charset="0"/>
              </a:rPr>
              <a:t>rapidly change </a:t>
            </a:r>
            <a:r>
              <a:rPr lang="en-GB" sz="2600" b="1" dirty="0" err="1">
                <a:latin typeface="Symbol" panose="05050102010706020507" pitchFamily="18" charset="2"/>
                <a:ea typeface="Arial" charset="0"/>
                <a:cs typeface="Arial" panose="020B0604020202020204" pitchFamily="34" charset="0"/>
              </a:rPr>
              <a:t>g</a:t>
            </a:r>
            <a:r>
              <a:rPr lang="en-GB" sz="2600" b="1" baseline="-25000" dirty="0" err="1">
                <a:latin typeface="Arial" panose="020B0604020202020204" pitchFamily="34" charset="0"/>
                <a:ea typeface="Arial" charset="0"/>
                <a:cs typeface="Arial" panose="020B0604020202020204" pitchFamily="34" charset="0"/>
              </a:rPr>
              <a:t>tr</a:t>
            </a:r>
            <a:r>
              <a:rPr lang="en-GB" sz="2600" b="1" dirty="0">
                <a:latin typeface="Arial" panose="020B0604020202020204" pitchFamily="34" charset="0"/>
                <a:ea typeface="Arial" charset="0"/>
                <a:cs typeface="Arial" panose="020B0604020202020204" pitchFamily="34" charset="0"/>
              </a:rPr>
              <a:t> at</a:t>
            </a:r>
            <a:br>
              <a:rPr lang="en-GB" sz="2600" b="1" dirty="0">
                <a:latin typeface="Arial" panose="020B0604020202020204" pitchFamily="34" charset="0"/>
                <a:ea typeface="Arial" charset="0"/>
                <a:cs typeface="Arial" panose="020B0604020202020204" pitchFamily="34" charset="0"/>
              </a:rPr>
            </a:br>
            <a:r>
              <a:rPr lang="en-GB" sz="2600" b="1" dirty="0">
                <a:latin typeface="Arial" panose="020B0604020202020204" pitchFamily="34" charset="0"/>
                <a:ea typeface="Arial" charset="0"/>
                <a:cs typeface="Arial" panose="020B0604020202020204" pitchFamily="34" charset="0"/>
              </a:rPr>
              <a:t>transition: </a:t>
            </a:r>
            <a:r>
              <a:rPr lang="en-GB" sz="2600" b="1" dirty="0" err="1">
                <a:solidFill>
                  <a:srgbClr val="0051A5"/>
                </a:solidFill>
                <a:latin typeface="Symbol" panose="05050102010706020507" pitchFamily="18" charset="2"/>
                <a:ea typeface="Arial" charset="0"/>
                <a:cs typeface="Arial" panose="020B0604020202020204" pitchFamily="34" charset="0"/>
              </a:rPr>
              <a:t>g</a:t>
            </a:r>
            <a:r>
              <a:rPr lang="en-GB" sz="2600" b="1" baseline="-25000" dirty="0" err="1">
                <a:solidFill>
                  <a:srgbClr val="0051A5"/>
                </a:solidFill>
                <a:latin typeface="Arial" panose="020B0604020202020204" pitchFamily="34" charset="0"/>
                <a:ea typeface="Arial" charset="0"/>
                <a:cs typeface="Arial" panose="020B0604020202020204" pitchFamily="34" charset="0"/>
              </a:rPr>
              <a:t>tr</a:t>
            </a:r>
            <a:r>
              <a:rPr lang="en-GB" sz="2600" b="1" dirty="0">
                <a:solidFill>
                  <a:srgbClr val="0051A5"/>
                </a:solidFill>
                <a:latin typeface="Arial" panose="020B0604020202020204" pitchFamily="34" charset="0"/>
                <a:ea typeface="Arial" charset="0"/>
                <a:cs typeface="Arial" panose="020B0604020202020204" pitchFamily="34" charset="0"/>
              </a:rPr>
              <a:t> jump </a:t>
            </a:r>
            <a:br>
              <a:rPr lang="en-GB" sz="2600" b="1" dirty="0">
                <a:solidFill>
                  <a:srgbClr val="0051A5"/>
                </a:solidFill>
                <a:latin typeface="Arial" panose="020B0604020202020204" pitchFamily="34" charset="0"/>
                <a:ea typeface="Arial" charset="0"/>
                <a:cs typeface="Arial" panose="020B0604020202020204" pitchFamily="34" charset="0"/>
              </a:rPr>
            </a:br>
            <a:r>
              <a:rPr lang="en-GB" sz="2600" b="1" dirty="0">
                <a:solidFill>
                  <a:srgbClr val="0051A5"/>
                </a:solidFill>
                <a:latin typeface="Arial" panose="020B0604020202020204" pitchFamily="34" charset="0"/>
                <a:ea typeface="Arial" charset="0"/>
                <a:cs typeface="Arial" panose="020B0604020202020204" pitchFamily="34" charset="0"/>
              </a:rPr>
              <a:t>scheme</a:t>
            </a:r>
          </a:p>
          <a:p>
            <a:endParaRPr lang="en-GB" dirty="0"/>
          </a:p>
        </p:txBody>
      </p:sp>
      <p:pic>
        <p:nvPicPr>
          <p:cNvPr id="307" name="Picture 2" descr="C:\Heiko\Presentations\2012-01_LHCBeamShutdownLectureWithIons\lupe.gif"/>
          <p:cNvPicPr>
            <a:picLocks noChangeAspect="1" noChangeArrowheads="1"/>
          </p:cNvPicPr>
          <p:nvPr/>
        </p:nvPicPr>
        <p:blipFill>
          <a:blip r:embed="rId24" cstate="print"/>
          <a:srcRect/>
          <a:stretch>
            <a:fillRect/>
          </a:stretch>
        </p:blipFill>
        <p:spPr bwMode="auto">
          <a:xfrm>
            <a:off x="16316438" y="25018523"/>
            <a:ext cx="838200" cy="774378"/>
          </a:xfrm>
          <a:prstGeom prst="rect">
            <a:avLst/>
          </a:prstGeom>
          <a:noFill/>
        </p:spPr>
      </p:pic>
      <p:pic>
        <p:nvPicPr>
          <p:cNvPr id="308" name="Picture 2" descr="C:\Heiko\Presentations\2012-01_LHCBeamShutdownLectureWithIons\lupe.gif"/>
          <p:cNvPicPr>
            <a:picLocks noChangeAspect="1" noChangeArrowheads="1"/>
          </p:cNvPicPr>
          <p:nvPr/>
        </p:nvPicPr>
        <p:blipFill>
          <a:blip r:embed="rId24" cstate="print"/>
          <a:srcRect/>
          <a:stretch>
            <a:fillRect/>
          </a:stretch>
        </p:blipFill>
        <p:spPr bwMode="auto">
          <a:xfrm>
            <a:off x="21194943" y="25018523"/>
            <a:ext cx="838200" cy="774378"/>
          </a:xfrm>
          <a:prstGeom prst="rect">
            <a:avLst/>
          </a:prstGeom>
          <a:noFill/>
        </p:spPr>
      </p:pic>
      <p:sp>
        <p:nvSpPr>
          <p:cNvPr id="8" name="Right Arrow 7"/>
          <p:cNvSpPr/>
          <p:nvPr/>
        </p:nvSpPr>
        <p:spPr>
          <a:xfrm>
            <a:off x="21595789" y="14663497"/>
            <a:ext cx="1344299" cy="8457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TextBox 163"/>
          <p:cNvSpPr txBox="1"/>
          <p:nvPr/>
        </p:nvSpPr>
        <p:spPr>
          <a:xfrm>
            <a:off x="21694651" y="14076922"/>
            <a:ext cx="1105942" cy="584775"/>
          </a:xfrm>
          <a:prstGeom prst="rect">
            <a:avLst/>
          </a:prstGeom>
          <a:noFill/>
        </p:spPr>
        <p:txBody>
          <a:bodyPr wrap="square" rtlCol="0">
            <a:spAutoFit/>
          </a:bodyPr>
          <a:lstStyle/>
          <a:p>
            <a:pPr algn="ctr"/>
            <a:r>
              <a:rPr lang="en-GB" sz="3200" b="1" dirty="0">
                <a:solidFill>
                  <a:srgbClr val="000000"/>
                </a:solidFill>
                <a:latin typeface="Arial" panose="020B0604020202020204" pitchFamily="34" charset="0"/>
                <a:cs typeface="Arial" panose="020B0604020202020204" pitchFamily="34" charset="0"/>
              </a:rPr>
              <a:t>11</a:t>
            </a:r>
            <a:r>
              <a:rPr lang="en-GB" sz="3200" b="1" dirty="0">
                <a:solidFill>
                  <a:srgbClr val="000000"/>
                </a:solidFill>
                <a:latin typeface="Arial" panose="020B0604020202020204" pitchFamily="34" charset="0"/>
                <a:cs typeface="Arial" panose="020B0604020202020204" pitchFamily="34" charset="0"/>
                <a:sym typeface="Symbol" panose="05050102010706020507" pitchFamily="18" charset="2"/>
              </a:rPr>
              <a:t></a:t>
            </a:r>
            <a:endParaRPr lang="en-GB" sz="3200" b="1" dirty="0">
              <a:solidFill>
                <a:srgbClr val="000000"/>
              </a:solidFill>
              <a:latin typeface="Arial" panose="020B0604020202020204" pitchFamily="34" charset="0"/>
              <a:cs typeface="Arial" panose="020B0604020202020204" pitchFamily="34" charset="0"/>
            </a:endParaRPr>
          </a:p>
        </p:txBody>
      </p:sp>
      <p:pic>
        <p:nvPicPr>
          <p:cNvPr id="165" name="Picture 2" descr="C:\Heiko\Presentations\2012-01_LHCBeamShutdownLectureWithIons\lupe.gif"/>
          <p:cNvPicPr>
            <a:picLocks noChangeAspect="1" noChangeArrowheads="1"/>
          </p:cNvPicPr>
          <p:nvPr/>
        </p:nvPicPr>
        <p:blipFill>
          <a:blip r:embed="rId24" cstate="print"/>
          <a:srcRect/>
          <a:stretch>
            <a:fillRect/>
          </a:stretch>
        </p:blipFill>
        <p:spPr bwMode="auto">
          <a:xfrm>
            <a:off x="26864729" y="29301281"/>
            <a:ext cx="838200" cy="774378"/>
          </a:xfrm>
          <a:prstGeom prst="rect">
            <a:avLst/>
          </a:prstGeom>
          <a:noFill/>
        </p:spPr>
      </p:pic>
      <p:sp>
        <p:nvSpPr>
          <p:cNvPr id="166" name="TextBox 165"/>
          <p:cNvSpPr txBox="1"/>
          <p:nvPr/>
        </p:nvSpPr>
        <p:spPr>
          <a:xfrm>
            <a:off x="16149955" y="22200716"/>
            <a:ext cx="3578321" cy="307777"/>
          </a:xfrm>
          <a:prstGeom prst="rect">
            <a:avLst/>
          </a:prstGeom>
          <a:noFill/>
        </p:spPr>
        <p:txBody>
          <a:bodyPr wrap="square" rtlCol="0">
            <a:spAutoFit/>
          </a:bodyPr>
          <a:lstStyle/>
          <a:p>
            <a:r>
              <a:rPr lang="en-GB" sz="1400" b="1" dirty="0">
                <a:solidFill>
                  <a:srgbClr val="000000"/>
                </a:solidFill>
                <a:latin typeface="Arial" panose="020B0604020202020204" pitchFamily="34" charset="0"/>
                <a:cs typeface="Arial" panose="020B0604020202020204" pitchFamily="34" charset="0"/>
              </a:rPr>
              <a:t>Proton multi-bunch for LHC</a:t>
            </a:r>
          </a:p>
        </p:txBody>
      </p:sp>
      <p:sp>
        <p:nvSpPr>
          <p:cNvPr id="168" name="TextBox 167"/>
          <p:cNvSpPr txBox="1"/>
          <p:nvPr/>
        </p:nvSpPr>
        <p:spPr>
          <a:xfrm>
            <a:off x="21061791" y="22201200"/>
            <a:ext cx="3578321" cy="307777"/>
          </a:xfrm>
          <a:prstGeom prst="rect">
            <a:avLst/>
          </a:prstGeom>
          <a:noFill/>
        </p:spPr>
        <p:txBody>
          <a:bodyPr wrap="square" rtlCol="0">
            <a:spAutoFit/>
          </a:bodyPr>
          <a:lstStyle/>
          <a:p>
            <a:r>
              <a:rPr lang="en-GB" sz="1400" b="1" dirty="0">
                <a:solidFill>
                  <a:srgbClr val="000000"/>
                </a:solidFill>
                <a:latin typeface="Arial" panose="020B0604020202020204" pitchFamily="34" charset="0"/>
                <a:cs typeface="Arial" panose="020B0604020202020204" pitchFamily="34" charset="0"/>
              </a:rPr>
              <a:t>Proton multi-bunch for LHC</a:t>
            </a:r>
          </a:p>
        </p:txBody>
      </p:sp>
    </p:spTree>
    <p:extLst>
      <p:ext uri="{BB962C8B-B14F-4D97-AF65-F5344CB8AC3E}">
        <p14:creationId xmlns:p14="http://schemas.microsoft.com/office/powerpoint/2010/main" val="11079307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6255</TotalTime>
  <Words>521</Words>
  <Application>Microsoft Office PowerPoint</Application>
  <PresentationFormat>Custom</PresentationFormat>
  <Paragraphs>184</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Cambria Math</vt:lpstr>
      <vt:lpstr>Symbol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Borner</dc:creator>
  <cp:lastModifiedBy>Marilyn Franck x 32603N</cp:lastModifiedBy>
  <cp:revision>118</cp:revision>
  <cp:lastPrinted>2019-09-28T13:58:18Z</cp:lastPrinted>
  <dcterms:created xsi:type="dcterms:W3CDTF">2017-10-02T09:22:45Z</dcterms:created>
  <dcterms:modified xsi:type="dcterms:W3CDTF">2019-10-14T20:03:54Z</dcterms:modified>
</cp:coreProperties>
</file>