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1"/>
  </p:notesMasterIdLst>
  <p:handoutMasterIdLst>
    <p:handoutMasterId r:id="rId22"/>
  </p:handoutMasterIdLst>
  <p:sldIdLst>
    <p:sldId id="294" r:id="rId5"/>
    <p:sldId id="923" r:id="rId6"/>
    <p:sldId id="899" r:id="rId7"/>
    <p:sldId id="926" r:id="rId8"/>
    <p:sldId id="640" r:id="rId9"/>
    <p:sldId id="665" r:id="rId10"/>
    <p:sldId id="904" r:id="rId11"/>
    <p:sldId id="900" r:id="rId12"/>
    <p:sldId id="927" r:id="rId13"/>
    <p:sldId id="925" r:id="rId14"/>
    <p:sldId id="328" r:id="rId15"/>
    <p:sldId id="928" r:id="rId16"/>
    <p:sldId id="929" r:id="rId17"/>
    <p:sldId id="930" r:id="rId18"/>
    <p:sldId id="924" r:id="rId19"/>
    <p:sldId id="911"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8BE5BD79-4093-4605-9556-4DBC8A8FD8C1}">
          <p14:sldIdLst>
            <p14:sldId id="294"/>
            <p14:sldId id="923"/>
            <p14:sldId id="899"/>
            <p14:sldId id="926"/>
            <p14:sldId id="640"/>
            <p14:sldId id="665"/>
            <p14:sldId id="904"/>
            <p14:sldId id="900"/>
            <p14:sldId id="927"/>
            <p14:sldId id="925"/>
            <p14:sldId id="328"/>
            <p14:sldId id="928"/>
            <p14:sldId id="929"/>
            <p14:sldId id="930"/>
            <p14:sldId id="924"/>
            <p14:sldId id="911"/>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L Kaducak" initials="MLK" lastIdx="12" clrIdx="0">
    <p:extLst>
      <p:ext uri="{19B8F6BF-5375-455C-9EA6-DF929625EA0E}">
        <p15:presenceInfo xmlns:p15="http://schemas.microsoft.com/office/powerpoint/2012/main" userId="Marc L Kaducak" providerId="None"/>
      </p:ext>
    </p:extLst>
  </p:cmAuthor>
  <p:cmAuthor id="2" name="Frank G. Minton x 37535N" initials="FGMx3" lastIdx="11" clrIdx="1">
    <p:extLst>
      <p:ext uri="{19B8F6BF-5375-455C-9EA6-DF929625EA0E}">
        <p15:presenceInfo xmlns:p15="http://schemas.microsoft.com/office/powerpoint/2012/main" userId="S-1-5-21-1644491937-1202660629-839522115-77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7E755-F060-4958-B0BC-9E86D2A0CD84}" v="42" dt="2019-09-18T17:11:23.56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snapToObjects="1" showGuides="1">
      <p:cViewPr>
        <p:scale>
          <a:sx n="70" d="100"/>
          <a:sy n="70" d="100"/>
        </p:scale>
        <p:origin x="666" y="10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60" d="100"/>
        <a:sy n="60" d="100"/>
      </p:scale>
      <p:origin x="0" y="-1806"/>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 Kaducak" userId="fd7db0a2-3cc4-43c8-8fdd-807e73ab72af" providerId="ADAL" clId="{B17FE5DE-187C-4813-83BE-53549DA95462}"/>
    <pc:docChg chg="undo redo custSel addSld delSld modSld sldOrd modSection">
      <pc:chgData name="Marc L Kaducak" userId="fd7db0a2-3cc4-43c8-8fdd-807e73ab72af" providerId="ADAL" clId="{B17FE5DE-187C-4813-83BE-53549DA95462}" dt="2019-09-18T17:11:23.560" v="2715" actId="14100"/>
      <pc:docMkLst>
        <pc:docMk/>
      </pc:docMkLst>
      <pc:sldChg chg="modSp">
        <pc:chgData name="Marc L Kaducak" userId="fd7db0a2-3cc4-43c8-8fdd-807e73ab72af" providerId="ADAL" clId="{B17FE5DE-187C-4813-83BE-53549DA95462}" dt="2019-09-18T01:19:05.203" v="5" actId="20577"/>
        <pc:sldMkLst>
          <pc:docMk/>
          <pc:sldMk cId="1989597527" sldId="294"/>
        </pc:sldMkLst>
        <pc:spChg chg="mod">
          <ac:chgData name="Marc L Kaducak" userId="fd7db0a2-3cc4-43c8-8fdd-807e73ab72af" providerId="ADAL" clId="{B17FE5DE-187C-4813-83BE-53549DA95462}" dt="2019-09-18T01:19:05.203" v="5" actId="20577"/>
          <ac:spMkLst>
            <pc:docMk/>
            <pc:sldMk cId="1989597527" sldId="294"/>
            <ac:spMk id="2" creationId="{00000000-0000-0000-0000-000000000000}"/>
          </ac:spMkLst>
        </pc:spChg>
      </pc:sldChg>
      <pc:sldChg chg="modSp del">
        <pc:chgData name="Marc L Kaducak" userId="fd7db0a2-3cc4-43c8-8fdd-807e73ab72af" providerId="ADAL" clId="{B17FE5DE-187C-4813-83BE-53549DA95462}" dt="2019-09-18T16:33:20.043" v="2245" actId="2696"/>
        <pc:sldMkLst>
          <pc:docMk/>
          <pc:sldMk cId="1417765671" sldId="351"/>
        </pc:sldMkLst>
        <pc:spChg chg="mod">
          <ac:chgData name="Marc L Kaducak" userId="fd7db0a2-3cc4-43c8-8fdd-807e73ab72af" providerId="ADAL" clId="{B17FE5DE-187C-4813-83BE-53549DA95462}" dt="2019-09-18T15:35:17.566" v="1010" actId="6549"/>
          <ac:spMkLst>
            <pc:docMk/>
            <pc:sldMk cId="1417765671" sldId="351"/>
            <ac:spMk id="2" creationId="{00000000-0000-0000-0000-000000000000}"/>
          </ac:spMkLst>
        </pc:spChg>
      </pc:sldChg>
      <pc:sldChg chg="del">
        <pc:chgData name="Marc L Kaducak" userId="fd7db0a2-3cc4-43c8-8fdd-807e73ab72af" providerId="ADAL" clId="{B17FE5DE-187C-4813-83BE-53549DA95462}" dt="2019-09-18T15:49:58.705" v="1304" actId="2696"/>
        <pc:sldMkLst>
          <pc:docMk/>
          <pc:sldMk cId="3424928334" sldId="437"/>
        </pc:sldMkLst>
      </pc:sldChg>
      <pc:sldChg chg="del">
        <pc:chgData name="Marc L Kaducak" userId="fd7db0a2-3cc4-43c8-8fdd-807e73ab72af" providerId="ADAL" clId="{B17FE5DE-187C-4813-83BE-53549DA95462}" dt="2019-09-18T14:52:49.130" v="7" actId="2696"/>
        <pc:sldMkLst>
          <pc:docMk/>
          <pc:sldMk cId="456276381" sldId="438"/>
        </pc:sldMkLst>
      </pc:sldChg>
      <pc:sldChg chg="modSp del">
        <pc:chgData name="Marc L Kaducak" userId="fd7db0a2-3cc4-43c8-8fdd-807e73ab72af" providerId="ADAL" clId="{B17FE5DE-187C-4813-83BE-53549DA95462}" dt="2019-09-18T17:10:29.234" v="2713" actId="2696"/>
        <pc:sldMkLst>
          <pc:docMk/>
          <pc:sldMk cId="3046663644" sldId="640"/>
        </pc:sldMkLst>
        <pc:spChg chg="mod">
          <ac:chgData name="Marc L Kaducak" userId="fd7db0a2-3cc4-43c8-8fdd-807e73ab72af" providerId="ADAL" clId="{B17FE5DE-187C-4813-83BE-53549DA95462}" dt="2019-09-18T15:15:39.425" v="567" actId="1035"/>
          <ac:spMkLst>
            <pc:docMk/>
            <pc:sldMk cId="3046663644" sldId="640"/>
            <ac:spMk id="5" creationId="{A7BF3F94-7CAA-E148-AB2B-C71C6DD1CAFC}"/>
          </ac:spMkLst>
        </pc:spChg>
        <pc:spChg chg="mod">
          <ac:chgData name="Marc L Kaducak" userId="fd7db0a2-3cc4-43c8-8fdd-807e73ab72af" providerId="ADAL" clId="{B17FE5DE-187C-4813-83BE-53549DA95462}" dt="2019-09-18T15:15:39.425" v="567" actId="1035"/>
          <ac:spMkLst>
            <pc:docMk/>
            <pc:sldMk cId="3046663644" sldId="640"/>
            <ac:spMk id="8" creationId="{BB875661-02AF-314D-8E41-7A28893FD8E0}"/>
          </ac:spMkLst>
        </pc:spChg>
        <pc:spChg chg="mod">
          <ac:chgData name="Marc L Kaducak" userId="fd7db0a2-3cc4-43c8-8fdd-807e73ab72af" providerId="ADAL" clId="{B17FE5DE-187C-4813-83BE-53549DA95462}" dt="2019-09-18T15:15:39.425" v="567" actId="1035"/>
          <ac:spMkLst>
            <pc:docMk/>
            <pc:sldMk cId="3046663644" sldId="640"/>
            <ac:spMk id="9" creationId="{E0B52D62-2E8E-AE44-8AA9-C0B36C442125}"/>
          </ac:spMkLst>
        </pc:spChg>
      </pc:sldChg>
      <pc:sldChg chg="modSp del">
        <pc:chgData name="Marc L Kaducak" userId="fd7db0a2-3cc4-43c8-8fdd-807e73ab72af" providerId="ADAL" clId="{B17FE5DE-187C-4813-83BE-53549DA95462}" dt="2019-09-18T17:11:23.560" v="2715" actId="14100"/>
        <pc:sldMkLst>
          <pc:docMk/>
          <pc:sldMk cId="548839497" sldId="665"/>
        </pc:sldMkLst>
        <pc:spChg chg="mod">
          <ac:chgData name="Marc L Kaducak" userId="fd7db0a2-3cc4-43c8-8fdd-807e73ab72af" providerId="ADAL" clId="{B17FE5DE-187C-4813-83BE-53549DA95462}" dt="2019-09-18T16:32:51.507" v="2244" actId="1076"/>
          <ac:spMkLst>
            <pc:docMk/>
            <pc:sldMk cId="548839497" sldId="665"/>
            <ac:spMk id="3" creationId="{759BE253-B345-40AF-87A6-BE96CED6FA84}"/>
          </ac:spMkLst>
        </pc:spChg>
        <pc:spChg chg="mod">
          <ac:chgData name="Marc L Kaducak" userId="fd7db0a2-3cc4-43c8-8fdd-807e73ab72af" providerId="ADAL" clId="{B17FE5DE-187C-4813-83BE-53549DA95462}" dt="2019-09-18T17:11:23.560" v="2715" actId="14100"/>
          <ac:spMkLst>
            <pc:docMk/>
            <pc:sldMk cId="548839497" sldId="665"/>
            <ac:spMk id="11" creationId="{6F666527-7EB2-D649-92D6-ACC8BA53B88C}"/>
          </ac:spMkLst>
        </pc:spChg>
        <pc:spChg chg="mod">
          <ac:chgData name="Marc L Kaducak" userId="fd7db0a2-3cc4-43c8-8fdd-807e73ab72af" providerId="ADAL" clId="{B17FE5DE-187C-4813-83BE-53549DA95462}" dt="2019-09-18T15:15:46.991" v="578" actId="1035"/>
          <ac:spMkLst>
            <pc:docMk/>
            <pc:sldMk cId="548839497" sldId="665"/>
            <ac:spMk id="14" creationId="{7DC0938D-2B2D-EA42-8A70-EB531626C3E4}"/>
          </ac:spMkLst>
        </pc:spChg>
      </pc:sldChg>
      <pc:sldChg chg="del">
        <pc:chgData name="Marc L Kaducak" userId="fd7db0a2-3cc4-43c8-8fdd-807e73ab72af" providerId="ADAL" clId="{B17FE5DE-187C-4813-83BE-53549DA95462}" dt="2019-09-18T16:12:53.546" v="1389" actId="2696"/>
        <pc:sldMkLst>
          <pc:docMk/>
          <pc:sldMk cId="83374181" sldId="716"/>
        </pc:sldMkLst>
      </pc:sldChg>
      <pc:sldChg chg="del">
        <pc:chgData name="Marc L Kaducak" userId="fd7db0a2-3cc4-43c8-8fdd-807e73ab72af" providerId="ADAL" clId="{B17FE5DE-187C-4813-83BE-53549DA95462}" dt="2019-09-18T16:12:54.980" v="1390" actId="2696"/>
        <pc:sldMkLst>
          <pc:docMk/>
          <pc:sldMk cId="79460813" sldId="717"/>
        </pc:sldMkLst>
      </pc:sldChg>
      <pc:sldChg chg="addSp delSp modSp">
        <pc:chgData name="Marc L Kaducak" userId="fd7db0a2-3cc4-43c8-8fdd-807e73ab72af" providerId="ADAL" clId="{B17FE5DE-187C-4813-83BE-53549DA95462}" dt="2019-09-18T15:29:51.538" v="1006" actId="1035"/>
        <pc:sldMkLst>
          <pc:docMk/>
          <pc:sldMk cId="1333154982" sldId="899"/>
        </pc:sldMkLst>
        <pc:spChg chg="mod">
          <ac:chgData name="Marc L Kaducak" userId="fd7db0a2-3cc4-43c8-8fdd-807e73ab72af" providerId="ADAL" clId="{B17FE5DE-187C-4813-83BE-53549DA95462}" dt="2019-09-18T15:27:22.430" v="981" actId="20577"/>
          <ac:spMkLst>
            <pc:docMk/>
            <pc:sldMk cId="1333154982" sldId="899"/>
            <ac:spMk id="2" creationId="{04C2D46A-2C79-4124-9DEB-5D3376FD4E21}"/>
          </ac:spMkLst>
        </pc:spChg>
        <pc:picChg chg="del">
          <ac:chgData name="Marc L Kaducak" userId="fd7db0a2-3cc4-43c8-8fdd-807e73ab72af" providerId="ADAL" clId="{B17FE5DE-187C-4813-83BE-53549DA95462}" dt="2019-09-18T15:28:02.337" v="985" actId="478"/>
          <ac:picMkLst>
            <pc:docMk/>
            <pc:sldMk cId="1333154982" sldId="899"/>
            <ac:picMk id="3" creationId="{D4920278-EE17-4807-BDD3-4722776BC118}"/>
          </ac:picMkLst>
        </pc:picChg>
        <pc:picChg chg="del">
          <ac:chgData name="Marc L Kaducak" userId="fd7db0a2-3cc4-43c8-8fdd-807e73ab72af" providerId="ADAL" clId="{B17FE5DE-187C-4813-83BE-53549DA95462}" dt="2019-09-18T15:27:34.344" v="983" actId="478"/>
          <ac:picMkLst>
            <pc:docMk/>
            <pc:sldMk cId="1333154982" sldId="899"/>
            <ac:picMk id="4" creationId="{634B3A0B-5B4C-41FC-A6AB-11080ABA65BF}"/>
          </ac:picMkLst>
        </pc:picChg>
        <pc:picChg chg="add del">
          <ac:chgData name="Marc L Kaducak" userId="fd7db0a2-3cc4-43c8-8fdd-807e73ab72af" providerId="ADAL" clId="{B17FE5DE-187C-4813-83BE-53549DA95462}" dt="2019-09-18T15:28:48.171" v="992" actId="478"/>
          <ac:picMkLst>
            <pc:docMk/>
            <pc:sldMk cId="1333154982" sldId="899"/>
            <ac:picMk id="6" creationId="{9D272598-25F3-4CC6-A37C-72C2E32674E1}"/>
          </ac:picMkLst>
        </pc:picChg>
        <pc:picChg chg="add mod">
          <ac:chgData name="Marc L Kaducak" userId="fd7db0a2-3cc4-43c8-8fdd-807e73ab72af" providerId="ADAL" clId="{B17FE5DE-187C-4813-83BE-53549DA95462}" dt="2019-09-18T15:27:38.638" v="984" actId="1076"/>
          <ac:picMkLst>
            <pc:docMk/>
            <pc:sldMk cId="1333154982" sldId="899"/>
            <ac:picMk id="8" creationId="{D1967D25-90E9-4BFD-83EA-5C72C4451187}"/>
          </ac:picMkLst>
        </pc:picChg>
        <pc:picChg chg="add mod">
          <ac:chgData name="Marc L Kaducak" userId="fd7db0a2-3cc4-43c8-8fdd-807e73ab72af" providerId="ADAL" clId="{B17FE5DE-187C-4813-83BE-53549DA95462}" dt="2019-09-18T15:29:51.538" v="1006" actId="1035"/>
          <ac:picMkLst>
            <pc:docMk/>
            <pc:sldMk cId="1333154982" sldId="899"/>
            <ac:picMk id="9" creationId="{DE2B5610-1036-4E95-B8AE-E2A79A33C05F}"/>
          </ac:picMkLst>
        </pc:picChg>
        <pc:picChg chg="add del mod">
          <ac:chgData name="Marc L Kaducak" userId="fd7db0a2-3cc4-43c8-8fdd-807e73ab72af" providerId="ADAL" clId="{B17FE5DE-187C-4813-83BE-53549DA95462}" dt="2019-09-18T15:29:10.748" v="1000" actId="1036"/>
          <ac:picMkLst>
            <pc:docMk/>
            <pc:sldMk cId="1333154982" sldId="899"/>
            <ac:picMk id="10" creationId="{3F8CF51C-DBDB-45BF-BA5E-18FD30FF3D8C}"/>
          </ac:picMkLst>
        </pc:picChg>
        <pc:picChg chg="add mod">
          <ac:chgData name="Marc L Kaducak" userId="fd7db0a2-3cc4-43c8-8fdd-807e73ab72af" providerId="ADAL" clId="{B17FE5DE-187C-4813-83BE-53549DA95462}" dt="2019-09-18T15:29:49.150" v="1003" actId="1076"/>
          <ac:picMkLst>
            <pc:docMk/>
            <pc:sldMk cId="1333154982" sldId="899"/>
            <ac:picMk id="11" creationId="{582025DE-BF72-457D-8D56-8AD63CE4B16D}"/>
          </ac:picMkLst>
        </pc:picChg>
        <pc:picChg chg="del">
          <ac:chgData name="Marc L Kaducak" userId="fd7db0a2-3cc4-43c8-8fdd-807e73ab72af" providerId="ADAL" clId="{B17FE5DE-187C-4813-83BE-53549DA95462}" dt="2019-09-18T15:29:15.513" v="1001" actId="478"/>
          <ac:picMkLst>
            <pc:docMk/>
            <pc:sldMk cId="1333154982" sldId="899"/>
            <ac:picMk id="13" creationId="{0BA6A8B2-E264-41AA-97EC-74E2022C208C}"/>
          </ac:picMkLst>
        </pc:picChg>
      </pc:sldChg>
      <pc:sldChg chg="modSp">
        <pc:chgData name="Marc L Kaducak" userId="fd7db0a2-3cc4-43c8-8fdd-807e73ab72af" providerId="ADAL" clId="{B17FE5DE-187C-4813-83BE-53549DA95462}" dt="2019-09-18T16:34:52.192" v="2260" actId="27636"/>
        <pc:sldMkLst>
          <pc:docMk/>
          <pc:sldMk cId="1872522965" sldId="900"/>
        </pc:sldMkLst>
        <pc:spChg chg="mod">
          <ac:chgData name="Marc L Kaducak" userId="fd7db0a2-3cc4-43c8-8fdd-807e73ab72af" providerId="ADAL" clId="{B17FE5DE-187C-4813-83BE-53549DA95462}" dt="2019-09-18T16:34:52.192" v="2260" actId="27636"/>
          <ac:spMkLst>
            <pc:docMk/>
            <pc:sldMk cId="1872522965" sldId="900"/>
            <ac:spMk id="2" creationId="{FA21EFA5-8F56-471C-959C-4066CF68B742}"/>
          </ac:spMkLst>
        </pc:spChg>
      </pc:sldChg>
      <pc:sldChg chg="del">
        <pc:chgData name="Marc L Kaducak" userId="fd7db0a2-3cc4-43c8-8fdd-807e73ab72af" providerId="ADAL" clId="{B17FE5DE-187C-4813-83BE-53549DA95462}" dt="2019-09-18T14:55:12.207" v="8" actId="2696"/>
        <pc:sldMkLst>
          <pc:docMk/>
          <pc:sldMk cId="3158015043" sldId="901"/>
        </pc:sldMkLst>
      </pc:sldChg>
      <pc:sldChg chg="modSp">
        <pc:chgData name="Marc L Kaducak" userId="fd7db0a2-3cc4-43c8-8fdd-807e73ab72af" providerId="ADAL" clId="{B17FE5DE-187C-4813-83BE-53549DA95462}" dt="2019-09-18T15:38:37.399" v="1142" actId="5793"/>
        <pc:sldMkLst>
          <pc:docMk/>
          <pc:sldMk cId="2700028214" sldId="904"/>
        </pc:sldMkLst>
        <pc:spChg chg="mod">
          <ac:chgData name="Marc L Kaducak" userId="fd7db0a2-3cc4-43c8-8fdd-807e73ab72af" providerId="ADAL" clId="{B17FE5DE-187C-4813-83BE-53549DA95462}" dt="2019-09-18T15:38:37.399" v="1142" actId="5793"/>
          <ac:spMkLst>
            <pc:docMk/>
            <pc:sldMk cId="2700028214" sldId="904"/>
            <ac:spMk id="3" creationId="{B83AA9D9-FFDA-4228-9D7A-2991EE189C6E}"/>
          </ac:spMkLst>
        </pc:spChg>
      </pc:sldChg>
      <pc:sldChg chg="del">
        <pc:chgData name="Marc L Kaducak" userId="fd7db0a2-3cc4-43c8-8fdd-807e73ab72af" providerId="ADAL" clId="{B17FE5DE-187C-4813-83BE-53549DA95462}" dt="2019-09-18T15:50:36.686" v="1305" actId="2696"/>
        <pc:sldMkLst>
          <pc:docMk/>
          <pc:sldMk cId="1817177481" sldId="906"/>
        </pc:sldMkLst>
      </pc:sldChg>
      <pc:sldChg chg="modSp del ord">
        <pc:chgData name="Marc L Kaducak" userId="fd7db0a2-3cc4-43c8-8fdd-807e73ab72af" providerId="ADAL" clId="{B17FE5DE-187C-4813-83BE-53549DA95462}" dt="2019-09-18T16:30:03.592" v="2213" actId="2696"/>
        <pc:sldMkLst>
          <pc:docMk/>
          <pc:sldMk cId="982660805" sldId="909"/>
        </pc:sldMkLst>
        <pc:spChg chg="mod">
          <ac:chgData name="Marc L Kaducak" userId="fd7db0a2-3cc4-43c8-8fdd-807e73ab72af" providerId="ADAL" clId="{B17FE5DE-187C-4813-83BE-53549DA95462}" dt="2019-09-18T16:20:59.706" v="1431" actId="20577"/>
          <ac:spMkLst>
            <pc:docMk/>
            <pc:sldMk cId="982660805" sldId="909"/>
            <ac:spMk id="3" creationId="{F1DDA315-EF4B-4CE6-89CF-82683E03F2C2}"/>
          </ac:spMkLst>
        </pc:spChg>
        <pc:picChg chg="mod">
          <ac:chgData name="Marc L Kaducak" userId="fd7db0a2-3cc4-43c8-8fdd-807e73ab72af" providerId="ADAL" clId="{B17FE5DE-187C-4813-83BE-53549DA95462}" dt="2019-09-18T16:19:32.044" v="1391" actId="1076"/>
          <ac:picMkLst>
            <pc:docMk/>
            <pc:sldMk cId="982660805" sldId="909"/>
            <ac:picMk id="6" creationId="{32F331FE-4938-4021-9F32-AA79243175E9}"/>
          </ac:picMkLst>
        </pc:picChg>
      </pc:sldChg>
      <pc:sldChg chg="modSp del">
        <pc:chgData name="Marc L Kaducak" userId="fd7db0a2-3cc4-43c8-8fdd-807e73ab72af" providerId="ADAL" clId="{B17FE5DE-187C-4813-83BE-53549DA95462}" dt="2019-09-18T16:30:07.058" v="2214" actId="2696"/>
        <pc:sldMkLst>
          <pc:docMk/>
          <pc:sldMk cId="2308731199" sldId="910"/>
        </pc:sldMkLst>
        <pc:spChg chg="mod">
          <ac:chgData name="Marc L Kaducak" userId="fd7db0a2-3cc4-43c8-8fdd-807e73ab72af" providerId="ADAL" clId="{B17FE5DE-187C-4813-83BE-53549DA95462}" dt="2019-09-18T16:20:13.104" v="1411" actId="1035"/>
          <ac:spMkLst>
            <pc:docMk/>
            <pc:sldMk cId="2308731199" sldId="910"/>
            <ac:spMk id="2" creationId="{A6E0E6BD-4C91-4B0A-BDDB-4B686DCD63B2}"/>
          </ac:spMkLst>
        </pc:spChg>
      </pc:sldChg>
      <pc:sldChg chg="modSp">
        <pc:chgData name="Marc L Kaducak" userId="fd7db0a2-3cc4-43c8-8fdd-807e73ab72af" providerId="ADAL" clId="{B17FE5DE-187C-4813-83BE-53549DA95462}" dt="2019-09-18T16:57:53.438" v="2712" actId="20577"/>
        <pc:sldMkLst>
          <pc:docMk/>
          <pc:sldMk cId="2025638313" sldId="911"/>
        </pc:sldMkLst>
        <pc:spChg chg="mod">
          <ac:chgData name="Marc L Kaducak" userId="fd7db0a2-3cc4-43c8-8fdd-807e73ab72af" providerId="ADAL" clId="{B17FE5DE-187C-4813-83BE-53549DA95462}" dt="2019-09-18T16:57:53.438" v="2712" actId="20577"/>
          <ac:spMkLst>
            <pc:docMk/>
            <pc:sldMk cId="2025638313" sldId="911"/>
            <ac:spMk id="2" creationId="{D6A26EDE-D078-4531-98AC-878D7BC91B98}"/>
          </ac:spMkLst>
        </pc:spChg>
      </pc:sldChg>
      <pc:sldChg chg="del">
        <pc:chgData name="Marc L Kaducak" userId="fd7db0a2-3cc4-43c8-8fdd-807e73ab72af" providerId="ADAL" clId="{B17FE5DE-187C-4813-83BE-53549DA95462}" dt="2019-09-18T15:16:37.092" v="579" actId="2696"/>
        <pc:sldMkLst>
          <pc:docMk/>
          <pc:sldMk cId="561629050" sldId="915"/>
        </pc:sldMkLst>
      </pc:sldChg>
      <pc:sldChg chg="del">
        <pc:chgData name="Marc L Kaducak" userId="fd7db0a2-3cc4-43c8-8fdd-807e73ab72af" providerId="ADAL" clId="{B17FE5DE-187C-4813-83BE-53549DA95462}" dt="2019-09-18T15:50:45.605" v="1306" actId="2696"/>
        <pc:sldMkLst>
          <pc:docMk/>
          <pc:sldMk cId="2782280348" sldId="917"/>
        </pc:sldMkLst>
      </pc:sldChg>
      <pc:sldChg chg="del">
        <pc:chgData name="Marc L Kaducak" userId="fd7db0a2-3cc4-43c8-8fdd-807e73ab72af" providerId="ADAL" clId="{B17FE5DE-187C-4813-83BE-53549DA95462}" dt="2019-09-18T15:50:46.648" v="1307" actId="2696"/>
        <pc:sldMkLst>
          <pc:docMk/>
          <pc:sldMk cId="59396875" sldId="918"/>
        </pc:sldMkLst>
      </pc:sldChg>
      <pc:sldChg chg="del">
        <pc:chgData name="Marc L Kaducak" userId="fd7db0a2-3cc4-43c8-8fdd-807e73ab72af" providerId="ADAL" clId="{B17FE5DE-187C-4813-83BE-53549DA95462}" dt="2019-09-18T15:50:47.493" v="1308" actId="2696"/>
        <pc:sldMkLst>
          <pc:docMk/>
          <pc:sldMk cId="1638520584" sldId="919"/>
        </pc:sldMkLst>
      </pc:sldChg>
      <pc:sldChg chg="del">
        <pc:chgData name="Marc L Kaducak" userId="fd7db0a2-3cc4-43c8-8fdd-807e73ab72af" providerId="ADAL" clId="{B17FE5DE-187C-4813-83BE-53549DA95462}" dt="2019-09-18T15:50:54.729" v="1309" actId="2696"/>
        <pc:sldMkLst>
          <pc:docMk/>
          <pc:sldMk cId="3179608237" sldId="920"/>
        </pc:sldMkLst>
      </pc:sldChg>
      <pc:sldChg chg="del">
        <pc:chgData name="Marc L Kaducak" userId="fd7db0a2-3cc4-43c8-8fdd-807e73ab72af" providerId="ADAL" clId="{B17FE5DE-187C-4813-83BE-53549DA95462}" dt="2019-09-18T15:51:03.684" v="1310" actId="2696"/>
        <pc:sldMkLst>
          <pc:docMk/>
          <pc:sldMk cId="1029449576" sldId="921"/>
        </pc:sldMkLst>
      </pc:sldChg>
      <pc:sldChg chg="del">
        <pc:chgData name="Marc L Kaducak" userId="fd7db0a2-3cc4-43c8-8fdd-807e73ab72af" providerId="ADAL" clId="{B17FE5DE-187C-4813-83BE-53549DA95462}" dt="2019-09-18T15:55:57.408" v="1311" actId="2696"/>
        <pc:sldMkLst>
          <pc:docMk/>
          <pc:sldMk cId="550463679" sldId="922"/>
        </pc:sldMkLst>
      </pc:sldChg>
      <pc:sldChg chg="modSp add">
        <pc:chgData name="Marc L Kaducak" userId="fd7db0a2-3cc4-43c8-8fdd-807e73ab72af" providerId="ADAL" clId="{B17FE5DE-187C-4813-83BE-53549DA95462}" dt="2019-09-18T16:53:09.666" v="2607" actId="20577"/>
        <pc:sldMkLst>
          <pc:docMk/>
          <pc:sldMk cId="1235242667" sldId="923"/>
        </pc:sldMkLst>
        <pc:spChg chg="mod">
          <ac:chgData name="Marc L Kaducak" userId="fd7db0a2-3cc4-43c8-8fdd-807e73ab72af" providerId="ADAL" clId="{B17FE5DE-187C-4813-83BE-53549DA95462}" dt="2019-09-18T15:02:43.955" v="57" actId="20577"/>
          <ac:spMkLst>
            <pc:docMk/>
            <pc:sldMk cId="1235242667" sldId="923"/>
            <ac:spMk id="2" creationId="{726EC85F-E863-4494-9340-82F87BE086B1}"/>
          </ac:spMkLst>
        </pc:spChg>
        <pc:spChg chg="mod">
          <ac:chgData name="Marc L Kaducak" userId="fd7db0a2-3cc4-43c8-8fdd-807e73ab72af" providerId="ADAL" clId="{B17FE5DE-187C-4813-83BE-53549DA95462}" dt="2019-09-18T16:53:09.666" v="2607" actId="20577"/>
          <ac:spMkLst>
            <pc:docMk/>
            <pc:sldMk cId="1235242667" sldId="923"/>
            <ac:spMk id="3" creationId="{6E964AF0-5046-4155-A04D-070882611D4F}"/>
          </ac:spMkLst>
        </pc:spChg>
      </pc:sldChg>
      <pc:sldChg chg="modSp">
        <pc:chgData name="Marc L Kaducak" userId="fd7db0a2-3cc4-43c8-8fdd-807e73ab72af" providerId="ADAL" clId="{B17FE5DE-187C-4813-83BE-53549DA95462}" dt="2019-09-18T15:35:03.920" v="1009" actId="20577"/>
        <pc:sldMkLst>
          <pc:docMk/>
          <pc:sldMk cId="312311393" sldId="926"/>
        </pc:sldMkLst>
        <pc:spChg chg="mod">
          <ac:chgData name="Marc L Kaducak" userId="fd7db0a2-3cc4-43c8-8fdd-807e73ab72af" providerId="ADAL" clId="{B17FE5DE-187C-4813-83BE-53549DA95462}" dt="2019-09-18T15:35:03.920" v="1009" actId="20577"/>
          <ac:spMkLst>
            <pc:docMk/>
            <pc:sldMk cId="312311393" sldId="926"/>
            <ac:spMk id="7" creationId="{AB4A8714-29E7-4398-8EAA-9B75E6DD4C80}"/>
          </ac:spMkLst>
        </pc:spChg>
      </pc:sldChg>
      <pc:sldChg chg="addSp delSp modSp add">
        <pc:chgData name="Marc L Kaducak" userId="fd7db0a2-3cc4-43c8-8fdd-807e73ab72af" providerId="ADAL" clId="{B17FE5DE-187C-4813-83BE-53549DA95462}" dt="2019-09-18T15:48:57.816" v="1303" actId="20577"/>
        <pc:sldMkLst>
          <pc:docMk/>
          <pc:sldMk cId="2917741986" sldId="927"/>
        </pc:sldMkLst>
        <pc:spChg chg="mod">
          <ac:chgData name="Marc L Kaducak" userId="fd7db0a2-3cc4-43c8-8fdd-807e73ab72af" providerId="ADAL" clId="{B17FE5DE-187C-4813-83BE-53549DA95462}" dt="2019-09-18T15:48:57.816" v="1303" actId="20577"/>
          <ac:spMkLst>
            <pc:docMk/>
            <pc:sldMk cId="2917741986" sldId="927"/>
            <ac:spMk id="2" creationId="{A82B470A-2947-493D-9B8D-298EB110366C}"/>
          </ac:spMkLst>
        </pc:spChg>
        <pc:spChg chg="mod">
          <ac:chgData name="Marc L Kaducak" userId="fd7db0a2-3cc4-43c8-8fdd-807e73ab72af" providerId="ADAL" clId="{B17FE5DE-187C-4813-83BE-53549DA95462}" dt="2019-09-18T15:46:18.721" v="1249"/>
          <ac:spMkLst>
            <pc:docMk/>
            <pc:sldMk cId="2917741986" sldId="927"/>
            <ac:spMk id="3" creationId="{F96275CE-8D7E-41DC-80CD-BF9422144EC0}"/>
          </ac:spMkLst>
        </pc:spChg>
        <pc:spChg chg="add del mod">
          <ac:chgData name="Marc L Kaducak" userId="fd7db0a2-3cc4-43c8-8fdd-807e73ab72af" providerId="ADAL" clId="{B17FE5DE-187C-4813-83BE-53549DA95462}" dt="2019-09-18T15:45:42.268" v="1243"/>
          <ac:spMkLst>
            <pc:docMk/>
            <pc:sldMk cId="2917741986" sldId="927"/>
            <ac:spMk id="5" creationId="{76C60979-0DFB-4EBE-96F4-F451775135D9}"/>
          </ac:spMkLst>
        </pc:spChg>
      </pc:sldChg>
      <pc:sldChg chg="modSp add ord">
        <pc:chgData name="Marc L Kaducak" userId="fd7db0a2-3cc4-43c8-8fdd-807e73ab72af" providerId="ADAL" clId="{B17FE5DE-187C-4813-83BE-53549DA95462}" dt="2019-09-18T16:56:51.953" v="2640" actId="1036"/>
        <pc:sldMkLst>
          <pc:docMk/>
          <pc:sldMk cId="4253198441" sldId="930"/>
        </pc:sldMkLst>
        <pc:spChg chg="mod">
          <ac:chgData name="Marc L Kaducak" userId="fd7db0a2-3cc4-43c8-8fdd-807e73ab72af" providerId="ADAL" clId="{B17FE5DE-187C-4813-83BE-53549DA95462}" dt="2019-09-18T16:56:51.953" v="2640" actId="1036"/>
          <ac:spMkLst>
            <pc:docMk/>
            <pc:sldMk cId="4253198441" sldId="930"/>
            <ac:spMk id="2" creationId="{B4031E78-DBF5-4765-8258-A16F5BF5E269}"/>
          </ac:spMkLst>
        </pc:spChg>
        <pc:spChg chg="mod">
          <ac:chgData name="Marc L Kaducak" userId="fd7db0a2-3cc4-43c8-8fdd-807e73ab72af" providerId="ADAL" clId="{B17FE5DE-187C-4813-83BE-53549DA95462}" dt="2019-09-18T16:21:14.731" v="1452" actId="20577"/>
          <ac:spMkLst>
            <pc:docMk/>
            <pc:sldMk cId="4253198441" sldId="930"/>
            <ac:spMk id="3" creationId="{E1922149-8112-48CA-AB41-2E9B665A9A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5" y="5013473"/>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dirty="0"/>
              <a:t>L2 Manager Name [20pt Reg]</a:t>
            </a:r>
          </a:p>
          <a:p>
            <a:r>
              <a:rPr lang="en-US" dirty="0"/>
              <a:t>PIP-II Director’s CD-2/3a Review</a:t>
            </a:r>
          </a:p>
          <a:p>
            <a:r>
              <a:rPr lang="en-US" dirty="0"/>
              <a:t>30-Jul to 01-Aug-2019</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pic>
        <p:nvPicPr>
          <p:cNvPr id="10" name="Picture 9">
            <a:extLst>
              <a:ext uri="{FF2B5EF4-FFF2-40B4-BE49-F238E27FC236}">
                <a16:creationId xmlns:a16="http://schemas.microsoft.com/office/drawing/2014/main" id="{F24C72AB-7766-46D5-B3CB-CD273F1A4E1C}"/>
              </a:ext>
            </a:extLst>
          </p:cNvPr>
          <p:cNvPicPr>
            <a:picLocks noChangeAspect="1"/>
          </p:cNvPicPr>
          <p:nvPr userDrawn="1"/>
        </p:nvPicPr>
        <p:blipFill rotWithShape="1">
          <a:blip r:embed="rId3"/>
          <a:srcRect b="22390"/>
          <a:stretch/>
        </p:blipFill>
        <p:spPr>
          <a:xfrm>
            <a:off x="-6854" y="896935"/>
            <a:ext cx="9144000" cy="3429000"/>
          </a:xfrm>
          <a:prstGeom prst="rect">
            <a:avLst/>
          </a:prstGeom>
        </p:spPr>
      </p:pic>
      <p:sp>
        <p:nvSpPr>
          <p:cNvPr id="11" name="TextBox 10">
            <a:extLst>
              <a:ext uri="{FF2B5EF4-FFF2-40B4-BE49-F238E27FC236}">
                <a16:creationId xmlns:a16="http://schemas.microsoft.com/office/drawing/2014/main" id="{2A16AA3B-D513-4568-ADD3-3BBA8874574F}"/>
              </a:ext>
            </a:extLst>
          </p:cNvPr>
          <p:cNvSpPr txBox="1"/>
          <p:nvPr userDrawn="1"/>
        </p:nvSpPr>
        <p:spPr>
          <a:xfrm>
            <a:off x="5541484" y="4971263"/>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cxnSp>
        <p:nvCxnSpPr>
          <p:cNvPr id="12" name="Straight Connector 11">
            <a:extLst>
              <a:ext uri="{FF2B5EF4-FFF2-40B4-BE49-F238E27FC236}">
                <a16:creationId xmlns:a16="http://schemas.microsoft.com/office/drawing/2014/main" id="{239028D7-F88A-46AC-A4EE-0D16D8977226}"/>
              </a:ext>
            </a:extLst>
          </p:cNvPr>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714D29A-1DE0-427A-9091-5BEEE158F508}" type="datetime1">
              <a:rPr lang="en-US" smtClean="0"/>
              <a:t>9/18/2019</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18-Sep-2019 PMG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AE8EB17-D39E-4B6C-85A3-C92B1DBAFB43}" type="datetime1">
              <a:rPr lang="en-US" smtClean="0"/>
              <a:t>9/18/2019</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18-Sep-2019 PMG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7086DC09-30C6-409F-A760-709F8EF20D0E}" type="datetime1">
              <a:rPr lang="en-US" smtClean="0"/>
              <a:t>9/18/2019</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18-Sep-2019 PMG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BA8F48C-5843-4D4B-AA26-0F65614E1AE7}" type="datetime1">
              <a:rPr lang="en-US" smtClean="0"/>
              <a:t>9/18/2019</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18-Sep-2019 PMG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F4A62CAE-D24D-4195-AFDA-F12F53A1698C}" type="datetime1">
              <a:rPr lang="en-US" smtClean="0"/>
              <a:t>9/18/2019</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18-Sep-2019 PMG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4AAA272-5A51-40AF-B803-F435B5B733B1}" type="datetime1">
              <a:rPr lang="en-US" smtClean="0"/>
              <a:t>9/18/2019</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18-Sep-2019 PMG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0654DDD1-3099-4397-88B2-4371CE2E09EB}" type="datetime1">
              <a:rPr lang="en-US" altLang="en-US" smtClean="0"/>
              <a:t>9/18/2019</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a:t>18-Sep-2019 PMG</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180497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D0CE211-5F42-433A-8BDA-A290A764B13C}" type="datetime1">
              <a:rPr lang="en-US" smtClean="0"/>
              <a:t>9/18/2019</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18-Sep-2019 PMG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1" name="Straight Connector 10">
            <a:extLst>
              <a:ext uri="{FF2B5EF4-FFF2-40B4-BE49-F238E27FC236}">
                <a16:creationId xmlns:a16="http://schemas.microsoft.com/office/drawing/2014/main" id="{8DFD0746-C59B-43C4-B997-8ADB24EAB444}"/>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8087225-E51D-429C-9F0A-B9A919BEAD38}"/>
              </a:ext>
            </a:extLst>
          </p:cNvPr>
          <p:cNvPicPr>
            <a:picLocks noChangeAspect="1"/>
          </p:cNvPicPr>
          <p:nvPr userDrawn="1"/>
        </p:nvPicPr>
        <p:blipFill>
          <a:blip r:embed="rId10"/>
          <a:stretch>
            <a:fillRect/>
          </a:stretch>
        </p:blipFill>
        <p:spPr>
          <a:xfrm>
            <a:off x="7902310" y="6117368"/>
            <a:ext cx="1009726" cy="526381"/>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719" y="5045612"/>
            <a:ext cx="8499231" cy="1390219"/>
          </a:xfrm>
        </p:spPr>
        <p:txBody>
          <a:bodyPr/>
          <a:lstStyle/>
          <a:p>
            <a:r>
              <a:rPr lang="en-US" dirty="0"/>
              <a:t>Marc Kaducak</a:t>
            </a:r>
          </a:p>
          <a:p>
            <a:r>
              <a:rPr lang="en-US" dirty="0"/>
              <a:t>Project Management Group</a:t>
            </a:r>
          </a:p>
          <a:p>
            <a:r>
              <a:rPr lang="en-US" dirty="0"/>
              <a:t>18-Sep-2019</a:t>
            </a:r>
          </a:p>
          <a:p>
            <a:endParaRPr lang="en-US" dirty="0"/>
          </a:p>
        </p:txBody>
      </p:sp>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219719" y="4133319"/>
            <a:ext cx="8667106" cy="1003049"/>
          </a:xfrm>
        </p:spPr>
        <p:txBody>
          <a:bodyPr>
            <a:normAutofit/>
          </a:bodyPr>
          <a:lstStyle/>
          <a:p>
            <a:r>
              <a:rPr lang="en-US" dirty="0"/>
              <a:t>PIP-II Project Manager’s Report</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9E86-3DF1-4C27-84A8-32BB19F67406}"/>
              </a:ext>
            </a:extLst>
          </p:cNvPr>
          <p:cNvSpPr>
            <a:spLocks noGrp="1"/>
          </p:cNvSpPr>
          <p:nvPr>
            <p:ph type="title"/>
          </p:nvPr>
        </p:nvSpPr>
        <p:spPr/>
        <p:txBody>
          <a:bodyPr/>
          <a:lstStyle/>
          <a:p>
            <a:r>
              <a:rPr lang="en-US" dirty="0"/>
              <a:t>Updates - WBS 121.4 Linac Installation and Commissioning </a:t>
            </a:r>
          </a:p>
        </p:txBody>
      </p:sp>
      <p:sp>
        <p:nvSpPr>
          <p:cNvPr id="8" name="TextBox 7">
            <a:extLst>
              <a:ext uri="{FF2B5EF4-FFF2-40B4-BE49-F238E27FC236}">
                <a16:creationId xmlns:a16="http://schemas.microsoft.com/office/drawing/2014/main" id="{D54B9D1B-CEF8-478D-90A1-BE6B7C080CC2}"/>
              </a:ext>
            </a:extLst>
          </p:cNvPr>
          <p:cNvSpPr txBox="1"/>
          <p:nvPr/>
        </p:nvSpPr>
        <p:spPr>
          <a:xfrm>
            <a:off x="140109" y="851272"/>
            <a:ext cx="6826299" cy="2923877"/>
          </a:xfrm>
          <a:prstGeom prst="rect">
            <a:avLst/>
          </a:prstGeom>
          <a:noFill/>
        </p:spPr>
        <p:txBody>
          <a:bodyPr wrap="square" rtlCol="0">
            <a:spAutoFit/>
          </a:bodyPr>
          <a:lstStyle/>
          <a:p>
            <a:r>
              <a:rPr lang="en-US" sz="2000" b="1" dirty="0">
                <a:solidFill>
                  <a:schemeClr val="accent6">
                    <a:lumMod val="50000"/>
                  </a:schemeClr>
                </a:solidFill>
                <a:latin typeface="Helvetica" panose="020B0604020202020204" pitchFamily="34" charset="0"/>
                <a:cs typeface="Helvetica" panose="020B0604020202020204" pitchFamily="34" charset="0"/>
              </a:rPr>
              <a:t>Test Infrastructure – PIP2IT</a:t>
            </a:r>
            <a:endParaRPr lang="en-US" sz="1800" dirty="0">
              <a:solidFill>
                <a:schemeClr val="accent6">
                  <a:lumMod val="50000"/>
                </a:schemeClr>
              </a:solidFill>
              <a:latin typeface="Helvetica" panose="020B0604020202020204" pitchFamily="34" charset="0"/>
              <a:cs typeface="Helvetica" panose="020B0604020202020204" pitchFamily="34" charset="0"/>
            </a:endParaRPr>
          </a:p>
          <a:p>
            <a:pPr marL="576263" lvl="3" indent="-2349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Electrical work continues (cable pulls, power panels, cable tray and outlet installation, ODH fan wiring)  </a:t>
            </a:r>
          </a:p>
          <a:p>
            <a:pPr marL="341313" lvl="3"/>
            <a:r>
              <a:rPr lang="en-US" sz="1800" dirty="0">
                <a:solidFill>
                  <a:schemeClr val="accent6">
                    <a:lumMod val="50000"/>
                  </a:schemeClr>
                </a:solidFill>
                <a:latin typeface="Helvetica" panose="020B0604020202020204" pitchFamily="34" charset="0"/>
                <a:cs typeface="Helvetica" panose="020B0604020202020204" pitchFamily="34" charset="0"/>
              </a:rPr>
              <a:t>    ~ 75% complete </a:t>
            </a:r>
          </a:p>
          <a:p>
            <a:pPr marL="576263" lvl="3" indent="-234950">
              <a:buFont typeface="Arial" panose="020B0604020202020204" pitchFamily="34" charset="0"/>
              <a:buChar char="•"/>
            </a:pPr>
            <a:r>
              <a:rPr lang="en-US" sz="1800" dirty="0" err="1">
                <a:solidFill>
                  <a:schemeClr val="accent6">
                    <a:lumMod val="50000"/>
                  </a:schemeClr>
                </a:solidFill>
                <a:latin typeface="Helvetica" panose="020B0604020202020204" pitchFamily="34" charset="0"/>
                <a:cs typeface="Helvetica" panose="020B0604020202020204" pitchFamily="34" charset="0"/>
              </a:rPr>
              <a:t>Cryo</a:t>
            </a:r>
            <a:r>
              <a:rPr lang="en-US" sz="1800" dirty="0">
                <a:solidFill>
                  <a:schemeClr val="accent6">
                    <a:lumMod val="50000"/>
                  </a:schemeClr>
                </a:solidFill>
                <a:latin typeface="Helvetica" panose="020B0604020202020204" pitchFamily="34" charset="0"/>
                <a:cs typeface="Helvetica" panose="020B0604020202020204" pitchFamily="34" charset="0"/>
              </a:rPr>
              <a:t> </a:t>
            </a:r>
            <a:r>
              <a:rPr lang="en-US" sz="1800" dirty="0" err="1">
                <a:solidFill>
                  <a:schemeClr val="accent6">
                    <a:lumMod val="50000"/>
                  </a:schemeClr>
                </a:solidFill>
                <a:latin typeface="Helvetica" panose="020B0604020202020204" pitchFamily="34" charset="0"/>
                <a:cs typeface="Helvetica" panose="020B0604020202020204" pitchFamily="34" charset="0"/>
              </a:rPr>
              <a:t>TransferLine</a:t>
            </a:r>
            <a:r>
              <a:rPr lang="en-US" sz="1800" dirty="0">
                <a:solidFill>
                  <a:schemeClr val="accent6">
                    <a:lumMod val="50000"/>
                  </a:schemeClr>
                </a:solidFill>
                <a:latin typeface="Helvetica" panose="020B0604020202020204" pitchFamily="34" charset="0"/>
                <a:cs typeface="Helvetica" panose="020B0604020202020204" pitchFamily="34" charset="0"/>
              </a:rPr>
              <a:t> (CTL) mechanical tie-in to plant complete</a:t>
            </a:r>
          </a:p>
          <a:p>
            <a:pPr marL="1033463" lvl="4" indent="-234950">
              <a:buFont typeface="Arial" panose="020B0604020202020204" pitchFamily="34" charset="0"/>
              <a:buChar char="•"/>
            </a:pPr>
            <a:r>
              <a:rPr lang="en-US" sz="1800" dirty="0" err="1">
                <a:solidFill>
                  <a:schemeClr val="accent6">
                    <a:lumMod val="50000"/>
                  </a:schemeClr>
                </a:solidFill>
                <a:latin typeface="Helvetica" panose="020B0604020202020204" pitchFamily="34" charset="0"/>
                <a:cs typeface="Helvetica" panose="020B0604020202020204" pitchFamily="34" charset="0"/>
              </a:rPr>
              <a:t>Cryoplant</a:t>
            </a:r>
            <a:r>
              <a:rPr lang="en-US" sz="1800" dirty="0">
                <a:solidFill>
                  <a:schemeClr val="accent6">
                    <a:lumMod val="50000"/>
                  </a:schemeClr>
                </a:solidFill>
                <a:latin typeface="Helvetica" panose="020B0604020202020204" pitchFamily="34" charset="0"/>
                <a:cs typeface="Helvetica" panose="020B0604020202020204" pitchFamily="34" charset="0"/>
              </a:rPr>
              <a:t> turn on this week followed by CTL commissioning</a:t>
            </a:r>
            <a:endParaRPr lang="en-US" sz="2000" b="1" dirty="0">
              <a:solidFill>
                <a:schemeClr val="accent6">
                  <a:lumMod val="50000"/>
                </a:schemeClr>
              </a:solidFill>
              <a:latin typeface="Helvetica" panose="020B0604020202020204" pitchFamily="34" charset="0"/>
              <a:cs typeface="Helvetica" panose="020B0604020202020204" pitchFamily="34" charset="0"/>
            </a:endParaRPr>
          </a:p>
          <a:p>
            <a:r>
              <a:rPr lang="en-US" sz="2000" b="1" dirty="0">
                <a:solidFill>
                  <a:schemeClr val="accent6">
                    <a:lumMod val="50000"/>
                  </a:schemeClr>
                </a:solidFill>
                <a:latin typeface="Helvetica" panose="020B0604020202020204" pitchFamily="34" charset="0"/>
                <a:cs typeface="Helvetica" panose="020B0604020202020204" pitchFamily="34" charset="0"/>
              </a:rPr>
              <a:t>Building Infrastructure</a:t>
            </a:r>
            <a:endParaRPr lang="en-US" sz="1800" b="1" dirty="0">
              <a:solidFill>
                <a:schemeClr val="accent6">
                  <a:lumMod val="50000"/>
                </a:schemeClr>
              </a:solidFill>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Compressed Air design for Utility Plant is complete</a:t>
            </a:r>
          </a:p>
          <a:p>
            <a:pPr marL="1257300" lvl="2" indent="-34290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Completing documentation follow up with sign-offs.</a:t>
            </a:r>
          </a:p>
        </p:txBody>
      </p:sp>
      <p:pic>
        <p:nvPicPr>
          <p:cNvPr id="1026" name="Picture 2">
            <a:extLst>
              <a:ext uri="{FF2B5EF4-FFF2-40B4-BE49-F238E27FC236}">
                <a16:creationId xmlns:a16="http://schemas.microsoft.com/office/drawing/2014/main" id="{88E2719B-21EB-4264-826F-BB82A57A7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353" y="953791"/>
            <a:ext cx="2040760" cy="2723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87A7FF-F48C-4976-BF94-6B458A53D708}"/>
              </a:ext>
            </a:extLst>
          </p:cNvPr>
          <p:cNvSpPr/>
          <p:nvPr/>
        </p:nvSpPr>
        <p:spPr>
          <a:xfrm>
            <a:off x="140109" y="3683687"/>
            <a:ext cx="8672511" cy="2723823"/>
          </a:xfrm>
          <a:prstGeom prst="rect">
            <a:avLst/>
          </a:prstGeom>
        </p:spPr>
        <p:txBody>
          <a:bodyPr wrap="square">
            <a:spAutoFit/>
          </a:bodyPr>
          <a:lstStyle/>
          <a:p>
            <a:pPr lvl="0"/>
            <a:r>
              <a:rPr lang="en-US" sz="2000" b="1" dirty="0">
                <a:solidFill>
                  <a:srgbClr val="505050">
                    <a:lumMod val="50000"/>
                  </a:srgbClr>
                </a:solidFill>
                <a:latin typeface="Helvetica" panose="020B0604020202020204" pitchFamily="34" charset="0"/>
                <a:cs typeface="Helvetica" panose="020B0604020202020204" pitchFamily="34" charset="0"/>
              </a:rPr>
              <a:t>Installation</a:t>
            </a:r>
            <a:endParaRPr lang="en-US" sz="1800" b="1" dirty="0">
              <a:solidFill>
                <a:srgbClr val="505050">
                  <a:lumMod val="50000"/>
                </a:srgbClr>
              </a:solidFill>
              <a:latin typeface="Helvetica" panose="020B0604020202020204" pitchFamily="34" charset="0"/>
              <a:cs typeface="Helvetica" panose="020B0604020202020204" pitchFamily="34" charset="0"/>
            </a:endParaRPr>
          </a:p>
          <a:p>
            <a:pPr marL="169863" lvl="0" indent="171450">
              <a:spcBef>
                <a:spcPts val="0"/>
              </a:spcBef>
              <a:spcAft>
                <a:spcPts val="0"/>
              </a:spcAft>
              <a:buFont typeface="Arial" panose="020B0604020202020204" pitchFamily="34" charset="0"/>
              <a:buChar char="•"/>
            </a:pPr>
            <a:r>
              <a:rPr lang="en-US" sz="1800" dirty="0">
                <a:solidFill>
                  <a:srgbClr val="505050"/>
                </a:solidFill>
                <a:latin typeface="Helvetica" panose="020B0604020202020204" pitchFamily="34" charset="0"/>
                <a:cs typeface="Helvetica" panose="020B0604020202020204" pitchFamily="34" charset="0"/>
              </a:rPr>
              <a:t>Lots of collaboration with AP lattice design team to drive beam transfer line (BTL) lattice to conclusion</a:t>
            </a:r>
          </a:p>
          <a:p>
            <a:pPr marL="169863" lvl="0" indent="171450">
              <a:spcBef>
                <a:spcPts val="0"/>
              </a:spcBef>
              <a:spcAft>
                <a:spcPts val="0"/>
              </a:spcAft>
              <a:buFont typeface="Arial" panose="020B0604020202020204" pitchFamily="34" charset="0"/>
              <a:buChar char="•"/>
            </a:pPr>
            <a:r>
              <a:rPr lang="en-US" sz="1800" dirty="0">
                <a:solidFill>
                  <a:srgbClr val="505050"/>
                </a:solidFill>
                <a:latin typeface="Helvetica" panose="020B0604020202020204" pitchFamily="34" charset="0"/>
                <a:cs typeface="Helvetica" panose="020B0604020202020204" pitchFamily="34" charset="0"/>
              </a:rPr>
              <a:t>Received comments regarding the PIP-II Davis Bacon Exception submittal from DOE legal review. </a:t>
            </a:r>
          </a:p>
          <a:p>
            <a:pPr marL="627063" lvl="1" indent="171450">
              <a:spcBef>
                <a:spcPts val="0"/>
              </a:spcBef>
              <a:spcAft>
                <a:spcPts val="0"/>
              </a:spcAft>
              <a:buFont typeface="Arial" panose="020B0604020202020204" pitchFamily="34" charset="0"/>
              <a:buChar char="•"/>
            </a:pPr>
            <a:r>
              <a:rPr lang="en-US" sz="1800" dirty="0">
                <a:solidFill>
                  <a:srgbClr val="505050"/>
                </a:solidFill>
                <a:latin typeface="Helvetica" panose="020B0604020202020204" pitchFamily="34" charset="0"/>
                <a:cs typeface="Helvetica" panose="020B0604020202020204" pitchFamily="34" charset="0"/>
              </a:rPr>
              <a:t>Started incorporating comments in the document </a:t>
            </a:r>
          </a:p>
          <a:p>
            <a:pPr lvl="0"/>
            <a:endParaRPr lang="en-US" sz="500" b="1" dirty="0">
              <a:solidFill>
                <a:srgbClr val="505050">
                  <a:lumMod val="50000"/>
                </a:srgbClr>
              </a:solidFill>
              <a:latin typeface="Helvetica" panose="020B0604020202020204" pitchFamily="34" charset="0"/>
              <a:cs typeface="Helvetica" panose="020B0604020202020204" pitchFamily="34" charset="0"/>
            </a:endParaRPr>
          </a:p>
          <a:p>
            <a:pPr lvl="0"/>
            <a:r>
              <a:rPr lang="en-US" sz="2000" b="1" dirty="0">
                <a:solidFill>
                  <a:srgbClr val="505050">
                    <a:lumMod val="50000"/>
                  </a:srgbClr>
                </a:solidFill>
                <a:latin typeface="Helvetica" panose="020B0604020202020204" pitchFamily="34" charset="0"/>
                <a:cs typeface="Helvetica" panose="020B0604020202020204" pitchFamily="34" charset="0"/>
              </a:rPr>
              <a:t>Beam Commissioning and Accelerator Physics</a:t>
            </a:r>
          </a:p>
          <a:p>
            <a:pPr marL="342900" lvl="0" indent="-168275">
              <a:buFont typeface="Arial" panose="020B0604020202020204" pitchFamily="34" charset="0"/>
              <a:buChar char="•"/>
            </a:pPr>
            <a:r>
              <a:rPr lang="en-US" sz="1800" dirty="0">
                <a:solidFill>
                  <a:srgbClr val="505050"/>
                </a:solidFill>
                <a:latin typeface="Helvetica" panose="020B0604020202020204" pitchFamily="34" charset="0"/>
                <a:cs typeface="Helvetica" panose="020B0604020202020204" pitchFamily="34" charset="0"/>
              </a:rPr>
              <a:t>Team focused on optimizing the BTL lattice design</a:t>
            </a:r>
          </a:p>
          <a:p>
            <a:pPr marL="342900" lvl="0" indent="-168275">
              <a:buFont typeface="Arial" panose="020B0604020202020204" pitchFamily="34" charset="0"/>
              <a:buChar char="•"/>
            </a:pPr>
            <a:r>
              <a:rPr lang="en-US" sz="1800" dirty="0">
                <a:solidFill>
                  <a:srgbClr val="505050"/>
                </a:solidFill>
                <a:latin typeface="Helvetica" panose="020B0604020202020204" pitchFamily="34" charset="0"/>
                <a:cs typeface="Helvetica" panose="020B0604020202020204" pitchFamily="34" charset="0"/>
              </a:rPr>
              <a:t>Linac lattice has been extended to include the straight-ahead diagnostics </a:t>
            </a:r>
          </a:p>
        </p:txBody>
      </p:sp>
      <p:sp>
        <p:nvSpPr>
          <p:cNvPr id="3" name="Footer Placeholder 2">
            <a:extLst>
              <a:ext uri="{FF2B5EF4-FFF2-40B4-BE49-F238E27FC236}">
                <a16:creationId xmlns:a16="http://schemas.microsoft.com/office/drawing/2014/main" id="{7CE0F6A4-9D11-429F-957E-888D6E089DEB}"/>
              </a:ext>
            </a:extLst>
          </p:cNvPr>
          <p:cNvSpPr>
            <a:spLocks noGrp="1"/>
          </p:cNvSpPr>
          <p:nvPr>
            <p:ph type="ftr" sz="quarter" idx="11"/>
          </p:nvPr>
        </p:nvSpPr>
        <p:spPr/>
        <p:txBody>
          <a:bodyPr/>
          <a:lstStyle/>
          <a:p>
            <a:pPr>
              <a:defRPr/>
            </a:pPr>
            <a:r>
              <a:rPr lang="en-US"/>
              <a:t>18-Sep-2019 PMG</a:t>
            </a:r>
            <a:endParaRPr lang="en-US" b="1" dirty="0"/>
          </a:p>
        </p:txBody>
      </p:sp>
      <p:sp>
        <p:nvSpPr>
          <p:cNvPr id="4" name="Slide Number Placeholder 3">
            <a:extLst>
              <a:ext uri="{FF2B5EF4-FFF2-40B4-BE49-F238E27FC236}">
                <a16:creationId xmlns:a16="http://schemas.microsoft.com/office/drawing/2014/main" id="{5C695137-FBCD-4E8F-8ED4-615452770940}"/>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spTree>
    <p:extLst>
      <p:ext uri="{BB962C8B-B14F-4D97-AF65-F5344CB8AC3E}">
        <p14:creationId xmlns:p14="http://schemas.microsoft.com/office/powerpoint/2010/main" val="93943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793DD-2640-40D9-8B4A-10BDC19F9721}"/>
              </a:ext>
            </a:extLst>
          </p:cNvPr>
          <p:cNvSpPr>
            <a:spLocks noGrp="1"/>
          </p:cNvSpPr>
          <p:nvPr>
            <p:ph type="title"/>
          </p:nvPr>
        </p:nvSpPr>
        <p:spPr/>
        <p:txBody>
          <a:bodyPr/>
          <a:lstStyle/>
          <a:p>
            <a:r>
              <a:rPr lang="en-US" dirty="0"/>
              <a:t>Conventional Facilities</a:t>
            </a:r>
          </a:p>
        </p:txBody>
      </p:sp>
      <p:sp>
        <p:nvSpPr>
          <p:cNvPr id="5" name="Footer Placeholder 4">
            <a:extLst>
              <a:ext uri="{FF2B5EF4-FFF2-40B4-BE49-F238E27FC236}">
                <a16:creationId xmlns:a16="http://schemas.microsoft.com/office/drawing/2014/main" id="{B752363F-6296-40B4-A066-5176027C62BE}"/>
              </a:ext>
            </a:extLst>
          </p:cNvPr>
          <p:cNvSpPr>
            <a:spLocks noGrp="1"/>
          </p:cNvSpPr>
          <p:nvPr>
            <p:ph type="ftr" sz="quarter" idx="3"/>
          </p:nvPr>
        </p:nvSpPr>
        <p:spPr/>
        <p:txBody>
          <a:bodyPr/>
          <a:lstStyle/>
          <a:p>
            <a:pPr>
              <a:defRPr/>
            </a:pPr>
            <a:r>
              <a:rPr lang="en-US"/>
              <a:t>18-Sep-2019 PMG</a:t>
            </a:r>
            <a:endParaRPr lang="en-US" b="1" dirty="0"/>
          </a:p>
        </p:txBody>
      </p:sp>
      <p:sp>
        <p:nvSpPr>
          <p:cNvPr id="9" name="Content Placeholder 2">
            <a:extLst>
              <a:ext uri="{FF2B5EF4-FFF2-40B4-BE49-F238E27FC236}">
                <a16:creationId xmlns:a16="http://schemas.microsoft.com/office/drawing/2014/main" id="{0A40D5AE-A9B8-4545-A16E-9BE5D979D1AA}"/>
              </a:ext>
            </a:extLst>
          </p:cNvPr>
          <p:cNvSpPr>
            <a:spLocks noGrp="1"/>
          </p:cNvSpPr>
          <p:nvPr>
            <p:ph idx="1"/>
          </p:nvPr>
        </p:nvSpPr>
        <p:spPr>
          <a:xfrm>
            <a:off x="228600" y="1043046"/>
            <a:ext cx="8168054" cy="5173116"/>
          </a:xfrm>
        </p:spPr>
        <p:txBody>
          <a:bodyPr/>
          <a:lstStyle/>
          <a:p>
            <a:r>
              <a:rPr lang="en-US" b="1" dirty="0">
                <a:solidFill>
                  <a:schemeClr val="accent6"/>
                </a:solidFill>
              </a:rPr>
              <a:t>Cryogenics Plant Building</a:t>
            </a:r>
          </a:p>
          <a:p>
            <a:pPr lvl="1"/>
            <a:r>
              <a:rPr lang="en-US" sz="1600" dirty="0">
                <a:solidFill>
                  <a:schemeClr val="accent6"/>
                </a:solidFill>
              </a:rPr>
              <a:t>100% Design Completed: July 12, 2019</a:t>
            </a:r>
          </a:p>
          <a:p>
            <a:pPr lvl="1"/>
            <a:r>
              <a:rPr lang="en-US" sz="1600" dirty="0">
                <a:solidFill>
                  <a:schemeClr val="accent6"/>
                </a:solidFill>
              </a:rPr>
              <a:t>Procurement documents being developed/reviewed</a:t>
            </a:r>
          </a:p>
          <a:p>
            <a:pPr lvl="1"/>
            <a:r>
              <a:rPr lang="en-US" sz="1600" dirty="0">
                <a:solidFill>
                  <a:schemeClr val="accent6"/>
                </a:solidFill>
              </a:rPr>
              <a:t>Anticipate proposals in hand prior to DOE Independent Project Review</a:t>
            </a:r>
          </a:p>
          <a:p>
            <a:pPr marL="457200" lvl="1" indent="0">
              <a:buNone/>
            </a:pPr>
            <a:endParaRPr lang="en-US" sz="1600" dirty="0">
              <a:solidFill>
                <a:schemeClr val="accent6"/>
              </a:solidFill>
            </a:endParaRPr>
          </a:p>
          <a:p>
            <a:r>
              <a:rPr lang="en-US" b="1" dirty="0">
                <a:solidFill>
                  <a:schemeClr val="accent6"/>
                </a:solidFill>
              </a:rPr>
              <a:t>Linac Complex</a:t>
            </a:r>
          </a:p>
          <a:p>
            <a:pPr lvl="1"/>
            <a:r>
              <a:rPr lang="en-US" sz="1600" dirty="0">
                <a:solidFill>
                  <a:schemeClr val="accent6"/>
                </a:solidFill>
              </a:rPr>
              <a:t>Update to design documents began in late April 2019</a:t>
            </a:r>
          </a:p>
          <a:p>
            <a:pPr lvl="1"/>
            <a:r>
              <a:rPr lang="en-US" sz="1600" dirty="0">
                <a:solidFill>
                  <a:schemeClr val="accent6"/>
                </a:solidFill>
              </a:rPr>
              <a:t>Completion moved up to October 2019</a:t>
            </a:r>
          </a:p>
          <a:p>
            <a:pPr lvl="1"/>
            <a:r>
              <a:rPr lang="en-US" sz="1600" dirty="0">
                <a:solidFill>
                  <a:schemeClr val="accent6"/>
                </a:solidFill>
              </a:rPr>
              <a:t>Detailed/Final Design expected to start in January 2020</a:t>
            </a:r>
          </a:p>
          <a:p>
            <a:pPr lvl="1"/>
            <a:endParaRPr lang="en-US" sz="1600" dirty="0">
              <a:solidFill>
                <a:schemeClr val="accent6"/>
              </a:solidFill>
            </a:endParaRPr>
          </a:p>
          <a:p>
            <a:r>
              <a:rPr lang="en-US" b="1" dirty="0">
                <a:solidFill>
                  <a:schemeClr val="accent6"/>
                </a:solidFill>
              </a:rPr>
              <a:t>Cost/Schedule Update</a:t>
            </a:r>
          </a:p>
          <a:p>
            <a:pPr lvl="1"/>
            <a:r>
              <a:rPr lang="en-US" sz="1600" dirty="0">
                <a:solidFill>
                  <a:schemeClr val="accent6"/>
                </a:solidFill>
              </a:rPr>
              <a:t>Request for Proposal to Gensler for cost/schedule update based on revised design.</a:t>
            </a:r>
          </a:p>
          <a:p>
            <a:pPr lvl="1"/>
            <a:r>
              <a:rPr lang="en-US" sz="1600" dirty="0">
                <a:solidFill>
                  <a:schemeClr val="accent6"/>
                </a:solidFill>
              </a:rPr>
              <a:t>Includes independent cost/schedule update from outside source.</a:t>
            </a:r>
          </a:p>
          <a:p>
            <a:pPr lvl="1"/>
            <a:r>
              <a:rPr lang="en-US" sz="1600" dirty="0">
                <a:solidFill>
                  <a:schemeClr val="accent6"/>
                </a:solidFill>
              </a:rPr>
              <a:t>Scheduled completion in December 2019</a:t>
            </a:r>
          </a:p>
          <a:p>
            <a:pPr lvl="1"/>
            <a:endParaRPr lang="en-US" sz="1800" dirty="0">
              <a:solidFill>
                <a:schemeClr val="accent6"/>
              </a:solidFill>
            </a:endParaRPr>
          </a:p>
          <a:p>
            <a:pPr lvl="1"/>
            <a:endParaRPr lang="en-US" sz="1800" dirty="0">
              <a:solidFill>
                <a:schemeClr val="accent6"/>
              </a:solidFill>
            </a:endParaRPr>
          </a:p>
          <a:p>
            <a:pPr lvl="1"/>
            <a:endParaRPr lang="en-US" sz="1800" dirty="0">
              <a:solidFill>
                <a:schemeClr val="accent6"/>
              </a:solidFill>
            </a:endParaRPr>
          </a:p>
          <a:p>
            <a:pPr lvl="1"/>
            <a:endParaRPr lang="en-US" sz="18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marL="457200" lvl="1" indent="0">
              <a:buNone/>
            </a:pPr>
            <a:endParaRPr lang="en-US" baseline="30000" dirty="0">
              <a:solidFill>
                <a:schemeClr val="accent6"/>
              </a:solidFill>
            </a:endParaRPr>
          </a:p>
          <a:p>
            <a:pPr lvl="1"/>
            <a:endParaRPr lang="en-US" b="1" baseline="30000" dirty="0">
              <a:solidFill>
                <a:schemeClr val="accent6"/>
              </a:solidFill>
            </a:endParaRPr>
          </a:p>
        </p:txBody>
      </p:sp>
      <p:sp>
        <p:nvSpPr>
          <p:cNvPr id="2" name="Slide Number Placeholder 1">
            <a:extLst>
              <a:ext uri="{FF2B5EF4-FFF2-40B4-BE49-F238E27FC236}">
                <a16:creationId xmlns:a16="http://schemas.microsoft.com/office/drawing/2014/main" id="{45546BC1-1620-4A73-8E09-A0216F5F81F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16101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434B908A-39DC-429E-A8C2-322EDDCEFB21}"/>
              </a:ext>
            </a:extLst>
          </p:cNvPr>
          <p:cNvSpPr>
            <a:spLocks noGrp="1"/>
          </p:cNvSpPr>
          <p:nvPr>
            <p:ph idx="1"/>
          </p:nvPr>
        </p:nvSpPr>
        <p:spPr>
          <a:xfrm>
            <a:off x="242887" y="773558"/>
            <a:ext cx="8672513" cy="5531447"/>
          </a:xfrm>
        </p:spPr>
        <p:txBody>
          <a:bodyPr>
            <a:normAutofit/>
          </a:bodyPr>
          <a:lstStyle/>
          <a:p>
            <a:r>
              <a:rPr lang="en-US" sz="2000" dirty="0"/>
              <a:t>Total of 23 PRD’s</a:t>
            </a:r>
          </a:p>
          <a:p>
            <a:r>
              <a:rPr lang="en-US" sz="2000" dirty="0"/>
              <a:t>Initial drafts have been created for all, several are in the final review stage</a:t>
            </a:r>
          </a:p>
          <a:p>
            <a:r>
              <a:rPr lang="en-US" sz="2000" dirty="0"/>
              <a:t>Weekly meetings with authors to track progress, provide guidance, etc.</a:t>
            </a:r>
          </a:p>
          <a:p>
            <a:r>
              <a:rPr lang="en-US" sz="2000" dirty="0"/>
              <a:t>All are scheduled to be completed by mid-October</a:t>
            </a:r>
          </a:p>
          <a:p>
            <a:pPr marL="0" indent="0">
              <a:buNone/>
            </a:pPr>
            <a:endParaRPr lang="en-US" dirty="0"/>
          </a:p>
          <a:p>
            <a:pPr marL="514350" indent="-514350">
              <a:buFont typeface="+mj-lt"/>
              <a:buAutoNum type="arabicPeriod"/>
            </a:pPr>
            <a:endParaRPr lang="en-US" dirty="0"/>
          </a:p>
          <a:p>
            <a:pPr marL="400050" lvl="1" indent="0">
              <a:buNone/>
            </a:pPr>
            <a:endParaRPr lang="en-US" dirty="0"/>
          </a:p>
          <a:p>
            <a:pPr marL="914400" lvl="1" indent="-514350">
              <a:buFont typeface="+mj-lt"/>
              <a:buAutoNum type="alphaLcParenR"/>
            </a:pPr>
            <a:endParaRPr lang="en-US" dirty="0"/>
          </a:p>
          <a:p>
            <a:pPr marL="1314450" lvl="2" indent="-514350">
              <a:buFont typeface="+mj-lt"/>
              <a:buAutoNum type="romanLcPeriod"/>
            </a:pPr>
            <a:endParaRPr lang="en-US" dirty="0"/>
          </a:p>
        </p:txBody>
      </p:sp>
      <p:pic>
        <p:nvPicPr>
          <p:cNvPr id="2" name="Picture 1">
            <a:extLst>
              <a:ext uri="{FF2B5EF4-FFF2-40B4-BE49-F238E27FC236}">
                <a16:creationId xmlns:a16="http://schemas.microsoft.com/office/drawing/2014/main" id="{78BDB964-B3FA-4600-A325-7993F3E72A45}"/>
              </a:ext>
            </a:extLst>
          </p:cNvPr>
          <p:cNvPicPr>
            <a:picLocks noChangeAspect="1"/>
          </p:cNvPicPr>
          <p:nvPr/>
        </p:nvPicPr>
        <p:blipFill>
          <a:blip r:embed="rId2"/>
          <a:stretch>
            <a:fillRect/>
          </a:stretch>
        </p:blipFill>
        <p:spPr>
          <a:xfrm>
            <a:off x="306981" y="2229289"/>
            <a:ext cx="8560526" cy="4107614"/>
          </a:xfrm>
          <a:prstGeom prst="rect">
            <a:avLst/>
          </a:prstGeom>
        </p:spPr>
      </p:pic>
      <p:sp>
        <p:nvSpPr>
          <p:cNvPr id="3" name="Title 2">
            <a:extLst>
              <a:ext uri="{FF2B5EF4-FFF2-40B4-BE49-F238E27FC236}">
                <a16:creationId xmlns:a16="http://schemas.microsoft.com/office/drawing/2014/main" id="{8E844510-EC3E-4364-96CC-5BB4651B988D}"/>
              </a:ext>
            </a:extLst>
          </p:cNvPr>
          <p:cNvSpPr>
            <a:spLocks noGrp="1"/>
          </p:cNvSpPr>
          <p:nvPr>
            <p:ph type="title"/>
          </p:nvPr>
        </p:nvSpPr>
        <p:spPr>
          <a:xfrm>
            <a:off x="242886" y="177172"/>
            <a:ext cx="8901113" cy="427877"/>
          </a:xfrm>
        </p:spPr>
        <p:txBody>
          <a:bodyPr/>
          <a:lstStyle/>
          <a:p>
            <a:r>
              <a:rPr lang="en-US" dirty="0"/>
              <a:t>Physics Requirements Documents (PRD) Status</a:t>
            </a:r>
          </a:p>
        </p:txBody>
      </p:sp>
      <p:sp>
        <p:nvSpPr>
          <p:cNvPr id="5" name="Footer Placeholder 4">
            <a:extLst>
              <a:ext uri="{FF2B5EF4-FFF2-40B4-BE49-F238E27FC236}">
                <a16:creationId xmlns:a16="http://schemas.microsoft.com/office/drawing/2014/main" id="{844F8B94-979B-4ECC-A493-F82EC1A4D6C9}"/>
              </a:ext>
            </a:extLst>
          </p:cNvPr>
          <p:cNvSpPr>
            <a:spLocks noGrp="1"/>
          </p:cNvSpPr>
          <p:nvPr>
            <p:ph type="ftr" sz="quarter" idx="3"/>
          </p:nvPr>
        </p:nvSpPr>
        <p:spPr/>
        <p:txBody>
          <a:bodyPr/>
          <a:lstStyle/>
          <a:p>
            <a:pPr>
              <a:defRPr/>
            </a:pPr>
            <a:r>
              <a:rPr lang="en-US"/>
              <a:t>18-Sep-2019 PMG</a:t>
            </a:r>
            <a:endParaRPr lang="en-US" b="1" dirty="0"/>
          </a:p>
        </p:txBody>
      </p:sp>
      <p:sp>
        <p:nvSpPr>
          <p:cNvPr id="4" name="Slide Number Placeholder 3">
            <a:extLst>
              <a:ext uri="{FF2B5EF4-FFF2-40B4-BE49-F238E27FC236}">
                <a16:creationId xmlns:a16="http://schemas.microsoft.com/office/drawing/2014/main" id="{12C40941-E227-4C2A-87C1-7020CB296313}"/>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70133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434B908A-39DC-429E-A8C2-322EDDCEFB21}"/>
              </a:ext>
            </a:extLst>
          </p:cNvPr>
          <p:cNvSpPr>
            <a:spLocks noGrp="1"/>
          </p:cNvSpPr>
          <p:nvPr>
            <p:ph idx="1"/>
          </p:nvPr>
        </p:nvSpPr>
        <p:spPr>
          <a:xfrm>
            <a:off x="242887" y="773558"/>
            <a:ext cx="8672513" cy="5531447"/>
          </a:xfrm>
        </p:spPr>
        <p:txBody>
          <a:bodyPr>
            <a:normAutofit/>
          </a:bodyPr>
          <a:lstStyle/>
          <a:p>
            <a:r>
              <a:rPr lang="en-US" sz="2000" dirty="0"/>
              <a:t>Each L3 FRS has a corresponding Metadata sheet</a:t>
            </a:r>
          </a:p>
          <a:p>
            <a:r>
              <a:rPr lang="en-US" sz="2000" dirty="0"/>
              <a:t>Metadata sheets document the traceability (GRD, PRD, TRS, etc.) for each individual functional requirement</a:t>
            </a:r>
          </a:p>
          <a:p>
            <a:r>
              <a:rPr lang="en-US" sz="2000" dirty="0"/>
              <a:t>Integration Team is in process of completing first draft metadata sheets for all L3 FRS’s</a:t>
            </a:r>
          </a:p>
          <a:p>
            <a:pPr lvl="1"/>
            <a:r>
              <a:rPr lang="en-US" sz="2000" dirty="0"/>
              <a:t>Work is being done in tandem with PRD development</a:t>
            </a:r>
          </a:p>
          <a:p>
            <a:pPr lvl="1"/>
            <a:r>
              <a:rPr lang="en-US" sz="2000" dirty="0"/>
              <a:t>Will follow up with L3’s to complete</a:t>
            </a:r>
          </a:p>
          <a:p>
            <a:pPr lvl="1"/>
            <a:r>
              <a:rPr lang="en-US" sz="2000" dirty="0"/>
              <a:t>Not all requirements flow up to PRD’s such as:</a:t>
            </a:r>
          </a:p>
          <a:p>
            <a:pPr lvl="2"/>
            <a:r>
              <a:rPr lang="en-US" dirty="0"/>
              <a:t>Best Practice Requirement</a:t>
            </a:r>
          </a:p>
          <a:p>
            <a:pPr lvl="2"/>
            <a:r>
              <a:rPr lang="en-US" dirty="0"/>
              <a:t>Self-Derived Requirement</a:t>
            </a:r>
          </a:p>
          <a:p>
            <a:pPr lvl="2"/>
            <a:r>
              <a:rPr lang="en-US" dirty="0"/>
              <a:t>PIP-II Design Choice</a:t>
            </a:r>
          </a:p>
          <a:p>
            <a:pPr lvl="1"/>
            <a:r>
              <a:rPr lang="en-US" sz="2000" dirty="0" err="1"/>
              <a:t>Flowdown</a:t>
            </a:r>
            <a:r>
              <a:rPr lang="en-US" sz="2000" dirty="0"/>
              <a:t> verification to be completed in November 2019</a:t>
            </a:r>
          </a:p>
          <a:p>
            <a:pPr lvl="2"/>
            <a:endParaRPr lang="en-US" dirty="0"/>
          </a:p>
          <a:p>
            <a:pPr marL="0" indent="0">
              <a:buNone/>
            </a:pPr>
            <a:endParaRPr lang="en-US" sz="2000" dirty="0"/>
          </a:p>
          <a:p>
            <a:pPr marL="514350" indent="-514350">
              <a:buFont typeface="+mj-lt"/>
              <a:buAutoNum type="arabicPeriod"/>
            </a:pPr>
            <a:endParaRPr lang="en-US" sz="2000" dirty="0"/>
          </a:p>
          <a:p>
            <a:pPr marL="400050" lvl="1" indent="0">
              <a:buNone/>
            </a:pPr>
            <a:endParaRPr lang="en-US" sz="2000" dirty="0"/>
          </a:p>
          <a:p>
            <a:pPr marL="914400" lvl="1" indent="-514350">
              <a:buFont typeface="+mj-lt"/>
              <a:buAutoNum type="alphaLcParenR"/>
            </a:pPr>
            <a:endParaRPr lang="en-US" sz="2000" dirty="0"/>
          </a:p>
          <a:p>
            <a:pPr marL="1314450" lvl="2" indent="-514350">
              <a:buFont typeface="+mj-lt"/>
              <a:buAutoNum type="romanLcPeriod"/>
            </a:pPr>
            <a:endParaRPr lang="en-US" sz="1800" dirty="0"/>
          </a:p>
        </p:txBody>
      </p:sp>
      <p:sp>
        <p:nvSpPr>
          <p:cNvPr id="3" name="Title 2">
            <a:extLst>
              <a:ext uri="{FF2B5EF4-FFF2-40B4-BE49-F238E27FC236}">
                <a16:creationId xmlns:a16="http://schemas.microsoft.com/office/drawing/2014/main" id="{8E844510-EC3E-4364-96CC-5BB4651B988D}"/>
              </a:ext>
            </a:extLst>
          </p:cNvPr>
          <p:cNvSpPr>
            <a:spLocks noGrp="1"/>
          </p:cNvSpPr>
          <p:nvPr>
            <p:ph type="title"/>
          </p:nvPr>
        </p:nvSpPr>
        <p:spPr>
          <a:xfrm>
            <a:off x="242886" y="177172"/>
            <a:ext cx="8901113" cy="427877"/>
          </a:xfrm>
        </p:spPr>
        <p:txBody>
          <a:bodyPr/>
          <a:lstStyle/>
          <a:p>
            <a:r>
              <a:rPr lang="en-US" dirty="0"/>
              <a:t>Requirements </a:t>
            </a:r>
            <a:r>
              <a:rPr lang="en-US" dirty="0" err="1"/>
              <a:t>Flowdown</a:t>
            </a:r>
            <a:r>
              <a:rPr lang="en-US" dirty="0"/>
              <a:t> Scheme Status</a:t>
            </a:r>
          </a:p>
        </p:txBody>
      </p:sp>
      <p:sp>
        <p:nvSpPr>
          <p:cNvPr id="5" name="Footer Placeholder 4">
            <a:extLst>
              <a:ext uri="{FF2B5EF4-FFF2-40B4-BE49-F238E27FC236}">
                <a16:creationId xmlns:a16="http://schemas.microsoft.com/office/drawing/2014/main" id="{844F8B94-979B-4ECC-A493-F82EC1A4D6C9}"/>
              </a:ext>
            </a:extLst>
          </p:cNvPr>
          <p:cNvSpPr>
            <a:spLocks noGrp="1"/>
          </p:cNvSpPr>
          <p:nvPr>
            <p:ph type="ftr" sz="quarter" idx="3"/>
          </p:nvPr>
        </p:nvSpPr>
        <p:spPr/>
        <p:txBody>
          <a:bodyPr/>
          <a:lstStyle/>
          <a:p>
            <a:pPr>
              <a:defRPr/>
            </a:pPr>
            <a:r>
              <a:rPr lang="en-US"/>
              <a:t>18-Sep-2019 PMG</a:t>
            </a:r>
            <a:endParaRPr lang="en-US" b="1" dirty="0"/>
          </a:p>
        </p:txBody>
      </p:sp>
      <p:pic>
        <p:nvPicPr>
          <p:cNvPr id="4" name="Picture 3">
            <a:extLst>
              <a:ext uri="{FF2B5EF4-FFF2-40B4-BE49-F238E27FC236}">
                <a16:creationId xmlns:a16="http://schemas.microsoft.com/office/drawing/2014/main" id="{ADD4C7A2-A10A-47F8-AF5F-027EE6EE8B08}"/>
              </a:ext>
            </a:extLst>
          </p:cNvPr>
          <p:cNvPicPr>
            <a:picLocks noChangeAspect="1"/>
          </p:cNvPicPr>
          <p:nvPr/>
        </p:nvPicPr>
        <p:blipFill>
          <a:blip r:embed="rId2"/>
          <a:stretch>
            <a:fillRect/>
          </a:stretch>
        </p:blipFill>
        <p:spPr>
          <a:xfrm>
            <a:off x="0" y="5023890"/>
            <a:ext cx="9144000" cy="1081357"/>
          </a:xfrm>
          <a:prstGeom prst="rect">
            <a:avLst/>
          </a:prstGeom>
        </p:spPr>
      </p:pic>
      <p:sp>
        <p:nvSpPr>
          <p:cNvPr id="2" name="Slide Number Placeholder 1">
            <a:extLst>
              <a:ext uri="{FF2B5EF4-FFF2-40B4-BE49-F238E27FC236}">
                <a16:creationId xmlns:a16="http://schemas.microsoft.com/office/drawing/2014/main" id="{23847558-EE5B-49A4-835B-5C27835B7EC3}"/>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394948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031E78-DBF5-4765-8258-A16F5BF5E269}"/>
              </a:ext>
            </a:extLst>
          </p:cNvPr>
          <p:cNvSpPr>
            <a:spLocks noGrp="1"/>
          </p:cNvSpPr>
          <p:nvPr>
            <p:ph idx="1"/>
          </p:nvPr>
        </p:nvSpPr>
        <p:spPr>
          <a:xfrm>
            <a:off x="228600" y="728585"/>
            <a:ext cx="8672513" cy="5357062"/>
          </a:xfrm>
        </p:spPr>
        <p:txBody>
          <a:bodyPr>
            <a:normAutofit lnSpcReduction="10000"/>
          </a:bodyPr>
          <a:lstStyle/>
          <a:p>
            <a:r>
              <a:rPr lang="en-US" dirty="0"/>
              <a:t>Schedule workshops held this month to look at major schedule building blocks. Focus was on:</a:t>
            </a:r>
          </a:p>
          <a:p>
            <a:pPr lvl="1"/>
            <a:r>
              <a:rPr lang="en-US" dirty="0"/>
              <a:t>Cryoplant building, plant, distribution system schedule</a:t>
            </a:r>
          </a:p>
          <a:p>
            <a:pPr lvl="1"/>
            <a:r>
              <a:rPr lang="en-US" dirty="0"/>
              <a:t>CF schedule</a:t>
            </a:r>
          </a:p>
          <a:p>
            <a:pPr lvl="1"/>
            <a:r>
              <a:rPr lang="en-US" dirty="0"/>
              <a:t>SRF schedule</a:t>
            </a:r>
          </a:p>
          <a:p>
            <a:pPr lvl="1"/>
            <a:r>
              <a:rPr lang="en-US" dirty="0"/>
              <a:t>DAE milestone updates</a:t>
            </a:r>
          </a:p>
          <a:p>
            <a:r>
              <a:rPr lang="en-US" dirty="0"/>
              <a:t>Extensive P6 updates underway:</a:t>
            </a:r>
          </a:p>
          <a:p>
            <a:pPr lvl="1"/>
            <a:r>
              <a:rPr lang="en-US" dirty="0"/>
              <a:t>Improving CAM ownership</a:t>
            </a:r>
          </a:p>
          <a:p>
            <a:pPr lvl="1"/>
            <a:r>
              <a:rPr lang="en-US" dirty="0"/>
              <a:t>Updating procurement cycles</a:t>
            </a:r>
          </a:p>
          <a:p>
            <a:pPr lvl="1"/>
            <a:r>
              <a:rPr lang="en-US" dirty="0"/>
              <a:t>Reviewing logic checking, float paths, coding</a:t>
            </a:r>
          </a:p>
          <a:p>
            <a:pPr lvl="1"/>
            <a:r>
              <a:rPr lang="en-US" dirty="0"/>
              <a:t>“True Up” baseline dates to align with working schedule</a:t>
            </a:r>
          </a:p>
          <a:p>
            <a:pPr lvl="1"/>
            <a:r>
              <a:rPr lang="en-US" dirty="0"/>
              <a:t>Simplifying IKC structure</a:t>
            </a:r>
          </a:p>
          <a:p>
            <a:r>
              <a:rPr lang="en-US" dirty="0"/>
              <a:t>All the above will likely result in an overall delay in project completion</a:t>
            </a:r>
          </a:p>
          <a:p>
            <a:endParaRPr lang="en-US" dirty="0"/>
          </a:p>
          <a:p>
            <a:endParaRPr lang="en-US" dirty="0"/>
          </a:p>
        </p:txBody>
      </p:sp>
      <p:sp>
        <p:nvSpPr>
          <p:cNvPr id="3" name="Title 2">
            <a:extLst>
              <a:ext uri="{FF2B5EF4-FFF2-40B4-BE49-F238E27FC236}">
                <a16:creationId xmlns:a16="http://schemas.microsoft.com/office/drawing/2014/main" id="{E1922149-8112-48CA-AB41-2E9B665A9A2E}"/>
              </a:ext>
            </a:extLst>
          </p:cNvPr>
          <p:cNvSpPr>
            <a:spLocks noGrp="1"/>
          </p:cNvSpPr>
          <p:nvPr>
            <p:ph type="title"/>
          </p:nvPr>
        </p:nvSpPr>
        <p:spPr/>
        <p:txBody>
          <a:bodyPr/>
          <a:lstStyle/>
          <a:p>
            <a:r>
              <a:rPr lang="en-US" dirty="0"/>
              <a:t>RLS/EVMS	</a:t>
            </a:r>
          </a:p>
        </p:txBody>
      </p:sp>
      <p:sp>
        <p:nvSpPr>
          <p:cNvPr id="4" name="Footer Placeholder 3">
            <a:extLst>
              <a:ext uri="{FF2B5EF4-FFF2-40B4-BE49-F238E27FC236}">
                <a16:creationId xmlns:a16="http://schemas.microsoft.com/office/drawing/2014/main" id="{C439F373-8CBF-4BF2-B1A1-9E05F3E414BB}"/>
              </a:ext>
            </a:extLst>
          </p:cNvPr>
          <p:cNvSpPr>
            <a:spLocks noGrp="1"/>
          </p:cNvSpPr>
          <p:nvPr>
            <p:ph type="ftr" sz="quarter" idx="3"/>
          </p:nvPr>
        </p:nvSpPr>
        <p:spPr/>
        <p:txBody>
          <a:bodyPr/>
          <a:lstStyle/>
          <a:p>
            <a:pPr>
              <a:defRPr/>
            </a:pPr>
            <a:r>
              <a:rPr lang="en-US"/>
              <a:t>18-Sep-2019 PMG</a:t>
            </a:r>
            <a:endParaRPr lang="en-US" b="1" dirty="0"/>
          </a:p>
        </p:txBody>
      </p:sp>
      <p:sp>
        <p:nvSpPr>
          <p:cNvPr id="5" name="Slide Number Placeholder 4">
            <a:extLst>
              <a:ext uri="{FF2B5EF4-FFF2-40B4-BE49-F238E27FC236}">
                <a16:creationId xmlns:a16="http://schemas.microsoft.com/office/drawing/2014/main" id="{92A07F81-76D1-4DF7-9A9A-EDB5D1645CC7}"/>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425319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B7A1D4-ABFD-4454-8D12-CFCD33CEE9DB}"/>
              </a:ext>
            </a:extLst>
          </p:cNvPr>
          <p:cNvSpPr>
            <a:spLocks noGrp="1"/>
          </p:cNvSpPr>
          <p:nvPr>
            <p:ph type="title"/>
          </p:nvPr>
        </p:nvSpPr>
        <p:spPr>
          <a:xfrm>
            <a:off x="1314450" y="872056"/>
            <a:ext cx="6515100" cy="320908"/>
          </a:xfrm>
        </p:spPr>
        <p:txBody>
          <a:bodyPr/>
          <a:lstStyle/>
          <a:p>
            <a:r>
              <a:rPr lang="en-US" dirty="0"/>
              <a:t>August Performance – WBS L2</a:t>
            </a:r>
          </a:p>
        </p:txBody>
      </p:sp>
      <p:sp>
        <p:nvSpPr>
          <p:cNvPr id="5" name="Footer Placeholder 4">
            <a:extLst>
              <a:ext uri="{FF2B5EF4-FFF2-40B4-BE49-F238E27FC236}">
                <a16:creationId xmlns:a16="http://schemas.microsoft.com/office/drawing/2014/main" id="{72F2D388-45D6-42BB-B1FF-AC6BDB99FEED}"/>
              </a:ext>
            </a:extLst>
          </p:cNvPr>
          <p:cNvSpPr>
            <a:spLocks noGrp="1"/>
          </p:cNvSpPr>
          <p:nvPr>
            <p:ph type="ftr" sz="quarter" idx="3"/>
          </p:nvPr>
        </p:nvSpPr>
        <p:spPr/>
        <p:txBody>
          <a:bodyPr/>
          <a:lstStyle/>
          <a:p>
            <a:pPr defTabSz="342900">
              <a:defRPr/>
            </a:pPr>
            <a:r>
              <a:rPr lang="en-US"/>
              <a:t>18-Sep-2019 PMG</a:t>
            </a:r>
            <a:endParaRPr lang="en-US" b="1" dirty="0"/>
          </a:p>
        </p:txBody>
      </p:sp>
      <p:sp>
        <p:nvSpPr>
          <p:cNvPr id="18" name="Content Placeholder 1">
            <a:extLst>
              <a:ext uri="{FF2B5EF4-FFF2-40B4-BE49-F238E27FC236}">
                <a16:creationId xmlns:a16="http://schemas.microsoft.com/office/drawing/2014/main" id="{FE7C6745-A919-445D-A88E-7E8E2082B2B4}"/>
              </a:ext>
            </a:extLst>
          </p:cNvPr>
          <p:cNvSpPr txBox="1">
            <a:spLocks/>
          </p:cNvSpPr>
          <p:nvPr/>
        </p:nvSpPr>
        <p:spPr>
          <a:xfrm>
            <a:off x="416101" y="3695564"/>
            <a:ext cx="8509247" cy="1844336"/>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50" dirty="0"/>
              <a:t>Notes</a:t>
            </a:r>
            <a:r>
              <a:rPr lang="en-US" sz="1500" dirty="0"/>
              <a:t>:</a:t>
            </a:r>
            <a:r>
              <a:rPr lang="en-US" sz="1500" dirty="0">
                <a:solidFill>
                  <a:srgbClr val="FF0000"/>
                </a:solidFill>
              </a:rPr>
              <a:t> </a:t>
            </a:r>
          </a:p>
          <a:p>
            <a:pPr marL="0" indent="0">
              <a:buNone/>
            </a:pPr>
            <a:r>
              <a:rPr lang="en-US" sz="900" dirty="0"/>
              <a:t>121.02 -</a:t>
            </a:r>
            <a:r>
              <a:rPr lang="en-US" sz="900" dirty="0" err="1"/>
              <a:t>SVcum</a:t>
            </a:r>
            <a:r>
              <a:rPr lang="en-US" sz="900" dirty="0"/>
              <a:t> – Primarily delays in 650MHz - HB - 1st Prototype </a:t>
            </a:r>
            <a:r>
              <a:rPr lang="en-US" sz="900" dirty="0" err="1"/>
              <a:t>CryoModule</a:t>
            </a:r>
            <a:r>
              <a:rPr lang="en-US" sz="900" dirty="0"/>
              <a:t>.  The preliminary design of BCAVs / cavity processing optimization for B.90 and B.92 single cell has slipped six months, delaying material purchase.  Also delays experienced in design of DCAV RF couplers and tuners. Current period, more DCAV work effort has fallen behind.  In addition, there are delays in SSRs - R1 - 1st Prototype </a:t>
            </a:r>
            <a:r>
              <a:rPr lang="en-US" sz="900" dirty="0" err="1"/>
              <a:t>CryoModule</a:t>
            </a:r>
            <a:r>
              <a:rPr lang="en-US" sz="900" dirty="0"/>
              <a:t>, with </a:t>
            </a:r>
            <a:r>
              <a:rPr lang="en-US" sz="900" dirty="0" err="1"/>
              <a:t>coldmass</a:t>
            </a:r>
            <a:r>
              <a:rPr lang="en-US" sz="900" dirty="0"/>
              <a:t> components and assembly continuing behind.  -</a:t>
            </a:r>
            <a:r>
              <a:rPr lang="en-US" sz="900" dirty="0" err="1"/>
              <a:t>CVcum</a:t>
            </a:r>
            <a:r>
              <a:rPr lang="en-US" sz="900" dirty="0"/>
              <a:t> is primarily labor overruns in these same areas, with lagging material costs on pre-Jan CTCs contributing about 45%.</a:t>
            </a:r>
          </a:p>
          <a:p>
            <a:pPr marL="0" indent="0">
              <a:buNone/>
            </a:pPr>
            <a:endParaRPr lang="en-US" sz="900" dirty="0"/>
          </a:p>
          <a:p>
            <a:pPr marL="0" indent="0">
              <a:buNone/>
            </a:pPr>
            <a:r>
              <a:rPr lang="en-US" sz="900" dirty="0"/>
              <a:t>121.03 -</a:t>
            </a:r>
            <a:r>
              <a:rPr lang="en-US" sz="900" dirty="0" err="1"/>
              <a:t>SVcum</a:t>
            </a:r>
            <a:r>
              <a:rPr lang="en-US" sz="900" dirty="0"/>
              <a:t> – Primarily delays in materials for HPRF-</a:t>
            </a:r>
            <a:r>
              <a:rPr lang="en-US" sz="900" dirty="0" err="1"/>
              <a:t>RFDist</a:t>
            </a:r>
            <a:r>
              <a:rPr lang="en-US" sz="900" dirty="0"/>
              <a:t> - PIP2IT RF Power, LLRF,  and Vacuum Systems.  Also delays in Beam Instrumentation for PIP2IT; specifically, HEBT Laser System.  -</a:t>
            </a:r>
            <a:r>
              <a:rPr lang="en-US" sz="900" dirty="0" err="1"/>
              <a:t>CVcum</a:t>
            </a:r>
            <a:r>
              <a:rPr lang="en-US" sz="900" dirty="0"/>
              <a:t> is spread across multiple CAs; primary contributors are lagging material cost on pre-Jan CTCs (30%); L3 Management and Coordination (27%); LLRF HWR Integration &amp; Test (16%); LLRF PIP-II Design (14%).</a:t>
            </a:r>
          </a:p>
          <a:p>
            <a:pPr marL="0" indent="0">
              <a:buNone/>
            </a:pPr>
            <a:endParaRPr lang="en-US" sz="900" dirty="0"/>
          </a:p>
          <a:p>
            <a:pPr marL="0" indent="0">
              <a:buNone/>
            </a:pPr>
            <a:r>
              <a:rPr lang="en-US" sz="900" dirty="0"/>
              <a:t>121.06 +</a:t>
            </a:r>
            <a:r>
              <a:rPr lang="en-US" sz="900" dirty="0" err="1"/>
              <a:t>Cvcum</a:t>
            </a:r>
            <a:r>
              <a:rPr lang="en-US" sz="900" dirty="0"/>
              <a:t> – Under-runs in </a:t>
            </a:r>
            <a:r>
              <a:rPr lang="en-US" sz="900" dirty="0" err="1"/>
              <a:t>CryoBuilding</a:t>
            </a:r>
            <a:r>
              <a:rPr lang="en-US" sz="900" dirty="0"/>
              <a:t> Design (45%) and Management and Coordination (37%).</a:t>
            </a:r>
          </a:p>
        </p:txBody>
      </p:sp>
      <p:pic>
        <p:nvPicPr>
          <p:cNvPr id="10" name="Content Placeholder 9">
            <a:extLst>
              <a:ext uri="{FF2B5EF4-FFF2-40B4-BE49-F238E27FC236}">
                <a16:creationId xmlns:a16="http://schemas.microsoft.com/office/drawing/2014/main" id="{E467E28B-BC27-4BC6-95DC-421D5216DAF2}"/>
              </a:ext>
            </a:extLst>
          </p:cNvPr>
          <p:cNvPicPr>
            <a:picLocks noGrp="1" noChangeAspect="1"/>
          </p:cNvPicPr>
          <p:nvPr>
            <p:ph idx="1"/>
          </p:nvPr>
        </p:nvPicPr>
        <p:blipFill>
          <a:blip r:embed="rId2"/>
          <a:stretch>
            <a:fillRect/>
          </a:stretch>
        </p:blipFill>
        <p:spPr>
          <a:xfrm>
            <a:off x="1276609" y="1332858"/>
            <a:ext cx="5848538" cy="1251300"/>
          </a:xfrm>
          <a:prstGeom prst="rect">
            <a:avLst/>
          </a:prstGeom>
        </p:spPr>
      </p:pic>
      <p:pic>
        <p:nvPicPr>
          <p:cNvPr id="12" name="Picture 11">
            <a:extLst>
              <a:ext uri="{FF2B5EF4-FFF2-40B4-BE49-F238E27FC236}">
                <a16:creationId xmlns:a16="http://schemas.microsoft.com/office/drawing/2014/main" id="{9BF4BD6F-E916-484C-93EF-509D08EE8B93}"/>
              </a:ext>
            </a:extLst>
          </p:cNvPr>
          <p:cNvPicPr>
            <a:picLocks noChangeAspect="1"/>
          </p:cNvPicPr>
          <p:nvPr/>
        </p:nvPicPr>
        <p:blipFill>
          <a:blip r:embed="rId3"/>
          <a:stretch>
            <a:fillRect/>
          </a:stretch>
        </p:blipFill>
        <p:spPr>
          <a:xfrm>
            <a:off x="1276609" y="2584158"/>
            <a:ext cx="6516113" cy="1013651"/>
          </a:xfrm>
          <a:prstGeom prst="rect">
            <a:avLst/>
          </a:prstGeom>
        </p:spPr>
      </p:pic>
      <p:sp>
        <p:nvSpPr>
          <p:cNvPr id="2" name="Slide Number Placeholder 1">
            <a:extLst>
              <a:ext uri="{FF2B5EF4-FFF2-40B4-BE49-F238E27FC236}">
                <a16:creationId xmlns:a16="http://schemas.microsoft.com/office/drawing/2014/main" id="{A2A53C22-4631-4A6B-892F-8C580859088E}"/>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96036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A26EDE-D078-4531-98AC-878D7BC91B98}"/>
              </a:ext>
            </a:extLst>
          </p:cNvPr>
          <p:cNvSpPr>
            <a:spLocks noGrp="1"/>
          </p:cNvSpPr>
          <p:nvPr>
            <p:ph idx="1"/>
          </p:nvPr>
        </p:nvSpPr>
        <p:spPr>
          <a:xfrm>
            <a:off x="242887" y="1012493"/>
            <a:ext cx="8672513" cy="5059363"/>
          </a:xfrm>
        </p:spPr>
        <p:txBody>
          <a:bodyPr/>
          <a:lstStyle/>
          <a:p>
            <a:r>
              <a:rPr lang="en-US" dirty="0">
                <a:solidFill>
                  <a:srgbClr val="002060"/>
                </a:solidFill>
              </a:rPr>
              <a:t>International Partners increasingly engaged.  PPDs rapidly advancing.</a:t>
            </a:r>
          </a:p>
          <a:p>
            <a:r>
              <a:rPr lang="en-US" dirty="0">
                <a:solidFill>
                  <a:srgbClr val="002060"/>
                </a:solidFill>
              </a:rPr>
              <a:t>Concerned about FY20 CR, even if short.  FY21 CR scenario planning underway.</a:t>
            </a:r>
          </a:p>
          <a:p>
            <a:r>
              <a:rPr lang="en-US" dirty="0">
                <a:solidFill>
                  <a:srgbClr val="002060"/>
                </a:solidFill>
              </a:rPr>
              <a:t>Continuing good progress on PIP2IT </a:t>
            </a:r>
          </a:p>
          <a:p>
            <a:r>
              <a:rPr lang="en-US" dirty="0">
                <a:solidFill>
                  <a:srgbClr val="002060"/>
                </a:solidFill>
              </a:rPr>
              <a:t>Challenges remain in RLS/EVMS but we are on a good path</a:t>
            </a:r>
          </a:p>
          <a:p>
            <a:r>
              <a:rPr lang="en-US" dirty="0">
                <a:solidFill>
                  <a:srgbClr val="002060"/>
                </a:solidFill>
              </a:rPr>
              <a:t>IPR scheduled Jan.28, 2020.  ICE visit Jan.13, 2020.</a:t>
            </a:r>
          </a:p>
          <a:p>
            <a:pPr marL="457200" lvl="1" indent="0">
              <a:buNone/>
            </a:pPr>
            <a:endParaRPr lang="en-US" dirty="0"/>
          </a:p>
          <a:p>
            <a:pPr lvl="1"/>
            <a:endParaRPr lang="en-US" dirty="0"/>
          </a:p>
          <a:p>
            <a:endParaRPr lang="en-US" dirty="0"/>
          </a:p>
        </p:txBody>
      </p:sp>
      <p:sp>
        <p:nvSpPr>
          <p:cNvPr id="3" name="Title 2">
            <a:extLst>
              <a:ext uri="{FF2B5EF4-FFF2-40B4-BE49-F238E27FC236}">
                <a16:creationId xmlns:a16="http://schemas.microsoft.com/office/drawing/2014/main" id="{D55793DD-2640-40D9-8B4A-10BDC19F9721}"/>
              </a:ext>
            </a:extLst>
          </p:cNvPr>
          <p:cNvSpPr>
            <a:spLocks noGrp="1"/>
          </p:cNvSpPr>
          <p:nvPr>
            <p:ph type="title"/>
          </p:nvPr>
        </p:nvSpPr>
        <p:spPr/>
        <p:txBody>
          <a:bodyPr/>
          <a:lstStyle/>
          <a:p>
            <a:r>
              <a:rPr lang="en-US" dirty="0"/>
              <a:t>Summary</a:t>
            </a:r>
          </a:p>
        </p:txBody>
      </p:sp>
      <p:sp>
        <p:nvSpPr>
          <p:cNvPr id="5" name="Footer Placeholder 4">
            <a:extLst>
              <a:ext uri="{FF2B5EF4-FFF2-40B4-BE49-F238E27FC236}">
                <a16:creationId xmlns:a16="http://schemas.microsoft.com/office/drawing/2014/main" id="{B752363F-6296-40B4-A066-5176027C62BE}"/>
              </a:ext>
            </a:extLst>
          </p:cNvPr>
          <p:cNvSpPr>
            <a:spLocks noGrp="1"/>
          </p:cNvSpPr>
          <p:nvPr>
            <p:ph type="ftr" sz="quarter" idx="3"/>
          </p:nvPr>
        </p:nvSpPr>
        <p:spPr/>
        <p:txBody>
          <a:bodyPr/>
          <a:lstStyle/>
          <a:p>
            <a:pPr>
              <a:defRPr/>
            </a:pPr>
            <a:r>
              <a:rPr lang="en-US"/>
              <a:t>18-Sep-2019 PMG</a:t>
            </a:r>
            <a:endParaRPr lang="en-US" b="1" dirty="0"/>
          </a:p>
        </p:txBody>
      </p:sp>
      <p:sp>
        <p:nvSpPr>
          <p:cNvPr id="4" name="Slide Number Placeholder 3">
            <a:extLst>
              <a:ext uri="{FF2B5EF4-FFF2-40B4-BE49-F238E27FC236}">
                <a16:creationId xmlns:a16="http://schemas.microsoft.com/office/drawing/2014/main" id="{8321892A-D1B1-41BC-A98C-4BF6F03E41AB}"/>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202563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C85F-E863-4494-9340-82F87BE086B1}"/>
              </a:ext>
            </a:extLst>
          </p:cNvPr>
          <p:cNvSpPr>
            <a:spLocks noGrp="1"/>
          </p:cNvSpPr>
          <p:nvPr>
            <p:ph type="title"/>
          </p:nvPr>
        </p:nvSpPr>
        <p:spPr/>
        <p:txBody>
          <a:bodyPr/>
          <a:lstStyle/>
          <a:p>
            <a:r>
              <a:rPr lang="en-US" dirty="0"/>
              <a:t>PIP-II Division and Staff Updates</a:t>
            </a:r>
          </a:p>
        </p:txBody>
      </p:sp>
      <p:sp>
        <p:nvSpPr>
          <p:cNvPr id="3" name="Content Placeholder 2">
            <a:extLst>
              <a:ext uri="{FF2B5EF4-FFF2-40B4-BE49-F238E27FC236}">
                <a16:creationId xmlns:a16="http://schemas.microsoft.com/office/drawing/2014/main" id="{6E964AF0-5046-4155-A04D-070882611D4F}"/>
              </a:ext>
            </a:extLst>
          </p:cNvPr>
          <p:cNvSpPr>
            <a:spLocks noGrp="1"/>
          </p:cNvSpPr>
          <p:nvPr>
            <p:ph idx="1"/>
          </p:nvPr>
        </p:nvSpPr>
        <p:spPr>
          <a:xfrm>
            <a:off x="228600" y="1043046"/>
            <a:ext cx="8672513" cy="5304745"/>
          </a:xfrm>
        </p:spPr>
        <p:txBody>
          <a:bodyPr>
            <a:normAutofit fontScale="92500" lnSpcReduction="20000"/>
          </a:bodyPr>
          <a:lstStyle/>
          <a:p>
            <a:r>
              <a:rPr lang="en-US" dirty="0"/>
              <a:t>Project Controls Manager</a:t>
            </a:r>
          </a:p>
          <a:p>
            <a:pPr lvl="1"/>
            <a:r>
              <a:rPr lang="en-US" dirty="0"/>
              <a:t>Richie Walker, current PIP-II Project Controls Manager, is leaving Fermilab.  Last day is 27-Sep-2019.</a:t>
            </a:r>
          </a:p>
          <a:p>
            <a:pPr lvl="2"/>
            <a:r>
              <a:rPr lang="en-US" dirty="0"/>
              <a:t>Thanks and best of luck to Richie!  We will miss him.</a:t>
            </a:r>
          </a:p>
          <a:p>
            <a:pPr lvl="1"/>
            <a:r>
              <a:rPr lang="en-US" dirty="0"/>
              <a:t>David </a:t>
            </a:r>
            <a:r>
              <a:rPr lang="en-US" dirty="0" err="1"/>
              <a:t>Leeb</a:t>
            </a:r>
            <a:r>
              <a:rPr lang="en-US" dirty="0"/>
              <a:t>, currently Mu2e Project Controls Lead, will be the new PIP-II Project Controls Manager and is beginning the transition.</a:t>
            </a:r>
          </a:p>
          <a:p>
            <a:pPr lvl="2"/>
            <a:r>
              <a:rPr lang="en-US" dirty="0"/>
              <a:t>Welcome David!</a:t>
            </a:r>
          </a:p>
          <a:p>
            <a:pPr lvl="2"/>
            <a:r>
              <a:rPr lang="en-US" dirty="0"/>
              <a:t>Thank you to Doug Glenzinski, Rich Marcum, Ron Ray and Mu2e!</a:t>
            </a:r>
          </a:p>
          <a:p>
            <a:pPr lvl="3"/>
            <a:r>
              <a:rPr lang="en-US" dirty="0"/>
              <a:t>Open to suggestions for gift ideas for Ron</a:t>
            </a:r>
          </a:p>
          <a:p>
            <a:r>
              <a:rPr lang="en-US" dirty="0"/>
              <a:t>Climate Survey</a:t>
            </a:r>
          </a:p>
          <a:p>
            <a:pPr lvl="1"/>
            <a:r>
              <a:rPr lang="en-US" dirty="0"/>
              <a:t>Four action teams developing recommendations</a:t>
            </a:r>
          </a:p>
          <a:p>
            <a:pPr lvl="2"/>
            <a:r>
              <a:rPr lang="en-US" dirty="0"/>
              <a:t>Communication – Lead: Allan Rowe</a:t>
            </a:r>
          </a:p>
          <a:p>
            <a:pPr lvl="2"/>
            <a:r>
              <a:rPr lang="en-US" dirty="0"/>
              <a:t>Employee empowerment/ team members feeling important – Lead: Elvin Harms</a:t>
            </a:r>
          </a:p>
          <a:p>
            <a:pPr lvl="2"/>
            <a:r>
              <a:rPr lang="en-US" dirty="0"/>
              <a:t>Career development / recognition – Lead: Fernanda G. Garcia</a:t>
            </a:r>
          </a:p>
          <a:p>
            <a:pPr lvl="2"/>
            <a:r>
              <a:rPr lang="en-US" dirty="0"/>
              <a:t>Trust – Lead: Jim Steimel</a:t>
            </a:r>
          </a:p>
          <a:p>
            <a:pPr lvl="1"/>
            <a:r>
              <a:rPr lang="en-US" dirty="0"/>
              <a:t>Teams include both members of PIP-II division and matrixed personnel</a:t>
            </a:r>
          </a:p>
          <a:p>
            <a:pPr lvl="1"/>
            <a:r>
              <a:rPr lang="en-US" dirty="0"/>
              <a:t>Teams welcome feedback from anyone</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165DF54D-9FC8-4911-945B-0870442AA498}"/>
              </a:ext>
            </a:extLst>
          </p:cNvPr>
          <p:cNvSpPr>
            <a:spLocks noGrp="1"/>
          </p:cNvSpPr>
          <p:nvPr>
            <p:ph type="ftr" sz="quarter" idx="11"/>
          </p:nvPr>
        </p:nvSpPr>
        <p:spPr/>
        <p:txBody>
          <a:bodyPr/>
          <a:lstStyle/>
          <a:p>
            <a:pPr>
              <a:defRPr/>
            </a:pPr>
            <a:r>
              <a:rPr lang="en-US"/>
              <a:t>18-Sep-2019 PMG</a:t>
            </a:r>
            <a:endParaRPr lang="en-US" b="1" dirty="0"/>
          </a:p>
        </p:txBody>
      </p:sp>
      <p:sp>
        <p:nvSpPr>
          <p:cNvPr id="5" name="Slide Number Placeholder 4">
            <a:extLst>
              <a:ext uri="{FF2B5EF4-FFF2-40B4-BE49-F238E27FC236}">
                <a16:creationId xmlns:a16="http://schemas.microsoft.com/office/drawing/2014/main" id="{8813B395-F0FA-4531-BA62-0D8C416DFBAF}"/>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Tree>
    <p:extLst>
      <p:ext uri="{BB962C8B-B14F-4D97-AF65-F5344CB8AC3E}">
        <p14:creationId xmlns:p14="http://schemas.microsoft.com/office/powerpoint/2010/main" val="123524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D46A-2C79-4124-9DEB-5D3376FD4E21}"/>
              </a:ext>
            </a:extLst>
          </p:cNvPr>
          <p:cNvSpPr>
            <a:spLocks noGrp="1"/>
          </p:cNvSpPr>
          <p:nvPr>
            <p:ph type="title"/>
          </p:nvPr>
        </p:nvSpPr>
        <p:spPr>
          <a:xfrm>
            <a:off x="203651" y="-1"/>
            <a:ext cx="8672512" cy="827087"/>
          </a:xfrm>
        </p:spPr>
        <p:txBody>
          <a:bodyPr/>
          <a:lstStyle/>
          <a:p>
            <a:r>
              <a:rPr lang="en-US" dirty="0">
                <a:solidFill>
                  <a:schemeClr val="tx2"/>
                </a:solidFill>
                <a:latin typeface="Helvetica" panose="020B0604020202020204" pitchFamily="34" charset="0"/>
                <a:cs typeface="Helvetica" panose="020B0604020202020204" pitchFamily="34" charset="0"/>
              </a:rPr>
              <a:t>Financials Thru August 2019</a:t>
            </a:r>
            <a:br>
              <a:rPr lang="en-US" dirty="0">
                <a:solidFill>
                  <a:schemeClr val="tx2"/>
                </a:solidFill>
                <a:latin typeface="Helvetica" panose="020B0604020202020204" pitchFamily="34" charset="0"/>
                <a:cs typeface="Helvetica" panose="020B0604020202020204" pitchFamily="34" charset="0"/>
              </a:rPr>
            </a:br>
            <a:endParaRPr lang="en-US" dirty="0"/>
          </a:p>
        </p:txBody>
      </p:sp>
      <p:sp>
        <p:nvSpPr>
          <p:cNvPr id="5" name="Footer Placeholder 4">
            <a:extLst>
              <a:ext uri="{FF2B5EF4-FFF2-40B4-BE49-F238E27FC236}">
                <a16:creationId xmlns:a16="http://schemas.microsoft.com/office/drawing/2014/main" id="{17F19201-D6F4-4728-B721-B22EB1E5BA2E}"/>
              </a:ext>
            </a:extLst>
          </p:cNvPr>
          <p:cNvSpPr>
            <a:spLocks noGrp="1"/>
          </p:cNvSpPr>
          <p:nvPr>
            <p:ph type="ftr" sz="quarter" idx="11"/>
          </p:nvPr>
        </p:nvSpPr>
        <p:spPr/>
        <p:txBody>
          <a:bodyPr/>
          <a:lstStyle/>
          <a:p>
            <a:pPr>
              <a:defRPr/>
            </a:pPr>
            <a:r>
              <a:rPr lang="en-US"/>
              <a:t>18-Sep-2019 PMG</a:t>
            </a:r>
            <a:endParaRPr lang="en-US" b="1" dirty="0"/>
          </a:p>
        </p:txBody>
      </p:sp>
      <p:graphicFrame>
        <p:nvGraphicFramePr>
          <p:cNvPr id="7" name="Table 6">
            <a:extLst>
              <a:ext uri="{FF2B5EF4-FFF2-40B4-BE49-F238E27FC236}">
                <a16:creationId xmlns:a16="http://schemas.microsoft.com/office/drawing/2014/main" id="{7B98E827-B906-4E25-B242-1EFEAD75F595}"/>
              </a:ext>
            </a:extLst>
          </p:cNvPr>
          <p:cNvGraphicFramePr>
            <a:graphicFrameLocks noGrp="1"/>
          </p:cNvGraphicFramePr>
          <p:nvPr>
            <p:extLst/>
          </p:nvPr>
        </p:nvGraphicFramePr>
        <p:xfrm>
          <a:off x="318781" y="511868"/>
          <a:ext cx="8571670" cy="4550793"/>
        </p:xfrm>
        <a:graphic>
          <a:graphicData uri="http://schemas.openxmlformats.org/drawingml/2006/table">
            <a:tbl>
              <a:tblPr firstRow="1" bandRow="1">
                <a:tableStyleId>{2D5ABB26-0587-4C30-8999-92F81FD0307C}</a:tableStyleId>
              </a:tblPr>
              <a:tblGrid>
                <a:gridCol w="4285835">
                  <a:extLst>
                    <a:ext uri="{9D8B030D-6E8A-4147-A177-3AD203B41FA5}">
                      <a16:colId xmlns:a16="http://schemas.microsoft.com/office/drawing/2014/main" val="2764045650"/>
                    </a:ext>
                  </a:extLst>
                </a:gridCol>
                <a:gridCol w="4285835">
                  <a:extLst>
                    <a:ext uri="{9D8B030D-6E8A-4147-A177-3AD203B41FA5}">
                      <a16:colId xmlns:a16="http://schemas.microsoft.com/office/drawing/2014/main" val="1689131445"/>
                    </a:ext>
                  </a:extLst>
                </a:gridCol>
              </a:tblGrid>
              <a:tr h="1516931">
                <a:tc>
                  <a:txBody>
                    <a:bodyPr/>
                    <a:lstStyle/>
                    <a:p>
                      <a:r>
                        <a:rPr lang="en-US" u="sng" dirty="0"/>
                        <a:t>YTD FY19</a:t>
                      </a:r>
                    </a:p>
                  </a:txBody>
                  <a:tcPr/>
                </a:tc>
                <a:tc>
                  <a:txBody>
                    <a:bodyPr/>
                    <a:lstStyle/>
                    <a:p>
                      <a:r>
                        <a:rPr lang="en-US" u="sng" dirty="0"/>
                        <a:t>Inception to Date</a:t>
                      </a:r>
                    </a:p>
                  </a:txBody>
                  <a:tcPr/>
                </a:tc>
                <a:extLst>
                  <a:ext uri="{0D108BD9-81ED-4DB2-BD59-A6C34878D82A}">
                    <a16:rowId xmlns:a16="http://schemas.microsoft.com/office/drawing/2014/main" val="3210974460"/>
                  </a:ext>
                </a:extLst>
              </a:tr>
              <a:tr h="151693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719916"/>
                  </a:ext>
                </a:extLst>
              </a:tr>
              <a:tr h="151693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22609778"/>
                  </a:ext>
                </a:extLst>
              </a:tr>
            </a:tbl>
          </a:graphicData>
        </a:graphic>
      </p:graphicFrame>
      <p:pic>
        <p:nvPicPr>
          <p:cNvPr id="8" name="Picture 7">
            <a:extLst>
              <a:ext uri="{FF2B5EF4-FFF2-40B4-BE49-F238E27FC236}">
                <a16:creationId xmlns:a16="http://schemas.microsoft.com/office/drawing/2014/main" id="{D1967D25-90E9-4BFD-83EA-5C72C4451187}"/>
              </a:ext>
            </a:extLst>
          </p:cNvPr>
          <p:cNvPicPr>
            <a:picLocks noChangeAspect="1"/>
          </p:cNvPicPr>
          <p:nvPr/>
        </p:nvPicPr>
        <p:blipFill>
          <a:blip r:embed="rId2"/>
          <a:stretch>
            <a:fillRect/>
          </a:stretch>
        </p:blipFill>
        <p:spPr>
          <a:xfrm>
            <a:off x="267599" y="827086"/>
            <a:ext cx="3877654" cy="3652863"/>
          </a:xfrm>
          <a:prstGeom prst="rect">
            <a:avLst/>
          </a:prstGeom>
        </p:spPr>
      </p:pic>
      <p:pic>
        <p:nvPicPr>
          <p:cNvPr id="9" name="Picture 8">
            <a:extLst>
              <a:ext uri="{FF2B5EF4-FFF2-40B4-BE49-F238E27FC236}">
                <a16:creationId xmlns:a16="http://schemas.microsoft.com/office/drawing/2014/main" id="{DE2B5610-1036-4E95-B8AE-E2A79A33C05F}"/>
              </a:ext>
            </a:extLst>
          </p:cNvPr>
          <p:cNvPicPr>
            <a:picLocks noChangeAspect="1"/>
          </p:cNvPicPr>
          <p:nvPr/>
        </p:nvPicPr>
        <p:blipFill>
          <a:blip r:embed="rId3"/>
          <a:stretch>
            <a:fillRect/>
          </a:stretch>
        </p:blipFill>
        <p:spPr>
          <a:xfrm>
            <a:off x="318781" y="4563232"/>
            <a:ext cx="3810835" cy="1549781"/>
          </a:xfrm>
          <a:prstGeom prst="rect">
            <a:avLst/>
          </a:prstGeom>
        </p:spPr>
      </p:pic>
      <p:pic>
        <p:nvPicPr>
          <p:cNvPr id="10" name="Picture 9">
            <a:extLst>
              <a:ext uri="{FF2B5EF4-FFF2-40B4-BE49-F238E27FC236}">
                <a16:creationId xmlns:a16="http://schemas.microsoft.com/office/drawing/2014/main" id="{3F8CF51C-DBDB-45BF-BA5E-18FD30FF3D8C}"/>
              </a:ext>
            </a:extLst>
          </p:cNvPr>
          <p:cNvPicPr>
            <a:picLocks noChangeAspect="1"/>
          </p:cNvPicPr>
          <p:nvPr/>
        </p:nvPicPr>
        <p:blipFill>
          <a:blip r:embed="rId4"/>
          <a:stretch>
            <a:fillRect/>
          </a:stretch>
        </p:blipFill>
        <p:spPr>
          <a:xfrm>
            <a:off x="4693581" y="866842"/>
            <a:ext cx="3874349" cy="3587655"/>
          </a:xfrm>
          <a:prstGeom prst="rect">
            <a:avLst/>
          </a:prstGeom>
        </p:spPr>
      </p:pic>
      <p:pic>
        <p:nvPicPr>
          <p:cNvPr id="11" name="Picture 10">
            <a:extLst>
              <a:ext uri="{FF2B5EF4-FFF2-40B4-BE49-F238E27FC236}">
                <a16:creationId xmlns:a16="http://schemas.microsoft.com/office/drawing/2014/main" id="{582025DE-BF72-457D-8D56-8AD63CE4B16D}"/>
              </a:ext>
            </a:extLst>
          </p:cNvPr>
          <p:cNvPicPr>
            <a:picLocks noChangeAspect="1"/>
          </p:cNvPicPr>
          <p:nvPr/>
        </p:nvPicPr>
        <p:blipFill>
          <a:blip r:embed="rId5"/>
          <a:stretch>
            <a:fillRect/>
          </a:stretch>
        </p:blipFill>
        <p:spPr>
          <a:xfrm>
            <a:off x="4690904" y="4537684"/>
            <a:ext cx="3874349" cy="1549781"/>
          </a:xfrm>
          <a:prstGeom prst="rect">
            <a:avLst/>
          </a:prstGeom>
        </p:spPr>
      </p:pic>
      <p:sp>
        <p:nvSpPr>
          <p:cNvPr id="12" name="Slide Number Placeholder 11">
            <a:extLst>
              <a:ext uri="{FF2B5EF4-FFF2-40B4-BE49-F238E27FC236}">
                <a16:creationId xmlns:a16="http://schemas.microsoft.com/office/drawing/2014/main" id="{521770FF-B83C-4930-8FE9-82F8E065F7A8}"/>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Tree>
    <p:extLst>
      <p:ext uri="{BB962C8B-B14F-4D97-AF65-F5344CB8AC3E}">
        <p14:creationId xmlns:p14="http://schemas.microsoft.com/office/powerpoint/2010/main" val="133315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71DBF-CB5E-4740-9B38-A27ECC28B497}"/>
              </a:ext>
            </a:extLst>
          </p:cNvPr>
          <p:cNvSpPr>
            <a:spLocks noGrp="1"/>
          </p:cNvSpPr>
          <p:nvPr>
            <p:ph type="title"/>
          </p:nvPr>
        </p:nvSpPr>
        <p:spPr/>
        <p:txBody>
          <a:bodyPr/>
          <a:lstStyle/>
          <a:p>
            <a:r>
              <a:rPr lang="en-US" dirty="0"/>
              <a:t>Current Funding vs. Plan at $35M level</a:t>
            </a:r>
          </a:p>
        </p:txBody>
      </p:sp>
      <p:sp>
        <p:nvSpPr>
          <p:cNvPr id="7" name="TextBox 6">
            <a:extLst>
              <a:ext uri="{FF2B5EF4-FFF2-40B4-BE49-F238E27FC236}">
                <a16:creationId xmlns:a16="http://schemas.microsoft.com/office/drawing/2014/main" id="{AB4A8714-29E7-4398-8EAA-9B75E6DD4C80}"/>
              </a:ext>
            </a:extLst>
          </p:cNvPr>
          <p:cNvSpPr txBox="1"/>
          <p:nvPr/>
        </p:nvSpPr>
        <p:spPr>
          <a:xfrm>
            <a:off x="463825" y="5447696"/>
            <a:ext cx="7421218" cy="461665"/>
          </a:xfrm>
          <a:prstGeom prst="rect">
            <a:avLst/>
          </a:prstGeom>
          <a:noFill/>
        </p:spPr>
        <p:txBody>
          <a:bodyPr wrap="square" rtlCol="0">
            <a:spAutoFit/>
          </a:bodyPr>
          <a:lstStyle/>
          <a:p>
            <a:r>
              <a:rPr lang="en-US" dirty="0"/>
              <a:t>Note: FY19 carryover forecast ~$700k not included above</a:t>
            </a:r>
          </a:p>
        </p:txBody>
      </p:sp>
      <p:graphicFrame>
        <p:nvGraphicFramePr>
          <p:cNvPr id="8" name="Table 7">
            <a:extLst>
              <a:ext uri="{FF2B5EF4-FFF2-40B4-BE49-F238E27FC236}">
                <a16:creationId xmlns:a16="http://schemas.microsoft.com/office/drawing/2014/main" id="{DBC7D54E-58C4-4887-802D-330E5D831CAF}"/>
              </a:ext>
            </a:extLst>
          </p:cNvPr>
          <p:cNvGraphicFramePr>
            <a:graphicFrameLocks noGrp="1"/>
          </p:cNvGraphicFramePr>
          <p:nvPr>
            <p:extLst/>
          </p:nvPr>
        </p:nvGraphicFramePr>
        <p:xfrm>
          <a:off x="228600" y="771538"/>
          <a:ext cx="7623381" cy="1577008"/>
        </p:xfrm>
        <a:graphic>
          <a:graphicData uri="http://schemas.openxmlformats.org/drawingml/2006/table">
            <a:tbl>
              <a:tblPr firstRow="1">
                <a:tableStyleId>{073A0DAA-6AF3-43AB-8588-CEC1D06C72B9}</a:tableStyleId>
              </a:tblPr>
              <a:tblGrid>
                <a:gridCol w="3562685">
                  <a:extLst>
                    <a:ext uri="{9D8B030D-6E8A-4147-A177-3AD203B41FA5}">
                      <a16:colId xmlns:a16="http://schemas.microsoft.com/office/drawing/2014/main" val="440535929"/>
                    </a:ext>
                  </a:extLst>
                </a:gridCol>
                <a:gridCol w="919403">
                  <a:extLst>
                    <a:ext uri="{9D8B030D-6E8A-4147-A177-3AD203B41FA5}">
                      <a16:colId xmlns:a16="http://schemas.microsoft.com/office/drawing/2014/main" val="346913877"/>
                    </a:ext>
                  </a:extLst>
                </a:gridCol>
                <a:gridCol w="919403">
                  <a:extLst>
                    <a:ext uri="{9D8B030D-6E8A-4147-A177-3AD203B41FA5}">
                      <a16:colId xmlns:a16="http://schemas.microsoft.com/office/drawing/2014/main" val="2559046053"/>
                    </a:ext>
                  </a:extLst>
                </a:gridCol>
                <a:gridCol w="919403">
                  <a:extLst>
                    <a:ext uri="{9D8B030D-6E8A-4147-A177-3AD203B41FA5}">
                      <a16:colId xmlns:a16="http://schemas.microsoft.com/office/drawing/2014/main" val="1750760337"/>
                    </a:ext>
                  </a:extLst>
                </a:gridCol>
                <a:gridCol w="1302487">
                  <a:extLst>
                    <a:ext uri="{9D8B030D-6E8A-4147-A177-3AD203B41FA5}">
                      <a16:colId xmlns:a16="http://schemas.microsoft.com/office/drawing/2014/main" val="3816387527"/>
                    </a:ext>
                  </a:extLst>
                </a:gridCol>
              </a:tblGrid>
              <a:tr h="394252">
                <a:tc>
                  <a:txBody>
                    <a:bodyPr/>
                    <a:lstStyle/>
                    <a:p>
                      <a:pPr algn="l" fontAlgn="b"/>
                      <a:r>
                        <a:rPr lang="en-US" sz="1800" u="none" strike="noStrike" dirty="0">
                          <a:effectLst/>
                        </a:rPr>
                        <a:t>Funding at prorated $35M</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Oct</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a:effectLst/>
                        </a:rPr>
                        <a:t>Nov</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Dec</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Total Q1FY20</a:t>
                      </a:r>
                      <a:endParaRPr lang="en-US" sz="18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481156004"/>
                  </a:ext>
                </a:extLst>
              </a:tr>
              <a:tr h="394252">
                <a:tc>
                  <a:txBody>
                    <a:bodyPr/>
                    <a:lstStyle/>
                    <a:p>
                      <a:pPr algn="l" fontAlgn="b"/>
                      <a:r>
                        <a:rPr lang="en-US" sz="1800" u="none" strike="noStrike" dirty="0">
                          <a:effectLst/>
                        </a:rPr>
                        <a:t>TEC (prorated $20M)</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1.67</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1.67</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1.67</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5.00</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130350497"/>
                  </a:ext>
                </a:extLst>
              </a:tr>
              <a:tr h="394252">
                <a:tc>
                  <a:txBody>
                    <a:bodyPr/>
                    <a:lstStyle/>
                    <a:p>
                      <a:pPr algn="l" fontAlgn="b"/>
                      <a:r>
                        <a:rPr lang="en-US" sz="1800" u="none" strike="noStrike">
                          <a:effectLst/>
                        </a:rPr>
                        <a:t>OPC (to make up prorated $35M)</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1.25</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1.25</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1.25</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3.75</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028812527"/>
                  </a:ext>
                </a:extLst>
              </a:tr>
              <a:tr h="394252">
                <a:tc>
                  <a:txBody>
                    <a:bodyPr/>
                    <a:lstStyle/>
                    <a:p>
                      <a:pPr algn="l" fontAlgn="b"/>
                      <a:r>
                        <a:rPr lang="en-US" sz="1800" u="none" strike="noStrike">
                          <a:effectLst/>
                        </a:rPr>
                        <a:t>Total Funding at prorated $35M</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2.92</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2.92</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2.92</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8.75</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954675116"/>
                  </a:ext>
                </a:extLst>
              </a:tr>
            </a:tbl>
          </a:graphicData>
        </a:graphic>
      </p:graphicFrame>
      <p:graphicFrame>
        <p:nvGraphicFramePr>
          <p:cNvPr id="2" name="Table 1">
            <a:extLst>
              <a:ext uri="{FF2B5EF4-FFF2-40B4-BE49-F238E27FC236}">
                <a16:creationId xmlns:a16="http://schemas.microsoft.com/office/drawing/2014/main" id="{40750D18-9078-4F5A-91B6-2797E6A5A092}"/>
              </a:ext>
            </a:extLst>
          </p:cNvPr>
          <p:cNvGraphicFramePr>
            <a:graphicFrameLocks noGrp="1"/>
          </p:cNvGraphicFramePr>
          <p:nvPr>
            <p:extLst/>
          </p:nvPr>
        </p:nvGraphicFramePr>
        <p:xfrm>
          <a:off x="222250" y="2630257"/>
          <a:ext cx="7629731" cy="1466390"/>
        </p:xfrm>
        <a:graphic>
          <a:graphicData uri="http://schemas.openxmlformats.org/drawingml/2006/table">
            <a:tbl>
              <a:tblPr firstRow="1">
                <a:tableStyleId>{073A0DAA-6AF3-43AB-8588-CEC1D06C72B9}</a:tableStyleId>
              </a:tblPr>
              <a:tblGrid>
                <a:gridCol w="3685304">
                  <a:extLst>
                    <a:ext uri="{9D8B030D-6E8A-4147-A177-3AD203B41FA5}">
                      <a16:colId xmlns:a16="http://schemas.microsoft.com/office/drawing/2014/main" val="2634285146"/>
                    </a:ext>
                  </a:extLst>
                </a:gridCol>
                <a:gridCol w="893078">
                  <a:extLst>
                    <a:ext uri="{9D8B030D-6E8A-4147-A177-3AD203B41FA5}">
                      <a16:colId xmlns:a16="http://schemas.microsoft.com/office/drawing/2014/main" val="2306071952"/>
                    </a:ext>
                  </a:extLst>
                </a:gridCol>
                <a:gridCol w="893078">
                  <a:extLst>
                    <a:ext uri="{9D8B030D-6E8A-4147-A177-3AD203B41FA5}">
                      <a16:colId xmlns:a16="http://schemas.microsoft.com/office/drawing/2014/main" val="418587409"/>
                    </a:ext>
                  </a:extLst>
                </a:gridCol>
                <a:gridCol w="893078">
                  <a:extLst>
                    <a:ext uri="{9D8B030D-6E8A-4147-A177-3AD203B41FA5}">
                      <a16:colId xmlns:a16="http://schemas.microsoft.com/office/drawing/2014/main" val="2505889137"/>
                    </a:ext>
                  </a:extLst>
                </a:gridCol>
                <a:gridCol w="1265193">
                  <a:extLst>
                    <a:ext uri="{9D8B030D-6E8A-4147-A177-3AD203B41FA5}">
                      <a16:colId xmlns:a16="http://schemas.microsoft.com/office/drawing/2014/main" val="1604867705"/>
                    </a:ext>
                  </a:extLst>
                </a:gridCol>
              </a:tblGrid>
              <a:tr h="293278">
                <a:tc>
                  <a:txBody>
                    <a:bodyPr/>
                    <a:lstStyle/>
                    <a:p>
                      <a:pPr algn="l" fontAlgn="b"/>
                      <a:r>
                        <a:rPr lang="en-US" sz="1800" u="none" strike="noStrike" dirty="0">
                          <a:effectLst/>
                        </a:rPr>
                        <a:t>Monthly Planned Expenditures</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a:effectLst/>
                        </a:rPr>
                        <a:t>Oct</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Nov</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Dec</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Total Q1FY20</a:t>
                      </a:r>
                      <a:endParaRPr lang="en-US" sz="18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908700091"/>
                  </a:ext>
                </a:extLst>
              </a:tr>
              <a:tr h="293278">
                <a:tc>
                  <a:txBody>
                    <a:bodyPr/>
                    <a:lstStyle/>
                    <a:p>
                      <a:pPr algn="l" fontAlgn="b"/>
                      <a:r>
                        <a:rPr lang="en-US" sz="1800" u="none" strike="noStrike" dirty="0">
                          <a:effectLst/>
                        </a:rPr>
                        <a:t>Labor Forecast</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2.70</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2.40</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2.40</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7.50</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545626057"/>
                  </a:ext>
                </a:extLst>
              </a:tr>
              <a:tr h="293278">
                <a:tc>
                  <a:txBody>
                    <a:bodyPr/>
                    <a:lstStyle/>
                    <a:p>
                      <a:pPr algn="l" fontAlgn="b"/>
                      <a:r>
                        <a:rPr lang="en-US" sz="1800" u="none" strike="noStrike">
                          <a:effectLst/>
                        </a:rPr>
                        <a:t>Planned M&amp;S</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1.14</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1.09</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0.79</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3.02</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22934572"/>
                  </a:ext>
                </a:extLst>
              </a:tr>
              <a:tr h="293278">
                <a:tc>
                  <a:txBody>
                    <a:bodyPr/>
                    <a:lstStyle/>
                    <a:p>
                      <a:pPr algn="l" fontAlgn="b"/>
                      <a:r>
                        <a:rPr lang="en-US" sz="1800" u="none" strike="noStrike">
                          <a:effectLst/>
                        </a:rPr>
                        <a:t>Planned Expenditures</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3.84</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3.49</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3.19</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10.52</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537462405"/>
                  </a:ext>
                </a:extLst>
              </a:tr>
              <a:tr h="293278">
                <a:tc>
                  <a:txBody>
                    <a:bodyPr/>
                    <a:lstStyle/>
                    <a:p>
                      <a:pPr algn="l" fontAlgn="b"/>
                      <a:r>
                        <a:rPr lang="en-US" sz="1800" u="none" strike="noStrike">
                          <a:effectLst/>
                        </a:rPr>
                        <a:t>Total plan including Contingency (20%)</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4.61</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4.18</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3.83</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12.62</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944549384"/>
                  </a:ext>
                </a:extLst>
              </a:tr>
            </a:tbl>
          </a:graphicData>
        </a:graphic>
      </p:graphicFrame>
      <p:graphicFrame>
        <p:nvGraphicFramePr>
          <p:cNvPr id="5" name="Table 4">
            <a:extLst>
              <a:ext uri="{FF2B5EF4-FFF2-40B4-BE49-F238E27FC236}">
                <a16:creationId xmlns:a16="http://schemas.microsoft.com/office/drawing/2014/main" id="{08B37043-C650-4E2E-B0B6-758CB0FC0899}"/>
              </a:ext>
            </a:extLst>
          </p:cNvPr>
          <p:cNvGraphicFramePr>
            <a:graphicFrameLocks noGrp="1"/>
          </p:cNvGraphicFramePr>
          <p:nvPr>
            <p:extLst/>
          </p:nvPr>
        </p:nvGraphicFramePr>
        <p:xfrm>
          <a:off x="222250" y="4299064"/>
          <a:ext cx="7629730" cy="1135380"/>
        </p:xfrm>
        <a:graphic>
          <a:graphicData uri="http://schemas.openxmlformats.org/drawingml/2006/table">
            <a:tbl>
              <a:tblPr firstRow="1">
                <a:tableStyleId>{073A0DAA-6AF3-43AB-8588-CEC1D06C72B9}</a:tableStyleId>
              </a:tblPr>
              <a:tblGrid>
                <a:gridCol w="3565654">
                  <a:extLst>
                    <a:ext uri="{9D8B030D-6E8A-4147-A177-3AD203B41FA5}">
                      <a16:colId xmlns:a16="http://schemas.microsoft.com/office/drawing/2014/main" val="1432241186"/>
                    </a:ext>
                  </a:extLst>
                </a:gridCol>
                <a:gridCol w="920168">
                  <a:extLst>
                    <a:ext uri="{9D8B030D-6E8A-4147-A177-3AD203B41FA5}">
                      <a16:colId xmlns:a16="http://schemas.microsoft.com/office/drawing/2014/main" val="3941258330"/>
                    </a:ext>
                  </a:extLst>
                </a:gridCol>
                <a:gridCol w="920168">
                  <a:extLst>
                    <a:ext uri="{9D8B030D-6E8A-4147-A177-3AD203B41FA5}">
                      <a16:colId xmlns:a16="http://schemas.microsoft.com/office/drawing/2014/main" val="2948142597"/>
                    </a:ext>
                  </a:extLst>
                </a:gridCol>
                <a:gridCol w="920168">
                  <a:extLst>
                    <a:ext uri="{9D8B030D-6E8A-4147-A177-3AD203B41FA5}">
                      <a16:colId xmlns:a16="http://schemas.microsoft.com/office/drawing/2014/main" val="3322956195"/>
                    </a:ext>
                  </a:extLst>
                </a:gridCol>
                <a:gridCol w="1303572">
                  <a:extLst>
                    <a:ext uri="{9D8B030D-6E8A-4147-A177-3AD203B41FA5}">
                      <a16:colId xmlns:a16="http://schemas.microsoft.com/office/drawing/2014/main" val="3918962330"/>
                    </a:ext>
                  </a:extLst>
                </a:gridCol>
              </a:tblGrid>
              <a:tr h="283126">
                <a:tc>
                  <a:txBody>
                    <a:bodyPr/>
                    <a:lstStyle/>
                    <a:p>
                      <a:pPr algn="l" fontAlgn="b"/>
                      <a:r>
                        <a:rPr lang="en-US" sz="1800" u="none" strike="noStrike" dirty="0">
                          <a:effectLst/>
                        </a:rPr>
                        <a:t>Funding needed to support plan</a:t>
                      </a:r>
                      <a:endParaRPr lang="en-US" sz="1800" b="1" i="0" u="none" strike="noStrike" dirty="0">
                        <a:effectLst/>
                        <a:latin typeface="Arial" panose="020B0604020202020204" pitchFamily="34" charset="0"/>
                      </a:endParaRPr>
                    </a:p>
                  </a:txBody>
                  <a:tcPr marL="9525" marR="9525" marT="9525" marB="0" anchor="b"/>
                </a:tc>
                <a:tc>
                  <a:txBody>
                    <a:bodyPr/>
                    <a:lstStyle/>
                    <a:p>
                      <a:pPr algn="ctr" fontAlgn="b"/>
                      <a:r>
                        <a:rPr lang="en-US" sz="1800" u="none" strike="noStrike">
                          <a:effectLst/>
                        </a:rPr>
                        <a:t>Oct</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Nov</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Dec</a:t>
                      </a:r>
                      <a:endParaRPr lang="en-US" sz="1800" b="1" i="0" u="none" strike="noStrike">
                        <a:effectLst/>
                        <a:latin typeface="Arial" panose="020B0604020202020204" pitchFamily="34" charset="0"/>
                      </a:endParaRPr>
                    </a:p>
                  </a:txBody>
                  <a:tcPr marL="9525" marR="9525" marT="9525" marB="0" anchor="b"/>
                </a:tc>
                <a:tc>
                  <a:txBody>
                    <a:bodyPr/>
                    <a:lstStyle/>
                    <a:p>
                      <a:pPr algn="ctr" fontAlgn="b"/>
                      <a:r>
                        <a:rPr lang="en-US" sz="1800" u="none" strike="noStrike">
                          <a:effectLst/>
                        </a:rPr>
                        <a:t>Total Q1FY20</a:t>
                      </a:r>
                      <a:endParaRPr lang="en-US" sz="1800" b="1"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89410138"/>
                  </a:ext>
                </a:extLst>
              </a:tr>
              <a:tr h="283126">
                <a:tc>
                  <a:txBody>
                    <a:bodyPr/>
                    <a:lstStyle/>
                    <a:p>
                      <a:pPr algn="l" fontAlgn="b"/>
                      <a:r>
                        <a:rPr lang="en-US" sz="1800" u="none" strike="noStrike" dirty="0">
                          <a:effectLst/>
                        </a:rPr>
                        <a:t>TEC</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1.67</a:t>
                      </a:r>
                      <a:endParaRPr lang="en-US" sz="1800" b="0"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a:effectLst/>
                        </a:rPr>
                        <a:t>1.67</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1.67</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5.00</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263338235"/>
                  </a:ext>
                </a:extLst>
              </a:tr>
              <a:tr h="283126">
                <a:tc>
                  <a:txBody>
                    <a:bodyPr/>
                    <a:lstStyle/>
                    <a:p>
                      <a:pPr algn="l" fontAlgn="b"/>
                      <a:r>
                        <a:rPr lang="en-US" sz="1800" u="none" strike="noStrike">
                          <a:effectLst/>
                        </a:rPr>
                        <a:t>OPC</a:t>
                      </a:r>
                      <a:endParaRPr lang="en-US" sz="1800" b="0" i="0" u="none" strike="noStrike">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2.94</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2.52</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2.17</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b="1" u="none" strike="noStrike" dirty="0">
                          <a:effectLst/>
                        </a:rPr>
                        <a:t>7.62</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748399844"/>
                  </a:ext>
                </a:extLst>
              </a:tr>
              <a:tr h="283126">
                <a:tc>
                  <a:txBody>
                    <a:bodyPr/>
                    <a:lstStyle/>
                    <a:p>
                      <a:pPr algn="l" fontAlgn="b"/>
                      <a:r>
                        <a:rPr lang="en-US" sz="1800" u="none" strike="noStrike">
                          <a:effectLst/>
                        </a:rPr>
                        <a:t>Total</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4.61</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a:effectLst/>
                        </a:rPr>
                        <a:t>4.18</a:t>
                      </a:r>
                      <a:endParaRPr lang="en-US" sz="1800" b="1" i="0" u="none" strike="noStrike">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3.83</a:t>
                      </a:r>
                      <a:endParaRPr lang="en-US" sz="1800" b="1" i="0" u="none" strike="noStrike" dirty="0">
                        <a:effectLst/>
                        <a:latin typeface="Arial" panose="020B0604020202020204" pitchFamily="34" charset="0"/>
                      </a:endParaRPr>
                    </a:p>
                  </a:txBody>
                  <a:tcPr marL="9525" marR="9525" marT="9525" marB="0" anchor="b"/>
                </a:tc>
                <a:tc>
                  <a:txBody>
                    <a:bodyPr/>
                    <a:lstStyle/>
                    <a:p>
                      <a:pPr algn="r" fontAlgn="b"/>
                      <a:r>
                        <a:rPr lang="en-US" sz="1800" u="none" strike="noStrike" dirty="0">
                          <a:effectLst/>
                        </a:rPr>
                        <a:t>12.62</a:t>
                      </a:r>
                      <a:endParaRPr lang="en-US" sz="1800" b="1"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810928971"/>
                  </a:ext>
                </a:extLst>
              </a:tr>
            </a:tbl>
          </a:graphicData>
        </a:graphic>
      </p:graphicFrame>
      <p:sp>
        <p:nvSpPr>
          <p:cNvPr id="6" name="Rectangle 5">
            <a:extLst>
              <a:ext uri="{FF2B5EF4-FFF2-40B4-BE49-F238E27FC236}">
                <a16:creationId xmlns:a16="http://schemas.microsoft.com/office/drawing/2014/main" id="{1897CDA3-278C-48A3-A320-46F8D7699DE1}"/>
              </a:ext>
            </a:extLst>
          </p:cNvPr>
          <p:cNvSpPr/>
          <p:nvPr/>
        </p:nvSpPr>
        <p:spPr>
          <a:xfrm>
            <a:off x="142388" y="4858408"/>
            <a:ext cx="7742655" cy="321700"/>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4A46BA08-8983-4A04-96D6-C42337E0C2D8}"/>
              </a:ext>
            </a:extLst>
          </p:cNvPr>
          <p:cNvSpPr>
            <a:spLocks noGrp="1"/>
          </p:cNvSpPr>
          <p:nvPr>
            <p:ph type="ftr" sz="quarter" idx="3"/>
          </p:nvPr>
        </p:nvSpPr>
        <p:spPr/>
        <p:txBody>
          <a:bodyPr/>
          <a:lstStyle/>
          <a:p>
            <a:pPr>
              <a:defRPr/>
            </a:pPr>
            <a:r>
              <a:rPr lang="en-US"/>
              <a:t>18-Sep-2019 PMG</a:t>
            </a:r>
            <a:endParaRPr lang="en-US" b="1" dirty="0"/>
          </a:p>
        </p:txBody>
      </p:sp>
      <p:sp>
        <p:nvSpPr>
          <p:cNvPr id="10" name="Slide Number Placeholder 9">
            <a:extLst>
              <a:ext uri="{FF2B5EF4-FFF2-40B4-BE49-F238E27FC236}">
                <a16:creationId xmlns:a16="http://schemas.microsoft.com/office/drawing/2014/main" id="{868DA955-BE9C-4DD2-8E68-76658DD7FDC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1231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E7101-9807-4F48-85CC-0ED2FBA5BD59}"/>
              </a:ext>
            </a:extLst>
          </p:cNvPr>
          <p:cNvSpPr>
            <a:spLocks noGrp="1"/>
          </p:cNvSpPr>
          <p:nvPr>
            <p:ph idx="1"/>
          </p:nvPr>
        </p:nvSpPr>
        <p:spPr>
          <a:xfrm>
            <a:off x="222250" y="557709"/>
            <a:ext cx="8784590" cy="5059363"/>
          </a:xfrm>
        </p:spPr>
        <p:txBody>
          <a:bodyPr/>
          <a:lstStyle/>
          <a:p>
            <a:r>
              <a:rPr lang="en-US" sz="2000" dirty="0"/>
              <a:t>Aug 11 – 16: Visit DAE to discuss Construction phase dates, PPD </a:t>
            </a:r>
            <a:r>
              <a:rPr lang="en-US" sz="2000" dirty="0" err="1"/>
              <a:t>dev’t</a:t>
            </a:r>
            <a:r>
              <a:rPr lang="en-US" sz="2000" dirty="0"/>
              <a:t> </a:t>
            </a:r>
          </a:p>
          <a:p>
            <a:r>
              <a:rPr lang="en-US" sz="2000" dirty="0"/>
              <a:t>Sept 15: Identified major MS for DAE construction phase. Work in Progress to develop partner schedule.</a:t>
            </a:r>
          </a:p>
          <a:p>
            <a:r>
              <a:rPr lang="en-US" sz="2000" dirty="0"/>
              <a:t>Sept 30 – Oct 4: QA team visits STFC/DL, CEA, IPNO </a:t>
            </a:r>
          </a:p>
          <a:p>
            <a:r>
              <a:rPr lang="en-US" sz="2000" dirty="0"/>
              <a:t>Oct 10: </a:t>
            </a:r>
          </a:p>
          <a:p>
            <a:pPr lvl="1"/>
            <a:r>
              <a:rPr lang="en-US" sz="1800" dirty="0"/>
              <a:t>CEA &amp; CNRS present DUNE/PIP-II Plans to Ministry</a:t>
            </a:r>
          </a:p>
          <a:p>
            <a:pPr lvl="1"/>
            <a:r>
              <a:rPr lang="en-US" sz="1800" dirty="0"/>
              <a:t>IPNO visit to validate PPD  for CD-2 review</a:t>
            </a:r>
          </a:p>
          <a:p>
            <a:r>
              <a:rPr lang="en-US" sz="2000" dirty="0"/>
              <a:t>Oct 11: </a:t>
            </a:r>
            <a:r>
              <a:rPr lang="en-US" sz="2000" b="1" dirty="0"/>
              <a:t>P2PEB#3 meeting @ IPNO</a:t>
            </a:r>
          </a:p>
          <a:p>
            <a:r>
              <a:rPr lang="en-US" sz="2000" dirty="0"/>
              <a:t>Nov 8 - 11: CEA visit to validate PPD for CD-2 review </a:t>
            </a:r>
          </a:p>
          <a:p>
            <a:r>
              <a:rPr lang="en-US" sz="2000" dirty="0"/>
              <a:t>Nov 12-14: IFJ PAN/Poland visit Fermilab for technical mtgs</a:t>
            </a:r>
          </a:p>
          <a:p>
            <a:r>
              <a:rPr lang="en-US" sz="2000" dirty="0"/>
              <a:t>Nov 14: 5</a:t>
            </a:r>
            <a:r>
              <a:rPr lang="en-US" sz="2000" baseline="30000" dirty="0"/>
              <a:t>th</a:t>
            </a:r>
            <a:r>
              <a:rPr lang="en-US" sz="2000" dirty="0"/>
              <a:t> INC Session  </a:t>
            </a:r>
          </a:p>
          <a:p>
            <a:r>
              <a:rPr lang="en-US" sz="2000" dirty="0"/>
              <a:t>Nov 18-24 </a:t>
            </a:r>
            <a:r>
              <a:rPr lang="en-US" sz="2000" dirty="0" err="1"/>
              <a:t>InPAC</a:t>
            </a:r>
            <a:r>
              <a:rPr lang="en-US" sz="2000" dirty="0"/>
              <a:t> Conference, Delhi – PIP-II to be represented </a:t>
            </a:r>
          </a:p>
          <a:p>
            <a:r>
              <a:rPr lang="en-US" sz="2000" dirty="0"/>
              <a:t>Dec 1: Freeze PPDs for CD-2 review, incl. RLS alignment</a:t>
            </a:r>
          </a:p>
        </p:txBody>
      </p:sp>
      <p:sp>
        <p:nvSpPr>
          <p:cNvPr id="3" name="Title 2">
            <a:extLst>
              <a:ext uri="{FF2B5EF4-FFF2-40B4-BE49-F238E27FC236}">
                <a16:creationId xmlns:a16="http://schemas.microsoft.com/office/drawing/2014/main" id="{759BE253-B345-40AF-87A6-BE96CED6FA84}"/>
              </a:ext>
            </a:extLst>
          </p:cNvPr>
          <p:cNvSpPr>
            <a:spLocks noGrp="1"/>
          </p:cNvSpPr>
          <p:nvPr>
            <p:ph type="title"/>
          </p:nvPr>
        </p:nvSpPr>
        <p:spPr>
          <a:xfrm>
            <a:off x="228600" y="162767"/>
            <a:ext cx="9372600" cy="281318"/>
          </a:xfrm>
        </p:spPr>
        <p:txBody>
          <a:bodyPr/>
          <a:lstStyle/>
          <a:p>
            <a:r>
              <a:rPr lang="en-US" dirty="0"/>
              <a:t>International Partners activities since PIP-II DR</a:t>
            </a:r>
          </a:p>
        </p:txBody>
      </p:sp>
      <p:sp>
        <p:nvSpPr>
          <p:cNvPr id="4" name="Slide Number Placeholder 3">
            <a:extLst>
              <a:ext uri="{FF2B5EF4-FFF2-40B4-BE49-F238E27FC236}">
                <a16:creationId xmlns:a16="http://schemas.microsoft.com/office/drawing/2014/main" id="{4D9145AD-2C07-46D9-A6E0-E735EEF053B8}"/>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5" name="Rounded Rectangle 4">
            <a:extLst>
              <a:ext uri="{FF2B5EF4-FFF2-40B4-BE49-F238E27FC236}">
                <a16:creationId xmlns:a16="http://schemas.microsoft.com/office/drawing/2014/main" id="{A7BF3F94-7CAA-E148-AB2B-C71C6DD1CAFC}"/>
              </a:ext>
            </a:extLst>
          </p:cNvPr>
          <p:cNvSpPr/>
          <p:nvPr/>
        </p:nvSpPr>
        <p:spPr>
          <a:xfrm>
            <a:off x="63262" y="5955862"/>
            <a:ext cx="8911541" cy="7865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50000"/>
                  </a:schemeClr>
                </a:solidFill>
              </a:rPr>
              <a:t>STFC and INFN PPDs internal revision for final validation ongoing </a:t>
            </a:r>
          </a:p>
        </p:txBody>
      </p:sp>
      <p:sp>
        <p:nvSpPr>
          <p:cNvPr id="8" name="Rectangle 7">
            <a:extLst>
              <a:ext uri="{FF2B5EF4-FFF2-40B4-BE49-F238E27FC236}">
                <a16:creationId xmlns:a16="http://schemas.microsoft.com/office/drawing/2014/main" id="{BB875661-02AF-314D-8E41-7A28893FD8E0}"/>
              </a:ext>
            </a:extLst>
          </p:cNvPr>
          <p:cNvSpPr/>
          <p:nvPr/>
        </p:nvSpPr>
        <p:spPr>
          <a:xfrm>
            <a:off x="8165697" y="5764126"/>
            <a:ext cx="578536" cy="427877"/>
          </a:xfrm>
          <a:prstGeom prst="rect">
            <a:avLst/>
          </a:prstGeom>
          <a:blipFill>
            <a:blip r:embed="rId2">
              <a:extLst>
                <a:ext uri="{96DAC541-7B7A-43D3-8B79-37D633B846F1}">
                  <asvg:svgBlip xmlns:asvg="http://schemas.microsoft.com/office/drawing/2016/SVG/main" r:embed="rId3"/>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B52D62-2E8E-AE44-8AA9-C0B36C442125}"/>
              </a:ext>
            </a:extLst>
          </p:cNvPr>
          <p:cNvSpPr/>
          <p:nvPr/>
        </p:nvSpPr>
        <p:spPr>
          <a:xfrm>
            <a:off x="7356591" y="5741923"/>
            <a:ext cx="578536" cy="427877"/>
          </a:xfrm>
          <a:prstGeom prst="rect">
            <a:avLst/>
          </a:prstGeom>
          <a:blipFill>
            <a:blip r:embed="rId4"/>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66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9BE253-B345-40AF-87A6-BE96CED6FA84}"/>
              </a:ext>
            </a:extLst>
          </p:cNvPr>
          <p:cNvSpPr>
            <a:spLocks noGrp="1"/>
          </p:cNvSpPr>
          <p:nvPr>
            <p:ph type="title"/>
          </p:nvPr>
        </p:nvSpPr>
        <p:spPr>
          <a:xfrm>
            <a:off x="242887" y="263182"/>
            <a:ext cx="8686800" cy="427877"/>
          </a:xfrm>
        </p:spPr>
        <p:txBody>
          <a:bodyPr/>
          <a:lstStyle/>
          <a:p>
            <a:r>
              <a:rPr lang="en-US" dirty="0"/>
              <a:t>PPD Part 2 Status</a:t>
            </a:r>
          </a:p>
        </p:txBody>
      </p:sp>
      <p:sp>
        <p:nvSpPr>
          <p:cNvPr id="4" name="Slide Number Placeholder 3">
            <a:extLst>
              <a:ext uri="{FF2B5EF4-FFF2-40B4-BE49-F238E27FC236}">
                <a16:creationId xmlns:a16="http://schemas.microsoft.com/office/drawing/2014/main" id="{4D9145AD-2C07-46D9-A6E0-E735EEF053B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1" name="Rectangle 1">
            <a:extLst>
              <a:ext uri="{FF2B5EF4-FFF2-40B4-BE49-F238E27FC236}">
                <a16:creationId xmlns:a16="http://schemas.microsoft.com/office/drawing/2014/main" id="{6F666527-7EB2-D649-92D6-ACC8BA53B88C}"/>
              </a:ext>
            </a:extLst>
          </p:cNvPr>
          <p:cNvSpPr>
            <a:spLocks noChangeArrowheads="1"/>
          </p:cNvSpPr>
          <p:nvPr/>
        </p:nvSpPr>
        <p:spPr bwMode="auto">
          <a:xfrm>
            <a:off x="4154488" y="1822450"/>
            <a:ext cx="4920932" cy="1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332D8336-808F-C143-B963-AFC587A15D25}"/>
              </a:ext>
            </a:extLst>
          </p:cNvPr>
          <p:cNvPicPr>
            <a:picLocks noChangeAspect="1"/>
          </p:cNvPicPr>
          <p:nvPr/>
        </p:nvPicPr>
        <p:blipFill>
          <a:blip r:embed="rId2"/>
          <a:stretch>
            <a:fillRect/>
          </a:stretch>
        </p:blipFill>
        <p:spPr>
          <a:xfrm>
            <a:off x="64690" y="1476274"/>
            <a:ext cx="9010730" cy="3008093"/>
          </a:xfrm>
          <a:prstGeom prst="rect">
            <a:avLst/>
          </a:prstGeom>
          <a:ln>
            <a:solidFill>
              <a:schemeClr val="accent6"/>
            </a:solidFill>
          </a:ln>
        </p:spPr>
      </p:pic>
      <p:sp>
        <p:nvSpPr>
          <p:cNvPr id="14" name="Rounded Rectangle 13">
            <a:extLst>
              <a:ext uri="{FF2B5EF4-FFF2-40B4-BE49-F238E27FC236}">
                <a16:creationId xmlns:a16="http://schemas.microsoft.com/office/drawing/2014/main" id="{7DC0938D-2B2D-EA42-8A70-EB531626C3E4}"/>
              </a:ext>
            </a:extLst>
          </p:cNvPr>
          <p:cNvSpPr/>
          <p:nvPr/>
        </p:nvSpPr>
        <p:spPr>
          <a:xfrm>
            <a:off x="68580" y="4923410"/>
            <a:ext cx="9006840" cy="11417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6">
                    <a:lumMod val="50000"/>
                  </a:schemeClr>
                </a:solidFill>
              </a:rPr>
              <a:t>Oct-Dec: Finalize Monthly Report Template </a:t>
            </a:r>
          </a:p>
        </p:txBody>
      </p:sp>
    </p:spTree>
    <p:extLst>
      <p:ext uri="{BB962C8B-B14F-4D97-AF65-F5344CB8AC3E}">
        <p14:creationId xmlns:p14="http://schemas.microsoft.com/office/powerpoint/2010/main" val="548839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CD32-A57D-4436-8008-3CE6A59F3E7A}"/>
              </a:ext>
            </a:extLst>
          </p:cNvPr>
          <p:cNvSpPr>
            <a:spLocks noGrp="1"/>
          </p:cNvSpPr>
          <p:nvPr>
            <p:ph type="title"/>
          </p:nvPr>
        </p:nvSpPr>
        <p:spPr/>
        <p:txBody>
          <a:bodyPr/>
          <a:lstStyle/>
          <a:p>
            <a:r>
              <a:rPr lang="en-US" dirty="0"/>
              <a:t>ESH Update</a:t>
            </a:r>
          </a:p>
        </p:txBody>
      </p:sp>
      <p:sp>
        <p:nvSpPr>
          <p:cNvPr id="3" name="Content Placeholder 2">
            <a:extLst>
              <a:ext uri="{FF2B5EF4-FFF2-40B4-BE49-F238E27FC236}">
                <a16:creationId xmlns:a16="http://schemas.microsoft.com/office/drawing/2014/main" id="{B83AA9D9-FFDA-4228-9D7A-2991EE189C6E}"/>
              </a:ext>
            </a:extLst>
          </p:cNvPr>
          <p:cNvSpPr>
            <a:spLocks noGrp="1"/>
          </p:cNvSpPr>
          <p:nvPr>
            <p:ph idx="1"/>
          </p:nvPr>
        </p:nvSpPr>
        <p:spPr>
          <a:xfrm>
            <a:off x="228600" y="929637"/>
            <a:ext cx="8672513" cy="5496371"/>
          </a:xfrm>
        </p:spPr>
        <p:txBody>
          <a:bodyPr>
            <a:normAutofit/>
          </a:bodyPr>
          <a:lstStyle/>
          <a:p>
            <a:r>
              <a:rPr lang="en-US" dirty="0"/>
              <a:t>Responding to Director’s “Improving Safety Initiative” memo.</a:t>
            </a:r>
          </a:p>
          <a:p>
            <a:pPr marL="0" indent="0">
              <a:buNone/>
            </a:pPr>
            <a:endParaRPr lang="en-US" dirty="0"/>
          </a:p>
          <a:p>
            <a:r>
              <a:rPr lang="en-US" dirty="0"/>
              <a:t>The PIP-II IESH Management Plan was updated to incorporate recommendations from the Director’s review.  Plan is out for PIP-II Management review.</a:t>
            </a:r>
          </a:p>
          <a:p>
            <a:pPr marL="0" indent="0">
              <a:buNone/>
            </a:pPr>
            <a:endParaRPr lang="en-US" dirty="0"/>
          </a:p>
          <a:p>
            <a:r>
              <a:rPr lang="en-US" dirty="0"/>
              <a:t>The PIP2IT Shielding Assessment is being reviewed by the Shielding Assessment Review Panel.</a:t>
            </a:r>
          </a:p>
          <a:p>
            <a:pPr marL="0" indent="0">
              <a:buNone/>
            </a:pPr>
            <a:endParaRPr lang="en-US" dirty="0"/>
          </a:p>
          <a:p>
            <a:r>
              <a:rPr lang="en-US" dirty="0"/>
              <a:t>Work continues on the draft PIP-II Accelerator Readiness Review (ARR) Plan.</a:t>
            </a:r>
          </a:p>
        </p:txBody>
      </p:sp>
      <p:sp>
        <p:nvSpPr>
          <p:cNvPr id="4" name="Footer Placeholder 3">
            <a:extLst>
              <a:ext uri="{FF2B5EF4-FFF2-40B4-BE49-F238E27FC236}">
                <a16:creationId xmlns:a16="http://schemas.microsoft.com/office/drawing/2014/main" id="{C076706B-0705-44FC-B1EC-4051FBCD1ABD}"/>
              </a:ext>
            </a:extLst>
          </p:cNvPr>
          <p:cNvSpPr>
            <a:spLocks noGrp="1"/>
          </p:cNvSpPr>
          <p:nvPr>
            <p:ph type="ftr" sz="quarter" idx="11"/>
          </p:nvPr>
        </p:nvSpPr>
        <p:spPr/>
        <p:txBody>
          <a:bodyPr/>
          <a:lstStyle/>
          <a:p>
            <a:pPr>
              <a:defRPr/>
            </a:pPr>
            <a:r>
              <a:rPr lang="en-US"/>
              <a:t>18-Sep-2019 PMG</a:t>
            </a:r>
            <a:endParaRPr lang="en-US" b="1" dirty="0"/>
          </a:p>
        </p:txBody>
      </p:sp>
      <p:sp>
        <p:nvSpPr>
          <p:cNvPr id="5" name="Slide Number Placeholder 4">
            <a:extLst>
              <a:ext uri="{FF2B5EF4-FFF2-40B4-BE49-F238E27FC236}">
                <a16:creationId xmlns:a16="http://schemas.microsoft.com/office/drawing/2014/main" id="{7F4BFF12-5532-43A7-B26E-ACBAF4E96FF6}"/>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Tree>
    <p:extLst>
      <p:ext uri="{BB962C8B-B14F-4D97-AF65-F5344CB8AC3E}">
        <p14:creationId xmlns:p14="http://schemas.microsoft.com/office/powerpoint/2010/main" val="270002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1EFA5-8F56-471C-959C-4066CF68B742}"/>
              </a:ext>
            </a:extLst>
          </p:cNvPr>
          <p:cNvSpPr>
            <a:spLocks noGrp="1"/>
          </p:cNvSpPr>
          <p:nvPr>
            <p:ph idx="1"/>
          </p:nvPr>
        </p:nvSpPr>
        <p:spPr>
          <a:xfrm>
            <a:off x="242887" y="717587"/>
            <a:ext cx="8672513" cy="5358360"/>
          </a:xfrm>
        </p:spPr>
        <p:txBody>
          <a:bodyPr>
            <a:normAutofit fontScale="70000" lnSpcReduction="20000"/>
          </a:bodyPr>
          <a:lstStyle/>
          <a:p>
            <a:pPr marL="0" indent="0">
              <a:buNone/>
            </a:pPr>
            <a:r>
              <a:rPr lang="en-US" u="sng" dirty="0"/>
              <a:t>Controls</a:t>
            </a:r>
          </a:p>
          <a:p>
            <a:pPr marL="0" indent="0">
              <a:buNone/>
            </a:pPr>
            <a:r>
              <a:rPr lang="en-US" dirty="0"/>
              <a:t>  - EPICS training was held in August, 15 people attended each of the operator and developer sessions.   It was well received by all.</a:t>
            </a:r>
          </a:p>
          <a:p>
            <a:pPr marL="0" indent="0">
              <a:buNone/>
            </a:pPr>
            <a:r>
              <a:rPr lang="en-US" dirty="0"/>
              <a:t> - Bob </a:t>
            </a:r>
            <a:r>
              <a:rPr lang="en-US" dirty="0" err="1"/>
              <a:t>Dalesio</a:t>
            </a:r>
            <a:r>
              <a:rPr lang="en-US" dirty="0"/>
              <a:t> of Osprey DCS visited. We discussed strategies for integrating EPICS and ACNET as well as other possible EPICS tools we might evaluate for use here. A final report is in preparation (and due next week).</a:t>
            </a:r>
          </a:p>
          <a:p>
            <a:endParaRPr lang="en-US" u="sng" dirty="0"/>
          </a:p>
          <a:p>
            <a:pPr marL="0" indent="0">
              <a:buNone/>
            </a:pPr>
            <a:r>
              <a:rPr lang="en-US" u="sng" dirty="0"/>
              <a:t>Vacuum</a:t>
            </a:r>
            <a:endParaRPr lang="en-US" dirty="0"/>
          </a:p>
          <a:p>
            <a:pPr marL="0" indent="0">
              <a:buNone/>
            </a:pPr>
            <a:r>
              <a:rPr lang="en-US" dirty="0"/>
              <a:t>    - Investigating the merit of NEG vs (or in addition to) Ion Pumps for the beam line vacuum in response to concerns raised about possible excessive particulate generation from ion pumps. Two major thrusts recently:</a:t>
            </a:r>
          </a:p>
          <a:p>
            <a:pPr marL="400050" lvl="1" indent="0">
              <a:buNone/>
            </a:pPr>
            <a:r>
              <a:rPr lang="en-US" dirty="0"/>
              <a:t>a. Discussion with Jefferson lab on their motivation and scheme for implementing NEG pumping</a:t>
            </a:r>
          </a:p>
          <a:p>
            <a:pPr marL="400050" lvl="1" indent="0">
              <a:buNone/>
            </a:pPr>
            <a:r>
              <a:rPr lang="en-US" dirty="0"/>
              <a:t>b. Procuring materials to conduct tests to examine relative particle generation</a:t>
            </a:r>
          </a:p>
          <a:p>
            <a:pPr marL="0" indent="0">
              <a:buNone/>
            </a:pPr>
            <a:r>
              <a:rPr lang="en-US" dirty="0"/>
              <a:t> - Beginning assembly of the SSR-1 pumping station and pre-assembly of the HEBT thanks to recent staff availability opening up.</a:t>
            </a:r>
          </a:p>
          <a:p>
            <a:pPr marL="0" indent="0">
              <a:buNone/>
            </a:pPr>
            <a:endParaRPr lang="en-US" dirty="0"/>
          </a:p>
          <a:p>
            <a:pPr marL="0" indent="0">
              <a:buNone/>
            </a:pPr>
            <a:r>
              <a:rPr lang="en-US" u="sng" dirty="0"/>
              <a:t>Magnets/PS</a:t>
            </a:r>
            <a:endParaRPr lang="en-US" dirty="0"/>
          </a:p>
          <a:p>
            <a:pPr marL="0" indent="0">
              <a:buNone/>
            </a:pPr>
            <a:r>
              <a:rPr lang="en-US" dirty="0"/>
              <a:t> - Design work for the PIP2IT solenoid cap bank/dump circuit is moving ahead</a:t>
            </a:r>
          </a:p>
          <a:p>
            <a:pPr marL="0" indent="0">
              <a:buNone/>
            </a:pPr>
            <a:r>
              <a:rPr lang="en-US" dirty="0"/>
              <a:t> - Vendor quotes for 4-quadrant switcher supplies and the circuit described above are being evaluated for potential cost savings and favorable delivery compared to in-house versions. Vendors are also offering evaluation units.</a:t>
            </a:r>
          </a:p>
          <a:p>
            <a:endParaRPr lang="en-US" u="sng" dirty="0"/>
          </a:p>
        </p:txBody>
      </p:sp>
      <p:sp>
        <p:nvSpPr>
          <p:cNvPr id="3" name="Title 2">
            <a:extLst>
              <a:ext uri="{FF2B5EF4-FFF2-40B4-BE49-F238E27FC236}">
                <a16:creationId xmlns:a16="http://schemas.microsoft.com/office/drawing/2014/main" id="{D8FC0609-9AA8-4111-8D72-B287A4F67069}"/>
              </a:ext>
            </a:extLst>
          </p:cNvPr>
          <p:cNvSpPr>
            <a:spLocks noGrp="1"/>
          </p:cNvSpPr>
          <p:nvPr>
            <p:ph type="title"/>
          </p:nvPr>
        </p:nvSpPr>
        <p:spPr/>
        <p:txBody>
          <a:bodyPr/>
          <a:lstStyle/>
          <a:p>
            <a:r>
              <a:rPr lang="en-US" dirty="0"/>
              <a:t>WBS 121.3 Accelerator Systems Updates</a:t>
            </a:r>
          </a:p>
        </p:txBody>
      </p:sp>
      <p:sp>
        <p:nvSpPr>
          <p:cNvPr id="5" name="Footer Placeholder 4">
            <a:extLst>
              <a:ext uri="{FF2B5EF4-FFF2-40B4-BE49-F238E27FC236}">
                <a16:creationId xmlns:a16="http://schemas.microsoft.com/office/drawing/2014/main" id="{2FB88BF0-9201-4FF1-B09F-92A3F7507ACD}"/>
              </a:ext>
            </a:extLst>
          </p:cNvPr>
          <p:cNvSpPr>
            <a:spLocks noGrp="1"/>
          </p:cNvSpPr>
          <p:nvPr>
            <p:ph type="ftr" sz="quarter" idx="3"/>
          </p:nvPr>
        </p:nvSpPr>
        <p:spPr/>
        <p:txBody>
          <a:bodyPr/>
          <a:lstStyle/>
          <a:p>
            <a:pPr>
              <a:defRPr/>
            </a:pPr>
            <a:r>
              <a:rPr lang="en-US"/>
              <a:t>18-Sep-2019 PMG</a:t>
            </a:r>
            <a:endParaRPr lang="en-US" b="1" dirty="0"/>
          </a:p>
        </p:txBody>
      </p:sp>
      <p:sp>
        <p:nvSpPr>
          <p:cNvPr id="4" name="Slide Number Placeholder 3">
            <a:extLst>
              <a:ext uri="{FF2B5EF4-FFF2-40B4-BE49-F238E27FC236}">
                <a16:creationId xmlns:a16="http://schemas.microsoft.com/office/drawing/2014/main" id="{992B50AF-8315-4882-893F-D5D4203D0BB9}"/>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187252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2B470A-2947-493D-9B8D-298EB110366C}"/>
              </a:ext>
            </a:extLst>
          </p:cNvPr>
          <p:cNvSpPr>
            <a:spLocks noGrp="1"/>
          </p:cNvSpPr>
          <p:nvPr>
            <p:ph idx="1"/>
          </p:nvPr>
        </p:nvSpPr>
        <p:spPr/>
        <p:txBody>
          <a:bodyPr>
            <a:normAutofit fontScale="92500" lnSpcReduction="20000"/>
          </a:bodyPr>
          <a:lstStyle/>
          <a:p>
            <a:pPr marL="0" indent="0">
              <a:buNone/>
            </a:pPr>
            <a:r>
              <a:rPr lang="en-US" u="sng" dirty="0"/>
              <a:t>RF</a:t>
            </a:r>
            <a:endParaRPr lang="en-US" dirty="0"/>
          </a:p>
          <a:p>
            <a:pPr marL="0" indent="0">
              <a:buNone/>
            </a:pPr>
            <a:r>
              <a:rPr lang="en-US" dirty="0"/>
              <a:t> - PIP2IT RF distribution hardware installation is advancing. There has been a delay in procuring the last pieces.</a:t>
            </a:r>
          </a:p>
          <a:p>
            <a:pPr marL="0" indent="0">
              <a:buNone/>
            </a:pPr>
            <a:r>
              <a:rPr lang="en-US" dirty="0"/>
              <a:t> - A SOW for LLRF collaboration with </a:t>
            </a:r>
            <a:r>
              <a:rPr lang="en-US" dirty="0" err="1"/>
              <a:t>JLab</a:t>
            </a:r>
            <a:r>
              <a:rPr lang="en-US" dirty="0"/>
              <a:t> is under preparation.</a:t>
            </a:r>
          </a:p>
          <a:p>
            <a:pPr marL="0" indent="0">
              <a:buNone/>
            </a:pPr>
            <a:r>
              <a:rPr lang="en-US" dirty="0"/>
              <a:t> - Forming a focused group to look at Booster Injection from a beam physics standpoint.</a:t>
            </a:r>
          </a:p>
          <a:p>
            <a:pPr marL="0" indent="0">
              <a:buNone/>
            </a:pPr>
            <a:endParaRPr lang="en-US" u="sng" dirty="0"/>
          </a:p>
          <a:p>
            <a:pPr marL="0" indent="0">
              <a:buNone/>
            </a:pPr>
            <a:r>
              <a:rPr lang="en-US" u="sng" dirty="0"/>
              <a:t>Instrumentation &amp; MPS</a:t>
            </a:r>
            <a:endParaRPr lang="en-US" dirty="0"/>
          </a:p>
          <a:p>
            <a:pPr marL="0" indent="0">
              <a:buNone/>
            </a:pPr>
            <a:r>
              <a:rPr lang="en-US" dirty="0"/>
              <a:t>- Meetings with AD/Energy Distribution group have begun in concert with Accelerator Physics to outline the scope of work needed to identify optimum location of loss monitors along the Linac and estimate beam-induced energy deposition onto the Half Wave Resonator. The latter issue is important in understanding if there could be a quench limit due to beam loss at the entrance to the cold part of the PIP-II </a:t>
            </a:r>
            <a:r>
              <a:rPr lang="en-US" dirty="0" err="1"/>
              <a:t>linac</a:t>
            </a:r>
            <a:r>
              <a:rPr lang="en-US" dirty="0"/>
              <a:t>.</a:t>
            </a:r>
          </a:p>
          <a:p>
            <a:pPr marL="0" indent="0">
              <a:buNone/>
            </a:pPr>
            <a:r>
              <a:rPr lang="en-US" dirty="0"/>
              <a:t> - Candidates to be the long-term L3 manager for Machine Protection System are being identified. Additional names are welcomed.</a:t>
            </a:r>
          </a:p>
          <a:p>
            <a:endParaRPr lang="en-US" dirty="0"/>
          </a:p>
        </p:txBody>
      </p:sp>
      <p:sp>
        <p:nvSpPr>
          <p:cNvPr id="3" name="Title 2">
            <a:extLst>
              <a:ext uri="{FF2B5EF4-FFF2-40B4-BE49-F238E27FC236}">
                <a16:creationId xmlns:a16="http://schemas.microsoft.com/office/drawing/2014/main" id="{F96275CE-8D7E-41DC-80CD-BF9422144EC0}"/>
              </a:ext>
            </a:extLst>
          </p:cNvPr>
          <p:cNvSpPr>
            <a:spLocks noGrp="1"/>
          </p:cNvSpPr>
          <p:nvPr>
            <p:ph type="title"/>
          </p:nvPr>
        </p:nvSpPr>
        <p:spPr/>
        <p:txBody>
          <a:bodyPr/>
          <a:lstStyle/>
          <a:p>
            <a:r>
              <a:rPr lang="en-US" dirty="0"/>
              <a:t>WBS 121.3 Accelerator Systems Updates</a:t>
            </a:r>
          </a:p>
        </p:txBody>
      </p:sp>
      <p:sp>
        <p:nvSpPr>
          <p:cNvPr id="4" name="Footer Placeholder 3">
            <a:extLst>
              <a:ext uri="{FF2B5EF4-FFF2-40B4-BE49-F238E27FC236}">
                <a16:creationId xmlns:a16="http://schemas.microsoft.com/office/drawing/2014/main" id="{38CF2E93-635D-4400-933D-55550C4D4F8D}"/>
              </a:ext>
            </a:extLst>
          </p:cNvPr>
          <p:cNvSpPr>
            <a:spLocks noGrp="1"/>
          </p:cNvSpPr>
          <p:nvPr>
            <p:ph type="ftr" sz="quarter" idx="3"/>
          </p:nvPr>
        </p:nvSpPr>
        <p:spPr/>
        <p:txBody>
          <a:bodyPr/>
          <a:lstStyle/>
          <a:p>
            <a:pPr>
              <a:defRPr/>
            </a:pPr>
            <a:r>
              <a:rPr lang="en-US"/>
              <a:t>18-Sep-2019 PMG</a:t>
            </a:r>
            <a:endParaRPr lang="en-US" b="1" dirty="0"/>
          </a:p>
        </p:txBody>
      </p:sp>
      <p:sp>
        <p:nvSpPr>
          <p:cNvPr id="6" name="Slide Number Placeholder 5">
            <a:extLst>
              <a:ext uri="{FF2B5EF4-FFF2-40B4-BE49-F238E27FC236}">
                <a16:creationId xmlns:a16="http://schemas.microsoft.com/office/drawing/2014/main" id="{12C61C59-C990-46FC-ADC0-B5A9D9EBF0D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91774198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L2 Template" id="{3155429F-9A4D-45DF-A5FF-1C38C3A0040E}" vid="{49BC16E1-B038-4933-9828-9E6135788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3A158B6CF1942A8E4C66ADD4C29A2" ma:contentTypeVersion="14" ma:contentTypeDescription="Create a new document." ma:contentTypeScope="" ma:versionID="6732c5b438b461bc6dc1a54cebbc9122">
  <xsd:schema xmlns:xsd="http://www.w3.org/2001/XMLSchema" xmlns:xs="http://www.w3.org/2001/XMLSchema" xmlns:p="http://schemas.microsoft.com/office/2006/metadata/properties" xmlns:ns1="http://schemas.microsoft.com/sharepoint/v3" xmlns:ns3="41ffd1a0-94dc-43ab-a856-3f671abd15fd" xmlns:ns4="4015de2c-2a62-45ba-8285-bdf4ae027a83" targetNamespace="http://schemas.microsoft.com/office/2006/metadata/properties" ma:root="true" ma:fieldsID="d23d76453f7eb832c506b4075daa5b1d" ns1:_="" ns3:_="" ns4:_="">
    <xsd:import namespace="http://schemas.microsoft.com/sharepoint/v3"/>
    <xsd:import namespace="41ffd1a0-94dc-43ab-a856-3f671abd15fd"/>
    <xsd:import namespace="4015de2c-2a62-45ba-8285-bdf4ae027a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ffd1a0-94dc-43ab-a856-3f671abd1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5de2c-2a62-45ba-8285-bdf4ae027a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1487FF-D233-4399-8F74-E75B32842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ffd1a0-94dc-43ab-a856-3f671abd15fd"/>
    <ds:schemaRef ds:uri="4015de2c-2a62-45ba-8285-bdf4ae027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1F245F-DB62-428D-A566-B113377E9116}">
  <ds:schemaRefs>
    <ds:schemaRef ds:uri="http://schemas.microsoft.com/office/2006/documentManagement/types"/>
    <ds:schemaRef ds:uri="http://purl.org/dc/dcmitype/"/>
    <ds:schemaRef ds:uri="http://schemas.microsoft.com/sharepoint/v3"/>
    <ds:schemaRef ds:uri="http://purl.org/dc/elements/1.1/"/>
    <ds:schemaRef ds:uri="41ffd1a0-94dc-43ab-a856-3f671abd15fd"/>
    <ds:schemaRef ds:uri="http://schemas.microsoft.com/office/infopath/2007/PartnerControls"/>
    <ds:schemaRef ds:uri="http://purl.org/dc/terms/"/>
    <ds:schemaRef ds:uri="http://schemas.microsoft.com/office/2006/metadata/properties"/>
    <ds:schemaRef ds:uri="http://schemas.openxmlformats.org/package/2006/metadata/core-properties"/>
    <ds:schemaRef ds:uri="4015de2c-2a62-45ba-8285-bdf4ae027a83"/>
    <ds:schemaRef ds:uri="http://www.w3.org/XML/1998/namespace"/>
  </ds:schemaRefs>
</ds:datastoreItem>
</file>

<file path=customXml/itemProps3.xml><?xml version="1.0" encoding="utf-8"?>
<ds:datastoreItem xmlns:ds="http://schemas.openxmlformats.org/officeDocument/2006/customXml" ds:itemID="{6173E239-737B-4DF5-B0F4-23AFC3CA1E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PIP-II L2 Template</Template>
  <TotalTime>3164</TotalTime>
  <Words>1265</Words>
  <Application>Microsoft Office PowerPoint</Application>
  <PresentationFormat>On-screen Show (4:3)</PresentationFormat>
  <Paragraphs>254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Fermilab_PPT_090815</vt:lpstr>
      <vt:lpstr>PowerPoint Presentation</vt:lpstr>
      <vt:lpstr>PIP-II Division and Staff Updates</vt:lpstr>
      <vt:lpstr>Financials Thru August 2019 </vt:lpstr>
      <vt:lpstr>Current Funding vs. Plan at $35M level</vt:lpstr>
      <vt:lpstr>International Partners activities since PIP-II DR</vt:lpstr>
      <vt:lpstr>PPD Part 2 Status</vt:lpstr>
      <vt:lpstr>ESH Update</vt:lpstr>
      <vt:lpstr>WBS 121.3 Accelerator Systems Updates</vt:lpstr>
      <vt:lpstr>WBS 121.3 Accelerator Systems Updates</vt:lpstr>
      <vt:lpstr>Updates - WBS 121.4 Linac Installation and Commissioning </vt:lpstr>
      <vt:lpstr>Conventional Facilities</vt:lpstr>
      <vt:lpstr>Physics Requirements Documents (PRD) Status</vt:lpstr>
      <vt:lpstr>Requirements Flowdown Scheme Status</vt:lpstr>
      <vt:lpstr>RLS/EVMS </vt:lpstr>
      <vt:lpstr>August Performance – WBS L2</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Marc L Kaducak</cp:lastModifiedBy>
  <cp:revision>1</cp:revision>
  <cp:lastPrinted>2014-01-20T19:40:21Z</cp:lastPrinted>
  <dcterms:created xsi:type="dcterms:W3CDTF">2019-06-19T00:23:27Z</dcterms:created>
  <dcterms:modified xsi:type="dcterms:W3CDTF">2019-09-18T17:11:32Z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0x010100BF13A158B6CF1942A8E4C66ADD4C29A2</vt:lpwstr>
  </property>
</Properties>
</file>