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5.jpg" ContentType="image/jpeg"/>
  <Override PartName="/ppt/media/image27.jpg" ContentType="image/jpeg"/>
  <Override PartName="/ppt/media/image28.jpg" ContentType="image/jpeg"/>
  <Override PartName="/ppt/media/image29.jpg" ContentType="image/jpeg"/>
  <Override PartName="/ppt/media/image30.jpg" ContentType="image/jpeg"/>
  <Override PartName="/ppt/media/image31.jpg" ContentType="image/jpeg"/>
  <Override PartName="/ppt/media/image32.jpg" ContentType="image/jpeg"/>
  <Override PartName="/ppt/media/image33.jpg" ContentType="image/jpeg"/>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7" r:id="rId5"/>
    <p:sldMasterId id="2147483675" r:id="rId6"/>
    <p:sldMasterId id="2147483684" r:id="rId7"/>
  </p:sldMasterIdLst>
  <p:notesMasterIdLst>
    <p:notesMasterId r:id="rId36"/>
  </p:notesMasterIdLst>
  <p:handoutMasterIdLst>
    <p:handoutMasterId r:id="rId37"/>
  </p:handoutMasterIdLst>
  <p:sldIdLst>
    <p:sldId id="678" r:id="rId8"/>
    <p:sldId id="296" r:id="rId9"/>
    <p:sldId id="769" r:id="rId10"/>
    <p:sldId id="358" r:id="rId11"/>
    <p:sldId id="776" r:id="rId12"/>
    <p:sldId id="694" r:id="rId13"/>
    <p:sldId id="543" r:id="rId14"/>
    <p:sldId id="715" r:id="rId15"/>
    <p:sldId id="751" r:id="rId16"/>
    <p:sldId id="763" r:id="rId17"/>
    <p:sldId id="766" r:id="rId18"/>
    <p:sldId id="765" r:id="rId19"/>
    <p:sldId id="767" r:id="rId20"/>
    <p:sldId id="777" r:id="rId21"/>
    <p:sldId id="357" r:id="rId22"/>
    <p:sldId id="363" r:id="rId23"/>
    <p:sldId id="771" r:id="rId24"/>
    <p:sldId id="772" r:id="rId25"/>
    <p:sldId id="361" r:id="rId26"/>
    <p:sldId id="362" r:id="rId27"/>
    <p:sldId id="770" r:id="rId28"/>
    <p:sldId id="355" r:id="rId29"/>
    <p:sldId id="272" r:id="rId30"/>
    <p:sldId id="364" r:id="rId31"/>
    <p:sldId id="773" r:id="rId32"/>
    <p:sldId id="774" r:id="rId33"/>
    <p:sldId id="775" r:id="rId34"/>
    <p:sldId id="360" r:id="rId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lie R. Macier x2353 11220N" initials="JRMx1" lastIdx="1" clrIdx="0">
    <p:extLst>
      <p:ext uri="{19B8F6BF-5375-455C-9EA6-DF929625EA0E}">
        <p15:presenceInfo xmlns:p15="http://schemas.microsoft.com/office/powerpoint/2012/main" userId="S-1-5-21-1644491937-1202660629-839522115-2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A7A"/>
    <a:srgbClr val="3B5A77"/>
    <a:srgbClr val="123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C04818-BC2E-8D4D-B39D-EAC6882582A8}" v="50" dt="2019-10-15T14:49:01.67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95" autoAdjust="0"/>
    <p:restoredTop sz="86424" autoAdjust="0"/>
  </p:normalViewPr>
  <p:slideViewPr>
    <p:cSldViewPr>
      <p:cViewPr>
        <p:scale>
          <a:sx n="190" d="100"/>
          <a:sy n="190" d="100"/>
        </p:scale>
        <p:origin x="-176" y="-1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6" d="100"/>
          <a:sy n="86" d="100"/>
        </p:scale>
        <p:origin x="2011"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E. Bishop" userId="b67ee4fb-c6f0-494f-95d8-93439f02e706" providerId="ADAL" clId="{91C04818-BC2E-8D4D-B39D-EAC6882582A8}"/>
    <pc:docChg chg="custSel addSld delSld modSld sldOrd">
      <pc:chgData name="Janet E. Bishop" userId="b67ee4fb-c6f0-494f-95d8-93439f02e706" providerId="ADAL" clId="{91C04818-BC2E-8D4D-B39D-EAC6882582A8}" dt="2019-10-15T15:05:10.505" v="2018" actId="1076"/>
      <pc:docMkLst>
        <pc:docMk/>
      </pc:docMkLst>
      <pc:sldChg chg="modSp ord">
        <pc:chgData name="Janet E. Bishop" userId="b67ee4fb-c6f0-494f-95d8-93439f02e706" providerId="ADAL" clId="{91C04818-BC2E-8D4D-B39D-EAC6882582A8}" dt="2019-10-15T14:50:10.318" v="1997" actId="20577"/>
        <pc:sldMkLst>
          <pc:docMk/>
          <pc:sldMk cId="0" sldId="272"/>
        </pc:sldMkLst>
        <pc:spChg chg="mod">
          <ac:chgData name="Janet E. Bishop" userId="b67ee4fb-c6f0-494f-95d8-93439f02e706" providerId="ADAL" clId="{91C04818-BC2E-8D4D-B39D-EAC6882582A8}" dt="2019-10-15T14:50:10.318" v="1997" actId="20577"/>
          <ac:spMkLst>
            <pc:docMk/>
            <pc:sldMk cId="0" sldId="272"/>
            <ac:spMk id="8" creationId="{00000000-0000-0000-0000-000000000000}"/>
          </ac:spMkLst>
        </pc:spChg>
      </pc:sldChg>
      <pc:sldChg chg="modSp">
        <pc:chgData name="Janet E. Bishop" userId="b67ee4fb-c6f0-494f-95d8-93439f02e706" providerId="ADAL" clId="{91C04818-BC2E-8D4D-B39D-EAC6882582A8}" dt="2019-10-15T14:52:47.802" v="2012" actId="20577"/>
        <pc:sldMkLst>
          <pc:docMk/>
          <pc:sldMk cId="1404180718" sldId="296"/>
        </pc:sldMkLst>
        <pc:spChg chg="mod">
          <ac:chgData name="Janet E. Bishop" userId="b67ee4fb-c6f0-494f-95d8-93439f02e706" providerId="ADAL" clId="{91C04818-BC2E-8D4D-B39D-EAC6882582A8}" dt="2019-10-15T14:52:47.802" v="2012" actId="20577"/>
          <ac:spMkLst>
            <pc:docMk/>
            <pc:sldMk cId="1404180718" sldId="296"/>
            <ac:spMk id="3" creationId="{00000000-0000-0000-0000-000000000000}"/>
          </ac:spMkLst>
        </pc:spChg>
      </pc:sldChg>
      <pc:sldChg chg="modSp add">
        <pc:chgData name="Janet E. Bishop" userId="b67ee4fb-c6f0-494f-95d8-93439f02e706" providerId="ADAL" clId="{91C04818-BC2E-8D4D-B39D-EAC6882582A8}" dt="2019-10-14T13:45:52.961" v="105" actId="20577"/>
        <pc:sldMkLst>
          <pc:docMk/>
          <pc:sldMk cId="3811442547" sldId="355"/>
        </pc:sldMkLst>
        <pc:spChg chg="mod">
          <ac:chgData name="Janet E. Bishop" userId="b67ee4fb-c6f0-494f-95d8-93439f02e706" providerId="ADAL" clId="{91C04818-BC2E-8D4D-B39D-EAC6882582A8}" dt="2019-10-14T13:45:52.961" v="105" actId="20577"/>
          <ac:spMkLst>
            <pc:docMk/>
            <pc:sldMk cId="3811442547" sldId="355"/>
            <ac:spMk id="2" creationId="{00000000-0000-0000-0000-000000000000}"/>
          </ac:spMkLst>
        </pc:spChg>
        <pc:spChg chg="mod">
          <ac:chgData name="Janet E. Bishop" userId="b67ee4fb-c6f0-494f-95d8-93439f02e706" providerId="ADAL" clId="{91C04818-BC2E-8D4D-B39D-EAC6882582A8}" dt="2019-10-14T13:44:44.856" v="53" actId="20577"/>
          <ac:spMkLst>
            <pc:docMk/>
            <pc:sldMk cId="3811442547" sldId="355"/>
            <ac:spMk id="3" creationId="{00000000-0000-0000-0000-000000000000}"/>
          </ac:spMkLst>
        </pc:spChg>
        <pc:spChg chg="mod">
          <ac:chgData name="Janet E. Bishop" userId="b67ee4fb-c6f0-494f-95d8-93439f02e706" providerId="ADAL" clId="{91C04818-BC2E-8D4D-B39D-EAC6882582A8}" dt="2019-10-14T13:45:08.810" v="55" actId="1076"/>
          <ac:spMkLst>
            <pc:docMk/>
            <pc:sldMk cId="3811442547" sldId="355"/>
            <ac:spMk id="16" creationId="{00000000-0000-0000-0000-000000000000}"/>
          </ac:spMkLst>
        </pc:spChg>
        <pc:picChg chg="mod">
          <ac:chgData name="Janet E. Bishop" userId="b67ee4fb-c6f0-494f-95d8-93439f02e706" providerId="ADAL" clId="{91C04818-BC2E-8D4D-B39D-EAC6882582A8}" dt="2019-10-14T13:45:13.460" v="56" actId="1076"/>
          <ac:picMkLst>
            <pc:docMk/>
            <pc:sldMk cId="3811442547" sldId="355"/>
            <ac:picMk id="8" creationId="{00000000-0000-0000-0000-000000000000}"/>
          </ac:picMkLst>
        </pc:picChg>
        <pc:picChg chg="mod">
          <ac:chgData name="Janet E. Bishop" userId="b67ee4fb-c6f0-494f-95d8-93439f02e706" providerId="ADAL" clId="{91C04818-BC2E-8D4D-B39D-EAC6882582A8}" dt="2019-10-14T13:45:16.879" v="57" actId="1076"/>
          <ac:picMkLst>
            <pc:docMk/>
            <pc:sldMk cId="3811442547" sldId="355"/>
            <ac:picMk id="15" creationId="{00000000-0000-0000-0000-000000000000}"/>
          </ac:picMkLst>
        </pc:picChg>
      </pc:sldChg>
      <pc:sldChg chg="del">
        <pc:chgData name="Janet E. Bishop" userId="b67ee4fb-c6f0-494f-95d8-93439f02e706" providerId="ADAL" clId="{91C04818-BC2E-8D4D-B39D-EAC6882582A8}" dt="2019-10-15T14:50:04.093" v="1993" actId="2696"/>
        <pc:sldMkLst>
          <pc:docMk/>
          <pc:sldMk cId="2093808151" sldId="356"/>
        </pc:sldMkLst>
      </pc:sldChg>
      <pc:sldChg chg="modSp add">
        <pc:chgData name="Janet E. Bishop" userId="b67ee4fb-c6f0-494f-95d8-93439f02e706" providerId="ADAL" clId="{91C04818-BC2E-8D4D-B39D-EAC6882582A8}" dt="2019-10-14T14:32:22.202" v="700" actId="20577"/>
        <pc:sldMkLst>
          <pc:docMk/>
          <pc:sldMk cId="3470081465" sldId="357"/>
        </pc:sldMkLst>
        <pc:spChg chg="mod">
          <ac:chgData name="Janet E. Bishop" userId="b67ee4fb-c6f0-494f-95d8-93439f02e706" providerId="ADAL" clId="{91C04818-BC2E-8D4D-B39D-EAC6882582A8}" dt="2019-10-14T14:32:22.202" v="700" actId="20577"/>
          <ac:spMkLst>
            <pc:docMk/>
            <pc:sldMk cId="3470081465" sldId="357"/>
            <ac:spMk id="3" creationId="{00000000-0000-0000-0000-000000000000}"/>
          </ac:spMkLst>
        </pc:spChg>
      </pc:sldChg>
      <pc:sldChg chg="addSp delSp modSp add">
        <pc:chgData name="Janet E. Bishop" userId="b67ee4fb-c6f0-494f-95d8-93439f02e706" providerId="ADAL" clId="{91C04818-BC2E-8D4D-B39D-EAC6882582A8}" dt="2019-10-14T20:53:57.170" v="1063"/>
        <pc:sldMkLst>
          <pc:docMk/>
          <pc:sldMk cId="218923386" sldId="358"/>
        </pc:sldMkLst>
        <pc:spChg chg="mod">
          <ac:chgData name="Janet E. Bishop" userId="b67ee4fb-c6f0-494f-95d8-93439f02e706" providerId="ADAL" clId="{91C04818-BC2E-8D4D-B39D-EAC6882582A8}" dt="2019-10-14T20:52:22.826" v="1059" actId="207"/>
          <ac:spMkLst>
            <pc:docMk/>
            <pc:sldMk cId="218923386" sldId="358"/>
            <ac:spMk id="3" creationId="{00000000-0000-0000-0000-000000000000}"/>
          </ac:spMkLst>
        </pc:spChg>
        <pc:picChg chg="add del mod">
          <ac:chgData name="Janet E. Bishop" userId="b67ee4fb-c6f0-494f-95d8-93439f02e706" providerId="ADAL" clId="{91C04818-BC2E-8D4D-B39D-EAC6882582A8}" dt="2019-10-14T20:53:57.170" v="1063"/>
          <ac:picMkLst>
            <pc:docMk/>
            <pc:sldMk cId="218923386" sldId="358"/>
            <ac:picMk id="8" creationId="{8A1CD084-1EBB-D847-A3BA-C98033F6EED9}"/>
          </ac:picMkLst>
        </pc:picChg>
      </pc:sldChg>
      <pc:sldChg chg="del">
        <pc:chgData name="Janet E. Bishop" userId="b67ee4fb-c6f0-494f-95d8-93439f02e706" providerId="ADAL" clId="{91C04818-BC2E-8D4D-B39D-EAC6882582A8}" dt="2019-10-14T20:22:24.221" v="991" actId="2696"/>
        <pc:sldMkLst>
          <pc:docMk/>
          <pc:sldMk cId="1453872201" sldId="358"/>
        </pc:sldMkLst>
      </pc:sldChg>
      <pc:sldChg chg="del">
        <pc:chgData name="Janet E. Bishop" userId="b67ee4fb-c6f0-494f-95d8-93439f02e706" providerId="ADAL" clId="{91C04818-BC2E-8D4D-B39D-EAC6882582A8}" dt="2019-10-14T20:22:22.703" v="990" actId="2696"/>
        <pc:sldMkLst>
          <pc:docMk/>
          <pc:sldMk cId="2659596273" sldId="359"/>
        </pc:sldMkLst>
      </pc:sldChg>
      <pc:sldChg chg="add del ord">
        <pc:chgData name="Janet E. Bishop" userId="b67ee4fb-c6f0-494f-95d8-93439f02e706" providerId="ADAL" clId="{91C04818-BC2E-8D4D-B39D-EAC6882582A8}" dt="2019-10-14T14:27:19.567" v="685" actId="2696"/>
        <pc:sldMkLst>
          <pc:docMk/>
          <pc:sldMk cId="764842998" sldId="360"/>
        </pc:sldMkLst>
      </pc:sldChg>
      <pc:sldChg chg="add">
        <pc:chgData name="Janet E. Bishop" userId="b67ee4fb-c6f0-494f-95d8-93439f02e706" providerId="ADAL" clId="{91C04818-BC2E-8D4D-B39D-EAC6882582A8}" dt="2019-10-14T20:25:47.404" v="992"/>
        <pc:sldMkLst>
          <pc:docMk/>
          <pc:sldMk cId="942717812" sldId="360"/>
        </pc:sldMkLst>
      </pc:sldChg>
      <pc:sldChg chg="modSp add">
        <pc:chgData name="Janet E. Bishop" userId="b67ee4fb-c6f0-494f-95d8-93439f02e706" providerId="ADAL" clId="{91C04818-BC2E-8D4D-B39D-EAC6882582A8}" dt="2019-10-14T21:39:01.257" v="1454" actId="14100"/>
        <pc:sldMkLst>
          <pc:docMk/>
          <pc:sldMk cId="2381166826" sldId="361"/>
        </pc:sldMkLst>
        <pc:spChg chg="mod">
          <ac:chgData name="Janet E. Bishop" userId="b67ee4fb-c6f0-494f-95d8-93439f02e706" providerId="ADAL" clId="{91C04818-BC2E-8D4D-B39D-EAC6882582A8}" dt="2019-10-14T21:39:01.257" v="1454" actId="14100"/>
          <ac:spMkLst>
            <pc:docMk/>
            <pc:sldMk cId="2381166826" sldId="361"/>
            <ac:spMk id="3" creationId="{00000000-0000-0000-0000-000000000000}"/>
          </ac:spMkLst>
        </pc:spChg>
      </pc:sldChg>
      <pc:sldChg chg="add">
        <pc:chgData name="Janet E. Bishop" userId="b67ee4fb-c6f0-494f-95d8-93439f02e706" providerId="ADAL" clId="{91C04818-BC2E-8D4D-B39D-EAC6882582A8}" dt="2019-10-14T20:22:09.355" v="986"/>
        <pc:sldMkLst>
          <pc:docMk/>
          <pc:sldMk cId="3761117139" sldId="362"/>
        </pc:sldMkLst>
      </pc:sldChg>
      <pc:sldChg chg="add">
        <pc:chgData name="Janet E. Bishop" userId="b67ee4fb-c6f0-494f-95d8-93439f02e706" providerId="ADAL" clId="{91C04818-BC2E-8D4D-B39D-EAC6882582A8}" dt="2019-10-14T20:22:09.355" v="986"/>
        <pc:sldMkLst>
          <pc:docMk/>
          <pc:sldMk cId="2005162159" sldId="363"/>
        </pc:sldMkLst>
      </pc:sldChg>
      <pc:sldChg chg="modSp add">
        <pc:chgData name="Janet E. Bishop" userId="b67ee4fb-c6f0-494f-95d8-93439f02e706" providerId="ADAL" clId="{91C04818-BC2E-8D4D-B39D-EAC6882582A8}" dt="2019-10-14T20:26:23.590" v="997" actId="20577"/>
        <pc:sldMkLst>
          <pc:docMk/>
          <pc:sldMk cId="126294363" sldId="364"/>
        </pc:sldMkLst>
        <pc:spChg chg="mod">
          <ac:chgData name="Janet E. Bishop" userId="b67ee4fb-c6f0-494f-95d8-93439f02e706" providerId="ADAL" clId="{91C04818-BC2E-8D4D-B39D-EAC6882582A8}" dt="2019-10-14T20:26:23.590" v="997" actId="20577"/>
          <ac:spMkLst>
            <pc:docMk/>
            <pc:sldMk cId="126294363" sldId="364"/>
            <ac:spMk id="2" creationId="{00000000-0000-0000-0000-000000000000}"/>
          </ac:spMkLst>
        </pc:spChg>
      </pc:sldChg>
      <pc:sldChg chg="del">
        <pc:chgData name="Janet E. Bishop" userId="b67ee4fb-c6f0-494f-95d8-93439f02e706" providerId="ADAL" clId="{91C04818-BC2E-8D4D-B39D-EAC6882582A8}" dt="2019-10-14T13:39:25.186" v="51" actId="2696"/>
        <pc:sldMkLst>
          <pc:docMk/>
          <pc:sldMk cId="89561864" sldId="430"/>
        </pc:sldMkLst>
      </pc:sldChg>
      <pc:sldChg chg="modSp">
        <pc:chgData name="Janet E. Bishop" userId="b67ee4fb-c6f0-494f-95d8-93439f02e706" providerId="ADAL" clId="{91C04818-BC2E-8D4D-B39D-EAC6882582A8}" dt="2019-10-15T14:44:33.502" v="1740" actId="20577"/>
        <pc:sldMkLst>
          <pc:docMk/>
          <pc:sldMk cId="2640994512" sldId="543"/>
        </pc:sldMkLst>
        <pc:graphicFrameChg chg="mod modGraphic">
          <ac:chgData name="Janet E. Bishop" userId="b67ee4fb-c6f0-494f-95d8-93439f02e706" providerId="ADAL" clId="{91C04818-BC2E-8D4D-B39D-EAC6882582A8}" dt="2019-10-15T14:44:33.502" v="1740" actId="20577"/>
          <ac:graphicFrameMkLst>
            <pc:docMk/>
            <pc:sldMk cId="2640994512" sldId="543"/>
            <ac:graphicFrameMk id="9" creationId="{B5F4DDE1-3070-4B2A-8F7C-46DA4A98D98C}"/>
          </ac:graphicFrameMkLst>
        </pc:graphicFrameChg>
      </pc:sldChg>
      <pc:sldChg chg="delSp modSp">
        <pc:chgData name="Janet E. Bishop" userId="b67ee4fb-c6f0-494f-95d8-93439f02e706" providerId="ADAL" clId="{91C04818-BC2E-8D4D-B39D-EAC6882582A8}" dt="2019-10-15T14:53:43.769" v="2013" actId="20577"/>
        <pc:sldMkLst>
          <pc:docMk/>
          <pc:sldMk cId="1016834185" sldId="694"/>
        </pc:sldMkLst>
        <pc:spChg chg="mod">
          <ac:chgData name="Janet E. Bishop" userId="b67ee4fb-c6f0-494f-95d8-93439f02e706" providerId="ADAL" clId="{91C04818-BC2E-8D4D-B39D-EAC6882582A8}" dt="2019-10-15T14:53:43.769" v="2013" actId="20577"/>
          <ac:spMkLst>
            <pc:docMk/>
            <pc:sldMk cId="1016834185" sldId="694"/>
            <ac:spMk id="4" creationId="{00000000-0000-0000-0000-000000000000}"/>
          </ac:spMkLst>
        </pc:spChg>
        <pc:picChg chg="del">
          <ac:chgData name="Janet E. Bishop" userId="b67ee4fb-c6f0-494f-95d8-93439f02e706" providerId="ADAL" clId="{91C04818-BC2E-8D4D-B39D-EAC6882582A8}" dt="2019-10-14T14:34:05.369" v="701"/>
          <ac:picMkLst>
            <pc:docMk/>
            <pc:sldMk cId="1016834185" sldId="694"/>
            <ac:picMk id="8" creationId="{15B565F6-A1D0-E141-8A94-BFDE09C2D02C}"/>
          </ac:picMkLst>
        </pc:picChg>
        <pc:cxnChg chg="del">
          <ac:chgData name="Janet E. Bishop" userId="b67ee4fb-c6f0-494f-95d8-93439f02e706" providerId="ADAL" clId="{91C04818-BC2E-8D4D-B39D-EAC6882582A8}" dt="2019-10-14T14:34:08.596" v="702"/>
          <ac:cxnSpMkLst>
            <pc:docMk/>
            <pc:sldMk cId="1016834185" sldId="694"/>
            <ac:cxnSpMk id="11" creationId="{3B2AC8D9-F779-BC4B-B66B-99B5354AA308}"/>
          </ac:cxnSpMkLst>
        </pc:cxnChg>
        <pc:cxnChg chg="del">
          <ac:chgData name="Janet E. Bishop" userId="b67ee4fb-c6f0-494f-95d8-93439f02e706" providerId="ADAL" clId="{91C04818-BC2E-8D4D-B39D-EAC6882582A8}" dt="2019-10-14T14:34:16.058" v="704"/>
          <ac:cxnSpMkLst>
            <pc:docMk/>
            <pc:sldMk cId="1016834185" sldId="694"/>
            <ac:cxnSpMk id="17" creationId="{4271AAB9-AF3D-C747-8BCE-438E693D34F4}"/>
          </ac:cxnSpMkLst>
        </pc:cxnChg>
        <pc:cxnChg chg="del">
          <ac:chgData name="Janet E. Bishop" userId="b67ee4fb-c6f0-494f-95d8-93439f02e706" providerId="ADAL" clId="{91C04818-BC2E-8D4D-B39D-EAC6882582A8}" dt="2019-10-14T14:34:12.373" v="703"/>
          <ac:cxnSpMkLst>
            <pc:docMk/>
            <pc:sldMk cId="1016834185" sldId="694"/>
            <ac:cxnSpMk id="21" creationId="{1EE633A0-ECF5-9A41-A011-6A1D596D248A}"/>
          </ac:cxnSpMkLst>
        </pc:cxnChg>
        <pc:cxnChg chg="del">
          <ac:chgData name="Janet E. Bishop" userId="b67ee4fb-c6f0-494f-95d8-93439f02e706" providerId="ADAL" clId="{91C04818-BC2E-8D4D-B39D-EAC6882582A8}" dt="2019-10-14T14:34:19.013" v="705"/>
          <ac:cxnSpMkLst>
            <pc:docMk/>
            <pc:sldMk cId="1016834185" sldId="694"/>
            <ac:cxnSpMk id="24" creationId="{777C284F-054C-0D43-8AA7-1DF0D3C8A0EE}"/>
          </ac:cxnSpMkLst>
        </pc:cxnChg>
      </pc:sldChg>
      <pc:sldChg chg="modSp del">
        <pc:chgData name="Janet E. Bishop" userId="b67ee4fb-c6f0-494f-95d8-93439f02e706" providerId="ADAL" clId="{91C04818-BC2E-8D4D-B39D-EAC6882582A8}" dt="2019-10-14T20:57:17.467" v="1075" actId="2696"/>
        <pc:sldMkLst>
          <pc:docMk/>
          <pc:sldMk cId="3488083831" sldId="695"/>
        </pc:sldMkLst>
        <pc:spChg chg="mod">
          <ac:chgData name="Janet E. Bishop" userId="b67ee4fb-c6f0-494f-95d8-93439f02e706" providerId="ADAL" clId="{91C04818-BC2E-8D4D-B39D-EAC6882582A8}" dt="2019-10-14T20:55:23.754" v="1065" actId="6549"/>
          <ac:spMkLst>
            <pc:docMk/>
            <pc:sldMk cId="3488083831" sldId="695"/>
            <ac:spMk id="4" creationId="{00000000-0000-0000-0000-000000000000}"/>
          </ac:spMkLst>
        </pc:spChg>
      </pc:sldChg>
      <pc:sldChg chg="addSp delSp modSp">
        <pc:chgData name="Janet E. Bishop" userId="b67ee4fb-c6f0-494f-95d8-93439f02e706" providerId="ADAL" clId="{91C04818-BC2E-8D4D-B39D-EAC6882582A8}" dt="2019-10-15T14:54:28.721" v="2015" actId="1076"/>
        <pc:sldMkLst>
          <pc:docMk/>
          <pc:sldMk cId="4087452675" sldId="715"/>
        </pc:sldMkLst>
        <pc:spChg chg="mod">
          <ac:chgData name="Janet E. Bishop" userId="b67ee4fb-c6f0-494f-95d8-93439f02e706" providerId="ADAL" clId="{91C04818-BC2E-8D4D-B39D-EAC6882582A8}" dt="2019-10-11T22:44:18.645" v="40" actId="20577"/>
          <ac:spMkLst>
            <pc:docMk/>
            <pc:sldMk cId="4087452675" sldId="715"/>
            <ac:spMk id="2" creationId="{A19EE5E7-AE30-7F43-B8B8-775274727898}"/>
          </ac:spMkLst>
        </pc:spChg>
        <pc:spChg chg="mod">
          <ac:chgData name="Janet E. Bishop" userId="b67ee4fb-c6f0-494f-95d8-93439f02e706" providerId="ADAL" clId="{91C04818-BC2E-8D4D-B39D-EAC6882582A8}" dt="2019-10-15T14:48:38.334" v="1987" actId="255"/>
          <ac:spMkLst>
            <pc:docMk/>
            <pc:sldMk cId="4087452675" sldId="715"/>
            <ac:spMk id="8" creationId="{B9E0EC21-0AA1-744C-B9BE-F0941DF472F4}"/>
          </ac:spMkLst>
        </pc:spChg>
        <pc:picChg chg="add del mod">
          <ac:chgData name="Janet E. Bishop" userId="b67ee4fb-c6f0-494f-95d8-93439f02e706" providerId="ADAL" clId="{91C04818-BC2E-8D4D-B39D-EAC6882582A8}" dt="2019-10-14T13:47:35.513" v="106"/>
          <ac:picMkLst>
            <pc:docMk/>
            <pc:sldMk cId="4087452675" sldId="715"/>
            <ac:picMk id="9" creationId="{AFC25209-5E77-0A4A-939A-1EA53FCFB06A}"/>
          </ac:picMkLst>
        </pc:picChg>
        <pc:picChg chg="add mod">
          <ac:chgData name="Janet E. Bishop" userId="b67ee4fb-c6f0-494f-95d8-93439f02e706" providerId="ADAL" clId="{91C04818-BC2E-8D4D-B39D-EAC6882582A8}" dt="2019-10-15T14:54:28.721" v="2015" actId="1076"/>
          <ac:picMkLst>
            <pc:docMk/>
            <pc:sldMk cId="4087452675" sldId="715"/>
            <ac:picMk id="10" creationId="{37A8FC6E-FADC-A748-8EE9-06133C8C8A9F}"/>
          </ac:picMkLst>
        </pc:picChg>
        <pc:picChg chg="del">
          <ac:chgData name="Janet E. Bishop" userId="b67ee4fb-c6f0-494f-95d8-93439f02e706" providerId="ADAL" clId="{91C04818-BC2E-8D4D-B39D-EAC6882582A8}" dt="2019-10-11T22:43:55.087" v="23"/>
          <ac:picMkLst>
            <pc:docMk/>
            <pc:sldMk cId="4087452675" sldId="715"/>
            <ac:picMk id="10" creationId="{3E147D45-D7B8-5848-B77A-77F2140DB129}"/>
          </ac:picMkLst>
        </pc:picChg>
      </pc:sldChg>
      <pc:sldChg chg="addSp delSp modSp">
        <pc:chgData name="Janet E. Bishop" userId="b67ee4fb-c6f0-494f-95d8-93439f02e706" providerId="ADAL" clId="{91C04818-BC2E-8D4D-B39D-EAC6882582A8}" dt="2019-10-15T14:49:32.148" v="1989" actId="20577"/>
        <pc:sldMkLst>
          <pc:docMk/>
          <pc:sldMk cId="1215008708" sldId="751"/>
        </pc:sldMkLst>
        <pc:spChg chg="mod">
          <ac:chgData name="Janet E. Bishop" userId="b67ee4fb-c6f0-494f-95d8-93439f02e706" providerId="ADAL" clId="{91C04818-BC2E-8D4D-B39D-EAC6882582A8}" dt="2019-10-15T14:37:07.720" v="1515" actId="20577"/>
          <ac:spMkLst>
            <pc:docMk/>
            <pc:sldMk cId="1215008708" sldId="751"/>
            <ac:spMk id="2" creationId="{A19EE5E7-AE30-7F43-B8B8-775274727898}"/>
          </ac:spMkLst>
        </pc:spChg>
        <pc:spChg chg="mod">
          <ac:chgData name="Janet E. Bishop" userId="b67ee4fb-c6f0-494f-95d8-93439f02e706" providerId="ADAL" clId="{91C04818-BC2E-8D4D-B39D-EAC6882582A8}" dt="2019-10-15T14:49:32.148" v="1989" actId="20577"/>
          <ac:spMkLst>
            <pc:docMk/>
            <pc:sldMk cId="1215008708" sldId="751"/>
            <ac:spMk id="8" creationId="{B9E0EC21-0AA1-744C-B9BE-F0941DF472F4}"/>
          </ac:spMkLst>
        </pc:spChg>
        <pc:picChg chg="del">
          <ac:chgData name="Janet E. Bishop" userId="b67ee4fb-c6f0-494f-95d8-93439f02e706" providerId="ADAL" clId="{91C04818-BC2E-8D4D-B39D-EAC6882582A8}" dt="2019-10-15T14:37:13.592" v="1516"/>
          <ac:picMkLst>
            <pc:docMk/>
            <pc:sldMk cId="1215008708" sldId="751"/>
            <ac:picMk id="9" creationId="{1DBD8703-684C-414E-8358-9DBC94F6ADBD}"/>
          </ac:picMkLst>
        </pc:picChg>
        <pc:picChg chg="add mod">
          <ac:chgData name="Janet E. Bishop" userId="b67ee4fb-c6f0-494f-95d8-93439f02e706" providerId="ADAL" clId="{91C04818-BC2E-8D4D-B39D-EAC6882582A8}" dt="2019-10-15T14:37:42.762" v="1519" actId="1076"/>
          <ac:picMkLst>
            <pc:docMk/>
            <pc:sldMk cId="1215008708" sldId="751"/>
            <ac:picMk id="10" creationId="{862AF085-90BF-A649-B5E2-9A683A0565EB}"/>
          </ac:picMkLst>
        </pc:picChg>
      </pc:sldChg>
      <pc:sldChg chg="del">
        <pc:chgData name="Janet E. Bishop" userId="b67ee4fb-c6f0-494f-95d8-93439f02e706" providerId="ADAL" clId="{91C04818-BC2E-8D4D-B39D-EAC6882582A8}" dt="2019-10-15T14:50:03.149" v="1992" actId="2696"/>
        <pc:sldMkLst>
          <pc:docMk/>
          <pc:sldMk cId="1938081589" sldId="755"/>
        </pc:sldMkLst>
      </pc:sldChg>
      <pc:sldChg chg="del">
        <pc:chgData name="Janet E. Bishop" userId="b67ee4fb-c6f0-494f-95d8-93439f02e706" providerId="ADAL" clId="{91C04818-BC2E-8D4D-B39D-EAC6882582A8}" dt="2019-10-14T20:22:19.092" v="987" actId="2696"/>
        <pc:sldMkLst>
          <pc:docMk/>
          <pc:sldMk cId="516917550" sldId="756"/>
        </pc:sldMkLst>
      </pc:sldChg>
      <pc:sldChg chg="del">
        <pc:chgData name="Janet E. Bishop" userId="b67ee4fb-c6f0-494f-95d8-93439f02e706" providerId="ADAL" clId="{91C04818-BC2E-8D4D-B39D-EAC6882582A8}" dt="2019-10-14T20:22:20.443" v="988" actId="2696"/>
        <pc:sldMkLst>
          <pc:docMk/>
          <pc:sldMk cId="19776046" sldId="757"/>
        </pc:sldMkLst>
      </pc:sldChg>
      <pc:sldChg chg="del">
        <pc:chgData name="Janet E. Bishop" userId="b67ee4fb-c6f0-494f-95d8-93439f02e706" providerId="ADAL" clId="{91C04818-BC2E-8D4D-B39D-EAC6882582A8}" dt="2019-10-14T20:22:21.408" v="989" actId="2696"/>
        <pc:sldMkLst>
          <pc:docMk/>
          <pc:sldMk cId="2671855588" sldId="758"/>
        </pc:sldMkLst>
      </pc:sldChg>
      <pc:sldChg chg="modSp del">
        <pc:chgData name="Janet E. Bishop" userId="b67ee4fb-c6f0-494f-95d8-93439f02e706" providerId="ADAL" clId="{91C04818-BC2E-8D4D-B39D-EAC6882582A8}" dt="2019-10-14T20:57:24.038" v="1076" actId="2696"/>
        <pc:sldMkLst>
          <pc:docMk/>
          <pc:sldMk cId="1309446032" sldId="759"/>
        </pc:sldMkLst>
        <pc:spChg chg="mod">
          <ac:chgData name="Janet E. Bishop" userId="b67ee4fb-c6f0-494f-95d8-93439f02e706" providerId="ADAL" clId="{91C04818-BC2E-8D4D-B39D-EAC6882582A8}" dt="2019-10-14T14:36:35.427" v="880" actId="6549"/>
          <ac:spMkLst>
            <pc:docMk/>
            <pc:sldMk cId="1309446032" sldId="759"/>
            <ac:spMk id="4" creationId="{00000000-0000-0000-0000-000000000000}"/>
          </ac:spMkLst>
        </pc:spChg>
      </pc:sldChg>
      <pc:sldChg chg="del">
        <pc:chgData name="Janet E. Bishop" userId="b67ee4fb-c6f0-494f-95d8-93439f02e706" providerId="ADAL" clId="{91C04818-BC2E-8D4D-B39D-EAC6882582A8}" dt="2019-10-14T20:38:13.237" v="1000" actId="2696"/>
        <pc:sldMkLst>
          <pc:docMk/>
          <pc:sldMk cId="3373664816" sldId="760"/>
        </pc:sldMkLst>
      </pc:sldChg>
      <pc:sldChg chg="del">
        <pc:chgData name="Janet E. Bishop" userId="b67ee4fb-c6f0-494f-95d8-93439f02e706" providerId="ADAL" clId="{91C04818-BC2E-8D4D-B39D-EAC6882582A8}" dt="2019-10-14T21:19:59.380" v="1396" actId="2696"/>
        <pc:sldMkLst>
          <pc:docMk/>
          <pc:sldMk cId="3725803756" sldId="761"/>
        </pc:sldMkLst>
      </pc:sldChg>
      <pc:sldChg chg="del">
        <pc:chgData name="Janet E. Bishop" userId="b67ee4fb-c6f0-494f-95d8-93439f02e706" providerId="ADAL" clId="{91C04818-BC2E-8D4D-B39D-EAC6882582A8}" dt="2019-10-14T20:27:03.452" v="998" actId="2696"/>
        <pc:sldMkLst>
          <pc:docMk/>
          <pc:sldMk cId="1437554271" sldId="762"/>
        </pc:sldMkLst>
      </pc:sldChg>
      <pc:sldChg chg="modSp add">
        <pc:chgData name="Janet E. Bishop" userId="b67ee4fb-c6f0-494f-95d8-93439f02e706" providerId="ADAL" clId="{91C04818-BC2E-8D4D-B39D-EAC6882582A8}" dt="2019-10-14T14:12:19.650" v="291" actId="20577"/>
        <pc:sldMkLst>
          <pc:docMk/>
          <pc:sldMk cId="1358494639" sldId="763"/>
        </pc:sldMkLst>
        <pc:spChg chg="mod">
          <ac:chgData name="Janet E. Bishop" userId="b67ee4fb-c6f0-494f-95d8-93439f02e706" providerId="ADAL" clId="{91C04818-BC2E-8D4D-B39D-EAC6882582A8}" dt="2019-10-14T14:12:19.650" v="291" actId="20577"/>
          <ac:spMkLst>
            <pc:docMk/>
            <pc:sldMk cId="1358494639" sldId="763"/>
            <ac:spMk id="3" creationId="{00000000-0000-0000-0000-000000000000}"/>
          </ac:spMkLst>
        </pc:spChg>
      </pc:sldChg>
      <pc:sldChg chg="modSp add del">
        <pc:chgData name="Janet E. Bishop" userId="b67ee4fb-c6f0-494f-95d8-93439f02e706" providerId="ADAL" clId="{91C04818-BC2E-8D4D-B39D-EAC6882582A8}" dt="2019-10-14T14:18:45.116" v="443" actId="2696"/>
        <pc:sldMkLst>
          <pc:docMk/>
          <pc:sldMk cId="1950550416" sldId="764"/>
        </pc:sldMkLst>
        <pc:spChg chg="mod">
          <ac:chgData name="Janet E. Bishop" userId="b67ee4fb-c6f0-494f-95d8-93439f02e706" providerId="ADAL" clId="{91C04818-BC2E-8D4D-B39D-EAC6882582A8}" dt="2019-10-11T22:31:18.099" v="17" actId="5793"/>
          <ac:spMkLst>
            <pc:docMk/>
            <pc:sldMk cId="1950550416" sldId="764"/>
            <ac:spMk id="2" creationId="{00000000-0000-0000-0000-000000000000}"/>
          </ac:spMkLst>
        </pc:spChg>
      </pc:sldChg>
      <pc:sldChg chg="add ord">
        <pc:chgData name="Janet E. Bishop" userId="b67ee4fb-c6f0-494f-95d8-93439f02e706" providerId="ADAL" clId="{91C04818-BC2E-8D4D-B39D-EAC6882582A8}" dt="2019-10-14T14:18:24.850" v="442"/>
        <pc:sldMkLst>
          <pc:docMk/>
          <pc:sldMk cId="1571892870" sldId="765"/>
        </pc:sldMkLst>
      </pc:sldChg>
      <pc:sldChg chg="modSp add">
        <pc:chgData name="Janet E. Bishop" userId="b67ee4fb-c6f0-494f-95d8-93439f02e706" providerId="ADAL" clId="{91C04818-BC2E-8D4D-B39D-EAC6882582A8}" dt="2019-10-14T14:23:37.426" v="555" actId="255"/>
        <pc:sldMkLst>
          <pc:docMk/>
          <pc:sldMk cId="963860992" sldId="766"/>
        </pc:sldMkLst>
        <pc:spChg chg="mod">
          <ac:chgData name="Janet E. Bishop" userId="b67ee4fb-c6f0-494f-95d8-93439f02e706" providerId="ADAL" clId="{91C04818-BC2E-8D4D-B39D-EAC6882582A8}" dt="2019-10-14T14:23:37.426" v="555" actId="255"/>
          <ac:spMkLst>
            <pc:docMk/>
            <pc:sldMk cId="963860992" sldId="766"/>
            <ac:spMk id="2" creationId="{00000000-0000-0000-0000-000000000000}"/>
          </ac:spMkLst>
        </pc:spChg>
        <pc:spChg chg="mod">
          <ac:chgData name="Janet E. Bishop" userId="b67ee4fb-c6f0-494f-95d8-93439f02e706" providerId="ADAL" clId="{91C04818-BC2E-8D4D-B39D-EAC6882582A8}" dt="2019-10-14T14:18:16.839" v="441" actId="20577"/>
          <ac:spMkLst>
            <pc:docMk/>
            <pc:sldMk cId="963860992" sldId="766"/>
            <ac:spMk id="3" creationId="{00000000-0000-0000-0000-000000000000}"/>
          </ac:spMkLst>
        </pc:spChg>
      </pc:sldChg>
      <pc:sldChg chg="modSp add">
        <pc:chgData name="Janet E. Bishop" userId="b67ee4fb-c6f0-494f-95d8-93439f02e706" providerId="ADAL" clId="{91C04818-BC2E-8D4D-B39D-EAC6882582A8}" dt="2019-10-14T14:26:30.667" v="684" actId="20577"/>
        <pc:sldMkLst>
          <pc:docMk/>
          <pc:sldMk cId="3491866265" sldId="767"/>
        </pc:sldMkLst>
        <pc:spChg chg="mod">
          <ac:chgData name="Janet E. Bishop" userId="b67ee4fb-c6f0-494f-95d8-93439f02e706" providerId="ADAL" clId="{91C04818-BC2E-8D4D-B39D-EAC6882582A8}" dt="2019-10-14T14:26:30.667" v="684" actId="20577"/>
          <ac:spMkLst>
            <pc:docMk/>
            <pc:sldMk cId="3491866265" sldId="767"/>
            <ac:spMk id="3" creationId="{00000000-0000-0000-0000-000000000000}"/>
          </ac:spMkLst>
        </pc:spChg>
      </pc:sldChg>
      <pc:sldChg chg="add del">
        <pc:chgData name="Janet E. Bishop" userId="b67ee4fb-c6f0-494f-95d8-93439f02e706" providerId="ADAL" clId="{91C04818-BC2E-8D4D-B39D-EAC6882582A8}" dt="2019-10-14T21:33:11.744" v="1397" actId="2696"/>
        <pc:sldMkLst>
          <pc:docMk/>
          <pc:sldMk cId="1893483965" sldId="768"/>
        </pc:sldMkLst>
      </pc:sldChg>
      <pc:sldChg chg="modSp add">
        <pc:chgData name="Janet E. Bishop" userId="b67ee4fb-c6f0-494f-95d8-93439f02e706" providerId="ADAL" clId="{91C04818-BC2E-8D4D-B39D-EAC6882582A8}" dt="2019-10-15T14:39:53.056" v="1535" actId="207"/>
        <pc:sldMkLst>
          <pc:docMk/>
          <pc:sldMk cId="1932348420" sldId="769"/>
        </pc:sldMkLst>
        <pc:spChg chg="mod">
          <ac:chgData name="Janet E. Bishop" userId="b67ee4fb-c6f0-494f-95d8-93439f02e706" providerId="ADAL" clId="{91C04818-BC2E-8D4D-B39D-EAC6882582A8}" dt="2019-10-15T14:39:53.056" v="1535" actId="207"/>
          <ac:spMkLst>
            <pc:docMk/>
            <pc:sldMk cId="1932348420" sldId="769"/>
            <ac:spMk id="3" creationId="{00000000-0000-0000-0000-000000000000}"/>
          </ac:spMkLst>
        </pc:spChg>
      </pc:sldChg>
      <pc:sldChg chg="modSp add">
        <pc:chgData name="Janet E. Bishop" userId="b67ee4fb-c6f0-494f-95d8-93439f02e706" providerId="ADAL" clId="{91C04818-BC2E-8D4D-B39D-EAC6882582A8}" dt="2019-10-14T14:31:14.254" v="697" actId="20577"/>
        <pc:sldMkLst>
          <pc:docMk/>
          <pc:sldMk cId="2817674625" sldId="770"/>
        </pc:sldMkLst>
        <pc:spChg chg="mod">
          <ac:chgData name="Janet E. Bishop" userId="b67ee4fb-c6f0-494f-95d8-93439f02e706" providerId="ADAL" clId="{91C04818-BC2E-8D4D-B39D-EAC6882582A8}" dt="2019-10-14T14:31:14.254" v="697" actId="20577"/>
          <ac:spMkLst>
            <pc:docMk/>
            <pc:sldMk cId="2817674625" sldId="770"/>
            <ac:spMk id="3" creationId="{00000000-0000-0000-0000-000000000000}"/>
          </ac:spMkLst>
        </pc:spChg>
      </pc:sldChg>
      <pc:sldChg chg="modSp add">
        <pc:chgData name="Janet E. Bishop" userId="b67ee4fb-c6f0-494f-95d8-93439f02e706" providerId="ADAL" clId="{91C04818-BC2E-8D4D-B39D-EAC6882582A8}" dt="2019-10-14T21:36:28.187" v="1402" actId="20577"/>
        <pc:sldMkLst>
          <pc:docMk/>
          <pc:sldMk cId="2333634300" sldId="771"/>
        </pc:sldMkLst>
        <pc:spChg chg="mod">
          <ac:chgData name="Janet E. Bishop" userId="b67ee4fb-c6f0-494f-95d8-93439f02e706" providerId="ADAL" clId="{91C04818-BC2E-8D4D-B39D-EAC6882582A8}" dt="2019-10-14T21:36:28.187" v="1402" actId="20577"/>
          <ac:spMkLst>
            <pc:docMk/>
            <pc:sldMk cId="2333634300" sldId="771"/>
            <ac:spMk id="3" creationId="{00000000-0000-0000-0000-000000000000}"/>
          </ac:spMkLst>
        </pc:spChg>
      </pc:sldChg>
      <pc:sldChg chg="modSp add">
        <pc:chgData name="Janet E. Bishop" userId="b67ee4fb-c6f0-494f-95d8-93439f02e706" providerId="ADAL" clId="{91C04818-BC2E-8D4D-B39D-EAC6882582A8}" dt="2019-10-15T14:49:45.512" v="1991" actId="20577"/>
        <pc:sldMkLst>
          <pc:docMk/>
          <pc:sldMk cId="1799326011" sldId="772"/>
        </pc:sldMkLst>
        <pc:spChg chg="mod">
          <ac:chgData name="Janet E. Bishop" userId="b67ee4fb-c6f0-494f-95d8-93439f02e706" providerId="ADAL" clId="{91C04818-BC2E-8D4D-B39D-EAC6882582A8}" dt="2019-10-15T14:49:45.512" v="1991" actId="20577"/>
          <ac:spMkLst>
            <pc:docMk/>
            <pc:sldMk cId="1799326011" sldId="772"/>
            <ac:spMk id="3" creationId="{00000000-0000-0000-0000-000000000000}"/>
          </ac:spMkLst>
        </pc:spChg>
      </pc:sldChg>
      <pc:sldChg chg="add">
        <pc:chgData name="Janet E. Bishop" userId="b67ee4fb-c6f0-494f-95d8-93439f02e706" providerId="ADAL" clId="{91C04818-BC2E-8D4D-B39D-EAC6882582A8}" dt="2019-10-14T20:25:47.404" v="992"/>
        <pc:sldMkLst>
          <pc:docMk/>
          <pc:sldMk cId="3020976590" sldId="773"/>
        </pc:sldMkLst>
      </pc:sldChg>
      <pc:sldChg chg="modSp add">
        <pc:chgData name="Janet E. Bishop" userId="b67ee4fb-c6f0-494f-95d8-93439f02e706" providerId="ADAL" clId="{91C04818-BC2E-8D4D-B39D-EAC6882582A8}" dt="2019-10-14T21:40:40.538" v="1457" actId="20577"/>
        <pc:sldMkLst>
          <pc:docMk/>
          <pc:sldMk cId="1203770544" sldId="774"/>
        </pc:sldMkLst>
        <pc:spChg chg="mod">
          <ac:chgData name="Janet E. Bishop" userId="b67ee4fb-c6f0-494f-95d8-93439f02e706" providerId="ADAL" clId="{91C04818-BC2E-8D4D-B39D-EAC6882582A8}" dt="2019-10-14T21:40:40.538" v="1457" actId="20577"/>
          <ac:spMkLst>
            <pc:docMk/>
            <pc:sldMk cId="1203770544" sldId="774"/>
            <ac:spMk id="3" creationId="{00000000-0000-0000-0000-000000000000}"/>
          </ac:spMkLst>
        </pc:spChg>
      </pc:sldChg>
      <pc:sldChg chg="add">
        <pc:chgData name="Janet E. Bishop" userId="b67ee4fb-c6f0-494f-95d8-93439f02e706" providerId="ADAL" clId="{91C04818-BC2E-8D4D-B39D-EAC6882582A8}" dt="2019-10-14T20:25:47.404" v="992"/>
        <pc:sldMkLst>
          <pc:docMk/>
          <pc:sldMk cId="2795567860" sldId="775"/>
        </pc:sldMkLst>
      </pc:sldChg>
      <pc:sldChg chg="modSp add">
        <pc:chgData name="Janet E. Bishop" userId="b67ee4fb-c6f0-494f-95d8-93439f02e706" providerId="ADAL" clId="{91C04818-BC2E-8D4D-B39D-EAC6882582A8}" dt="2019-10-14T20:52:42.288" v="1060" actId="6549"/>
        <pc:sldMkLst>
          <pc:docMk/>
          <pc:sldMk cId="4099044234" sldId="776"/>
        </pc:sldMkLst>
        <pc:spChg chg="mod">
          <ac:chgData name="Janet E. Bishop" userId="b67ee4fb-c6f0-494f-95d8-93439f02e706" providerId="ADAL" clId="{91C04818-BC2E-8D4D-B39D-EAC6882582A8}" dt="2019-10-14T20:52:42.288" v="1060" actId="6549"/>
          <ac:spMkLst>
            <pc:docMk/>
            <pc:sldMk cId="4099044234" sldId="776"/>
            <ac:spMk id="3" creationId="{00000000-0000-0000-0000-000000000000}"/>
          </ac:spMkLst>
        </pc:spChg>
      </pc:sldChg>
      <pc:sldChg chg="modSp add">
        <pc:chgData name="Janet E. Bishop" userId="b67ee4fb-c6f0-494f-95d8-93439f02e706" providerId="ADAL" clId="{91C04818-BC2E-8D4D-B39D-EAC6882582A8}" dt="2019-10-15T15:05:10.505" v="2018" actId="1076"/>
        <pc:sldMkLst>
          <pc:docMk/>
          <pc:sldMk cId="3293443988" sldId="777"/>
        </pc:sldMkLst>
        <pc:spChg chg="mod">
          <ac:chgData name="Janet E. Bishop" userId="b67ee4fb-c6f0-494f-95d8-93439f02e706" providerId="ADAL" clId="{91C04818-BC2E-8D4D-B39D-EAC6882582A8}" dt="2019-10-15T15:05:10.505" v="2018" actId="1076"/>
          <ac:spMkLst>
            <pc:docMk/>
            <pc:sldMk cId="3293443988" sldId="777"/>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1" cy="482282"/>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sz="quarter" idx="1"/>
          </p:nvPr>
        </p:nvSpPr>
        <p:spPr>
          <a:xfrm>
            <a:off x="4144013" y="1"/>
            <a:ext cx="3169921" cy="482282"/>
          </a:xfrm>
          <a:prstGeom prst="rect">
            <a:avLst/>
          </a:prstGeom>
        </p:spPr>
        <p:txBody>
          <a:bodyPr vert="horz" lIns="96656" tIns="48328" rIns="96656" bIns="48328" rtlCol="0"/>
          <a:lstStyle>
            <a:lvl1pPr algn="r">
              <a:defRPr sz="1200"/>
            </a:lvl1pPr>
          </a:lstStyle>
          <a:p>
            <a:fld id="{04D06D4B-F083-4F0B-B6C9-2D493B329ED9}" type="datetimeFigureOut">
              <a:rPr lang="en-US" smtClean="0"/>
              <a:t>10/14/19</a:t>
            </a:fld>
            <a:endParaRPr lang="en-US" dirty="0"/>
          </a:p>
        </p:txBody>
      </p:sp>
      <p:sp>
        <p:nvSpPr>
          <p:cNvPr id="4" name="Footer Placeholder 3"/>
          <p:cNvSpPr>
            <a:spLocks noGrp="1"/>
          </p:cNvSpPr>
          <p:nvPr>
            <p:ph type="ftr" sz="quarter" idx="2"/>
          </p:nvPr>
        </p:nvSpPr>
        <p:spPr>
          <a:xfrm>
            <a:off x="3" y="9118920"/>
            <a:ext cx="3169921" cy="482281"/>
          </a:xfrm>
          <a:prstGeom prst="rect">
            <a:avLst/>
          </a:prstGeom>
        </p:spPr>
        <p:txBody>
          <a:bodyPr vert="horz" lIns="96656" tIns="48328" rIns="96656" bIns="4832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013" y="9118920"/>
            <a:ext cx="3169921" cy="482281"/>
          </a:xfrm>
          <a:prstGeom prst="rect">
            <a:avLst/>
          </a:prstGeom>
        </p:spPr>
        <p:txBody>
          <a:bodyPr vert="horz" lIns="96656" tIns="48328" rIns="96656" bIns="48328" rtlCol="0" anchor="b"/>
          <a:lstStyle>
            <a:lvl1pPr algn="r">
              <a:defRPr sz="1200"/>
            </a:lvl1pPr>
          </a:lstStyle>
          <a:p>
            <a:fld id="{BC3C506F-2269-46DF-AAD8-716176AB6A1F}" type="slidenum">
              <a:rPr lang="en-US" smtClean="0"/>
              <a:t>‹#›</a:t>
            </a:fld>
            <a:endParaRPr lang="en-US" dirty="0"/>
          </a:p>
        </p:txBody>
      </p:sp>
    </p:spTree>
    <p:extLst>
      <p:ext uri="{BB962C8B-B14F-4D97-AF65-F5344CB8AC3E}">
        <p14:creationId xmlns:p14="http://schemas.microsoft.com/office/powerpoint/2010/main" val="73833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725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354555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408139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366434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302520"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7" name="Holder 4"/>
          <p:cNvSpPr>
            <a:spLocks noGrp="1"/>
          </p:cNvSpPr>
          <p:nvPr>
            <p:ph type="ftr" sz="quarter" idx="5"/>
          </p:nvPr>
        </p:nvSpPr>
        <p:spPr>
          <a:xfrm>
            <a:off x="866647" y="6538623"/>
            <a:ext cx="763269"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8" name="Holder 5"/>
          <p:cNvSpPr>
            <a:spLocks noGrp="1"/>
          </p:cNvSpPr>
          <p:nvPr>
            <p:ph type="dt" sz="half" idx="6"/>
          </p:nvPr>
        </p:nvSpPr>
        <p:spPr>
          <a:xfrm>
            <a:off x="1865502" y="6538623"/>
            <a:ext cx="1944498"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5"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8"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133281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367676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213601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6"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7"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886819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3"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4"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274828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457201" y="432610"/>
            <a:ext cx="8293100" cy="569268"/>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October 2019</a:t>
            </a:r>
            <a:endParaRPr lang="en-US" dirty="0"/>
          </a:p>
        </p:txBody>
      </p:sp>
      <p:sp>
        <p:nvSpPr>
          <p:cNvPr id="5" name="Footer Placeholder 4"/>
          <p:cNvSpPr>
            <a:spLocks noGrp="1"/>
          </p:cNvSpPr>
          <p:nvPr>
            <p:ph type="ftr" sz="quarter" idx="11"/>
          </p:nvPr>
        </p:nvSpPr>
        <p:spPr/>
        <p:txBody>
          <a:bodyPr/>
          <a:lstStyle/>
          <a:p>
            <a:pPr>
              <a:defRPr/>
            </a:pPr>
            <a:r>
              <a:rPr lang="en-US"/>
              <a:t>Bishop | DUNE PMG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1" y="1238250"/>
            <a:ext cx="8293100" cy="4846638"/>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101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1" y="432611"/>
            <a:ext cx="8293100" cy="548785"/>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October 2019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Bishop | DUNE PMG</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1" y="1238250"/>
            <a:ext cx="3998846" cy="484663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5" y="1238250"/>
            <a:ext cx="3998846" cy="484663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382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5" y="5347370"/>
            <a:ext cx="4003605" cy="73751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itle 1"/>
          <p:cNvSpPr>
            <a:spLocks noGrp="1"/>
          </p:cNvSpPr>
          <p:nvPr>
            <p:ph type="title"/>
          </p:nvPr>
        </p:nvSpPr>
        <p:spPr>
          <a:xfrm>
            <a:off x="446059" y="432612"/>
            <a:ext cx="8304267" cy="57950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70"/>
            <a:ext cx="4067130" cy="73751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October 2019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Bishop | DUNE PMG</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1" y="1238250"/>
            <a:ext cx="3998846" cy="3892550"/>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5" y="1238250"/>
            <a:ext cx="3998846" cy="3892550"/>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817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1" y="432611"/>
            <a:ext cx="8293100" cy="64695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1" y="1238252"/>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October 2019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32083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2"/>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October 2019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273512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3B5A77"/>
                </a:solidFill>
                <a:latin typeface="Arial"/>
                <a:cs typeface="Arial"/>
              </a:defRPr>
            </a:lvl1pPr>
          </a:lstStyle>
          <a:p>
            <a:endParaRPr/>
          </a:p>
        </p:txBody>
      </p:sp>
      <p:sp>
        <p:nvSpPr>
          <p:cNvPr id="6" name="Holder 6"/>
          <p:cNvSpPr>
            <a:spLocks noGrp="1"/>
          </p:cNvSpPr>
          <p:nvPr>
            <p:ph type="sldNum" sz="quarter" idx="7"/>
          </p:nvPr>
        </p:nvSpPr>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7"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8"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Picture Placeholder 12"/>
          <p:cNvSpPr>
            <a:spLocks noGrp="1"/>
          </p:cNvSpPr>
          <p:nvPr>
            <p:ph type="pic" sz="quarter" idx="15"/>
          </p:nvPr>
        </p:nvSpPr>
        <p:spPr>
          <a:xfrm>
            <a:off x="3716339"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900" baseline="0" smtClean="0">
                <a:solidFill>
                  <a:srgbClr val="004C97"/>
                </a:solidFill>
                <a:latin typeface="Helvetica"/>
              </a:defRPr>
            </a:lvl1pPr>
          </a:lstStyle>
          <a:p>
            <a:pPr>
              <a:defRPr/>
            </a:pPr>
            <a:r>
              <a:rPr lang="en-US"/>
              <a:t>October 2019</a:t>
            </a:r>
            <a:endParaRPr lang="en-US" dirty="0"/>
          </a:p>
        </p:txBody>
      </p:sp>
      <p:sp>
        <p:nvSpPr>
          <p:cNvPr id="7" name="Footer Placeholder 4"/>
          <p:cNvSpPr>
            <a:spLocks noGrp="1"/>
          </p:cNvSpPr>
          <p:nvPr>
            <p:ph type="ftr" sz="quarter" idx="17"/>
          </p:nvPr>
        </p:nvSpPr>
        <p:spPr/>
        <p:txBody>
          <a:bodyPr/>
          <a:lstStyle>
            <a:lvl1pPr>
              <a:defRPr sz="900" baseline="0" dirty="0">
                <a:solidFill>
                  <a:srgbClr val="004C97"/>
                </a:solidFill>
                <a:latin typeface="Helvetica"/>
              </a:defRPr>
            </a:lvl1pPr>
          </a:lstStyle>
          <a:p>
            <a:pPr>
              <a:defRPr/>
            </a:pPr>
            <a:r>
              <a:rPr lang="en-US"/>
              <a:t>Bishop | DUNE PMG</a:t>
            </a:r>
            <a:endParaRPr lang="en-US" dirty="0"/>
          </a:p>
        </p:txBody>
      </p:sp>
      <p:sp>
        <p:nvSpPr>
          <p:cNvPr id="8" name="Slide Number Placeholder 5"/>
          <p:cNvSpPr>
            <a:spLocks noGrp="1"/>
          </p:cNvSpPr>
          <p:nvPr>
            <p:ph type="sldNum" sz="quarter" idx="18"/>
          </p:nvPr>
        </p:nvSpPr>
        <p:spPr/>
        <p:txBody>
          <a:bodyPr/>
          <a:lstStyle>
            <a:lvl1pPr>
              <a:defRPr sz="9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1" y="429098"/>
            <a:ext cx="8293100" cy="647102"/>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7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9"/>
            <a:ext cx="8296275" cy="4241851"/>
          </a:xfrm>
          <a:prstGeom prst="rect">
            <a:avLst/>
          </a:prstGeom>
        </p:spPr>
        <p:txBody>
          <a:bodyPr/>
          <a:lstStyle>
            <a:lvl1pPr marL="0" indent="0">
              <a:buNone/>
              <a:defRPr sz="2400">
                <a:solidFill>
                  <a:srgbClr val="63666A"/>
                </a:solidFill>
                <a:latin typeface="Helvetica"/>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2" name="Text Placeholder 2"/>
          <p:cNvSpPr>
            <a:spLocks noGrp="1"/>
          </p:cNvSpPr>
          <p:nvPr>
            <p:ph type="body" idx="11"/>
          </p:nvPr>
        </p:nvSpPr>
        <p:spPr>
          <a:xfrm>
            <a:off x="457204" y="5686118"/>
            <a:ext cx="8293095" cy="439738"/>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900" baseline="0" smtClean="0">
                <a:solidFill>
                  <a:srgbClr val="004C97"/>
                </a:solidFill>
                <a:latin typeface="Helvetica"/>
              </a:defRPr>
            </a:lvl1pPr>
          </a:lstStyle>
          <a:p>
            <a:pPr>
              <a:defRPr/>
            </a:pPr>
            <a:r>
              <a:rPr lang="en-US"/>
              <a:t>October 2019</a:t>
            </a:r>
            <a:endParaRPr lang="en-US" dirty="0"/>
          </a:p>
        </p:txBody>
      </p:sp>
      <p:sp>
        <p:nvSpPr>
          <p:cNvPr id="6" name="Footer Placeholder 4"/>
          <p:cNvSpPr>
            <a:spLocks noGrp="1"/>
          </p:cNvSpPr>
          <p:nvPr>
            <p:ph type="ftr" sz="quarter" idx="13"/>
          </p:nvPr>
        </p:nvSpPr>
        <p:spPr/>
        <p:txBody>
          <a:bodyPr/>
          <a:lstStyle>
            <a:lvl1pPr>
              <a:defRPr sz="900" baseline="0" dirty="0">
                <a:solidFill>
                  <a:srgbClr val="004C97"/>
                </a:solidFill>
                <a:latin typeface="Helvetica"/>
              </a:defRPr>
            </a:lvl1pPr>
          </a:lstStyle>
          <a:p>
            <a:pPr>
              <a:defRPr/>
            </a:pPr>
            <a:r>
              <a:rPr lang="en-US"/>
              <a:t>Bishop | DUNE PMG</a:t>
            </a:r>
            <a:endParaRPr lang="en-US" dirty="0"/>
          </a:p>
        </p:txBody>
      </p:sp>
      <p:sp>
        <p:nvSpPr>
          <p:cNvPr id="7" name="Slide Number Placeholder 5"/>
          <p:cNvSpPr>
            <a:spLocks noGrp="1"/>
          </p:cNvSpPr>
          <p:nvPr>
            <p:ph type="sldNum" sz="quarter" idx="14"/>
          </p:nvPr>
        </p:nvSpPr>
        <p:spPr/>
        <p:txBody>
          <a:bodyPr/>
          <a:lstStyle>
            <a:lvl1pPr>
              <a:defRPr sz="9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5" y="425570"/>
            <a:ext cx="8293096" cy="603767"/>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155788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October 2019</a:t>
            </a:r>
            <a:endParaRPr lang="en-US" dirty="0"/>
          </a:p>
        </p:txBody>
      </p:sp>
      <p:sp>
        <p:nvSpPr>
          <p:cNvPr id="4" name="Footer Placeholder 3"/>
          <p:cNvSpPr>
            <a:spLocks noGrp="1"/>
          </p:cNvSpPr>
          <p:nvPr>
            <p:ph type="ftr" sz="quarter" idx="11"/>
          </p:nvPr>
        </p:nvSpPr>
        <p:spPr/>
        <p:txBody>
          <a:bodyPr/>
          <a:lstStyle/>
          <a:p>
            <a:r>
              <a:rPr lang="en-US"/>
              <a:t>Bishop | DUNE PMG</a:t>
            </a:r>
            <a:endParaRPr lang="en-US" dirty="0"/>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dirty="0"/>
          </a:p>
        </p:txBody>
      </p:sp>
    </p:spTree>
    <p:extLst>
      <p:ext uri="{BB962C8B-B14F-4D97-AF65-F5344CB8AC3E}">
        <p14:creationId xmlns:p14="http://schemas.microsoft.com/office/powerpoint/2010/main" val="298786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October 2019</a:t>
            </a:r>
            <a:endParaRPr lang="en-US" dirty="0"/>
          </a:p>
        </p:txBody>
      </p:sp>
      <p:sp>
        <p:nvSpPr>
          <p:cNvPr id="5" name="Footer Placeholder 4"/>
          <p:cNvSpPr>
            <a:spLocks noGrp="1"/>
          </p:cNvSpPr>
          <p:nvPr>
            <p:ph type="ftr" sz="quarter" idx="11"/>
          </p:nvPr>
        </p:nvSpPr>
        <p:spPr/>
        <p:txBody>
          <a:bodyPr/>
          <a:lstStyle/>
          <a:p>
            <a:pPr>
              <a:defRPr/>
            </a:pPr>
            <a:r>
              <a:rPr lang="en-US"/>
              <a:t>Bishop | DUNE PMG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80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October 2019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Bishop | DUNE PMG</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8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October 2019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Bishop | DUNE PMG</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18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October 2019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1717253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October 2019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1053125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October 2019</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Bishop | DUNE PMG</a:t>
            </a:r>
            <a:endParaRPr lang="en-US" dirty="0"/>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6641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a:t>October 2019</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a:t>Bishop | DUNE PMG</a:t>
            </a:r>
            <a:endParaRPr lang="en-US" dirty="0"/>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212323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2" cstate="print"/>
            <a:stretch>
              <a:fillRect/>
            </a:stretch>
          </a:blipFill>
        </p:spPr>
        <p:txBody>
          <a:bodyPr wrap="square" lIns="0" tIns="0" rIns="0" bIns="0" rtlCol="0"/>
          <a:lstStyle/>
          <a:p>
            <a:endParaRPr dirty="0"/>
          </a:p>
        </p:txBody>
      </p:sp>
      <p:sp>
        <p:nvSpPr>
          <p:cNvPr id="18" name="bk object 18"/>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13"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4"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5"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October 2019</a:t>
            </a:r>
            <a:endParaRPr lang="en-US" dirty="0"/>
          </a:p>
        </p:txBody>
      </p:sp>
      <p:sp>
        <p:nvSpPr>
          <p:cNvPr id="4" name="Footer Placeholder 3"/>
          <p:cNvSpPr>
            <a:spLocks noGrp="1"/>
          </p:cNvSpPr>
          <p:nvPr>
            <p:ph type="ftr" sz="quarter" idx="11"/>
          </p:nvPr>
        </p:nvSpPr>
        <p:spPr/>
        <p:txBody>
          <a:bodyPr/>
          <a:lstStyle/>
          <a:p>
            <a:r>
              <a:rPr lang="en-US"/>
              <a:t>Bishop | DUNE PMG</a:t>
            </a:r>
            <a:endParaRPr lang="en-US" dirty="0"/>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dirty="0"/>
          </a:p>
        </p:txBody>
      </p:sp>
    </p:spTree>
    <p:extLst>
      <p:ext uri="{BB962C8B-B14F-4D97-AF65-F5344CB8AC3E}">
        <p14:creationId xmlns:p14="http://schemas.microsoft.com/office/powerpoint/2010/main" val="146668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2" cstate="print"/>
            <a:stretch>
              <a:fillRect/>
            </a:stretch>
          </a:blipFill>
        </p:spPr>
        <p:txBody>
          <a:bodyPr wrap="square" lIns="0" tIns="0" rIns="0" bIns="0" rtlCol="0"/>
          <a:lstStyle/>
          <a:p>
            <a:endParaRPr dirty="0"/>
          </a:p>
        </p:txBody>
      </p:sp>
      <p:sp>
        <p:nvSpPr>
          <p:cNvPr id="18" name="bk object 18"/>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11" name="Holder 6"/>
          <p:cNvSpPr>
            <a:spLocks noGrp="1"/>
          </p:cNvSpPr>
          <p:nvPr>
            <p:ph type="sldNum" sz="quarter" idx="7"/>
          </p:nvPr>
        </p:nvSpPr>
        <p:spPr>
          <a:xfrm>
            <a:off x="240159" y="65634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2" name="Holder 4"/>
          <p:cNvSpPr>
            <a:spLocks noGrp="1"/>
          </p:cNvSpPr>
          <p:nvPr>
            <p:ph type="ftr" sz="quarter" idx="5"/>
          </p:nvPr>
        </p:nvSpPr>
        <p:spPr>
          <a:xfrm>
            <a:off x="866647" y="65634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3" name="Holder 5"/>
          <p:cNvSpPr>
            <a:spLocks noGrp="1"/>
          </p:cNvSpPr>
          <p:nvPr>
            <p:ph type="dt" sz="half" idx="6"/>
          </p:nvPr>
        </p:nvSpPr>
        <p:spPr>
          <a:xfrm>
            <a:off x="4038600" y="65532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7"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8"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9"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1738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October 2019</a:t>
            </a:r>
          </a:p>
        </p:txBody>
      </p:sp>
      <p:sp>
        <p:nvSpPr>
          <p:cNvPr id="5" name="Footer Placeholder 4"/>
          <p:cNvSpPr>
            <a:spLocks noGrp="1"/>
          </p:cNvSpPr>
          <p:nvPr>
            <p:ph type="ftr" sz="quarter" idx="11"/>
          </p:nvPr>
        </p:nvSpPr>
        <p:spPr/>
        <p:txBody>
          <a:bodyPr/>
          <a:lstStyle/>
          <a:p>
            <a:r>
              <a:rPr lang="en-US"/>
              <a:t>Bishop | DUNE PMG</a:t>
            </a:r>
          </a:p>
        </p:txBody>
      </p:sp>
      <p:sp>
        <p:nvSpPr>
          <p:cNvPr id="6" name="Slide Number Placeholder 5"/>
          <p:cNvSpPr>
            <a:spLocks noGrp="1"/>
          </p:cNvSpPr>
          <p:nvPr>
            <p:ph type="sldNum" sz="quarter" idx="12"/>
          </p:nvPr>
        </p:nvSpPr>
        <p:spPr/>
        <p:txBody>
          <a:bodyPr/>
          <a:lstStyle/>
          <a:p>
            <a:fld id="{20EC3A68-F998-446E-973E-CBB5845D7394}" type="slidenum">
              <a:rPr lang="en-US" smtClean="0"/>
              <a:t>‹#›</a:t>
            </a:fld>
            <a:endParaRPr lang="en-US"/>
          </a:p>
        </p:txBody>
      </p:sp>
    </p:spTree>
    <p:extLst>
      <p:ext uri="{BB962C8B-B14F-4D97-AF65-F5344CB8AC3E}">
        <p14:creationId xmlns:p14="http://schemas.microsoft.com/office/powerpoint/2010/main" val="108490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2"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3"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212117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3"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5"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224384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9"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444500" y="495242"/>
            <a:ext cx="8255000" cy="304800"/>
          </a:xfrm>
          <a:prstGeom prst="rect">
            <a:avLst/>
          </a:prstGeom>
        </p:spPr>
        <p:txBody>
          <a:bodyPr wrap="square" lIns="0" tIns="0" rIns="0" bIns="0">
            <a:spAutoFit/>
          </a:bodyPr>
          <a:lstStyle>
            <a:lvl1pPr>
              <a:defRPr sz="2200" b="1" i="0">
                <a:solidFill>
                  <a:srgbClr val="BB5F2B"/>
                </a:solidFill>
                <a:latin typeface="Arial"/>
                <a:cs typeface="Arial"/>
              </a:defRPr>
            </a:lvl1pPr>
          </a:lstStyle>
          <a:p>
            <a:endParaRPr/>
          </a:p>
        </p:txBody>
      </p:sp>
      <p:sp>
        <p:nvSpPr>
          <p:cNvPr id="3" name="Holder 3"/>
          <p:cNvSpPr>
            <a:spLocks noGrp="1"/>
          </p:cNvSpPr>
          <p:nvPr>
            <p:ph type="body" idx="1"/>
          </p:nvPr>
        </p:nvSpPr>
        <p:spPr>
          <a:xfrm>
            <a:off x="382904" y="1317059"/>
            <a:ext cx="8378190" cy="1779905"/>
          </a:xfrm>
          <a:prstGeom prst="rect">
            <a:avLst/>
          </a:prstGeom>
        </p:spPr>
        <p:txBody>
          <a:bodyPr wrap="square" lIns="0" tIns="0" rIns="0" bIns="0">
            <a:spAutoFit/>
          </a:bodyPr>
          <a:lstStyle>
            <a:lvl1pPr>
              <a:defRPr sz="2200" b="0" i="0">
                <a:solidFill>
                  <a:srgbClr val="3B5A77"/>
                </a:solidFill>
                <a:latin typeface="Arial"/>
                <a:cs typeface="Arial"/>
              </a:defRPr>
            </a:lvl1pPr>
          </a:lstStyle>
          <a:p>
            <a:endParaRPr/>
          </a:p>
        </p:txBody>
      </p:sp>
      <p:sp>
        <p:nvSpPr>
          <p:cNvPr id="4" name="Holder 4"/>
          <p:cNvSpPr>
            <a:spLocks noGrp="1"/>
          </p:cNvSpPr>
          <p:nvPr>
            <p:ph type="ftr" sz="quarter" idx="5"/>
          </p:nvPr>
        </p:nvSpPr>
        <p:spPr>
          <a:xfrm>
            <a:off x="866647" y="6538623"/>
            <a:ext cx="763269"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5" name="Holder 5"/>
          <p:cNvSpPr>
            <a:spLocks noGrp="1"/>
          </p:cNvSpPr>
          <p:nvPr>
            <p:ph type="dt" sz="half" idx="6"/>
          </p:nvPr>
        </p:nvSpPr>
        <p:spPr>
          <a:xfrm>
            <a:off x="1865502" y="6538623"/>
            <a:ext cx="1944498"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
        <p:nvSpPr>
          <p:cNvPr id="6" name="Holder 6"/>
          <p:cNvSpPr>
            <a:spLocks noGrp="1"/>
          </p:cNvSpPr>
          <p:nvPr>
            <p:ph type="sldNum" sz="quarter" idx="7"/>
          </p:nvPr>
        </p:nvSpPr>
        <p:spPr>
          <a:xfrm>
            <a:off x="240159" y="6538623"/>
            <a:ext cx="336679" cy="184666"/>
          </a:xfrm>
          <a:prstGeom prst="rect">
            <a:avLst/>
          </a:prstGeom>
        </p:spPr>
        <p:txBody>
          <a:bodyPr wrap="square" lIns="0" tIns="0" rIns="0" bIns="0">
            <a:spAutoFit/>
          </a:bodyPr>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4" r:id="rId7"/>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
        <p:nvSpPr>
          <p:cNvPr id="9" name="Holder 6"/>
          <p:cNvSpPr>
            <a:spLocks noGrp="1"/>
          </p:cNvSpPr>
          <p:nvPr>
            <p:ph type="sldNum" sz="quarter" idx="4"/>
          </p:nvPr>
        </p:nvSpPr>
        <p:spPr>
          <a:xfrm>
            <a:off x="240159" y="6538623"/>
            <a:ext cx="336679" cy="184666"/>
          </a:xfrm>
          <a:prstGeom prst="rect">
            <a:avLst/>
          </a:prstGeo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0" name="Holder 4"/>
          <p:cNvSpPr>
            <a:spLocks noGrp="1"/>
          </p:cNvSpPr>
          <p:nvPr>
            <p:ph type="ftr" sz="quarter" idx="3"/>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1" name="Holder 5"/>
          <p:cNvSpPr>
            <a:spLocks noGrp="1"/>
          </p:cNvSpPr>
          <p:nvPr>
            <p:ph type="dt" sz="half" idx="2"/>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October 2019</a:t>
            </a:r>
            <a:endParaRPr lang="en-US" dirty="0"/>
          </a:p>
        </p:txBody>
      </p:sp>
    </p:spTree>
    <p:extLst>
      <p:ext uri="{BB962C8B-B14F-4D97-AF65-F5344CB8AC3E}">
        <p14:creationId xmlns:p14="http://schemas.microsoft.com/office/powerpoint/2010/main" val="124966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900" dirty="0"/>
              <a:t>LBNF</a:t>
            </a:r>
          </a:p>
        </p:txBody>
      </p:sp>
      <p:cxnSp>
        <p:nvCxnSpPr>
          <p:cNvPr id="13" name="Straight Connector 12"/>
          <p:cNvCxnSpPr/>
          <p:nvPr/>
        </p:nvCxnSpPr>
        <p:spPr>
          <a:xfrm>
            <a:off x="457201"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2"/>
            <a:ext cx="1136650" cy="187325"/>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r>
              <a:rPr lang="en-US"/>
              <a:t>October 2019</a:t>
            </a:r>
            <a:endParaRPr lang="en-US" dirty="0"/>
          </a:p>
        </p:txBody>
      </p:sp>
      <p:sp>
        <p:nvSpPr>
          <p:cNvPr id="5" name="Footer Placeholder 4"/>
          <p:cNvSpPr>
            <a:spLocks noGrp="1"/>
          </p:cNvSpPr>
          <p:nvPr>
            <p:ph type="ftr" sz="quarter" idx="3"/>
          </p:nvPr>
        </p:nvSpPr>
        <p:spPr>
          <a:xfrm>
            <a:off x="2116139" y="6488432"/>
            <a:ext cx="5616575" cy="187325"/>
          </a:xfrm>
          <a:prstGeom prst="rect">
            <a:avLst/>
          </a:prstGeom>
        </p:spPr>
        <p:txBody>
          <a:bodyPr lIns="0" tIns="0" rIns="0" bIns="0" anchor="b" anchorCtr="0"/>
          <a:lstStyle>
            <a:lvl1pPr fontAlgn="auto">
              <a:spcBef>
                <a:spcPts val="0"/>
              </a:spcBef>
              <a:spcAft>
                <a:spcPts val="0"/>
              </a:spcAft>
              <a:defRPr sz="900" baseline="0" dirty="0">
                <a:solidFill>
                  <a:srgbClr val="004C97"/>
                </a:solidFill>
                <a:latin typeface="Helvetica"/>
                <a:ea typeface="+mn-ea"/>
                <a:cs typeface="+mn-cs"/>
              </a:defRPr>
            </a:lvl1pPr>
          </a:lstStyle>
          <a:p>
            <a:pPr>
              <a:defRPr/>
            </a:pPr>
            <a:r>
              <a:rPr lang="en-US"/>
              <a:t>Bishop | DUNE PMG</a:t>
            </a:r>
            <a:endParaRPr lang="en-US" dirty="0"/>
          </a:p>
        </p:txBody>
      </p:sp>
      <p:sp>
        <p:nvSpPr>
          <p:cNvPr id="6" name="Slide Number Placeholder 5"/>
          <p:cNvSpPr>
            <a:spLocks noGrp="1"/>
          </p:cNvSpPr>
          <p:nvPr>
            <p:ph type="sldNum" sz="quarter" idx="4"/>
          </p:nvPr>
        </p:nvSpPr>
        <p:spPr>
          <a:xfrm>
            <a:off x="454026" y="6488432"/>
            <a:ext cx="525463" cy="187325"/>
          </a:xfrm>
          <a:prstGeom prst="rect">
            <a:avLst/>
          </a:prstGeom>
        </p:spPr>
        <p:txBody>
          <a:bodyPr lIns="0" tIns="0" rIns="0" bIns="0" anchor="b" anchorCtr="0"/>
          <a:lstStyle>
            <a:lvl1pPr fontAlgn="auto">
              <a:spcBef>
                <a:spcPts val="0"/>
              </a:spcBef>
              <a:spcAft>
                <a:spcPts val="0"/>
              </a:spcAft>
              <a:defRPr sz="9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6237107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hdr="0"/>
  <p:txStyles>
    <p:titleStyle>
      <a:lvl1pPr algn="ctr" defTabSz="342900" rtl="0" fontAlgn="base">
        <a:spcBef>
          <a:spcPct val="0"/>
        </a:spcBef>
        <a:spcAft>
          <a:spcPct val="0"/>
        </a:spcAft>
        <a:defRPr sz="3300" kern="1200">
          <a:solidFill>
            <a:schemeClr val="tx1"/>
          </a:solidFill>
          <a:latin typeface="+mj-lt"/>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October 2019</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Bishop | DUNE PMG</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73087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57962" y="473201"/>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4" name="object 4"/>
          <p:cNvSpPr/>
          <p:nvPr/>
        </p:nvSpPr>
        <p:spPr>
          <a:xfrm>
            <a:off x="5135879" y="211836"/>
            <a:ext cx="3598164" cy="214883"/>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p:nvPr/>
        </p:nvSpPr>
        <p:spPr>
          <a:xfrm>
            <a:off x="444500" y="1951450"/>
            <a:ext cx="4023360" cy="407034"/>
          </a:xfrm>
          <a:prstGeom prst="rect">
            <a:avLst/>
          </a:prstGeom>
        </p:spPr>
        <p:txBody>
          <a:bodyPr vert="horz" wrap="square" lIns="0" tIns="0" rIns="0" bIns="0" rtlCol="0">
            <a:spAutoFit/>
          </a:bodyPr>
          <a:lstStyle/>
          <a:p>
            <a:pPr marL="12700">
              <a:lnSpc>
                <a:spcPts val="3810"/>
              </a:lnSpc>
            </a:pPr>
            <a:r>
              <a:rPr sz="3200" b="1" dirty="0">
                <a:solidFill>
                  <a:srgbClr val="BB5F2B"/>
                </a:solidFill>
                <a:latin typeface="Arial"/>
                <a:cs typeface="Arial"/>
              </a:rPr>
              <a:t>DUNE Pro</a:t>
            </a:r>
            <a:r>
              <a:rPr sz="3200" b="1" spc="-15" dirty="0">
                <a:solidFill>
                  <a:srgbClr val="BB5F2B"/>
                </a:solidFill>
                <a:latin typeface="Arial"/>
                <a:cs typeface="Arial"/>
              </a:rPr>
              <a:t>j</a:t>
            </a:r>
            <a:r>
              <a:rPr sz="3200" b="1" dirty="0">
                <a:solidFill>
                  <a:srgbClr val="BB5F2B"/>
                </a:solidFill>
                <a:latin typeface="Arial"/>
                <a:cs typeface="Arial"/>
              </a:rPr>
              <a:t>e</a:t>
            </a:r>
            <a:r>
              <a:rPr sz="3200" b="1" spc="-10" dirty="0">
                <a:solidFill>
                  <a:srgbClr val="BB5F2B"/>
                </a:solidFill>
                <a:latin typeface="Arial"/>
                <a:cs typeface="Arial"/>
              </a:rPr>
              <a:t>c</a:t>
            </a:r>
            <a:r>
              <a:rPr sz="3200" b="1" dirty="0">
                <a:solidFill>
                  <a:srgbClr val="BB5F2B"/>
                </a:solidFill>
                <a:latin typeface="Arial"/>
                <a:cs typeface="Arial"/>
              </a:rPr>
              <a:t>t</a:t>
            </a:r>
            <a:r>
              <a:rPr sz="3200" b="1" spc="-15" dirty="0">
                <a:solidFill>
                  <a:srgbClr val="BB5F2B"/>
                </a:solidFill>
                <a:latin typeface="Arial"/>
                <a:cs typeface="Arial"/>
              </a:rPr>
              <a:t> </a:t>
            </a:r>
            <a:r>
              <a:rPr sz="3200" b="1" dirty="0">
                <a:solidFill>
                  <a:srgbClr val="BB5F2B"/>
                </a:solidFill>
                <a:latin typeface="Arial"/>
                <a:cs typeface="Arial"/>
              </a:rPr>
              <a:t>Status</a:t>
            </a:r>
            <a:endParaRPr sz="3200" dirty="0">
              <a:latin typeface="Arial"/>
              <a:cs typeface="Arial"/>
            </a:endParaRPr>
          </a:p>
        </p:txBody>
      </p:sp>
      <p:sp>
        <p:nvSpPr>
          <p:cNvPr id="7" name="object 7"/>
          <p:cNvSpPr txBox="1"/>
          <p:nvPr/>
        </p:nvSpPr>
        <p:spPr>
          <a:xfrm>
            <a:off x="441451" y="2742761"/>
            <a:ext cx="8245348" cy="1472198"/>
          </a:xfrm>
          <a:prstGeom prst="rect">
            <a:avLst/>
          </a:prstGeom>
        </p:spPr>
        <p:txBody>
          <a:bodyPr vert="horz" wrap="square" lIns="0" tIns="0" rIns="0" bIns="0" rtlCol="0">
            <a:spAutoFit/>
          </a:bodyPr>
          <a:lstStyle/>
          <a:p>
            <a:pPr marL="12700">
              <a:lnSpc>
                <a:spcPct val="100000"/>
              </a:lnSpc>
            </a:pPr>
            <a:r>
              <a:rPr lang="en-US" sz="2200" spc="-10" dirty="0">
                <a:solidFill>
                  <a:srgbClr val="BB5F2B"/>
                </a:solidFill>
                <a:latin typeface="Arial"/>
                <a:cs typeface="Arial"/>
              </a:rPr>
              <a:t>Janet Bishop</a:t>
            </a:r>
            <a:endParaRPr sz="2200" dirty="0">
              <a:latin typeface="Arial"/>
              <a:cs typeface="Arial"/>
            </a:endParaRPr>
          </a:p>
          <a:p>
            <a:pPr marL="12700">
              <a:lnSpc>
                <a:spcPct val="100000"/>
              </a:lnSpc>
            </a:pPr>
            <a:r>
              <a:rPr sz="2200" spc="-20" dirty="0">
                <a:solidFill>
                  <a:srgbClr val="BB5F2B"/>
                </a:solidFill>
                <a:latin typeface="Arial"/>
                <a:cs typeface="Arial"/>
              </a:rPr>
              <a:t>DU</a:t>
            </a:r>
            <a:r>
              <a:rPr sz="2200" spc="-30" dirty="0">
                <a:solidFill>
                  <a:srgbClr val="BB5F2B"/>
                </a:solidFill>
                <a:latin typeface="Arial"/>
                <a:cs typeface="Arial"/>
              </a:rPr>
              <a:t>N</a:t>
            </a:r>
            <a:r>
              <a:rPr sz="2200" spc="-15" dirty="0">
                <a:solidFill>
                  <a:srgbClr val="BB5F2B"/>
                </a:solidFill>
                <a:latin typeface="Arial"/>
                <a:cs typeface="Arial"/>
              </a:rPr>
              <a:t>E</a:t>
            </a:r>
            <a:r>
              <a:rPr sz="2200" spc="5" dirty="0">
                <a:solidFill>
                  <a:srgbClr val="BB5F2B"/>
                </a:solidFill>
                <a:latin typeface="Arial"/>
                <a:cs typeface="Arial"/>
              </a:rPr>
              <a:t> </a:t>
            </a:r>
            <a:r>
              <a:rPr lang="en-US" sz="2200" spc="-15" dirty="0">
                <a:solidFill>
                  <a:srgbClr val="BB5F2B"/>
                </a:solidFill>
                <a:latin typeface="Arial"/>
                <a:cs typeface="Arial"/>
              </a:rPr>
              <a:t>P</a:t>
            </a:r>
            <a:r>
              <a:rPr lang="en-US" sz="2200" spc="-30" dirty="0">
                <a:solidFill>
                  <a:srgbClr val="BB5F2B"/>
                </a:solidFill>
                <a:latin typeface="Arial"/>
                <a:cs typeface="Arial"/>
              </a:rPr>
              <a:t>M</a:t>
            </a:r>
            <a:r>
              <a:rPr lang="en-US" sz="2200" spc="-20" dirty="0">
                <a:solidFill>
                  <a:srgbClr val="BB5F2B"/>
                </a:solidFill>
                <a:latin typeface="Arial"/>
                <a:cs typeface="Arial"/>
              </a:rPr>
              <a:t>G</a:t>
            </a:r>
            <a:r>
              <a:rPr sz="2200" spc="15" dirty="0">
                <a:solidFill>
                  <a:srgbClr val="BB5F2B"/>
                </a:solidFill>
                <a:latin typeface="Arial"/>
                <a:cs typeface="Arial"/>
              </a:rPr>
              <a:t> </a:t>
            </a:r>
            <a:r>
              <a:rPr sz="2200" spc="-30" dirty="0">
                <a:solidFill>
                  <a:srgbClr val="BB5F2B"/>
                </a:solidFill>
                <a:latin typeface="Arial"/>
                <a:cs typeface="Arial"/>
              </a:rPr>
              <a:t>M</a:t>
            </a:r>
            <a:r>
              <a:rPr sz="2200" spc="-15" dirty="0">
                <a:solidFill>
                  <a:srgbClr val="BB5F2B"/>
                </a:solidFill>
                <a:latin typeface="Arial"/>
                <a:cs typeface="Arial"/>
              </a:rPr>
              <a:t>eet</a:t>
            </a:r>
            <a:r>
              <a:rPr sz="2200" dirty="0">
                <a:solidFill>
                  <a:srgbClr val="BB5F2B"/>
                </a:solidFill>
                <a:latin typeface="Arial"/>
                <a:cs typeface="Arial"/>
              </a:rPr>
              <a:t>i</a:t>
            </a:r>
            <a:r>
              <a:rPr sz="2200" spc="-15" dirty="0">
                <a:solidFill>
                  <a:srgbClr val="BB5F2B"/>
                </a:solidFill>
                <a:latin typeface="Arial"/>
                <a:cs typeface="Arial"/>
              </a:rPr>
              <a:t>ng</a:t>
            </a:r>
            <a:endParaRPr sz="2200" dirty="0">
              <a:latin typeface="Arial"/>
              <a:cs typeface="Arial"/>
            </a:endParaRPr>
          </a:p>
          <a:p>
            <a:pPr marL="12700">
              <a:lnSpc>
                <a:spcPts val="2615"/>
              </a:lnSpc>
              <a:spcBef>
                <a:spcPts val="530"/>
              </a:spcBef>
            </a:pPr>
            <a:r>
              <a:rPr lang="en-US" sz="2200" spc="-15" dirty="0">
                <a:solidFill>
                  <a:srgbClr val="BB5F2B"/>
                </a:solidFill>
                <a:latin typeface="Arial"/>
                <a:cs typeface="Arial"/>
              </a:rPr>
              <a:t>October 2019</a:t>
            </a:r>
            <a:endParaRPr lang="en-US" sz="2200" spc="-10" dirty="0">
              <a:solidFill>
                <a:srgbClr val="BB5F2B"/>
              </a:solidFill>
              <a:latin typeface="Arial"/>
              <a:cs typeface="Arial"/>
            </a:endParaRPr>
          </a:p>
          <a:p>
            <a:pPr marL="12700">
              <a:lnSpc>
                <a:spcPts val="2615"/>
              </a:lnSpc>
              <a:spcBef>
                <a:spcPts val="530"/>
              </a:spcBef>
            </a:pPr>
            <a:endParaRPr lang="en-US" sz="2200" spc="-10" dirty="0">
              <a:solidFill>
                <a:srgbClr val="BB5F2B"/>
              </a:solidFill>
              <a:latin typeface="Arial"/>
              <a:cs typeface="Arial"/>
            </a:endParaRPr>
          </a:p>
        </p:txBody>
      </p:sp>
      <p:sp>
        <p:nvSpPr>
          <p:cNvPr id="8" name="object 8"/>
          <p:cNvSpPr/>
          <p:nvPr/>
        </p:nvSpPr>
        <p:spPr>
          <a:xfrm>
            <a:off x="6400800" y="6410199"/>
            <a:ext cx="1600200" cy="349375"/>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5933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Far Detector Engineering</a:t>
            </a:r>
          </a:p>
        </p:txBody>
      </p:sp>
      <p:sp>
        <p:nvSpPr>
          <p:cNvPr id="3" name="Text Placeholder 2"/>
          <p:cNvSpPr>
            <a:spLocks noGrp="1"/>
          </p:cNvSpPr>
          <p:nvPr>
            <p:ph type="body" idx="1"/>
          </p:nvPr>
        </p:nvSpPr>
        <p:spPr>
          <a:xfrm>
            <a:off x="305752" y="1066800"/>
            <a:ext cx="8609648" cy="4585871"/>
          </a:xfrm>
        </p:spPr>
        <p: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DUNE General</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Worked on the final version of the DUNE Far Detector Technical Coordination volume of the Technical Design Report. </a:t>
            </a:r>
          </a:p>
          <a:p>
            <a:pPr marL="285750" indent="-285750">
              <a:buFont typeface="Arial" panose="020B0604020202020204" pitchFamily="34" charset="0"/>
              <a:buChar char="•"/>
            </a:pPr>
            <a:r>
              <a:rPr lang="en-US" sz="2000" dirty="0"/>
              <a:t>DUNE Detector component integration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Bi-weekly meetings are in process of being scheduled to discuss detector interfaces which include lead engineers and applicable consortia technical leads.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DUNE Detector Electrical/Electronics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Continued a series of meetings with the DAQ Consortia leaders on issues relating to the Surface Computer Room, Underground DAQ Room and main fiber trunk runs.  We are studying the possibility of moving DAQ racks to the top of the </a:t>
            </a:r>
            <a:r>
              <a:rPr lang="en-US" sz="1600" dirty="0" err="1">
                <a:solidFill>
                  <a:schemeClr val="tx1">
                    <a:lumMod val="75000"/>
                    <a:lumOff val="25000"/>
                  </a:schemeClr>
                </a:solidFill>
                <a:latin typeface="Arial" panose="020B0604020202020204" pitchFamily="34" charset="0"/>
                <a:cs typeface="Arial" panose="020B0604020202020204" pitchFamily="34" charset="0"/>
              </a:rPr>
              <a:t>cryo</a:t>
            </a:r>
            <a:r>
              <a:rPr lang="en-US" sz="1600" dirty="0">
                <a:solidFill>
                  <a:schemeClr val="tx1">
                    <a:lumMod val="75000"/>
                    <a:lumOff val="25000"/>
                  </a:schemeClr>
                </a:solidFill>
                <a:latin typeface="Arial" panose="020B0604020202020204" pitchFamily="34" charset="0"/>
                <a:cs typeface="Arial" panose="020B0604020202020204" pitchFamily="34" charset="0"/>
              </a:rPr>
              <a:t> mezzanine for each of the four detectors.  Grounding, power and heat loads are all being evaluated.</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Worked with LBNF (Jack Fowler) to clarify expected performance and allowable optical power loss in the fiber runs from surface to underground.</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SLEDs (Single-Line-Electrical-Drawings) generated for the AC power distribution with UPS backup for the DAQ Racks has been produced for BOTH baseline design in the CUC and for racks on the </a:t>
            </a:r>
            <a:r>
              <a:rPr lang="en-US" sz="1600" dirty="0" err="1">
                <a:solidFill>
                  <a:schemeClr val="tx1">
                    <a:lumMod val="75000"/>
                    <a:lumOff val="25000"/>
                  </a:schemeClr>
                </a:solidFill>
                <a:latin typeface="Arial" panose="020B0604020202020204" pitchFamily="34" charset="0"/>
                <a:cs typeface="Arial" panose="020B0604020202020204" pitchFamily="34" charset="0"/>
              </a:rPr>
              <a:t>cryo</a:t>
            </a:r>
            <a:r>
              <a:rPr lang="en-US" sz="1600" dirty="0">
                <a:solidFill>
                  <a:schemeClr val="tx1">
                    <a:lumMod val="75000"/>
                    <a:lumOff val="25000"/>
                  </a:schemeClr>
                </a:solidFill>
                <a:latin typeface="Arial" panose="020B0604020202020204" pitchFamily="34" charset="0"/>
                <a:cs typeface="Arial" panose="020B0604020202020204" pitchFamily="34" charset="0"/>
              </a:rPr>
              <a:t> mezzanine.   Physical footprint required has been identified; will continue to work with CF on equipment location.</a:t>
            </a:r>
          </a:p>
          <a:p>
            <a:pPr lvl="1"/>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dirty="0"/>
              <a:t>October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135849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338554"/>
          </a:xfrm>
        </p:spPr>
        <p:txBody>
          <a:bodyPr/>
          <a:lstStyle/>
          <a:p>
            <a:r>
              <a:rPr lang="en-US" dirty="0"/>
              <a:t>Installation Prototyping Phase I Workshop: Sep 30 – Oct 3</a:t>
            </a:r>
          </a:p>
        </p:txBody>
      </p:sp>
      <p:sp>
        <p:nvSpPr>
          <p:cNvPr id="3" name="Content Placeholder 2"/>
          <p:cNvSpPr>
            <a:spLocks noGrp="1"/>
          </p:cNvSpPr>
          <p:nvPr>
            <p:ph sz="half" idx="2"/>
          </p:nvPr>
        </p:nvSpPr>
        <p:spPr>
          <a:xfrm>
            <a:off x="457200" y="990600"/>
            <a:ext cx="7848600" cy="5232202"/>
          </a:xfrm>
        </p:spPr>
        <p:txBody>
          <a:bodyPr/>
          <a:lstStyle/>
          <a:p>
            <a:r>
              <a:rPr lang="en-US" sz="2000" dirty="0"/>
              <a:t>Successful workshop with 15 visitors at Ash River and completed the following tasks:</a:t>
            </a:r>
          </a:p>
          <a:p>
            <a:pPr marL="342900" indent="-342900">
              <a:buFont typeface="Arial" panose="020B0604020202020204" pitchFamily="34" charset="0"/>
              <a:buChar char="•"/>
            </a:pPr>
            <a:r>
              <a:rPr lang="en-US" sz="2000" dirty="0"/>
              <a:t>Constructed an APA Doublet several times</a:t>
            </a:r>
          </a:p>
          <a:p>
            <a:pPr marL="342900" indent="-342900">
              <a:buFont typeface="Arial" panose="020B0604020202020204" pitchFamily="34" charset="0"/>
              <a:buChar char="•"/>
            </a:pPr>
            <a:r>
              <a:rPr lang="en-US" sz="2000" dirty="0"/>
              <a:t>Added protection panels and practiced removal and joining the two APAs – determined some re-design of protection panels needed</a:t>
            </a:r>
          </a:p>
          <a:p>
            <a:pPr marL="342900" indent="-342900">
              <a:buFont typeface="Arial" panose="020B0604020202020204" pitchFamily="34" charset="0"/>
              <a:buChar char="•"/>
            </a:pPr>
            <a:r>
              <a:rPr lang="en-US" sz="2000" dirty="0"/>
              <a:t>Performed multiple cable tests with slotted conduits, cable spool and mechanical reel </a:t>
            </a:r>
          </a:p>
          <a:p>
            <a:pPr marL="342900" indent="-342900">
              <a:buFont typeface="Arial" panose="020B0604020202020204" pitchFamily="34" charset="0"/>
              <a:buChar char="•"/>
            </a:pPr>
            <a:r>
              <a:rPr lang="en-US" sz="2000" dirty="0"/>
              <a:t>Tried new alignment pins</a:t>
            </a:r>
          </a:p>
          <a:p>
            <a:pPr marL="342900" indent="-342900">
              <a:buFont typeface="Arial" panose="020B0604020202020204" pitchFamily="34" charset="0"/>
              <a:buChar char="•"/>
            </a:pPr>
            <a:r>
              <a:rPr lang="en-US" sz="2000" dirty="0"/>
              <a:t>Evaluated PD connections</a:t>
            </a:r>
          </a:p>
          <a:p>
            <a:pPr marL="342900" indent="-342900">
              <a:buFont typeface="Arial" panose="020B0604020202020204" pitchFamily="34" charset="0"/>
              <a:buChar char="•"/>
            </a:pPr>
            <a:r>
              <a:rPr lang="en-US" sz="2000" dirty="0"/>
              <a:t>Connecting and removed the APA Linkage</a:t>
            </a:r>
          </a:p>
          <a:p>
            <a:pPr marL="342900" indent="-342900">
              <a:buFont typeface="Arial" panose="020B0604020202020204" pitchFamily="34" charset="0"/>
              <a:buChar char="•"/>
            </a:pPr>
            <a:r>
              <a:rPr lang="en-US" sz="2000" dirty="0"/>
              <a:t>Installed cable trays on top APA and built some additional cables sets to lay in the tray</a:t>
            </a:r>
          </a:p>
          <a:p>
            <a:pPr marL="342900" indent="-342900">
              <a:buFont typeface="Arial" panose="020B0604020202020204" pitchFamily="34" charset="0"/>
              <a:buChar char="•"/>
            </a:pPr>
            <a:r>
              <a:rPr lang="en-US" sz="2000" dirty="0"/>
              <a:t>Performed complete APA doublet installation for University ES&amp;H, they will provide documentation for an ORC.  This took just over an hour which is considerably less than what is currently in installation schedule. </a:t>
            </a:r>
          </a:p>
          <a:p>
            <a:pPr marL="342900" indent="-342900">
              <a:buFont typeface="Arial" panose="020B0604020202020204" pitchFamily="34" charset="0"/>
              <a:buChar char="•"/>
            </a:pPr>
            <a:endParaRPr lang="en-US" sz="2000" dirty="0"/>
          </a:p>
        </p:txBody>
      </p:sp>
      <p:sp>
        <p:nvSpPr>
          <p:cNvPr id="5" name="Slide Number Placeholder 4"/>
          <p:cNvSpPr>
            <a:spLocks noGrp="1"/>
          </p:cNvSpPr>
          <p:nvPr>
            <p:ph type="sldNum" sz="quarter" idx="7"/>
          </p:nvPr>
        </p:nvSpPr>
        <p:spPr/>
        <p:txBody>
          <a:bodyPr/>
          <a:lstStyle/>
          <a:p>
            <a:fld id="{B6F15528-21DE-4FAA-801E-634DDDAF4B2B}" type="slidenum">
              <a:rPr lang="en-US" smtClean="0"/>
              <a:pPr/>
              <a:t>11</a:t>
            </a:fld>
            <a:endParaRPr lang="en-US" dirty="0"/>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Tree>
    <p:extLst>
      <p:ext uri="{BB962C8B-B14F-4D97-AF65-F5344CB8AC3E}">
        <p14:creationId xmlns:p14="http://schemas.microsoft.com/office/powerpoint/2010/main" val="96386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00" y="228600"/>
            <a:ext cx="8255000" cy="338554"/>
          </a:xfrm>
        </p:spPr>
        <p:txBody>
          <a:bodyPr/>
          <a:lstStyle/>
          <a:p>
            <a:r>
              <a:rPr lang="en-US" dirty="0"/>
              <a:t>Pictures from Ash River Trail Assembly Work Shop</a:t>
            </a:r>
          </a:p>
        </p:txBody>
      </p:sp>
      <p:sp>
        <p:nvSpPr>
          <p:cNvPr id="4" name="Slide Number Placeholder 3"/>
          <p:cNvSpPr>
            <a:spLocks noGrp="1"/>
          </p:cNvSpPr>
          <p:nvPr>
            <p:ph type="sldNum" sz="quarter" idx="7"/>
          </p:nvPr>
        </p:nvSpPr>
        <p:spPr/>
        <p:txBody>
          <a:bodyPr/>
          <a:lstStyle/>
          <a:p>
            <a:fld id="{B6F15528-21DE-4FAA-801E-634DDDAF4B2B}" type="slidenum">
              <a:rPr lang="en-US" smtClean="0"/>
              <a:pPr/>
              <a:t>12</a:t>
            </a:fld>
            <a:endParaRPr lang="en-US" dirty="0"/>
          </a:p>
        </p:txBody>
      </p:sp>
      <p:sp>
        <p:nvSpPr>
          <p:cNvPr id="5" name="Footer Placeholder 4"/>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p:cNvSpPr>
            <a:spLocks noGrp="1"/>
          </p:cNvSpPr>
          <p:nvPr>
            <p:ph type="dt" sz="half" idx="6"/>
          </p:nvPr>
        </p:nvSpPr>
        <p:spPr/>
        <p:txBody>
          <a:bodyPr/>
          <a:lstStyle/>
          <a:p>
            <a:pPr marL="12700"/>
            <a:r>
              <a:rPr lang="en-US"/>
              <a:t>October 2019</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01766"/>
            <a:ext cx="3657600" cy="2743200"/>
          </a:xfrm>
          <a:prstGeom prst="rect">
            <a:avLst/>
          </a:prstGeom>
        </p:spPr>
      </p:pic>
      <p:sp>
        <p:nvSpPr>
          <p:cNvPr id="8" name="TextBox 7"/>
          <p:cNvSpPr txBox="1"/>
          <p:nvPr/>
        </p:nvSpPr>
        <p:spPr>
          <a:xfrm>
            <a:off x="433964" y="6015316"/>
            <a:ext cx="3581400" cy="338554"/>
          </a:xfrm>
          <a:prstGeom prst="rect">
            <a:avLst/>
          </a:prstGeom>
          <a:noFill/>
        </p:spPr>
        <p:txBody>
          <a:bodyPr wrap="square" rtlCol="0">
            <a:spAutoFit/>
          </a:bodyPr>
          <a:lstStyle/>
          <a:p>
            <a:pPr algn="ctr"/>
            <a:r>
              <a:rPr lang="en-US" sz="1600" dirty="0"/>
              <a:t>Moving top APA into position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821" y="601766"/>
            <a:ext cx="4094580" cy="2724208"/>
          </a:xfrm>
          <a:prstGeom prst="rect">
            <a:avLst/>
          </a:prstGeom>
        </p:spPr>
      </p:pic>
      <p:sp>
        <p:nvSpPr>
          <p:cNvPr id="10" name="TextBox 9"/>
          <p:cNvSpPr txBox="1"/>
          <p:nvPr/>
        </p:nvSpPr>
        <p:spPr>
          <a:xfrm>
            <a:off x="4114800" y="3312754"/>
            <a:ext cx="4951291" cy="338554"/>
          </a:xfrm>
          <a:prstGeom prst="rect">
            <a:avLst/>
          </a:prstGeom>
          <a:noFill/>
        </p:spPr>
        <p:txBody>
          <a:bodyPr wrap="square" rtlCol="0">
            <a:spAutoFit/>
          </a:bodyPr>
          <a:lstStyle/>
          <a:p>
            <a:pPr algn="ctr"/>
            <a:r>
              <a:rPr lang="en-US" sz="1600" dirty="0"/>
              <a:t>Connecting PD cables with Protection panels in the way  </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27608" b="17010"/>
          <a:stretch/>
        </p:blipFill>
        <p:spPr>
          <a:xfrm>
            <a:off x="7017433" y="567154"/>
            <a:ext cx="1956555" cy="14922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286" y="3651308"/>
            <a:ext cx="3652510" cy="243008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0211" y="3651308"/>
            <a:ext cx="3609389" cy="2401399"/>
          </a:xfrm>
          <a:prstGeom prst="rect">
            <a:avLst/>
          </a:prstGeom>
        </p:spPr>
      </p:pic>
      <p:sp>
        <p:nvSpPr>
          <p:cNvPr id="14" name="TextBox 13"/>
          <p:cNvSpPr txBox="1"/>
          <p:nvPr/>
        </p:nvSpPr>
        <p:spPr>
          <a:xfrm>
            <a:off x="494702" y="3325974"/>
            <a:ext cx="3581400" cy="338554"/>
          </a:xfrm>
          <a:prstGeom prst="rect">
            <a:avLst/>
          </a:prstGeom>
          <a:noFill/>
        </p:spPr>
        <p:txBody>
          <a:bodyPr wrap="square" rtlCol="0">
            <a:spAutoFit/>
          </a:bodyPr>
          <a:lstStyle/>
          <a:p>
            <a:pPr algn="ctr"/>
            <a:r>
              <a:rPr lang="en-US" sz="1600" dirty="0"/>
              <a:t>Pull test with APA Doublet </a:t>
            </a:r>
          </a:p>
        </p:txBody>
      </p:sp>
      <p:sp>
        <p:nvSpPr>
          <p:cNvPr id="15" name="TextBox 14"/>
          <p:cNvSpPr txBox="1"/>
          <p:nvPr/>
        </p:nvSpPr>
        <p:spPr>
          <a:xfrm>
            <a:off x="4634205" y="6036962"/>
            <a:ext cx="3581400" cy="338554"/>
          </a:xfrm>
          <a:prstGeom prst="rect">
            <a:avLst/>
          </a:prstGeom>
          <a:noFill/>
        </p:spPr>
        <p:txBody>
          <a:bodyPr wrap="square" rtlCol="0">
            <a:spAutoFit/>
          </a:bodyPr>
          <a:lstStyle/>
          <a:p>
            <a:pPr algn="ctr"/>
            <a:r>
              <a:rPr lang="en-US" sz="1600" dirty="0"/>
              <a:t>Testing cable positioning in tray </a:t>
            </a:r>
          </a:p>
        </p:txBody>
      </p:sp>
    </p:spTree>
    <p:extLst>
      <p:ext uri="{BB962C8B-B14F-4D97-AF65-F5344CB8AC3E}">
        <p14:creationId xmlns:p14="http://schemas.microsoft.com/office/powerpoint/2010/main" val="1571892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45" y="363311"/>
            <a:ext cx="8255000" cy="369332"/>
          </a:xfrm>
        </p:spPr>
        <p:txBody>
          <a:bodyPr/>
          <a:lstStyle/>
          <a:p>
            <a:r>
              <a:rPr lang="en-US" sz="2400" dirty="0"/>
              <a:t>Trial Assembly Phase 2 at Ash River</a:t>
            </a:r>
            <a:endParaRPr lang="en-US" dirty="0"/>
          </a:p>
        </p:txBody>
      </p:sp>
      <p:sp>
        <p:nvSpPr>
          <p:cNvPr id="3" name="Content Placeholder 2"/>
          <p:cNvSpPr>
            <a:spLocks noGrp="1"/>
          </p:cNvSpPr>
          <p:nvPr>
            <p:ph sz="half" idx="2"/>
          </p:nvPr>
        </p:nvSpPr>
        <p:spPr>
          <a:xfrm>
            <a:off x="304800" y="914400"/>
            <a:ext cx="4419600" cy="5334000"/>
          </a:xfrm>
        </p:spPr>
        <p:txBody>
          <a:bodyPr>
            <a:normAutofit/>
          </a:bodyPr>
          <a:lstStyle/>
          <a:p>
            <a:r>
              <a:rPr lang="en-US" dirty="0"/>
              <a:t>Progress on requirements documentation to allow Barr Engineering to start the structural design for Phase 2:</a:t>
            </a:r>
          </a:p>
          <a:p>
            <a:pPr marL="342900" indent="-342900">
              <a:buFont typeface="Arial" panose="020B0604020202020204" pitchFamily="34" charset="0"/>
              <a:buChar char="•"/>
            </a:pPr>
            <a:r>
              <a:rPr lang="en-US" sz="1800" dirty="0"/>
              <a:t>Added work platform for APA</a:t>
            </a:r>
          </a:p>
          <a:p>
            <a:pPr marL="342900" indent="-342900">
              <a:buFont typeface="Arial" panose="020B0604020202020204" pitchFamily="34" charset="0"/>
              <a:buChar char="•"/>
            </a:pPr>
            <a:r>
              <a:rPr lang="en-US" sz="1800" dirty="0"/>
              <a:t>Added full TCO and TCO DSS beams</a:t>
            </a:r>
          </a:p>
          <a:p>
            <a:pPr marL="342900" indent="-342900">
              <a:buFont typeface="Arial" panose="020B0604020202020204" pitchFamily="34" charset="0"/>
              <a:buChar char="•"/>
            </a:pPr>
            <a:r>
              <a:rPr lang="en-US" sz="1800" dirty="0"/>
              <a:t>Added changes to shuttle rails and shuttle beams to the smaller 6” stainless beams</a:t>
            </a:r>
          </a:p>
          <a:p>
            <a:pPr marL="342900" indent="-342900">
              <a:buFont typeface="Arial" panose="020B0604020202020204" pitchFamily="34" charset="0"/>
              <a:buChar char="•"/>
            </a:pPr>
            <a:r>
              <a:rPr lang="en-US" sz="1800" dirty="0"/>
              <a:t>Completed list of load cases for Row 1 and Row 25</a:t>
            </a:r>
          </a:p>
          <a:p>
            <a:endParaRPr lang="en-US" dirty="0"/>
          </a:p>
          <a:p>
            <a:r>
              <a:rPr lang="en-US" dirty="0"/>
              <a:t>Redesign of the CPA Assembly tower completed, currently in review before going out for bids </a:t>
            </a:r>
          </a:p>
        </p:txBody>
      </p:sp>
      <p:sp>
        <p:nvSpPr>
          <p:cNvPr id="5" name="Slide Number Placeholder 4"/>
          <p:cNvSpPr>
            <a:spLocks noGrp="1"/>
          </p:cNvSpPr>
          <p:nvPr>
            <p:ph type="sldNum" sz="quarter" idx="7"/>
          </p:nvPr>
        </p:nvSpPr>
        <p:spPr/>
        <p:txBody>
          <a:bodyPr/>
          <a:lstStyle/>
          <a:p>
            <a:fld id="{B6F15528-21DE-4FAA-801E-634DDDAF4B2B}" type="slidenum">
              <a:rPr lang="en-US" smtClean="0"/>
              <a:pPr/>
              <a:t>13</a:t>
            </a:fld>
            <a:endParaRPr lang="en-US" dirty="0"/>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pic>
        <p:nvPicPr>
          <p:cNvPr id="4" name="Picture 3"/>
          <p:cNvPicPr>
            <a:picLocks noChangeAspect="1"/>
          </p:cNvPicPr>
          <p:nvPr/>
        </p:nvPicPr>
        <p:blipFill rotWithShape="1">
          <a:blip r:embed="rId2"/>
          <a:srcRect l="9219" r="18404"/>
          <a:stretch/>
        </p:blipFill>
        <p:spPr>
          <a:xfrm>
            <a:off x="4876800" y="1143000"/>
            <a:ext cx="4147945" cy="5029200"/>
          </a:xfrm>
          <a:prstGeom prst="rect">
            <a:avLst/>
          </a:prstGeom>
        </p:spPr>
      </p:pic>
    </p:spTree>
    <p:extLst>
      <p:ext uri="{BB962C8B-B14F-4D97-AF65-F5344CB8AC3E}">
        <p14:creationId xmlns:p14="http://schemas.microsoft.com/office/powerpoint/2010/main" val="3491866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80887"/>
            <a:ext cx="3648107" cy="369332"/>
          </a:xfrm>
        </p:spPr>
        <p:txBody>
          <a:bodyPr/>
          <a:lstStyle/>
          <a:p>
            <a:r>
              <a:rPr lang="en-US" sz="2400" dirty="0"/>
              <a:t>APA#7 at CERN</a:t>
            </a:r>
          </a:p>
        </p:txBody>
      </p:sp>
      <p:sp>
        <p:nvSpPr>
          <p:cNvPr id="3" name="Content Placeholder 2"/>
          <p:cNvSpPr>
            <a:spLocks noGrp="1"/>
          </p:cNvSpPr>
          <p:nvPr>
            <p:ph sz="half" idx="2"/>
          </p:nvPr>
        </p:nvSpPr>
        <p:spPr>
          <a:xfrm>
            <a:off x="225860" y="945932"/>
            <a:ext cx="4103241" cy="4616648"/>
          </a:xfrm>
        </p:spPr>
        <p:txBody>
          <a:bodyPr/>
          <a:lstStyle/>
          <a:p>
            <a:r>
              <a:rPr lang="en-US" sz="2000" b="1" dirty="0"/>
              <a:t>Very successful 2 weeks at CERN getting APA#7 in front of the cold box ready for CE</a:t>
            </a:r>
          </a:p>
          <a:p>
            <a:pPr marL="342900" indent="-342900">
              <a:buFont typeface="Arial" panose="020B0604020202020204" pitchFamily="34" charset="0"/>
              <a:buChar char="•"/>
            </a:pPr>
            <a:r>
              <a:rPr lang="en-US" sz="1800" dirty="0"/>
              <a:t>The steps used for moving the APA on the fixture are identical to what we plan to will use in DUNE</a:t>
            </a:r>
          </a:p>
          <a:p>
            <a:pPr marL="342900" indent="-342900">
              <a:buFont typeface="Arial" panose="020B0604020202020204" pitchFamily="34" charset="0"/>
              <a:buChar char="•"/>
            </a:pPr>
            <a:r>
              <a:rPr lang="en-US" sz="1800" dirty="0"/>
              <a:t>APA lifting fixtures installed and the APA was rotated into a vertical position (this procedure will be done while still in the APA shipping frame for DUNE)</a:t>
            </a:r>
          </a:p>
          <a:p>
            <a:pPr marL="342900" indent="-342900">
              <a:buFont typeface="Arial" panose="020B0604020202020204" pitchFamily="34" charset="0"/>
              <a:buChar char="•"/>
            </a:pPr>
            <a:r>
              <a:rPr lang="en-US" sz="1800" dirty="0"/>
              <a:t>Careful visual inspection of APA after removing protection panels</a:t>
            </a:r>
          </a:p>
          <a:p>
            <a:pPr marL="342900" indent="-342900">
              <a:buFont typeface="Arial" panose="020B0604020202020204" pitchFamily="34" charset="0"/>
              <a:buChar char="•"/>
            </a:pPr>
            <a:r>
              <a:rPr lang="en-US" sz="1800" dirty="0"/>
              <a:t>Installed Cable trays and tested how it fit in the cold box and had electrical isolation </a:t>
            </a:r>
          </a:p>
        </p:txBody>
      </p:sp>
      <p:pic>
        <p:nvPicPr>
          <p:cNvPr id="8" name="Content Placeholder 7"/>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rot="5400000">
            <a:off x="6464499" y="497431"/>
            <a:ext cx="2760247" cy="2070185"/>
          </a:xfrm>
        </p:spPr>
      </p:pic>
      <p:sp>
        <p:nvSpPr>
          <p:cNvPr id="5" name="Slide Number Placeholder 4"/>
          <p:cNvSpPr>
            <a:spLocks noGrp="1"/>
          </p:cNvSpPr>
          <p:nvPr>
            <p:ph type="sldNum" sz="quarter" idx="7"/>
          </p:nvPr>
        </p:nvSpPr>
        <p:spPr/>
        <p:txBody>
          <a:bodyPr/>
          <a:lstStyle/>
          <a:p>
            <a:fld id="{B6F15528-21DE-4FAA-801E-634DDDAF4B2B}" type="slidenum">
              <a:rPr lang="en-US" smtClean="0"/>
              <a:pPr/>
              <a:t>14</a:t>
            </a:fld>
            <a:endParaRPr lang="en-US" dirty="0"/>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TextBox 8"/>
          <p:cNvSpPr txBox="1"/>
          <p:nvPr/>
        </p:nvSpPr>
        <p:spPr>
          <a:xfrm>
            <a:off x="6553200" y="2915702"/>
            <a:ext cx="2553421" cy="338554"/>
          </a:xfrm>
          <a:prstGeom prst="rect">
            <a:avLst/>
          </a:prstGeom>
          <a:noFill/>
        </p:spPr>
        <p:txBody>
          <a:bodyPr wrap="square" rtlCol="0">
            <a:spAutoFit/>
          </a:bodyPr>
          <a:lstStyle/>
          <a:p>
            <a:r>
              <a:rPr lang="en-US" sz="1600" dirty="0"/>
              <a:t>Moving APA into Cleanroom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75824" y="496211"/>
            <a:ext cx="2750489" cy="2062867"/>
          </a:xfrm>
          <a:prstGeom prst="rect">
            <a:avLst/>
          </a:prstGeom>
        </p:spPr>
      </p:pic>
      <p:sp>
        <p:nvSpPr>
          <p:cNvPr id="11" name="TextBox 10"/>
          <p:cNvSpPr txBox="1"/>
          <p:nvPr/>
        </p:nvSpPr>
        <p:spPr>
          <a:xfrm>
            <a:off x="4523615" y="2915702"/>
            <a:ext cx="1583390" cy="338554"/>
          </a:xfrm>
          <a:prstGeom prst="rect">
            <a:avLst/>
          </a:prstGeom>
          <a:noFill/>
        </p:spPr>
        <p:txBody>
          <a:bodyPr wrap="square" rtlCol="0">
            <a:spAutoFit/>
          </a:bodyPr>
          <a:lstStyle/>
          <a:p>
            <a:r>
              <a:rPr lang="en-US" sz="1600" dirty="0"/>
              <a:t>APA #7 Rotation </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467"/>
          <a:stretch/>
        </p:blipFill>
        <p:spPr>
          <a:xfrm rot="5400000">
            <a:off x="6458310" y="3555892"/>
            <a:ext cx="2743200" cy="213130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7129" y="3245730"/>
            <a:ext cx="2080552" cy="2774069"/>
          </a:xfrm>
          <a:prstGeom prst="rect">
            <a:avLst/>
          </a:prstGeom>
        </p:spPr>
      </p:pic>
      <p:sp>
        <p:nvSpPr>
          <p:cNvPr id="15" name="TextBox 14"/>
          <p:cNvSpPr txBox="1"/>
          <p:nvPr/>
        </p:nvSpPr>
        <p:spPr>
          <a:xfrm>
            <a:off x="6763964" y="5983598"/>
            <a:ext cx="1999036" cy="338554"/>
          </a:xfrm>
          <a:prstGeom prst="rect">
            <a:avLst/>
          </a:prstGeom>
          <a:noFill/>
        </p:spPr>
        <p:txBody>
          <a:bodyPr wrap="square" rtlCol="0">
            <a:spAutoFit/>
          </a:bodyPr>
          <a:lstStyle/>
          <a:p>
            <a:r>
              <a:rPr lang="en-US" sz="1600" dirty="0"/>
              <a:t>APA #7 in Cold Box </a:t>
            </a:r>
          </a:p>
        </p:txBody>
      </p:sp>
      <p:sp>
        <p:nvSpPr>
          <p:cNvPr id="16" name="TextBox 15"/>
          <p:cNvSpPr txBox="1"/>
          <p:nvPr/>
        </p:nvSpPr>
        <p:spPr>
          <a:xfrm>
            <a:off x="4431473" y="6024086"/>
            <a:ext cx="2039190" cy="338554"/>
          </a:xfrm>
          <a:prstGeom prst="rect">
            <a:avLst/>
          </a:prstGeom>
          <a:noFill/>
        </p:spPr>
        <p:txBody>
          <a:bodyPr wrap="square" rtlCol="0">
            <a:spAutoFit/>
          </a:bodyPr>
          <a:lstStyle/>
          <a:p>
            <a:r>
              <a:rPr lang="en-US" sz="1600" dirty="0"/>
              <a:t>Cable trays installed </a:t>
            </a:r>
          </a:p>
        </p:txBody>
      </p:sp>
    </p:spTree>
    <p:extLst>
      <p:ext uri="{BB962C8B-B14F-4D97-AF65-F5344CB8AC3E}">
        <p14:creationId xmlns:p14="http://schemas.microsoft.com/office/powerpoint/2010/main" val="329344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57" y="223844"/>
            <a:ext cx="8255000" cy="492443"/>
          </a:xfrm>
        </p:spPr>
        <p:txBody>
          <a:bodyPr/>
          <a:lstStyle/>
          <a:p>
            <a:r>
              <a:rPr lang="en-US" sz="3200" dirty="0"/>
              <a:t>FD APA</a:t>
            </a:r>
          </a:p>
        </p:txBody>
      </p:sp>
      <p:sp>
        <p:nvSpPr>
          <p:cNvPr id="3" name="Text Placeholder 2"/>
          <p:cNvSpPr>
            <a:spLocks noGrp="1"/>
          </p:cNvSpPr>
          <p:nvPr>
            <p:ph type="body" idx="1"/>
          </p:nvPr>
        </p:nvSpPr>
        <p:spPr>
          <a:xfrm>
            <a:off x="310609" y="795910"/>
            <a:ext cx="8456296" cy="5663089"/>
          </a:xfrm>
        </p:spPr>
        <p:txBody>
          <a:bodyPr/>
          <a:lstStyle/>
          <a:p>
            <a:pPr marL="342900" indent="-342900">
              <a:buFont typeface="Arial" panose="020B0604020202020204" pitchFamily="34" charset="0"/>
              <a:buChar char="•"/>
            </a:pPr>
            <a:r>
              <a:rPr lang="en-US" dirty="0"/>
              <a:t>Progress at Daresbury Lab</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Proceeding with assembly of production factory (plan to be completed by early November.</a:t>
            </a: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lvl="0"/>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Progressing on tests of winder head </a:t>
            </a:r>
          </a:p>
          <a:p>
            <a:pPr lvl="1"/>
            <a:r>
              <a:rPr lang="en-US" dirty="0">
                <a:solidFill>
                  <a:schemeClr val="tx1">
                    <a:lumMod val="75000"/>
                    <a:lumOff val="25000"/>
                  </a:schemeClr>
                </a:solidFill>
                <a:latin typeface="Arial" panose="020B0604020202020204" pitchFamily="34" charset="0"/>
                <a:cs typeface="Arial" panose="020B0604020202020204" pitchFamily="34" charset="0"/>
              </a:rPr>
              <a:t>     with active tension control</a:t>
            </a:r>
          </a:p>
          <a:p>
            <a:pPr marL="1200150" lvl="2" indent="-28575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achieved 6 ± 0.5 N for horizontal wires</a:t>
            </a:r>
          </a:p>
          <a:p>
            <a:pPr marL="1200150" lvl="2" indent="-28575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APA frame needed for diagonal wires</a:t>
            </a:r>
          </a:p>
          <a:p>
            <a:pPr lvl="2"/>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15</a:t>
            </a:fld>
            <a:endParaRPr lang="en-US" dirty="0"/>
          </a:p>
        </p:txBody>
      </p:sp>
      <p:pic>
        <p:nvPicPr>
          <p:cNvPr id="4" name="Picture 3">
            <a:extLst>
              <a:ext uri="{FF2B5EF4-FFF2-40B4-BE49-F238E27FC236}">
                <a16:creationId xmlns:a16="http://schemas.microsoft.com/office/drawing/2014/main" id="{5233DEA5-A20D-4094-B3C7-4F97B7579FE5}"/>
              </a:ext>
            </a:extLst>
          </p:cNvPr>
          <p:cNvPicPr>
            <a:picLocks noChangeAspect="1"/>
          </p:cNvPicPr>
          <p:nvPr/>
        </p:nvPicPr>
        <p:blipFill>
          <a:blip r:embed="rId2"/>
          <a:stretch>
            <a:fillRect/>
          </a:stretch>
        </p:blipFill>
        <p:spPr>
          <a:xfrm>
            <a:off x="1051604" y="1828800"/>
            <a:ext cx="3487153" cy="2616081"/>
          </a:xfrm>
          <a:prstGeom prst="rect">
            <a:avLst/>
          </a:prstGeom>
        </p:spPr>
      </p:pic>
      <p:pic>
        <p:nvPicPr>
          <p:cNvPr id="8" name="Picture 7">
            <a:extLst>
              <a:ext uri="{FF2B5EF4-FFF2-40B4-BE49-F238E27FC236}">
                <a16:creationId xmlns:a16="http://schemas.microsoft.com/office/drawing/2014/main" id="{0FA3E08E-0AC1-425E-88F0-186D21F9310A}"/>
              </a:ext>
            </a:extLst>
          </p:cNvPr>
          <p:cNvPicPr>
            <a:picLocks noChangeAspect="1"/>
          </p:cNvPicPr>
          <p:nvPr/>
        </p:nvPicPr>
        <p:blipFill>
          <a:blip r:embed="rId3"/>
          <a:stretch>
            <a:fillRect/>
          </a:stretch>
        </p:blipFill>
        <p:spPr>
          <a:xfrm>
            <a:off x="5591745" y="1905000"/>
            <a:ext cx="3241646" cy="4320914"/>
          </a:xfrm>
          <a:prstGeom prst="rect">
            <a:avLst/>
          </a:prstGeom>
        </p:spPr>
      </p:pic>
    </p:spTree>
    <p:extLst>
      <p:ext uri="{BB962C8B-B14F-4D97-AF65-F5344CB8AC3E}">
        <p14:creationId xmlns:p14="http://schemas.microsoft.com/office/powerpoint/2010/main" val="347008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Status of ASICs and FEMBs</a:t>
            </a:r>
          </a:p>
        </p:txBody>
      </p:sp>
      <p:sp>
        <p:nvSpPr>
          <p:cNvPr id="3" name="Text Placeholder 2"/>
          <p:cNvSpPr>
            <a:spLocks noGrp="1"/>
          </p:cNvSpPr>
          <p:nvPr>
            <p:ph type="body" idx="1"/>
          </p:nvPr>
        </p:nvSpPr>
        <p:spPr>
          <a:xfrm>
            <a:off x="382904" y="1156107"/>
            <a:ext cx="8456296" cy="6401753"/>
          </a:xfrm>
        </p:spPr>
        <p:txBody>
          <a:bodyPr/>
          <a:lstStyle/>
          <a:p>
            <a:pPr marL="342900" indent="-342900">
              <a:buFont typeface="Arial" panose="020B0604020202020204" pitchFamily="34" charset="0"/>
              <a:buChar char="•"/>
            </a:pPr>
            <a:r>
              <a:rPr lang="en-US" dirty="0" err="1">
                <a:solidFill>
                  <a:srgbClr val="0070C0"/>
                </a:solidFill>
              </a:rPr>
              <a:t>LArASIC</a:t>
            </a:r>
            <a:r>
              <a:rPr lang="en-US" dirty="0"/>
              <a: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Significant progress in identifying source of “ledge effect” observed in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2</a:t>
            </a:r>
            <a:r>
              <a:rPr lang="en-US" baseline="30000" dirty="0">
                <a:solidFill>
                  <a:schemeClr val="tx1">
                    <a:lumMod val="75000"/>
                    <a:lumOff val="25000"/>
                  </a:schemeClr>
                </a:solidFill>
                <a:latin typeface="Arial" panose="020B0604020202020204" pitchFamily="34" charset="0"/>
                <a:cs typeface="Arial" panose="020B0604020202020204" pitchFamily="34" charset="0"/>
              </a:rPr>
              <a:t>nd</a:t>
            </a:r>
            <a:r>
              <a:rPr lang="en-US" dirty="0">
                <a:solidFill>
                  <a:schemeClr val="tx1">
                    <a:lumMod val="75000"/>
                    <a:lumOff val="25000"/>
                  </a:schemeClr>
                </a:solidFill>
                <a:latin typeface="Arial" panose="020B0604020202020204" pitchFamily="34" charset="0"/>
                <a:cs typeface="Arial" panose="020B0604020202020204" pitchFamily="34" charset="0"/>
              </a:rPr>
              <a:t> stage of preamp, added after </a:t>
            </a:r>
            <a:r>
              <a:rPr lang="en-US" dirty="0" err="1">
                <a:solidFill>
                  <a:schemeClr val="tx1">
                    <a:lumMod val="75000"/>
                    <a:lumOff val="25000"/>
                  </a:schemeClr>
                </a:solidFill>
                <a:latin typeface="Arial" panose="020B0604020202020204" pitchFamily="34" charset="0"/>
                <a:cs typeface="Arial" panose="020B0604020202020204" pitchFamily="34" charset="0"/>
              </a:rPr>
              <a:t>microBooNE</a:t>
            </a:r>
            <a:r>
              <a:rPr lang="en-US" dirty="0">
                <a:solidFill>
                  <a:schemeClr val="tx1">
                    <a:lumMod val="75000"/>
                    <a:lumOff val="25000"/>
                  </a:schemeClr>
                </a:solidFill>
                <a:latin typeface="Arial" panose="020B0604020202020204" pitchFamily="34" charset="0"/>
                <a:cs typeface="Arial" panose="020B0604020202020204" pitchFamily="34" charset="0"/>
              </a:rPr>
              <a:t> version to allow for different gains, working on redesign</a:t>
            </a:r>
          </a:p>
          <a:p>
            <a:pPr marL="285750" indent="-285750">
              <a:buFont typeface="Arial" panose="020B0604020202020204" pitchFamily="34" charset="0"/>
              <a:buChar char="•"/>
            </a:pPr>
            <a:r>
              <a:rPr lang="en-US" dirty="0" err="1">
                <a:solidFill>
                  <a:srgbClr val="0070C0"/>
                </a:solidFill>
                <a:latin typeface="Arial" panose="020B0604020202020204" pitchFamily="34" charset="0"/>
                <a:cs typeface="Arial" panose="020B0604020202020204" pitchFamily="34" charset="0"/>
              </a:rPr>
              <a:t>ColdADC</a:t>
            </a:r>
            <a:endParaRPr lang="en-US" dirty="0">
              <a:solidFill>
                <a:srgbClr val="0070C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Now characterizing ~140 ADCs for installation on prototype FEMBs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At the same time investigating in detail some of the features observed in initial testing: discovered that SHA receives kickback from pipeline ADC, which contributes to the non-linearity (will help develop the fix in the design)</a:t>
            </a:r>
          </a:p>
          <a:p>
            <a:pPr marL="342900" indent="-342900">
              <a:buFont typeface="Arial" panose="020B0604020202020204" pitchFamily="34" charset="0"/>
              <a:buChar char="•"/>
            </a:pPr>
            <a:r>
              <a:rPr lang="en-US" dirty="0">
                <a:solidFill>
                  <a:srgbClr val="0070C0"/>
                </a:solidFill>
              </a:rPr>
              <a:t>COLDATA</a:t>
            </a:r>
            <a:r>
              <a:rPr lang="en-US" dirty="0"/>
              <a: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Extensive testing performed at Fermilab both at room and LN</a:t>
            </a:r>
            <a:r>
              <a:rPr lang="en-US" baseline="-25000" dirty="0">
                <a:solidFill>
                  <a:schemeClr val="tx1">
                    <a:lumMod val="75000"/>
                    <a:lumOff val="25000"/>
                  </a:schemeClr>
                </a:solidFill>
                <a:latin typeface="Arial" panose="020B0604020202020204" pitchFamily="34" charset="0"/>
                <a:cs typeface="Arial" panose="020B0604020202020204" pitchFamily="34" charset="0"/>
              </a:rPr>
              <a:t>2</a:t>
            </a:r>
            <a:r>
              <a:rPr lang="en-US" dirty="0">
                <a:solidFill>
                  <a:schemeClr val="tx1">
                    <a:lumMod val="75000"/>
                    <a:lumOff val="25000"/>
                  </a:schemeClr>
                </a:solidFill>
                <a:latin typeface="Arial" panose="020B0604020202020204" pitchFamily="34" charset="0"/>
                <a:cs typeface="Arial" panose="020B0604020202020204" pitchFamily="34" charset="0"/>
              </a:rPr>
              <a:t> temperature</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Only two minor flaws observed in testing</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CRYO</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Working on the noise issue inside CRYO (observe a line at 160 </a:t>
            </a:r>
            <a:r>
              <a:rPr lang="en-US" dirty="0" err="1">
                <a:solidFill>
                  <a:schemeClr val="tx1">
                    <a:lumMod val="75000"/>
                    <a:lumOff val="25000"/>
                  </a:schemeClr>
                </a:solidFill>
                <a:latin typeface="Arial" panose="020B0604020202020204" pitchFamily="34" charset="0"/>
                <a:cs typeface="Arial" panose="020B0604020202020204" pitchFamily="34" charset="0"/>
              </a:rPr>
              <a:t>KHz</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FEMBs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Fabricated prototypes of FEMBs with </a:t>
            </a:r>
            <a:r>
              <a:rPr lang="en-US" dirty="0" err="1">
                <a:solidFill>
                  <a:schemeClr val="tx1">
                    <a:lumMod val="75000"/>
                    <a:lumOff val="25000"/>
                  </a:schemeClr>
                </a:solidFill>
                <a:latin typeface="Arial" panose="020B0604020202020204" pitchFamily="34" charset="0"/>
                <a:cs typeface="Arial" panose="020B0604020202020204" pitchFamily="34" charset="0"/>
              </a:rPr>
              <a:t>LArASIC+ColdADC+FPGA</a:t>
            </a: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Working on design of FEMB with CRYO and with COLDATA</a:t>
            </a: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2005162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Setups for system tests (</a:t>
            </a:r>
            <a:r>
              <a:rPr lang="en-US" sz="3200" dirty="0" err="1"/>
              <a:t>i</a:t>
            </a:r>
            <a:r>
              <a:rPr lang="en-US" sz="3200" dirty="0"/>
              <a:t>)</a:t>
            </a:r>
          </a:p>
        </p:txBody>
      </p:sp>
      <p:sp>
        <p:nvSpPr>
          <p:cNvPr id="3" name="Text Placeholder 2"/>
          <p:cNvSpPr>
            <a:spLocks noGrp="1"/>
          </p:cNvSpPr>
          <p:nvPr>
            <p:ph type="body" idx="1"/>
          </p:nvPr>
        </p:nvSpPr>
        <p:spPr>
          <a:xfrm>
            <a:off x="240159" y="967436"/>
            <a:ext cx="8663682" cy="4770537"/>
          </a:xfrm>
        </p:spPr>
        <p:txBody>
          <a:bodyPr/>
          <a:lstStyle/>
          <a:p>
            <a:pPr marL="342900" indent="-342900">
              <a:buFont typeface="Arial" panose="020B0604020202020204" pitchFamily="34" charset="0"/>
              <a:buChar char="•"/>
            </a:pPr>
            <a:r>
              <a:rPr lang="en-US" dirty="0">
                <a:solidFill>
                  <a:srgbClr val="0070C0"/>
                </a:solidFill>
              </a:rPr>
              <a:t>Small TPC in ICEBERG cryostat at PAB, setback of 2-3 months</a:t>
            </a:r>
            <a:endParaRPr lang="en-US" dirty="0"/>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Significant work done in July/August to complete the cryostat</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Add condenser to better control the pressure / level of </a:t>
            </a:r>
            <a:r>
              <a:rPr lang="en-US" dirty="0" err="1">
                <a:solidFill>
                  <a:schemeClr val="tx1">
                    <a:lumMod val="75000"/>
                    <a:lumOff val="25000"/>
                  </a:schemeClr>
                </a:solidFill>
                <a:latin typeface="Arial" panose="020B0604020202020204" pitchFamily="34" charset="0"/>
                <a:cs typeface="Arial" panose="020B0604020202020204" pitchFamily="34" charset="0"/>
              </a:rPr>
              <a:t>LAr</a:t>
            </a:r>
            <a:r>
              <a:rPr lang="en-US" dirty="0">
                <a:solidFill>
                  <a:schemeClr val="tx1">
                    <a:lumMod val="75000"/>
                    <a:lumOff val="25000"/>
                  </a:schemeClr>
                </a:solidFill>
                <a:latin typeface="Arial" panose="020B0604020202020204" pitchFamily="34" charset="0"/>
                <a:cs typeface="Arial" panose="020B0604020202020204" pitchFamily="34" charset="0"/>
              </a:rPr>
              <a:t> </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Add purifier</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Filled cryostat, operated TPC in </a:t>
            </a:r>
            <a:r>
              <a:rPr lang="en-US" dirty="0" err="1">
                <a:solidFill>
                  <a:schemeClr val="tx1">
                    <a:lumMod val="75000"/>
                    <a:lumOff val="25000"/>
                  </a:schemeClr>
                </a:solidFill>
                <a:latin typeface="Arial" panose="020B0604020202020204" pitchFamily="34" charset="0"/>
                <a:cs typeface="Arial" panose="020B0604020202020204" pitchFamily="34" charset="0"/>
              </a:rPr>
              <a:t>LAr</a:t>
            </a:r>
            <a:r>
              <a:rPr lang="en-US" dirty="0">
                <a:solidFill>
                  <a:schemeClr val="tx1">
                    <a:lumMod val="75000"/>
                    <a:lumOff val="25000"/>
                  </a:schemeClr>
                </a:solidFill>
                <a:latin typeface="Arial" panose="020B0604020202020204" pitchFamily="34" charset="0"/>
                <a:cs typeface="Arial" panose="020B0604020202020204" pitchFamily="34" charset="0"/>
              </a:rPr>
              <a:t> in September</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Not yet working in the optimal way</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Can reach 56” level, need 60-62” (FEMBs fully immersed in </a:t>
            </a:r>
            <a:r>
              <a:rPr lang="en-US" dirty="0" err="1">
                <a:solidFill>
                  <a:schemeClr val="tx1">
                    <a:lumMod val="75000"/>
                    <a:lumOff val="25000"/>
                  </a:schemeClr>
                </a:solidFill>
                <a:latin typeface="Arial" panose="020B0604020202020204" pitchFamily="34" charset="0"/>
                <a:cs typeface="Arial" panose="020B0604020202020204" pitchFamily="34" charset="0"/>
              </a:rPr>
              <a:t>LAr</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Cryogenic engineers working on small design changes to condenser to address the first problem</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This probably solves also the 2</a:t>
            </a:r>
            <a:r>
              <a:rPr lang="en-US" baseline="30000" dirty="0">
                <a:solidFill>
                  <a:schemeClr val="tx1">
                    <a:lumMod val="75000"/>
                    <a:lumOff val="25000"/>
                  </a:schemeClr>
                </a:solidFill>
                <a:latin typeface="Arial" panose="020B0604020202020204" pitchFamily="34" charset="0"/>
                <a:cs typeface="Arial" panose="020B0604020202020204" pitchFamily="34" charset="0"/>
              </a:rPr>
              <a:t>nd</a:t>
            </a:r>
            <a:r>
              <a:rPr lang="en-US" dirty="0">
                <a:solidFill>
                  <a:schemeClr val="tx1">
                    <a:lumMod val="75000"/>
                    <a:lumOff val="25000"/>
                  </a:schemeClr>
                </a:solidFill>
                <a:latin typeface="Arial" panose="020B0604020202020204" pitchFamily="34" charset="0"/>
                <a:cs typeface="Arial" panose="020B0604020202020204" pitchFamily="34" charset="0"/>
              </a:rPr>
              <a:t> one</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Unfortunately we had (again) damage to the FEMBs (and to the WIBs)</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In a previous run, this was caused by discharges (bubbles in the </a:t>
            </a:r>
            <a:r>
              <a:rPr lang="en-US" dirty="0" err="1">
                <a:solidFill>
                  <a:schemeClr val="tx1">
                    <a:lumMod val="75000"/>
                    <a:lumOff val="25000"/>
                  </a:schemeClr>
                </a:solidFill>
                <a:latin typeface="Arial" panose="020B0604020202020204" pitchFamily="34" charset="0"/>
                <a:cs typeface="Arial" panose="020B0604020202020204" pitchFamily="34" charset="0"/>
              </a:rPr>
              <a:t>LAr</a:t>
            </a:r>
            <a:r>
              <a:rPr lang="en-US" dirty="0">
                <a:solidFill>
                  <a:schemeClr val="tx1">
                    <a:lumMod val="75000"/>
                    <a:lumOff val="25000"/>
                  </a:schemeClr>
                </a:solidFill>
                <a:latin typeface="Arial" panose="020B0604020202020204" pitchFamily="34" charset="0"/>
                <a:cs typeface="Arial" panose="020B0604020202020204" pitchFamily="34" charset="0"/>
              </a:rPr>
              <a:t>, problems with field cage)</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This time the damage occurred when the TPC electronics was not powered on, during tests of the photon detector</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Problem not understood, being investigated</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233363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Setups for system tests (ii)</a:t>
            </a:r>
          </a:p>
        </p:txBody>
      </p:sp>
      <p:sp>
        <p:nvSpPr>
          <p:cNvPr id="3" name="Text Placeholder 2"/>
          <p:cNvSpPr>
            <a:spLocks noGrp="1"/>
          </p:cNvSpPr>
          <p:nvPr>
            <p:ph type="body" idx="1"/>
          </p:nvPr>
        </p:nvSpPr>
        <p:spPr>
          <a:xfrm>
            <a:off x="240159" y="1219200"/>
            <a:ext cx="8663682" cy="5386090"/>
          </a:xfrm>
        </p:spPr>
        <p:txBody>
          <a:bodyPr/>
          <a:lstStyle/>
          <a:p>
            <a:pPr marL="342900" indent="-342900">
              <a:buFont typeface="Arial" panose="020B0604020202020204" pitchFamily="34" charset="0"/>
              <a:buChar char="•"/>
            </a:pPr>
            <a:r>
              <a:rPr lang="en-US" dirty="0">
                <a:solidFill>
                  <a:srgbClr val="0070C0"/>
                </a:solidFill>
              </a:rPr>
              <a:t>7</a:t>
            </a:r>
            <a:r>
              <a:rPr lang="en-US" baseline="30000" dirty="0">
                <a:solidFill>
                  <a:srgbClr val="0070C0"/>
                </a:solidFill>
              </a:rPr>
              <a:t>th</a:t>
            </a:r>
            <a:r>
              <a:rPr lang="en-US" dirty="0">
                <a:solidFill>
                  <a:srgbClr val="0070C0"/>
                </a:solidFill>
              </a:rPr>
              <a:t> </a:t>
            </a:r>
            <a:r>
              <a:rPr lang="en-US" dirty="0" err="1">
                <a:solidFill>
                  <a:srgbClr val="0070C0"/>
                </a:solidFill>
              </a:rPr>
              <a:t>ProtoDUNE</a:t>
            </a:r>
            <a:r>
              <a:rPr lang="en-US" dirty="0">
                <a:solidFill>
                  <a:srgbClr val="0070C0"/>
                </a:solidFill>
              </a:rPr>
              <a:t> APA in the Cold Box at CERN</a:t>
            </a:r>
            <a:endParaRPr lang="en-US" dirty="0"/>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Full scale APA</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Direct comparison with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but not a TPC</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Commissioning delay due to prioritization of Dual Phase detector</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Setup of Cold Box and assembly area completed in the 1</a:t>
            </a:r>
            <a:r>
              <a:rPr lang="en-US" baseline="30000" dirty="0">
                <a:solidFill>
                  <a:schemeClr val="tx1">
                    <a:lumMod val="75000"/>
                    <a:lumOff val="25000"/>
                  </a:schemeClr>
                </a:solidFill>
                <a:latin typeface="Arial" panose="020B0604020202020204" pitchFamily="34" charset="0"/>
                <a:cs typeface="Arial" panose="020B0604020202020204" pitchFamily="34" charset="0"/>
              </a:rPr>
              <a:t>st</a:t>
            </a:r>
            <a:r>
              <a:rPr lang="en-US" dirty="0">
                <a:solidFill>
                  <a:schemeClr val="tx1">
                    <a:lumMod val="75000"/>
                    <a:lumOff val="25000"/>
                  </a:schemeClr>
                </a:solidFill>
                <a:latin typeface="Arial" panose="020B0604020202020204" pitchFamily="34" charset="0"/>
                <a:cs typeface="Arial" panose="020B0604020202020204" pitchFamily="34" charset="0"/>
              </a:rPr>
              <a:t> week of October</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APA removed from box (it’s been stored at CERN since end March)</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Inspections and wire tension measurements last week</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TPC electronics personnel at CERN since last Thursday (all parts at CERN since Spring)</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Completed all safety training yesterday</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Installation of FEMBs on APA started this morning</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Expect to perform tests in cold box next week</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perform test with SBND FEMBs next (either in December or early January)</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New Warm Interface Board (WIB) required for COLDATA/CRYO</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Design of first prototype out for fabrication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Working on translating firmware from Altera to Xilinx</a:t>
            </a:r>
          </a:p>
          <a:p>
            <a:pPr marL="1714500" lvl="3" indent="-342900">
              <a:buFont typeface="+mj-lt"/>
              <a:buAutoNum type="arabicPeriod"/>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179932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Integration Tests at Ash River</a:t>
            </a:r>
          </a:p>
        </p:txBody>
      </p:sp>
      <p:sp>
        <p:nvSpPr>
          <p:cNvPr id="3" name="Text Placeholder 2"/>
          <p:cNvSpPr>
            <a:spLocks noGrp="1"/>
          </p:cNvSpPr>
          <p:nvPr>
            <p:ph type="body" idx="1"/>
          </p:nvPr>
        </p:nvSpPr>
        <p:spPr>
          <a:xfrm>
            <a:off x="240158" y="1011748"/>
            <a:ext cx="8459341" cy="817052"/>
          </a:xfrm>
        </p:spPr>
        <p:txBody>
          <a:bodyPr/>
          <a:lstStyle/>
          <a:p>
            <a:pPr lvl="0">
              <a:defRPr/>
            </a:pPr>
            <a:r>
              <a:rPr lang="en-US" dirty="0"/>
              <a:t>Cable insertion tests performed at Ash River (beginning of October)</a:t>
            </a:r>
          </a:p>
          <a:p>
            <a:pPr lvl="0">
              <a:defRPr/>
            </a:pPr>
            <a:r>
              <a:rPr lang="en-US" dirty="0"/>
              <a:t>Many lessons learned, will need some small design changes on supports for cables and FEMBs</a:t>
            </a:r>
          </a:p>
          <a:p>
            <a:pPr marL="342900"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19</a:t>
            </a:fld>
            <a:endParaRPr lang="en-US" dirty="0"/>
          </a:p>
        </p:txBody>
      </p:sp>
      <p:grpSp>
        <p:nvGrpSpPr>
          <p:cNvPr id="8" name="Group 7">
            <a:extLst>
              <a:ext uri="{FF2B5EF4-FFF2-40B4-BE49-F238E27FC236}">
                <a16:creationId xmlns:a16="http://schemas.microsoft.com/office/drawing/2014/main" id="{C5CBE56B-FD3D-4C3E-A5E5-AF419439FBF6}"/>
              </a:ext>
            </a:extLst>
          </p:cNvPr>
          <p:cNvGrpSpPr/>
          <p:nvPr/>
        </p:nvGrpSpPr>
        <p:grpSpPr>
          <a:xfrm>
            <a:off x="409196" y="2168932"/>
            <a:ext cx="8274430" cy="3930956"/>
            <a:chOff x="409196" y="2168932"/>
            <a:chExt cx="8274430" cy="3930956"/>
          </a:xfrm>
        </p:grpSpPr>
        <p:grpSp>
          <p:nvGrpSpPr>
            <p:cNvPr id="10" name="Group 9">
              <a:extLst>
                <a:ext uri="{FF2B5EF4-FFF2-40B4-BE49-F238E27FC236}">
                  <a16:creationId xmlns:a16="http://schemas.microsoft.com/office/drawing/2014/main" id="{CCE230A3-4EFA-4276-AD6D-E868EF4E0F23}"/>
                </a:ext>
              </a:extLst>
            </p:cNvPr>
            <p:cNvGrpSpPr/>
            <p:nvPr/>
          </p:nvGrpSpPr>
          <p:grpSpPr>
            <a:xfrm>
              <a:off x="409196" y="2168932"/>
              <a:ext cx="5242796" cy="3930956"/>
              <a:chOff x="409196" y="2168932"/>
              <a:chExt cx="5242796" cy="3930956"/>
            </a:xfrm>
          </p:grpSpPr>
          <p:pic>
            <p:nvPicPr>
              <p:cNvPr id="12" name="Picture 11">
                <a:extLst>
                  <a:ext uri="{FF2B5EF4-FFF2-40B4-BE49-F238E27FC236}">
                    <a16:creationId xmlns:a16="http://schemas.microsoft.com/office/drawing/2014/main" id="{5CC92CF1-E302-41C2-A348-7F0FC98E1674}"/>
                  </a:ext>
                </a:extLst>
              </p:cNvPr>
              <p:cNvPicPr>
                <a:picLocks noChangeAspect="1"/>
              </p:cNvPicPr>
              <p:nvPr/>
            </p:nvPicPr>
            <p:blipFill>
              <a:blip r:embed="rId2"/>
              <a:stretch>
                <a:fillRect/>
              </a:stretch>
            </p:blipFill>
            <p:spPr>
              <a:xfrm>
                <a:off x="409196" y="2168932"/>
                <a:ext cx="2948217" cy="3930956"/>
              </a:xfrm>
              <a:prstGeom prst="rect">
                <a:avLst/>
              </a:prstGeom>
            </p:spPr>
          </p:pic>
          <p:pic>
            <p:nvPicPr>
              <p:cNvPr id="13" name="Picture 12">
                <a:extLst>
                  <a:ext uri="{FF2B5EF4-FFF2-40B4-BE49-F238E27FC236}">
                    <a16:creationId xmlns:a16="http://schemas.microsoft.com/office/drawing/2014/main" id="{FD667C4A-92C5-4FAB-B5DD-F799DDD7B094}"/>
                  </a:ext>
                </a:extLst>
              </p:cNvPr>
              <p:cNvPicPr>
                <a:picLocks noChangeAspect="1"/>
              </p:cNvPicPr>
              <p:nvPr/>
            </p:nvPicPr>
            <p:blipFill>
              <a:blip r:embed="rId3"/>
              <a:stretch>
                <a:fillRect/>
              </a:stretch>
            </p:blipFill>
            <p:spPr>
              <a:xfrm>
                <a:off x="3440830" y="2168932"/>
                <a:ext cx="2211162" cy="3930956"/>
              </a:xfrm>
              <a:prstGeom prst="rect">
                <a:avLst/>
              </a:prstGeom>
            </p:spPr>
          </p:pic>
        </p:grpSp>
        <p:pic>
          <p:nvPicPr>
            <p:cNvPr id="11" name="Picture 10">
              <a:extLst>
                <a:ext uri="{FF2B5EF4-FFF2-40B4-BE49-F238E27FC236}">
                  <a16:creationId xmlns:a16="http://schemas.microsoft.com/office/drawing/2014/main" id="{9C112665-392E-4A93-BA8B-B0458887E851}"/>
                </a:ext>
              </a:extLst>
            </p:cNvPr>
            <p:cNvPicPr>
              <a:picLocks noChangeAspect="1"/>
            </p:cNvPicPr>
            <p:nvPr/>
          </p:nvPicPr>
          <p:blipFill>
            <a:blip r:embed="rId4"/>
            <a:stretch>
              <a:fillRect/>
            </a:stretch>
          </p:blipFill>
          <p:spPr>
            <a:xfrm>
              <a:off x="5735409" y="2168932"/>
              <a:ext cx="2948217" cy="3930956"/>
            </a:xfrm>
            <a:prstGeom prst="rect">
              <a:avLst/>
            </a:prstGeom>
          </p:spPr>
        </p:pic>
      </p:grpSp>
    </p:spTree>
    <p:extLst>
      <p:ext uri="{BB962C8B-B14F-4D97-AF65-F5344CB8AC3E}">
        <p14:creationId xmlns:p14="http://schemas.microsoft.com/office/powerpoint/2010/main" val="2381166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Outline</a:t>
            </a:r>
          </a:p>
        </p:txBody>
      </p:sp>
      <p:sp>
        <p:nvSpPr>
          <p:cNvPr id="3" name="Text Placeholder 2"/>
          <p:cNvSpPr>
            <a:spLocks noGrp="1"/>
          </p:cNvSpPr>
          <p:nvPr>
            <p:ph type="body" idx="1"/>
          </p:nvPr>
        </p:nvSpPr>
        <p:spPr>
          <a:xfrm>
            <a:off x="382904" y="1066800"/>
            <a:ext cx="8378190" cy="4878259"/>
          </a:xfrm>
        </p:spPr>
        <p:txBody>
          <a:bodyPr/>
          <a:lstStyle/>
          <a:p>
            <a:pPr marL="342900" indent="-342900">
              <a:buFont typeface="Arial" panose="020B0604020202020204" pitchFamily="34" charset="0"/>
              <a:buChar char="•"/>
            </a:pPr>
            <a:r>
              <a:rPr lang="en-US" sz="2400" dirty="0"/>
              <a:t>ES&amp;H Update</a:t>
            </a:r>
          </a:p>
          <a:p>
            <a:pPr marL="342900" indent="-342900">
              <a:buFont typeface="Arial" panose="020B0604020202020204" pitchFamily="34" charset="0"/>
              <a:buChar char="•"/>
            </a:pPr>
            <a:r>
              <a:rPr lang="en-US" sz="2400" dirty="0"/>
              <a:t>QA Update</a:t>
            </a:r>
          </a:p>
          <a:p>
            <a:pPr marL="342900" indent="-342900">
              <a:buFont typeface="Arial" panose="020B0604020202020204" pitchFamily="34" charset="0"/>
              <a:buChar char="•"/>
            </a:pPr>
            <a:r>
              <a:rPr lang="en-US" sz="2400" dirty="0"/>
              <a:t>PM Update</a:t>
            </a:r>
          </a:p>
          <a:p>
            <a:pPr marL="342900" indent="-342900">
              <a:buFont typeface="Arial" panose="020B0604020202020204" pitchFamily="34" charset="0"/>
              <a:buChar char="•"/>
            </a:pPr>
            <a:r>
              <a:rPr lang="en-US" sz="2400" dirty="0"/>
              <a:t>Schedule &amp; Budget Status</a:t>
            </a:r>
          </a:p>
          <a:p>
            <a:pPr marL="342900" indent="-342900">
              <a:buFont typeface="Arial" panose="020B0604020202020204" pitchFamily="34" charset="0"/>
              <a:buChar char="•"/>
            </a:pPr>
            <a:r>
              <a:rPr lang="en-US" sz="2400" dirty="0"/>
              <a:t>DUNE Update</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Engineering</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Installation</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APA</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TPC Electronics</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HV</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Photon Detector</a:t>
            </a:r>
          </a:p>
          <a:p>
            <a:pPr marL="285750" indent="-285750" algn="l" defTabSz="457200" rtl="0" fontAlgn="base">
              <a:spcBef>
                <a:spcPts val="600"/>
              </a:spcBef>
              <a:spcAft>
                <a:spcPts val="600"/>
              </a:spcAft>
              <a:buFont typeface="Arial" panose="020B0604020202020204" pitchFamily="34" charset="0"/>
              <a:buChar char="•"/>
            </a:pPr>
            <a:r>
              <a:rPr lang="en-US" sz="2400" dirty="0"/>
              <a:t>Upcoming Events</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8" name="Date Placeholder 7"/>
          <p:cNvSpPr>
            <a:spLocks noGrp="1"/>
          </p:cNvSpPr>
          <p:nvPr>
            <p:ph type="dt" sz="half" idx="6"/>
          </p:nvPr>
        </p:nvSpPr>
        <p:spPr>
          <a:xfrm>
            <a:off x="3232706" y="6538623"/>
            <a:ext cx="1524000" cy="184666"/>
          </a:xfrm>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140418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Other</a:t>
            </a:r>
          </a:p>
        </p:txBody>
      </p:sp>
      <p:sp>
        <p:nvSpPr>
          <p:cNvPr id="3" name="Text Placeholder 2"/>
          <p:cNvSpPr>
            <a:spLocks noGrp="1"/>
          </p:cNvSpPr>
          <p:nvPr>
            <p:ph type="body" idx="1"/>
          </p:nvPr>
        </p:nvSpPr>
        <p:spPr>
          <a:xfrm>
            <a:off x="240159" y="987685"/>
            <a:ext cx="8827641" cy="5847755"/>
          </a:xfrm>
        </p:spPr>
        <p:txBody>
          <a:bodyPr/>
          <a:lstStyle/>
          <a:p>
            <a:pPr marL="342900" indent="-342900">
              <a:buFont typeface="Arial" panose="020B0604020202020204" pitchFamily="34" charset="0"/>
              <a:buChar char="•"/>
            </a:pPr>
            <a:r>
              <a:rPr lang="en-US" dirty="0">
                <a:solidFill>
                  <a:srgbClr val="0070C0"/>
                </a:solidFill>
              </a:rPr>
              <a:t>Boiling in </a:t>
            </a:r>
            <a:r>
              <a:rPr lang="en-US" dirty="0" err="1">
                <a:solidFill>
                  <a:srgbClr val="0070C0"/>
                </a:solidFill>
              </a:rPr>
              <a:t>LAr</a:t>
            </a:r>
            <a:r>
              <a:rPr lang="en-US" dirty="0">
                <a:solidFill>
                  <a:srgbClr val="0070C0"/>
                </a:solidFill>
              </a:rPr>
              <a: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Tests done at BNL demonstrate that we do not expect any boiling in </a:t>
            </a:r>
            <a:r>
              <a:rPr lang="en-US" dirty="0" err="1">
                <a:solidFill>
                  <a:schemeClr val="tx1">
                    <a:lumMod val="75000"/>
                    <a:lumOff val="25000"/>
                  </a:schemeClr>
                </a:solidFill>
                <a:latin typeface="Arial" panose="020B0604020202020204" pitchFamily="34" charset="0"/>
                <a:cs typeface="Arial" panose="020B0604020202020204" pitchFamily="34" charset="0"/>
              </a:rPr>
              <a:t>LAr</a:t>
            </a:r>
            <a:r>
              <a:rPr lang="en-US" dirty="0">
                <a:solidFill>
                  <a:schemeClr val="tx1">
                    <a:lumMod val="75000"/>
                    <a:lumOff val="25000"/>
                  </a:schemeClr>
                </a:solidFill>
                <a:latin typeface="Arial" panose="020B0604020202020204" pitchFamily="34" charset="0"/>
                <a:cs typeface="Arial" panose="020B0604020202020204" pitchFamily="34" charset="0"/>
              </a:rPr>
              <a:t> from the electronics for the lower APA (would have to route gas outside of sensitive volume)</a:t>
            </a:r>
            <a:endParaRPr lang="en-US" dirty="0">
              <a:solidFill>
                <a:srgbClr val="0070C0"/>
              </a:solidFill>
            </a:endParaRPr>
          </a:p>
          <a:p>
            <a:pPr marL="342900" indent="-342900">
              <a:buFont typeface="Arial" panose="020B0604020202020204" pitchFamily="34" charset="0"/>
              <a:buChar char="•"/>
            </a:pPr>
            <a:r>
              <a:rPr lang="en-US" dirty="0">
                <a:solidFill>
                  <a:srgbClr val="0070C0"/>
                </a:solidFill>
              </a:rPr>
              <a:t>TDR</a:t>
            </a:r>
            <a:r>
              <a:rPr lang="en-US" dirty="0"/>
              <a: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Implemented small corrections to address comments from LBNC on July version</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Interface Documents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Making steady progress on fully defined mechanical interfaces with APAs  and photon detectors,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Need to finish writing interface document with APA and develop interface document with facility (drawings exist)</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Preparation for IPR</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Two most complex BoEs are complete, three more to be completed in the next 10 days</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Preparation for SP-FS CD-2/3 (and director’s review)</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 lot of work to be done, update all quotes / BoEs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Very tight timeline</a:t>
            </a:r>
          </a:p>
          <a:p>
            <a:pPr lvl="1"/>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3761117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FD High Voltage System</a:t>
            </a:r>
          </a:p>
        </p:txBody>
      </p:sp>
      <p:sp>
        <p:nvSpPr>
          <p:cNvPr id="3" name="Text Placeholder 2"/>
          <p:cNvSpPr>
            <a:spLocks noGrp="1"/>
          </p:cNvSpPr>
          <p:nvPr>
            <p:ph type="body" idx="1"/>
          </p:nvPr>
        </p:nvSpPr>
        <p:spPr>
          <a:xfrm>
            <a:off x="382904" y="1156106"/>
            <a:ext cx="8456296" cy="4862870"/>
          </a:xfrm>
        </p:spPr>
        <p:txBody>
          <a:bodyPr/>
          <a:lstStyle/>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TDR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Both single phase and dual phase HVS chapters for the TDR have been submitted on schedule.  Final update to the SP version with the editors.</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HVS Design Status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The updated field cage, ground plane, and CPA designs are progressing well.  First version of the 3D models and drawings have been made available for review. Key structural changes have been evaluated at Ash River.</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Initial on-site transportation, assembly and installation plans have been developed in close collaboration with TC.</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All relevant interface documents have been generated as part of the TDR submission.</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Cost and Schedule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All activities (US and non-US) have been entered into a unified P6 schedule.</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Risks for US project have been updated.</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BOEs are being updated in preparation of the October IPR.</a:t>
            </a:r>
          </a:p>
          <a:p>
            <a:pPr marL="742950" lvl="1" indent="-285750">
              <a:buFont typeface="Arial" panose="020B0604020202020204" pitchFamily="34" charset="0"/>
              <a:buChar cha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lvl="1"/>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2817674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55000" cy="492443"/>
          </a:xfrm>
        </p:spPr>
        <p:txBody>
          <a:bodyPr/>
          <a:lstStyle/>
          <a:p>
            <a:r>
              <a:rPr lang="en-US" sz="3200" dirty="0"/>
              <a:t>Photon Detector</a:t>
            </a:r>
          </a:p>
        </p:txBody>
      </p:sp>
      <p:sp>
        <p:nvSpPr>
          <p:cNvPr id="3" name="Text Placeholder 2"/>
          <p:cNvSpPr>
            <a:spLocks noGrp="1"/>
          </p:cNvSpPr>
          <p:nvPr>
            <p:ph type="body" idx="1"/>
          </p:nvPr>
        </p:nvSpPr>
        <p:spPr>
          <a:xfrm>
            <a:off x="228600" y="685800"/>
            <a:ext cx="3886200" cy="3416320"/>
          </a:xfrm>
        </p:spPr>
        <p:txBody>
          <a:bodyPr/>
          <a:lstStyle/>
          <a:p>
            <a:pPr marL="342900" indent="-342900">
              <a:buFont typeface="Arial" panose="020B0604020202020204" pitchFamily="34" charset="0"/>
              <a:buChar char="•"/>
            </a:pPr>
            <a:r>
              <a:rPr lang="en-US" dirty="0"/>
              <a:t>Tested upper-lower APA junction at Ash River </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Resolved Brazilian filter “Halo” problem</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Caused by design of filter deposition oven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Resolved with new solid backing plate</a:t>
            </a:r>
          </a:p>
          <a:p>
            <a:pPr marL="285750"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Operated SSP and Daphne in ICEBERG</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22</a:t>
            </a:fld>
            <a:endParaRPr lang="en-US" dirty="0"/>
          </a:p>
        </p:txBody>
      </p:sp>
      <p:pic>
        <p:nvPicPr>
          <p:cNvPr id="8" name="Picture 7" descr="screenshot14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08" y="4191410"/>
            <a:ext cx="1779566" cy="2124628"/>
          </a:xfrm>
          <a:prstGeom prst="rect">
            <a:avLst/>
          </a:prstGeom>
        </p:spPr>
      </p:pic>
      <p:pic>
        <p:nvPicPr>
          <p:cNvPr id="10" name="Picture 9" descr="screenshot14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838" y="588182"/>
            <a:ext cx="2974177" cy="2234242"/>
          </a:xfrm>
          <a:prstGeom prst="rect">
            <a:avLst/>
          </a:prstGeom>
        </p:spPr>
      </p:pic>
      <p:pic>
        <p:nvPicPr>
          <p:cNvPr id="11" name="Picture 10" descr="screenshot1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687" y="2822424"/>
            <a:ext cx="3173718" cy="1929196"/>
          </a:xfrm>
          <a:prstGeom prst="rect">
            <a:avLst/>
          </a:prstGeom>
        </p:spPr>
      </p:pic>
      <p:pic>
        <p:nvPicPr>
          <p:cNvPr id="12" name="Picture 11" descr="screenshot144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687" y="4797461"/>
            <a:ext cx="3118839" cy="1910154"/>
          </a:xfrm>
          <a:prstGeom prst="rect">
            <a:avLst/>
          </a:prstGeom>
        </p:spPr>
      </p:pic>
      <p:pic>
        <p:nvPicPr>
          <p:cNvPr id="13" name="Picture 12" descr="screenshot144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409" y="631543"/>
            <a:ext cx="1765278" cy="1596621"/>
          </a:xfrm>
          <a:prstGeom prst="rect">
            <a:avLst/>
          </a:prstGeom>
        </p:spPr>
      </p:pic>
      <p:pic>
        <p:nvPicPr>
          <p:cNvPr id="14" name="Picture 13" descr="screenshot144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409" y="2304616"/>
            <a:ext cx="1765278" cy="2407197"/>
          </a:xfrm>
          <a:prstGeom prst="rect">
            <a:avLst/>
          </a:prstGeom>
        </p:spPr>
      </p:pic>
      <p:pic>
        <p:nvPicPr>
          <p:cNvPr id="15" name="Picture 14" descr="screenshot144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5059" y="4764168"/>
            <a:ext cx="2064989" cy="1551870"/>
          </a:xfrm>
          <a:prstGeom prst="rect">
            <a:avLst/>
          </a:prstGeom>
        </p:spPr>
      </p:pic>
      <p:sp>
        <p:nvSpPr>
          <p:cNvPr id="16" name="TextBox 15"/>
          <p:cNvSpPr txBox="1"/>
          <p:nvPr/>
        </p:nvSpPr>
        <p:spPr>
          <a:xfrm>
            <a:off x="735669" y="3847949"/>
            <a:ext cx="1506993" cy="369332"/>
          </a:xfrm>
          <a:prstGeom prst="rect">
            <a:avLst/>
          </a:prstGeom>
          <a:noFill/>
        </p:spPr>
        <p:txBody>
          <a:bodyPr wrap="none" rtlCol="0">
            <a:spAutoFit/>
          </a:bodyPr>
          <a:lstStyle/>
          <a:p>
            <a:r>
              <a:rPr lang="en-US" dirty="0"/>
              <a:t>Ash River Test</a:t>
            </a:r>
          </a:p>
        </p:txBody>
      </p:sp>
      <p:sp>
        <p:nvSpPr>
          <p:cNvPr id="17" name="TextBox 16"/>
          <p:cNvSpPr txBox="1"/>
          <p:nvPr/>
        </p:nvSpPr>
        <p:spPr>
          <a:xfrm>
            <a:off x="6420693" y="2228164"/>
            <a:ext cx="985028" cy="369332"/>
          </a:xfrm>
          <a:prstGeom prst="rect">
            <a:avLst/>
          </a:prstGeom>
          <a:noFill/>
        </p:spPr>
        <p:txBody>
          <a:bodyPr wrap="none" rtlCol="0">
            <a:spAutoFit/>
          </a:bodyPr>
          <a:lstStyle/>
          <a:p>
            <a:r>
              <a:rPr lang="en-US" dirty="0"/>
              <a:t>DAPHNE</a:t>
            </a:r>
          </a:p>
        </p:txBody>
      </p:sp>
      <p:sp>
        <p:nvSpPr>
          <p:cNvPr id="18" name="TextBox 17"/>
          <p:cNvSpPr txBox="1"/>
          <p:nvPr/>
        </p:nvSpPr>
        <p:spPr>
          <a:xfrm>
            <a:off x="6149751" y="4292661"/>
            <a:ext cx="1541595" cy="369332"/>
          </a:xfrm>
          <a:prstGeom prst="rect">
            <a:avLst/>
          </a:prstGeom>
          <a:noFill/>
        </p:spPr>
        <p:txBody>
          <a:bodyPr wrap="none" rtlCol="0">
            <a:spAutoFit/>
          </a:bodyPr>
          <a:lstStyle/>
          <a:p>
            <a:r>
              <a:rPr lang="en-US" dirty="0"/>
              <a:t>SSP X-ARPUCA</a:t>
            </a:r>
          </a:p>
        </p:txBody>
      </p:sp>
      <p:sp>
        <p:nvSpPr>
          <p:cNvPr id="19" name="TextBox 18"/>
          <p:cNvSpPr txBox="1"/>
          <p:nvPr/>
        </p:nvSpPr>
        <p:spPr>
          <a:xfrm>
            <a:off x="6302151" y="6162011"/>
            <a:ext cx="1541595" cy="369332"/>
          </a:xfrm>
          <a:prstGeom prst="rect">
            <a:avLst/>
          </a:prstGeom>
          <a:noFill/>
        </p:spPr>
        <p:txBody>
          <a:bodyPr wrap="none" rtlCol="0">
            <a:spAutoFit/>
          </a:bodyPr>
          <a:lstStyle/>
          <a:p>
            <a:r>
              <a:rPr lang="en-US" dirty="0"/>
              <a:t>SSP X-ARPUCA</a:t>
            </a:r>
          </a:p>
        </p:txBody>
      </p:sp>
    </p:spTree>
    <p:extLst>
      <p:ext uri="{BB962C8B-B14F-4D97-AF65-F5344CB8AC3E}">
        <p14:creationId xmlns:p14="http://schemas.microsoft.com/office/powerpoint/2010/main" val="381144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7" name="Title 6"/>
          <p:cNvSpPr>
            <a:spLocks noGrp="1"/>
          </p:cNvSpPr>
          <p:nvPr>
            <p:ph type="title"/>
          </p:nvPr>
        </p:nvSpPr>
        <p:spPr>
          <a:xfrm>
            <a:off x="444500" y="495242"/>
            <a:ext cx="8255000" cy="430887"/>
          </a:xfrm>
        </p:spPr>
        <p:txBody>
          <a:bodyPr/>
          <a:lstStyle/>
          <a:p>
            <a:r>
              <a:rPr lang="en-US" sz="2800" spc="-15" dirty="0"/>
              <a:t>Upcoming</a:t>
            </a:r>
            <a:r>
              <a:rPr lang="en-US" sz="2800" spc="25" dirty="0"/>
              <a:t> </a:t>
            </a:r>
            <a:r>
              <a:rPr lang="en-US" sz="2800" spc="-15" dirty="0"/>
              <a:t>Events</a:t>
            </a:r>
            <a:endParaRPr lang="en-US" sz="2800" dirty="0"/>
          </a:p>
        </p:txBody>
      </p:sp>
      <p:sp>
        <p:nvSpPr>
          <p:cNvPr id="8" name="Text Placeholder 7"/>
          <p:cNvSpPr>
            <a:spLocks noGrp="1"/>
          </p:cNvSpPr>
          <p:nvPr>
            <p:ph type="body" idx="1"/>
          </p:nvPr>
        </p:nvSpPr>
        <p:spPr>
          <a:xfrm>
            <a:off x="382904" y="1317059"/>
            <a:ext cx="7999096" cy="3000821"/>
          </a:xfrm>
        </p:spPr>
        <p:txBody>
          <a:bodyPr/>
          <a:lstStyle/>
          <a:p>
            <a:pPr marL="403225" indent="-342900">
              <a:spcBef>
                <a:spcPts val="600"/>
              </a:spcBef>
              <a:buClr>
                <a:srgbClr val="3B5A77"/>
              </a:buClr>
              <a:buFont typeface="Arial" panose="020B0604020202020204" pitchFamily="34" charset="0"/>
              <a:buChar char="•"/>
              <a:tabLst>
                <a:tab pos="325755" algn="l"/>
                <a:tab pos="3025140" algn="l"/>
              </a:tabLst>
            </a:pPr>
            <a:r>
              <a:rPr lang="en-US" sz="2000" dirty="0"/>
              <a:t>Near Detector Workshop at DESY – October 21 - 23</a:t>
            </a:r>
            <a:endParaRPr lang="en-US" sz="2000" spc="-15" dirty="0">
              <a:latin typeface="Arial" panose="020B0604020202020204" pitchFamily="34" charset="0"/>
              <a:cs typeface="Arial" panose="020B0604020202020204" pitchFamily="34" charset="0"/>
            </a:endParaRP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LBNF/DUNE IPR at FNAL – October 29 – November 1</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LBNC Meeting at FNAL – December 2 - 4</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Collaboration Meeting at CERN – January 27 - 31</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RRB Meeting at FNAL – April 2 - 3</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DOE CD-2/3b Review at FNAL – April/May (TBD)</a:t>
            </a:r>
          </a:p>
          <a:p>
            <a:pPr marL="403225" indent="-342900">
              <a:spcBef>
                <a:spcPts val="600"/>
              </a:spcBef>
              <a:buClr>
                <a:srgbClr val="3B5A77"/>
              </a:buClr>
              <a:buFont typeface="Arial" panose="020B0604020202020204" pitchFamily="34" charset="0"/>
              <a:buChar char="•"/>
              <a:tabLst>
                <a:tab pos="325755" algn="l"/>
                <a:tab pos="3025140" algn="l"/>
              </a:tabLst>
            </a:pPr>
            <a:endParaRPr lang="en-US" sz="2000" spc="-15" dirty="0">
              <a:latin typeface="Arial" panose="020B0604020202020204" pitchFamily="34" charset="0"/>
              <a:cs typeface="Arial" panose="020B0604020202020204" pitchFamily="34" charset="0"/>
            </a:endParaRPr>
          </a:p>
          <a:p>
            <a:pPr marL="60325">
              <a:lnSpc>
                <a:spcPct val="100000"/>
              </a:lnSpc>
              <a:spcBef>
                <a:spcPts val="600"/>
              </a:spcBef>
              <a:buClr>
                <a:srgbClr val="3B5A77"/>
              </a:buClr>
              <a:tabLst>
                <a:tab pos="325755" algn="l"/>
                <a:tab pos="3025140" algn="l"/>
              </a:tabLst>
            </a:pPr>
            <a:endParaRPr lang="en-US" sz="2000" spc="-15" dirty="0"/>
          </a:p>
        </p:txBody>
      </p:sp>
      <p:sp>
        <p:nvSpPr>
          <p:cNvPr id="4" name="Footer Placeholder 3"/>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Backup</a:t>
            </a:r>
          </a:p>
        </p:txBody>
      </p:sp>
      <p:sp>
        <p:nvSpPr>
          <p:cNvPr id="3" name="Text Placeholder 2"/>
          <p:cNvSpPr>
            <a:spLocks noGrp="1"/>
          </p:cNvSpPr>
          <p:nvPr>
            <p:ph type="body" idx="1"/>
          </p:nvPr>
        </p:nvSpPr>
        <p:spPr>
          <a:xfrm>
            <a:off x="382904" y="1156107"/>
            <a:ext cx="8456296" cy="553998"/>
          </a:xfrm>
        </p:spPr>
        <p:txBody>
          <a:bodyPr/>
          <a:lstStyle/>
          <a:p>
            <a:pPr lvl="1"/>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126294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Status of ASIC development / testing (</a:t>
            </a:r>
            <a:r>
              <a:rPr lang="en-US" sz="3200" dirty="0" err="1"/>
              <a:t>i</a:t>
            </a:r>
            <a:r>
              <a:rPr lang="en-US" sz="3200" dirty="0"/>
              <a:t>)</a:t>
            </a:r>
          </a:p>
        </p:txBody>
      </p:sp>
      <p:sp>
        <p:nvSpPr>
          <p:cNvPr id="3" name="Text Placeholder 2"/>
          <p:cNvSpPr>
            <a:spLocks noGrp="1"/>
          </p:cNvSpPr>
          <p:nvPr>
            <p:ph type="body" idx="1"/>
          </p:nvPr>
        </p:nvSpPr>
        <p:spPr>
          <a:xfrm>
            <a:off x="382904" y="1156107"/>
            <a:ext cx="8456296" cy="4001095"/>
          </a:xfrm>
        </p:spPr>
        <p:txBody>
          <a:bodyPr/>
          <a:lstStyle/>
          <a:p>
            <a:pPr marL="342900" indent="-342900">
              <a:buFont typeface="Arial" panose="020B0604020202020204" pitchFamily="34" charset="0"/>
              <a:buChar char="•"/>
            </a:pPr>
            <a:r>
              <a:rPr lang="en-US" dirty="0" err="1">
                <a:solidFill>
                  <a:srgbClr val="0070C0"/>
                </a:solidFill>
              </a:rPr>
              <a:t>LArASIC</a:t>
            </a:r>
            <a:r>
              <a:rPr lang="en-US" dirty="0"/>
              <a: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Significant progress in identifying source of “ledge effect” observed in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2</a:t>
            </a:r>
            <a:r>
              <a:rPr lang="en-US" baseline="30000" dirty="0">
                <a:solidFill>
                  <a:schemeClr val="tx1">
                    <a:lumMod val="75000"/>
                    <a:lumOff val="25000"/>
                  </a:schemeClr>
                </a:solidFill>
                <a:latin typeface="Arial" panose="020B0604020202020204" pitchFamily="34" charset="0"/>
                <a:cs typeface="Arial" panose="020B0604020202020204" pitchFamily="34" charset="0"/>
              </a:rPr>
              <a:t>nd</a:t>
            </a:r>
            <a:r>
              <a:rPr lang="en-US" dirty="0">
                <a:solidFill>
                  <a:schemeClr val="tx1">
                    <a:lumMod val="75000"/>
                    <a:lumOff val="25000"/>
                  </a:schemeClr>
                </a:solidFill>
                <a:latin typeface="Arial" panose="020B0604020202020204" pitchFamily="34" charset="0"/>
                <a:cs typeface="Arial" panose="020B0604020202020204" pitchFamily="34" charset="0"/>
              </a:rPr>
              <a:t> stage of preamp, added after </a:t>
            </a:r>
            <a:r>
              <a:rPr lang="en-US" dirty="0" err="1">
                <a:solidFill>
                  <a:schemeClr val="tx1">
                    <a:lumMod val="75000"/>
                    <a:lumOff val="25000"/>
                  </a:schemeClr>
                </a:solidFill>
                <a:latin typeface="Arial" panose="020B0604020202020204" pitchFamily="34" charset="0"/>
                <a:cs typeface="Arial" panose="020B0604020202020204" pitchFamily="34" charset="0"/>
              </a:rPr>
              <a:t>microBooNE</a:t>
            </a:r>
            <a:r>
              <a:rPr lang="en-US" dirty="0">
                <a:solidFill>
                  <a:schemeClr val="tx1">
                    <a:lumMod val="75000"/>
                    <a:lumOff val="25000"/>
                  </a:schemeClr>
                </a:solidFill>
                <a:latin typeface="Arial" panose="020B0604020202020204" pitchFamily="34" charset="0"/>
                <a:cs typeface="Arial" panose="020B0604020202020204" pitchFamily="34" charset="0"/>
              </a:rPr>
              <a:t> version to allow for different gains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Now working on redesign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then work on adding differential output (already prototyped in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err="1">
                <a:solidFill>
                  <a:srgbClr val="0070C0"/>
                </a:solidFill>
                <a:latin typeface="Arial" panose="020B0604020202020204" pitchFamily="34" charset="0"/>
                <a:cs typeface="Arial" panose="020B0604020202020204" pitchFamily="34" charset="0"/>
              </a:rPr>
              <a:t>ColdADC</a:t>
            </a:r>
            <a:endParaRPr lang="en-US" dirty="0">
              <a:solidFill>
                <a:srgbClr val="0070C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Now characterizing ~140 ADCs for installation on prototype FEMBs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At the same time investigating in detail some of the features observed in initial testing: discovered that SHA receives kickback from pipeline ADC, which contributes to the non-linearity (will help develop the fix in the design)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This is an excellent ADC sampling at 2 µs (we need to sample at 500 ns)</a:t>
            </a: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25</a:t>
            </a:fld>
            <a:endParaRPr lang="en-US" dirty="0"/>
          </a:p>
        </p:txBody>
      </p:sp>
      <p:pic>
        <p:nvPicPr>
          <p:cNvPr id="4" name="Picture 3">
            <a:extLst>
              <a:ext uri="{FF2B5EF4-FFF2-40B4-BE49-F238E27FC236}">
                <a16:creationId xmlns:a16="http://schemas.microsoft.com/office/drawing/2014/main" id="{CAD164F4-E5B7-491C-BFFC-370782053497}"/>
              </a:ext>
            </a:extLst>
          </p:cNvPr>
          <p:cNvPicPr>
            <a:picLocks noChangeAspect="1"/>
          </p:cNvPicPr>
          <p:nvPr/>
        </p:nvPicPr>
        <p:blipFill>
          <a:blip r:embed="rId2"/>
          <a:stretch>
            <a:fillRect/>
          </a:stretch>
        </p:blipFill>
        <p:spPr>
          <a:xfrm>
            <a:off x="2292305" y="4648200"/>
            <a:ext cx="1952626" cy="1565397"/>
          </a:xfrm>
          <a:prstGeom prst="rect">
            <a:avLst/>
          </a:prstGeom>
        </p:spPr>
      </p:pic>
      <p:pic>
        <p:nvPicPr>
          <p:cNvPr id="5" name="Picture 4">
            <a:extLst>
              <a:ext uri="{FF2B5EF4-FFF2-40B4-BE49-F238E27FC236}">
                <a16:creationId xmlns:a16="http://schemas.microsoft.com/office/drawing/2014/main" id="{42502BFA-626F-47DE-9238-0644802DFBCA}"/>
              </a:ext>
            </a:extLst>
          </p:cNvPr>
          <p:cNvPicPr>
            <a:picLocks noChangeAspect="1"/>
          </p:cNvPicPr>
          <p:nvPr/>
        </p:nvPicPr>
        <p:blipFill>
          <a:blip r:embed="rId3"/>
          <a:stretch>
            <a:fillRect/>
          </a:stretch>
        </p:blipFill>
        <p:spPr>
          <a:xfrm>
            <a:off x="4695826" y="4613558"/>
            <a:ext cx="2057400" cy="1641543"/>
          </a:xfrm>
          <a:prstGeom prst="rect">
            <a:avLst/>
          </a:prstGeom>
        </p:spPr>
      </p:pic>
    </p:spTree>
    <p:extLst>
      <p:ext uri="{BB962C8B-B14F-4D97-AF65-F5344CB8AC3E}">
        <p14:creationId xmlns:p14="http://schemas.microsoft.com/office/powerpoint/2010/main" val="3020976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Status of ASIC development / testing (ii)</a:t>
            </a:r>
          </a:p>
        </p:txBody>
      </p:sp>
      <p:sp>
        <p:nvSpPr>
          <p:cNvPr id="3" name="Text Placeholder 2"/>
          <p:cNvSpPr>
            <a:spLocks noGrp="1"/>
          </p:cNvSpPr>
          <p:nvPr>
            <p:ph type="body" idx="1"/>
          </p:nvPr>
        </p:nvSpPr>
        <p:spPr>
          <a:xfrm>
            <a:off x="382904" y="1156107"/>
            <a:ext cx="8456296" cy="5386090"/>
          </a:xfrm>
        </p:spPr>
        <p:txBody>
          <a:bodyPr/>
          <a:lstStyle/>
          <a:p>
            <a:pPr marL="342900" indent="-342900">
              <a:buFont typeface="Arial" panose="020B0604020202020204" pitchFamily="34" charset="0"/>
              <a:buChar char="•"/>
            </a:pPr>
            <a:r>
              <a:rPr lang="en-US" dirty="0">
                <a:solidFill>
                  <a:srgbClr val="0070C0"/>
                </a:solidFill>
              </a:rPr>
              <a:t>COLDATA</a:t>
            </a:r>
            <a:r>
              <a:rPr lang="en-US" dirty="0"/>
              <a: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Extensive testing performed at Fermilab both at room and LN</a:t>
            </a:r>
            <a:r>
              <a:rPr lang="en-US" baseline="-25000" dirty="0">
                <a:solidFill>
                  <a:schemeClr val="tx1">
                    <a:lumMod val="75000"/>
                    <a:lumOff val="25000"/>
                  </a:schemeClr>
                </a:solidFill>
                <a:latin typeface="Arial" panose="020B0604020202020204" pitchFamily="34" charset="0"/>
                <a:cs typeface="Arial" panose="020B0604020202020204" pitchFamily="34" charset="0"/>
              </a:rPr>
              <a:t>2</a:t>
            </a:r>
            <a:r>
              <a:rPr lang="en-US" dirty="0">
                <a:solidFill>
                  <a:schemeClr val="tx1">
                    <a:lumMod val="75000"/>
                    <a:lumOff val="25000"/>
                  </a:schemeClr>
                </a:solidFill>
                <a:latin typeface="Arial" panose="020B0604020202020204" pitchFamily="34" charset="0"/>
                <a:cs typeface="Arial" panose="020B0604020202020204" pitchFamily="34" charset="0"/>
              </a:rPr>
              <a:t> temperature</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Only two minor flaws observed in testing</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PLL requires 1.2 V to lock at room temperature (designed for 1.1V, for reliability). At LN2 temperature the PLL locks at 1.05V</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The relay of I2C commands between different chips does not work perfectly. This requires that some commands are re-issued (problem already identified in Verilog)</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Need to measure bit error rates with 2 lengths of cable (waiting for delivery of components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Expect to complete characterization by early November, packaging chips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Started design of FEMB with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 and COLDATA</a:t>
            </a:r>
          </a:p>
          <a:p>
            <a:pPr marL="285750" indent="-28575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CRYO</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SLAC has used </a:t>
            </a:r>
            <a:r>
              <a:rPr lang="en-US" dirty="0" err="1">
                <a:solidFill>
                  <a:schemeClr val="tx1">
                    <a:lumMod val="75000"/>
                    <a:lumOff val="25000"/>
                  </a:schemeClr>
                </a:solidFill>
                <a:latin typeface="Arial" panose="020B0604020202020204" pitchFamily="34" charset="0"/>
                <a:cs typeface="Arial" panose="020B0604020202020204" pitchFamily="34" charset="0"/>
              </a:rPr>
              <a:t>nEXO</a:t>
            </a:r>
            <a:r>
              <a:rPr lang="en-US" dirty="0">
                <a:solidFill>
                  <a:schemeClr val="tx1">
                    <a:lumMod val="75000"/>
                    <a:lumOff val="25000"/>
                  </a:schemeClr>
                </a:solidFill>
                <a:latin typeface="Arial" panose="020B0604020202020204" pitchFamily="34" charset="0"/>
                <a:cs typeface="Arial" panose="020B0604020202020204" pitchFamily="34" charset="0"/>
              </a:rPr>
              <a:t> funds to advance design (address issues observed in the first version for DUNE), will submit version of chip with </a:t>
            </a:r>
            <a:r>
              <a:rPr lang="en-US" dirty="0" err="1">
                <a:solidFill>
                  <a:schemeClr val="tx1">
                    <a:lumMod val="75000"/>
                    <a:lumOff val="25000"/>
                  </a:schemeClr>
                </a:solidFill>
                <a:latin typeface="Arial" panose="020B0604020202020204" pitchFamily="34" charset="0"/>
                <a:cs typeface="Arial" panose="020B0604020202020204" pitchFamily="34" charset="0"/>
              </a:rPr>
              <a:t>nEXO</a:t>
            </a:r>
            <a:r>
              <a:rPr lang="en-US" dirty="0">
                <a:solidFill>
                  <a:schemeClr val="tx1">
                    <a:lumMod val="75000"/>
                    <a:lumOff val="25000"/>
                  </a:schemeClr>
                </a:solidFill>
                <a:latin typeface="Arial" panose="020B0604020202020204" pitchFamily="34" charset="0"/>
                <a:cs typeface="Arial" panose="020B0604020202020204" pitchFamily="34" charset="0"/>
              </a:rPr>
              <a:t> front-end soon (expect better ADC performance, with ENOB at the level of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Now reverting to understand the noise issue inside CRYO (observe a line at 160 </a:t>
            </a:r>
            <a:r>
              <a:rPr lang="en-US" dirty="0" err="1">
                <a:solidFill>
                  <a:schemeClr val="tx1">
                    <a:lumMod val="75000"/>
                    <a:lumOff val="25000"/>
                  </a:schemeClr>
                </a:solidFill>
                <a:latin typeface="Arial" panose="020B0604020202020204" pitchFamily="34" charset="0"/>
                <a:cs typeface="Arial" panose="020B0604020202020204" pitchFamily="34" charset="0"/>
              </a:rPr>
              <a:t>KHz</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120377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FEMBs</a:t>
            </a:r>
          </a:p>
        </p:txBody>
      </p:sp>
      <p:sp>
        <p:nvSpPr>
          <p:cNvPr id="3" name="Text Placeholder 2"/>
          <p:cNvSpPr>
            <a:spLocks noGrp="1"/>
          </p:cNvSpPr>
          <p:nvPr>
            <p:ph type="body" idx="1"/>
          </p:nvPr>
        </p:nvSpPr>
        <p:spPr>
          <a:xfrm>
            <a:off x="382904" y="1156107"/>
            <a:ext cx="8456296" cy="5324535"/>
          </a:xfrm>
        </p:spPr>
        <p:txBody>
          <a:bodyPr/>
          <a:lstStyle/>
          <a:p>
            <a:pPr marL="342900" indent="-342900">
              <a:buFont typeface="Arial" panose="020B0604020202020204" pitchFamily="34" charset="0"/>
              <a:buChar char="•"/>
            </a:pPr>
            <a:r>
              <a:rPr lang="en-US" dirty="0">
                <a:solidFill>
                  <a:srgbClr val="0070C0"/>
                </a:solidFill>
              </a:rPr>
              <a:t>System Tests</a:t>
            </a:r>
            <a:endParaRPr lang="en-US" dirty="0"/>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We are planning to perform system tests with the small TPC in the ICEBERG cryostat at PAB and with a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APA in the cold box at CERN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Three versions of FEMBs (in addition to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FEMBs used to commission the setups and SBND FEMBs) with different ASICs</a:t>
            </a:r>
          </a:p>
          <a:p>
            <a:pPr marL="1257300" lvl="2" indent="-342900">
              <a:buFont typeface="+mj-lt"/>
              <a:buAutoNum type="arabicPeriod"/>
            </a:pPr>
            <a:r>
              <a:rPr lang="en-US" dirty="0" err="1">
                <a:solidFill>
                  <a:schemeClr val="tx1">
                    <a:lumMod val="75000"/>
                    <a:lumOff val="25000"/>
                  </a:schemeClr>
                </a:solidFill>
                <a:latin typeface="Arial" panose="020B0604020202020204" pitchFamily="34" charset="0"/>
                <a:cs typeface="Arial" panose="020B0604020202020204" pitchFamily="34" charset="0"/>
              </a:rPr>
              <a:t>LArASIC+ColdADC+FPGA</a:t>
            </a:r>
            <a:r>
              <a:rPr lang="en-US" dirty="0">
                <a:solidFill>
                  <a:schemeClr val="tx1">
                    <a:lumMod val="75000"/>
                    <a:lumOff val="25000"/>
                  </a:schemeClr>
                </a:solidFill>
                <a:latin typeface="Arial" panose="020B0604020202020204" pitchFamily="34" charset="0"/>
                <a:cs typeface="Arial" panose="020B0604020202020204" pitchFamily="34" charset="0"/>
              </a:rPr>
              <a:t> on mezzanine</a:t>
            </a:r>
          </a:p>
          <a:p>
            <a:pPr marL="1714500" lvl="3"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Being assembled, waiting for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 chip testing, can be tested with same WIBs used for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/SBND FEMBs, minor software changes required</a:t>
            </a:r>
          </a:p>
          <a:p>
            <a:pPr marL="1257300" lvl="2" indent="-342900">
              <a:buFont typeface="+mj-lt"/>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CRYO</a:t>
            </a:r>
          </a:p>
          <a:p>
            <a:pPr marL="1714500" lvl="3"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Design being done at U Hawaii (delayed by putting contract in place), will use </a:t>
            </a:r>
            <a:r>
              <a:rPr lang="en-US" dirty="0" err="1">
                <a:solidFill>
                  <a:schemeClr val="tx1">
                    <a:lumMod val="75000"/>
                    <a:lumOff val="25000"/>
                  </a:schemeClr>
                </a:solidFill>
                <a:latin typeface="Arial" panose="020B0604020202020204" pitchFamily="34" charset="0"/>
                <a:cs typeface="Arial" panose="020B0604020202020204" pitchFamily="34" charset="0"/>
              </a:rPr>
              <a:t>nEXO</a:t>
            </a:r>
            <a:r>
              <a:rPr lang="en-US" dirty="0">
                <a:solidFill>
                  <a:schemeClr val="tx1">
                    <a:lumMod val="75000"/>
                    <a:lumOff val="25000"/>
                  </a:schemeClr>
                </a:solidFill>
                <a:latin typeface="Arial" panose="020B0604020202020204" pitchFamily="34" charset="0"/>
                <a:cs typeface="Arial" panose="020B0604020202020204" pitchFamily="34" charset="0"/>
              </a:rPr>
              <a:t> version of chip, available in Spring, requires new WIB</a:t>
            </a:r>
          </a:p>
          <a:p>
            <a:pPr marL="1257300" lvl="2" indent="-342900">
              <a:buFont typeface="+mj-lt"/>
              <a:buAutoNum type="arabicPeriod"/>
            </a:pPr>
            <a:r>
              <a:rPr lang="en-US" dirty="0" err="1">
                <a:solidFill>
                  <a:schemeClr val="tx1">
                    <a:lumMod val="75000"/>
                    <a:lumOff val="25000"/>
                  </a:schemeClr>
                </a:solidFill>
                <a:latin typeface="Arial" panose="020B0604020202020204" pitchFamily="34" charset="0"/>
                <a:cs typeface="Arial" panose="020B0604020202020204" pitchFamily="34" charset="0"/>
              </a:rPr>
              <a:t>LArASIC+ColdADC+COLDATA</a:t>
            </a:r>
            <a:r>
              <a:rPr lang="en-US" dirty="0">
                <a:solidFill>
                  <a:schemeClr val="tx1">
                    <a:lumMod val="75000"/>
                    <a:lumOff val="25000"/>
                  </a:schemeClr>
                </a:solidFill>
                <a:latin typeface="Arial" panose="020B0604020202020204" pitchFamily="34" charset="0"/>
                <a:cs typeface="Arial" panose="020B0604020202020204" pitchFamily="34" charset="0"/>
              </a:rPr>
              <a:t> on mezzanine</a:t>
            </a:r>
          </a:p>
          <a:p>
            <a:pPr marL="1714500" lvl="3"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Design starting at BNL, expect to have prototypes at the beginning of 2020, requires new WIB</a:t>
            </a:r>
          </a:p>
          <a:p>
            <a:pPr marL="1714500" lvl="3" indent="-342900">
              <a:buFont typeface="+mj-lt"/>
              <a:buAutoNum type="arabicPeriod"/>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a:t>October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2795567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a:t>Warm Interface Board</a:t>
            </a:r>
            <a:endParaRPr lang="en-US" sz="3200" dirty="0"/>
          </a:p>
        </p:txBody>
      </p:sp>
      <p:sp>
        <p:nvSpPr>
          <p:cNvPr id="3" name="Text Placeholder 2"/>
          <p:cNvSpPr>
            <a:spLocks noGrp="1"/>
          </p:cNvSpPr>
          <p:nvPr>
            <p:ph type="body" idx="1"/>
          </p:nvPr>
        </p:nvSpPr>
        <p:spPr>
          <a:xfrm>
            <a:off x="120079" y="2228117"/>
            <a:ext cx="8903841" cy="4641915"/>
          </a:xfrm>
        </p:spPr>
        <p:txBody>
          <a:bodyPr/>
          <a:lstStyle/>
          <a:p>
            <a:pPr marL="342900" indent="-342900">
              <a:buFont typeface="Arial" panose="020B0604020202020204" pitchFamily="34" charset="0"/>
              <a:buChar char="•"/>
            </a:pPr>
            <a:r>
              <a:rPr lang="en-US">
                <a:solidFill>
                  <a:srgbClr val="0070C0"/>
                </a:solidFill>
              </a:rPr>
              <a:t>System tests with new ASICs require new WIB</a:t>
            </a:r>
            <a:endParaRPr lang="en-US"/>
          </a:p>
          <a:p>
            <a:pPr marL="742950" lvl="1"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Different power distribution scheme</a:t>
            </a:r>
          </a:p>
          <a:p>
            <a:pPr marL="742950" lvl="1"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New WIB designed at BNL</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Uses newer/cheaper FPGA compared to ProtoDUNE</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More flexibility/monitoring in power distribution</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Prototypes in hand</a:t>
            </a:r>
          </a:p>
          <a:p>
            <a:pPr marL="742950" lvl="1"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New firmware required</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Moved from Altera to Xylinx</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Two version of old firmware (BNL and BU)</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New groups involved in firmware design (Penn, Pittsburgh, BNL, possibly UCDavis, Florida if needed to meet the deadlines)</a:t>
            </a:r>
          </a:p>
          <a:p>
            <a:pPr marL="1200150" lvl="2"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Identified different blocks that need to be translated</a:t>
            </a:r>
          </a:p>
          <a:p>
            <a:pPr marL="742950" lvl="1" indent="-285750">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Expected to be ready for system tests with FEMBs with new ASICs in January/February</a:t>
            </a:r>
          </a:p>
          <a:p>
            <a:pPr marL="1714500" lvl="3" indent="-342900">
              <a:buFont typeface="+mj-lt"/>
              <a:buAutoNum type="arabicPeriod"/>
            </a:pPr>
            <a:endParaRPr lang="en-US">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a:xfrm>
            <a:off x="866647" y="6538623"/>
            <a:ext cx="1495553" cy="184666"/>
          </a:xfrm>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a:xfrm>
            <a:off x="2667000" y="6538623"/>
            <a:ext cx="1447800" cy="184666"/>
          </a:xfrm>
        </p:spPr>
        <p:txBody>
          <a:bodyPr/>
          <a:lstStyle/>
          <a:p>
            <a:pPr marL="12700"/>
            <a:r>
              <a:rPr lang="en-US"/>
              <a:t>October 2019</a:t>
            </a:r>
            <a:endParaRPr lang="en-US" dirty="0"/>
          </a:p>
        </p:txBody>
      </p:sp>
      <p:sp>
        <p:nvSpPr>
          <p:cNvPr id="9" name="Slide Number Placeholder 8"/>
          <p:cNvSpPr>
            <a:spLocks noGrp="1"/>
          </p:cNvSpPr>
          <p:nvPr>
            <p:ph type="sldNum" sz="quarter" idx="7"/>
          </p:nvPr>
        </p:nvSpPr>
        <p:spPr>
          <a:xfrm>
            <a:off x="240159" y="6538623"/>
            <a:ext cx="336679" cy="184666"/>
          </a:xfrm>
        </p:spPr>
        <p:txBody>
          <a:bodyPr/>
          <a:lstStyle/>
          <a:p>
            <a:fld id="{B6F15528-21DE-4FAA-801E-634DDDAF4B2B}" type="slidenum">
              <a:rPr lang="en-US" smtClean="0"/>
              <a:pPr/>
              <a:t>28</a:t>
            </a:fld>
            <a:endParaRPr lang="en-US" dirty="0"/>
          </a:p>
        </p:txBody>
      </p:sp>
      <p:pic>
        <p:nvPicPr>
          <p:cNvPr id="4" name="Picture 3">
            <a:extLst>
              <a:ext uri="{FF2B5EF4-FFF2-40B4-BE49-F238E27FC236}">
                <a16:creationId xmlns:a16="http://schemas.microsoft.com/office/drawing/2014/main" id="{BA3A7E0B-7440-4E35-A42D-5601613AFC27}"/>
              </a:ext>
            </a:extLst>
          </p:cNvPr>
          <p:cNvPicPr>
            <a:picLocks noChangeAspect="1"/>
          </p:cNvPicPr>
          <p:nvPr/>
        </p:nvPicPr>
        <p:blipFill>
          <a:blip r:embed="rId2"/>
          <a:stretch>
            <a:fillRect/>
          </a:stretch>
        </p:blipFill>
        <p:spPr>
          <a:xfrm>
            <a:off x="6272562" y="519956"/>
            <a:ext cx="2871438" cy="2441699"/>
          </a:xfrm>
          <a:prstGeom prst="rect">
            <a:avLst/>
          </a:prstGeom>
        </p:spPr>
      </p:pic>
    </p:spTree>
    <p:extLst>
      <p:ext uri="{BB962C8B-B14F-4D97-AF65-F5344CB8AC3E}">
        <p14:creationId xmlns:p14="http://schemas.microsoft.com/office/powerpoint/2010/main" val="942717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ES&amp;H Update</a:t>
            </a:r>
          </a:p>
        </p:txBody>
      </p:sp>
      <p:sp>
        <p:nvSpPr>
          <p:cNvPr id="3" name="Text Placeholder 2"/>
          <p:cNvSpPr>
            <a:spLocks noGrp="1"/>
          </p:cNvSpPr>
          <p:nvPr>
            <p:ph type="body" idx="1"/>
          </p:nvPr>
        </p:nvSpPr>
        <p:spPr>
          <a:xfrm>
            <a:off x="382904" y="1142999"/>
            <a:ext cx="8532496" cy="5847755"/>
          </a:xfrm>
        </p:spPr>
        <p:txBody>
          <a:bodyPr/>
          <a:lstStyle/>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Reviewed documentation prior to the Ash River workshop</a:t>
            </a:r>
          </a:p>
          <a:p>
            <a:pPr marL="713232" lvl="1" indent="-265176" algn="l" defTabSz="457200" rtl="0" fontAlgn="base">
              <a:spcBef>
                <a:spcPts val="600"/>
              </a:spcBef>
              <a:spcAft>
                <a:spcPts val="600"/>
              </a:spcAft>
              <a:buFont typeface="Arial"/>
              <a:buChar char="•"/>
              <a:defRPr/>
            </a:pPr>
            <a:r>
              <a:rPr lang="en-US" sz="1600" dirty="0">
                <a:solidFill>
                  <a:schemeClr val="tx1">
                    <a:lumMod val="75000"/>
                    <a:lumOff val="25000"/>
                  </a:schemeClr>
                </a:solidFill>
              </a:rPr>
              <a:t>Workshop complete. </a:t>
            </a:r>
          </a:p>
          <a:p>
            <a:pPr marL="713232" lvl="1" indent="-265176" algn="l" defTabSz="457200" rtl="0" fontAlgn="base">
              <a:spcBef>
                <a:spcPts val="600"/>
              </a:spcBef>
              <a:spcAft>
                <a:spcPts val="600"/>
              </a:spcAft>
              <a:buFont typeface="Arial"/>
              <a:buChar char="•"/>
              <a:defRPr/>
            </a:pPr>
            <a:r>
              <a:rPr lang="en-US" sz="1600" dirty="0">
                <a:solidFill>
                  <a:schemeClr val="tx1">
                    <a:lumMod val="75000"/>
                    <a:lumOff val="25000"/>
                  </a:schemeClr>
                </a:solidFill>
              </a:rPr>
              <a:t>Base documentation is sound. Process for assembling the doublet is understood and repeatable. Process Details continue to evolve. </a:t>
            </a:r>
          </a:p>
          <a:p>
            <a:pPr marL="713232" lvl="1" indent="-265176" algn="l" defTabSz="457200" rtl="0" fontAlgn="base">
              <a:spcBef>
                <a:spcPts val="600"/>
              </a:spcBef>
              <a:spcAft>
                <a:spcPts val="600"/>
              </a:spcAft>
              <a:buFont typeface="Arial"/>
              <a:buChar char="•"/>
              <a:defRPr/>
            </a:pPr>
            <a:r>
              <a:rPr lang="en-US" sz="1600" dirty="0">
                <a:solidFill>
                  <a:schemeClr val="tx1">
                    <a:lumMod val="75000"/>
                    <a:lumOff val="25000"/>
                  </a:schemeClr>
                </a:solidFill>
              </a:rPr>
              <a:t>Generated good discussion and ideas for some technical aspects of the frame connections, and PDR connections</a:t>
            </a:r>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Continue to support the development of the DUNE TDR</a:t>
            </a:r>
          </a:p>
          <a:p>
            <a:pPr marL="256032" indent="-265176" algn="l" defTabSz="457200" rtl="0" fontAlgn="base">
              <a:spcBef>
                <a:spcPts val="600"/>
              </a:spcBef>
              <a:spcAft>
                <a:spcPts val="600"/>
              </a:spcAft>
              <a:buFont typeface="Arial"/>
              <a:buChar char="•"/>
              <a:defRPr/>
            </a:pPr>
            <a:r>
              <a:rPr lang="en-US" sz="2000" dirty="0"/>
              <a:t>DUNE  ESH Coordinator integrating with the SP Technical Leads</a:t>
            </a:r>
          </a:p>
          <a:p>
            <a:pPr marL="256032" indent="-265176" algn="l" defTabSz="457200" rtl="0" fontAlgn="base">
              <a:spcBef>
                <a:spcPts val="600"/>
              </a:spcBef>
              <a:spcAft>
                <a:spcPts val="600"/>
              </a:spcAft>
              <a:buFont typeface="Arial"/>
              <a:buChar char="•"/>
              <a:defRPr/>
            </a:pPr>
            <a:r>
              <a:rPr lang="en-US" sz="2000" dirty="0"/>
              <a:t>Reviewed response to the Ash River APA Assembly Tower Assessment </a:t>
            </a:r>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193234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Quality Assurance</a:t>
            </a:r>
          </a:p>
        </p:txBody>
      </p:sp>
      <p:sp>
        <p:nvSpPr>
          <p:cNvPr id="3" name="Text Placeholder 2"/>
          <p:cNvSpPr>
            <a:spLocks noGrp="1"/>
          </p:cNvSpPr>
          <p:nvPr>
            <p:ph type="body" idx="1"/>
          </p:nvPr>
        </p:nvSpPr>
        <p:spPr>
          <a:xfrm>
            <a:off x="428969" y="1295400"/>
            <a:ext cx="8255000" cy="3785652"/>
          </a:xfrm>
        </p:spPr>
        <p:txBody>
          <a:bodyPr/>
          <a:lstStyle/>
          <a:p>
            <a:pPr marL="344488" lvl="1"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QA Input </a:t>
            </a:r>
          </a:p>
          <a:p>
            <a:pPr marL="742950" lvl="1" indent="-285750">
              <a:buSzPct val="1000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Update EDMS 2254563 LBNF DUNE Control of Nonconforming Material, Parts or Components Procedure</a:t>
            </a:r>
          </a:p>
          <a:p>
            <a:pPr marL="742950" lvl="1" indent="-285750">
              <a:buSzPct val="1000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Update Proposal for a DUNE Part Numbering System presentation to version 9Oct2019</a:t>
            </a:r>
          </a:p>
          <a:p>
            <a:pPr marL="344488" lvl="1"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Technical Design Reports (TDRs)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Provide feedback on the QA Management Assessments section 9.9.1.</a:t>
            </a:r>
          </a:p>
          <a:p>
            <a:pPr marL="344488" lvl="1"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Participated in the Ash River APA Assembly Tower Work Shop</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APA Doublet Assembly Installation, Rail System, Routing of cable bundles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Capture detailed pictures throughout the assembly process and lab to provide DUNE personnel documentation for procedures and to illustrate problems requiring revisions to assemblies</a:t>
            </a:r>
          </a:p>
          <a:p>
            <a:pPr marL="285750" indent="-28575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a:xfrm>
            <a:off x="866647" y="6538623"/>
            <a:ext cx="1495553" cy="184666"/>
          </a:xfrm>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dirty="0"/>
              <a:t>October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1892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Quality Assurance</a:t>
            </a:r>
          </a:p>
        </p:txBody>
      </p:sp>
      <p:sp>
        <p:nvSpPr>
          <p:cNvPr id="3" name="Text Placeholder 2"/>
          <p:cNvSpPr>
            <a:spLocks noGrp="1"/>
          </p:cNvSpPr>
          <p:nvPr>
            <p:ph type="body" idx="1"/>
          </p:nvPr>
        </p:nvSpPr>
        <p:spPr>
          <a:xfrm>
            <a:off x="444500" y="1023942"/>
            <a:ext cx="8255000" cy="2215991"/>
          </a:xfrm>
        </p:spPr>
        <p:txBody>
          <a:bodyPr/>
          <a:lstStyle/>
          <a:p>
            <a:pPr marL="742950" lvl="1" indent="-285750">
              <a:buFont typeface="Arial" panose="020B0604020202020204" pitchFamily="34" charset="0"/>
              <a:buChar char="•"/>
            </a:pPr>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lvl="1"/>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lvl="1"/>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lvl="1"/>
            <a:endParaRPr lang="en-US" sz="1500" dirty="0">
              <a:solidFill>
                <a:schemeClr val="tx1">
                  <a:lumMod val="75000"/>
                  <a:lumOff val="25000"/>
                </a:schemeClr>
              </a:solidFill>
              <a:latin typeface="Arial" panose="020B0604020202020204" pitchFamily="34" charset="0"/>
              <a:cs typeface="Arial" panose="020B0604020202020204" pitchFamily="34" charset="0"/>
            </a:endParaRPr>
          </a:p>
          <a:p>
            <a:pPr lvl="1"/>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a:xfrm>
            <a:off x="866647" y="6538623"/>
            <a:ext cx="1495553" cy="184666"/>
          </a:xfrm>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dirty="0"/>
              <a:t>October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5</a:t>
            </a:fld>
            <a:endParaRPr lang="en-US" dirty="0"/>
          </a:p>
        </p:txBody>
      </p:sp>
      <p:pic>
        <p:nvPicPr>
          <p:cNvPr id="5" name="Picture 4">
            <a:extLst>
              <a:ext uri="{FF2B5EF4-FFF2-40B4-BE49-F238E27FC236}">
                <a16:creationId xmlns:a16="http://schemas.microsoft.com/office/drawing/2014/main" id="{B30E7EBC-EF41-406E-BC28-58DB19C39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80" y="2308441"/>
            <a:ext cx="1262512" cy="1682938"/>
          </a:xfrm>
          <a:prstGeom prst="rect">
            <a:avLst/>
          </a:prstGeom>
        </p:spPr>
      </p:pic>
      <p:pic>
        <p:nvPicPr>
          <p:cNvPr id="10" name="Picture 9">
            <a:extLst>
              <a:ext uri="{FF2B5EF4-FFF2-40B4-BE49-F238E27FC236}">
                <a16:creationId xmlns:a16="http://schemas.microsoft.com/office/drawing/2014/main" id="{074E5B90-84C0-4A07-85B9-F2E95CD4D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056" y="2300709"/>
            <a:ext cx="1262513" cy="1682940"/>
          </a:xfrm>
          <a:prstGeom prst="rect">
            <a:avLst/>
          </a:prstGeom>
        </p:spPr>
      </p:pic>
      <p:pic>
        <p:nvPicPr>
          <p:cNvPr id="12" name="Picture 11">
            <a:extLst>
              <a:ext uri="{FF2B5EF4-FFF2-40B4-BE49-F238E27FC236}">
                <a16:creationId xmlns:a16="http://schemas.microsoft.com/office/drawing/2014/main" id="{9CA9311E-6572-461A-935A-F9684431A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0806" y="2077546"/>
            <a:ext cx="2541471" cy="1906103"/>
          </a:xfrm>
          <a:prstGeom prst="rect">
            <a:avLst/>
          </a:prstGeom>
        </p:spPr>
      </p:pic>
      <p:pic>
        <p:nvPicPr>
          <p:cNvPr id="14" name="Picture 13">
            <a:extLst>
              <a:ext uri="{FF2B5EF4-FFF2-40B4-BE49-F238E27FC236}">
                <a16:creationId xmlns:a16="http://schemas.microsoft.com/office/drawing/2014/main" id="{66DB0394-3599-432B-9A92-D1922DC639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1875" y="2077545"/>
            <a:ext cx="2541470" cy="1906103"/>
          </a:xfrm>
          <a:prstGeom prst="rect">
            <a:avLst/>
          </a:prstGeom>
        </p:spPr>
      </p:pic>
      <p:sp>
        <p:nvSpPr>
          <p:cNvPr id="13" name="TextBox 12">
            <a:extLst>
              <a:ext uri="{FF2B5EF4-FFF2-40B4-BE49-F238E27FC236}">
                <a16:creationId xmlns:a16="http://schemas.microsoft.com/office/drawing/2014/main" id="{7CBA9C87-D274-443E-B9B0-F9DAB966D60A}"/>
              </a:ext>
            </a:extLst>
          </p:cNvPr>
          <p:cNvSpPr txBox="1"/>
          <p:nvPr/>
        </p:nvSpPr>
        <p:spPr>
          <a:xfrm>
            <a:off x="423630" y="3928953"/>
            <a:ext cx="1391728" cy="261610"/>
          </a:xfrm>
          <a:prstGeom prst="rect">
            <a:avLst/>
          </a:prstGeom>
          <a:noFill/>
        </p:spPr>
        <p:txBody>
          <a:bodyPr wrap="none" rtlCol="0">
            <a:spAutoFit/>
          </a:bodyPr>
          <a:lstStyle/>
          <a:p>
            <a:r>
              <a:rPr lang="en-US" sz="1100" dirty="0"/>
              <a:t>APA Assembly Tower</a:t>
            </a:r>
          </a:p>
        </p:txBody>
      </p:sp>
      <p:sp>
        <p:nvSpPr>
          <p:cNvPr id="15" name="TextBox 14">
            <a:extLst>
              <a:ext uri="{FF2B5EF4-FFF2-40B4-BE49-F238E27FC236}">
                <a16:creationId xmlns:a16="http://schemas.microsoft.com/office/drawing/2014/main" id="{02F0390A-B339-481D-ABED-F5E18DF0C43C}"/>
              </a:ext>
            </a:extLst>
          </p:cNvPr>
          <p:cNvSpPr txBox="1"/>
          <p:nvPr/>
        </p:nvSpPr>
        <p:spPr>
          <a:xfrm>
            <a:off x="1957620" y="3928953"/>
            <a:ext cx="1324402" cy="430887"/>
          </a:xfrm>
          <a:prstGeom prst="rect">
            <a:avLst/>
          </a:prstGeom>
          <a:noFill/>
        </p:spPr>
        <p:txBody>
          <a:bodyPr wrap="none" rtlCol="0">
            <a:spAutoFit/>
          </a:bodyPr>
          <a:lstStyle/>
          <a:p>
            <a:r>
              <a:rPr lang="en-US" sz="1100" dirty="0"/>
              <a:t>Addition of 2</a:t>
            </a:r>
            <a:r>
              <a:rPr lang="en-US" sz="1100" baseline="30000" dirty="0"/>
              <a:t>nd</a:t>
            </a:r>
            <a:r>
              <a:rPr lang="en-US" sz="1100" dirty="0"/>
              <a:t> APA </a:t>
            </a:r>
          </a:p>
          <a:p>
            <a:r>
              <a:rPr lang="en-US" sz="1100" dirty="0"/>
              <a:t>to Create a Doublet</a:t>
            </a:r>
          </a:p>
        </p:txBody>
      </p:sp>
      <p:sp>
        <p:nvSpPr>
          <p:cNvPr id="16" name="TextBox 15">
            <a:extLst>
              <a:ext uri="{FF2B5EF4-FFF2-40B4-BE49-F238E27FC236}">
                <a16:creationId xmlns:a16="http://schemas.microsoft.com/office/drawing/2014/main" id="{49E135FD-3067-4C6C-99EA-D310B402B8A5}"/>
              </a:ext>
            </a:extLst>
          </p:cNvPr>
          <p:cNvSpPr txBox="1"/>
          <p:nvPr/>
        </p:nvSpPr>
        <p:spPr>
          <a:xfrm>
            <a:off x="4094141" y="3928953"/>
            <a:ext cx="1396536" cy="430887"/>
          </a:xfrm>
          <a:prstGeom prst="rect">
            <a:avLst/>
          </a:prstGeom>
          <a:noFill/>
        </p:spPr>
        <p:txBody>
          <a:bodyPr wrap="none" rtlCol="0">
            <a:spAutoFit/>
          </a:bodyPr>
          <a:lstStyle/>
          <a:p>
            <a:pPr algn="ctr"/>
            <a:r>
              <a:rPr lang="en-US" sz="1100" dirty="0"/>
              <a:t>Mounting of 2</a:t>
            </a:r>
            <a:r>
              <a:rPr lang="en-US" sz="1100" baseline="30000" dirty="0"/>
              <a:t>nd</a:t>
            </a:r>
            <a:r>
              <a:rPr lang="en-US" sz="1100" dirty="0"/>
              <a:t> APA </a:t>
            </a:r>
          </a:p>
          <a:p>
            <a:pPr algn="ctr"/>
            <a:r>
              <a:rPr lang="en-US" sz="1100" dirty="0"/>
              <a:t>to the Rail System</a:t>
            </a:r>
          </a:p>
        </p:txBody>
      </p:sp>
      <p:sp>
        <p:nvSpPr>
          <p:cNvPr id="17" name="TextBox 16">
            <a:extLst>
              <a:ext uri="{FF2B5EF4-FFF2-40B4-BE49-F238E27FC236}">
                <a16:creationId xmlns:a16="http://schemas.microsoft.com/office/drawing/2014/main" id="{729A4019-B6D8-492B-BFD6-2A916A92C32D}"/>
              </a:ext>
            </a:extLst>
          </p:cNvPr>
          <p:cNvSpPr txBox="1"/>
          <p:nvPr/>
        </p:nvSpPr>
        <p:spPr>
          <a:xfrm>
            <a:off x="6553200" y="3928953"/>
            <a:ext cx="1789272" cy="430887"/>
          </a:xfrm>
          <a:prstGeom prst="rect">
            <a:avLst/>
          </a:prstGeom>
          <a:noFill/>
        </p:spPr>
        <p:txBody>
          <a:bodyPr wrap="none" rtlCol="0">
            <a:spAutoFit/>
          </a:bodyPr>
          <a:lstStyle/>
          <a:p>
            <a:pPr algn="ctr"/>
            <a:r>
              <a:rPr lang="en-US" sz="1100" dirty="0"/>
              <a:t>Routing of Photon Detector </a:t>
            </a:r>
          </a:p>
          <a:p>
            <a:pPr algn="ctr"/>
            <a:r>
              <a:rPr lang="en-US" sz="1100" dirty="0"/>
              <a:t>Cable into APA Frame</a:t>
            </a:r>
          </a:p>
        </p:txBody>
      </p:sp>
    </p:spTree>
    <p:extLst>
      <p:ext uri="{BB962C8B-B14F-4D97-AF65-F5344CB8AC3E}">
        <p14:creationId xmlns:p14="http://schemas.microsoft.com/office/powerpoint/2010/main" val="4099044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44500" y="495242"/>
            <a:ext cx="8255000" cy="492443"/>
          </a:xfrm>
          <a:prstGeom prst="rect">
            <a:avLst/>
          </a:prstGeom>
        </p:spPr>
        <p:txBody>
          <a:bodyPr vert="horz" wrap="square" lIns="0" tIns="0" rIns="0" bIns="0" rtlCol="0">
            <a:spAutoFit/>
          </a:bodyPr>
          <a:lstStyle/>
          <a:p>
            <a:pPr marL="12700">
              <a:lnSpc>
                <a:spcPct val="100000"/>
              </a:lnSpc>
            </a:pPr>
            <a:r>
              <a:rPr sz="3200" spc="-15" dirty="0"/>
              <a:t>Project</a:t>
            </a:r>
            <a:r>
              <a:rPr sz="3200" spc="5" dirty="0"/>
              <a:t> </a:t>
            </a:r>
            <a:r>
              <a:rPr sz="3200" spc="-15" dirty="0"/>
              <a:t>Manag</a:t>
            </a:r>
            <a:r>
              <a:rPr sz="3200" spc="-10" dirty="0"/>
              <a:t>e</a:t>
            </a:r>
            <a:r>
              <a:rPr sz="3200" spc="-15" dirty="0"/>
              <a:t>ment</a:t>
            </a:r>
            <a:r>
              <a:rPr lang="en-US" sz="3200" spc="-15" dirty="0"/>
              <a:t> Highlights</a:t>
            </a:r>
            <a:endParaRPr sz="3200" spc="-15" dirty="0">
              <a:solidFill>
                <a:srgbClr val="FF0000"/>
              </a:solidFill>
            </a:endParaRPr>
          </a:p>
        </p:txBody>
      </p:sp>
      <p:sp>
        <p:nvSpPr>
          <p:cNvPr id="4" name="object 4"/>
          <p:cNvSpPr txBox="1"/>
          <p:nvPr/>
        </p:nvSpPr>
        <p:spPr>
          <a:xfrm>
            <a:off x="444500" y="1143000"/>
            <a:ext cx="8255000" cy="5324535"/>
          </a:xfrm>
          <a:prstGeom prst="rect">
            <a:avLst/>
          </a:prstGeom>
        </p:spPr>
        <p:txBody>
          <a:bodyPr vert="horz" wrap="square" lIns="0" tIns="0" rIns="0" bIns="0" rtlCol="0">
            <a:spAutoFit/>
          </a:bodyPr>
          <a:lstStyle/>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DUNE Collaboration Week – September 23 – 27 </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Significant progress on Near Detector design.</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Preparation for IPR October 29 – November 1</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Refined definition of KPPs.</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Prepared presentations and practiced management, far detector, and near detector talks.</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Technical Design Report “penultimate draft” in final revisions</a:t>
            </a:r>
            <a:endParaRPr lang="en-US" spc="-10" dirty="0">
              <a:solidFill>
                <a:schemeClr val="tx1">
                  <a:lumMod val="75000"/>
                  <a:lumOff val="25000"/>
                </a:schemeClr>
              </a:solidFill>
              <a:latin typeface="Arial"/>
              <a:cs typeface="Arial"/>
            </a:endParaRPr>
          </a:p>
          <a:p>
            <a:pPr marL="762000" lvl="1" indent="-292100">
              <a:spcBef>
                <a:spcPts val="600"/>
              </a:spcBef>
              <a:buClr>
                <a:srgbClr val="3B5A77"/>
              </a:buClr>
              <a:buFont typeface="Arial"/>
              <a:buChar char="•"/>
              <a:tabLst>
                <a:tab pos="305435" algn="l"/>
              </a:tabLst>
            </a:pPr>
            <a:r>
              <a:rPr lang="en-US" dirty="0">
                <a:solidFill>
                  <a:schemeClr val="tx1">
                    <a:lumMod val="75000"/>
                    <a:lumOff val="25000"/>
                  </a:schemeClr>
                </a:solidFill>
                <a:latin typeface="Arial" panose="020B0604020202020204" pitchFamily="34" charset="0"/>
                <a:cs typeface="Arial" panose="020B0604020202020204" pitchFamily="34" charset="0"/>
              </a:rPr>
              <a:t>Responses being prepared for final round of comments received on September 16.</a:t>
            </a:r>
          </a:p>
          <a:p>
            <a:pPr marL="762000" lvl="1" indent="-292100">
              <a:spcBef>
                <a:spcPts val="600"/>
              </a:spcBef>
              <a:buClr>
                <a:srgbClr val="3B5A77"/>
              </a:buClr>
              <a:buFont typeface="Arial"/>
              <a:buChar char="•"/>
              <a:tabLst>
                <a:tab pos="305435" algn="l"/>
              </a:tabLst>
            </a:pPr>
            <a:r>
              <a:rPr lang="en-US" dirty="0">
                <a:solidFill>
                  <a:schemeClr val="tx1">
                    <a:lumMod val="75000"/>
                    <a:lumOff val="25000"/>
                  </a:schemeClr>
                </a:solidFill>
                <a:latin typeface="Arial" panose="020B0604020202020204" pitchFamily="34" charset="0"/>
                <a:cs typeface="Arial" panose="020B0604020202020204" pitchFamily="34" charset="0"/>
              </a:rPr>
              <a:t>DUNE anticipates this is the final round of comments/revisions and expects LBNC to recommend for approval the Executive Summary TDR Volume, The Physics Volume, the Far Detector Single Phase Volume and the Technical Coordination Volume.</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Staffing Update</a:t>
            </a:r>
          </a:p>
          <a:p>
            <a:pPr marL="762000" lvl="1" indent="-292100">
              <a:spcBef>
                <a:spcPts val="600"/>
              </a:spcBef>
              <a:buClr>
                <a:srgbClr val="3B5A77"/>
              </a:buClr>
              <a:buFont typeface="Arial"/>
              <a:buChar char="•"/>
              <a:tabLst>
                <a:tab pos="305435" algn="l"/>
              </a:tabLst>
            </a:pPr>
            <a:r>
              <a:rPr lang="en-US" spc="-10" dirty="0">
                <a:solidFill>
                  <a:prstClr val="black">
                    <a:lumMod val="75000"/>
                    <a:lumOff val="25000"/>
                  </a:prstClr>
                </a:solidFill>
                <a:latin typeface="Arial"/>
                <a:cs typeface="Arial"/>
              </a:rPr>
              <a:t>Ongoing search for Lead Mechanical Engineer for Far Detector.</a:t>
            </a:r>
            <a:r>
              <a:rPr lang="en-US" sz="1400" spc="-10" dirty="0">
                <a:solidFill>
                  <a:prstClr val="black">
                    <a:lumMod val="75000"/>
                    <a:lumOff val="25000"/>
                  </a:prstClr>
                </a:solidFill>
                <a:latin typeface="Arial"/>
                <a:cs typeface="Arial"/>
              </a:rPr>
              <a:t> </a:t>
            </a:r>
          </a:p>
          <a:p>
            <a:pPr marL="304800" indent="-292100">
              <a:spcBef>
                <a:spcPts val="600"/>
              </a:spcBef>
              <a:buClr>
                <a:srgbClr val="3B5A77"/>
              </a:buClr>
              <a:buFont typeface="Arial"/>
              <a:buChar char="•"/>
              <a:tabLst>
                <a:tab pos="305435" algn="l"/>
              </a:tabLst>
            </a:pPr>
            <a:endParaRPr lang="en-US" spc="-10" dirty="0">
              <a:solidFill>
                <a:schemeClr val="tx1">
                  <a:lumMod val="75000"/>
                  <a:lumOff val="25000"/>
                </a:schemeClr>
              </a:solidFill>
              <a:latin typeface="Arial"/>
              <a:cs typeface="Arial"/>
            </a:endParaRPr>
          </a:p>
        </p:txBody>
      </p:sp>
      <p:sp>
        <p:nvSpPr>
          <p:cNvPr id="7" name="Footer Placeholder 6"/>
          <p:cNvSpPr>
            <a:spLocks noGrp="1"/>
          </p:cNvSpPr>
          <p:nvPr>
            <p:ph type="ftr" sz="quarter" idx="5"/>
          </p:nvPr>
        </p:nvSpPr>
        <p:spPr/>
        <p:txBody>
          <a:bodyPr/>
          <a:lstStyle/>
          <a:p>
            <a:pPr marL="12700">
              <a:lnSpc>
                <a:spcPct val="100000"/>
              </a:lnSpc>
            </a:pPr>
            <a:r>
              <a:rPr lang="en-US"/>
              <a:t>Bishop | DUNE PMG</a:t>
            </a:r>
            <a:endParaRPr lang="en-US" dirty="0"/>
          </a:p>
        </p:txBody>
      </p:sp>
      <p:sp>
        <p:nvSpPr>
          <p:cNvPr id="9" name="Date Placeholder 8"/>
          <p:cNvSpPr>
            <a:spLocks noGrp="1"/>
          </p:cNvSpPr>
          <p:nvPr>
            <p:ph type="dt" sz="half" idx="6"/>
          </p:nvPr>
        </p:nvSpPr>
        <p:spPr/>
        <p:txBody>
          <a:bodyPr/>
          <a:lstStyle/>
          <a:p>
            <a:pPr marL="12700"/>
            <a:r>
              <a:rPr lang="en-US"/>
              <a:t>October 2019</a:t>
            </a:r>
            <a:endParaRPr lang="en-US" dirty="0"/>
          </a:p>
        </p:txBody>
      </p:sp>
      <p:sp>
        <p:nvSpPr>
          <p:cNvPr id="10" name="Slide Number Placeholder 9"/>
          <p:cNvSpPr>
            <a:spLocks noGrp="1"/>
          </p:cNvSpPr>
          <p:nvPr>
            <p:ph type="sldNum" sz="quarter" idx="7"/>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01683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A357-DCD3-4C46-90D3-D8FC9C63FB64}"/>
              </a:ext>
            </a:extLst>
          </p:cNvPr>
          <p:cNvSpPr>
            <a:spLocks noGrp="1"/>
          </p:cNvSpPr>
          <p:nvPr>
            <p:ph type="title"/>
          </p:nvPr>
        </p:nvSpPr>
        <p:spPr>
          <a:xfrm>
            <a:off x="444500" y="495242"/>
            <a:ext cx="8255000" cy="492443"/>
          </a:xfrm>
        </p:spPr>
        <p:txBody>
          <a:bodyPr/>
          <a:lstStyle/>
          <a:p>
            <a:r>
              <a:rPr lang="en-US" sz="3200" dirty="0"/>
              <a:t>DUNE Milestones</a:t>
            </a:r>
          </a:p>
        </p:txBody>
      </p:sp>
      <p:sp>
        <p:nvSpPr>
          <p:cNvPr id="4" name="Slide Number Placeholder 3">
            <a:extLst>
              <a:ext uri="{FF2B5EF4-FFF2-40B4-BE49-F238E27FC236}">
                <a16:creationId xmlns:a16="http://schemas.microsoft.com/office/drawing/2014/main" id="{BA48EFD7-9AF0-4757-8480-512A45643918}"/>
              </a:ext>
            </a:extLst>
          </p:cNvPr>
          <p:cNvSpPr>
            <a:spLocks noGrp="1"/>
          </p:cNvSpPr>
          <p:nvPr>
            <p:ph type="sldNum" sz="quarter" idx="7"/>
          </p:nvPr>
        </p:nvSpPr>
        <p:spPr/>
        <p:txBody>
          <a:bodyPr/>
          <a:lstStyle/>
          <a:p>
            <a:fld id="{B6F15528-21DE-4FAA-801E-634DDDAF4B2B}" type="slidenum">
              <a:rPr lang="en-US" smtClean="0"/>
              <a:pPr/>
              <a:t>7</a:t>
            </a:fld>
            <a:endParaRPr lang="en-US" dirty="0"/>
          </a:p>
        </p:txBody>
      </p:sp>
      <p:sp>
        <p:nvSpPr>
          <p:cNvPr id="5" name="Footer Placeholder 4">
            <a:extLst>
              <a:ext uri="{FF2B5EF4-FFF2-40B4-BE49-F238E27FC236}">
                <a16:creationId xmlns:a16="http://schemas.microsoft.com/office/drawing/2014/main" id="{05A42749-E564-43A2-8AD9-C599C919E4E4}"/>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1F6C3E1-C1D1-4ACD-AEEF-4526DB4313EF}"/>
              </a:ext>
            </a:extLst>
          </p:cNvPr>
          <p:cNvSpPr>
            <a:spLocks noGrp="1"/>
          </p:cNvSpPr>
          <p:nvPr>
            <p:ph type="dt" sz="half" idx="6"/>
          </p:nvPr>
        </p:nvSpPr>
        <p:spPr/>
        <p:txBody>
          <a:bodyPr/>
          <a:lstStyle/>
          <a:p>
            <a:pPr marL="12700"/>
            <a:r>
              <a:rPr lang="en-US"/>
              <a:t>October 2019</a:t>
            </a:r>
            <a:endParaRPr lang="en-US" dirty="0"/>
          </a:p>
        </p:txBody>
      </p:sp>
      <p:sp>
        <p:nvSpPr>
          <p:cNvPr id="7" name="TextBox 6">
            <a:extLst>
              <a:ext uri="{FF2B5EF4-FFF2-40B4-BE49-F238E27FC236}">
                <a16:creationId xmlns:a16="http://schemas.microsoft.com/office/drawing/2014/main" id="{E18D64AA-80D9-45C7-9877-32B3A9AE0E5E}"/>
              </a:ext>
            </a:extLst>
          </p:cNvPr>
          <p:cNvSpPr txBox="1"/>
          <p:nvPr/>
        </p:nvSpPr>
        <p:spPr>
          <a:xfrm>
            <a:off x="6734175" y="142875"/>
            <a:ext cx="2626242" cy="1015663"/>
          </a:xfrm>
          <a:prstGeom prst="rect">
            <a:avLst/>
          </a:prstGeom>
          <a:noFill/>
        </p:spPr>
        <p:txBody>
          <a:bodyPr wrap="square" rtlCol="0">
            <a:spAutoFit/>
          </a:bodyPr>
          <a:lstStyle/>
          <a:p>
            <a:r>
              <a:rPr lang="en-US" sz="1200" i="1" dirty="0">
                <a:solidFill>
                  <a:schemeClr val="accent1">
                    <a:lumMod val="75000"/>
                  </a:schemeClr>
                </a:solidFill>
              </a:rPr>
              <a:t>T2: Federal Project Director</a:t>
            </a:r>
          </a:p>
          <a:p>
            <a:r>
              <a:rPr lang="en-US" sz="1200" i="1" dirty="0">
                <a:solidFill>
                  <a:schemeClr val="accent1">
                    <a:lumMod val="75000"/>
                  </a:schemeClr>
                </a:solidFill>
              </a:rPr>
              <a:t>T3: Fermilab Directorate</a:t>
            </a:r>
          </a:p>
          <a:p>
            <a:r>
              <a:rPr lang="en-US" sz="1200" i="1" dirty="0">
                <a:solidFill>
                  <a:schemeClr val="accent1">
                    <a:lumMod val="75000"/>
                  </a:schemeClr>
                </a:solidFill>
              </a:rPr>
              <a:t>T4: Project Director</a:t>
            </a:r>
          </a:p>
          <a:p>
            <a:r>
              <a:rPr lang="en-US" sz="1200" i="1" dirty="0">
                <a:solidFill>
                  <a:schemeClr val="accent1">
                    <a:lumMod val="75000"/>
                  </a:schemeClr>
                </a:solidFill>
              </a:rPr>
              <a:t>T5: L2 Manager</a:t>
            </a:r>
          </a:p>
          <a:p>
            <a:r>
              <a:rPr lang="en-US" sz="1200" i="1" dirty="0">
                <a:solidFill>
                  <a:schemeClr val="accent1">
                    <a:lumMod val="75000"/>
                  </a:schemeClr>
                </a:solidFill>
              </a:rPr>
              <a:t>T6: CAM</a:t>
            </a:r>
          </a:p>
        </p:txBody>
      </p:sp>
      <p:graphicFrame>
        <p:nvGraphicFramePr>
          <p:cNvPr id="9" name="Table 8">
            <a:extLst>
              <a:ext uri="{FF2B5EF4-FFF2-40B4-BE49-F238E27FC236}">
                <a16:creationId xmlns:a16="http://schemas.microsoft.com/office/drawing/2014/main" id="{B5F4DDE1-3070-4B2A-8F7C-46DA4A98D98C}"/>
              </a:ext>
            </a:extLst>
          </p:cNvPr>
          <p:cNvGraphicFramePr>
            <a:graphicFrameLocks noGrp="1"/>
          </p:cNvGraphicFramePr>
          <p:nvPr>
            <p:extLst>
              <p:ext uri="{D42A27DB-BD31-4B8C-83A1-F6EECF244321}">
                <p14:modId xmlns:p14="http://schemas.microsoft.com/office/powerpoint/2010/main" val="4199716359"/>
              </p:ext>
            </p:extLst>
          </p:nvPr>
        </p:nvGraphicFramePr>
        <p:xfrm>
          <a:off x="423174" y="1467164"/>
          <a:ext cx="8255000" cy="2759812"/>
        </p:xfrm>
        <a:graphic>
          <a:graphicData uri="http://schemas.openxmlformats.org/drawingml/2006/table">
            <a:tbl>
              <a:tblPr/>
              <a:tblGrid>
                <a:gridCol w="3463026">
                  <a:extLst>
                    <a:ext uri="{9D8B030D-6E8A-4147-A177-3AD203B41FA5}">
                      <a16:colId xmlns:a16="http://schemas.microsoft.com/office/drawing/2014/main" val="3352938156"/>
                    </a:ext>
                  </a:extLst>
                </a:gridCol>
                <a:gridCol w="954653">
                  <a:extLst>
                    <a:ext uri="{9D8B030D-6E8A-4147-A177-3AD203B41FA5}">
                      <a16:colId xmlns:a16="http://schemas.microsoft.com/office/drawing/2014/main" val="4114944188"/>
                    </a:ext>
                  </a:extLst>
                </a:gridCol>
                <a:gridCol w="831189">
                  <a:extLst>
                    <a:ext uri="{9D8B030D-6E8A-4147-A177-3AD203B41FA5}">
                      <a16:colId xmlns:a16="http://schemas.microsoft.com/office/drawing/2014/main" val="4044394445"/>
                    </a:ext>
                  </a:extLst>
                </a:gridCol>
                <a:gridCol w="651298">
                  <a:extLst>
                    <a:ext uri="{9D8B030D-6E8A-4147-A177-3AD203B41FA5}">
                      <a16:colId xmlns:a16="http://schemas.microsoft.com/office/drawing/2014/main" val="441608186"/>
                    </a:ext>
                  </a:extLst>
                </a:gridCol>
                <a:gridCol w="2354834">
                  <a:extLst>
                    <a:ext uri="{9D8B030D-6E8A-4147-A177-3AD203B41FA5}">
                      <a16:colId xmlns:a16="http://schemas.microsoft.com/office/drawing/2014/main" val="3581859233"/>
                    </a:ext>
                  </a:extLst>
                </a:gridCol>
              </a:tblGrid>
              <a:tr h="561171">
                <a:tc>
                  <a:txBody>
                    <a:bodyPr/>
                    <a:lstStyle/>
                    <a:p>
                      <a:pPr algn="ctr" fontAlgn="b"/>
                      <a:r>
                        <a:rPr lang="en-US" sz="1200" b="0" i="0" u="none" strike="noStrike" dirty="0">
                          <a:solidFill>
                            <a:srgbClr val="FFFFFF"/>
                          </a:solidFill>
                          <a:effectLst/>
                          <a:latin typeface="Calibri" panose="020F0502020204030204" pitchFamily="34" charset="0"/>
                        </a:rPr>
                        <a:t> </a:t>
                      </a:r>
                    </a:p>
                  </a:txBody>
                  <a:tcPr marL="5225" marR="5225" marT="5225" marB="0" anchor="b">
                    <a:lnL>
                      <a:noFill/>
                    </a:lnL>
                    <a:lnR>
                      <a:noFill/>
                    </a:lnR>
                    <a:lnT>
                      <a:noFill/>
                    </a:lnT>
                    <a:lnB>
                      <a:noFill/>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rPr>
                        <a:t>August 2019 </a:t>
                      </a:r>
                      <a:br>
                        <a:rPr lang="en-US" sz="1200" b="1" i="0" u="none" strike="noStrike" dirty="0">
                          <a:solidFill>
                            <a:srgbClr val="FFFFFF"/>
                          </a:solidFill>
                          <a:effectLst/>
                          <a:latin typeface="Calibri" panose="020F0502020204030204" pitchFamily="34" charset="0"/>
                        </a:rPr>
                      </a:br>
                      <a:r>
                        <a:rPr lang="en-US" sz="1200" b="1" i="0" u="none" strike="noStrike" dirty="0">
                          <a:solidFill>
                            <a:srgbClr val="FFFFFF"/>
                          </a:solidFill>
                          <a:effectLst/>
                          <a:latin typeface="Calibri" panose="020F0502020204030204" pitchFamily="34" charset="0"/>
                        </a:rPr>
                        <a:t>P6 Update</a:t>
                      </a:r>
                    </a:p>
                  </a:txBody>
                  <a:tcPr marL="5225" marR="5225" marT="5225" marB="0" anchor="b">
                    <a:lnL>
                      <a:noFill/>
                    </a:lnL>
                    <a:lnR>
                      <a:noFill/>
                    </a:lnR>
                    <a:lnT>
                      <a:noFill/>
                    </a:lnT>
                    <a:lnB>
                      <a:noFill/>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rPr>
                        <a:t>September 2019</a:t>
                      </a:r>
                    </a:p>
                    <a:p>
                      <a:pPr algn="ctr" fontAlgn="b"/>
                      <a:r>
                        <a:rPr lang="en-US" sz="1200" b="1" i="0" u="none" strike="noStrike" dirty="0">
                          <a:solidFill>
                            <a:srgbClr val="FFFFFF"/>
                          </a:solidFill>
                          <a:effectLst/>
                          <a:latin typeface="Calibri" panose="020F0502020204030204" pitchFamily="34" charset="0"/>
                        </a:rPr>
                        <a:t>   P6 Update</a:t>
                      </a:r>
                    </a:p>
                  </a:txBody>
                  <a:tcPr marL="5225" marR="5225" marT="5225" marB="0" anchor="b">
                    <a:lnL>
                      <a:noFill/>
                    </a:lnL>
                    <a:lnR>
                      <a:noFill/>
                    </a:lnR>
                    <a:lnT>
                      <a:noFill/>
                    </a:lnT>
                    <a:lnB>
                      <a:noFill/>
                    </a:lnB>
                    <a:solidFill>
                      <a:srgbClr val="C65911"/>
                    </a:solidFill>
                  </a:tcPr>
                </a:tc>
                <a:tc>
                  <a:txBody>
                    <a:bodyPr/>
                    <a:lstStyle/>
                    <a:p>
                      <a:pPr algn="l" fontAlgn="b"/>
                      <a:r>
                        <a:rPr lang="en-US" sz="1200" b="1" i="0" u="none" strike="noStrike" dirty="0">
                          <a:solidFill>
                            <a:srgbClr val="FFFFFF"/>
                          </a:solidFill>
                          <a:effectLst/>
                          <a:latin typeface="Calibri" panose="020F0502020204030204" pitchFamily="34" charset="0"/>
                        </a:rPr>
                        <a:t>Variance</a:t>
                      </a:r>
                    </a:p>
                  </a:txBody>
                  <a:tcPr marL="5225" marR="5225" marT="5225" marB="0" anchor="b">
                    <a:lnL>
                      <a:noFill/>
                    </a:lnL>
                    <a:lnR>
                      <a:noFill/>
                    </a:lnR>
                    <a:lnT>
                      <a:noFill/>
                    </a:lnT>
                    <a:lnB>
                      <a:noFill/>
                    </a:lnB>
                    <a:solidFill>
                      <a:srgbClr val="C65911"/>
                    </a:solidFill>
                  </a:tcPr>
                </a:tc>
                <a:tc>
                  <a:txBody>
                    <a:bodyPr/>
                    <a:lstStyle/>
                    <a:p>
                      <a:pPr algn="l" fontAlgn="b"/>
                      <a:r>
                        <a:rPr lang="en-US" sz="1200" b="1" i="0" u="none" strike="noStrike">
                          <a:solidFill>
                            <a:srgbClr val="FFFFFF"/>
                          </a:solidFill>
                          <a:effectLst/>
                          <a:latin typeface="Calibri" panose="020F0502020204030204" pitchFamily="34" charset="0"/>
                        </a:rPr>
                        <a:t>Comments</a:t>
                      </a:r>
                    </a:p>
                  </a:txBody>
                  <a:tcPr marL="5225" marR="5225" marT="5225" marB="0" anchor="b">
                    <a:lnL>
                      <a:noFill/>
                    </a:lnL>
                    <a:lnR>
                      <a:noFill/>
                    </a:lnR>
                    <a:lnT>
                      <a:noFill/>
                    </a:lnT>
                    <a:lnB>
                      <a:noFill/>
                    </a:lnB>
                    <a:solidFill>
                      <a:srgbClr val="C65911"/>
                    </a:solidFill>
                  </a:tcPr>
                </a:tc>
                <a:extLst>
                  <a:ext uri="{0D108BD9-81ED-4DB2-BD59-A6C34878D82A}">
                    <a16:rowId xmlns:a16="http://schemas.microsoft.com/office/drawing/2014/main" val="1527277345"/>
                  </a:ext>
                </a:extLst>
              </a:tr>
              <a:tr h="280586">
                <a:tc>
                  <a:txBody>
                    <a:bodyPr/>
                    <a:lstStyle/>
                    <a:p>
                      <a:pPr algn="l" fontAlgn="b"/>
                      <a:r>
                        <a:rPr lang="en-US" sz="1200" b="1" i="0" u="none" strike="noStrike" dirty="0">
                          <a:solidFill>
                            <a:srgbClr val="000000"/>
                          </a:solidFill>
                          <a:effectLst/>
                          <a:latin typeface="Calibri" panose="020F0502020204030204" pitchFamily="34" charset="0"/>
                        </a:rPr>
                        <a:t>Completed in September 2019</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extLst>
                  <a:ext uri="{0D108BD9-81ED-4DB2-BD59-A6C34878D82A}">
                    <a16:rowId xmlns:a16="http://schemas.microsoft.com/office/drawing/2014/main" val="2176684470"/>
                  </a:ext>
                </a:extLst>
              </a:tr>
              <a:tr h="26094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None</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499385"/>
                  </a:ext>
                </a:extLst>
              </a:tr>
              <a:tr h="260944">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6556024"/>
                  </a:ext>
                </a:extLst>
              </a:tr>
              <a:tr h="260944">
                <a:tc>
                  <a:txBody>
                    <a:bodyPr/>
                    <a:lstStyle/>
                    <a:p>
                      <a:pPr algn="l" fontAlgn="b"/>
                      <a:r>
                        <a:rPr lang="en-US" sz="1200" b="1" i="0" u="none" strike="noStrike" dirty="0">
                          <a:solidFill>
                            <a:srgbClr val="000000"/>
                          </a:solidFill>
                          <a:effectLst/>
                          <a:latin typeface="Calibri" panose="020F0502020204030204" pitchFamily="34" charset="0"/>
                        </a:rPr>
                        <a:t>Planned for Completion October – December 2019</a:t>
                      </a:r>
                    </a:p>
                  </a:txBody>
                  <a:tcPr marL="5225" marR="5225" marT="5225" marB="0" anchor="b">
                    <a:lnL>
                      <a:noFill/>
                    </a:lnL>
                    <a:lnR>
                      <a:noFill/>
                    </a:lnR>
                    <a:lnT>
                      <a:noFill/>
                    </a:lnT>
                    <a:lnB>
                      <a:noFill/>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extLst>
                  <a:ext uri="{0D108BD9-81ED-4DB2-BD59-A6C34878D82A}">
                    <a16:rowId xmlns:a16="http://schemas.microsoft.com/office/drawing/2014/main" val="1023566168"/>
                  </a:ext>
                </a:extLst>
              </a:tr>
              <a:tr h="389621">
                <a:tc>
                  <a:txBody>
                    <a:bodyPr/>
                    <a:lstStyle/>
                    <a:p>
                      <a:pPr algn="l" fontAlgn="b"/>
                      <a:r>
                        <a:rPr lang="en-US" sz="1200" b="0" i="0" u="none" strike="noStrike" dirty="0">
                          <a:solidFill>
                            <a:srgbClr val="000000"/>
                          </a:solidFill>
                          <a:effectLst/>
                          <a:latin typeface="Calibri" panose="020F0502020204030204" pitchFamily="34" charset="0"/>
                        </a:rPr>
                        <a:t>T4 MS - High Voltage System Preliminary design review Complete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9/3/2019 </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10/1/2019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Complete.  The review report is in </a:t>
                      </a:r>
                      <a:r>
                        <a:rPr lang="en-US" sz="1200" b="0" i="0" u="none" strike="noStrike" dirty="0" err="1">
                          <a:solidFill>
                            <a:srgbClr val="000000"/>
                          </a:solidFill>
                          <a:effectLst/>
                          <a:latin typeface="Calibri" panose="020F0502020204030204" pitchFamily="34" charset="0"/>
                        </a:rPr>
                        <a:t>Docdb</a:t>
                      </a:r>
                      <a:r>
                        <a:rPr lang="en-US" sz="1200" b="0" i="0" u="none" strike="noStrike" dirty="0">
                          <a:solidFill>
                            <a:srgbClr val="000000"/>
                          </a:solidFill>
                          <a:effectLst/>
                          <a:latin typeface="Calibri" panose="020F0502020204030204" pitchFamily="34" charset="0"/>
                        </a:rPr>
                        <a:t> #12403</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501521"/>
                  </a:ext>
                </a:extLst>
              </a:tr>
              <a:tr h="372801">
                <a:tc>
                  <a:txBody>
                    <a:bodyPr/>
                    <a:lstStyle/>
                    <a:p>
                      <a:pPr algn="l" fontAlgn="b"/>
                      <a:r>
                        <a:rPr lang="en-US" sz="1200" b="0" i="0" u="none" strike="noStrike" dirty="0">
                          <a:solidFill>
                            <a:srgbClr val="000000"/>
                          </a:solidFill>
                          <a:effectLst/>
                          <a:latin typeface="Calibri" panose="020F0502020204030204" pitchFamily="34" charset="0"/>
                        </a:rPr>
                        <a:t>T4 MS - Ash River test results (phase 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10/16/2019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10/16/2019</a:t>
                      </a:r>
                    </a:p>
                    <a:p>
                      <a:pPr algn="ctr" fontAlgn="b"/>
                      <a:endParaRPr lang="en-US" sz="1200" b="1" i="0" u="none" strike="noStrike" dirty="0">
                        <a:solidFill>
                          <a:srgbClr val="000000"/>
                        </a:solidFill>
                        <a:effectLst/>
                        <a:latin typeface="Calibri" panose="020F0502020204030204" pitchFamily="34" charset="0"/>
                      </a:endParaRP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Complete – major tests completed</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396380"/>
                  </a:ext>
                </a:extLst>
              </a:tr>
              <a:tr h="372801">
                <a:tc>
                  <a:txBody>
                    <a:bodyPr/>
                    <a:lstStyle/>
                    <a:p>
                      <a:pPr algn="l" fontAlgn="b"/>
                      <a:r>
                        <a:rPr lang="en-US" sz="1200" b="0" i="0" u="none" strike="noStrike" dirty="0">
                          <a:solidFill>
                            <a:srgbClr val="000000"/>
                          </a:solidFill>
                          <a:effectLst/>
                          <a:latin typeface="Calibri" panose="020F0502020204030204" pitchFamily="34" charset="0"/>
                        </a:rPr>
                        <a:t>T4 MS – Define US SP-FS CD-2/3 Scope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12/16/2019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12/16/2019</a:t>
                      </a:r>
                    </a:p>
                    <a:p>
                      <a:pPr algn="ctr" fontAlgn="b"/>
                      <a:endParaRPr lang="en-US" sz="1200" b="1" i="0" u="none" strike="noStrike" dirty="0">
                        <a:solidFill>
                          <a:srgbClr val="000000"/>
                        </a:solidFill>
                        <a:effectLst/>
                        <a:latin typeface="Calibri" panose="020F0502020204030204" pitchFamily="34" charset="0"/>
                      </a:endParaRP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On target</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564544"/>
                  </a:ext>
                </a:extLst>
              </a:tr>
            </a:tbl>
          </a:graphicData>
        </a:graphic>
      </p:graphicFrame>
    </p:spTree>
    <p:extLst>
      <p:ext uri="{BB962C8B-B14F-4D97-AF65-F5344CB8AC3E}">
        <p14:creationId xmlns:p14="http://schemas.microsoft.com/office/powerpoint/2010/main" val="264099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E5E7-AE30-7F43-B8B8-775274727898}"/>
              </a:ext>
            </a:extLst>
          </p:cNvPr>
          <p:cNvSpPr>
            <a:spLocks noGrp="1"/>
          </p:cNvSpPr>
          <p:nvPr>
            <p:ph type="title"/>
          </p:nvPr>
        </p:nvSpPr>
        <p:spPr>
          <a:xfrm>
            <a:off x="444500" y="495242"/>
            <a:ext cx="8255000" cy="492443"/>
          </a:xfrm>
        </p:spPr>
        <p:txBody>
          <a:bodyPr/>
          <a:lstStyle/>
          <a:p>
            <a:r>
              <a:rPr lang="en-US" sz="3200" dirty="0"/>
              <a:t>DUNE Stop Light Report – September 2019</a:t>
            </a:r>
            <a:endParaRPr lang="en-US" sz="2000" dirty="0"/>
          </a:p>
        </p:txBody>
      </p:sp>
      <p:sp>
        <p:nvSpPr>
          <p:cNvPr id="4" name="Slide Number Placeholder 3">
            <a:extLst>
              <a:ext uri="{FF2B5EF4-FFF2-40B4-BE49-F238E27FC236}">
                <a16:creationId xmlns:a16="http://schemas.microsoft.com/office/drawing/2014/main" id="{3F3E9D62-F818-2840-971C-D870779DF37E}"/>
              </a:ext>
            </a:extLst>
          </p:cNvPr>
          <p:cNvSpPr>
            <a:spLocks noGrp="1"/>
          </p:cNvSpPr>
          <p:nvPr>
            <p:ph type="sldNum" sz="quarter" idx="7"/>
          </p:nvPr>
        </p:nvSpPr>
        <p:spPr/>
        <p:txBody>
          <a:bodyPr/>
          <a:lstStyle/>
          <a:p>
            <a:fld id="{B6F15528-21DE-4FAA-801E-634DDDAF4B2B}" type="slidenum">
              <a:rPr lang="en-US" smtClean="0"/>
              <a:pPr/>
              <a:t>8</a:t>
            </a:fld>
            <a:endParaRPr lang="en-US" dirty="0"/>
          </a:p>
        </p:txBody>
      </p:sp>
      <p:sp>
        <p:nvSpPr>
          <p:cNvPr id="5" name="Footer Placeholder 4">
            <a:extLst>
              <a:ext uri="{FF2B5EF4-FFF2-40B4-BE49-F238E27FC236}">
                <a16:creationId xmlns:a16="http://schemas.microsoft.com/office/drawing/2014/main" id="{1A818998-CB5A-2146-AC91-58017B2A3205}"/>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AE791C6-57FA-ED4C-AEB5-673D21340E4F}"/>
              </a:ext>
            </a:extLst>
          </p:cNvPr>
          <p:cNvSpPr>
            <a:spLocks noGrp="1"/>
          </p:cNvSpPr>
          <p:nvPr>
            <p:ph type="dt" sz="half" idx="6"/>
          </p:nvPr>
        </p:nvSpPr>
        <p:spPr/>
        <p:txBody>
          <a:bodyPr/>
          <a:lstStyle/>
          <a:p>
            <a:pPr marL="12700"/>
            <a:r>
              <a:rPr lang="en-US"/>
              <a:t>October 2019</a:t>
            </a:r>
            <a:endParaRPr lang="en-US" dirty="0"/>
          </a:p>
        </p:txBody>
      </p:sp>
      <p:sp>
        <p:nvSpPr>
          <p:cNvPr id="8" name="Content Placeholder 2">
            <a:extLst>
              <a:ext uri="{FF2B5EF4-FFF2-40B4-BE49-F238E27FC236}">
                <a16:creationId xmlns:a16="http://schemas.microsoft.com/office/drawing/2014/main" id="{B9E0EC21-0AA1-744C-B9BE-F0941DF472F4}"/>
              </a:ext>
            </a:extLst>
          </p:cNvPr>
          <p:cNvSpPr txBox="1">
            <a:spLocks/>
          </p:cNvSpPr>
          <p:nvPr/>
        </p:nvSpPr>
        <p:spPr>
          <a:xfrm>
            <a:off x="469900" y="4148355"/>
            <a:ext cx="8229600" cy="1905000"/>
          </a:xfrm>
          <a:prstGeom prst="rect">
            <a:avLst/>
          </a:prstGeom>
        </p:spPr>
        <p:txBody>
          <a:bodyPr wrap="square" lIns="0" tIns="0" rIns="0" bIns="0">
            <a:normAutofit/>
          </a:bodyPr>
          <a:lstStyle>
            <a:lvl1pPr marL="0">
              <a:defRPr sz="2200" b="0" i="0">
                <a:solidFill>
                  <a:srgbClr val="3B5A77"/>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kern="0" dirty="0"/>
          </a:p>
          <a:p>
            <a:r>
              <a:rPr lang="en-US" kern="0" dirty="0"/>
              <a:t>Overall, the performance for September is within acceptable range</a:t>
            </a:r>
          </a:p>
          <a:p>
            <a:pPr marL="342900" indent="-342900">
              <a:buFont typeface="Arial" panose="020B0604020202020204" pitchFamily="34" charset="0"/>
              <a:buChar char="•"/>
            </a:pPr>
            <a:r>
              <a:rPr lang="en-US" sz="1800" dirty="0">
                <a:solidFill>
                  <a:schemeClr val="tx1">
                    <a:lumMod val="75000"/>
                    <a:lumOff val="25000"/>
                  </a:schemeClr>
                </a:solidFill>
              </a:rPr>
              <a:t>Underspend due to labor resources originally planned to be on-project not charging time. Transition period until end of FY20 Q1 as plan is updated and TC transitions off-project. </a:t>
            </a:r>
            <a:endParaRPr lang="en-US" sz="1800" kern="0" dirty="0">
              <a:solidFill>
                <a:schemeClr val="tx1">
                  <a:lumMod val="75000"/>
                  <a:lumOff val="25000"/>
                </a:schemeClr>
              </a:solidFill>
            </a:endParaRPr>
          </a:p>
        </p:txBody>
      </p:sp>
      <p:pic>
        <p:nvPicPr>
          <p:cNvPr id="10" name="Picture 9">
            <a:extLst>
              <a:ext uri="{FF2B5EF4-FFF2-40B4-BE49-F238E27FC236}">
                <a16:creationId xmlns:a16="http://schemas.microsoft.com/office/drawing/2014/main" id="{37A8FC6E-FADC-A748-8EE9-06133C8C8A9F}"/>
              </a:ext>
            </a:extLst>
          </p:cNvPr>
          <p:cNvPicPr>
            <a:picLocks noChangeAspect="1"/>
          </p:cNvPicPr>
          <p:nvPr/>
        </p:nvPicPr>
        <p:blipFill>
          <a:blip r:embed="rId2"/>
          <a:stretch>
            <a:fillRect/>
          </a:stretch>
        </p:blipFill>
        <p:spPr>
          <a:xfrm>
            <a:off x="594767" y="1458248"/>
            <a:ext cx="7903975" cy="2674540"/>
          </a:xfrm>
          <a:prstGeom prst="rect">
            <a:avLst/>
          </a:prstGeom>
        </p:spPr>
      </p:pic>
    </p:spTree>
    <p:extLst>
      <p:ext uri="{BB962C8B-B14F-4D97-AF65-F5344CB8AC3E}">
        <p14:creationId xmlns:p14="http://schemas.microsoft.com/office/powerpoint/2010/main" val="408745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E5E7-AE30-7F43-B8B8-775274727898}"/>
              </a:ext>
            </a:extLst>
          </p:cNvPr>
          <p:cNvSpPr>
            <a:spLocks noGrp="1"/>
          </p:cNvSpPr>
          <p:nvPr>
            <p:ph type="title"/>
          </p:nvPr>
        </p:nvSpPr>
        <p:spPr>
          <a:xfrm>
            <a:off x="444500" y="495242"/>
            <a:ext cx="8255000" cy="492443"/>
          </a:xfrm>
        </p:spPr>
        <p:txBody>
          <a:bodyPr/>
          <a:lstStyle/>
          <a:p>
            <a:r>
              <a:rPr lang="en-US" sz="3200" dirty="0"/>
              <a:t>DUNE Stop Light Report – last 7 periods</a:t>
            </a:r>
            <a:endParaRPr lang="en-US" sz="2000" dirty="0"/>
          </a:p>
        </p:txBody>
      </p:sp>
      <p:sp>
        <p:nvSpPr>
          <p:cNvPr id="4" name="Slide Number Placeholder 3">
            <a:extLst>
              <a:ext uri="{FF2B5EF4-FFF2-40B4-BE49-F238E27FC236}">
                <a16:creationId xmlns:a16="http://schemas.microsoft.com/office/drawing/2014/main" id="{3F3E9D62-F818-2840-971C-D870779DF37E}"/>
              </a:ext>
            </a:extLst>
          </p:cNvPr>
          <p:cNvSpPr>
            <a:spLocks noGrp="1"/>
          </p:cNvSpPr>
          <p:nvPr>
            <p:ph type="sldNum" sz="quarter" idx="7"/>
          </p:nvPr>
        </p:nvSpPr>
        <p:spPr/>
        <p:txBody>
          <a:bodyPr/>
          <a:lstStyle/>
          <a:p>
            <a:fld id="{B6F15528-21DE-4FAA-801E-634DDDAF4B2B}" type="slidenum">
              <a:rPr lang="en-US" smtClean="0"/>
              <a:pPr/>
              <a:t>9</a:t>
            </a:fld>
            <a:endParaRPr lang="en-US" dirty="0"/>
          </a:p>
        </p:txBody>
      </p:sp>
      <p:sp>
        <p:nvSpPr>
          <p:cNvPr id="5" name="Footer Placeholder 4">
            <a:extLst>
              <a:ext uri="{FF2B5EF4-FFF2-40B4-BE49-F238E27FC236}">
                <a16:creationId xmlns:a16="http://schemas.microsoft.com/office/drawing/2014/main" id="{1A818998-CB5A-2146-AC91-58017B2A3205}"/>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AE791C6-57FA-ED4C-AEB5-673D21340E4F}"/>
              </a:ext>
            </a:extLst>
          </p:cNvPr>
          <p:cNvSpPr>
            <a:spLocks noGrp="1"/>
          </p:cNvSpPr>
          <p:nvPr>
            <p:ph type="dt" sz="half" idx="6"/>
          </p:nvPr>
        </p:nvSpPr>
        <p:spPr/>
        <p:txBody>
          <a:bodyPr/>
          <a:lstStyle/>
          <a:p>
            <a:pPr marL="12700"/>
            <a:r>
              <a:rPr lang="en-US"/>
              <a:t>October 2019</a:t>
            </a:r>
            <a:endParaRPr lang="en-US" dirty="0"/>
          </a:p>
        </p:txBody>
      </p:sp>
      <p:sp>
        <p:nvSpPr>
          <p:cNvPr id="8" name="Content Placeholder 2">
            <a:extLst>
              <a:ext uri="{FF2B5EF4-FFF2-40B4-BE49-F238E27FC236}">
                <a16:creationId xmlns:a16="http://schemas.microsoft.com/office/drawing/2014/main" id="{B9E0EC21-0AA1-744C-B9BE-F0941DF472F4}"/>
              </a:ext>
            </a:extLst>
          </p:cNvPr>
          <p:cNvSpPr txBox="1">
            <a:spLocks/>
          </p:cNvSpPr>
          <p:nvPr/>
        </p:nvSpPr>
        <p:spPr>
          <a:xfrm>
            <a:off x="508000" y="3989094"/>
            <a:ext cx="8229600" cy="1905000"/>
          </a:xfrm>
          <a:prstGeom prst="rect">
            <a:avLst/>
          </a:prstGeom>
        </p:spPr>
        <p:txBody>
          <a:bodyPr wrap="square" lIns="0" tIns="0" rIns="0" bIns="0">
            <a:normAutofit/>
          </a:bodyPr>
          <a:lstStyle>
            <a:lvl1pPr marL="0">
              <a:defRPr sz="2200" b="0" i="0">
                <a:solidFill>
                  <a:srgbClr val="3B5A77"/>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kern="0" dirty="0"/>
          </a:p>
          <a:p>
            <a:r>
              <a:rPr lang="en-US" kern="0" dirty="0"/>
              <a:t>Variances are due to:</a:t>
            </a:r>
          </a:p>
          <a:p>
            <a:pPr marL="342900" indent="-342900">
              <a:buFont typeface="Arial" panose="020B0604020202020204" pitchFamily="34" charset="0"/>
              <a:buChar char="•"/>
            </a:pPr>
            <a:r>
              <a:rPr lang="en-US" sz="1800" kern="0" dirty="0">
                <a:solidFill>
                  <a:schemeClr val="tx1">
                    <a:lumMod val="75000"/>
                    <a:lumOff val="25000"/>
                  </a:schemeClr>
                </a:solidFill>
              </a:rPr>
              <a:t>Slow recovery from past overspend and schedule delay on TPC Electronics. </a:t>
            </a:r>
          </a:p>
          <a:p>
            <a:pPr marL="342900" indent="-342900">
              <a:buFont typeface="Arial" panose="020B0604020202020204" pitchFamily="34" charset="0"/>
              <a:buChar char="•"/>
            </a:pPr>
            <a:r>
              <a:rPr lang="en-US" sz="1800" dirty="0">
                <a:solidFill>
                  <a:schemeClr val="tx1">
                    <a:lumMod val="75000"/>
                    <a:lumOff val="25000"/>
                  </a:schemeClr>
                </a:solidFill>
              </a:rPr>
              <a:t>Underspend due to labor resources originally planned to be on-project not charging time. Transition period until end of FY20 Q1 as plan is updated and TC transitions off-project. </a:t>
            </a:r>
            <a:endParaRPr lang="en-US" sz="1800" kern="0" dirty="0">
              <a:solidFill>
                <a:schemeClr val="tx1">
                  <a:lumMod val="75000"/>
                  <a:lumOff val="25000"/>
                </a:schemeClr>
              </a:solidFill>
            </a:endParaRPr>
          </a:p>
        </p:txBody>
      </p:sp>
      <p:pic>
        <p:nvPicPr>
          <p:cNvPr id="10" name="Picture 9">
            <a:extLst>
              <a:ext uri="{FF2B5EF4-FFF2-40B4-BE49-F238E27FC236}">
                <a16:creationId xmlns:a16="http://schemas.microsoft.com/office/drawing/2014/main" id="{862AF085-90BF-A649-B5E2-9A683A0565EB}"/>
              </a:ext>
            </a:extLst>
          </p:cNvPr>
          <p:cNvPicPr>
            <a:picLocks noChangeAspect="1"/>
          </p:cNvPicPr>
          <p:nvPr/>
        </p:nvPicPr>
        <p:blipFill>
          <a:blip r:embed="rId2"/>
          <a:stretch>
            <a:fillRect/>
          </a:stretch>
        </p:blipFill>
        <p:spPr>
          <a:xfrm>
            <a:off x="475876" y="1371600"/>
            <a:ext cx="7772400" cy="2617494"/>
          </a:xfrm>
          <a:prstGeom prst="rect">
            <a:avLst/>
          </a:prstGeom>
        </p:spPr>
      </p:pic>
    </p:spTree>
    <p:extLst>
      <p:ext uri="{BB962C8B-B14F-4D97-AF65-F5344CB8AC3E}">
        <p14:creationId xmlns:p14="http://schemas.microsoft.com/office/powerpoint/2010/main" val="1215008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1368AC24DD9D4CBC26DE06522378C9" ma:contentTypeVersion="0" ma:contentTypeDescription="Create a new document." ma:contentTypeScope="" ma:versionID="e9dfda16a0e1f2c808a90cf2328fad74">
  <xsd:schema xmlns:xsd="http://www.w3.org/2001/XMLSchema" xmlns:xs="http://www.w3.org/2001/XMLSchema" xmlns:p="http://schemas.microsoft.com/office/2006/metadata/properties" targetNamespace="http://schemas.microsoft.com/office/2006/metadata/properties" ma:root="true" ma:fieldsID="0a2a15062da292ef8906a1732bb9626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895F38-B383-42DD-9138-504F552EAC3D}">
  <ds:schemaRefs>
    <ds:schemaRef ds:uri="http://schemas.openxmlformats.org/package/2006/metadata/core-propertie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257ADCE9-4477-4E7D-9346-B675EE363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83A91EE-131E-4715-86C6-77E303CADF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77363</TotalTime>
  <Words>2755</Words>
  <Application>Microsoft Macintosh PowerPoint</Application>
  <PresentationFormat>On-screen Show (4:3)</PresentationFormat>
  <Paragraphs>386</Paragraphs>
  <Slides>28</Slides>
  <Notes>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Arial</vt:lpstr>
      <vt:lpstr>Calibri</vt:lpstr>
      <vt:lpstr>Courier New</vt:lpstr>
      <vt:lpstr>Helvetica</vt:lpstr>
      <vt:lpstr>Lucida Grande</vt:lpstr>
      <vt:lpstr>Office Theme</vt:lpstr>
      <vt:lpstr>LBNF Content-Footer Theme</vt:lpstr>
      <vt:lpstr>1_LBNF Content-Footer Theme</vt:lpstr>
      <vt:lpstr>2_LBNF Content-Footer Theme</vt:lpstr>
      <vt:lpstr>PowerPoint Presentation</vt:lpstr>
      <vt:lpstr>Outline</vt:lpstr>
      <vt:lpstr>ES&amp;H Update</vt:lpstr>
      <vt:lpstr>Quality Assurance</vt:lpstr>
      <vt:lpstr>Quality Assurance</vt:lpstr>
      <vt:lpstr>Project Management Highlights</vt:lpstr>
      <vt:lpstr>DUNE Milestones</vt:lpstr>
      <vt:lpstr>DUNE Stop Light Report – September 2019</vt:lpstr>
      <vt:lpstr>DUNE Stop Light Report – last 7 periods</vt:lpstr>
      <vt:lpstr>Far Detector Engineering</vt:lpstr>
      <vt:lpstr>Installation Prototyping Phase I Workshop: Sep 30 – Oct 3</vt:lpstr>
      <vt:lpstr>Pictures from Ash River Trail Assembly Work Shop</vt:lpstr>
      <vt:lpstr>Trial Assembly Phase 2 at Ash River</vt:lpstr>
      <vt:lpstr>APA#7 at CERN</vt:lpstr>
      <vt:lpstr>FD APA</vt:lpstr>
      <vt:lpstr>Status of ASICs and FEMBs</vt:lpstr>
      <vt:lpstr>Setups for system tests (i)</vt:lpstr>
      <vt:lpstr>Setups for system tests (ii)</vt:lpstr>
      <vt:lpstr>Integration Tests at Ash River</vt:lpstr>
      <vt:lpstr>Other</vt:lpstr>
      <vt:lpstr>FD High Voltage System</vt:lpstr>
      <vt:lpstr>Photon Detector</vt:lpstr>
      <vt:lpstr>Upcoming Events</vt:lpstr>
      <vt:lpstr>Backup</vt:lpstr>
      <vt:lpstr>Status of ASIC development / testing (i)</vt:lpstr>
      <vt:lpstr>Status of ASIC development / testing (ii)</vt:lpstr>
      <vt:lpstr>FEMBs</vt:lpstr>
      <vt:lpstr>Warm Interface Board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Janet E. Bishop</cp:lastModifiedBy>
  <cp:revision>959</cp:revision>
  <cp:lastPrinted>2019-07-22T18:46:34Z</cp:lastPrinted>
  <dcterms:created xsi:type="dcterms:W3CDTF">2016-07-13T11:29:54Z</dcterms:created>
  <dcterms:modified xsi:type="dcterms:W3CDTF">2019-10-15T15:05:20Z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2016-06-23T00:00:00Z</vt:filetime>
  </property>
  <property fmtid="{D5CDD505-2E9C-101B-9397-08002B2CF9AE}" pid="3" name="LastSaved">
    <vt:filetime>2016-07-13T00:00:00Z</vt:filetime>
  </property>
  <property fmtid="{D5CDD505-2E9C-101B-9397-08002B2CF9AE}" pid="4" name="IsMyDocuments">
    <vt:bool>true</vt:bool>
  </property>
  <property fmtid="{D5CDD505-2E9C-101B-9397-08002B2CF9AE}" pid="5" name="ContentTypeId">
    <vt:lpwstr>0x0101005B1368AC24DD9D4CBC26DE06522378C9</vt:lpwstr>
  </property>
</Properties>
</file>