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74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0" autoAdjust="0"/>
    <p:restoredTop sz="94660"/>
  </p:normalViewPr>
  <p:slideViewPr>
    <p:cSldViewPr>
      <p:cViewPr>
        <p:scale>
          <a:sx n="70" d="100"/>
          <a:sy n="70" d="100"/>
        </p:scale>
        <p:origin x="-9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7B52D-231C-4E8C-B366-C624186B9402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22555-CA0C-4981-9C4F-607CC421E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00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C263-B77B-406F-BB58-729815FA38AF}" type="datetime1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20B3-398B-40D7-B078-868FB087D532}" type="datetime1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56661-1071-4FBF-A7AE-5C11E3745C0F}" type="datetime1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0416"/>
            <a:ext cx="8218488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2696827"/>
            <a:ext cx="8221663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92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2DB3-44DF-4E3A-B521-EF252C2250B3}" type="datetime1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6EBC-7D4F-4FD6-9D6F-6FF37E85BF78}" type="datetime1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06E5-BC2F-481D-88BD-BE0CEAE2668A}" type="datetime1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B9B7-7D66-47EE-BC4A-2D08FC4FE3F7}" type="datetime1">
              <a:rPr lang="en-US" smtClean="0"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E06C8-DACC-4F2E-8DF1-32BC12F2FC24}" type="datetime1">
              <a:rPr lang="en-US" smtClean="0"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B53C-4C0E-4B74-ADB1-61BA8B872B74}" type="datetime1">
              <a:rPr lang="en-US" smtClean="0"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C96F-1299-4760-8FD5-3787ADFE6DD5}" type="datetime1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3EA3B-F95F-40D2-A760-7F793BB4968B}" type="datetime1">
              <a:rPr lang="en-US" smtClean="0"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4D229-B5AD-4010-9D3B-D9090716D456}" type="datetime1">
              <a:rPr lang="en-US" smtClean="0"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7200" y="5760720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" y="472239"/>
            <a:ext cx="82296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3082" y="5953373"/>
            <a:ext cx="1370067" cy="57803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095044" y="240226"/>
            <a:ext cx="3598105" cy="199542"/>
            <a:chOff x="5136243" y="672026"/>
            <a:chExt cx="3598105" cy="19954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  <p:pic>
        <p:nvPicPr>
          <p:cNvPr id="11" name="Picture 10" descr="PSL logo alone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00" y="5972908"/>
            <a:ext cx="67310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08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 smtClean="0">
                <a:latin typeface="Calibri" panose="020F0502020204030204" pitchFamily="34" charset="0"/>
              </a:rPr>
              <a:t>Component Qualification</a:t>
            </a:r>
            <a:endParaRPr lang="en-US" sz="3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defTabSz="914400" fontAlgn="auto">
              <a:spcAft>
                <a:spcPts val="0"/>
              </a:spcAft>
            </a:pPr>
            <a:r>
              <a:rPr lang="en-US" sz="2400" dirty="0" smtClean="0">
                <a:ea typeface="+mn-ea"/>
              </a:rPr>
              <a:t>Andrew Laundrie</a:t>
            </a:r>
            <a:endParaRPr lang="en-US" sz="2400" dirty="0">
              <a:ea typeface="+mn-ea"/>
            </a:endParaRPr>
          </a:p>
          <a:p>
            <a:pPr lvl="0" defTabSz="914400" fontAlgn="auto">
              <a:spcAft>
                <a:spcPts val="0"/>
              </a:spcAft>
            </a:pPr>
            <a:r>
              <a:rPr lang="en-US" sz="1600" dirty="0">
                <a:ea typeface="+mn-ea"/>
              </a:rPr>
              <a:t>        UW  Physical Sciences Lab  </a:t>
            </a:r>
          </a:p>
          <a:p>
            <a:pPr lvl="0" defTabSz="914400" fontAlgn="auto">
              <a:spcAft>
                <a:spcPts val="0"/>
              </a:spcAft>
            </a:pPr>
            <a:r>
              <a:rPr lang="en-US" sz="2400" dirty="0">
                <a:ea typeface="+mn-ea"/>
              </a:rPr>
              <a:t>DUNE Electronics Review</a:t>
            </a:r>
          </a:p>
          <a:p>
            <a:pPr lvl="0" defTabSz="914400" fontAlgn="auto">
              <a:spcAft>
                <a:spcPts val="0"/>
              </a:spcAft>
            </a:pPr>
            <a:r>
              <a:rPr lang="en-US" sz="2400" dirty="0">
                <a:ea typeface="+mn-ea"/>
              </a:rPr>
              <a:t>2019  November 18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22274" y="6172200"/>
            <a:ext cx="2209800" cy="381000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BC5F2B"/>
                </a:solidFill>
                <a:latin typeface="Helvetica"/>
                <a:cs typeface="Helvetica"/>
              </a:rPr>
              <a:t>2019 November 18</a:t>
            </a:r>
            <a:endParaRPr lang="en-US" dirty="0">
              <a:solidFill>
                <a:srgbClr val="BC5F2B"/>
              </a:solidFill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048000" y="6248400"/>
            <a:ext cx="2743200" cy="304800"/>
          </a:xfrm>
          <a:prstGeom prst="rect">
            <a:avLst/>
          </a:prstGeom>
        </p:spPr>
        <p:txBody>
          <a:bodyPr/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>
                <a:solidFill>
                  <a:srgbClr val="BC5F2B"/>
                </a:solidFill>
                <a:latin typeface="Calibri" charset="0"/>
              </a:rPr>
              <a:t>  UW Physical Sciences Lab</a:t>
            </a:r>
            <a:endParaRPr lang="en-US" dirty="0">
              <a:solidFill>
                <a:srgbClr val="BC5F2B"/>
              </a:solidFill>
              <a:latin typeface="Calibri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550025"/>
            <a:ext cx="425450" cy="158750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C39C72E-2A13-EB4D-AD45-6D4E6ACAED8D}" type="slidenum">
              <a:rPr lang="en-US" smtClean="0">
                <a:solidFill>
                  <a:srgbClr val="BC5F2B"/>
                </a:solidFill>
                <a:latin typeface="Calibri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solidFill>
                <a:srgbClr val="BC5F2B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394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Resistor Cold 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21 Samples of 51M tested hot and cold (x5)</a:t>
            </a:r>
          </a:p>
          <a:p>
            <a:r>
              <a:rPr lang="en-US" dirty="0" smtClean="0"/>
              <a:t>Room temperature: 48.8 to 52.0 (+/- 2%)</a:t>
            </a:r>
          </a:p>
          <a:p>
            <a:r>
              <a:rPr lang="en-US" dirty="0" smtClean="0"/>
              <a:t>In liquid nitrogen: Increased by 1.5 to 1.9</a:t>
            </a:r>
          </a:p>
          <a:p>
            <a:r>
              <a:rPr lang="en-US" dirty="0"/>
              <a:t>21 Samples of </a:t>
            </a:r>
            <a:r>
              <a:rPr lang="en-US" dirty="0" smtClean="0"/>
              <a:t>4.7M </a:t>
            </a:r>
            <a:r>
              <a:rPr lang="en-US" dirty="0"/>
              <a:t>tested hot and cold (x5)</a:t>
            </a:r>
          </a:p>
          <a:p>
            <a:r>
              <a:rPr lang="en-US" dirty="0"/>
              <a:t>Room temperature: </a:t>
            </a:r>
            <a:r>
              <a:rPr lang="en-US" dirty="0" smtClean="0"/>
              <a:t>4.69 </a:t>
            </a:r>
            <a:r>
              <a:rPr lang="en-US" dirty="0"/>
              <a:t>to </a:t>
            </a:r>
            <a:r>
              <a:rPr lang="en-US" dirty="0" smtClean="0"/>
              <a:t>4.71 </a:t>
            </a:r>
            <a:r>
              <a:rPr lang="en-US" dirty="0"/>
              <a:t>(+/- </a:t>
            </a:r>
            <a:r>
              <a:rPr lang="en-US" dirty="0" smtClean="0"/>
              <a:t>0.2</a:t>
            </a:r>
            <a:r>
              <a:rPr lang="en-US" dirty="0"/>
              <a:t>%)</a:t>
            </a:r>
          </a:p>
          <a:p>
            <a:r>
              <a:rPr lang="en-US" dirty="0"/>
              <a:t>In liquid nitrogen: Increased by </a:t>
            </a:r>
            <a:r>
              <a:rPr lang="en-US" dirty="0" smtClean="0"/>
              <a:t>0.15 </a:t>
            </a:r>
            <a:r>
              <a:rPr lang="en-US" dirty="0"/>
              <a:t>to </a:t>
            </a:r>
            <a:r>
              <a:rPr lang="en-US" dirty="0" smtClean="0"/>
              <a:t>0.16</a:t>
            </a:r>
          </a:p>
          <a:p>
            <a:r>
              <a:rPr lang="en-US" dirty="0" smtClean="0"/>
              <a:t>No changes seen over five temp. cycles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1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Connector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038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Phoenix Contact  1808190 SMT receptacle</a:t>
            </a:r>
          </a:p>
          <a:p>
            <a:r>
              <a:rPr lang="en-US" dirty="0"/>
              <a:t>Phoenix Contact  1778832 </a:t>
            </a:r>
            <a:r>
              <a:rPr lang="en-US" dirty="0" smtClean="0"/>
              <a:t>plug</a:t>
            </a:r>
          </a:p>
          <a:p>
            <a:r>
              <a:rPr lang="en-US" dirty="0" smtClean="0"/>
              <a:t>No temperature range given, only hot derating</a:t>
            </a:r>
          </a:p>
          <a:p>
            <a:r>
              <a:rPr lang="en-US" dirty="0" smtClean="0"/>
              <a:t>Body material is a Liquid Crystal Polymer</a:t>
            </a:r>
          </a:p>
          <a:p>
            <a:r>
              <a:rPr lang="en-US" dirty="0" smtClean="0"/>
              <a:t>Same class of material used in </a:t>
            </a:r>
            <a:r>
              <a:rPr lang="en-US" dirty="0" err="1" smtClean="0"/>
              <a:t>Samtec</a:t>
            </a:r>
            <a:r>
              <a:rPr lang="en-US" dirty="0" smtClean="0"/>
              <a:t> parts</a:t>
            </a:r>
          </a:p>
          <a:p>
            <a:r>
              <a:rPr lang="en-US" dirty="0" smtClean="0"/>
              <a:t>Contact resistance measured warm and cold</a:t>
            </a:r>
          </a:p>
          <a:p>
            <a:r>
              <a:rPr lang="en-US" dirty="0" smtClean="0"/>
              <a:t>Mating forces measured warm and cold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66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Connector Cold 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Room-temperature mating and removal forces: 1 to 2 pounds</a:t>
            </a:r>
          </a:p>
          <a:p>
            <a:r>
              <a:rPr lang="en-US" dirty="0" smtClean="0"/>
              <a:t>Liquid Nitrogen </a:t>
            </a:r>
            <a:r>
              <a:rPr lang="en-US" dirty="0"/>
              <a:t>mating and removal forces: </a:t>
            </a:r>
            <a:r>
              <a:rPr lang="en-US" dirty="0" smtClean="0"/>
              <a:t>   1.5 </a:t>
            </a:r>
            <a:r>
              <a:rPr lang="en-US" dirty="0"/>
              <a:t>to </a:t>
            </a:r>
            <a:r>
              <a:rPr lang="en-US" dirty="0" smtClean="0"/>
              <a:t>2.5 pounds</a:t>
            </a:r>
          </a:p>
          <a:p>
            <a:r>
              <a:rPr lang="en-US" dirty="0" smtClean="0"/>
              <a:t>Change in contact resistance: none seen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27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Mill-Max Board-to-Board 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ProtoDUNE</a:t>
            </a:r>
            <a:r>
              <a:rPr lang="en-US" dirty="0" smtClean="0"/>
              <a:t> components were off-the-shelf</a:t>
            </a:r>
          </a:p>
          <a:p>
            <a:r>
              <a:rPr lang="en-US" dirty="0" smtClean="0"/>
              <a:t>Mechanical stability problems were not recognized early enough to explore options for customized components</a:t>
            </a:r>
          </a:p>
          <a:p>
            <a:r>
              <a:rPr lang="en-US" dirty="0" smtClean="0"/>
              <a:t>Mechanical stability was enhanced using 3M 2216 Clear epoxy</a:t>
            </a:r>
          </a:p>
          <a:p>
            <a:r>
              <a:rPr lang="en-US" dirty="0" smtClean="0"/>
              <a:t>Components were tested warm and cold to ensure good electrical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57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M-M Connector Cold 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200 mated components were mounted in a head board stack and connected in series</a:t>
            </a:r>
          </a:p>
          <a:p>
            <a:r>
              <a:rPr lang="en-US" dirty="0" smtClean="0"/>
              <a:t>Most of the combined resistance was contributed by jumper wires and on-board wire traces</a:t>
            </a:r>
          </a:p>
          <a:p>
            <a:r>
              <a:rPr lang="en-US" dirty="0" smtClean="0"/>
              <a:t>A four-wire Ohm-meter measured combined resistance repeatable to +/-0.002  Ohms</a:t>
            </a:r>
          </a:p>
          <a:p>
            <a:r>
              <a:rPr lang="en-US" dirty="0" smtClean="0"/>
              <a:t>After 10 temperature cycles, no change in combined resistance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94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Mill-Max Board-to-Board 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DUNE uses custom designs</a:t>
            </a:r>
          </a:p>
          <a:p>
            <a:r>
              <a:rPr lang="en-US" dirty="0" smtClean="0"/>
              <a:t>Mechanical stability was thoroughly tested at room temperature</a:t>
            </a:r>
          </a:p>
          <a:p>
            <a:r>
              <a:rPr lang="en-US" dirty="0" smtClean="0"/>
              <a:t>Mechanical stability is assured for an acceptable range of through-hole diameters</a:t>
            </a:r>
          </a:p>
          <a:p>
            <a:r>
              <a:rPr lang="en-US" dirty="0" smtClean="0"/>
              <a:t>Components were tested warm and cold to ensure good electrical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76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M-M Connector Cold 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160 mated components were mounted in a head board stack and connected in series</a:t>
            </a:r>
          </a:p>
          <a:p>
            <a:r>
              <a:rPr lang="en-US" dirty="0" smtClean="0"/>
              <a:t>After 10 temperature cycles, no change in combined resistance value was noted</a:t>
            </a:r>
          </a:p>
          <a:p>
            <a:r>
              <a:rPr lang="en-US" dirty="0" smtClean="0"/>
              <a:t>Total resistance was continually monitored during temperature transitions to detect any intermittent contact (same as for </a:t>
            </a:r>
            <a:r>
              <a:rPr lang="en-US" dirty="0" err="1" smtClean="0"/>
              <a:t>ProtoDUNE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More testing using larger arrays is planned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34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69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Cold-Test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components having a good chance of surviving temperature extremes</a:t>
            </a:r>
          </a:p>
          <a:p>
            <a:r>
              <a:rPr lang="en-US" dirty="0" smtClean="0"/>
              <a:t>Mount components on a test vehicle</a:t>
            </a:r>
          </a:p>
          <a:p>
            <a:r>
              <a:rPr lang="en-US" dirty="0" smtClean="0"/>
              <a:t>Measure characteristics at room temperature and at Liquid Nitrogen temperature</a:t>
            </a:r>
          </a:p>
          <a:p>
            <a:r>
              <a:rPr lang="en-US" dirty="0" smtClean="0"/>
              <a:t>Repeat temperature cycles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82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Cold-Tested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Multi-Layer SMT Ceramic Capacitors</a:t>
            </a:r>
          </a:p>
          <a:p>
            <a:r>
              <a:rPr lang="en-US" dirty="0" smtClean="0"/>
              <a:t>Thick-Film SMT Resistors</a:t>
            </a:r>
          </a:p>
          <a:p>
            <a:r>
              <a:rPr lang="en-US" dirty="0" smtClean="0"/>
              <a:t>Bias Connectors</a:t>
            </a:r>
          </a:p>
          <a:p>
            <a:r>
              <a:rPr lang="en-US" dirty="0"/>
              <a:t>Mill-Max Receptacles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17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options having necessary specs</a:t>
            </a:r>
          </a:p>
          <a:p>
            <a:r>
              <a:rPr lang="en-US" dirty="0"/>
              <a:t>O</a:t>
            </a:r>
            <a:r>
              <a:rPr lang="en-US" dirty="0" smtClean="0"/>
              <a:t>nly evaluate components rated for -55C</a:t>
            </a:r>
          </a:p>
          <a:p>
            <a:r>
              <a:rPr lang="en-US" dirty="0" smtClean="0"/>
              <a:t>Study component structure and materials</a:t>
            </a:r>
          </a:p>
          <a:p>
            <a:r>
              <a:rPr lang="en-US" dirty="0" smtClean="0"/>
              <a:t>Read manufacturer’s process guidelines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13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Capacitor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Kemet part </a:t>
            </a:r>
            <a:r>
              <a:rPr lang="en-US" dirty="0"/>
              <a:t>number </a:t>
            </a:r>
            <a:r>
              <a:rPr lang="en-US" dirty="0" smtClean="0"/>
              <a:t>C2225X392JGGACTU</a:t>
            </a:r>
          </a:p>
          <a:p>
            <a:r>
              <a:rPr lang="en-US" dirty="0" smtClean="0"/>
              <a:t>3.9 </a:t>
            </a:r>
            <a:r>
              <a:rPr lang="en-US" dirty="0" err="1" smtClean="0"/>
              <a:t>nF</a:t>
            </a:r>
            <a:r>
              <a:rPr lang="en-US" dirty="0" smtClean="0"/>
              <a:t> +/- 5% C0G (NP0) 2 kV Surface Mount</a:t>
            </a:r>
          </a:p>
          <a:p>
            <a:r>
              <a:rPr lang="en-US" dirty="0" smtClean="0"/>
              <a:t>Usable for all coupling and filter functions</a:t>
            </a:r>
          </a:p>
          <a:p>
            <a:r>
              <a:rPr lang="en-US" dirty="0" smtClean="0"/>
              <a:t>High immunity to flex cracks</a:t>
            </a:r>
          </a:p>
          <a:p>
            <a:r>
              <a:rPr lang="en-US" dirty="0"/>
              <a:t>P</a:t>
            </a:r>
            <a:r>
              <a:rPr lang="en-US" dirty="0" smtClean="0"/>
              <a:t>liable silver </a:t>
            </a:r>
            <a:r>
              <a:rPr lang="en-US" dirty="0"/>
              <a:t>epoxy between the base metal and nickel barrier </a:t>
            </a:r>
            <a:r>
              <a:rPr lang="en-US" dirty="0" smtClean="0"/>
              <a:t>layers of </a:t>
            </a:r>
            <a:r>
              <a:rPr lang="en-US" dirty="0"/>
              <a:t>the termination system. </a:t>
            </a: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nhibits </a:t>
            </a:r>
            <a:r>
              <a:rPr lang="en-US" dirty="0"/>
              <a:t>the transfer of board </a:t>
            </a:r>
            <a:r>
              <a:rPr lang="en-US" dirty="0" smtClean="0"/>
              <a:t>flex stress </a:t>
            </a:r>
            <a:r>
              <a:rPr lang="en-US" dirty="0"/>
              <a:t>to the rigid ceramic body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28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wlaundrie\Desktop\SMT Caps\cap construction graphic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23" y="1953126"/>
            <a:ext cx="837348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23" y="806115"/>
            <a:ext cx="8229600" cy="1143000"/>
          </a:xfrm>
        </p:spPr>
        <p:txBody>
          <a:bodyPr/>
          <a:lstStyle/>
          <a:p>
            <a:r>
              <a:rPr lang="en-US" dirty="0" smtClean="0"/>
              <a:t>Capacitor Construction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49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Capacitor Cold Test Fixture</a:t>
            </a:r>
            <a:endParaRPr lang="en-US" dirty="0"/>
          </a:p>
        </p:txBody>
      </p:sp>
      <p:pic>
        <p:nvPicPr>
          <p:cNvPr id="2052" name="Picture 4" descr="C:\Users\awlaundrie\Desktop\SMT Caps\cap_test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391400" cy="348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32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Capacitor Cold 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42 Samples tested hot and cold, five cycle</a:t>
            </a:r>
          </a:p>
          <a:p>
            <a:r>
              <a:rPr lang="en-US" dirty="0" smtClean="0"/>
              <a:t>Room temperature: 3.79 to 4.02 </a:t>
            </a:r>
            <a:r>
              <a:rPr lang="en-US" dirty="0" err="1" smtClean="0"/>
              <a:t>nF</a:t>
            </a:r>
            <a:r>
              <a:rPr lang="en-US" dirty="0" smtClean="0"/>
              <a:t> (+/- 0.5%)</a:t>
            </a:r>
          </a:p>
          <a:p>
            <a:r>
              <a:rPr lang="en-US" dirty="0" smtClean="0"/>
              <a:t>In liquid nitrogen: All increased ~0.02 </a:t>
            </a:r>
            <a:r>
              <a:rPr lang="en-US" dirty="0" err="1" smtClean="0"/>
              <a:t>nF</a:t>
            </a:r>
            <a:endParaRPr lang="en-US" dirty="0" smtClean="0"/>
          </a:p>
          <a:p>
            <a:r>
              <a:rPr lang="en-US" dirty="0" smtClean="0"/>
              <a:t>No changes over five temperature cycles</a:t>
            </a:r>
          </a:p>
          <a:p>
            <a:r>
              <a:rPr lang="en-US" dirty="0" smtClean="0"/>
              <a:t>No leakage currents exceeded 0.1 </a:t>
            </a:r>
            <a:r>
              <a:rPr lang="en-US" dirty="0" err="1" smtClean="0"/>
              <a:t>nA</a:t>
            </a:r>
            <a:r>
              <a:rPr lang="en-US" dirty="0" smtClean="0"/>
              <a:t> at 1 kV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5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Resistor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438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Bourns CHV </a:t>
            </a:r>
            <a:r>
              <a:rPr lang="en-US" dirty="0" smtClean="0"/>
              <a:t>Series </a:t>
            </a:r>
            <a:r>
              <a:rPr lang="en-US" dirty="0"/>
              <a:t>Thick Film High Voltage Chip </a:t>
            </a:r>
            <a:r>
              <a:rPr lang="en-US" dirty="0" smtClean="0"/>
              <a:t>Resistors (rated for -55C)</a:t>
            </a:r>
          </a:p>
          <a:p>
            <a:r>
              <a:rPr lang="en-US" dirty="0" smtClean="0"/>
              <a:t>CHV2010 Package: 2000 Volts</a:t>
            </a:r>
          </a:p>
          <a:p>
            <a:r>
              <a:rPr lang="en-US" dirty="0" smtClean="0"/>
              <a:t>Reliable </a:t>
            </a:r>
            <a:r>
              <a:rPr lang="en-US" dirty="0"/>
              <a:t>for UL/IEC </a:t>
            </a:r>
            <a:r>
              <a:rPr lang="en-US" dirty="0" smtClean="0"/>
              <a:t>safety certifications</a:t>
            </a:r>
          </a:p>
          <a:p>
            <a:r>
              <a:rPr lang="en-US" dirty="0" smtClean="0"/>
              <a:t>Tolerance +/- 1% for 5 or 10M, +/- 5% for 51M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5" name="Picture 3" descr="C:\Users\awlaundrie\Documents\000 PSL\Dune\component search\resistors\CHV resistor graphic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32830"/>
            <a:ext cx="5334000" cy="237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84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UNE_Template">
  <a:themeElements>
    <a:clrScheme name="DUNE">
      <a:dk1>
        <a:srgbClr val="BC5F2B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603</Words>
  <Application>Microsoft Office PowerPoint</Application>
  <PresentationFormat>On-screen Show (4:3)</PresentationFormat>
  <Paragraphs>100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DUNE_Template</vt:lpstr>
      <vt:lpstr>Component Qualification</vt:lpstr>
      <vt:lpstr>Cold-Test Methodology</vt:lpstr>
      <vt:lpstr>Cold-Tested Components</vt:lpstr>
      <vt:lpstr>Component Selection</vt:lpstr>
      <vt:lpstr>Capacitor Choice</vt:lpstr>
      <vt:lpstr>Capacitor Construction</vt:lpstr>
      <vt:lpstr>Capacitor Cold Test Fixture</vt:lpstr>
      <vt:lpstr>Capacitor Cold Test Results</vt:lpstr>
      <vt:lpstr>Resistor Choice</vt:lpstr>
      <vt:lpstr>Resistor Cold Test Results</vt:lpstr>
      <vt:lpstr>Bias Connector Choices</vt:lpstr>
      <vt:lpstr>Bias Connector Cold Test Results</vt:lpstr>
      <vt:lpstr>Mill-Max Board-to-Board Connectors</vt:lpstr>
      <vt:lpstr>M-M Connector Cold Test Results</vt:lpstr>
      <vt:lpstr>Mill-Max Board-to-Board Connectors</vt:lpstr>
      <vt:lpstr>M-M Connector Cold Test Results</vt:lpstr>
      <vt:lpstr>Backup Slides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Component Qualification</dc:title>
  <dc:creator>awlaundrie</dc:creator>
  <cp:lastModifiedBy>PJM</cp:lastModifiedBy>
  <cp:revision>26</cp:revision>
  <dcterms:created xsi:type="dcterms:W3CDTF">2006-08-16T00:00:00Z</dcterms:created>
  <dcterms:modified xsi:type="dcterms:W3CDTF">2019-11-18T01:35:52Z</dcterms:modified>
</cp:coreProperties>
</file>