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71" r:id="rId3"/>
    <p:sldId id="265" r:id="rId4"/>
    <p:sldId id="266" r:id="rId5"/>
    <p:sldId id="258" r:id="rId6"/>
    <p:sldId id="262" r:id="rId7"/>
    <p:sldId id="259" r:id="rId8"/>
    <p:sldId id="260" r:id="rId9"/>
    <p:sldId id="261" r:id="rId10"/>
    <p:sldId id="263" r:id="rId11"/>
    <p:sldId id="267" r:id="rId12"/>
    <p:sldId id="268" r:id="rId13"/>
    <p:sldId id="269" r:id="rId14"/>
    <p:sldId id="270" r:id="rId1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54F34-8E38-4892-A66A-E7B275F71955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7599C-69CF-4F46-A913-C555011D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6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CDEA-893E-4E81-8510-80CBB2A3FCE2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90AD-8A3F-4314-80DB-5FC6F623EF10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4A1A-1BF4-403E-A85D-685BE4D993ED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058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1F3B-3556-4ED8-92D6-A0216E8AE1CE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6DD-144B-461D-BFFA-BF0058A83EC9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713F-FB35-4CF2-BCF8-8E692705FB5C}" type="datetime1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4E50-0315-4E5C-A1D6-923246EAE55F}" type="datetime1">
              <a:rPr lang="en-US" smtClean="0"/>
              <a:t>11/17/2019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E42-3C3D-4FC2-A954-A517BC20B32E}" type="datetime1">
              <a:rPr lang="en-US" smtClean="0"/>
              <a:t>11/17/2019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6439-33BA-478E-8BB9-313169F4B99B}" type="datetime1">
              <a:rPr lang="en-US" smtClean="0"/>
              <a:t>11/17/2019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2D27-A5B0-4309-9EBC-A06075AD1483}" type="datetime1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B93B-FA05-421E-B334-7EDAC88EDA4B}" type="datetime1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8951F-E5F3-470F-9C79-B083A45E0DE7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11" name="Picture 10" descr="PSL logo alon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500" y="5972908"/>
            <a:ext cx="6731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478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latin typeface="Calibri" panose="020F0502020204030204" pitchFamily="34" charset="0"/>
              </a:rPr>
              <a:t>Geometry Board Design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 defTabSz="914400" fontAlgn="auto">
              <a:spcAft>
                <a:spcPts val="0"/>
              </a:spcAft>
            </a:pPr>
            <a:r>
              <a:rPr lang="en-US" sz="2400" dirty="0" smtClean="0">
                <a:ea typeface="+mn-ea"/>
              </a:rPr>
              <a:t>Andrew Laundrie</a:t>
            </a:r>
            <a:endParaRPr lang="en-US" sz="2400" dirty="0">
              <a:ea typeface="+mn-ea"/>
            </a:endParaRPr>
          </a:p>
          <a:p>
            <a:pPr lvl="0" defTabSz="914400" fontAlgn="auto">
              <a:spcAft>
                <a:spcPts val="0"/>
              </a:spcAft>
            </a:pPr>
            <a:r>
              <a:rPr lang="en-US" sz="1600" dirty="0">
                <a:ea typeface="+mn-ea"/>
              </a:rPr>
              <a:t>        UW  Physical Sciences Lab  </a:t>
            </a:r>
          </a:p>
          <a:p>
            <a:pPr lvl="0" defTabSz="914400" fontAlgn="auto">
              <a:spcAft>
                <a:spcPts val="0"/>
              </a:spcAft>
            </a:pPr>
            <a:r>
              <a:rPr lang="en-US" sz="2400" dirty="0">
                <a:ea typeface="+mn-ea"/>
              </a:rPr>
              <a:t>DUNE Electronics Review</a:t>
            </a:r>
          </a:p>
          <a:p>
            <a:pPr lvl="0" defTabSz="914400" fontAlgn="auto">
              <a:spcAft>
                <a:spcPts val="0"/>
              </a:spcAft>
            </a:pPr>
            <a:r>
              <a:rPr lang="en-US" sz="2400" dirty="0">
                <a:ea typeface="+mn-ea"/>
              </a:rPr>
              <a:t>2019  November 18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22274" y="6172200"/>
            <a:ext cx="2209800" cy="381000"/>
          </a:xfrm>
          <a:prstGeom prst="rect">
            <a:avLst/>
          </a:prstGeo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BC5F2B"/>
                </a:solidFill>
                <a:latin typeface="Helvetica"/>
                <a:cs typeface="Helvetica"/>
              </a:rPr>
              <a:t>2019 November 18</a:t>
            </a:r>
            <a:endParaRPr lang="en-US" dirty="0">
              <a:solidFill>
                <a:srgbClr val="BC5F2B"/>
              </a:solidFill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048000" y="6248400"/>
            <a:ext cx="2743200" cy="304800"/>
          </a:xfrm>
          <a:prstGeom prst="rect">
            <a:avLst/>
          </a:prstGeom>
        </p:spPr>
        <p:txBody>
          <a:bodyPr/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dirty="0" smtClean="0">
                <a:solidFill>
                  <a:srgbClr val="BC5F2B"/>
                </a:solidFill>
                <a:latin typeface="Calibri" charset="0"/>
              </a:rPr>
              <a:t>  UW Physical Sciences Lab</a:t>
            </a:r>
            <a:endParaRPr lang="en-US" dirty="0">
              <a:solidFill>
                <a:srgbClr val="BC5F2B"/>
              </a:solidFill>
              <a:latin typeface="Calibri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6550025"/>
            <a:ext cx="425450" cy="158750"/>
          </a:xfrm>
          <a:prstGeom prst="rect">
            <a:avLst/>
          </a:prstGeo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C39C72E-2A13-EB4D-AD45-6D4E6ACAED8D}" type="slidenum">
              <a:rPr lang="en-US" smtClean="0">
                <a:solidFill>
                  <a:srgbClr val="BC5F2B"/>
                </a:solidFill>
                <a:latin typeface="Calibri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>
              <a:solidFill>
                <a:srgbClr val="BC5F2B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039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033" y="91044"/>
            <a:ext cx="8229600" cy="1143000"/>
          </a:xfrm>
        </p:spPr>
        <p:txBody>
          <a:bodyPr/>
          <a:lstStyle/>
          <a:p>
            <a:r>
              <a:rPr lang="en-US" dirty="0" smtClean="0"/>
              <a:t>V Side Board With Slot</a:t>
            </a:r>
            <a:endParaRPr lang="en-US" dirty="0"/>
          </a:p>
        </p:txBody>
      </p:sp>
      <p:pic>
        <p:nvPicPr>
          <p:cNvPr id="4098" name="Picture 2" descr="C:\Users\awlaundrie\Desktop\Board Views\V Side slotted 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073728"/>
            <a:ext cx="6400800" cy="2579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wlaundrie\Desktop\Board Views\V Side slotted 2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3821333"/>
            <a:ext cx="6371112" cy="257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914400" y="216393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Top Layer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3400" y="4926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Internal Layer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89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8709" y="304800"/>
            <a:ext cx="8229600" cy="1143000"/>
          </a:xfrm>
        </p:spPr>
        <p:txBody>
          <a:bodyPr/>
          <a:lstStyle/>
          <a:p>
            <a:r>
              <a:rPr lang="en-US" dirty="0" smtClean="0"/>
              <a:t>V Side Board Design Check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218613"/>
              </p:ext>
            </p:extLst>
          </p:nvPr>
        </p:nvGraphicFramePr>
        <p:xfrm>
          <a:off x="592777" y="1917865"/>
          <a:ext cx="80772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40"/>
                <a:gridCol w="1615440"/>
                <a:gridCol w="1615440"/>
                <a:gridCol w="1615440"/>
                <a:gridCol w="1615440"/>
              </a:tblGrid>
              <a:tr h="18689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Features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Minimum</a:t>
                      </a:r>
                    </a:p>
                    <a:p>
                      <a:pPr algn="ctr"/>
                      <a:r>
                        <a:rPr lang="en-US" dirty="0" smtClean="0"/>
                        <a:t>Separation (S)</a:t>
                      </a:r>
                    </a:p>
                    <a:p>
                      <a:pPr algn="ctr"/>
                      <a:r>
                        <a:rPr lang="en-US" baseline="0" dirty="0" smtClean="0"/>
                        <a:t> 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Possible</a:t>
                      </a:r>
                    </a:p>
                    <a:p>
                      <a:pPr algn="ctr"/>
                      <a:r>
                        <a:rPr lang="en-US" dirty="0" smtClean="0"/>
                        <a:t>∆V Volts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Meets IPC?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Safety</a:t>
                      </a:r>
                      <a:r>
                        <a:rPr lang="en-US" baseline="0" dirty="0" smtClean="0"/>
                        <a:t> Limit</a:t>
                      </a:r>
                      <a:r>
                        <a:rPr lang="en-US" baseline="30000" dirty="0" smtClean="0"/>
                        <a:t>1</a:t>
                      </a:r>
                      <a:r>
                        <a:rPr lang="en-US" baseline="0" dirty="0" smtClean="0"/>
                        <a:t> =</a:t>
                      </a:r>
                    </a:p>
                    <a:p>
                      <a:pPr algn="ctr"/>
                      <a:r>
                        <a:rPr lang="en-US" baseline="0" dirty="0" smtClean="0"/>
                        <a:t>S * 1kV/mm</a:t>
                      </a:r>
                    </a:p>
                    <a:p>
                      <a:pPr algn="ctr"/>
                      <a:r>
                        <a:rPr lang="en-US" baseline="0" dirty="0" smtClean="0"/>
                        <a:t>Volts</a:t>
                      </a:r>
                      <a:endParaRPr lang="en-US" dirty="0"/>
                    </a:p>
                  </a:txBody>
                  <a:tcPr/>
                </a:tc>
              </a:tr>
              <a:tr h="49890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∆V</a:t>
                      </a:r>
                    </a:p>
                    <a:p>
                      <a:pPr algn="ctr"/>
                      <a:r>
                        <a:rPr lang="en-US" dirty="0" smtClean="0"/>
                        <a:t>(wire tension)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5.8 uncoated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5292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∆V</a:t>
                      </a:r>
                    </a:p>
                    <a:p>
                      <a:pPr algn="ctr"/>
                      <a:r>
                        <a:rPr lang="en-US" dirty="0" smtClean="0"/>
                        <a:t>(wire tension)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0.80</a:t>
                      </a:r>
                      <a:r>
                        <a:rPr lang="en-US" baseline="0" dirty="0" smtClean="0"/>
                        <a:t> coated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28314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∆V</a:t>
                      </a:r>
                    </a:p>
                    <a:p>
                      <a:pPr algn="ctr"/>
                      <a:r>
                        <a:rPr lang="en-US" dirty="0" smtClean="0"/>
                        <a:t>(wire tension)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0.80 internal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600694" y="5105400"/>
            <a:ext cx="7869382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/>
              <a:t>1. Dielectric breakdown in air requires more than this voltage (for uncoated traces only)</a:t>
            </a:r>
            <a:endParaRPr 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26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 Side Board Design Check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sample board had 2000 Volts applied between all adjacent traces on the top and internal layers for 15 minutes with no breakdown (Hi-Pot test threshold 100 </a:t>
            </a:r>
            <a:r>
              <a:rPr lang="en-US" dirty="0" err="1" smtClean="0"/>
              <a:t>nA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This board will be re-designed to reduce or eliminate occurrences where adjacent wire traces are biased more than 500 Volts during electronic wire tension testing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94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033" y="91044"/>
            <a:ext cx="8229600" cy="1143000"/>
          </a:xfrm>
        </p:spPr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82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ProtoDUNE</a:t>
            </a:r>
            <a:r>
              <a:rPr lang="en-US" dirty="0" smtClean="0"/>
              <a:t> PCB Design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ead board thickness: 0.1875 in. (4.76 mm)</a:t>
            </a:r>
          </a:p>
          <a:p>
            <a:r>
              <a:rPr lang="en-US" dirty="0" smtClean="0"/>
              <a:t>Side and foot boards: 0.125 in. (3.18 mm)</a:t>
            </a:r>
          </a:p>
          <a:p>
            <a:r>
              <a:rPr lang="en-US" dirty="0" smtClean="0"/>
              <a:t>Dune was developed expecting 2% tolerance</a:t>
            </a:r>
          </a:p>
          <a:p>
            <a:r>
              <a:rPr lang="en-US" dirty="0" smtClean="0"/>
              <a:t>The prevailing industry standard is +/- 10%</a:t>
            </a:r>
          </a:p>
          <a:p>
            <a:r>
              <a:rPr lang="en-US" dirty="0" err="1" smtClean="0"/>
              <a:t>ProtoDUNE</a:t>
            </a:r>
            <a:r>
              <a:rPr lang="en-US" dirty="0" smtClean="0"/>
              <a:t> boards were closer to +/- 5%</a:t>
            </a:r>
          </a:p>
          <a:p>
            <a:r>
              <a:rPr lang="en-US" dirty="0" smtClean="0"/>
              <a:t>Low-cost quick-turn suppliers are inconsistent</a:t>
            </a:r>
          </a:p>
          <a:p>
            <a:r>
              <a:rPr lang="en-US" dirty="0" smtClean="0"/>
              <a:t>Quality suppliers cost more and take longer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08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ProtoDUNE</a:t>
            </a:r>
            <a:r>
              <a:rPr lang="en-US" dirty="0" smtClean="0"/>
              <a:t> PCB Design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Minimum wire trace width: 0.012 in. (0.3 mm)</a:t>
            </a:r>
          </a:p>
          <a:p>
            <a:r>
              <a:rPr lang="en-US" dirty="0" err="1" smtClean="0"/>
              <a:t>ProtoDUNE</a:t>
            </a:r>
            <a:r>
              <a:rPr lang="en-US" dirty="0" smtClean="0"/>
              <a:t> used 0.012 traces in most places</a:t>
            </a:r>
          </a:p>
          <a:p>
            <a:r>
              <a:rPr lang="en-US" dirty="0" smtClean="0"/>
              <a:t>Short segments near wire solder pads: 0.030</a:t>
            </a:r>
          </a:p>
          <a:p>
            <a:r>
              <a:rPr lang="en-US" dirty="0" smtClean="0"/>
              <a:t>Geometry board designs for DUNE: all trace widths increased </a:t>
            </a:r>
            <a:r>
              <a:rPr lang="en-US" dirty="0" smtClean="0">
                <a:sym typeface="Wingdings" panose="05000000000000000000" pitchFamily="2" charset="2"/>
              </a:rPr>
              <a:t>to 0.030 in. (0.8 mm)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Spacing was kept as wide as possible to minimize crosstalk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IPC guidelines followed for APA bias voltages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30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IPC-2221B guidelines</a:t>
            </a:r>
            <a:br>
              <a:rPr lang="en-US" dirty="0" smtClean="0"/>
            </a:br>
            <a:r>
              <a:rPr lang="en-US" dirty="0" smtClean="0"/>
              <a:t>for Long-Term PCB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Based on many years of failure analysis performed at Sandia National Lab</a:t>
            </a:r>
          </a:p>
          <a:p>
            <a:r>
              <a:rPr lang="en-US" dirty="0" smtClean="0"/>
              <a:t>Defense against early dielectric breakdown</a:t>
            </a:r>
          </a:p>
          <a:p>
            <a:r>
              <a:rPr lang="en-US" dirty="0" smtClean="0"/>
              <a:t>Not a substitute for Physics of Failure analysis</a:t>
            </a:r>
          </a:p>
          <a:p>
            <a:r>
              <a:rPr lang="en-US" dirty="0" smtClean="0"/>
              <a:t>May help to avoid </a:t>
            </a:r>
            <a:r>
              <a:rPr lang="en-US" dirty="0" err="1" smtClean="0"/>
              <a:t>PoF</a:t>
            </a:r>
            <a:r>
              <a:rPr lang="en-US" dirty="0" smtClean="0"/>
              <a:t> to pass certification</a:t>
            </a:r>
          </a:p>
          <a:p>
            <a:r>
              <a:rPr lang="en-US" dirty="0" smtClean="0"/>
              <a:t>Violations are not bad in all cases</a:t>
            </a:r>
          </a:p>
          <a:p>
            <a:r>
              <a:rPr lang="en-US" dirty="0" smtClean="0"/>
              <a:t>Generally accepted: more spacing not better</a:t>
            </a:r>
          </a:p>
          <a:p>
            <a:r>
              <a:rPr lang="en-US" dirty="0" smtClean="0"/>
              <a:t>Spacing vs Voltage guidelines are a goal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05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50174" y="914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Spacing recommended for various voltage differentials encountered in DUNE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003839"/>
              </p:ext>
            </p:extLst>
          </p:nvPr>
        </p:nvGraphicFramePr>
        <p:xfrm>
          <a:off x="1295400" y="2743200"/>
          <a:ext cx="67056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480"/>
                <a:gridCol w="1508760"/>
                <a:gridCol w="1341120"/>
                <a:gridCol w="1341120"/>
                <a:gridCol w="1341120"/>
              </a:tblGrid>
              <a:tr h="42323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Uncoated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Embedded</a:t>
                      </a:r>
                      <a:endParaRPr lang="en-US" dirty="0"/>
                    </a:p>
                  </a:txBody>
                  <a:tcPr/>
                </a:tc>
              </a:tr>
              <a:tr h="42323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∆V  Volts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Locations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 mm / in.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mm / in.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mm / in.</a:t>
                      </a:r>
                      <a:endParaRPr lang="en-US" b="1" dirty="0"/>
                    </a:p>
                  </a:txBody>
                  <a:tcPr/>
                </a:tc>
              </a:tr>
              <a:tr h="4232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 to </a:t>
                      </a:r>
                      <a:r>
                        <a:rPr lang="en-US" dirty="0" err="1" smtClean="0"/>
                        <a:t>Gnd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 / 0.10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 / 0.032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0.25 / 0.010</a:t>
                      </a:r>
                      <a:endParaRPr lang="en-US" dirty="0"/>
                    </a:p>
                  </a:txBody>
                  <a:tcPr/>
                </a:tc>
              </a:tr>
              <a:tr h="4232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Tension</a:t>
                      </a:r>
                      <a:r>
                        <a:rPr lang="en-US" baseline="0" dirty="0" smtClean="0"/>
                        <a:t>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 / 0.10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 / 0.032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0.25 / 0.010</a:t>
                      </a:r>
                      <a:endParaRPr lang="en-US" dirty="0"/>
                    </a:p>
                  </a:txBody>
                  <a:tcPr/>
                </a:tc>
              </a:tr>
              <a:tr h="4232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 to </a:t>
                      </a:r>
                      <a:r>
                        <a:rPr lang="en-US" dirty="0" err="1" smtClean="0"/>
                        <a:t>Gnd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3.5 / 0.14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 / 0.056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0.75 / 0.030</a:t>
                      </a:r>
                      <a:endParaRPr lang="en-US" dirty="0"/>
                    </a:p>
                  </a:txBody>
                  <a:tcPr/>
                </a:tc>
              </a:tr>
              <a:tr h="4232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 to </a:t>
                      </a:r>
                      <a:r>
                        <a:rPr lang="en-US" dirty="0" err="1" smtClean="0"/>
                        <a:t>Gnd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 / 0.18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 / 0.080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1.25 / 0.050</a:t>
                      </a:r>
                      <a:endParaRPr lang="en-US" dirty="0"/>
                    </a:p>
                  </a:txBody>
                  <a:tcPr/>
                </a:tc>
              </a:tr>
              <a:tr h="4232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Tension</a:t>
                      </a:r>
                      <a:r>
                        <a:rPr lang="en-US" baseline="0" dirty="0" smtClean="0"/>
                        <a:t>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5.0 / 0.20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2.3 / 0.092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1.50 / 0.059</a:t>
                      </a:r>
                      <a:endParaRPr lang="en-US" dirty="0"/>
                    </a:p>
                  </a:txBody>
                  <a:tcPr/>
                </a:tc>
              </a:tr>
              <a:tr h="3901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 to 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6.5 / 0.26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3.2 / 0.130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2.25 / 0.090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6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wlaundrie\Desktop\X_Head_Top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66800"/>
            <a:ext cx="7791450" cy="567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033" y="91044"/>
            <a:ext cx="8229600" cy="1143000"/>
          </a:xfrm>
        </p:spPr>
        <p:txBody>
          <a:bodyPr/>
          <a:lstStyle/>
          <a:p>
            <a:r>
              <a:rPr lang="en-US" dirty="0" smtClean="0"/>
              <a:t>X Head Board (Top Side Metal)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12718" y="1219200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Solder Pads for Wires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14844" y="5057325"/>
            <a:ext cx="447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Plated-through holes for Mill-Max receptacles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077200" y="4400682"/>
            <a:ext cx="7387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DVM</a:t>
            </a:r>
          </a:p>
          <a:p>
            <a:r>
              <a:rPr lang="en-US" dirty="0" smtClean="0"/>
              <a:t>Probe</a:t>
            </a:r>
          </a:p>
          <a:p>
            <a:r>
              <a:rPr lang="en-US" dirty="0"/>
              <a:t>P</a:t>
            </a:r>
            <a:r>
              <a:rPr lang="en-US" dirty="0" smtClean="0"/>
              <a:t>ads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57600" y="5445044"/>
            <a:ext cx="526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05325" y="5426657"/>
            <a:ext cx="526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VSS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50837" y="5966776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50837" y="624840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365993" y="4723846"/>
            <a:ext cx="685800" cy="22915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73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wlaundrie\Desktop\X_Head_Bot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66800"/>
            <a:ext cx="7762876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033" y="91044"/>
            <a:ext cx="8229600" cy="1143000"/>
          </a:xfrm>
        </p:spPr>
        <p:txBody>
          <a:bodyPr/>
          <a:lstStyle/>
          <a:p>
            <a:r>
              <a:rPr lang="en-US" dirty="0" smtClean="0"/>
              <a:t>X Head Board (Top and Bottom)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031011" y="5255152"/>
            <a:ext cx="7419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Pads</a:t>
            </a:r>
          </a:p>
          <a:p>
            <a:r>
              <a:rPr lang="en-US" dirty="0" smtClean="0"/>
              <a:t>for</a:t>
            </a:r>
          </a:p>
          <a:p>
            <a:r>
              <a:rPr lang="en-US" dirty="0" smtClean="0"/>
              <a:t>probe</a:t>
            </a:r>
          </a:p>
          <a:p>
            <a:r>
              <a:rPr lang="en-US" dirty="0" smtClean="0"/>
              <a:t>card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50837" y="5966776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50837" y="624840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233495" y="5307139"/>
            <a:ext cx="685800" cy="22915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865037" y="6036865"/>
            <a:ext cx="685800" cy="22915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862800" y="6318489"/>
            <a:ext cx="685800" cy="22915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2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033" y="91044"/>
            <a:ext cx="8229600" cy="1143000"/>
          </a:xfrm>
        </p:spPr>
        <p:txBody>
          <a:bodyPr/>
          <a:lstStyle/>
          <a:p>
            <a:r>
              <a:rPr lang="en-US" dirty="0" smtClean="0"/>
              <a:t>X Head Board (Bottom)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4087" y="12954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Bottom-side pads are for a probe card mounted in place of a CR board. The probe card uses spring-loaded contacts and is held in place with 5 fasteners.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95702" y="2314699"/>
            <a:ext cx="7696292" cy="3306679"/>
            <a:chOff x="478879" y="2057400"/>
            <a:chExt cx="7696292" cy="3306679"/>
          </a:xfrm>
        </p:grpSpPr>
        <p:sp>
          <p:nvSpPr>
            <p:cNvPr id="10" name="TextBox 9"/>
            <p:cNvSpPr txBox="1"/>
            <p:nvPr/>
          </p:nvSpPr>
          <p:spPr>
            <a:xfrm>
              <a:off x="478879" y="4191000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8879" y="4832866"/>
              <a:ext cx="332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</a:t>
              </a:r>
              <a:endParaRPr lang="en-US" dirty="0"/>
            </a:p>
          </p:txBody>
        </p:sp>
        <p:pic>
          <p:nvPicPr>
            <p:cNvPr id="3075" name="Picture 3" descr="C:\Users\awlaundrie\Desktop\X_Head_Bot 2.bmp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3771" y="2057400"/>
              <a:ext cx="7391400" cy="33066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478879" y="2318266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895600" y="3728552"/>
              <a:ext cx="526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VSS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51818" y="3728552"/>
              <a:ext cx="526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VSS</a:t>
              </a:r>
              <a:endParaRPr lang="en-US" dirty="0"/>
            </a:p>
          </p:txBody>
        </p:sp>
      </p:grpSp>
      <p:sp>
        <p:nvSpPr>
          <p:cNvPr id="7" name="Oval 6"/>
          <p:cNvSpPr/>
          <p:nvPr/>
        </p:nvSpPr>
        <p:spPr>
          <a:xfrm>
            <a:off x="3733800" y="4050383"/>
            <a:ext cx="331094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00594" y="2607831"/>
            <a:ext cx="331094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966141" y="4480565"/>
            <a:ext cx="331094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966141" y="5090165"/>
            <a:ext cx="331094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418056" y="5649478"/>
            <a:ext cx="6917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Circles show 1-mm diameter pads where probe cards make contact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1214461" y="5459497"/>
            <a:ext cx="165547" cy="37464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47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8709" y="609600"/>
            <a:ext cx="8229600" cy="1143000"/>
          </a:xfrm>
        </p:spPr>
        <p:txBody>
          <a:bodyPr/>
          <a:lstStyle/>
          <a:p>
            <a:r>
              <a:rPr lang="en-US" dirty="0" smtClean="0"/>
              <a:t>X Head Board Design Check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355333"/>
              </p:ext>
            </p:extLst>
          </p:nvPr>
        </p:nvGraphicFramePr>
        <p:xfrm>
          <a:off x="609600" y="1981199"/>
          <a:ext cx="80772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40"/>
                <a:gridCol w="1615440"/>
                <a:gridCol w="1615440"/>
                <a:gridCol w="1615440"/>
                <a:gridCol w="1615440"/>
              </a:tblGrid>
              <a:tr h="18689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Features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Minimum</a:t>
                      </a:r>
                    </a:p>
                    <a:p>
                      <a:pPr algn="ctr"/>
                      <a:r>
                        <a:rPr lang="en-US" dirty="0" smtClean="0"/>
                        <a:t>Separation (S)</a:t>
                      </a:r>
                    </a:p>
                    <a:p>
                      <a:pPr algn="ctr"/>
                      <a:r>
                        <a:rPr lang="en-US" baseline="0" dirty="0" smtClean="0"/>
                        <a:t> 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Possible</a:t>
                      </a:r>
                    </a:p>
                    <a:p>
                      <a:pPr algn="ctr"/>
                      <a:r>
                        <a:rPr lang="en-US" dirty="0" smtClean="0"/>
                        <a:t>∆V Volts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Meets IPC?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Safety</a:t>
                      </a:r>
                      <a:r>
                        <a:rPr lang="en-US" baseline="0" dirty="0" smtClean="0"/>
                        <a:t> Limit</a:t>
                      </a:r>
                      <a:r>
                        <a:rPr lang="en-US" baseline="30000" dirty="0" smtClean="0"/>
                        <a:t>1</a:t>
                      </a:r>
                      <a:r>
                        <a:rPr lang="en-US" baseline="0" dirty="0" smtClean="0"/>
                        <a:t> =</a:t>
                      </a:r>
                    </a:p>
                    <a:p>
                      <a:pPr algn="ctr"/>
                      <a:r>
                        <a:rPr lang="en-US" baseline="0" dirty="0" smtClean="0"/>
                        <a:t>S * 1kV/mm</a:t>
                      </a:r>
                    </a:p>
                    <a:p>
                      <a:pPr algn="ctr"/>
                      <a:r>
                        <a:rPr lang="en-US" baseline="0" dirty="0" smtClean="0"/>
                        <a:t>Volts</a:t>
                      </a:r>
                      <a:endParaRPr lang="en-US" dirty="0"/>
                    </a:p>
                  </a:txBody>
                  <a:tcPr/>
                </a:tc>
              </a:tr>
              <a:tr h="49890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 and</a:t>
                      </a:r>
                      <a:r>
                        <a:rPr lang="en-US" baseline="0" dirty="0" smtClean="0"/>
                        <a:t> V traces</a:t>
                      </a:r>
                    </a:p>
                    <a:p>
                      <a:pPr algn="ctr"/>
                      <a:r>
                        <a:rPr lang="en-US" baseline="0" dirty="0" smtClean="0"/>
                        <a:t>(long-term)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 uncoated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2500</a:t>
                      </a:r>
                      <a:endParaRPr lang="en-US" dirty="0"/>
                    </a:p>
                  </a:txBody>
                  <a:tcPr/>
                </a:tc>
              </a:tr>
              <a:tr h="35292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∆U and ∆V</a:t>
                      </a:r>
                    </a:p>
                    <a:p>
                      <a:pPr algn="ctr"/>
                      <a:r>
                        <a:rPr lang="en-US" dirty="0" smtClean="0"/>
                        <a:t>(wire tension)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</a:t>
                      </a:r>
                      <a:r>
                        <a:rPr lang="en-US" baseline="0" dirty="0" smtClean="0"/>
                        <a:t> uncoated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2100</a:t>
                      </a:r>
                      <a:endParaRPr lang="en-US" dirty="0"/>
                    </a:p>
                  </a:txBody>
                  <a:tcPr/>
                </a:tc>
              </a:tr>
              <a:tr h="28314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∆X</a:t>
                      </a:r>
                    </a:p>
                    <a:p>
                      <a:pPr algn="ctr"/>
                      <a:r>
                        <a:rPr lang="en-US" dirty="0" smtClean="0"/>
                        <a:t>(wire tension)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 uncoated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2200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∆X</a:t>
                      </a:r>
                    </a:p>
                    <a:p>
                      <a:pPr algn="ctr"/>
                      <a:r>
                        <a:rPr lang="en-US" dirty="0" smtClean="0"/>
                        <a:t>(wire tension)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0.81 coated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588818" y="5715000"/>
            <a:ext cx="7869382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/>
              <a:t>1. Dielectric breakdown in air requires more than this voltage (for uncoated traces only)</a:t>
            </a:r>
            <a:endParaRPr 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14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UNE_Template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654</Words>
  <Application>Microsoft Office PowerPoint</Application>
  <PresentationFormat>On-screen Show (4:3)</PresentationFormat>
  <Paragraphs>179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DUNE_Template</vt:lpstr>
      <vt:lpstr>Geometry Board Design</vt:lpstr>
      <vt:lpstr>ProtoDUNE PCB Design Metrics</vt:lpstr>
      <vt:lpstr>ProtoDUNE PCB Design Metrics</vt:lpstr>
      <vt:lpstr>IPC-2221B guidelines for Long-Term PCB Reliability</vt:lpstr>
      <vt:lpstr>PowerPoint Presentation</vt:lpstr>
      <vt:lpstr>X Head Board (Top Side Metal)</vt:lpstr>
      <vt:lpstr>X Head Board (Top and Bottom)</vt:lpstr>
      <vt:lpstr>X Head Board (Bottom)</vt:lpstr>
      <vt:lpstr>X Head Board Design Check</vt:lpstr>
      <vt:lpstr>V Side Board With Slot</vt:lpstr>
      <vt:lpstr>V Side Board Design Check</vt:lpstr>
      <vt:lpstr>V Side Board Design Check</vt:lpstr>
      <vt:lpstr>Backup Slides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 Board Design</dc:title>
  <dc:creator>awlaundrie</dc:creator>
  <cp:lastModifiedBy>PJM</cp:lastModifiedBy>
  <cp:revision>36</cp:revision>
  <cp:lastPrinted>2019-11-16T14:47:39Z</cp:lastPrinted>
  <dcterms:created xsi:type="dcterms:W3CDTF">2006-08-16T00:00:00Z</dcterms:created>
  <dcterms:modified xsi:type="dcterms:W3CDTF">2019-11-18T01:14:19Z</dcterms:modified>
</cp:coreProperties>
</file>