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274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71" r:id="rId16"/>
    <p:sldId id="269" r:id="rId17"/>
    <p:sldId id="270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36" y="-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69C4E-5408-4CC7-9823-3EF89938202B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FE8CD-BF51-496F-9F12-823F0F386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67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612B0-6D89-499D-AE45-74A3C3A09826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FBB8D-60FE-4A15-ADE0-B25991523858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1F06-A7AB-4B07-89F1-F025102A4706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024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0CCD-0A2B-4834-B379-554129CD235E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569CF-E831-4615-8DAD-9F8EFEB92768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3798D-498A-49D0-9467-B71FEECEDCAA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38708-F41C-44DA-84D1-67B8BD5E688D}" type="datetime1">
              <a:rPr lang="en-US" smtClean="0"/>
              <a:t>11/17/2019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196BF-7D65-4D63-80D2-3032D8265962}" type="datetime1">
              <a:rPr lang="en-US" smtClean="0"/>
              <a:t>11/17/2019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8154B-9EA3-4812-BB94-9E62D67A71BE}" type="datetime1">
              <a:rPr lang="en-US" smtClean="0"/>
              <a:t>11/17/2019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3A09B-5201-48BA-9C0A-1EF06A65BE7B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5DEC1-5A2B-4DB2-AAD1-FD124E7BE84D}" type="datetime1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EDC84-DCFC-4582-87FC-627D557F0EAB}" type="datetime1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pic>
        <p:nvPicPr>
          <p:cNvPr id="11" name="Picture 10" descr="PSL logo alon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500" y="5972908"/>
            <a:ext cx="67310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2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0" dirty="0" smtClean="0"/>
              <a:t>ProtoDUNE and DUNE APA Wire Mapping Update</a:t>
            </a:r>
            <a:endParaRPr lang="en-US" sz="3600" b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0" defTabSz="914400" fontAlgn="auto">
              <a:spcAft>
                <a:spcPts val="0"/>
              </a:spcAft>
            </a:pPr>
            <a:r>
              <a:rPr lang="en-US" sz="2400" dirty="0" smtClean="0">
                <a:ea typeface="+mn-ea"/>
              </a:rPr>
              <a:t>Andrew Laundrie</a:t>
            </a:r>
            <a:endParaRPr lang="en-US" sz="2400" dirty="0">
              <a:ea typeface="+mn-ea"/>
            </a:endParaRPr>
          </a:p>
          <a:p>
            <a:pPr lvl="0" defTabSz="914400" fontAlgn="auto">
              <a:spcAft>
                <a:spcPts val="0"/>
              </a:spcAft>
            </a:pPr>
            <a:r>
              <a:rPr lang="en-US" sz="1600" dirty="0">
                <a:ea typeface="+mn-ea"/>
              </a:rPr>
              <a:t>        UW  Physical Sciences Lab  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DUNE Electronics Review</a:t>
            </a:r>
          </a:p>
          <a:p>
            <a:pPr lvl="0" defTabSz="914400" fontAlgn="auto">
              <a:spcAft>
                <a:spcPts val="0"/>
              </a:spcAft>
            </a:pPr>
            <a:r>
              <a:rPr lang="en-US" sz="2400" dirty="0">
                <a:ea typeface="+mn-ea"/>
              </a:rPr>
              <a:t>2019  November 18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22274" y="6172200"/>
            <a:ext cx="2209800" cy="38100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srgbClr val="BC5F2B"/>
                </a:solidFill>
                <a:latin typeface="Helvetica"/>
                <a:cs typeface="Helvetica"/>
              </a:rPr>
              <a:t>2019 November 18</a:t>
            </a:r>
            <a:endParaRPr lang="en-US" dirty="0">
              <a:solidFill>
                <a:srgbClr val="BC5F2B"/>
              </a:solidFill>
              <a:latin typeface="Helvetica"/>
              <a:cs typeface="Helvetic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048000" y="6248400"/>
            <a:ext cx="2743200" cy="304800"/>
          </a:xfrm>
          <a:prstGeom prst="rect">
            <a:avLst/>
          </a:prstGeom>
        </p:spPr>
        <p:txBody>
          <a:bodyPr/>
          <a:lstStyle/>
          <a:p>
            <a:pPr algn="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BC5F2B"/>
                </a:solidFill>
                <a:latin typeface="Calibri" charset="0"/>
              </a:rPr>
              <a:t>  UW Physical Sciences Lab</a:t>
            </a:r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550025"/>
            <a:ext cx="425450" cy="158750"/>
          </a:xfrm>
          <a:prstGeom prst="rect">
            <a:avLst/>
          </a:prstGeom>
        </p:spPr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0C39C72E-2A13-EB4D-AD45-6D4E6ACAED8D}" type="slidenum">
              <a:rPr lang="en-US" smtClean="0">
                <a:solidFill>
                  <a:srgbClr val="BC5F2B"/>
                </a:solidFill>
                <a:latin typeface="Calibri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>
              <a:solidFill>
                <a:srgbClr val="BC5F2B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68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199" y="296540"/>
            <a:ext cx="53708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CR board schematic indicates signal paths</a:t>
            </a:r>
          </a:p>
          <a:p>
            <a:pPr algn="ctr"/>
            <a:r>
              <a:rPr lang="en-US" sz="2400" dirty="0" smtClean="0"/>
              <a:t>from Wire Boards to Adapter Boards</a:t>
            </a:r>
          </a:p>
        </p:txBody>
      </p:sp>
      <p:pic>
        <p:nvPicPr>
          <p:cNvPr id="6146" name="Picture 2" descr="C:\Users\awlaundrie\Desktop\DUNE CERN review 2017\AWL_07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27537"/>
            <a:ext cx="7010400" cy="535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30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4258" y="643235"/>
            <a:ext cx="4163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 board schematic (continued)</a:t>
            </a:r>
          </a:p>
        </p:txBody>
      </p:sp>
      <p:pic>
        <p:nvPicPr>
          <p:cNvPr id="5" name="Picture 2" descr="C:\Users\awlaundrie\Desktop\DUNE CERN review 2017\AWL_08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3505241" y="-152441"/>
            <a:ext cx="2263865" cy="8055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024491" y="1524000"/>
            <a:ext cx="6923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Pins on connectors that mate with the Adapter board</a:t>
            </a:r>
          </a:p>
          <a:p>
            <a:pPr algn="ctr"/>
            <a:r>
              <a:rPr lang="en-US" sz="2400" dirty="0" smtClean="0"/>
              <a:t> are identified with APA wire names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79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8814" y="805545"/>
            <a:ext cx="6229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Adapter boards connect CR Boards to CE Boards</a:t>
            </a:r>
          </a:p>
        </p:txBody>
      </p:sp>
      <p:pic>
        <p:nvPicPr>
          <p:cNvPr id="9218" name="Picture 2" descr="C:\Users\awlaundrie\Desktop\DUNE CERN review 2017\AWL_10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74" y="1524000"/>
            <a:ext cx="7467599" cy="197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awlaundrie\Desktop\DUNE CERN review 2017\AWL_11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973" y="3810000"/>
            <a:ext cx="7467600" cy="1991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7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15718" y="662106"/>
            <a:ext cx="61300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Pins on connectors that mate with the CE board</a:t>
            </a:r>
          </a:p>
          <a:p>
            <a:pPr algn="ctr"/>
            <a:r>
              <a:rPr lang="en-US" sz="2400" dirty="0" smtClean="0"/>
              <a:t> are identified using APA wire names</a:t>
            </a:r>
          </a:p>
        </p:txBody>
      </p:sp>
      <p:pic>
        <p:nvPicPr>
          <p:cNvPr id="3074" name="Picture 2" descr="C:\Users\awlaundrie\Desktop\DUNE CERN review 2017\Adapter board Figures\Interface_schematic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93103"/>
            <a:ext cx="7772400" cy="4734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29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833" y="381000"/>
            <a:ext cx="5924768" cy="6074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 rot="16200000">
            <a:off x="-584492" y="2817868"/>
            <a:ext cx="42859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Connections between CR board </a:t>
            </a:r>
          </a:p>
          <a:p>
            <a:pPr algn="ctr"/>
            <a:r>
              <a:rPr lang="en-US" sz="2400" dirty="0" smtClean="0"/>
              <a:t>and CE board are tabulated</a:t>
            </a:r>
          </a:p>
          <a:p>
            <a:pPr algn="ctr"/>
            <a:r>
              <a:rPr lang="en-US" sz="2400" dirty="0" smtClean="0"/>
              <a:t>along with APA wire assignments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97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6338" y="454967"/>
            <a:ext cx="6692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CE boards connect Adapter Boards to Digitizer ASICS</a:t>
            </a:r>
          </a:p>
        </p:txBody>
      </p:sp>
      <p:pic>
        <p:nvPicPr>
          <p:cNvPr id="11266" name="Picture 2" descr="C:\Users\awlaundrie\Desktop\DUNE CERN review 2017\AWL_12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99" y="941372"/>
            <a:ext cx="7504335" cy="544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0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6192" y="533400"/>
            <a:ext cx="56761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CE schematic from BNL indicates paths from</a:t>
            </a:r>
          </a:p>
          <a:p>
            <a:pPr algn="ctr"/>
            <a:r>
              <a:rPr lang="en-US" sz="2400" dirty="0" smtClean="0"/>
              <a:t>input connectors to digitizer channels</a:t>
            </a:r>
          </a:p>
        </p:txBody>
      </p:sp>
      <p:pic>
        <p:nvPicPr>
          <p:cNvPr id="12290" name="Picture 2" descr="C:\Users\awlaundrie\Documents\000 PSL\Dune\2017 Sept CERN review\From_BNL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38" y="1676400"/>
            <a:ext cx="7937073" cy="447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255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Wire Tracing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Documentation exists to support tracing active APA wires to CE channels</a:t>
            </a:r>
          </a:p>
          <a:p>
            <a:r>
              <a:rPr lang="en-US" dirty="0" smtClean="0"/>
              <a:t>A spreadsheet provides endpoint coordinates for wire segments on ProtoDUNE APAs</a:t>
            </a:r>
          </a:p>
          <a:p>
            <a:r>
              <a:rPr lang="en-US" dirty="0" smtClean="0"/>
              <a:t>A similar spreadsheet will be created for DUNE</a:t>
            </a:r>
          </a:p>
          <a:p>
            <a:r>
              <a:rPr lang="en-US" dirty="0" smtClean="0"/>
              <a:t>A relational database would help with capturing and verifying all this data!!</a:t>
            </a:r>
          </a:p>
          <a:p>
            <a:r>
              <a:rPr lang="en-US" dirty="0" smtClean="0"/>
              <a:t>It would also help link wire-tension data which uses a different wire-numbering system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0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Signal paths from Head Boards</a:t>
            </a:r>
            <a:br>
              <a:rPr lang="en-US" dirty="0" smtClean="0"/>
            </a:br>
            <a:r>
              <a:rPr lang="en-US" dirty="0" smtClean="0"/>
              <a:t>to CE channels are Unchanged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916363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H</a:t>
            </a:r>
            <a:r>
              <a:rPr lang="en-US" u="sng" dirty="0" smtClean="0"/>
              <a:t>ead board ID</a:t>
            </a:r>
            <a:r>
              <a:rPr lang="en-US" dirty="0" smtClean="0"/>
              <a:t> (wire plane and stack position)</a:t>
            </a:r>
          </a:p>
          <a:p>
            <a:r>
              <a:rPr lang="en-US" u="sng" dirty="0"/>
              <a:t>S</a:t>
            </a:r>
            <a:r>
              <a:rPr lang="en-US" u="sng" dirty="0" smtClean="0"/>
              <a:t>older pad</a:t>
            </a:r>
            <a:r>
              <a:rPr lang="en-US" dirty="0" smtClean="0"/>
              <a:t> </a:t>
            </a:r>
            <a:r>
              <a:rPr lang="en-US" sz="2800" dirty="0" smtClean="0"/>
              <a:t>(1 thru 48 for X, 1 thru 40 for U &amp; V)</a:t>
            </a:r>
          </a:p>
          <a:p>
            <a:r>
              <a:rPr lang="en-US" u="sng" dirty="0" smtClean="0"/>
              <a:t>CR board input pin </a:t>
            </a:r>
            <a:r>
              <a:rPr lang="en-US" dirty="0" smtClean="0"/>
              <a:t>(one of 128)</a:t>
            </a:r>
            <a:endParaRPr lang="en-US" sz="2800" dirty="0" smtClean="0"/>
          </a:p>
          <a:p>
            <a:r>
              <a:rPr lang="en-US" u="sng" dirty="0" smtClean="0"/>
              <a:t>CR Board</a:t>
            </a:r>
            <a:r>
              <a:rPr lang="en-US" dirty="0" smtClean="0"/>
              <a:t> output connector &amp; pin </a:t>
            </a:r>
          </a:p>
          <a:p>
            <a:r>
              <a:rPr lang="en-US" u="sng" dirty="0" smtClean="0"/>
              <a:t>Adapter board:</a:t>
            </a:r>
            <a:r>
              <a:rPr lang="en-US" dirty="0" smtClean="0"/>
              <a:t> input and output pins</a:t>
            </a:r>
          </a:p>
          <a:p>
            <a:r>
              <a:rPr lang="en-US" u="sng" dirty="0" smtClean="0"/>
              <a:t>CE board </a:t>
            </a:r>
            <a:r>
              <a:rPr lang="en-US" dirty="0" smtClean="0"/>
              <a:t> input connector and pin</a:t>
            </a:r>
          </a:p>
          <a:p>
            <a:r>
              <a:rPr lang="en-US" u="sng" dirty="0" smtClean="0"/>
              <a:t>CE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PSL has completed a spreadsheet</a:t>
            </a:r>
            <a:br>
              <a:rPr lang="en-US" sz="3600" dirty="0" smtClean="0"/>
            </a:br>
            <a:r>
              <a:rPr lang="en-US" sz="3600" dirty="0" smtClean="0"/>
              <a:t>linking APA wire segments to CE channels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r>
              <a:rPr lang="en-US" dirty="0"/>
              <a:t>Wire Segment </a:t>
            </a:r>
            <a:r>
              <a:rPr lang="en-US" dirty="0" smtClean="0"/>
              <a:t>names, embedded therein:</a:t>
            </a:r>
            <a:endParaRPr lang="en-US" dirty="0"/>
          </a:p>
          <a:p>
            <a:pPr lvl="1"/>
            <a:r>
              <a:rPr lang="en-US" dirty="0" smtClean="0"/>
              <a:t>Head Board Stack number (1 through 20)</a:t>
            </a:r>
          </a:p>
          <a:p>
            <a:pPr lvl="1"/>
            <a:r>
              <a:rPr lang="en-US" dirty="0"/>
              <a:t>Wire layer (U, V, or X)</a:t>
            </a:r>
          </a:p>
          <a:p>
            <a:pPr lvl="1"/>
            <a:r>
              <a:rPr lang="en-US" dirty="0" smtClean="0"/>
              <a:t>Solder Pad number (1 thru 40 or 1 thru 48)</a:t>
            </a:r>
          </a:p>
          <a:p>
            <a:pPr lvl="1"/>
            <a:r>
              <a:rPr lang="en-US" dirty="0" smtClean="0"/>
              <a:t>Which of up to three segments (A, B, or C)</a:t>
            </a:r>
          </a:p>
          <a:p>
            <a:r>
              <a:rPr lang="en-US" dirty="0" smtClean="0"/>
              <a:t>X-Y-Z Coordinates of wire endpoints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5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Spreadsheet for wire segment mapping</a:t>
            </a:r>
            <a:br>
              <a:rPr lang="en-US" sz="3600" dirty="0" smtClean="0"/>
            </a:br>
            <a:endParaRPr lang="en-US" sz="3600" dirty="0"/>
          </a:p>
        </p:txBody>
      </p:sp>
      <p:pic>
        <p:nvPicPr>
          <p:cNvPr id="3" name="Picture 2" descr="C:\Users\awlaundrie\Desktop\wire mapping docs\channel map screen shot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726608" cy="436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8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:\DUNE CERN review 2017\AWL_0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410" y="1066800"/>
            <a:ext cx="7952754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90800" y="567252"/>
            <a:ext cx="3372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Board Stack identification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41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:\DUNE CERN review 2017\AWL_04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30436"/>
            <a:ext cx="7772400" cy="504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47800" y="1141669"/>
            <a:ext cx="34760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Board Stack numbering</a:t>
            </a:r>
          </a:p>
          <a:p>
            <a:pPr algn="ctr"/>
            <a:r>
              <a:rPr lang="en-US" sz="2400" dirty="0" smtClean="0"/>
              <a:t>(Front view = Side B view)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0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394601"/>
            <a:ext cx="5616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Wires are traceable to pins on the CR board</a:t>
            </a:r>
            <a:endParaRPr lang="en-US" sz="2400" dirty="0"/>
          </a:p>
        </p:txBody>
      </p:sp>
      <p:pic>
        <p:nvPicPr>
          <p:cNvPr id="4099" name="Picture 3" descr="I:\DUNE CERN review 2017\AWL_05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38200" y="856266"/>
            <a:ext cx="7467600" cy="5269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95400" y="5562600"/>
            <a:ext cx="870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Pad 1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868043" y="5562599"/>
            <a:ext cx="1026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Pad 48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1066800" y="5562600"/>
            <a:ext cx="228600" cy="3810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924800" y="5562599"/>
            <a:ext cx="228600" cy="381000"/>
          </a:xfrm>
          <a:prstGeom prst="straightConnector1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6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0200" y="1343890"/>
            <a:ext cx="76523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Head board schematic shows connections from pads to pins</a:t>
            </a:r>
          </a:p>
        </p:txBody>
      </p:sp>
      <p:pic>
        <p:nvPicPr>
          <p:cNvPr id="5122" name="Picture 2" descr="I:\DUNE CERN review 2017\AWL_06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18" y="2057400"/>
            <a:ext cx="8122408" cy="3243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70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989037"/>
            <a:ext cx="6960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 boards: connecting Head Boards to Adapter Boards</a:t>
            </a:r>
          </a:p>
        </p:txBody>
      </p:sp>
      <p:pic>
        <p:nvPicPr>
          <p:cNvPr id="7172" name="Picture 4" descr="C:\Users\awlaundrie\Desktop\DUNE CERN review 2017\AWL_09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43" y="1484821"/>
            <a:ext cx="8289497" cy="462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07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UNE_Template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371</Words>
  <Application>Microsoft Office PowerPoint</Application>
  <PresentationFormat>On-screen Show (4:3)</PresentationFormat>
  <Paragraphs>68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DUNE_Template</vt:lpstr>
      <vt:lpstr>ProtoDUNE and DUNE APA Wire Mapping Update</vt:lpstr>
      <vt:lpstr>Signal paths from Head Boards to CE channels are Unchanged</vt:lpstr>
      <vt:lpstr>PSL has completed a spreadsheet linking APA wire segments to CE channels </vt:lpstr>
      <vt:lpstr>Spreadsheet for wire segment mapping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of Wire Tracing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ProtoDUNE APA Wire Mapping and Bias Wiring Overview</dc:title>
  <dc:creator>awlaundrie</dc:creator>
  <cp:lastModifiedBy>PJM</cp:lastModifiedBy>
  <cp:revision>60</cp:revision>
  <dcterms:created xsi:type="dcterms:W3CDTF">2006-08-16T00:00:00Z</dcterms:created>
  <dcterms:modified xsi:type="dcterms:W3CDTF">2019-11-18T01:24:56Z</dcterms:modified>
</cp:coreProperties>
</file>