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9" r:id="rId3"/>
    <p:sldId id="257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3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97DE-8EBA-4832-9488-E244830EB896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6EA5A-96BF-45AA-82BD-1F6C77DCB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82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9A41-161B-44BE-A0C5-4FDBA4341D98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8C2C-6EEF-4F16-A049-EB66E39FD7C5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0C724-C7E8-444A-B024-C46B0275E564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689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F9DA-CACF-457A-93F4-192D3AB402F3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A055A-1E55-4204-9663-7309D3F648F8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E4BE-039D-4E7E-ACEC-52984702E34D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E3A7-EDD0-4B9C-B389-BCF5F8FCB096}" type="datetime1">
              <a:rPr lang="en-US" smtClean="0"/>
              <a:t>11/17/2019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FB72-6B37-4D59-B0D3-D7A0A5A2412B}" type="datetime1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1BCB6-4678-4CEB-9E12-09496578601F}" type="datetime1">
              <a:rPr lang="en-US" smtClean="0"/>
              <a:t>11/17/2019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5D60-7642-419D-809E-A6C4D6FF4D40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D2F0-D0B9-41C2-B278-D06314379320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19972-9D00-4C36-A4AA-68CF54E62D00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10" descr="PSL logo alon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00" y="5972908"/>
            <a:ext cx="6731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25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Bias Wire Harness Design and Construction</a:t>
            </a:r>
            <a:endParaRPr lang="en-US" sz="3600" b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defTabSz="914400" fontAlgn="auto">
              <a:spcAft>
                <a:spcPts val="0"/>
              </a:spcAft>
            </a:pPr>
            <a:r>
              <a:rPr lang="en-US" sz="2400" dirty="0" smtClean="0">
                <a:ea typeface="+mn-ea"/>
              </a:rPr>
              <a:t>Andrew Laundrie</a:t>
            </a:r>
            <a:endParaRPr lang="en-US" sz="2400" dirty="0">
              <a:ea typeface="+mn-ea"/>
            </a:endParaRPr>
          </a:p>
          <a:p>
            <a:pPr lvl="0" defTabSz="914400" fontAlgn="auto">
              <a:spcAft>
                <a:spcPts val="0"/>
              </a:spcAft>
            </a:pPr>
            <a:r>
              <a:rPr lang="en-US" sz="1600" dirty="0">
                <a:ea typeface="+mn-ea"/>
              </a:rPr>
              <a:t>        UW  Physical Sciences Lab  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DUNE Electronics Review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2019  November 18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22274" y="6172200"/>
            <a:ext cx="2209800" cy="38100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BC5F2B"/>
                </a:solidFill>
                <a:latin typeface="Helvetica"/>
                <a:cs typeface="Helvetica"/>
              </a:rPr>
              <a:t>2019 November 18</a:t>
            </a:r>
            <a:endParaRPr lang="en-US" dirty="0">
              <a:solidFill>
                <a:srgbClr val="BC5F2B"/>
              </a:solidFill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048000" y="6248400"/>
            <a:ext cx="2743200" cy="304800"/>
          </a:xfrm>
          <a:prstGeom prst="rect">
            <a:avLst/>
          </a:prstGeom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  UW Physical Sciences Lab</a:t>
            </a:r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425450" cy="15875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C39C72E-2A13-EB4D-AD45-6D4E6ACAED8D}" type="slidenum">
              <a:rPr lang="en-US" smtClean="0">
                <a:solidFill>
                  <a:srgbClr val="BC5F2B"/>
                </a:solidFill>
                <a:latin typeface="Calibri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46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Wire Harness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Brings bias voltages to CR and G-bias boards</a:t>
            </a:r>
          </a:p>
          <a:p>
            <a:r>
              <a:rPr lang="en-US" dirty="0" smtClean="0"/>
              <a:t>Fed from the SHV receptacles in the SHV panel</a:t>
            </a:r>
          </a:p>
          <a:p>
            <a:r>
              <a:rPr lang="en-US" dirty="0" err="1" smtClean="0"/>
              <a:t>ProtoDUNE</a:t>
            </a:r>
            <a:r>
              <a:rPr lang="en-US" dirty="0" smtClean="0"/>
              <a:t> bias connectors probably should be upgraded to more secure locking method</a:t>
            </a:r>
          </a:p>
          <a:p>
            <a:r>
              <a:rPr lang="en-US" dirty="0" smtClean="0"/>
              <a:t>Better connectors could justify less redundant</a:t>
            </a:r>
          </a:p>
          <a:p>
            <a:r>
              <a:rPr lang="en-US" dirty="0" smtClean="0"/>
              <a:t>Pastel wire colors are difficult to differentiate</a:t>
            </a:r>
          </a:p>
          <a:p>
            <a:r>
              <a:rPr lang="en-US" dirty="0" smtClean="0"/>
              <a:t>Seeking ways to label bias connectors or wires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56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 Harness: A Mess of Wires</a:t>
            </a:r>
            <a:endParaRPr lang="en-US" dirty="0"/>
          </a:p>
        </p:txBody>
      </p:sp>
      <p:pic>
        <p:nvPicPr>
          <p:cNvPr id="5" name="Picture 4" descr="C:\Users\awlaundrie\Desktop\head_tube_view_with_wire_harness_install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99260"/>
            <a:ext cx="8001000" cy="13201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200400"/>
            <a:ext cx="8229600" cy="2925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Two bundles of 12 wires span the head tube</a:t>
            </a:r>
          </a:p>
          <a:p>
            <a:r>
              <a:rPr lang="en-US" dirty="0" smtClean="0"/>
              <a:t>Sixty bias pigtails have to be managed</a:t>
            </a:r>
          </a:p>
          <a:p>
            <a:r>
              <a:rPr lang="en-US" dirty="0" smtClean="0"/>
              <a:t>DUNE APAs ship without CR boards installed</a:t>
            </a:r>
          </a:p>
          <a:p>
            <a:r>
              <a:rPr lang="en-US" dirty="0" smtClean="0"/>
              <a:t>Harnesses could be installed on-site</a:t>
            </a:r>
          </a:p>
          <a:p>
            <a:r>
              <a:rPr lang="en-US" dirty="0" smtClean="0"/>
              <a:t>The wider DUNE head tube helps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6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Looped Daisy-Chain (Ring) Architecture</a:t>
            </a:r>
            <a:endParaRPr lang="en-US" sz="3600" dirty="0"/>
          </a:p>
        </p:txBody>
      </p:sp>
      <p:pic>
        <p:nvPicPr>
          <p:cNvPr id="7" name="Picture 6" descr="C:\Users\awlaundrie\Desktop\Wire harness\daisy_approach_02.b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44" y="990600"/>
            <a:ext cx="7315200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09649" y="4648200"/>
            <a:ext cx="8229600" cy="2057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A single disconnected bias connector drops bias voltage to only one head board</a:t>
            </a:r>
          </a:p>
          <a:p>
            <a:r>
              <a:rPr lang="en-US" sz="2400" dirty="0"/>
              <a:t>R</a:t>
            </a:r>
            <a:r>
              <a:rPr lang="en-US" sz="2400" dirty="0" smtClean="0"/>
              <a:t>edundant loops ensure that a </a:t>
            </a:r>
            <a:r>
              <a:rPr lang="en-US" sz="2400" dirty="0"/>
              <a:t>single disconnected bias connector </a:t>
            </a:r>
            <a:r>
              <a:rPr lang="en-US" sz="2400" dirty="0" smtClean="0"/>
              <a:t>does not leave any X, U, or G wires unbiased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1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24100" y="3614467"/>
            <a:ext cx="4876800" cy="2684933"/>
            <a:chOff x="2324100" y="3614467"/>
            <a:chExt cx="4876800" cy="2684933"/>
          </a:xfrm>
        </p:grpSpPr>
        <p:cxnSp>
          <p:nvCxnSpPr>
            <p:cNvPr id="24" name="Straight Connector 23"/>
            <p:cNvCxnSpPr/>
            <p:nvPr/>
          </p:nvCxnSpPr>
          <p:spPr>
            <a:xfrm flipH="1" flipV="1">
              <a:off x="2593015" y="3614467"/>
              <a:ext cx="469898" cy="32030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91"/>
            <p:cNvGrpSpPr/>
            <p:nvPr/>
          </p:nvGrpSpPr>
          <p:grpSpPr>
            <a:xfrm>
              <a:off x="2324100" y="3614467"/>
              <a:ext cx="1181100" cy="2684933"/>
              <a:chOff x="2324100" y="3614467"/>
              <a:chExt cx="1181100" cy="2684933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flipH="1">
                <a:off x="2578100" y="3614467"/>
                <a:ext cx="1" cy="1357583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063875" y="3934773"/>
                <a:ext cx="0" cy="103727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2486025" y="4572000"/>
                  <a:ext cx="333375" cy="1019903"/>
                  <a:chOff x="2486025" y="4572000"/>
                  <a:chExt cx="333375" cy="1019903"/>
                </a:xfrm>
              </p:grpSpPr>
              <p:sp>
                <p:nvSpPr>
                  <p:cNvPr id="49" name="Rectangle 4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" name="TextBox 49"/>
                  <p:cNvSpPr txBox="1"/>
                  <p:nvPr/>
                </p:nvSpPr>
                <p:spPr>
                  <a:xfrm rot="16200000">
                    <a:off x="2323936" y="5109238"/>
                    <a:ext cx="65755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P10XA</a:t>
                    </a:r>
                  </a:p>
                </p:txBody>
              </p: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8" name="Group 67"/>
                <p:cNvGrpSpPr/>
                <p:nvPr/>
              </p:nvGrpSpPr>
              <p:grpSpPr>
                <a:xfrm>
                  <a:off x="2971800" y="4937556"/>
                  <a:ext cx="333375" cy="836387"/>
                  <a:chOff x="2486025" y="4937557"/>
                  <a:chExt cx="333375" cy="836387"/>
                </a:xfrm>
              </p:grpSpPr>
              <p:sp>
                <p:nvSpPr>
                  <p:cNvPr id="69" name="Rectangle 6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1" name="TextBox 70"/>
                  <p:cNvSpPr txBox="1"/>
                  <p:nvPr/>
                </p:nvSpPr>
                <p:spPr>
                  <a:xfrm rot="16200000">
                    <a:off x="2327142" y="5109238"/>
                    <a:ext cx="65114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P10XB</a:t>
                    </a:r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5" name="Rectangle 34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X</a:t>
                </a:r>
                <a:r>
                  <a:rPr lang="en-US" sz="1400" dirty="0" smtClean="0"/>
                  <a:t> layer bias</a:t>
                </a:r>
              </a:p>
              <a:p>
                <a:r>
                  <a:rPr lang="en-US" sz="1400" dirty="0" smtClean="0"/>
                  <a:t>CR Board 10</a:t>
                </a: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>
              <a:off x="3735387" y="4571999"/>
              <a:ext cx="1181100" cy="1727400"/>
              <a:chOff x="2324100" y="4572000"/>
              <a:chExt cx="1181100" cy="1727400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95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105" name="Group 104"/>
                <p:cNvGrpSpPr/>
                <p:nvPr/>
              </p:nvGrpSpPr>
              <p:grpSpPr>
                <a:xfrm>
                  <a:off x="2486025" y="4572000"/>
                  <a:ext cx="333375" cy="990600"/>
                  <a:chOff x="2486025" y="4572000"/>
                  <a:chExt cx="333375" cy="990600"/>
                </a:xfrm>
              </p:grpSpPr>
              <p:sp>
                <p:nvSpPr>
                  <p:cNvPr id="110" name="Rectangle 109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 rot="16200000">
                    <a:off x="2369621" y="5109238"/>
                    <a:ext cx="56618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P9XA</a:t>
                    </a:r>
                  </a:p>
                </p:txBody>
              </p: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2971800" y="4972049"/>
                  <a:ext cx="333375" cy="801894"/>
                  <a:chOff x="2486025" y="4972050"/>
                  <a:chExt cx="333375" cy="801894"/>
                </a:xfrm>
              </p:grpSpPr>
              <p:sp>
                <p:nvSpPr>
                  <p:cNvPr id="107" name="Rectangle 106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8" name="TextBox 107"/>
                  <p:cNvSpPr txBox="1"/>
                  <p:nvPr/>
                </p:nvSpPr>
                <p:spPr>
                  <a:xfrm rot="16200000">
                    <a:off x="2372827" y="5109238"/>
                    <a:ext cx="55976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P9XB</a:t>
                    </a:r>
                  </a:p>
                </p:txBody>
              </p: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7" name="Rectangle 96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422784" y="5776180"/>
                <a:ext cx="10079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X</a:t>
                </a:r>
                <a:r>
                  <a:rPr lang="en-US" sz="1400" dirty="0" smtClean="0"/>
                  <a:t> layer bias</a:t>
                </a:r>
              </a:p>
              <a:p>
                <a:r>
                  <a:rPr lang="en-US" sz="1400" dirty="0" smtClean="0"/>
                  <a:t>CR Board 9</a:t>
                </a:r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Oval 102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4" name="Straight Connector 103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/>
            <p:cNvGrpSpPr/>
            <p:nvPr/>
          </p:nvGrpSpPr>
          <p:grpSpPr>
            <a:xfrm>
              <a:off x="6019800" y="4572001"/>
              <a:ext cx="1181100" cy="1727399"/>
              <a:chOff x="2324100" y="4572001"/>
              <a:chExt cx="1181100" cy="1727399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8" name="Group 117"/>
              <p:cNvGrpSpPr/>
              <p:nvPr/>
            </p:nvGrpSpPr>
            <p:grpSpPr>
              <a:xfrm>
                <a:off x="2486025" y="4972049"/>
                <a:ext cx="819150" cy="801894"/>
                <a:chOff x="2486025" y="4972049"/>
                <a:chExt cx="819150" cy="801894"/>
              </a:xfrm>
            </p:grpSpPr>
            <p:grpSp>
              <p:nvGrpSpPr>
                <p:cNvPr id="127" name="Group 126"/>
                <p:cNvGrpSpPr/>
                <p:nvPr/>
              </p:nvGrpSpPr>
              <p:grpSpPr>
                <a:xfrm>
                  <a:off x="2486025" y="4972050"/>
                  <a:ext cx="333375" cy="590550"/>
                  <a:chOff x="2486025" y="4972050"/>
                  <a:chExt cx="333375" cy="590550"/>
                </a:xfrm>
              </p:grpSpPr>
              <p:sp>
                <p:nvSpPr>
                  <p:cNvPr id="132" name="Rectangle 131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3" name="TextBox 132"/>
                  <p:cNvSpPr txBox="1"/>
                  <p:nvPr/>
                </p:nvSpPr>
                <p:spPr>
                  <a:xfrm rot="16200000">
                    <a:off x="2369621" y="5109238"/>
                    <a:ext cx="56618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P1XA</a:t>
                    </a:r>
                  </a:p>
                </p:txBody>
              </p:sp>
            </p:grpSp>
            <p:grpSp>
              <p:nvGrpSpPr>
                <p:cNvPr id="128" name="Group 127"/>
                <p:cNvGrpSpPr/>
                <p:nvPr/>
              </p:nvGrpSpPr>
              <p:grpSpPr>
                <a:xfrm>
                  <a:off x="2971800" y="4972049"/>
                  <a:ext cx="333375" cy="801894"/>
                  <a:chOff x="2486025" y="4972050"/>
                  <a:chExt cx="333375" cy="801894"/>
                </a:xfrm>
              </p:grpSpPr>
              <p:sp>
                <p:nvSpPr>
                  <p:cNvPr id="129" name="Rectangle 12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0" name="TextBox 129"/>
                  <p:cNvSpPr txBox="1"/>
                  <p:nvPr/>
                </p:nvSpPr>
                <p:spPr>
                  <a:xfrm rot="16200000">
                    <a:off x="2372827" y="5109238"/>
                    <a:ext cx="55976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P1XB</a:t>
                    </a:r>
                  </a:p>
                </p:txBody>
              </p:sp>
              <p:cxnSp>
                <p:nvCxnSpPr>
                  <p:cNvPr id="131" name="Straight Connector 130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9" name="Rectangle 118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387811" y="5776180"/>
                <a:ext cx="10079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X</a:t>
                </a:r>
                <a:r>
                  <a:rPr lang="en-US" sz="1400" dirty="0" smtClean="0"/>
                  <a:t> layer bias</a:t>
                </a:r>
              </a:p>
              <a:p>
                <a:r>
                  <a:rPr lang="en-US" sz="1400" dirty="0" smtClean="0"/>
                  <a:t>CR Board 1</a:t>
                </a: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Oval 124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5276850" y="5269117"/>
              <a:ext cx="350519" cy="45720"/>
              <a:chOff x="5257800" y="5874066"/>
              <a:chExt cx="350519" cy="45720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5257800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5410199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5562600" y="5874066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39" name="Straight Connector 138"/>
            <p:cNvCxnSpPr/>
            <p:nvPr/>
          </p:nvCxnSpPr>
          <p:spPr>
            <a:xfrm flipH="1" flipV="1">
              <a:off x="2730500" y="4572000"/>
              <a:ext cx="1258888" cy="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4141787" y="4572001"/>
              <a:ext cx="1116013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5715000" y="4581527"/>
              <a:ext cx="558802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 flipV="1">
              <a:off x="3201042" y="4772023"/>
              <a:ext cx="1258888" cy="1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 flipV="1">
              <a:off x="4631710" y="4772023"/>
              <a:ext cx="626090" cy="4764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 flipV="1">
              <a:off x="5715000" y="4772021"/>
              <a:ext cx="1047677" cy="2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 flipV="1">
            <a:off x="2339013" y="368102"/>
            <a:ext cx="4876800" cy="2965649"/>
            <a:chOff x="2324100" y="3333751"/>
            <a:chExt cx="4876800" cy="2965649"/>
          </a:xfrm>
        </p:grpSpPr>
        <p:cxnSp>
          <p:nvCxnSpPr>
            <p:cNvPr id="82" name="Straight Connector 81"/>
            <p:cNvCxnSpPr/>
            <p:nvPr/>
          </p:nvCxnSpPr>
          <p:spPr>
            <a:xfrm flipH="1" flipV="1">
              <a:off x="2440949" y="3333751"/>
              <a:ext cx="137152" cy="2319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83"/>
            <p:cNvGrpSpPr/>
            <p:nvPr/>
          </p:nvGrpSpPr>
          <p:grpSpPr>
            <a:xfrm>
              <a:off x="2324100" y="3565653"/>
              <a:ext cx="1181100" cy="2733747"/>
              <a:chOff x="2324100" y="3565653"/>
              <a:chExt cx="1181100" cy="2733747"/>
            </a:xfrm>
          </p:grpSpPr>
          <p:cxnSp>
            <p:nvCxnSpPr>
              <p:cNvPr id="192" name="Straight Connector 191"/>
              <p:cNvCxnSpPr/>
              <p:nvPr/>
            </p:nvCxnSpPr>
            <p:spPr>
              <a:xfrm flipH="1">
                <a:off x="2578100" y="3565653"/>
                <a:ext cx="1" cy="1406396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3063875" y="4000502"/>
                <a:ext cx="1" cy="971546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4" name="Group 193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203" name="Group 202"/>
                <p:cNvGrpSpPr/>
                <p:nvPr/>
              </p:nvGrpSpPr>
              <p:grpSpPr>
                <a:xfrm>
                  <a:off x="2486025" y="4572000"/>
                  <a:ext cx="333375" cy="1019903"/>
                  <a:chOff x="2486025" y="4572000"/>
                  <a:chExt cx="333375" cy="1019903"/>
                </a:xfrm>
              </p:grpSpPr>
              <p:sp>
                <p:nvSpPr>
                  <p:cNvPr id="208" name="Rectangle 207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9" name="TextBox 208"/>
                  <p:cNvSpPr txBox="1"/>
                  <p:nvPr/>
                </p:nvSpPr>
                <p:spPr>
                  <a:xfrm rot="16200000">
                    <a:off x="2323936" y="5109238"/>
                    <a:ext cx="65755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P11XA</a:t>
                    </a:r>
                  </a:p>
                </p:txBody>
              </p:sp>
              <p:cxnSp>
                <p:nvCxnSpPr>
                  <p:cNvPr id="210" name="Straight Connector 209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4" name="Group 203"/>
                <p:cNvGrpSpPr/>
                <p:nvPr/>
              </p:nvGrpSpPr>
              <p:grpSpPr>
                <a:xfrm>
                  <a:off x="2971800" y="4937556"/>
                  <a:ext cx="333375" cy="836387"/>
                  <a:chOff x="2486025" y="4937557"/>
                  <a:chExt cx="333375" cy="836387"/>
                </a:xfrm>
              </p:grpSpPr>
              <p:sp>
                <p:nvSpPr>
                  <p:cNvPr id="205" name="Rectangle 204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6" name="TextBox 205"/>
                  <p:cNvSpPr txBox="1"/>
                  <p:nvPr/>
                </p:nvSpPr>
                <p:spPr>
                  <a:xfrm rot="16200000">
                    <a:off x="2327142" y="5109238"/>
                    <a:ext cx="65114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P11XB</a:t>
                    </a:r>
                  </a:p>
                </p:txBody>
              </p:sp>
              <p:cxnSp>
                <p:nvCxnSpPr>
                  <p:cNvPr id="207" name="Straight Connector 206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5" name="Rectangle 194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 flipV="1"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X layer bias</a:t>
                </a:r>
              </a:p>
              <a:p>
                <a:r>
                  <a:rPr lang="en-US" sz="1400" dirty="0" smtClean="0"/>
                  <a:t>CR Board 11</a:t>
                </a:r>
              </a:p>
            </p:txBody>
          </p:sp>
          <p:cxnSp>
            <p:nvCxnSpPr>
              <p:cNvPr id="197" name="Straight Connector 196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1" name="Oval 200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2" name="Straight Connector 201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/>
            <p:cNvGrpSpPr/>
            <p:nvPr/>
          </p:nvGrpSpPr>
          <p:grpSpPr>
            <a:xfrm>
              <a:off x="3735387" y="4571999"/>
              <a:ext cx="1181100" cy="1727400"/>
              <a:chOff x="2324100" y="4572000"/>
              <a:chExt cx="1181100" cy="172740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5" name="Group 174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184" name="Group 183"/>
                <p:cNvGrpSpPr/>
                <p:nvPr/>
              </p:nvGrpSpPr>
              <p:grpSpPr>
                <a:xfrm>
                  <a:off x="2486025" y="4572000"/>
                  <a:ext cx="333375" cy="1019903"/>
                  <a:chOff x="2486025" y="4572000"/>
                  <a:chExt cx="333375" cy="1019903"/>
                </a:xfrm>
              </p:grpSpPr>
              <p:sp>
                <p:nvSpPr>
                  <p:cNvPr id="189" name="Rectangle 18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90" name="TextBox 189"/>
                  <p:cNvSpPr txBox="1"/>
                  <p:nvPr/>
                </p:nvSpPr>
                <p:spPr>
                  <a:xfrm rot="16200000">
                    <a:off x="2323936" y="5109238"/>
                    <a:ext cx="65755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P12XA</a:t>
                    </a:r>
                  </a:p>
                </p:txBody>
              </p:sp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5" name="Group 184"/>
                <p:cNvGrpSpPr/>
                <p:nvPr/>
              </p:nvGrpSpPr>
              <p:grpSpPr>
                <a:xfrm>
                  <a:off x="2971800" y="4937556"/>
                  <a:ext cx="333375" cy="836387"/>
                  <a:chOff x="2486025" y="4937557"/>
                  <a:chExt cx="333375" cy="836387"/>
                </a:xfrm>
              </p:grpSpPr>
              <p:sp>
                <p:nvSpPr>
                  <p:cNvPr id="186" name="Rectangle 185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87" name="TextBox 186"/>
                  <p:cNvSpPr txBox="1"/>
                  <p:nvPr/>
                </p:nvSpPr>
                <p:spPr>
                  <a:xfrm rot="16200000">
                    <a:off x="2327142" y="5109238"/>
                    <a:ext cx="65114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P12XB</a:t>
                    </a:r>
                  </a:p>
                </p:txBody>
              </p:sp>
              <p:cxnSp>
                <p:nvCxnSpPr>
                  <p:cNvPr id="188" name="Straight Connector 187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76" name="Rectangle 175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 flipV="1"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X layer bias</a:t>
                </a:r>
              </a:p>
              <a:p>
                <a:r>
                  <a:rPr lang="en-US" sz="1400" dirty="0" smtClean="0"/>
                  <a:t>CR Board 12</a:t>
                </a:r>
              </a:p>
            </p:txBody>
          </p:sp>
          <p:cxnSp>
            <p:nvCxnSpPr>
              <p:cNvPr id="178" name="Straight Connector 177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2" name="Oval 181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>
              <a:off x="6019800" y="4572001"/>
              <a:ext cx="1181100" cy="1727399"/>
              <a:chOff x="2324100" y="4572001"/>
              <a:chExt cx="1181100" cy="1727399"/>
            </a:xfrm>
          </p:grpSpPr>
          <p:cxnSp>
            <p:nvCxnSpPr>
              <p:cNvPr id="154" name="Straight Connector 153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Group 155"/>
              <p:cNvGrpSpPr/>
              <p:nvPr/>
            </p:nvGrpSpPr>
            <p:grpSpPr>
              <a:xfrm>
                <a:off x="2486025" y="4934351"/>
                <a:ext cx="819150" cy="839592"/>
                <a:chOff x="2486025" y="4934351"/>
                <a:chExt cx="819150" cy="839592"/>
              </a:xfrm>
            </p:grpSpPr>
            <p:grpSp>
              <p:nvGrpSpPr>
                <p:cNvPr id="165" name="Group 164"/>
                <p:cNvGrpSpPr/>
                <p:nvPr/>
              </p:nvGrpSpPr>
              <p:grpSpPr>
                <a:xfrm>
                  <a:off x="2486025" y="4934351"/>
                  <a:ext cx="333375" cy="657552"/>
                  <a:chOff x="2486025" y="4934351"/>
                  <a:chExt cx="333375" cy="657552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1" name="TextBox 170"/>
                  <p:cNvSpPr txBox="1"/>
                  <p:nvPr/>
                </p:nvSpPr>
                <p:spPr>
                  <a:xfrm rot="16200000">
                    <a:off x="2323936" y="5109238"/>
                    <a:ext cx="65755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P20XA</a:t>
                    </a:r>
                  </a:p>
                </p:txBody>
              </p:sp>
            </p:grpSp>
            <p:grpSp>
              <p:nvGrpSpPr>
                <p:cNvPr id="166" name="Group 165"/>
                <p:cNvGrpSpPr/>
                <p:nvPr/>
              </p:nvGrpSpPr>
              <p:grpSpPr>
                <a:xfrm>
                  <a:off x="2971800" y="4937556"/>
                  <a:ext cx="333375" cy="836387"/>
                  <a:chOff x="2486025" y="4937557"/>
                  <a:chExt cx="333375" cy="836387"/>
                </a:xfrm>
              </p:grpSpPr>
              <p:sp>
                <p:nvSpPr>
                  <p:cNvPr id="167" name="Rectangle 166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8" name="TextBox 167"/>
                  <p:cNvSpPr txBox="1"/>
                  <p:nvPr/>
                </p:nvSpPr>
                <p:spPr>
                  <a:xfrm rot="16200000">
                    <a:off x="2327142" y="5109238"/>
                    <a:ext cx="65114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P20XB</a:t>
                    </a:r>
                  </a:p>
                </p:txBody>
              </p:sp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57" name="Rectangle 156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 flipV="1"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X layer bias</a:t>
                </a:r>
              </a:p>
              <a:p>
                <a:r>
                  <a:rPr lang="en-US" sz="1400" dirty="0" smtClean="0"/>
                  <a:t>CR Board 20</a:t>
                </a:r>
              </a:p>
            </p:txBody>
          </p:sp>
          <p:cxnSp>
            <p:nvCxnSpPr>
              <p:cNvPr id="159" name="Straight Connector 158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Oval 162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5276850" y="5269117"/>
              <a:ext cx="350519" cy="45720"/>
              <a:chOff x="5257800" y="5874066"/>
              <a:chExt cx="350519" cy="4572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5257800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5410199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5562600" y="5874066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40" name="Straight Connector 139"/>
            <p:cNvCxnSpPr/>
            <p:nvPr/>
          </p:nvCxnSpPr>
          <p:spPr>
            <a:xfrm flipH="1" flipV="1">
              <a:off x="2730500" y="4572000"/>
              <a:ext cx="1258888" cy="1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4141787" y="4572001"/>
              <a:ext cx="1116013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H="1">
              <a:off x="5715000" y="4581527"/>
              <a:ext cx="558802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H="1" flipV="1">
              <a:off x="3220064" y="4762731"/>
              <a:ext cx="1258888" cy="1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H="1" flipV="1">
              <a:off x="4631710" y="4772023"/>
              <a:ext cx="626090" cy="4764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 flipV="1">
              <a:off x="5715000" y="4772021"/>
              <a:ext cx="1047677" cy="2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914935" y="2057973"/>
            <a:ext cx="1540926" cy="2456877"/>
            <a:chOff x="1056224" y="2057973"/>
            <a:chExt cx="1540926" cy="2456877"/>
          </a:xfrm>
        </p:grpSpPr>
        <p:sp>
          <p:nvSpPr>
            <p:cNvPr id="7" name="Rectangle 6"/>
            <p:cNvSpPr/>
            <p:nvPr/>
          </p:nvSpPr>
          <p:spPr>
            <a:xfrm>
              <a:off x="1530350" y="2152650"/>
              <a:ext cx="165100" cy="2362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225550" y="3219450"/>
              <a:ext cx="1371600" cy="433117"/>
              <a:chOff x="1143000" y="1905000"/>
              <a:chExt cx="1371600" cy="433117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25600" y="1905000"/>
                <a:ext cx="457200" cy="2286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089150" y="1943100"/>
                <a:ext cx="304800" cy="152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1905000"/>
                <a:ext cx="304800" cy="2286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 rot="2186034">
                <a:off x="1590847" y="2261917"/>
                <a:ext cx="457200" cy="76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5" idx="3"/>
              </p:cNvCxnSpPr>
              <p:nvPr/>
            </p:nvCxnSpPr>
            <p:spPr>
              <a:xfrm>
                <a:off x="2393950" y="2019300"/>
                <a:ext cx="120650" cy="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1" name="TextBox 210"/>
            <p:cNvSpPr txBox="1"/>
            <p:nvPr/>
          </p:nvSpPr>
          <p:spPr>
            <a:xfrm rot="16200000">
              <a:off x="688175" y="2426022"/>
              <a:ext cx="10438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Bias Input X</a:t>
              </a:r>
            </a:p>
          </p:txBody>
        </p:sp>
      </p:grpSp>
      <p:sp>
        <p:nvSpPr>
          <p:cNvPr id="212" name="TextBox 211"/>
          <p:cNvSpPr txBox="1"/>
          <p:nvPr/>
        </p:nvSpPr>
        <p:spPr>
          <a:xfrm>
            <a:off x="1708150" y="2911673"/>
            <a:ext cx="481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SHV</a:t>
            </a:r>
          </a:p>
        </p:txBody>
      </p:sp>
      <p:cxnSp>
        <p:nvCxnSpPr>
          <p:cNvPr id="214" name="Straight Connector 213"/>
          <p:cNvCxnSpPr/>
          <p:nvPr/>
        </p:nvCxnSpPr>
        <p:spPr>
          <a:xfrm>
            <a:off x="2455861" y="3333751"/>
            <a:ext cx="122239" cy="280716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1650179" y="3780885"/>
            <a:ext cx="482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N.C.</a:t>
            </a:r>
          </a:p>
        </p:txBody>
      </p:sp>
      <p:cxnSp>
        <p:nvCxnSpPr>
          <p:cNvPr id="216" name="Straight Connector 215"/>
          <p:cNvCxnSpPr/>
          <p:nvPr/>
        </p:nvCxnSpPr>
        <p:spPr>
          <a:xfrm flipV="1">
            <a:off x="6439470" y="1710238"/>
            <a:ext cx="0" cy="600838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V="1">
            <a:off x="6909219" y="1682174"/>
            <a:ext cx="0" cy="813378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>
            <a:off x="6439470" y="4309025"/>
            <a:ext cx="0" cy="64719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6911975" y="4088660"/>
            <a:ext cx="5350" cy="894579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5523111" y="2911673"/>
            <a:ext cx="25089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Bias wires are 20 AWG stranded</a:t>
            </a:r>
          </a:p>
          <a:p>
            <a:r>
              <a:rPr lang="en-US" sz="1400" dirty="0" smtClean="0"/>
              <a:t>hook-up wire, color-coded, with</a:t>
            </a:r>
          </a:p>
          <a:p>
            <a:r>
              <a:rPr lang="en-US" sz="1400" dirty="0" smtClean="0"/>
              <a:t>silicone insulation rated for 3 kV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3254816" y="2799134"/>
            <a:ext cx="19815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Bias plugs are Phoenix</a:t>
            </a:r>
          </a:p>
          <a:p>
            <a:r>
              <a:rPr lang="en-US" sz="1400" dirty="0"/>
              <a:t>type </a:t>
            </a:r>
            <a:r>
              <a:rPr lang="en-US" sz="1400" dirty="0" smtClean="0"/>
              <a:t>1778832 with heat-</a:t>
            </a:r>
          </a:p>
          <a:p>
            <a:r>
              <a:rPr lang="en-US" sz="1400" dirty="0" smtClean="0"/>
              <a:t>shrink tubing applied</a:t>
            </a:r>
          </a:p>
          <a:p>
            <a:r>
              <a:rPr lang="en-US" sz="1400" dirty="0" smtClean="0"/>
              <a:t>to improve insulation</a:t>
            </a:r>
          </a:p>
        </p:txBody>
      </p:sp>
      <p:cxnSp>
        <p:nvCxnSpPr>
          <p:cNvPr id="238" name="Straight Connector 237"/>
          <p:cNvCxnSpPr/>
          <p:nvPr/>
        </p:nvCxnSpPr>
        <p:spPr>
          <a:xfrm flipH="1">
            <a:off x="2568225" y="4309025"/>
            <a:ext cx="3857975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 flipV="1">
            <a:off x="3078788" y="4088660"/>
            <a:ext cx="3836290" cy="2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>
            <a:off x="2615444" y="2311076"/>
            <a:ext cx="3824026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>
            <a:off x="3078789" y="2495550"/>
            <a:ext cx="3830430" cy="2"/>
          </a:xfrm>
          <a:prstGeom prst="line">
            <a:avLst/>
          </a:prstGeom>
          <a:ln w="1905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H="1">
            <a:off x="2598883" y="2667000"/>
            <a:ext cx="479905" cy="43484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2575050" y="3069311"/>
            <a:ext cx="45719" cy="45719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Oval 243"/>
          <p:cNvSpPr/>
          <p:nvPr/>
        </p:nvSpPr>
        <p:spPr>
          <a:xfrm>
            <a:off x="3055928" y="2472690"/>
            <a:ext cx="45719" cy="45719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" name="Oval 244"/>
          <p:cNvSpPr/>
          <p:nvPr/>
        </p:nvSpPr>
        <p:spPr>
          <a:xfrm>
            <a:off x="2555241" y="3591607"/>
            <a:ext cx="45719" cy="45719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6" name="Oval 245"/>
          <p:cNvSpPr/>
          <p:nvPr/>
        </p:nvSpPr>
        <p:spPr>
          <a:xfrm>
            <a:off x="3041015" y="4065800"/>
            <a:ext cx="45719" cy="45719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7" name="Oval 246"/>
          <p:cNvSpPr/>
          <p:nvPr/>
        </p:nvSpPr>
        <p:spPr>
          <a:xfrm>
            <a:off x="2572736" y="2288216"/>
            <a:ext cx="45719" cy="45719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8" name="Oval 247"/>
          <p:cNvSpPr/>
          <p:nvPr/>
        </p:nvSpPr>
        <p:spPr>
          <a:xfrm>
            <a:off x="2555241" y="4286165"/>
            <a:ext cx="45719" cy="45719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78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24100" y="3614467"/>
            <a:ext cx="4876800" cy="2684933"/>
            <a:chOff x="2324100" y="3614467"/>
            <a:chExt cx="4876800" cy="2684933"/>
          </a:xfrm>
        </p:grpSpPr>
        <p:cxnSp>
          <p:nvCxnSpPr>
            <p:cNvPr id="24" name="Straight Connector 23"/>
            <p:cNvCxnSpPr/>
            <p:nvPr/>
          </p:nvCxnSpPr>
          <p:spPr>
            <a:xfrm flipH="1" flipV="1">
              <a:off x="2578101" y="3614467"/>
              <a:ext cx="484812" cy="320306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91"/>
            <p:cNvGrpSpPr/>
            <p:nvPr/>
          </p:nvGrpSpPr>
          <p:grpSpPr>
            <a:xfrm>
              <a:off x="2324100" y="3614467"/>
              <a:ext cx="1181100" cy="2684933"/>
              <a:chOff x="2324100" y="3614467"/>
              <a:chExt cx="1181100" cy="2684933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flipH="1">
                <a:off x="2578100" y="3614467"/>
                <a:ext cx="1" cy="1357583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063875" y="3934773"/>
                <a:ext cx="0" cy="1037276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2486025" y="4572000"/>
                  <a:ext cx="333375" cy="1029136"/>
                  <a:chOff x="2486025" y="4572000"/>
                  <a:chExt cx="333375" cy="1029136"/>
                </a:xfrm>
              </p:grpSpPr>
              <p:sp>
                <p:nvSpPr>
                  <p:cNvPr id="49" name="Rectangle 4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" name="TextBox 49"/>
                  <p:cNvSpPr txBox="1"/>
                  <p:nvPr/>
                </p:nvSpPr>
                <p:spPr>
                  <a:xfrm rot="16200000">
                    <a:off x="2314703" y="5109238"/>
                    <a:ext cx="67601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P10UA</a:t>
                    </a:r>
                  </a:p>
                </p:txBody>
              </p: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00B05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8" name="Group 67"/>
                <p:cNvGrpSpPr/>
                <p:nvPr/>
              </p:nvGrpSpPr>
              <p:grpSpPr>
                <a:xfrm>
                  <a:off x="2971800" y="4926335"/>
                  <a:ext cx="333375" cy="847608"/>
                  <a:chOff x="2486025" y="4926336"/>
                  <a:chExt cx="333375" cy="847608"/>
                </a:xfrm>
              </p:grpSpPr>
              <p:sp>
                <p:nvSpPr>
                  <p:cNvPr id="69" name="Rectangle 6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1" name="TextBox 70"/>
                  <p:cNvSpPr txBox="1"/>
                  <p:nvPr/>
                </p:nvSpPr>
                <p:spPr>
                  <a:xfrm rot="16200000">
                    <a:off x="2315921" y="5109238"/>
                    <a:ext cx="67358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P10UB</a:t>
                    </a:r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5" name="Rectangle 34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U</a:t>
                </a:r>
                <a:r>
                  <a:rPr lang="en-US" sz="1400" dirty="0" smtClean="0"/>
                  <a:t> layer bias</a:t>
                </a:r>
              </a:p>
              <a:p>
                <a:r>
                  <a:rPr lang="en-US" sz="1400" dirty="0"/>
                  <a:t>CR Board 10</a:t>
                </a:r>
                <a:endParaRPr lang="en-US" sz="1400" dirty="0" smtClean="0"/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>
              <a:off x="3735387" y="4571999"/>
              <a:ext cx="1181100" cy="1727400"/>
              <a:chOff x="2324100" y="4572000"/>
              <a:chExt cx="1181100" cy="1727400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95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105" name="Group 104"/>
                <p:cNvGrpSpPr/>
                <p:nvPr/>
              </p:nvGrpSpPr>
              <p:grpSpPr>
                <a:xfrm>
                  <a:off x="2486025" y="4572000"/>
                  <a:ext cx="333375" cy="990600"/>
                  <a:chOff x="2486025" y="4572000"/>
                  <a:chExt cx="333375" cy="990600"/>
                </a:xfrm>
              </p:grpSpPr>
              <p:sp>
                <p:nvSpPr>
                  <p:cNvPr id="110" name="Rectangle 109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 rot="16200000">
                    <a:off x="2360388" y="5109238"/>
                    <a:ext cx="584647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P9UA</a:t>
                    </a:r>
                  </a:p>
                </p:txBody>
              </p: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00B05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2971800" y="4972020"/>
                  <a:ext cx="333375" cy="801923"/>
                  <a:chOff x="2486025" y="4972021"/>
                  <a:chExt cx="333375" cy="801923"/>
                </a:xfrm>
              </p:grpSpPr>
              <p:sp>
                <p:nvSpPr>
                  <p:cNvPr id="107" name="Rectangle 106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" name="TextBox 107"/>
                  <p:cNvSpPr txBox="1"/>
                  <p:nvPr/>
                </p:nvSpPr>
                <p:spPr>
                  <a:xfrm rot="16200000">
                    <a:off x="2361606" y="5109238"/>
                    <a:ext cx="58221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P9UB</a:t>
                    </a:r>
                  </a:p>
                </p:txBody>
              </p: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7" name="Rectangle 96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422784" y="5776180"/>
                <a:ext cx="10303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U</a:t>
                </a:r>
                <a:r>
                  <a:rPr lang="en-US" sz="1400" dirty="0" smtClean="0"/>
                  <a:t> layer bias</a:t>
                </a:r>
              </a:p>
              <a:p>
                <a:r>
                  <a:rPr lang="en-US" sz="1400" dirty="0"/>
                  <a:t>CR Board 9</a:t>
                </a:r>
                <a:endParaRPr lang="en-US" sz="1400" dirty="0" smtClean="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Oval 102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Connector 103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/>
            <p:cNvGrpSpPr/>
            <p:nvPr/>
          </p:nvGrpSpPr>
          <p:grpSpPr>
            <a:xfrm>
              <a:off x="6019800" y="4572001"/>
              <a:ext cx="1181100" cy="1727399"/>
              <a:chOff x="2324100" y="4572001"/>
              <a:chExt cx="1181100" cy="1727399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8" name="Group 117"/>
              <p:cNvGrpSpPr/>
              <p:nvPr/>
            </p:nvGrpSpPr>
            <p:grpSpPr>
              <a:xfrm>
                <a:off x="2486025" y="4970803"/>
                <a:ext cx="819150" cy="803140"/>
                <a:chOff x="2486025" y="4970803"/>
                <a:chExt cx="819150" cy="803140"/>
              </a:xfrm>
            </p:grpSpPr>
            <p:grpSp>
              <p:nvGrpSpPr>
                <p:cNvPr id="127" name="Group 126"/>
                <p:cNvGrpSpPr/>
                <p:nvPr/>
              </p:nvGrpSpPr>
              <p:grpSpPr>
                <a:xfrm>
                  <a:off x="2486025" y="4970803"/>
                  <a:ext cx="333375" cy="591797"/>
                  <a:chOff x="2486025" y="4970803"/>
                  <a:chExt cx="333375" cy="591797"/>
                </a:xfrm>
              </p:grpSpPr>
              <p:sp>
                <p:nvSpPr>
                  <p:cNvPr id="132" name="Rectangle 131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3" name="TextBox 132"/>
                  <p:cNvSpPr txBox="1"/>
                  <p:nvPr/>
                </p:nvSpPr>
                <p:spPr>
                  <a:xfrm rot="16200000">
                    <a:off x="2360388" y="5109238"/>
                    <a:ext cx="584647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P1UA</a:t>
                    </a:r>
                  </a:p>
                </p:txBody>
              </p:sp>
            </p:grpSp>
            <p:grpSp>
              <p:nvGrpSpPr>
                <p:cNvPr id="128" name="Group 127"/>
                <p:cNvGrpSpPr/>
                <p:nvPr/>
              </p:nvGrpSpPr>
              <p:grpSpPr>
                <a:xfrm>
                  <a:off x="2971800" y="4972020"/>
                  <a:ext cx="333375" cy="801923"/>
                  <a:chOff x="2486025" y="4972021"/>
                  <a:chExt cx="333375" cy="801923"/>
                </a:xfrm>
              </p:grpSpPr>
              <p:sp>
                <p:nvSpPr>
                  <p:cNvPr id="129" name="Rectangle 12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TextBox 129"/>
                  <p:cNvSpPr txBox="1"/>
                  <p:nvPr/>
                </p:nvSpPr>
                <p:spPr>
                  <a:xfrm rot="16200000">
                    <a:off x="2361606" y="5109238"/>
                    <a:ext cx="58221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P1UB</a:t>
                    </a:r>
                  </a:p>
                </p:txBody>
              </p:sp>
              <p:cxnSp>
                <p:nvCxnSpPr>
                  <p:cNvPr id="131" name="Straight Connector 130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9" name="Rectangle 118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387811" y="5776180"/>
                <a:ext cx="10303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/>
                  <a:t>U</a:t>
                </a:r>
                <a:r>
                  <a:rPr lang="en-US" sz="1400" dirty="0" smtClean="0"/>
                  <a:t> layer bias</a:t>
                </a:r>
              </a:p>
              <a:p>
                <a:r>
                  <a:rPr lang="en-US" sz="1400" dirty="0"/>
                  <a:t>CR Board 1</a:t>
                </a:r>
                <a:endParaRPr lang="en-US" sz="1400" dirty="0" smtClean="0"/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Oval 124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5276850" y="5269117"/>
              <a:ext cx="350519" cy="45720"/>
              <a:chOff x="5257800" y="5874066"/>
              <a:chExt cx="350519" cy="45720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5257800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5410199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5562600" y="5874066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9" name="Straight Connector 138"/>
            <p:cNvCxnSpPr/>
            <p:nvPr/>
          </p:nvCxnSpPr>
          <p:spPr>
            <a:xfrm flipH="1" flipV="1">
              <a:off x="2730500" y="4572000"/>
              <a:ext cx="1258888" cy="1"/>
            </a:xfrm>
            <a:prstGeom prst="line">
              <a:avLst/>
            </a:prstGeom>
            <a:ln w="1905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4141787" y="4572001"/>
              <a:ext cx="1116013" cy="0"/>
            </a:xfrm>
            <a:prstGeom prst="line">
              <a:avLst/>
            </a:prstGeom>
            <a:ln w="1905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5715000" y="4581527"/>
              <a:ext cx="558802" cy="0"/>
            </a:xfrm>
            <a:prstGeom prst="line">
              <a:avLst/>
            </a:prstGeom>
            <a:ln w="1905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 flipV="1">
              <a:off x="3201042" y="4772023"/>
              <a:ext cx="1258888" cy="1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 flipV="1">
              <a:off x="4631710" y="4772023"/>
              <a:ext cx="626090" cy="4764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 flipV="1">
              <a:off x="5715000" y="4772021"/>
              <a:ext cx="1047677" cy="2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 flipV="1">
            <a:off x="2339013" y="368102"/>
            <a:ext cx="4876800" cy="2744166"/>
            <a:chOff x="2324100" y="3555234"/>
            <a:chExt cx="4876800" cy="2744166"/>
          </a:xfrm>
        </p:grpSpPr>
        <p:cxnSp>
          <p:nvCxnSpPr>
            <p:cNvPr id="82" name="Straight Connector 81"/>
            <p:cNvCxnSpPr/>
            <p:nvPr/>
          </p:nvCxnSpPr>
          <p:spPr>
            <a:xfrm flipH="1" flipV="1">
              <a:off x="2578102" y="3555234"/>
              <a:ext cx="485774" cy="445268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83"/>
            <p:cNvGrpSpPr/>
            <p:nvPr/>
          </p:nvGrpSpPr>
          <p:grpSpPr>
            <a:xfrm>
              <a:off x="2324100" y="3565653"/>
              <a:ext cx="1181100" cy="2733747"/>
              <a:chOff x="2324100" y="3565653"/>
              <a:chExt cx="1181100" cy="2733747"/>
            </a:xfrm>
          </p:grpSpPr>
          <p:cxnSp>
            <p:nvCxnSpPr>
              <p:cNvPr id="192" name="Straight Connector 191"/>
              <p:cNvCxnSpPr/>
              <p:nvPr/>
            </p:nvCxnSpPr>
            <p:spPr>
              <a:xfrm flipH="1">
                <a:off x="2578100" y="3565653"/>
                <a:ext cx="1" cy="1406396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3063876" y="4000502"/>
                <a:ext cx="0" cy="971546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4" name="Group 193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203" name="Group 202"/>
                <p:cNvGrpSpPr/>
                <p:nvPr/>
              </p:nvGrpSpPr>
              <p:grpSpPr>
                <a:xfrm>
                  <a:off x="2486025" y="4572000"/>
                  <a:ext cx="333375" cy="1029136"/>
                  <a:chOff x="2486025" y="4572000"/>
                  <a:chExt cx="333375" cy="1029136"/>
                </a:xfrm>
              </p:grpSpPr>
              <p:sp>
                <p:nvSpPr>
                  <p:cNvPr id="208" name="Rectangle 207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9" name="TextBox 208"/>
                  <p:cNvSpPr txBox="1"/>
                  <p:nvPr/>
                </p:nvSpPr>
                <p:spPr>
                  <a:xfrm rot="16200000">
                    <a:off x="2314703" y="5109238"/>
                    <a:ext cx="67601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P11UA</a:t>
                    </a:r>
                  </a:p>
                </p:txBody>
              </p:sp>
              <p:cxnSp>
                <p:nvCxnSpPr>
                  <p:cNvPr id="210" name="Straight Connector 209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00B05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4" name="Group 203"/>
                <p:cNvGrpSpPr/>
                <p:nvPr/>
              </p:nvGrpSpPr>
              <p:grpSpPr>
                <a:xfrm>
                  <a:off x="2971800" y="4926335"/>
                  <a:ext cx="333375" cy="847608"/>
                  <a:chOff x="2486025" y="4926336"/>
                  <a:chExt cx="333375" cy="847608"/>
                </a:xfrm>
              </p:grpSpPr>
              <p:sp>
                <p:nvSpPr>
                  <p:cNvPr id="205" name="Rectangle 204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6" name="TextBox 205"/>
                  <p:cNvSpPr txBox="1"/>
                  <p:nvPr/>
                </p:nvSpPr>
                <p:spPr>
                  <a:xfrm rot="16200000">
                    <a:off x="2315921" y="5109238"/>
                    <a:ext cx="67358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P11UB</a:t>
                    </a:r>
                  </a:p>
                </p:txBody>
              </p:sp>
              <p:cxnSp>
                <p:nvCxnSpPr>
                  <p:cNvPr id="207" name="Straight Connector 206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5" name="Rectangle 194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 flipV="1"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U layer bias</a:t>
                </a:r>
              </a:p>
              <a:p>
                <a:r>
                  <a:rPr lang="en-US" sz="1400" dirty="0" smtClean="0"/>
                  <a:t>CR Board 11</a:t>
                </a:r>
              </a:p>
            </p:txBody>
          </p:sp>
          <p:cxnSp>
            <p:nvCxnSpPr>
              <p:cNvPr id="197" name="Straight Connector 196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1" name="Oval 200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2" name="Straight Connector 201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/>
            <p:cNvGrpSpPr/>
            <p:nvPr/>
          </p:nvGrpSpPr>
          <p:grpSpPr>
            <a:xfrm>
              <a:off x="3735387" y="4571999"/>
              <a:ext cx="1181100" cy="1727400"/>
              <a:chOff x="2324100" y="4572000"/>
              <a:chExt cx="1181100" cy="172740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5" name="Group 174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184" name="Group 183"/>
                <p:cNvGrpSpPr/>
                <p:nvPr/>
              </p:nvGrpSpPr>
              <p:grpSpPr>
                <a:xfrm>
                  <a:off x="2486025" y="4572000"/>
                  <a:ext cx="333375" cy="1029136"/>
                  <a:chOff x="2486025" y="4572000"/>
                  <a:chExt cx="333375" cy="1029136"/>
                </a:xfrm>
              </p:grpSpPr>
              <p:sp>
                <p:nvSpPr>
                  <p:cNvPr id="189" name="Rectangle 18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0" name="TextBox 189"/>
                  <p:cNvSpPr txBox="1"/>
                  <p:nvPr/>
                </p:nvSpPr>
                <p:spPr>
                  <a:xfrm rot="16200000">
                    <a:off x="2314703" y="5109238"/>
                    <a:ext cx="67601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P12UA</a:t>
                    </a:r>
                  </a:p>
                </p:txBody>
              </p:sp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solidFill>
                      <a:srgbClr val="00B050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5" name="Group 184"/>
                <p:cNvGrpSpPr/>
                <p:nvPr/>
              </p:nvGrpSpPr>
              <p:grpSpPr>
                <a:xfrm>
                  <a:off x="2971800" y="4926335"/>
                  <a:ext cx="333375" cy="847608"/>
                  <a:chOff x="2486025" y="4926336"/>
                  <a:chExt cx="333375" cy="847608"/>
                </a:xfrm>
              </p:grpSpPr>
              <p:sp>
                <p:nvSpPr>
                  <p:cNvPr id="186" name="Rectangle 185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7" name="TextBox 186"/>
                  <p:cNvSpPr txBox="1"/>
                  <p:nvPr/>
                </p:nvSpPr>
                <p:spPr>
                  <a:xfrm rot="16200000">
                    <a:off x="2315921" y="5109238"/>
                    <a:ext cx="67358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P12UB</a:t>
                    </a:r>
                  </a:p>
                </p:txBody>
              </p:sp>
              <p:cxnSp>
                <p:nvCxnSpPr>
                  <p:cNvPr id="188" name="Straight Connector 187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76" name="Rectangle 175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 flipV="1"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U layer bias</a:t>
                </a:r>
              </a:p>
              <a:p>
                <a:r>
                  <a:rPr lang="en-US" sz="1400" dirty="0"/>
                  <a:t>CR Board 12</a:t>
                </a:r>
                <a:endParaRPr lang="en-US" sz="1400" dirty="0" smtClean="0"/>
              </a:p>
            </p:txBody>
          </p:sp>
          <p:cxnSp>
            <p:nvCxnSpPr>
              <p:cNvPr id="178" name="Straight Connector 177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2" name="Oval 181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>
              <a:off x="6019800" y="4572001"/>
              <a:ext cx="1181100" cy="1727399"/>
              <a:chOff x="2324100" y="4572001"/>
              <a:chExt cx="1181100" cy="1727399"/>
            </a:xfrm>
          </p:grpSpPr>
          <p:cxnSp>
            <p:nvCxnSpPr>
              <p:cNvPr id="154" name="Straight Connector 153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solidFill>
                  <a:srgbClr val="00B05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Group 155"/>
              <p:cNvGrpSpPr/>
              <p:nvPr/>
            </p:nvGrpSpPr>
            <p:grpSpPr>
              <a:xfrm>
                <a:off x="2486025" y="4925117"/>
                <a:ext cx="819150" cy="848826"/>
                <a:chOff x="2486025" y="4925117"/>
                <a:chExt cx="819150" cy="848826"/>
              </a:xfrm>
            </p:grpSpPr>
            <p:grpSp>
              <p:nvGrpSpPr>
                <p:cNvPr id="165" name="Group 164"/>
                <p:cNvGrpSpPr/>
                <p:nvPr/>
              </p:nvGrpSpPr>
              <p:grpSpPr>
                <a:xfrm>
                  <a:off x="2486025" y="4925117"/>
                  <a:ext cx="333375" cy="676019"/>
                  <a:chOff x="2486025" y="4925117"/>
                  <a:chExt cx="333375" cy="676019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TextBox 170"/>
                  <p:cNvSpPr txBox="1"/>
                  <p:nvPr/>
                </p:nvSpPr>
                <p:spPr>
                  <a:xfrm rot="16200000">
                    <a:off x="2314703" y="5109238"/>
                    <a:ext cx="67601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P20UA</a:t>
                    </a:r>
                  </a:p>
                </p:txBody>
              </p:sp>
            </p:grpSp>
            <p:grpSp>
              <p:nvGrpSpPr>
                <p:cNvPr id="166" name="Group 165"/>
                <p:cNvGrpSpPr/>
                <p:nvPr/>
              </p:nvGrpSpPr>
              <p:grpSpPr>
                <a:xfrm>
                  <a:off x="2971800" y="4926335"/>
                  <a:ext cx="333375" cy="847608"/>
                  <a:chOff x="2486025" y="4926336"/>
                  <a:chExt cx="333375" cy="847608"/>
                </a:xfrm>
              </p:grpSpPr>
              <p:sp>
                <p:nvSpPr>
                  <p:cNvPr id="167" name="Rectangle 166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TextBox 167"/>
                  <p:cNvSpPr txBox="1"/>
                  <p:nvPr/>
                </p:nvSpPr>
                <p:spPr>
                  <a:xfrm rot="16200000">
                    <a:off x="2315921" y="5109238"/>
                    <a:ext cx="67358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P20UB</a:t>
                    </a:r>
                  </a:p>
                </p:txBody>
              </p:sp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57" name="Rectangle 156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 flipV="1">
                <a:off x="2422784" y="5776180"/>
                <a:ext cx="10751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U layer bias</a:t>
                </a:r>
              </a:p>
              <a:p>
                <a:r>
                  <a:rPr lang="en-US" sz="1400" dirty="0"/>
                  <a:t>CR Board 20</a:t>
                </a:r>
                <a:endParaRPr lang="en-US" sz="1400" dirty="0" smtClean="0"/>
              </a:p>
            </p:txBody>
          </p:sp>
          <p:cxnSp>
            <p:nvCxnSpPr>
              <p:cNvPr id="159" name="Straight Connector 158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Oval 162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5276850" y="5269117"/>
              <a:ext cx="350519" cy="45720"/>
              <a:chOff x="5257800" y="5874066"/>
              <a:chExt cx="350519" cy="4572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5257800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5410199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5562600" y="5874066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0" name="Straight Connector 139"/>
            <p:cNvCxnSpPr/>
            <p:nvPr/>
          </p:nvCxnSpPr>
          <p:spPr>
            <a:xfrm flipH="1" flipV="1">
              <a:off x="2730500" y="4572000"/>
              <a:ext cx="1258888" cy="1"/>
            </a:xfrm>
            <a:prstGeom prst="line">
              <a:avLst/>
            </a:prstGeom>
            <a:ln w="1905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4141787" y="4572001"/>
              <a:ext cx="1116013" cy="0"/>
            </a:xfrm>
            <a:prstGeom prst="line">
              <a:avLst/>
            </a:prstGeom>
            <a:ln w="1905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H="1">
              <a:off x="5715000" y="4581527"/>
              <a:ext cx="558802" cy="0"/>
            </a:xfrm>
            <a:prstGeom prst="line">
              <a:avLst/>
            </a:prstGeom>
            <a:ln w="1905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H="1" flipV="1">
              <a:off x="3200399" y="4772026"/>
              <a:ext cx="1258888" cy="1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H="1" flipV="1">
              <a:off x="4631710" y="4772023"/>
              <a:ext cx="626090" cy="4764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 flipV="1">
              <a:off x="5715000" y="4772021"/>
              <a:ext cx="1047677" cy="2"/>
            </a:xfrm>
            <a:prstGeom prst="line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914935" y="2046752"/>
            <a:ext cx="1540926" cy="2468098"/>
            <a:chOff x="1056224" y="2046752"/>
            <a:chExt cx="1540926" cy="2468098"/>
          </a:xfrm>
        </p:grpSpPr>
        <p:sp>
          <p:nvSpPr>
            <p:cNvPr id="7" name="Rectangle 6"/>
            <p:cNvSpPr/>
            <p:nvPr/>
          </p:nvSpPr>
          <p:spPr>
            <a:xfrm>
              <a:off x="1530350" y="2152650"/>
              <a:ext cx="165100" cy="2362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225550" y="3219450"/>
              <a:ext cx="1371600" cy="433117"/>
              <a:chOff x="1143000" y="1905000"/>
              <a:chExt cx="1371600" cy="433117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25600" y="1905000"/>
                <a:ext cx="457200" cy="2286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089150" y="1943100"/>
                <a:ext cx="304800" cy="152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1905000"/>
                <a:ext cx="304800" cy="2286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 rot="2186034">
                <a:off x="1590847" y="2261917"/>
                <a:ext cx="457200" cy="76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>
                <a:stCxn id="5" idx="3"/>
              </p:cNvCxnSpPr>
              <p:nvPr/>
            </p:nvCxnSpPr>
            <p:spPr>
              <a:xfrm>
                <a:off x="2393950" y="2019300"/>
                <a:ext cx="120650" cy="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1" name="TextBox 210"/>
            <p:cNvSpPr txBox="1"/>
            <p:nvPr/>
          </p:nvSpPr>
          <p:spPr>
            <a:xfrm rot="16200000">
              <a:off x="676954" y="2426022"/>
              <a:ext cx="10663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Bias Input U</a:t>
              </a:r>
            </a:p>
          </p:txBody>
        </p:sp>
      </p:grpSp>
      <p:sp>
        <p:nvSpPr>
          <p:cNvPr id="212" name="TextBox 211"/>
          <p:cNvSpPr txBox="1"/>
          <p:nvPr/>
        </p:nvSpPr>
        <p:spPr>
          <a:xfrm>
            <a:off x="1708150" y="2911673"/>
            <a:ext cx="481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SHV</a:t>
            </a:r>
          </a:p>
        </p:txBody>
      </p:sp>
      <p:cxnSp>
        <p:nvCxnSpPr>
          <p:cNvPr id="213" name="Straight Connector 212"/>
          <p:cNvCxnSpPr/>
          <p:nvPr/>
        </p:nvCxnSpPr>
        <p:spPr>
          <a:xfrm flipH="1">
            <a:off x="2455861" y="3101849"/>
            <a:ext cx="137152" cy="23190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2455861" y="3333751"/>
            <a:ext cx="122239" cy="2807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1650179" y="3780885"/>
            <a:ext cx="482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N.C.</a:t>
            </a:r>
          </a:p>
        </p:txBody>
      </p:sp>
      <p:cxnSp>
        <p:nvCxnSpPr>
          <p:cNvPr id="216" name="Straight Connector 215"/>
          <p:cNvCxnSpPr/>
          <p:nvPr/>
        </p:nvCxnSpPr>
        <p:spPr>
          <a:xfrm flipV="1">
            <a:off x="6439470" y="1710238"/>
            <a:ext cx="0" cy="600838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 flipV="1">
            <a:off x="6909219" y="1682174"/>
            <a:ext cx="2756" cy="813376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H="1">
            <a:off x="6439470" y="4309025"/>
            <a:ext cx="1643" cy="64719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6909219" y="4088659"/>
            <a:ext cx="8106" cy="894580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5474968" y="2928234"/>
            <a:ext cx="25089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Bias wires are 20 AWG stranded</a:t>
            </a:r>
          </a:p>
          <a:p>
            <a:r>
              <a:rPr lang="en-US" sz="1400" dirty="0" smtClean="0"/>
              <a:t>hook-up wire, color-coded, with</a:t>
            </a:r>
          </a:p>
          <a:p>
            <a:r>
              <a:rPr lang="en-US" sz="1400" dirty="0" smtClean="0"/>
              <a:t>silicone insulation rated for 3 kV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3206038" y="2820513"/>
            <a:ext cx="19815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Bias plugs are Phoenix</a:t>
            </a:r>
          </a:p>
          <a:p>
            <a:r>
              <a:rPr lang="en-US" sz="1400" dirty="0"/>
              <a:t>type </a:t>
            </a:r>
            <a:r>
              <a:rPr lang="en-US" sz="1400" dirty="0" smtClean="0"/>
              <a:t>1778832 with heat-</a:t>
            </a:r>
          </a:p>
          <a:p>
            <a:r>
              <a:rPr lang="en-US" sz="1400" dirty="0" smtClean="0"/>
              <a:t>shrink tubing applied</a:t>
            </a:r>
          </a:p>
          <a:p>
            <a:r>
              <a:rPr lang="en-US" sz="1400" dirty="0" smtClean="0"/>
              <a:t>to improve insulation</a:t>
            </a:r>
          </a:p>
        </p:txBody>
      </p:sp>
      <p:cxnSp>
        <p:nvCxnSpPr>
          <p:cNvPr id="238" name="Straight Connector 237"/>
          <p:cNvCxnSpPr/>
          <p:nvPr/>
        </p:nvCxnSpPr>
        <p:spPr>
          <a:xfrm flipH="1">
            <a:off x="2568224" y="4309025"/>
            <a:ext cx="3872889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 flipV="1">
            <a:off x="3078788" y="4088660"/>
            <a:ext cx="3836290" cy="2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>
            <a:off x="2615444" y="2311076"/>
            <a:ext cx="3824026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>
            <a:off x="3078789" y="2495550"/>
            <a:ext cx="3830430" cy="2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Oval 241"/>
          <p:cNvSpPr/>
          <p:nvPr/>
        </p:nvSpPr>
        <p:spPr>
          <a:xfrm>
            <a:off x="2575050" y="3069311"/>
            <a:ext cx="45719" cy="45719"/>
          </a:xfrm>
          <a:prstGeom prst="ellipse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3" name="Oval 242"/>
          <p:cNvSpPr/>
          <p:nvPr/>
        </p:nvSpPr>
        <p:spPr>
          <a:xfrm>
            <a:off x="3055929" y="2472692"/>
            <a:ext cx="45719" cy="45719"/>
          </a:xfrm>
          <a:prstGeom prst="ellipse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Oval 243"/>
          <p:cNvSpPr/>
          <p:nvPr/>
        </p:nvSpPr>
        <p:spPr>
          <a:xfrm>
            <a:off x="2564446" y="3603121"/>
            <a:ext cx="45719" cy="45719"/>
          </a:xfrm>
          <a:prstGeom prst="ellipse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" name="Oval 244"/>
          <p:cNvSpPr/>
          <p:nvPr/>
        </p:nvSpPr>
        <p:spPr>
          <a:xfrm>
            <a:off x="3040053" y="4065800"/>
            <a:ext cx="45719" cy="45719"/>
          </a:xfrm>
          <a:prstGeom prst="ellipse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6" name="Oval 245"/>
          <p:cNvSpPr/>
          <p:nvPr/>
        </p:nvSpPr>
        <p:spPr>
          <a:xfrm>
            <a:off x="2572736" y="2288216"/>
            <a:ext cx="45719" cy="45719"/>
          </a:xfrm>
          <a:prstGeom prst="ellipse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7" name="Oval 246"/>
          <p:cNvSpPr/>
          <p:nvPr/>
        </p:nvSpPr>
        <p:spPr>
          <a:xfrm>
            <a:off x="2555241" y="4286165"/>
            <a:ext cx="45719" cy="45719"/>
          </a:xfrm>
          <a:prstGeom prst="ellipse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72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24100" y="3333751"/>
            <a:ext cx="4876800" cy="2965649"/>
            <a:chOff x="2324100" y="3333751"/>
            <a:chExt cx="4876800" cy="2965649"/>
          </a:xfrm>
        </p:grpSpPr>
        <p:cxnSp>
          <p:nvCxnSpPr>
            <p:cNvPr id="24" name="Straight Connector 23"/>
            <p:cNvCxnSpPr/>
            <p:nvPr/>
          </p:nvCxnSpPr>
          <p:spPr>
            <a:xfrm flipH="1" flipV="1">
              <a:off x="2455861" y="3333751"/>
              <a:ext cx="112362" cy="28071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91"/>
            <p:cNvGrpSpPr/>
            <p:nvPr/>
          </p:nvGrpSpPr>
          <p:grpSpPr>
            <a:xfrm>
              <a:off x="2324100" y="3614467"/>
              <a:ext cx="1181100" cy="2684933"/>
              <a:chOff x="2324100" y="3614467"/>
              <a:chExt cx="1181100" cy="2684933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flipH="1">
                <a:off x="2578100" y="3614467"/>
                <a:ext cx="1" cy="1357583"/>
              </a:xfrm>
              <a:prstGeom prst="line">
                <a:avLst/>
              </a:prstGeom>
              <a:ln w="190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>
                <a:off x="3063875" y="3934773"/>
                <a:ext cx="2894" cy="103727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2486025" y="4572000"/>
                  <a:ext cx="333375" cy="1030322"/>
                  <a:chOff x="2486025" y="4572000"/>
                  <a:chExt cx="333375" cy="1030322"/>
                </a:xfrm>
              </p:grpSpPr>
              <p:sp>
                <p:nvSpPr>
                  <p:cNvPr id="49" name="Rectangle 4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0" name="TextBox 49"/>
                  <p:cNvSpPr txBox="1"/>
                  <p:nvPr/>
                </p:nvSpPr>
                <p:spPr>
                  <a:xfrm rot="16200000">
                    <a:off x="2313517" y="5109238"/>
                    <a:ext cx="67839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P10GA</a:t>
                    </a:r>
                  </a:p>
                </p:txBody>
              </p: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8" name="Group 67"/>
                <p:cNvGrpSpPr/>
                <p:nvPr/>
              </p:nvGrpSpPr>
              <p:grpSpPr>
                <a:xfrm>
                  <a:off x="2971800" y="4927136"/>
                  <a:ext cx="333375" cy="846807"/>
                  <a:chOff x="2486025" y="4927137"/>
                  <a:chExt cx="333375" cy="846807"/>
                </a:xfrm>
              </p:grpSpPr>
              <p:sp>
                <p:nvSpPr>
                  <p:cNvPr id="69" name="Rectangle 6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1" name="TextBox 70"/>
                  <p:cNvSpPr txBox="1"/>
                  <p:nvPr/>
                </p:nvSpPr>
                <p:spPr>
                  <a:xfrm rot="16200000">
                    <a:off x="2316723" y="5109238"/>
                    <a:ext cx="67197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P10GB</a:t>
                    </a:r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5" name="Rectangle 34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422784" y="5776180"/>
                <a:ext cx="1028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G layer bias</a:t>
                </a:r>
              </a:p>
              <a:p>
                <a:r>
                  <a:rPr lang="en-US" sz="1400" dirty="0" smtClean="0"/>
                  <a:t>Filter </a:t>
                </a:r>
                <a:r>
                  <a:rPr lang="en-US" sz="1400" dirty="0" err="1" smtClean="0"/>
                  <a:t>Bd</a:t>
                </a:r>
                <a:r>
                  <a:rPr lang="en-US" sz="1400" dirty="0" smtClean="0"/>
                  <a:t> 10</a:t>
                </a: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>
              <a:off x="3735387" y="4571999"/>
              <a:ext cx="1181100" cy="1727400"/>
              <a:chOff x="2324100" y="4572000"/>
              <a:chExt cx="1181100" cy="1727400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95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105" name="Group 104"/>
                <p:cNvGrpSpPr/>
                <p:nvPr/>
              </p:nvGrpSpPr>
              <p:grpSpPr>
                <a:xfrm>
                  <a:off x="2486025" y="4572000"/>
                  <a:ext cx="333375" cy="990600"/>
                  <a:chOff x="2486025" y="4572000"/>
                  <a:chExt cx="333375" cy="990600"/>
                </a:xfrm>
              </p:grpSpPr>
              <p:sp>
                <p:nvSpPr>
                  <p:cNvPr id="110" name="Rectangle 109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11" name="TextBox 110"/>
                  <p:cNvSpPr txBox="1"/>
                  <p:nvPr/>
                </p:nvSpPr>
                <p:spPr>
                  <a:xfrm rot="16200000">
                    <a:off x="2359201" y="5109238"/>
                    <a:ext cx="58702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P9GA</a:t>
                    </a:r>
                  </a:p>
                </p:txBody>
              </p:sp>
              <p:cxnSp>
                <p:nvCxnSpPr>
                  <p:cNvPr id="112" name="Straight Connector 111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6" name="Group 105"/>
                <p:cNvGrpSpPr/>
                <p:nvPr/>
              </p:nvGrpSpPr>
              <p:grpSpPr>
                <a:xfrm>
                  <a:off x="2971800" y="4972049"/>
                  <a:ext cx="333375" cy="801894"/>
                  <a:chOff x="2486025" y="4972050"/>
                  <a:chExt cx="333375" cy="801894"/>
                </a:xfrm>
              </p:grpSpPr>
              <p:sp>
                <p:nvSpPr>
                  <p:cNvPr id="107" name="Rectangle 106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8" name="TextBox 107"/>
                  <p:cNvSpPr txBox="1"/>
                  <p:nvPr/>
                </p:nvSpPr>
                <p:spPr>
                  <a:xfrm rot="16200000">
                    <a:off x="2362407" y="5109238"/>
                    <a:ext cx="58060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P9GB</a:t>
                    </a:r>
                  </a:p>
                </p:txBody>
              </p: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7" name="Rectangle 96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422784" y="5776180"/>
                <a:ext cx="1028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G layer bias</a:t>
                </a:r>
              </a:p>
              <a:p>
                <a:r>
                  <a:rPr lang="en-US" sz="1400" dirty="0" smtClean="0"/>
                  <a:t>Filter </a:t>
                </a:r>
                <a:r>
                  <a:rPr lang="en-US" sz="1400" dirty="0" err="1" smtClean="0"/>
                  <a:t>Bd</a:t>
                </a:r>
                <a:r>
                  <a:rPr lang="en-US" sz="1400" dirty="0" smtClean="0"/>
                  <a:t> 9</a:t>
                </a:r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Oval 102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04" name="Straight Connector 103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/>
            <p:cNvGrpSpPr/>
            <p:nvPr/>
          </p:nvGrpSpPr>
          <p:grpSpPr>
            <a:xfrm>
              <a:off x="6019800" y="4572001"/>
              <a:ext cx="1181100" cy="1727399"/>
              <a:chOff x="2324100" y="4572001"/>
              <a:chExt cx="1181100" cy="1727399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8" name="Group 117"/>
              <p:cNvGrpSpPr/>
              <p:nvPr/>
            </p:nvGrpSpPr>
            <p:grpSpPr>
              <a:xfrm>
                <a:off x="2486025" y="4969617"/>
                <a:ext cx="819150" cy="804326"/>
                <a:chOff x="2486025" y="4969617"/>
                <a:chExt cx="819150" cy="804326"/>
              </a:xfrm>
            </p:grpSpPr>
            <p:grpSp>
              <p:nvGrpSpPr>
                <p:cNvPr id="127" name="Group 126"/>
                <p:cNvGrpSpPr/>
                <p:nvPr/>
              </p:nvGrpSpPr>
              <p:grpSpPr>
                <a:xfrm>
                  <a:off x="2486025" y="4969617"/>
                  <a:ext cx="333375" cy="592983"/>
                  <a:chOff x="2486025" y="4969617"/>
                  <a:chExt cx="333375" cy="592983"/>
                </a:xfrm>
              </p:grpSpPr>
              <p:sp>
                <p:nvSpPr>
                  <p:cNvPr id="132" name="Rectangle 131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3" name="TextBox 132"/>
                  <p:cNvSpPr txBox="1"/>
                  <p:nvPr/>
                </p:nvSpPr>
                <p:spPr>
                  <a:xfrm rot="16200000">
                    <a:off x="2359201" y="5109238"/>
                    <a:ext cx="587020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P1GA</a:t>
                    </a:r>
                  </a:p>
                </p:txBody>
              </p:sp>
            </p:grpSp>
            <p:grpSp>
              <p:nvGrpSpPr>
                <p:cNvPr id="128" name="Group 127"/>
                <p:cNvGrpSpPr/>
                <p:nvPr/>
              </p:nvGrpSpPr>
              <p:grpSpPr>
                <a:xfrm>
                  <a:off x="2971800" y="4972049"/>
                  <a:ext cx="333375" cy="801894"/>
                  <a:chOff x="2486025" y="4972050"/>
                  <a:chExt cx="333375" cy="801894"/>
                </a:xfrm>
              </p:grpSpPr>
              <p:sp>
                <p:nvSpPr>
                  <p:cNvPr id="129" name="Rectangle 12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30" name="TextBox 129"/>
                  <p:cNvSpPr txBox="1"/>
                  <p:nvPr/>
                </p:nvSpPr>
                <p:spPr>
                  <a:xfrm rot="16200000">
                    <a:off x="2362407" y="5109238"/>
                    <a:ext cx="58060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P1GB</a:t>
                    </a:r>
                  </a:p>
                </p:txBody>
              </p:sp>
              <p:cxnSp>
                <p:nvCxnSpPr>
                  <p:cNvPr id="131" name="Straight Connector 130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9" name="Rectangle 118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387811" y="5776180"/>
                <a:ext cx="1028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G layer bias</a:t>
                </a:r>
              </a:p>
              <a:p>
                <a:r>
                  <a:rPr lang="en-US" sz="1400" dirty="0" smtClean="0"/>
                  <a:t> Filter </a:t>
                </a:r>
                <a:r>
                  <a:rPr lang="en-US" sz="1400" dirty="0" err="1" smtClean="0"/>
                  <a:t>Bd</a:t>
                </a:r>
                <a:r>
                  <a:rPr lang="en-US" sz="1400" dirty="0" smtClean="0"/>
                  <a:t> 1</a:t>
                </a: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Oval 124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5276850" y="5269117"/>
              <a:ext cx="350519" cy="45720"/>
              <a:chOff x="5257800" y="5874066"/>
              <a:chExt cx="350519" cy="45720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5257800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5410199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5562600" y="5874066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39" name="Straight Connector 138"/>
            <p:cNvCxnSpPr/>
            <p:nvPr/>
          </p:nvCxnSpPr>
          <p:spPr>
            <a:xfrm flipH="1" flipV="1">
              <a:off x="2730500" y="4572000"/>
              <a:ext cx="1258888" cy="1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4141787" y="4572001"/>
              <a:ext cx="1116013" cy="0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5715000" y="4581527"/>
              <a:ext cx="558802" cy="0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 flipV="1">
              <a:off x="3201042" y="4772023"/>
              <a:ext cx="1258888" cy="1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 flipV="1">
              <a:off x="4631710" y="4772023"/>
              <a:ext cx="626090" cy="4764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 flipV="1">
              <a:off x="5715000" y="4772021"/>
              <a:ext cx="1047677" cy="2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 flipV="1">
            <a:off x="2339013" y="368102"/>
            <a:ext cx="4876800" cy="2965649"/>
            <a:chOff x="2324100" y="3333751"/>
            <a:chExt cx="4876800" cy="2965649"/>
          </a:xfrm>
        </p:grpSpPr>
        <p:cxnSp>
          <p:nvCxnSpPr>
            <p:cNvPr id="82" name="Straight Connector 81"/>
            <p:cNvCxnSpPr/>
            <p:nvPr/>
          </p:nvCxnSpPr>
          <p:spPr>
            <a:xfrm flipH="1" flipV="1">
              <a:off x="2440949" y="3333751"/>
              <a:ext cx="137151" cy="23190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83"/>
            <p:cNvGrpSpPr/>
            <p:nvPr/>
          </p:nvGrpSpPr>
          <p:grpSpPr>
            <a:xfrm>
              <a:off x="2324100" y="3565653"/>
              <a:ext cx="1181100" cy="2733747"/>
              <a:chOff x="2324100" y="3565653"/>
              <a:chExt cx="1181100" cy="2733747"/>
            </a:xfrm>
          </p:grpSpPr>
          <p:cxnSp>
            <p:nvCxnSpPr>
              <p:cNvPr id="192" name="Straight Connector 191"/>
              <p:cNvCxnSpPr/>
              <p:nvPr/>
            </p:nvCxnSpPr>
            <p:spPr>
              <a:xfrm flipH="1">
                <a:off x="2578100" y="3565653"/>
                <a:ext cx="1" cy="1406396"/>
              </a:xfrm>
              <a:prstGeom prst="line">
                <a:avLst/>
              </a:prstGeom>
              <a:ln w="190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3063876" y="4000502"/>
                <a:ext cx="0" cy="971547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4" name="Group 193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203" name="Group 202"/>
                <p:cNvGrpSpPr/>
                <p:nvPr/>
              </p:nvGrpSpPr>
              <p:grpSpPr>
                <a:xfrm>
                  <a:off x="2486025" y="4572000"/>
                  <a:ext cx="333375" cy="1030322"/>
                  <a:chOff x="2486025" y="4572000"/>
                  <a:chExt cx="333375" cy="1030322"/>
                </a:xfrm>
              </p:grpSpPr>
              <p:sp>
                <p:nvSpPr>
                  <p:cNvPr id="208" name="Rectangle 207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9" name="TextBox 208"/>
                  <p:cNvSpPr txBox="1"/>
                  <p:nvPr/>
                </p:nvSpPr>
                <p:spPr>
                  <a:xfrm rot="16200000">
                    <a:off x="2313517" y="5109238"/>
                    <a:ext cx="67839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P11GA</a:t>
                    </a:r>
                  </a:p>
                </p:txBody>
              </p:sp>
              <p:cxnSp>
                <p:nvCxnSpPr>
                  <p:cNvPr id="210" name="Straight Connector 209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4" name="Group 203"/>
                <p:cNvGrpSpPr/>
                <p:nvPr/>
              </p:nvGrpSpPr>
              <p:grpSpPr>
                <a:xfrm>
                  <a:off x="2971800" y="4927136"/>
                  <a:ext cx="333375" cy="846807"/>
                  <a:chOff x="2486025" y="4927137"/>
                  <a:chExt cx="333375" cy="846807"/>
                </a:xfrm>
              </p:grpSpPr>
              <p:sp>
                <p:nvSpPr>
                  <p:cNvPr id="205" name="Rectangle 204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06" name="TextBox 205"/>
                  <p:cNvSpPr txBox="1"/>
                  <p:nvPr/>
                </p:nvSpPr>
                <p:spPr>
                  <a:xfrm rot="16200000">
                    <a:off x="2316723" y="5109238"/>
                    <a:ext cx="67197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P11GB</a:t>
                    </a:r>
                  </a:p>
                </p:txBody>
              </p:sp>
              <p:cxnSp>
                <p:nvCxnSpPr>
                  <p:cNvPr id="207" name="Straight Connector 206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5" name="Rectangle 194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 flipV="1">
                <a:off x="2422784" y="5776180"/>
                <a:ext cx="1028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G layer bias</a:t>
                </a:r>
              </a:p>
              <a:p>
                <a:r>
                  <a:rPr lang="en-US" sz="1400" dirty="0" smtClean="0"/>
                  <a:t>Filter </a:t>
                </a:r>
                <a:r>
                  <a:rPr lang="en-US" sz="1400" dirty="0" err="1" smtClean="0"/>
                  <a:t>Bd</a:t>
                </a:r>
                <a:r>
                  <a:rPr lang="en-US" sz="1400" dirty="0" smtClean="0"/>
                  <a:t> 11</a:t>
                </a:r>
              </a:p>
            </p:txBody>
          </p:sp>
          <p:cxnSp>
            <p:nvCxnSpPr>
              <p:cNvPr id="197" name="Straight Connector 196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1" name="Oval 200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2" name="Straight Connector 201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/>
            <p:cNvGrpSpPr/>
            <p:nvPr/>
          </p:nvGrpSpPr>
          <p:grpSpPr>
            <a:xfrm>
              <a:off x="3735387" y="4571999"/>
              <a:ext cx="1181100" cy="1727400"/>
              <a:chOff x="2324100" y="4572000"/>
              <a:chExt cx="1181100" cy="172740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5" name="Group 174"/>
              <p:cNvGrpSpPr/>
              <p:nvPr/>
            </p:nvGrpSpPr>
            <p:grpSpPr>
              <a:xfrm>
                <a:off x="2486025" y="4572000"/>
                <a:ext cx="819150" cy="1201943"/>
                <a:chOff x="2486025" y="4572000"/>
                <a:chExt cx="819150" cy="1201943"/>
              </a:xfrm>
            </p:grpSpPr>
            <p:grpSp>
              <p:nvGrpSpPr>
                <p:cNvPr id="184" name="Group 183"/>
                <p:cNvGrpSpPr/>
                <p:nvPr/>
              </p:nvGrpSpPr>
              <p:grpSpPr>
                <a:xfrm>
                  <a:off x="2486025" y="4572000"/>
                  <a:ext cx="333375" cy="1030322"/>
                  <a:chOff x="2486025" y="4572000"/>
                  <a:chExt cx="333375" cy="1030322"/>
                </a:xfrm>
              </p:grpSpPr>
              <p:sp>
                <p:nvSpPr>
                  <p:cNvPr id="189" name="Rectangle 188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90" name="TextBox 189"/>
                  <p:cNvSpPr txBox="1"/>
                  <p:nvPr/>
                </p:nvSpPr>
                <p:spPr>
                  <a:xfrm rot="16200000">
                    <a:off x="2313517" y="5109238"/>
                    <a:ext cx="67839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P12GA</a:t>
                    </a:r>
                  </a:p>
                </p:txBody>
              </p:sp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2730500" y="4572000"/>
                    <a:ext cx="0" cy="409575"/>
                  </a:xfrm>
                  <a:prstGeom prst="line">
                    <a:avLst/>
                  </a:prstGeom>
                  <a:ln w="19050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5" name="Group 184"/>
                <p:cNvGrpSpPr/>
                <p:nvPr/>
              </p:nvGrpSpPr>
              <p:grpSpPr>
                <a:xfrm>
                  <a:off x="2971800" y="4927136"/>
                  <a:ext cx="333375" cy="846807"/>
                  <a:chOff x="2486025" y="4927137"/>
                  <a:chExt cx="333375" cy="846807"/>
                </a:xfrm>
              </p:grpSpPr>
              <p:sp>
                <p:nvSpPr>
                  <p:cNvPr id="186" name="Rectangle 185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87" name="TextBox 186"/>
                  <p:cNvSpPr txBox="1"/>
                  <p:nvPr/>
                </p:nvSpPr>
                <p:spPr>
                  <a:xfrm rot="16200000">
                    <a:off x="2316723" y="5109238"/>
                    <a:ext cx="67197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P12GB</a:t>
                    </a:r>
                  </a:p>
                </p:txBody>
              </p:sp>
              <p:cxnSp>
                <p:nvCxnSpPr>
                  <p:cNvPr id="188" name="Straight Connector 187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76" name="Rectangle 175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 flipV="1">
                <a:off x="2422784" y="5776180"/>
                <a:ext cx="1028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G layer bias</a:t>
                </a:r>
              </a:p>
              <a:p>
                <a:r>
                  <a:rPr lang="en-US" sz="1400" dirty="0" smtClean="0"/>
                  <a:t>Filter </a:t>
                </a:r>
                <a:r>
                  <a:rPr lang="en-US" sz="1400" dirty="0" err="1" smtClean="0"/>
                  <a:t>Bd</a:t>
                </a:r>
                <a:r>
                  <a:rPr lang="en-US" sz="1400" dirty="0" smtClean="0"/>
                  <a:t> 12</a:t>
                </a:r>
              </a:p>
            </p:txBody>
          </p:sp>
          <p:cxnSp>
            <p:nvCxnSpPr>
              <p:cNvPr id="178" name="Straight Connector 177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2" name="Oval 181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83" name="Straight Connector 182"/>
              <p:cNvCxnSpPr/>
              <p:nvPr/>
            </p:nvCxnSpPr>
            <p:spPr>
              <a:xfrm>
                <a:off x="3216275" y="4775248"/>
                <a:ext cx="0" cy="204788"/>
              </a:xfrm>
              <a:prstGeom prst="line">
                <a:avLst/>
              </a:prstGeom>
              <a:ln w="1905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>
              <a:off x="6019800" y="4572001"/>
              <a:ext cx="1181100" cy="1727399"/>
              <a:chOff x="2324100" y="4572001"/>
              <a:chExt cx="1181100" cy="1727399"/>
            </a:xfrm>
          </p:grpSpPr>
          <p:cxnSp>
            <p:nvCxnSpPr>
              <p:cNvPr id="154" name="Straight Connector 153"/>
              <p:cNvCxnSpPr/>
              <p:nvPr/>
            </p:nvCxnSpPr>
            <p:spPr>
              <a:xfrm>
                <a:off x="2578100" y="4572001"/>
                <a:ext cx="0" cy="400049"/>
              </a:xfrm>
              <a:prstGeom prst="line">
                <a:avLst/>
              </a:prstGeom>
              <a:ln w="190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3063875" y="4772025"/>
                <a:ext cx="0" cy="2000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6" name="Group 155"/>
              <p:cNvGrpSpPr/>
              <p:nvPr/>
            </p:nvGrpSpPr>
            <p:grpSpPr>
              <a:xfrm>
                <a:off x="2486025" y="4923931"/>
                <a:ext cx="819150" cy="850012"/>
                <a:chOff x="2486025" y="4923931"/>
                <a:chExt cx="819150" cy="850012"/>
              </a:xfrm>
            </p:grpSpPr>
            <p:grpSp>
              <p:nvGrpSpPr>
                <p:cNvPr id="165" name="Group 164"/>
                <p:cNvGrpSpPr/>
                <p:nvPr/>
              </p:nvGrpSpPr>
              <p:grpSpPr>
                <a:xfrm>
                  <a:off x="2486025" y="4923931"/>
                  <a:ext cx="333375" cy="678391"/>
                  <a:chOff x="2486025" y="4923931"/>
                  <a:chExt cx="333375" cy="678391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1" name="TextBox 170"/>
                  <p:cNvSpPr txBox="1"/>
                  <p:nvPr/>
                </p:nvSpPr>
                <p:spPr>
                  <a:xfrm rot="16200000">
                    <a:off x="2313517" y="5109238"/>
                    <a:ext cx="678391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P20GA</a:t>
                    </a:r>
                  </a:p>
                </p:txBody>
              </p:sp>
            </p:grpSp>
            <p:grpSp>
              <p:nvGrpSpPr>
                <p:cNvPr id="166" name="Group 165"/>
                <p:cNvGrpSpPr/>
                <p:nvPr/>
              </p:nvGrpSpPr>
              <p:grpSpPr>
                <a:xfrm>
                  <a:off x="2971800" y="4927136"/>
                  <a:ext cx="333375" cy="846807"/>
                  <a:chOff x="2486025" y="4927137"/>
                  <a:chExt cx="333375" cy="846807"/>
                </a:xfrm>
              </p:grpSpPr>
              <p:sp>
                <p:nvSpPr>
                  <p:cNvPr id="167" name="Rectangle 166"/>
                  <p:cNvSpPr/>
                  <p:nvPr/>
                </p:nvSpPr>
                <p:spPr>
                  <a:xfrm>
                    <a:off x="2486025" y="4972050"/>
                    <a:ext cx="333375" cy="59055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68" name="TextBox 167"/>
                  <p:cNvSpPr txBox="1"/>
                  <p:nvPr/>
                </p:nvSpPr>
                <p:spPr>
                  <a:xfrm rot="16200000">
                    <a:off x="2316723" y="5109238"/>
                    <a:ext cx="671979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400" dirty="0" smtClean="0"/>
                      <a:t>P20GB</a:t>
                    </a:r>
                  </a:p>
                </p:txBody>
              </p:sp>
              <p:cxnSp>
                <p:nvCxnSpPr>
                  <p:cNvPr id="169" name="Straight Connector 168"/>
                  <p:cNvCxnSpPr/>
                  <p:nvPr/>
                </p:nvCxnSpPr>
                <p:spPr>
                  <a:xfrm>
                    <a:off x="2730500" y="5569156"/>
                    <a:ext cx="0" cy="20478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57" name="Rectangle 156"/>
              <p:cNvSpPr/>
              <p:nvPr/>
            </p:nvSpPr>
            <p:spPr>
              <a:xfrm>
                <a:off x="2324100" y="5562600"/>
                <a:ext cx="1181100" cy="68580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 flipV="1">
                <a:off x="2422784" y="5776180"/>
                <a:ext cx="10287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G layer bias</a:t>
                </a:r>
              </a:p>
              <a:p>
                <a:r>
                  <a:rPr lang="en-US" sz="1400" dirty="0" smtClean="0"/>
                  <a:t>Filter </a:t>
                </a:r>
                <a:r>
                  <a:rPr lang="en-US" sz="1400" dirty="0" err="1" smtClean="0"/>
                  <a:t>Bd</a:t>
                </a:r>
                <a:r>
                  <a:rPr lang="en-US" sz="1400" dirty="0" smtClean="0"/>
                  <a:t> 20</a:t>
                </a:r>
              </a:p>
            </p:txBody>
          </p:sp>
          <p:cxnSp>
            <p:nvCxnSpPr>
              <p:cNvPr id="159" name="Straight Connector 158"/>
              <p:cNvCxnSpPr/>
              <p:nvPr/>
            </p:nvCxnSpPr>
            <p:spPr>
              <a:xfrm>
                <a:off x="3048000" y="5562600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2578101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2730500" y="5571341"/>
                <a:ext cx="0" cy="2047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578100" y="5767388"/>
                <a:ext cx="63817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Oval 162"/>
              <p:cNvSpPr/>
              <p:nvPr/>
            </p:nvSpPr>
            <p:spPr>
              <a:xfrm>
                <a:off x="2864731" y="5744528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5276850" y="5269117"/>
              <a:ext cx="350519" cy="45720"/>
              <a:chOff x="5257800" y="5874066"/>
              <a:chExt cx="350519" cy="45720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5257800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5410199" y="5874067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5562600" y="5874066"/>
                <a:ext cx="45719" cy="45719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40" name="Straight Connector 139"/>
            <p:cNvCxnSpPr/>
            <p:nvPr/>
          </p:nvCxnSpPr>
          <p:spPr>
            <a:xfrm flipH="1" flipV="1">
              <a:off x="2730500" y="4572000"/>
              <a:ext cx="1258888" cy="1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H="1">
              <a:off x="4141787" y="4572001"/>
              <a:ext cx="1116013" cy="0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H="1">
              <a:off x="5715000" y="4581527"/>
              <a:ext cx="558802" cy="0"/>
            </a:xfrm>
            <a:prstGeom prst="line">
              <a:avLst/>
            </a:prstGeom>
            <a:ln w="1905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H="1" flipV="1">
              <a:off x="3220064" y="4762731"/>
              <a:ext cx="1258888" cy="1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H="1" flipV="1">
              <a:off x="4631710" y="4772023"/>
              <a:ext cx="626090" cy="4764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 flipV="1">
              <a:off x="5715000" y="4772021"/>
              <a:ext cx="1047677" cy="2"/>
            </a:xfrm>
            <a:prstGeom prst="line">
              <a:avLst/>
            </a:prstGeom>
            <a:ln w="1905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914935" y="2047553"/>
            <a:ext cx="1540926" cy="2467297"/>
            <a:chOff x="1056224" y="2047553"/>
            <a:chExt cx="1540926" cy="2467297"/>
          </a:xfrm>
        </p:grpSpPr>
        <p:sp>
          <p:nvSpPr>
            <p:cNvPr id="7" name="Rectangle 6"/>
            <p:cNvSpPr/>
            <p:nvPr/>
          </p:nvSpPr>
          <p:spPr>
            <a:xfrm>
              <a:off x="1530350" y="2152650"/>
              <a:ext cx="165100" cy="2362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225550" y="3219450"/>
              <a:ext cx="1371600" cy="433117"/>
              <a:chOff x="1143000" y="1905000"/>
              <a:chExt cx="1371600" cy="433117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25600" y="1905000"/>
                <a:ext cx="457200" cy="2286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089150" y="1943100"/>
                <a:ext cx="304800" cy="152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1905000"/>
                <a:ext cx="304800" cy="2286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 rot="2186034">
                <a:off x="1590847" y="2261917"/>
                <a:ext cx="457200" cy="76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5" idx="3"/>
              </p:cNvCxnSpPr>
              <p:nvPr/>
            </p:nvCxnSpPr>
            <p:spPr>
              <a:xfrm>
                <a:off x="2393950" y="2019300"/>
                <a:ext cx="120650" cy="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1" name="TextBox 210"/>
            <p:cNvSpPr txBox="1"/>
            <p:nvPr/>
          </p:nvSpPr>
          <p:spPr>
            <a:xfrm rot="16200000">
              <a:off x="677755" y="2426022"/>
              <a:ext cx="10647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Bias Input G</a:t>
              </a:r>
            </a:p>
          </p:txBody>
        </p:sp>
      </p:grpSp>
      <p:sp>
        <p:nvSpPr>
          <p:cNvPr id="212" name="TextBox 211"/>
          <p:cNvSpPr txBox="1"/>
          <p:nvPr/>
        </p:nvSpPr>
        <p:spPr>
          <a:xfrm>
            <a:off x="1708150" y="2911673"/>
            <a:ext cx="481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SHV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1650179" y="3780885"/>
            <a:ext cx="482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N.C.</a:t>
            </a:r>
          </a:p>
        </p:txBody>
      </p:sp>
      <p:cxnSp>
        <p:nvCxnSpPr>
          <p:cNvPr id="216" name="Straight Connector 215"/>
          <p:cNvCxnSpPr/>
          <p:nvPr/>
        </p:nvCxnSpPr>
        <p:spPr>
          <a:xfrm flipH="1" flipV="1">
            <a:off x="6439470" y="1710238"/>
            <a:ext cx="1643" cy="60083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V="1">
            <a:off x="6909219" y="1682174"/>
            <a:ext cx="0" cy="20478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>
            <a:off x="6439470" y="4309024"/>
            <a:ext cx="0" cy="64719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>
            <a:off x="6909219" y="1864087"/>
            <a:ext cx="0" cy="631463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6909219" y="4088662"/>
            <a:ext cx="8106" cy="894577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5520009" y="2918582"/>
            <a:ext cx="25089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Bias wires are 20 AWG stranded</a:t>
            </a:r>
          </a:p>
          <a:p>
            <a:r>
              <a:rPr lang="en-US" sz="1400" dirty="0" smtClean="0"/>
              <a:t>hook-up wire, color-coded, with</a:t>
            </a:r>
          </a:p>
          <a:p>
            <a:r>
              <a:rPr lang="en-US" sz="1400" dirty="0" smtClean="0"/>
              <a:t>silicone insulation rated for 3 kV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3254816" y="2815679"/>
            <a:ext cx="19815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Bias plugs are Phoenix</a:t>
            </a:r>
          </a:p>
          <a:p>
            <a:r>
              <a:rPr lang="en-US" sz="1400" dirty="0"/>
              <a:t>type </a:t>
            </a:r>
            <a:r>
              <a:rPr lang="en-US" sz="1400" dirty="0" smtClean="0"/>
              <a:t>1778832 with heat-</a:t>
            </a:r>
          </a:p>
          <a:p>
            <a:r>
              <a:rPr lang="en-US" sz="1400" dirty="0" smtClean="0"/>
              <a:t>shrink tubing applied</a:t>
            </a:r>
          </a:p>
          <a:p>
            <a:r>
              <a:rPr lang="en-US" sz="1400" dirty="0" smtClean="0"/>
              <a:t>to improve insulation</a:t>
            </a:r>
          </a:p>
        </p:txBody>
      </p:sp>
      <p:cxnSp>
        <p:nvCxnSpPr>
          <p:cNvPr id="238" name="Straight Connector 237"/>
          <p:cNvCxnSpPr/>
          <p:nvPr/>
        </p:nvCxnSpPr>
        <p:spPr>
          <a:xfrm flipH="1">
            <a:off x="2568224" y="4309024"/>
            <a:ext cx="3871246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 flipV="1">
            <a:off x="3078788" y="4088660"/>
            <a:ext cx="3836290" cy="2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>
            <a:off x="2615444" y="2311076"/>
            <a:ext cx="3824026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>
            <a:off x="3078789" y="2495550"/>
            <a:ext cx="3830430" cy="2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H="1">
            <a:off x="2584051" y="2667000"/>
            <a:ext cx="494738" cy="44526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 flipV="1">
            <a:off x="2572031" y="3628614"/>
            <a:ext cx="494738" cy="306159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2555240" y="3614467"/>
            <a:ext cx="45719" cy="45719"/>
          </a:xfrm>
          <a:prstGeom prst="ellips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6" name="Oval 245"/>
          <p:cNvSpPr/>
          <p:nvPr/>
        </p:nvSpPr>
        <p:spPr>
          <a:xfrm>
            <a:off x="3048000" y="4065800"/>
            <a:ext cx="45719" cy="45719"/>
          </a:xfrm>
          <a:prstGeom prst="ellips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7" name="Oval 246"/>
          <p:cNvSpPr/>
          <p:nvPr/>
        </p:nvSpPr>
        <p:spPr>
          <a:xfrm>
            <a:off x="2575050" y="3069311"/>
            <a:ext cx="45719" cy="45719"/>
          </a:xfrm>
          <a:prstGeom prst="ellips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8" name="Oval 247"/>
          <p:cNvSpPr/>
          <p:nvPr/>
        </p:nvSpPr>
        <p:spPr>
          <a:xfrm>
            <a:off x="3058158" y="2472690"/>
            <a:ext cx="45719" cy="45719"/>
          </a:xfrm>
          <a:prstGeom prst="ellips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9" name="Oval 248"/>
          <p:cNvSpPr/>
          <p:nvPr/>
        </p:nvSpPr>
        <p:spPr>
          <a:xfrm>
            <a:off x="2569717" y="2288216"/>
            <a:ext cx="45719" cy="45719"/>
          </a:xfrm>
          <a:prstGeom prst="ellips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0" name="Oval 249"/>
          <p:cNvSpPr/>
          <p:nvPr/>
        </p:nvSpPr>
        <p:spPr>
          <a:xfrm>
            <a:off x="2555241" y="4286165"/>
            <a:ext cx="45719" cy="45719"/>
          </a:xfrm>
          <a:prstGeom prst="ellipse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32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wlaundrie\Desktop\Wire harness\bias_receptacle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962721"/>
            <a:ext cx="3512066" cy="275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dirty="0" smtClean="0"/>
              <a:t>Bias Connectors</a:t>
            </a:r>
            <a:endParaRPr lang="en-US" dirty="0"/>
          </a:p>
        </p:txBody>
      </p:sp>
      <p:pic>
        <p:nvPicPr>
          <p:cNvPr id="3074" name="Picture 2" descr="C:\Users\awlaundrie\Desktop\Wire harness\bias_plug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035" y="3276600"/>
            <a:ext cx="3269789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61824" y="4038600"/>
            <a:ext cx="3248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Plugs </a:t>
            </a:r>
            <a:r>
              <a:rPr lang="en-US" sz="1600" dirty="0"/>
              <a:t>have small wedge-shaped protrusions that expand the receptacle body slightly when inserted. The protrusions lock into cut-outs in the receptacle body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Separation force is about 1 pound.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19200" y="1556132"/>
            <a:ext cx="3248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Surface-mount receptacles are compact </a:t>
            </a:r>
            <a:r>
              <a:rPr lang="en-US" sz="1600" dirty="0"/>
              <a:t>and </a:t>
            </a:r>
            <a:r>
              <a:rPr lang="en-US" sz="1600" dirty="0" smtClean="0"/>
              <a:t>mount </a:t>
            </a:r>
            <a:r>
              <a:rPr lang="en-US" sz="1600" dirty="0"/>
              <a:t>securely to circuit boards.  </a:t>
            </a:r>
            <a:r>
              <a:rPr lang="en-US" sz="1600" dirty="0" smtClean="0"/>
              <a:t>The </a:t>
            </a:r>
            <a:r>
              <a:rPr lang="en-US" sz="1600" dirty="0"/>
              <a:t>insulation material is a liquid-crystal polymer with high heat tolerance and good low-temperature performance.</a:t>
            </a:r>
            <a:endParaRPr lang="en-US" sz="1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57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 harness construction</a:t>
            </a:r>
            <a:endParaRPr lang="en-US" dirty="0"/>
          </a:p>
        </p:txBody>
      </p:sp>
      <p:pic>
        <p:nvPicPr>
          <p:cNvPr id="4098" name="Picture 2" descr="C:\Users\awlaundrie\Desktop\Wire harness\20170703_1545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5561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wlaundrie\Desktop\Wire harness\SHV panel with cable ti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147" y="3962400"/>
            <a:ext cx="337308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4330095"/>
            <a:ext cx="3553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Field cage bias will bypass SHV panels in DUNE. The SHV panel will have fewer connectors and a smaller footprint.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16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NE_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518</Words>
  <Application>Microsoft Office PowerPoint</Application>
  <PresentationFormat>On-screen Show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DUNE_Template</vt:lpstr>
      <vt:lpstr>Bias Wire Harness Design and Construction</vt:lpstr>
      <vt:lpstr>Bias Wire Harness Features</vt:lpstr>
      <vt:lpstr>Bias Harness: A Mess of Wires</vt:lpstr>
      <vt:lpstr>Looped Daisy-Chain (Ring) Architecture</vt:lpstr>
      <vt:lpstr>PowerPoint Presentation</vt:lpstr>
      <vt:lpstr>PowerPoint Presentation</vt:lpstr>
      <vt:lpstr>PowerPoint Presentation</vt:lpstr>
      <vt:lpstr>Bias Connectors</vt:lpstr>
      <vt:lpstr>Wire harness construction</vt:lpstr>
      <vt:lpstr>Backup Slides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Bias Wire Harness Design and Construction</dc:title>
  <dc:creator>awlaundrie</dc:creator>
  <cp:lastModifiedBy>PJM</cp:lastModifiedBy>
  <cp:revision>10</cp:revision>
  <dcterms:created xsi:type="dcterms:W3CDTF">2006-08-16T00:00:00Z</dcterms:created>
  <dcterms:modified xsi:type="dcterms:W3CDTF">2019-11-18T01:32:54Z</dcterms:modified>
</cp:coreProperties>
</file>