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1" r:id="rId2"/>
    <p:sldMasterId id="2147483687" r:id="rId3"/>
    <p:sldMasterId id="2147483695" r:id="rId4"/>
  </p:sldMasterIdLst>
  <p:notesMasterIdLst>
    <p:notesMasterId r:id="rId11"/>
  </p:notesMasterIdLst>
  <p:handoutMasterIdLst>
    <p:handoutMasterId r:id="rId12"/>
  </p:handoutMasterIdLst>
  <p:sldIdLst>
    <p:sldId id="256" r:id="rId5"/>
    <p:sldId id="656" r:id="rId6"/>
    <p:sldId id="658" r:id="rId7"/>
    <p:sldId id="657" r:id="rId8"/>
    <p:sldId id="659" r:id="rId9"/>
    <p:sldId id="295" r:id="rId10"/>
  </p:sldIdLst>
  <p:sldSz cx="9144000" cy="6858000" type="screen4x3"/>
  <p:notesSz cx="6985000" cy="92837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204">
          <p15:clr>
            <a:srgbClr val="A4A3A4"/>
          </p15:clr>
        </p15:guide>
        <p15:guide id="2" orient="horz" pos="476">
          <p15:clr>
            <a:srgbClr val="A4A3A4"/>
          </p15:clr>
        </p15:guide>
        <p15:guide id="3" orient="horz" pos="1443">
          <p15:clr>
            <a:srgbClr val="A4A3A4"/>
          </p15:clr>
        </p15:guide>
        <p15:guide id="4" orient="horz" pos="966">
          <p15:clr>
            <a:srgbClr val="A4A3A4"/>
          </p15:clr>
        </p15:guide>
        <p15:guide id="5" orient="horz" pos="1876">
          <p15:clr>
            <a:srgbClr val="A4A3A4"/>
          </p15:clr>
        </p15:guide>
        <p15:guide id="6" orient="horz" pos="3616">
          <p15:clr>
            <a:srgbClr val="A4A3A4"/>
          </p15:clr>
        </p15:guide>
        <p15:guide id="7" pos="2190">
          <p15:clr>
            <a:srgbClr val="A4A3A4"/>
          </p15:clr>
        </p15:guide>
        <p15:guide id="8" pos="2188">
          <p15:clr>
            <a:srgbClr val="A4A3A4"/>
          </p15:clr>
        </p15:guide>
        <p15:guide id="9" pos="5026">
          <p15:clr>
            <a:srgbClr val="A4A3A4"/>
          </p15:clr>
        </p15:guide>
        <p15:guide id="10" pos="2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547A"/>
    <a:srgbClr val="3C5A77"/>
    <a:srgbClr val="FF9900"/>
    <a:srgbClr val="FF00FF"/>
    <a:srgbClr val="FF4BFF"/>
    <a:srgbClr val="FFFFFF"/>
    <a:srgbClr val="E95125"/>
    <a:srgbClr val="F37C23"/>
    <a:srgbClr val="BC5F2B"/>
    <a:srgbClr val="B856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43" autoAdjust="0"/>
    <p:restoredTop sz="94660"/>
  </p:normalViewPr>
  <p:slideViewPr>
    <p:cSldViewPr snapToGrid="0" snapToObjects="1">
      <p:cViewPr varScale="1">
        <p:scale>
          <a:sx n="59" d="100"/>
          <a:sy n="59" d="100"/>
        </p:scale>
        <p:origin x="1674" y="72"/>
      </p:cViewPr>
      <p:guideLst>
        <p:guide orient="horz" pos="4204"/>
        <p:guide orient="horz" pos="476"/>
        <p:guide orient="horz" pos="1443"/>
        <p:guide orient="horz" pos="966"/>
        <p:guide orient="horz" pos="1876"/>
        <p:guide orient="horz" pos="3616"/>
        <p:guide pos="2190"/>
        <p:guide pos="2188"/>
        <p:guide pos="5026"/>
        <p:guide pos="2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B589245-636E-234E-BFAD-9607949806CA}" type="datetimeFigureOut">
              <a:rPr lang="en-US"/>
              <a:pPr>
                <a:defRPr/>
              </a:pPr>
              <a:t>11/19/2019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2F3B233-32CA-1B4D-AFEE-D703F5CA5C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2863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29BCED8-DCF3-A94B-99F8-D2FB79A8911E}" type="datetimeFigureOut">
              <a:rPr lang="en-US"/>
              <a:pPr>
                <a:defRPr/>
              </a:pPr>
              <a:t>11/19/2019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EA82294-BF3E-954A-9E49-35D72A5F00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74185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Geneva" charset="0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8" name="Google Shape;258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96819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30416"/>
            <a:ext cx="8218488" cy="1143000"/>
          </a:xfrm>
          <a:prstGeom prst="rect">
            <a:avLst/>
          </a:prstGeom>
        </p:spPr>
        <p:txBody>
          <a:bodyPr vert="horz" lIns="0" tIns="0" rIns="0" bIns="0" anchor="b" anchorCtr="0"/>
          <a:lstStyle>
            <a:lvl1pPr algn="l">
              <a:defRPr sz="3200" b="1" i="0" baseline="0">
                <a:solidFill>
                  <a:srgbClr val="E95125"/>
                </a:solidFill>
                <a:latin typeface="Helvetica"/>
                <a:cs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54025" y="2696827"/>
            <a:ext cx="8221663" cy="1721069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FontTx/>
              <a:buNone/>
              <a:defRPr sz="2200" b="0" i="0" baseline="0">
                <a:solidFill>
                  <a:srgbClr val="E95125"/>
                </a:solidFill>
                <a:latin typeface="Helvetica"/>
                <a:cs typeface="Helvetica"/>
              </a:defRPr>
            </a:lvl1pPr>
            <a:lvl2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2pPr>
            <a:lvl3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3pPr>
            <a:lvl4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4pPr>
            <a:lvl5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BA45CF0-2912-4F0D-9FAA-10BFBF0CC0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614526" y="6032112"/>
            <a:ext cx="2286000" cy="488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023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4026" y="462518"/>
            <a:ext cx="8229600" cy="647102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>
            <a:lvl1pPr algn="l">
              <a:defRPr sz="40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1"/>
          </p:nvPr>
        </p:nvSpPr>
        <p:spPr>
          <a:xfrm>
            <a:off x="454029" y="1207770"/>
            <a:ext cx="8232771" cy="5070302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926A9424-C281-42EF-B767-6E16B6DE2D65}" type="datetime1">
              <a:rPr lang="en-US" smtClean="0">
                <a:latin typeface="Helvetica"/>
                <a:cs typeface="Helvetica"/>
              </a:rPr>
              <a:t>11/19/2019</a:t>
            </a:fld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/>
              <a:t>A. Marchionni | Cost &amp;Schedule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823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D8F8D323-F396-4181-AF34-F2253905E254}" type="datetime1">
              <a:rPr lang="en-US" smtClean="0">
                <a:latin typeface="Helvetica"/>
                <a:cs typeface="Helvetica"/>
              </a:rPr>
              <a:t>11/19/2019</a:t>
            </a:fld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/>
              <a:t>A. Marchionni | Cost &amp;Schedule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1"/>
          </p:nvPr>
        </p:nvSpPr>
        <p:spPr>
          <a:xfrm>
            <a:off x="454026" y="1207770"/>
            <a:ext cx="3990750" cy="503162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marL="256032" marR="0" lvl="0" indent="-265176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2"/>
          </p:nvPr>
        </p:nvSpPr>
        <p:spPr>
          <a:xfrm>
            <a:off x="4696050" y="1215721"/>
            <a:ext cx="3990750" cy="503162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878647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4" y="5521482"/>
            <a:ext cx="4003605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4683195" y="5521482"/>
            <a:ext cx="4003605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376F6C67-4064-4D8D-8CC9-2921A48E3253}" type="datetime1">
              <a:rPr lang="en-US" smtClean="0">
                <a:latin typeface="Helvetica"/>
                <a:cs typeface="Helvetica"/>
              </a:rPr>
              <a:t>11/19/2019</a:t>
            </a:fld>
            <a:endParaRPr lang="en-US" dirty="0">
              <a:latin typeface="Helvetica"/>
              <a:cs typeface="Helvetica"/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/>
              <a:t>A. Marchionni | Cost &amp;Schedule</a:t>
            </a: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1"/>
          </p:nvPr>
        </p:nvSpPr>
        <p:spPr>
          <a:xfrm>
            <a:off x="470059" y="1206941"/>
            <a:ext cx="3990750" cy="418011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4"/>
          </p:nvPr>
        </p:nvSpPr>
        <p:spPr>
          <a:xfrm>
            <a:off x="4696050" y="1206941"/>
            <a:ext cx="3990750" cy="418011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658376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457200" y="1238250"/>
            <a:ext cx="8229600" cy="5009097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8B9B0FFF-0AE3-4F04-AAA1-FFE490E7FA7C}" type="datetime1">
              <a:rPr lang="en-US" smtClean="0">
                <a:latin typeface="Helvetica"/>
                <a:cs typeface="Helvetica"/>
              </a:rPr>
              <a:t>11/19/2019</a:t>
            </a:fld>
            <a:endParaRPr lang="en-US" dirty="0">
              <a:latin typeface="Helvetica"/>
              <a:cs typeface="Helvetica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/>
              <a:t>A. Marchionni | Cost &amp;Schedule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5516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237106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BBCD03B4-F603-4979-ADFB-4D18F14732F3}" type="datetime1">
              <a:rPr lang="en-US" smtClean="0">
                <a:latin typeface="Helvetica"/>
                <a:cs typeface="Helvetica"/>
              </a:rPr>
              <a:t>11/19/2019</a:t>
            </a:fld>
            <a:endParaRPr lang="en-US" dirty="0">
              <a:latin typeface="Helvetica"/>
              <a:cs typeface="Helvetica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/>
              <a:t>A. Marchionni | Cost &amp;Schedule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75231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"/>
          <p:cNvSpPr>
            <a:spLocks noGrp="1"/>
          </p:cNvSpPr>
          <p:nvPr>
            <p:ph type="body" idx="11"/>
          </p:nvPr>
        </p:nvSpPr>
        <p:spPr>
          <a:xfrm>
            <a:off x="457204" y="5340612"/>
            <a:ext cx="3017520" cy="915332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3716338" y="1208366"/>
            <a:ext cx="4959767" cy="5047578"/>
          </a:xfrm>
          <a:prstGeom prst="rect">
            <a:avLst/>
          </a:prstGeom>
        </p:spPr>
        <p:txBody>
          <a:bodyPr vert="horz" lIns="0" rIns="0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71A1166-1DFD-4CF4-8127-6FEB75DB1D09}" type="datetime1">
              <a:rPr lang="en-US" smtClean="0">
                <a:latin typeface="Helvetica"/>
                <a:cs typeface="Helvetica"/>
              </a:rPr>
              <a:t>11/19/2019</a:t>
            </a:fld>
            <a:endParaRPr lang="en-US" dirty="0">
              <a:latin typeface="Helvetica"/>
              <a:cs typeface="Helvetica"/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/>
              <a:t>A. Marchionni | Cost &amp;Schedule</a:t>
            </a: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6"/>
          </p:nvPr>
        </p:nvSpPr>
        <p:spPr>
          <a:xfrm>
            <a:off x="470059" y="1206941"/>
            <a:ext cx="3004665" cy="404697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339067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4025" y="1227137"/>
            <a:ext cx="8229600" cy="4487650"/>
          </a:xfrm>
          <a:prstGeom prst="rect">
            <a:avLst/>
          </a:prstGeom>
        </p:spPr>
        <p:txBody>
          <a:bodyPr lIns="0" rIns="0"/>
          <a:lstStyle>
            <a:lvl1pPr marL="0" indent="0">
              <a:buNone/>
              <a:defRPr sz="3200">
                <a:solidFill>
                  <a:srgbClr val="3C5A77"/>
                </a:solidFill>
                <a:latin typeface="Helvetica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1"/>
          </p:nvPr>
        </p:nvSpPr>
        <p:spPr>
          <a:xfrm>
            <a:off x="457204" y="5839748"/>
            <a:ext cx="8229596" cy="439738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458988"/>
            <a:ext cx="8229600" cy="7019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48C56CB2-5053-4BF4-B1BE-943B84F4AA95}" type="datetime1">
              <a:rPr lang="en-US" smtClean="0">
                <a:latin typeface="Helvetica"/>
                <a:cs typeface="Helvetica"/>
              </a:rPr>
              <a:t>11/19/2019</a:t>
            </a:fld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/>
              <a:t>A. Marchionni | Cost &amp;Schedule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4147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4026" y="462518"/>
            <a:ext cx="8229600" cy="647102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>
            <a:lvl1pPr algn="l">
              <a:defRPr sz="40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1"/>
          </p:nvPr>
        </p:nvSpPr>
        <p:spPr>
          <a:xfrm>
            <a:off x="454029" y="1207770"/>
            <a:ext cx="8232771" cy="5070302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41AE6659-9179-4749-8606-9AA2113C3971}" type="datetime1">
              <a:rPr lang="en-US" smtClean="0">
                <a:latin typeface="Helvetica"/>
                <a:cs typeface="Helvetica"/>
              </a:rPr>
              <a:t>11/19/2019</a:t>
            </a:fld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/>
              <a:t>A. Marchionni | Cost &amp;Schedule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00712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B1C79684-36A9-4C85-940A-C618CA711C2A}" type="datetime1">
              <a:rPr lang="en-US" smtClean="0">
                <a:latin typeface="Helvetica"/>
                <a:cs typeface="Helvetica"/>
              </a:rPr>
              <a:t>11/19/2019</a:t>
            </a:fld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/>
              <a:t>A. Marchionni | Cost &amp;Schedule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1"/>
          </p:nvPr>
        </p:nvSpPr>
        <p:spPr>
          <a:xfrm>
            <a:off x="454026" y="1207770"/>
            <a:ext cx="3990750" cy="503162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marL="256032" marR="0" lvl="0" indent="-265176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2"/>
          </p:nvPr>
        </p:nvSpPr>
        <p:spPr>
          <a:xfrm>
            <a:off x="4696050" y="1215721"/>
            <a:ext cx="3990750" cy="503162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27910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4" y="5521482"/>
            <a:ext cx="4003605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4683195" y="5521482"/>
            <a:ext cx="4003605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C32AC06F-BB6F-401D-A6E2-5C05D2E164BE}" type="datetime1">
              <a:rPr lang="en-US" smtClean="0">
                <a:latin typeface="Helvetica"/>
                <a:cs typeface="Helvetica"/>
              </a:rPr>
              <a:t>11/19/2019</a:t>
            </a:fld>
            <a:endParaRPr lang="en-US" dirty="0">
              <a:latin typeface="Helvetica"/>
              <a:cs typeface="Helvetica"/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/>
              <a:t>A. Marchionni | Cost &amp;Schedule</a:t>
            </a: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1"/>
          </p:nvPr>
        </p:nvSpPr>
        <p:spPr>
          <a:xfrm>
            <a:off x="470059" y="1206941"/>
            <a:ext cx="3990750" cy="418011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4"/>
          </p:nvPr>
        </p:nvSpPr>
        <p:spPr>
          <a:xfrm>
            <a:off x="4696050" y="1206941"/>
            <a:ext cx="3990750" cy="418011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395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4026" y="462518"/>
            <a:ext cx="8229600" cy="647102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>
            <a:lvl1pPr algn="l">
              <a:defRPr sz="40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1"/>
          </p:nvPr>
        </p:nvSpPr>
        <p:spPr>
          <a:xfrm>
            <a:off x="454029" y="1207770"/>
            <a:ext cx="8232771" cy="5070302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EAC68CB-3AFB-4764-87CA-2F8DC7534CF7}" type="datetime1">
              <a:rPr lang="en-US" smtClean="0">
                <a:latin typeface="Helvetica"/>
                <a:cs typeface="Helvetica"/>
              </a:rPr>
              <a:t>11/19/2019</a:t>
            </a:fld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fr-FR"/>
              <a:t>A. Marchionni | Cost &amp;Schedule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6845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457200" y="1238250"/>
            <a:ext cx="8229600" cy="5009097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159DEA1-FC73-45C1-AD36-9D99BA1F4D6D}" type="datetime1">
              <a:rPr lang="en-US" smtClean="0">
                <a:latin typeface="Helvetica"/>
                <a:cs typeface="Helvetica"/>
              </a:rPr>
              <a:t>11/19/2019</a:t>
            </a:fld>
            <a:endParaRPr lang="en-US" dirty="0">
              <a:latin typeface="Helvetica"/>
              <a:cs typeface="Helvetica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/>
              <a:t>A. Marchionni | Cost &amp;Schedule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06420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237106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CD0B1E7-03B8-4EF1-B33C-0783CE48F913}" type="datetime1">
              <a:rPr lang="en-US" smtClean="0">
                <a:latin typeface="Helvetica"/>
                <a:cs typeface="Helvetica"/>
              </a:rPr>
              <a:t>11/19/2019</a:t>
            </a:fld>
            <a:endParaRPr lang="en-US" dirty="0">
              <a:latin typeface="Helvetica"/>
              <a:cs typeface="Helvetica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/>
              <a:t>A. Marchionni | Cost &amp;Schedule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8344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"/>
          <p:cNvSpPr>
            <a:spLocks noGrp="1"/>
          </p:cNvSpPr>
          <p:nvPr>
            <p:ph type="body" idx="11"/>
          </p:nvPr>
        </p:nvSpPr>
        <p:spPr>
          <a:xfrm>
            <a:off x="457204" y="5340612"/>
            <a:ext cx="3017520" cy="915332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3716338" y="1208366"/>
            <a:ext cx="4959767" cy="5047578"/>
          </a:xfrm>
          <a:prstGeom prst="rect">
            <a:avLst/>
          </a:prstGeom>
        </p:spPr>
        <p:txBody>
          <a:bodyPr vert="horz" lIns="0" rIns="0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8FD6BADF-26F6-41D6-90DD-87C4423E657E}" type="datetime1">
              <a:rPr lang="en-US" smtClean="0">
                <a:latin typeface="Helvetica"/>
                <a:cs typeface="Helvetica"/>
              </a:rPr>
              <a:t>11/19/2019</a:t>
            </a:fld>
            <a:endParaRPr lang="en-US" dirty="0">
              <a:latin typeface="Helvetica"/>
              <a:cs typeface="Helvetica"/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/>
              <a:t>A. Marchionni | Cost &amp;Schedule</a:t>
            </a: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6"/>
          </p:nvPr>
        </p:nvSpPr>
        <p:spPr>
          <a:xfrm>
            <a:off x="470059" y="1206941"/>
            <a:ext cx="3004665" cy="404697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5821175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4025" y="1227137"/>
            <a:ext cx="8229600" cy="4487650"/>
          </a:xfrm>
          <a:prstGeom prst="rect">
            <a:avLst/>
          </a:prstGeom>
        </p:spPr>
        <p:txBody>
          <a:bodyPr lIns="0" rIns="0"/>
          <a:lstStyle>
            <a:lvl1pPr marL="0" indent="0">
              <a:buNone/>
              <a:defRPr sz="3200">
                <a:solidFill>
                  <a:srgbClr val="3C5A77"/>
                </a:solidFill>
                <a:latin typeface="Helvetica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1"/>
          </p:nvPr>
        </p:nvSpPr>
        <p:spPr>
          <a:xfrm>
            <a:off x="457204" y="5839748"/>
            <a:ext cx="8229596" cy="439738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458988"/>
            <a:ext cx="8229600" cy="7019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881F1C4B-3F1C-410B-936D-95D3DEFB44E0}" type="datetime1">
              <a:rPr lang="en-US" smtClean="0">
                <a:latin typeface="Helvetica"/>
                <a:cs typeface="Helvetica"/>
              </a:rPr>
              <a:t>11/19/2019</a:t>
            </a:fld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/>
              <a:t>A. Marchionni | Cost &amp;Schedule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648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CC726CB6-8434-4FF8-B83F-CD510A233BAA}" type="datetime1">
              <a:rPr lang="en-US" smtClean="0">
                <a:latin typeface="Helvetica"/>
                <a:cs typeface="Helvetica"/>
              </a:rPr>
              <a:t>11/19/2019</a:t>
            </a:fld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fr-FR"/>
              <a:t>A. Marchionni | Cost &amp;Schedule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1"/>
          </p:nvPr>
        </p:nvSpPr>
        <p:spPr>
          <a:xfrm>
            <a:off x="454026" y="1207770"/>
            <a:ext cx="3990750" cy="503162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marL="256032" marR="0" lvl="0" indent="-265176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2"/>
          </p:nvPr>
        </p:nvSpPr>
        <p:spPr>
          <a:xfrm>
            <a:off x="4696050" y="1215721"/>
            <a:ext cx="3990750" cy="503162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82063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4" y="5521482"/>
            <a:ext cx="4003605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4683195" y="5521482"/>
            <a:ext cx="4003605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17D742C-70BD-4598-96ED-919CD7DF4FE9}" type="datetime1">
              <a:rPr lang="en-US" smtClean="0">
                <a:latin typeface="Helvetica"/>
                <a:cs typeface="Helvetica"/>
              </a:rPr>
              <a:t>11/19/2019</a:t>
            </a:fld>
            <a:endParaRPr lang="en-US" dirty="0">
              <a:latin typeface="Helvetica"/>
              <a:cs typeface="Helvetica"/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fr-FR"/>
              <a:t>A. Marchionni | Cost &amp;Schedule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1"/>
          </p:nvPr>
        </p:nvSpPr>
        <p:spPr>
          <a:xfrm>
            <a:off x="470059" y="1206941"/>
            <a:ext cx="3990750" cy="418011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4"/>
          </p:nvPr>
        </p:nvSpPr>
        <p:spPr>
          <a:xfrm>
            <a:off x="4696050" y="1206941"/>
            <a:ext cx="3990750" cy="418011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19620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457200" y="1238250"/>
            <a:ext cx="8229600" cy="5009097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625AD08-15EE-47C7-BE18-7F4D501642E9}" type="datetime1">
              <a:rPr lang="en-US" smtClean="0">
                <a:latin typeface="Helvetica"/>
                <a:cs typeface="Helvetica"/>
              </a:rPr>
              <a:t>11/19/2019</a:t>
            </a:fld>
            <a:endParaRPr lang="en-US" dirty="0">
              <a:latin typeface="Helvetica"/>
              <a:cs typeface="Helvetica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fr-FR"/>
              <a:t>A. Marchionni | Cost &amp;Schedule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782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237106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C419C3A4-E51F-44F1-83A4-AFD6BFBB287C}" type="datetime1">
              <a:rPr lang="en-US" smtClean="0">
                <a:latin typeface="Helvetica"/>
                <a:cs typeface="Helvetica"/>
              </a:rPr>
              <a:t>11/19/2019</a:t>
            </a:fld>
            <a:endParaRPr lang="en-US" dirty="0">
              <a:latin typeface="Helvetica"/>
              <a:cs typeface="Helvetica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fr-FR"/>
              <a:t>A. Marchionni | Cost &amp;Schedule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088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"/>
          <p:cNvSpPr>
            <a:spLocks noGrp="1"/>
          </p:cNvSpPr>
          <p:nvPr>
            <p:ph type="body" idx="11"/>
          </p:nvPr>
        </p:nvSpPr>
        <p:spPr>
          <a:xfrm>
            <a:off x="457204" y="5340612"/>
            <a:ext cx="3017520" cy="915332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3716338" y="1208366"/>
            <a:ext cx="4959767" cy="5047578"/>
          </a:xfrm>
          <a:prstGeom prst="rect">
            <a:avLst/>
          </a:prstGeom>
        </p:spPr>
        <p:txBody>
          <a:bodyPr vert="horz" lIns="0" rIns="0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54BEB17-5259-4E08-BDC4-B11D5D7A40F6}" type="datetime1">
              <a:rPr lang="en-US" smtClean="0">
                <a:latin typeface="Helvetica"/>
                <a:cs typeface="Helvetica"/>
              </a:rPr>
              <a:t>11/19/2019</a:t>
            </a:fld>
            <a:endParaRPr lang="en-US" dirty="0">
              <a:latin typeface="Helvetica"/>
              <a:cs typeface="Helvetica"/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fr-FR"/>
              <a:t>A. Marchionni | Cost &amp;Schedule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6"/>
          </p:nvPr>
        </p:nvSpPr>
        <p:spPr>
          <a:xfrm>
            <a:off x="470059" y="1206941"/>
            <a:ext cx="3004665" cy="404697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45480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4025" y="1227137"/>
            <a:ext cx="8229600" cy="4487650"/>
          </a:xfrm>
          <a:prstGeom prst="rect">
            <a:avLst/>
          </a:prstGeom>
        </p:spPr>
        <p:txBody>
          <a:bodyPr lIns="0" rIns="0"/>
          <a:lstStyle>
            <a:lvl1pPr marL="0" indent="0">
              <a:buNone/>
              <a:defRPr sz="3200">
                <a:solidFill>
                  <a:srgbClr val="3C5A77"/>
                </a:solidFill>
                <a:latin typeface="Helvetica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1"/>
          </p:nvPr>
        </p:nvSpPr>
        <p:spPr>
          <a:xfrm>
            <a:off x="457204" y="5839748"/>
            <a:ext cx="8229596" cy="439738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458988"/>
            <a:ext cx="8229600" cy="7019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C8181DD-902D-4D7D-A9C1-D1DCCCB7061E}" type="datetime1">
              <a:rPr lang="en-US" smtClean="0">
                <a:latin typeface="Helvetica"/>
                <a:cs typeface="Helvetica"/>
              </a:rPr>
              <a:t>11/19/2019</a:t>
            </a:fld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fr-FR"/>
              <a:t>A. Marchionni | Cost &amp;Schedule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412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1_Two Conte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31"/>
          <p:cNvSpPr txBox="1"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1" i="0" u="none" strike="noStrike" cap="none">
                <a:solidFill>
                  <a:srgbClr val="E95125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Google Shape;34;p31"/>
          <p:cNvSpPr txBox="1">
            <a:spLocks noGrp="1"/>
          </p:cNvSpPr>
          <p:nvPr>
            <p:ph type="dt" idx="10"/>
          </p:nvPr>
        </p:nvSpPr>
        <p:spPr>
          <a:xfrm>
            <a:off x="879219" y="6549548"/>
            <a:ext cx="998567" cy="1586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>
                <a:solidFill>
                  <a:srgbClr val="E9512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07CA1526-EFF4-4369-9C4C-BF955E51B9C2}" type="datetime1">
              <a:rPr lang="en-US" smtClean="0"/>
              <a:t>11/19/2019</a:t>
            </a:fld>
            <a:endParaRPr/>
          </a:p>
        </p:txBody>
      </p:sp>
      <p:sp>
        <p:nvSpPr>
          <p:cNvPr id="35" name="Google Shape;35;p31"/>
          <p:cNvSpPr txBox="1">
            <a:spLocks noGrp="1"/>
          </p:cNvSpPr>
          <p:nvPr>
            <p:ph type="ftr" idx="11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>
                <a:solidFill>
                  <a:srgbClr val="E95125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A. Marchionni | Cost &amp;Schedule</a:t>
            </a:r>
            <a:endParaRPr/>
          </a:p>
        </p:txBody>
      </p:sp>
      <p:sp>
        <p:nvSpPr>
          <p:cNvPr id="36" name="Google Shape;36;p31"/>
          <p:cNvSpPr txBox="1">
            <a:spLocks noGrp="1"/>
          </p:cNvSpPr>
          <p:nvPr>
            <p:ph type="sldNum" idx="12"/>
          </p:nvPr>
        </p:nvSpPr>
        <p:spPr>
          <a:xfrm>
            <a:off x="454026" y="6549548"/>
            <a:ext cx="425194" cy="1586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E95125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E95125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E95125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E95125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E95125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E95125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E95125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E95125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E95125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7" name="Google Shape;37;p31"/>
          <p:cNvSpPr txBox="1">
            <a:spLocks noGrp="1"/>
          </p:cNvSpPr>
          <p:nvPr>
            <p:ph type="body" idx="1"/>
          </p:nvPr>
        </p:nvSpPr>
        <p:spPr>
          <a:xfrm>
            <a:off x="454026" y="1207770"/>
            <a:ext cx="3990750" cy="50316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>
            <a:lvl1pPr marL="457200" marR="0" lvl="0" indent="-3683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3C5A77"/>
              </a:buClr>
              <a:buSzPts val="2200"/>
              <a:buFont typeface="Arial"/>
              <a:buChar char="•"/>
              <a:defRPr sz="2200" b="0" i="0" u="none" strike="noStrike" cap="none">
                <a:solidFill>
                  <a:srgbClr val="3C5A7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3C5A77"/>
              </a:buClr>
              <a:buSzPts val="1800"/>
              <a:buFont typeface="Merriweather Sans"/>
              <a:buChar char="-"/>
              <a:defRPr sz="2000" b="0" i="0" u="none" strike="noStrike" cap="none">
                <a:solidFill>
                  <a:srgbClr val="3C5A7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329183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3C5A77"/>
              </a:buClr>
              <a:buSzPts val="1584"/>
              <a:buFont typeface="Arial"/>
              <a:buChar char="•"/>
              <a:defRPr sz="1800" b="0" i="0" u="none" strike="noStrike" cap="none">
                <a:solidFill>
                  <a:srgbClr val="3C5A7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320039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3C5A77"/>
              </a:buClr>
              <a:buSzPts val="1440"/>
              <a:buFont typeface="Merriweather Sans"/>
              <a:buChar char="-"/>
              <a:defRPr sz="1600" b="0" i="0" u="none" strike="noStrike" cap="none">
                <a:solidFill>
                  <a:srgbClr val="3C5A7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306832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3C5A77"/>
              </a:buClr>
              <a:buSzPts val="1232"/>
              <a:buFont typeface="Arial"/>
              <a:buChar char="•"/>
              <a:defRPr sz="1400" b="0" i="0" u="none" strike="noStrike" cap="none">
                <a:solidFill>
                  <a:srgbClr val="3C5A7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8" name="Google Shape;38;p31"/>
          <p:cNvSpPr txBox="1">
            <a:spLocks noGrp="1"/>
          </p:cNvSpPr>
          <p:nvPr>
            <p:ph type="body" idx="2"/>
          </p:nvPr>
        </p:nvSpPr>
        <p:spPr>
          <a:xfrm>
            <a:off x="4696050" y="1215721"/>
            <a:ext cx="3990750" cy="50316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>
            <a:lvl1pPr marL="457200" marR="0" lvl="0" indent="-3683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3C5A77"/>
              </a:buClr>
              <a:buSzPts val="2200"/>
              <a:buFont typeface="Arial"/>
              <a:buChar char="•"/>
              <a:defRPr sz="2200" b="0" i="0" u="none" strike="noStrike" cap="none">
                <a:solidFill>
                  <a:srgbClr val="3C5A7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3C5A77"/>
              </a:buClr>
              <a:buSzPts val="1800"/>
              <a:buFont typeface="Merriweather Sans"/>
              <a:buChar char="-"/>
              <a:defRPr sz="2000" b="0" i="0" u="none" strike="noStrike" cap="none">
                <a:solidFill>
                  <a:srgbClr val="3C5A7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329183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3C5A77"/>
              </a:buClr>
              <a:buSzPts val="1584"/>
              <a:buFont typeface="Arial"/>
              <a:buChar char="•"/>
              <a:defRPr sz="1800" b="0" i="0" u="none" strike="noStrike" cap="none">
                <a:solidFill>
                  <a:srgbClr val="3C5A7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320039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3C5A77"/>
              </a:buClr>
              <a:buSzPts val="1440"/>
              <a:buFont typeface="Merriweather Sans"/>
              <a:buChar char="-"/>
              <a:defRPr sz="1600" b="0" i="0" u="none" strike="noStrike" cap="none">
                <a:solidFill>
                  <a:srgbClr val="3C5A7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306832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3C5A77"/>
              </a:buClr>
              <a:buSzPts val="1232"/>
              <a:buFont typeface="Arial"/>
              <a:buChar char="•"/>
              <a:defRPr sz="1400" b="0" i="0" u="none" strike="noStrike" cap="none">
                <a:solidFill>
                  <a:srgbClr val="3C5A7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80381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image" Target="../media/image6.png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5.png"/><Relationship Id="rId4" Type="http://schemas.openxmlformats.org/officeDocument/2006/relationships/slideLayout" Target="../slideLayouts/slideLayout5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10" Type="http://schemas.openxmlformats.org/officeDocument/2006/relationships/image" Target="../media/image6.png"/><Relationship Id="rId4" Type="http://schemas.openxmlformats.org/officeDocument/2006/relationships/slideLayout" Target="../slideLayouts/slideLayout13.xml"/><Relationship Id="rId9" Type="http://schemas.openxmlformats.org/officeDocument/2006/relationships/image" Target="../media/image5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5" Type="http://schemas.openxmlformats.org/officeDocument/2006/relationships/slideLayout" Target="../slideLayouts/slideLayout21.xml"/><Relationship Id="rId10" Type="http://schemas.openxmlformats.org/officeDocument/2006/relationships/image" Target="../media/image6.png"/><Relationship Id="rId4" Type="http://schemas.openxmlformats.org/officeDocument/2006/relationships/slideLayout" Target="../slideLayouts/slideLayout20.xml"/><Relationship Id="rId9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457200" y="5760720"/>
            <a:ext cx="8229600" cy="0"/>
          </a:xfrm>
          <a:prstGeom prst="line">
            <a:avLst/>
          </a:prstGeom>
          <a:ln>
            <a:solidFill>
              <a:srgbClr val="E95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57200" y="472239"/>
            <a:ext cx="8229600" cy="0"/>
          </a:xfrm>
          <a:prstGeom prst="line">
            <a:avLst/>
          </a:prstGeom>
          <a:ln>
            <a:solidFill>
              <a:srgbClr val="E95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23082" y="5953373"/>
            <a:ext cx="1370067" cy="578035"/>
          </a:xfrm>
          <a:prstGeom prst="rect">
            <a:avLst/>
          </a:prstGeom>
        </p:spPr>
      </p:pic>
      <p:grpSp>
        <p:nvGrpSpPr>
          <p:cNvPr id="3" name="Group 2"/>
          <p:cNvGrpSpPr/>
          <p:nvPr userDrawn="1"/>
        </p:nvGrpSpPr>
        <p:grpSpPr>
          <a:xfrm>
            <a:off x="5095044" y="240226"/>
            <a:ext cx="3598105" cy="199542"/>
            <a:chOff x="5136243" y="672026"/>
            <a:chExt cx="3598105" cy="199542"/>
          </a:xfrm>
        </p:grpSpPr>
        <p:pic>
          <p:nvPicPr>
            <p:cNvPr id="9" name="Picture 8"/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5136243" y="682088"/>
              <a:ext cx="1690006" cy="189480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 userDrawn="1"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847491" y="672026"/>
              <a:ext cx="1886857" cy="189480"/>
            </a:xfrm>
            <a:prstGeom prst="rect">
              <a:avLst/>
            </a:prstGeom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hf hd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BD1F2E5C-0E29-4F50-8AE1-F16898C56521}" type="datetime1">
              <a:rPr lang="en-US" smtClean="0">
                <a:latin typeface="Helvetica"/>
                <a:cs typeface="Helvetica"/>
              </a:rPr>
              <a:t>11/19/2019</a:t>
            </a:fld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892514" cy="170720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fr-FR"/>
              <a:t>A. Marchionni | Cost &amp;Schedule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6357635"/>
            <a:ext cx="8229600" cy="0"/>
          </a:xfrm>
          <a:prstGeom prst="line">
            <a:avLst/>
          </a:prstGeom>
          <a:ln>
            <a:solidFill>
              <a:srgbClr val="E95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131175" y="6489520"/>
            <a:ext cx="561974" cy="237098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7EC6923B-C83F-48D9-82AF-93E2AEBD7E85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6858719" y="6488138"/>
            <a:ext cx="1120237" cy="23898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0" r:id="rId2"/>
    <p:sldLayoutId id="2147483681" r:id="rId3"/>
    <p:sldLayoutId id="2147483682" r:id="rId4"/>
    <p:sldLayoutId id="2147483683" r:id="rId5"/>
    <p:sldLayoutId id="2147483685" r:id="rId6"/>
    <p:sldLayoutId id="2147483686" r:id="rId7"/>
    <p:sldLayoutId id="2147483703" r:id="rId8"/>
  </p:sldLayoutIdLst>
  <p:hf hdr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2A27CB4-FFBA-4214-8937-CD9C07FB43EC}" type="datetime1">
              <a:rPr lang="en-US" smtClean="0">
                <a:latin typeface="Helvetica"/>
                <a:cs typeface="Helvetica"/>
              </a:rPr>
              <a:t>11/19/2019</a:t>
            </a:fld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892514" cy="170720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GB"/>
              <a:t>A. Marchionni | Cost &amp;Schedule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6357635"/>
            <a:ext cx="8229600" cy="0"/>
          </a:xfrm>
          <a:prstGeom prst="line">
            <a:avLst/>
          </a:prstGeom>
          <a:ln>
            <a:solidFill>
              <a:srgbClr val="E95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131175" y="6489520"/>
            <a:ext cx="561974" cy="237098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26CF69E6-22BA-4637-B226-4FA5E3D48606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6879187" y="6497952"/>
            <a:ext cx="1143099" cy="243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8708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</p:sldLayoutIdLst>
  <p:hf hdr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CA93D57-80B4-4314-8AE6-9A10B33F4C1B}" type="datetime1">
              <a:rPr lang="en-US" smtClean="0">
                <a:latin typeface="Helvetica"/>
                <a:cs typeface="Helvetica"/>
              </a:rPr>
              <a:t>11/19/2019</a:t>
            </a:fld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892514" cy="170720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GB"/>
              <a:t>A. Marchionni | Cost &amp;Schedule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6357635"/>
            <a:ext cx="8229600" cy="0"/>
          </a:xfrm>
          <a:prstGeom prst="line">
            <a:avLst/>
          </a:prstGeom>
          <a:ln>
            <a:solidFill>
              <a:srgbClr val="E95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131175" y="6489520"/>
            <a:ext cx="561974" cy="237098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26CF69E6-22BA-4637-B226-4FA5E3D48606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6879187" y="6497952"/>
            <a:ext cx="1143099" cy="243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9364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</p:sldLayoutIdLst>
  <p:hf hdr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Cost &amp; Schedule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Alberto Marchionni, </a:t>
            </a:r>
            <a:r>
              <a:rPr lang="en-GB" dirty="0" err="1"/>
              <a:t>Fermilab</a:t>
            </a:r>
            <a:endParaRPr lang="en-GB" dirty="0"/>
          </a:p>
          <a:p>
            <a:r>
              <a:rPr lang="en-GB" dirty="0">
                <a:latin typeface="Helvetica" charset="0"/>
              </a:rPr>
              <a:t>APA Electrical review</a:t>
            </a:r>
            <a:endParaRPr lang="en-US" dirty="0">
              <a:latin typeface="Helvetica" charset="0"/>
            </a:endParaRPr>
          </a:p>
          <a:p>
            <a:r>
              <a:rPr lang="en-US" dirty="0">
                <a:latin typeface="Helvetica" charset="0"/>
              </a:rPr>
              <a:t>November 19, 2019</a:t>
            </a:r>
          </a:p>
        </p:txBody>
      </p:sp>
    </p:spTree>
    <p:extLst>
      <p:ext uri="{BB962C8B-B14F-4D97-AF65-F5344CB8AC3E}">
        <p14:creationId xmlns:p14="http://schemas.microsoft.com/office/powerpoint/2010/main" val="1741762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A16C1-1CB2-46F9-8C07-20B8647ED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APA Electrical Components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9994B-C94A-4FDC-8563-EB734D47BF4F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454029" y="1207770"/>
            <a:ext cx="8232771" cy="1919252"/>
          </a:xfrm>
        </p:spPr>
        <p:txBody>
          <a:bodyPr/>
          <a:lstStyle/>
          <a:p>
            <a:r>
              <a:rPr lang="en-US" dirty="0"/>
              <a:t>Assumptions</a:t>
            </a:r>
          </a:p>
          <a:p>
            <a:pPr lvl="1"/>
            <a:r>
              <a:rPr lang="en-US" dirty="0"/>
              <a:t>Full set of boards for 154 APAs</a:t>
            </a:r>
          </a:p>
          <a:p>
            <a:pPr lvl="1"/>
            <a:r>
              <a:rPr lang="en-US" dirty="0"/>
              <a:t>Include additional 10% for board procurement</a:t>
            </a:r>
          </a:p>
          <a:p>
            <a:pPr lvl="1"/>
            <a:r>
              <a:rPr lang="en-US" dirty="0"/>
              <a:t>Include setup costs and shipping to production sites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15FCE5-434F-4293-953F-CF4174563917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fld id="{8AB4AB6D-C92C-4C22-A74C-75884451C2DC}" type="datetime1">
              <a:rPr lang="en-US" smtClean="0">
                <a:latin typeface="Helvetica"/>
                <a:cs typeface="Helvetica"/>
              </a:rPr>
              <a:t>11/19/2019</a:t>
            </a:fld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E179A8-95EA-4DA1-A86F-5E3E00E313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A. Marchionni | Cost &amp;Schedule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9110A6-D74B-481A-8451-B0AB0C8118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323D1F1-7ECD-4055-97EE-81F99AEE6F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4975515"/>
              </p:ext>
            </p:extLst>
          </p:nvPr>
        </p:nvGraphicFramePr>
        <p:xfrm>
          <a:off x="1332933" y="4026686"/>
          <a:ext cx="6704754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7459">
                  <a:extLst>
                    <a:ext uri="{9D8B030D-6E8A-4147-A177-3AD203B41FA5}">
                      <a16:colId xmlns:a16="http://schemas.microsoft.com/office/drawing/2014/main" val="3312642645"/>
                    </a:ext>
                  </a:extLst>
                </a:gridCol>
                <a:gridCol w="1117459">
                  <a:extLst>
                    <a:ext uri="{9D8B030D-6E8A-4147-A177-3AD203B41FA5}">
                      <a16:colId xmlns:a16="http://schemas.microsoft.com/office/drawing/2014/main" val="528772602"/>
                    </a:ext>
                  </a:extLst>
                </a:gridCol>
                <a:gridCol w="1117459">
                  <a:extLst>
                    <a:ext uri="{9D8B030D-6E8A-4147-A177-3AD203B41FA5}">
                      <a16:colId xmlns:a16="http://schemas.microsoft.com/office/drawing/2014/main" val="4113649967"/>
                    </a:ext>
                  </a:extLst>
                </a:gridCol>
                <a:gridCol w="1229503">
                  <a:extLst>
                    <a:ext uri="{9D8B030D-6E8A-4147-A177-3AD203B41FA5}">
                      <a16:colId xmlns:a16="http://schemas.microsoft.com/office/drawing/2014/main" val="2229597100"/>
                    </a:ext>
                  </a:extLst>
                </a:gridCol>
                <a:gridCol w="1005415">
                  <a:extLst>
                    <a:ext uri="{9D8B030D-6E8A-4147-A177-3AD203B41FA5}">
                      <a16:colId xmlns:a16="http://schemas.microsoft.com/office/drawing/2014/main" val="3418543034"/>
                    </a:ext>
                  </a:extLst>
                </a:gridCol>
                <a:gridCol w="1117459">
                  <a:extLst>
                    <a:ext uri="{9D8B030D-6E8A-4147-A177-3AD203B41FA5}">
                      <a16:colId xmlns:a16="http://schemas.microsoft.com/office/drawing/2014/main" val="4330588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M&amp;S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Eng.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Tech.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/>
                        <a:t>UnderG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Fringe&amp; IDC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TOT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33958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4,057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1,215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822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673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6,959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1876250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1C437988-FC10-4CAC-B480-647B3000EFC6}"/>
              </a:ext>
            </a:extLst>
          </p:cNvPr>
          <p:cNvSpPr txBox="1"/>
          <p:nvPr/>
        </p:nvSpPr>
        <p:spPr>
          <a:xfrm>
            <a:off x="3493660" y="3444799"/>
            <a:ext cx="21503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FY20 costs in k$</a:t>
            </a:r>
          </a:p>
        </p:txBody>
      </p:sp>
    </p:spTree>
    <p:extLst>
      <p:ext uri="{BB962C8B-B14F-4D97-AF65-F5344CB8AC3E}">
        <p14:creationId xmlns:p14="http://schemas.microsoft.com/office/powerpoint/2010/main" val="1805631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9C009-F78F-4882-AE29-23A4B55B8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APA Electrical Components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F0D0DF-E999-4EFF-B3C9-E787EE4AD514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fld id="{63185FA1-2850-4AE1-B0ED-E6904F7F3054}" type="datetime1">
              <a:rPr lang="en-US" smtClean="0">
                <a:latin typeface="Helvetica"/>
                <a:cs typeface="Helvetica"/>
              </a:rPr>
              <a:t>11/19/2019</a:t>
            </a:fld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AF927E-EC5A-472E-A151-7D8E1492DC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A. Marchionni | Cost &amp;Schedule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59FDCC-35E2-4AC9-B72D-92E4EB8512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34A03DF-0DC2-42A0-B6BF-7DA7E900CF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267" y="1542942"/>
            <a:ext cx="8771466" cy="348061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373E9F7-2430-472B-B482-1A99609D158C}"/>
              </a:ext>
            </a:extLst>
          </p:cNvPr>
          <p:cNvSpPr txBox="1"/>
          <p:nvPr/>
        </p:nvSpPr>
        <p:spPr>
          <a:xfrm>
            <a:off x="2661557" y="5456878"/>
            <a:ext cx="40681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$2M M&amp;S for geometry boards</a:t>
            </a:r>
          </a:p>
        </p:txBody>
      </p:sp>
    </p:spTree>
    <p:extLst>
      <p:ext uri="{BB962C8B-B14F-4D97-AF65-F5344CB8AC3E}">
        <p14:creationId xmlns:p14="http://schemas.microsoft.com/office/powerpoint/2010/main" val="39509637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F4C70-D894-4058-B0BE-2DDC22C44F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6200000">
            <a:off x="-1916554" y="2882491"/>
            <a:ext cx="5809625" cy="647102"/>
          </a:xfrm>
        </p:spPr>
        <p:txBody>
          <a:bodyPr/>
          <a:lstStyle/>
          <a:p>
            <a:r>
              <a:rPr lang="en-US" dirty="0"/>
              <a:t>Total NSF Project Cost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FCB5D9-13E3-484C-95D7-EEA2F3C526B9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fld id="{BCA2D94E-29D2-4CC0-A3CC-CC2161EB4424}" type="datetime1">
              <a:rPr lang="en-US" smtClean="0">
                <a:latin typeface="Helvetica"/>
                <a:cs typeface="Helvetica"/>
              </a:rPr>
              <a:t>11/19/2019</a:t>
            </a:fld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650D42-A80D-46FE-A9CD-1EC4882B12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A. Marchionni | Cost &amp;Schedule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C02C2B-AC69-41AE-BEE3-403C0D3D70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69B6AA5-D479-4978-98CC-6BA60931EF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4282" y="136440"/>
            <a:ext cx="3877392" cy="6139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0672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2863D-AB54-4449-B14B-4FE2858BE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Pre-production schedule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F793C4-D57B-4A87-87AF-1BEE16DEDB38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450855" y="1614170"/>
            <a:ext cx="8232771" cy="380449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PC Board redesign                        Oct 2018 – Apr 2019</a:t>
            </a:r>
          </a:p>
          <a:p>
            <a:r>
              <a:rPr lang="en-US" dirty="0"/>
              <a:t>PC Board procure 3 sets                Apr 2019 -                       90%</a:t>
            </a:r>
          </a:p>
          <a:p>
            <a:r>
              <a:rPr lang="en-US" dirty="0"/>
              <a:t>PC Board assemble &amp; test             Sept 2019 -  Feb 2020    50%</a:t>
            </a:r>
          </a:p>
          <a:p>
            <a:endParaRPr lang="en-US" dirty="0"/>
          </a:p>
          <a:p>
            <a:r>
              <a:rPr lang="en-US" dirty="0"/>
              <a:t>Support Board fabrication              Dec 2019 – May 2020</a:t>
            </a:r>
          </a:p>
          <a:p>
            <a:pPr marL="0" indent="0">
              <a:buNone/>
            </a:pPr>
            <a:r>
              <a:rPr lang="en-US"/>
              <a:t>    for </a:t>
            </a:r>
            <a:r>
              <a:rPr lang="en-US" dirty="0"/>
              <a:t>Consortium</a:t>
            </a:r>
          </a:p>
          <a:p>
            <a:endParaRPr lang="en-US" dirty="0"/>
          </a:p>
          <a:p>
            <a:r>
              <a:rPr lang="en-US" dirty="0"/>
              <a:t>Build pre-production APA                May – July 2020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652FFF-8D69-49DE-BD1C-33F2BAA656AE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fld id="{B9BB0216-3E5B-4872-B8B0-C7FE88C84AE1}" type="datetime1">
              <a:rPr lang="en-US" smtClean="0">
                <a:latin typeface="Helvetica"/>
                <a:cs typeface="Helvetica"/>
              </a:rPr>
              <a:t>11/19/2019</a:t>
            </a:fld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410E8C-CCEC-4553-B3F0-AB95C2DB93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A. Marchionni | Cost &amp;Schedule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0F9DC6-2EE0-4E71-A951-297FF714FF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615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17"/>
          <p:cNvSpPr txBox="1"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0" dirty="0"/>
              <a:t>NSF Schedule 1</a:t>
            </a:r>
            <a:r>
              <a:rPr lang="en-US" b="0" baseline="30000" dirty="0"/>
              <a:t>st</a:t>
            </a:r>
            <a:r>
              <a:rPr lang="en-US" b="0" dirty="0"/>
              <a:t> year</a:t>
            </a:r>
            <a:br>
              <a:rPr lang="en-US" dirty="0"/>
            </a:br>
            <a:br>
              <a:rPr lang="en-US" dirty="0"/>
            </a:br>
            <a:endParaRPr dirty="0"/>
          </a:p>
        </p:txBody>
      </p:sp>
      <p:sp>
        <p:nvSpPr>
          <p:cNvPr id="261" name="Google Shape;261;p17"/>
          <p:cNvSpPr txBox="1">
            <a:spLocks noGrp="1"/>
          </p:cNvSpPr>
          <p:nvPr>
            <p:ph type="dt" idx="10"/>
          </p:nvPr>
        </p:nvSpPr>
        <p:spPr>
          <a:xfrm>
            <a:off x="879219" y="6549548"/>
            <a:ext cx="998567" cy="1586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E0817F88-C0B6-4E32-B55C-22534F1EC49F}" type="datetime1">
              <a:rPr lang="en-US" smtClean="0">
                <a:latin typeface="Helvetica Neue"/>
                <a:sym typeface="Helvetica Neue"/>
              </a:rPr>
              <a:t>11/19/2019</a:t>
            </a:fld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62" name="Google Shape;262;p17"/>
          <p:cNvSpPr txBox="1">
            <a:spLocks noGrp="1"/>
          </p:cNvSpPr>
          <p:nvPr>
            <p:ph type="ftr" idx="11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A. Marchionni | Cost &amp;Schedule</a:t>
            </a:r>
            <a:endParaRPr/>
          </a:p>
        </p:txBody>
      </p:sp>
      <p:sp>
        <p:nvSpPr>
          <p:cNvPr id="263" name="Google Shape;263;p17"/>
          <p:cNvSpPr txBox="1">
            <a:spLocks noGrp="1"/>
          </p:cNvSpPr>
          <p:nvPr>
            <p:ph type="sldNum" idx="12"/>
          </p:nvPr>
        </p:nvSpPr>
        <p:spPr>
          <a:xfrm>
            <a:off x="454026" y="6549548"/>
            <a:ext cx="425194" cy="1586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1890928-8F2F-4CB9-96F9-D788ECE02E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437" y="1497724"/>
            <a:ext cx="8715126" cy="4430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9234263"/>
      </p:ext>
    </p:extLst>
  </p:cSld>
  <p:clrMapOvr>
    <a:masterClrMapping/>
  </p:clrMapOvr>
</p:sld>
</file>

<file path=ppt/theme/theme1.xml><?xml version="1.0" encoding="utf-8"?>
<a:theme xmlns:a="http://schemas.openxmlformats.org/drawingml/2006/main" name="Dune Template_051215">
  <a:themeElements>
    <a:clrScheme name="DUNE">
      <a:dk1>
        <a:srgbClr val="BC5F2B"/>
      </a:dk1>
      <a:lt1>
        <a:sysClr val="window" lastClr="FFFFFF"/>
      </a:lt1>
      <a:dk2>
        <a:srgbClr val="3C5A77"/>
      </a:dk2>
      <a:lt2>
        <a:srgbClr val="F37C23"/>
      </a:lt2>
      <a:accent1>
        <a:srgbClr val="4F81BD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LBNF Content-Footer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LBNF Content-Footer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2_LBNF Content-Footer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5162</TotalTime>
  <Words>179</Words>
  <Application>Microsoft Office PowerPoint</Application>
  <PresentationFormat>On-screen Show (4:3)</PresentationFormat>
  <Paragraphs>50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6</vt:i4>
      </vt:variant>
    </vt:vector>
  </HeadingPairs>
  <TitlesOfParts>
    <vt:vector size="16" baseType="lpstr">
      <vt:lpstr>Arial</vt:lpstr>
      <vt:lpstr>Calibri</vt:lpstr>
      <vt:lpstr>Helvetica</vt:lpstr>
      <vt:lpstr>Helvetica Neue</vt:lpstr>
      <vt:lpstr>Lucida Grande</vt:lpstr>
      <vt:lpstr>Merriweather Sans</vt:lpstr>
      <vt:lpstr>Dune Template_051215</vt:lpstr>
      <vt:lpstr>LBNF Content-Footer Theme</vt:lpstr>
      <vt:lpstr>1_LBNF Content-Footer Theme</vt:lpstr>
      <vt:lpstr>2_LBNF Content-Footer Theme</vt:lpstr>
      <vt:lpstr>Cost &amp; Schedule</vt:lpstr>
      <vt:lpstr>APA Electrical Components </vt:lpstr>
      <vt:lpstr>APA Electrical Components</vt:lpstr>
      <vt:lpstr>Total NSF Project Cost</vt:lpstr>
      <vt:lpstr>Pre-production schedule</vt:lpstr>
      <vt:lpstr>NSF Schedule 1st year  </vt:lpstr>
    </vt:vector>
  </TitlesOfParts>
  <Manager/>
  <Company>Sandbox Studio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DUNE PowerPoint Presentation</dc:title>
  <dc:subject/>
  <dc:creator>Sandbox Studio</dc:creator>
  <cp:keywords/>
  <dc:description>Modified by A. Weber</dc:description>
  <cp:lastModifiedBy>Alberto Marchionni</cp:lastModifiedBy>
  <cp:revision>286</cp:revision>
  <cp:lastPrinted>2018-02-28T01:02:52Z</cp:lastPrinted>
  <dcterms:created xsi:type="dcterms:W3CDTF">2015-04-30T14:29:22Z</dcterms:created>
  <dcterms:modified xsi:type="dcterms:W3CDTF">2019-11-19T15:07:52Z</dcterms:modified>
  <cp:category/>
</cp:coreProperties>
</file>