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85" r:id="rId17"/>
    <p:sldId id="270" r:id="rId18"/>
    <p:sldId id="286" r:id="rId19"/>
    <p:sldId id="271" r:id="rId20"/>
    <p:sldId id="272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9" autoAdjust="0"/>
    <p:restoredTop sz="94641" autoAdjust="0"/>
  </p:normalViewPr>
  <p:slideViewPr>
    <p:cSldViewPr snapToGrid="0" snapToObjects="1">
      <p:cViewPr>
        <p:scale>
          <a:sx n="100" d="100"/>
          <a:sy n="100" d="100"/>
        </p:scale>
        <p:origin x="-1182" y="16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1416306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585" y="6549548"/>
            <a:ext cx="307521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 descr="PSL logo alon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00" y="597290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Lee Greenler  UW Physical Sciences 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10" descr="PSL logo alone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92" y="6416178"/>
            <a:ext cx="384690" cy="3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Lee Greenler</a:t>
            </a:r>
          </a:p>
          <a:p>
            <a:r>
              <a:rPr lang="en-GB" sz="1600" dirty="0" smtClean="0"/>
              <a:t>     UW Physical Sciences Lab</a:t>
            </a:r>
          </a:p>
          <a:p>
            <a:r>
              <a:rPr lang="en-GB" dirty="0" smtClean="0"/>
              <a:t>DUNE Electronics Review</a:t>
            </a:r>
          </a:p>
          <a:p>
            <a:r>
              <a:rPr lang="en-GB" dirty="0" smtClean="0"/>
              <a:t>2019 November 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944" y="1522590"/>
            <a:ext cx="555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Geometry Board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Tooth strips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280" y="5251261"/>
            <a:ext cx="53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tooth strips are injection molded from 30% glass-filled LCP plastic (trade name Vectra E130i).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770477"/>
            <a:ext cx="7616507" cy="44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3" y="579120"/>
            <a:ext cx="4306065" cy="448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67" y="787717"/>
            <a:ext cx="4538533" cy="4271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346" y="3095228"/>
            <a:ext cx="113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51520" y="3352800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44585" y="416560"/>
            <a:ext cx="3435895" cy="37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Controlled depth milling features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0852" y="4615656"/>
            <a:ext cx="2548988" cy="37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 milling features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67280" y="2915920"/>
            <a:ext cx="0" cy="1737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02560" y="3464560"/>
            <a:ext cx="1097280" cy="1209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330960" y="2570480"/>
            <a:ext cx="640080" cy="20834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584960" y="736917"/>
            <a:ext cx="2011680" cy="155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70812" y="736917"/>
            <a:ext cx="570101" cy="1183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82350" y="736917"/>
            <a:ext cx="904050" cy="18437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483" y="104775"/>
            <a:ext cx="256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Board dimensional issues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2259" y="5069840"/>
            <a:ext cx="747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The side and foot boards, as ordered from the board fabricator, have a combination of through milled features and controlled depth milled features.</a:t>
            </a:r>
          </a:p>
          <a:p>
            <a:r>
              <a:rPr lang="en-US" dirty="0"/>
              <a:t> </a:t>
            </a:r>
            <a:r>
              <a:rPr lang="en-US" dirty="0" smtClean="0"/>
              <a:t>  Board houses are good at through milling, but not as accurate with controlled depth milling.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1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5475" y="731520"/>
            <a:ext cx="8296161" cy="4196080"/>
            <a:chOff x="355155" y="1117600"/>
            <a:chExt cx="8296161" cy="41960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0753" y="1117600"/>
              <a:ext cx="7710563" cy="41960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5155" y="1316633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 wire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155" y="1440041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 wire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315" y="1559579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 wire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475" y="1672827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 wire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88576" y="1405691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 board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6835" y="1743947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 board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3729" y="1630699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 board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1386" y="1508779"/>
              <a:ext cx="92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 board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68400" y="4643120"/>
            <a:ext cx="6837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The wires attach to the top surface of a board, and that board rests on top of the board below.  This means that board thickness determines the wire spacing.</a:t>
            </a:r>
          </a:p>
          <a:p>
            <a:r>
              <a:rPr lang="en-US" dirty="0"/>
              <a:t> </a:t>
            </a:r>
            <a:r>
              <a:rPr lang="en-US" dirty="0" smtClean="0"/>
              <a:t>  Board houses are not used to holding boards to close thickness tolerance – it’s not as critical for most applications.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483" y="104775"/>
            <a:ext cx="256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Board dimensional issues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7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2880" y="1280160"/>
            <a:ext cx="5984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electrical group at PSL is working with board fabrication companies to find those: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that can perform accurate controlled depth milling, 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and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ones able to provide material of closer than usual thickness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Another option is to find machining companies willing to do post-machining to the boards.  Finding a single board fabricator that can do everything is preferable.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83" y="104775"/>
            <a:ext cx="256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Board dimensional issues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1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5525" y="1843256"/>
            <a:ext cx="4128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Wire Segment</a:t>
            </a:r>
          </a:p>
          <a:p>
            <a:pPr algn="ctr"/>
            <a:r>
              <a:rPr lang="en-US" sz="4000" dirty="0" smtClean="0"/>
              <a:t>To</a:t>
            </a:r>
          </a:p>
          <a:p>
            <a:pPr algn="ctr"/>
            <a:r>
              <a:rPr lang="en-US" sz="4000" dirty="0" smtClean="0"/>
              <a:t>Channel Mapping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48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026" y="873760"/>
            <a:ext cx="79686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a stack of boards at the head of the APA there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48 wires on the X board,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40 wires on the V board,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40 wires on the U,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48 on the G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the G wires don’t connect to electronics there are 48+40+40=128 channels in a stack of 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an additional 48 wires on each G board, there are 176 total wires coming from a board stack.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20 stacks of boards on an APA there are 20(128)=2560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There’s one extra G wire on each side of the APA for a total of 20(176)+2=3522 wires in an APA.</a:t>
            </a:r>
          </a:p>
          <a:p>
            <a:endParaRPr lang="en-US" dirty="0"/>
          </a:p>
          <a:p>
            <a:r>
              <a:rPr lang="en-US" dirty="0" smtClean="0"/>
              <a:t>This is counting each wire that starts at a head board and ends at a foot board as a single wire.  However, the diagonal wires wrap around the edges so they are broken in to either two or three segments.  (All straight head to foot wires are a single segment.)</a:t>
            </a:r>
          </a:p>
          <a:p>
            <a:r>
              <a:rPr lang="en-US" dirty="0" smtClean="0"/>
              <a:t>There are 6526 wire segments in an APA.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84" y="104775"/>
            <a:ext cx="356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 segment to channel mapping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8080" y="579120"/>
            <a:ext cx="695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Wires are most easily defined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Layer (X, V, U, or 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Board number (1 – 20 in an APA)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Pad number (1 – 48 in X and G, 1 – 40 in U and V)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64920" y="3009900"/>
            <a:ext cx="528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 wire segments are simple:  Since each wire has one segment the numbering of X and G wire segments is the same as X and G wires.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484" y="104775"/>
            <a:ext cx="356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 segment to channel mapping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0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944585" y="6539388"/>
            <a:ext cx="3075215" cy="15869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960" y="436908"/>
            <a:ext cx="695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Diagonal wire segments are more complicated:</a:t>
            </a:r>
          </a:p>
          <a:p>
            <a:r>
              <a:rPr lang="en-US" dirty="0"/>
              <a:t> </a:t>
            </a:r>
            <a:r>
              <a:rPr lang="en-US" dirty="0" smtClean="0"/>
              <a:t>  The wire segments are counted across the top of the APA and down one edge.  Doing this on both faces of the APA numbers all the wire segments in a diagonal layer.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98420" y="2804160"/>
            <a:ext cx="26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787177" y="5626344"/>
            <a:ext cx="552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1151+1151=2302 V wire segments and the same number of U wire segments in an APA.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911220" y="1705441"/>
            <a:ext cx="3604225" cy="3828365"/>
            <a:chOff x="2911220" y="1528465"/>
            <a:chExt cx="3604225" cy="3828365"/>
          </a:xfrm>
        </p:grpSpPr>
        <p:sp>
          <p:nvSpPr>
            <p:cNvPr id="6" name="Rectangle 5"/>
            <p:cNvSpPr/>
            <p:nvPr/>
          </p:nvSpPr>
          <p:spPr>
            <a:xfrm>
              <a:off x="2944585" y="1859280"/>
              <a:ext cx="3007360" cy="3464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2944585" y="1859280"/>
              <a:ext cx="235495" cy="396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952065" y="1859280"/>
              <a:ext cx="380416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36681" y="1859280"/>
              <a:ext cx="555528" cy="9347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86705" y="1849120"/>
              <a:ext cx="380416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81689" y="1955800"/>
              <a:ext cx="380416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579874" y="2214880"/>
              <a:ext cx="380416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326977" y="1844040"/>
              <a:ext cx="380416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935906" y="1858952"/>
              <a:ext cx="108691" cy="18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11220" y="1602601"/>
              <a:ext cx="268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5650" y="1597521"/>
              <a:ext cx="268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8649" y="1602601"/>
              <a:ext cx="268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8261" y="1602601"/>
              <a:ext cx="268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77777" y="1632803"/>
              <a:ext cx="472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399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36235" y="1632803"/>
              <a:ext cx="472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400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13655" y="1827460"/>
              <a:ext cx="472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401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33441" y="2084139"/>
              <a:ext cx="472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402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72265" y="4710499"/>
              <a:ext cx="543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1150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51945" y="4987498"/>
              <a:ext cx="546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1151</a:t>
              </a:r>
              <a:endParaRPr lang="en-US" sz="12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5681710" y="4848999"/>
              <a:ext cx="282211" cy="4748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829751" y="5118239"/>
              <a:ext cx="122194" cy="205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921761" y="3258046"/>
              <a:ext cx="1056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APA</a:t>
              </a:r>
              <a:endParaRPr lang="en-US" sz="4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33520" y="1528465"/>
              <a:ext cx="944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Head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65600" y="4987498"/>
              <a:ext cx="68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Foot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464560" y="2255520"/>
              <a:ext cx="18624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736235" y="2854960"/>
              <a:ext cx="0" cy="19940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37484" y="104775"/>
            <a:ext cx="356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 segment to channel mapping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5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9920" y="1696720"/>
            <a:ext cx="5405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geometrical coordinates of the start </a:t>
            </a:r>
            <a:r>
              <a:rPr lang="en-US" dirty="0"/>
              <a:t>and end point </a:t>
            </a:r>
            <a:r>
              <a:rPr lang="en-US" dirty="0" smtClean="0"/>
              <a:t>each wire segment, and a cross reference between channel numbering and wire segment numbering, can be found in </a:t>
            </a:r>
            <a:r>
              <a:rPr lang="en-US" dirty="0" err="1" smtClean="0"/>
              <a:t>DocDB</a:t>
            </a:r>
            <a:r>
              <a:rPr lang="en-US" dirty="0" smtClean="0"/>
              <a:t> 15787.</a:t>
            </a:r>
          </a:p>
          <a:p>
            <a:endParaRPr lang="en-US" dirty="0" smtClean="0"/>
          </a:p>
          <a:p>
            <a:r>
              <a:rPr lang="en-US" dirty="0" smtClean="0"/>
              <a:t>An explanation of nomenclature is included.</a:t>
            </a:r>
          </a:p>
          <a:p>
            <a:endParaRPr lang="en-US" dirty="0" smtClean="0"/>
          </a:p>
          <a:p>
            <a:r>
              <a:rPr lang="en-US" dirty="0" smtClean="0"/>
              <a:t>Great beach reading!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84" y="104775"/>
            <a:ext cx="356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 segment to channel mapping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4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04775"/>
            <a:ext cx="6696075" cy="446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3828" y="4686602"/>
            <a:ext cx="63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Yoke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810626" y="3676650"/>
            <a:ext cx="76199" cy="10096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75269" y="914400"/>
            <a:ext cx="207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Electronics is mounted on head end of APA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38775" y="1190625"/>
            <a:ext cx="228600" cy="2619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3875" y="4363134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boards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21600" y="4343400"/>
            <a:ext cx="536575" cy="397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72075" y="3781425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boards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583480"/>
            <a:ext cx="4968040" cy="4757839"/>
            <a:chOff x="561976" y="1748064"/>
            <a:chExt cx="4968040" cy="47578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5140"/>
            <a:stretch/>
          </p:blipFill>
          <p:spPr>
            <a:xfrm>
              <a:off x="1429819" y="2971801"/>
              <a:ext cx="3065981" cy="353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58310" y="1748064"/>
              <a:ext cx="1198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PD insertion slot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7" idx="1"/>
            </p:cNvCxnSpPr>
            <p:nvPr/>
          </p:nvCxnSpPr>
          <p:spPr>
            <a:xfrm flipH="1" flipV="1">
              <a:off x="3752850" y="4343401"/>
              <a:ext cx="1113111" cy="4749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65961" y="4495206"/>
              <a:ext cx="664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PD rails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1976" y="4324350"/>
              <a:ext cx="895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Foot boards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90613" y="4905377"/>
              <a:ext cx="471487" cy="314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62151" y="2514601"/>
              <a:ext cx="1628774" cy="7334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303985" y="5140990"/>
            <a:ext cx="43719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All wires have one end on a head board and the other on a foot board.  Some wires go straight head to foot and some wind around the edge either one or two times.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819525" y="3057525"/>
            <a:ext cx="1381126" cy="904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APA landmarks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5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026" y="404813"/>
            <a:ext cx="5391150" cy="5876925"/>
            <a:chOff x="3381376" y="452438"/>
            <a:chExt cx="5391150" cy="5876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138488" y="695326"/>
              <a:ext cx="5876925" cy="53911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38975" y="1076325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 Layer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714375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 Layer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10300" y="895350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 Layer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6775" y="533400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 Layer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9550" y="666750"/>
            <a:ext cx="2609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The X and G layer wires run straight from head to foot.  The U and V layer wires are angled and wrap around the edges.</a:t>
            </a:r>
          </a:p>
          <a:p>
            <a:r>
              <a:rPr lang="en-US" dirty="0" smtClean="0"/>
              <a:t>   The wires within a layer are spaced by pins along the edges of the boards.</a:t>
            </a:r>
          </a:p>
          <a:p>
            <a:r>
              <a:rPr lang="en-US" dirty="0"/>
              <a:t> </a:t>
            </a:r>
            <a:r>
              <a:rPr lang="en-US" dirty="0" smtClean="0"/>
              <a:t>  The wire layers are spaced, at the sides and foot, by the increasing width of the side and foot boards.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38751" y="244792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Foot tube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4501" y="4676775"/>
            <a:ext cx="89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boards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76488" y="4333875"/>
            <a:ext cx="1004887" cy="590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 layers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5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04060" y="2582171"/>
            <a:ext cx="7051397" cy="3056818"/>
            <a:chOff x="1930677" y="3409950"/>
            <a:chExt cx="7051397" cy="3056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6708"/>
            <a:stretch/>
          </p:blipFill>
          <p:spPr>
            <a:xfrm>
              <a:off x="1930677" y="3409950"/>
              <a:ext cx="7051397" cy="305681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6339494" y="5913393"/>
              <a:ext cx="23206" cy="47701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385560" y="3653790"/>
              <a:ext cx="22860" cy="5524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583612"/>
            <a:ext cx="8610600" cy="14563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267691" y="622993"/>
            <a:ext cx="1706706" cy="11992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28159" y="605322"/>
            <a:ext cx="1655618" cy="11633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" y="1036320"/>
            <a:ext cx="195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Inner surface of V board, outer surface of frame (frame not shown)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51660" y="1402080"/>
            <a:ext cx="152400" cy="37338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8315" y="583612"/>
            <a:ext cx="471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Top and bottom segment of the wire “intersect” at outer surface of frame – when seen from above.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5984"/>
            <a:ext cx="5469442" cy="4100512"/>
            <a:chOff x="209550" y="2451822"/>
            <a:chExt cx="5469442" cy="41005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550" y="2451822"/>
              <a:ext cx="5469442" cy="410051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3985260" y="3761510"/>
              <a:ext cx="326967" cy="5132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13510" y="2960370"/>
              <a:ext cx="2004232" cy="3344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367694" y="4914900"/>
              <a:ext cx="16176" cy="33251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437686" y="3333750"/>
              <a:ext cx="6554" cy="419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377440" y="3733800"/>
              <a:ext cx="1051560" cy="723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85060" y="4457700"/>
              <a:ext cx="12323" cy="52578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92680" y="4899660"/>
              <a:ext cx="990600" cy="762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19200" y="4091940"/>
              <a:ext cx="1592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Connected by traces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8328" y="1097280"/>
            <a:ext cx="3493515" cy="1484891"/>
            <a:chOff x="8384795" y="1179641"/>
            <a:chExt cx="3493515" cy="14848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4795" y="1282108"/>
              <a:ext cx="3493515" cy="138242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10055568" y="1286004"/>
              <a:ext cx="735672" cy="5169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22024" y="1305054"/>
              <a:ext cx="871222" cy="612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895107" y="1179641"/>
              <a:ext cx="133444" cy="555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90500" y="66675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Wires wrapped around V side board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427084" y="3086482"/>
            <a:ext cx="6627385" cy="3009817"/>
            <a:chOff x="2516615" y="3524250"/>
            <a:chExt cx="6627385" cy="3009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6615" y="3524250"/>
              <a:ext cx="6627385" cy="3009817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 flipH="1" flipV="1">
              <a:off x="6560820" y="5829301"/>
              <a:ext cx="53340" cy="51053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70320" y="3661410"/>
              <a:ext cx="53340" cy="5448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404476"/>
            <a:ext cx="8439150" cy="17148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96341" y="659823"/>
            <a:ext cx="1706706" cy="11992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709" y="681522"/>
            <a:ext cx="1655618" cy="11633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" y="941070"/>
            <a:ext cx="195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Inner surface of V board, outer surface of frame (frame and V board not shown)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87780" y="1552575"/>
            <a:ext cx="68580" cy="23050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6109" y="1095375"/>
            <a:ext cx="211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Inner surface of U board, outer surface of V board (frame &amp; V board not shown)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21506" y="1539240"/>
            <a:ext cx="59054" cy="32575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2915" y="1752600"/>
            <a:ext cx="4975860" cy="190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500" y="66675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Wires wrapped around U side board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2903" y="2199640"/>
            <a:ext cx="5298361" cy="4079240"/>
            <a:chOff x="314663" y="2199640"/>
            <a:chExt cx="5298361" cy="40792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b="4405"/>
            <a:stretch/>
          </p:blipFill>
          <p:spPr>
            <a:xfrm>
              <a:off x="331063" y="2199640"/>
              <a:ext cx="5281961" cy="407924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H="1">
              <a:off x="3218511" y="2255485"/>
              <a:ext cx="524814" cy="7772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584960" y="4810760"/>
              <a:ext cx="482600" cy="12800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00400" y="3078480"/>
              <a:ext cx="38100" cy="4445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302000" y="4881880"/>
              <a:ext cx="17780" cy="37338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512060" y="3530601"/>
              <a:ext cx="726440" cy="690879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505075" y="4764405"/>
              <a:ext cx="796925" cy="12509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35100" y="3750945"/>
              <a:ext cx="1592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Connected by traces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05075" y="4206242"/>
              <a:ext cx="6985" cy="56387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314663" y="4465320"/>
              <a:ext cx="383041" cy="1016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484119" y="5942410"/>
            <a:ext cx="345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Ends of U boards slanted to match wire path.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86321" y="338225"/>
            <a:ext cx="498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Top and bottom segment of the wire still “intersect” at outer surface of frame – when seen from above.</a:t>
            </a:r>
            <a:endParaRPr lang="en-US" sz="1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55920" y="943320"/>
            <a:ext cx="3537589" cy="1728725"/>
            <a:chOff x="5516880" y="923000"/>
            <a:chExt cx="3537589" cy="1728725"/>
          </a:xfrm>
        </p:grpSpPr>
        <p:grpSp>
          <p:nvGrpSpPr>
            <p:cNvPr id="36" name="Group 35"/>
            <p:cNvGrpSpPr/>
            <p:nvPr/>
          </p:nvGrpSpPr>
          <p:grpSpPr>
            <a:xfrm>
              <a:off x="5516880" y="1263672"/>
              <a:ext cx="3537589" cy="1388053"/>
              <a:chOff x="5406390" y="1314450"/>
              <a:chExt cx="3537589" cy="138805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0464" y="1320079"/>
                <a:ext cx="3493515" cy="138242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6353175" y="1389380"/>
                <a:ext cx="646484" cy="45427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5787618" y="1314450"/>
                <a:ext cx="871222" cy="6121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406390" y="1453343"/>
                <a:ext cx="3528060" cy="135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>
              <a:off x="6471289" y="923000"/>
              <a:ext cx="97151" cy="4498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38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Board types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772160"/>
            <a:ext cx="385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one APA there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 head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84 side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 foot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total of 204 boards in one APA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3037840"/>
            <a:ext cx="4206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there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different variations  of boards in each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Middles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 photon detector openings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a total of 29 different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64"/>
            <a:ext cx="9144000" cy="5626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Board types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603" y="389096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7662" y="382508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8421" y="382508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2405" y="389096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layer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20240" y="843280"/>
            <a:ext cx="4814857" cy="176784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30559" y="2299537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boards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482" y="2661920"/>
            <a:ext cx="8813477" cy="189992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17738" y="4256484"/>
            <a:ext cx="13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boards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9178" y="5864780"/>
            <a:ext cx="13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boards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9219" y="4625816"/>
            <a:ext cx="8071740" cy="154130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Tooth strips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85" y="1028237"/>
            <a:ext cx="5565774" cy="499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483" y="1432560"/>
            <a:ext cx="241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head boards, like this U head board, have no teeth on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1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2019 November 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Lee Greenler  UW Physical Sciences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483" y="104775"/>
            <a:ext cx="178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Tooth strips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3" y="604620"/>
            <a:ext cx="4265244" cy="4008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77" t="314" r="252" b="30578"/>
          <a:stretch/>
        </p:blipFill>
        <p:spPr>
          <a:xfrm>
            <a:off x="6551124" y="3873038"/>
            <a:ext cx="2367280" cy="2234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483" y="4650563"/>
            <a:ext cx="1818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X (and G) layer foot boards have teeth with a small slot that precisely locates the wire.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02727" y="4602480"/>
            <a:ext cx="208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 (and V) boards have “pins”.  The angled wires are pulled against the pins for accurate location.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443337" y="594460"/>
            <a:ext cx="4475067" cy="4008020"/>
            <a:chOff x="4443337" y="594460"/>
            <a:chExt cx="4475067" cy="40080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3337" y="594460"/>
              <a:ext cx="4475067" cy="400802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763860" y="1611630"/>
              <a:ext cx="29370" cy="131064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64680" y="1463040"/>
              <a:ext cx="1953724" cy="2133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 flipH="1">
              <a:off x="6763856" y="1485900"/>
              <a:ext cx="263687" cy="255270"/>
            </a:xfrm>
            <a:prstGeom prst="arc">
              <a:avLst>
                <a:gd name="adj1" fmla="val 18465459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805560"/>
      </p:ext>
    </p:extLst>
  </p:cSld>
  <p:clrMapOvr>
    <a:masterClrMapping/>
  </p:clrMapOvr>
</p:sld>
</file>

<file path=ppt/theme/theme1.xml><?xml version="1.0" encoding="utf-8"?>
<a:theme xmlns:a="http://schemas.openxmlformats.org/drawingml/2006/main" name="DUNE_Template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11381</TotalTime>
  <Words>1172</Words>
  <Application>Microsoft Office PowerPoint</Application>
  <PresentationFormat>On-screen Show (4:3)</PresentationFormat>
  <Paragraphs>190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DUNE_Template</vt:lpstr>
      <vt:lpstr>LBNF Content-Footer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creator>Jack Fowler</dc:creator>
  <dc:description>Modified by A. Weber</dc:description>
  <cp:lastModifiedBy>awlaundrie</cp:lastModifiedBy>
  <cp:revision>158</cp:revision>
  <cp:lastPrinted>2016-07-12T18:34:29Z</cp:lastPrinted>
  <dcterms:created xsi:type="dcterms:W3CDTF">2015-09-16T13:36:09Z</dcterms:created>
  <dcterms:modified xsi:type="dcterms:W3CDTF">2019-11-12T17:45:25Z</dcterms:modified>
</cp:coreProperties>
</file>