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9" r:id="rId3"/>
    <p:sldId id="260" r:id="rId4"/>
    <p:sldId id="265" r:id="rId5"/>
    <p:sldId id="263" r:id="rId6"/>
    <p:sldId id="267" r:id="rId7"/>
    <p:sldId id="268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4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0086A-836E-4335-96F5-9E416169176B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A004F-844A-4EDC-BC4B-23E3D3CFC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2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CC5-0CF3-4727-BAA9-28AE21942038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4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9C4D-E49C-409E-95DD-9EE651F1F4F6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9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E950-6021-40C5-898E-CA332EBAC7D2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79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1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0D9-E587-42E0-891E-9249F509C604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7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B4BD-5C16-4F82-A912-AEC5089C4A5C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8A4-9992-4AE2-B777-FBA3343E154B}" type="datetime1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CE04-06E7-4C8B-84CA-DA70C8895F7A}" type="datetime1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5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A8E7-C3BC-426D-81BC-1F4FBB163F66}" type="datetime1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B896-EC86-4340-A07A-26414B55B973}" type="datetime1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7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7FB8-7D29-4862-9800-E9F1C727819A}" type="datetime1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3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85B3-4407-4714-8B8A-C182672807A0}" type="datetime1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5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0F578-F8D5-48F1-9F62-88F928B9BE27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934C-9440-4A7A-A207-CA00701A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3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pic>
        <p:nvPicPr>
          <p:cNvPr id="11" name="Picture 10" descr="PSL logo alon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00" y="597290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5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>
                <a:latin typeface="Calibri" panose="020F0502020204030204" pitchFamily="34" charset="0"/>
              </a:rPr>
              <a:t>System Overview and Grounding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defTabSz="914400" fontAlgn="auto">
              <a:spcAft>
                <a:spcPts val="0"/>
              </a:spcAft>
            </a:pPr>
            <a:r>
              <a:rPr lang="en-US" sz="2400" dirty="0" smtClean="0">
                <a:ea typeface="+mn-ea"/>
              </a:rPr>
              <a:t>Andrew Laundrie</a:t>
            </a:r>
            <a:endParaRPr lang="en-US" sz="2400" dirty="0">
              <a:ea typeface="+mn-ea"/>
            </a:endParaRPr>
          </a:p>
          <a:p>
            <a:pPr lvl="0" defTabSz="914400" fontAlgn="auto">
              <a:spcAft>
                <a:spcPts val="0"/>
              </a:spcAft>
            </a:pPr>
            <a:r>
              <a:rPr lang="en-US" sz="1600" dirty="0">
                <a:ea typeface="+mn-ea"/>
              </a:rPr>
              <a:t>        UW  Physical Sciences Lab  </a:t>
            </a:r>
          </a:p>
          <a:p>
            <a:pPr lvl="0" defTabSz="914400" fontAlgn="auto">
              <a:spcAft>
                <a:spcPts val="0"/>
              </a:spcAft>
            </a:pPr>
            <a:r>
              <a:rPr lang="en-US" sz="2400" dirty="0">
                <a:ea typeface="+mn-ea"/>
              </a:rPr>
              <a:t>DUNE Electronics Review</a:t>
            </a:r>
          </a:p>
          <a:p>
            <a:pPr lvl="0" defTabSz="914400" fontAlgn="auto">
              <a:spcAft>
                <a:spcPts val="0"/>
              </a:spcAft>
            </a:pPr>
            <a:r>
              <a:rPr lang="en-US" sz="2400" dirty="0">
                <a:ea typeface="+mn-ea"/>
              </a:rPr>
              <a:t>2019  November 18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274" y="6172200"/>
            <a:ext cx="2209800" cy="381000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BC5F2B"/>
                </a:solidFill>
                <a:latin typeface="Helvetica"/>
                <a:cs typeface="Helvetica"/>
              </a:rPr>
              <a:t>2019 November 18</a:t>
            </a:r>
            <a:endParaRPr lang="en-US" dirty="0">
              <a:solidFill>
                <a:srgbClr val="BC5F2B"/>
              </a:solidFill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037368" y="6152707"/>
            <a:ext cx="2743200" cy="304800"/>
          </a:xfrm>
          <a:prstGeom prst="rect">
            <a:avLst/>
          </a:prstGeo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BC5F2B"/>
                </a:solidFill>
                <a:latin typeface="Calibri" charset="0"/>
              </a:rPr>
              <a:t>  UW Physical Sciences Lab</a:t>
            </a:r>
            <a:endParaRPr lang="en-US" dirty="0">
              <a:solidFill>
                <a:srgbClr val="BC5F2B"/>
              </a:solidFill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550025"/>
            <a:ext cx="425450" cy="158750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39C72E-2A13-EB4D-AD45-6D4E6ACAED8D}" type="slidenum">
              <a:rPr lang="en-US" smtClean="0">
                <a:solidFill>
                  <a:srgbClr val="BC5F2B"/>
                </a:solidFill>
                <a:latin typeface="Calibri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BC5F2B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9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825572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38800" y="4800600"/>
            <a:ext cx="230909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VSS reaches the CR board through</a:t>
            </a:r>
          </a:p>
          <a:p>
            <a:r>
              <a:rPr lang="en-US" sz="1200" dirty="0" smtClean="0"/>
              <a:t> the 16 inner-most pins on the</a:t>
            </a:r>
          </a:p>
          <a:p>
            <a:r>
              <a:rPr lang="en-US" sz="1200" dirty="0" smtClean="0"/>
              <a:t> right-angle connectors that mate</a:t>
            </a:r>
          </a:p>
          <a:p>
            <a:r>
              <a:rPr lang="en-US" sz="1200" dirty="0" smtClean="0"/>
              <a:t> with the adapter board</a:t>
            </a:r>
            <a:endParaRPr lang="en-US" sz="12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029200" y="4267200"/>
            <a:ext cx="6858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486400" y="4114800"/>
            <a:ext cx="6858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0209" y="1796902"/>
            <a:ext cx="212942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Four stacks of Mill-Max pins</a:t>
            </a:r>
          </a:p>
          <a:p>
            <a:r>
              <a:rPr lang="en-US" sz="1200" dirty="0" smtClean="0"/>
              <a:t> and sockets carry VSS through</a:t>
            </a:r>
          </a:p>
          <a:p>
            <a:r>
              <a:rPr lang="en-US" sz="1200" dirty="0" smtClean="0"/>
              <a:t> the board stack to the G board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2590800"/>
            <a:ext cx="1066800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86963" y="2590800"/>
            <a:ext cx="1518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 Board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413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212846" cy="5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7759" y="2488801"/>
            <a:ext cx="13533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VSS Receptacles</a:t>
            </a:r>
          </a:p>
          <a:p>
            <a:r>
              <a:rPr lang="en-US" sz="1200" dirty="0" smtClean="0"/>
              <a:t>Face Up and Down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24200" y="2971800"/>
            <a:ext cx="1066800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886200" y="2895600"/>
            <a:ext cx="762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43525" y="1860698"/>
            <a:ext cx="145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Head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2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808282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200400" y="2971800"/>
            <a:ext cx="1066800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038600" y="2971800"/>
            <a:ext cx="762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62200" y="2590800"/>
            <a:ext cx="14796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VSS Pins and Sockets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43525" y="1860698"/>
            <a:ext cx="145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Head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5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452574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200400" y="2971800"/>
            <a:ext cx="1066800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038600" y="2971800"/>
            <a:ext cx="762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62200" y="2590800"/>
            <a:ext cx="14796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VSS Pins and Sockets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43525" y="1860698"/>
            <a:ext cx="148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Head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46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848600" cy="50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10200" y="1905000"/>
            <a:ext cx="105137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 Head Board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 rot="20166141">
            <a:off x="3074582" y="2510682"/>
            <a:ext cx="15536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G-Bias Board Location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827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452574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29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APA Schematic DUNE</a:t>
            </a:r>
            <a:endParaRPr lang="en-US" dirty="0"/>
          </a:p>
        </p:txBody>
      </p:sp>
      <p:pic>
        <p:nvPicPr>
          <p:cNvPr id="2050" name="Picture 2" descr="C:\Users\awlaundrie\Desktop\system schematic 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7" y="762000"/>
            <a:ext cx="7191375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84470" y="1066800"/>
            <a:ext cx="2332140" cy="646331"/>
            <a:chOff x="5384470" y="1066800"/>
            <a:chExt cx="2332140" cy="6463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84470" y="1237565"/>
              <a:ext cx="533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019799" y="1066800"/>
              <a:ext cx="1696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Ground path for</a:t>
              </a:r>
            </a:p>
            <a:p>
              <a:pPr algn="ctr"/>
              <a:r>
                <a:rPr lang="en-US" dirty="0" smtClean="0"/>
                <a:t>bias filters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832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APA Schematic DUNE</a:t>
            </a:r>
            <a:endParaRPr lang="en-US" dirty="0"/>
          </a:p>
        </p:txBody>
      </p:sp>
      <p:pic>
        <p:nvPicPr>
          <p:cNvPr id="2050" name="Picture 2" descr="C:\Users\awlaundrie\Desktop\system schematic 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7" y="762000"/>
            <a:ext cx="7191375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84470" y="1066800"/>
            <a:ext cx="2332140" cy="646331"/>
            <a:chOff x="5384470" y="1066800"/>
            <a:chExt cx="2332140" cy="6463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84470" y="1237565"/>
              <a:ext cx="533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019799" y="1066800"/>
              <a:ext cx="1696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Ground path for</a:t>
              </a:r>
            </a:p>
            <a:p>
              <a:pPr algn="ctr"/>
              <a:r>
                <a:rPr lang="en-US" dirty="0" smtClean="0"/>
                <a:t>bias filters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27535" y="3296093"/>
            <a:ext cx="6719778" cy="3046988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RECEPTACLES ON THE SHV PANEL SHALL BE  </a:t>
            </a:r>
          </a:p>
          <a:p>
            <a:pPr algn="ctr"/>
            <a:r>
              <a:rPr lang="en-US" sz="3200" b="1" dirty="0" smtClean="0"/>
              <a:t>ELECTRICALLY UNCONNECTED. </a:t>
            </a:r>
          </a:p>
          <a:p>
            <a:pPr algn="ctr"/>
            <a:r>
              <a:rPr lang="en-US" sz="3200" dirty="0" smtClean="0"/>
              <a:t>CE Power Return wires are the only allowed connections between the</a:t>
            </a:r>
          </a:p>
          <a:p>
            <a:pPr algn="ctr"/>
            <a:r>
              <a:rPr lang="en-US" sz="3200" dirty="0" smtClean="0"/>
              <a:t>APA frame and the CE Signal Flange.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413051" y="2594344"/>
            <a:ext cx="10633" cy="56352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48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0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18947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APA Schematic Diagram (Bo’s)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6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ProtoDUNE</a:t>
            </a:r>
            <a:r>
              <a:rPr lang="en-US" dirty="0" smtClean="0"/>
              <a:t> 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part for coupling and bias-filter caps</a:t>
            </a:r>
          </a:p>
          <a:p>
            <a:pPr lvl="1"/>
            <a:r>
              <a:rPr lang="en-US" dirty="0" smtClean="0"/>
              <a:t>3.9 </a:t>
            </a:r>
            <a:r>
              <a:rPr lang="en-US" dirty="0" err="1" smtClean="0"/>
              <a:t>nF</a:t>
            </a:r>
            <a:r>
              <a:rPr lang="en-US" dirty="0" smtClean="0"/>
              <a:t> +/- 5 percent, 2 kV used throughout</a:t>
            </a:r>
          </a:p>
          <a:p>
            <a:pPr lvl="1"/>
            <a:r>
              <a:rPr lang="en-US" dirty="0" smtClean="0"/>
              <a:t>Met minimum coupling capacitance requirement</a:t>
            </a:r>
          </a:p>
          <a:p>
            <a:pPr lvl="1"/>
            <a:r>
              <a:rPr lang="en-US" dirty="0" smtClean="0"/>
              <a:t>Bias filters use ten capacitors in parallel for 39 </a:t>
            </a:r>
            <a:r>
              <a:rPr lang="en-US" dirty="0" err="1" smtClean="0"/>
              <a:t>nF</a:t>
            </a:r>
            <a:endParaRPr lang="en-US" dirty="0" smtClean="0"/>
          </a:p>
          <a:p>
            <a:r>
              <a:rPr lang="en-US" dirty="0" smtClean="0"/>
              <a:t>All bias filters were grounded through connections to VSS pins on the Cold Electronics Front-End input </a:t>
            </a:r>
            <a:r>
              <a:rPr lang="en-US" dirty="0"/>
              <a:t>c</a:t>
            </a:r>
            <a:r>
              <a:rPr lang="en-US" dirty="0" smtClean="0"/>
              <a:t>onnectors</a:t>
            </a:r>
          </a:p>
          <a:p>
            <a:r>
              <a:rPr lang="en-US" dirty="0" smtClean="0"/>
              <a:t>VSS connects to the frame via the CE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2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Updated APA Schematic </a:t>
            </a:r>
            <a:r>
              <a:rPr lang="en-US" dirty="0" err="1" smtClean="0"/>
              <a:t>ProtoDUNE</a:t>
            </a:r>
            <a:endParaRPr lang="en-US" dirty="0"/>
          </a:p>
        </p:txBody>
      </p:sp>
      <p:pic>
        <p:nvPicPr>
          <p:cNvPr id="3" name="Picture 3" descr="C:\Users\awlaundrie\Desktop\system schematic 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191375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384470" y="1066800"/>
            <a:ext cx="2332140" cy="646331"/>
            <a:chOff x="5384470" y="1066800"/>
            <a:chExt cx="2332140" cy="6463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84470" y="1237565"/>
              <a:ext cx="533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019799" y="1066800"/>
              <a:ext cx="1696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Ground path for</a:t>
              </a:r>
            </a:p>
            <a:p>
              <a:pPr algn="ctr"/>
              <a:r>
                <a:rPr lang="en-US" dirty="0" smtClean="0"/>
                <a:t>bias filters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590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2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Frame Ground Paths Through Support Tees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5</a:t>
            </a:fld>
            <a:endParaRPr lang="en-US"/>
          </a:p>
        </p:txBody>
      </p:sp>
      <p:pic>
        <p:nvPicPr>
          <p:cNvPr id="2052" name="Picture 4" descr="C:\Users\awlaundrie\Desktop\Graphics from swell\board_stack_view_nov_2019_v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4" y="838200"/>
            <a:ext cx="779963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82692" y="43434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● The power-return wire connects the CE enclosure (and VSS on circuit boards) to the </a:t>
            </a:r>
            <a:r>
              <a:rPr lang="en-US" sz="2800" dirty="0" err="1" smtClean="0"/>
              <a:t>cyrostat</a:t>
            </a:r>
            <a:r>
              <a:rPr lang="en-US" sz="2800" dirty="0" smtClean="0"/>
              <a:t> wall</a:t>
            </a:r>
          </a:p>
          <a:p>
            <a:pPr algn="l"/>
            <a:r>
              <a:rPr lang="en-US" sz="2800" dirty="0"/>
              <a:t>●</a:t>
            </a:r>
            <a:r>
              <a:rPr lang="en-US" sz="2800" dirty="0" smtClean="0"/>
              <a:t> CE enclosures are electrically bonded to the APA frame through omega brackets and ground straps connected to support tees mounted on the head tube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504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Ground Connections to CE Boxes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 descr="C:\Users\awlaundrie\Desktop\Graphics from swell\CE enclosure outlin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69" y="1205015"/>
            <a:ext cx="4821410" cy="484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1205015"/>
            <a:ext cx="2893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CE enclosure outline </a:t>
            </a:r>
          </a:p>
          <a:p>
            <a:pPr algn="ctr"/>
            <a:r>
              <a:rPr lang="en-US" sz="2400" dirty="0" smtClean="0"/>
              <a:t>(side facing CR board)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0647" y="2340755"/>
            <a:ext cx="251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Omega bracket standoffs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30647" y="3908378"/>
            <a:ext cx="246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Adapter board standoffs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9412" y="2887682"/>
            <a:ext cx="33921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center row of pins </a:t>
            </a:r>
          </a:p>
          <a:p>
            <a:r>
              <a:rPr lang="en-US" sz="2000" dirty="0" smtClean="0"/>
              <a:t>on the front-end </a:t>
            </a:r>
          </a:p>
          <a:p>
            <a:r>
              <a:rPr lang="en-US" sz="2000" dirty="0" smtClean="0"/>
              <a:t>input connectors </a:t>
            </a:r>
          </a:p>
          <a:p>
            <a:r>
              <a:rPr lang="en-US" sz="2000" dirty="0" smtClean="0"/>
              <a:t>are connected to the </a:t>
            </a:r>
          </a:p>
          <a:p>
            <a:r>
              <a:rPr lang="en-US" sz="2000" dirty="0" smtClean="0"/>
              <a:t>VSS power plane.</a:t>
            </a:r>
          </a:p>
          <a:p>
            <a:endParaRPr lang="en-US" sz="2000" dirty="0"/>
          </a:p>
          <a:p>
            <a:r>
              <a:rPr lang="en-US" sz="2000" dirty="0" smtClean="0"/>
              <a:t>VSS also connects to the </a:t>
            </a:r>
          </a:p>
          <a:p>
            <a:r>
              <a:rPr lang="en-US" sz="2000" dirty="0" smtClean="0"/>
              <a:t>Cold Electronics enclosure.</a:t>
            </a:r>
          </a:p>
          <a:p>
            <a:pPr algn="ctr"/>
            <a:endParaRPr lang="en-US" sz="24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8530" y="5555792"/>
            <a:ext cx="246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Adapter board standoffs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6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wlaundrie\Desktop\Adapter_View_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5196" y="3048001"/>
            <a:ext cx="7686472" cy="20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Ground Path Through Adapter Boards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9493" y="1378145"/>
            <a:ext cx="7081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Connections to VSS are carried through Adapter boards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19900" y="5313085"/>
            <a:ext cx="2271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Two 3 x 32 connectors</a:t>
            </a:r>
          </a:p>
          <a:p>
            <a:pPr algn="ctr"/>
            <a:r>
              <a:rPr lang="en-US" dirty="0" smtClean="0"/>
              <a:t>plug into the CE box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 flipV="1">
            <a:off x="3733800" y="4664016"/>
            <a:ext cx="1600200" cy="649070"/>
            <a:chOff x="3733800" y="2856130"/>
            <a:chExt cx="1600200" cy="64907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733800" y="2856131"/>
              <a:ext cx="533400" cy="649069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800600" y="2856130"/>
              <a:ext cx="533400" cy="649069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733800" y="2871946"/>
            <a:ext cx="1600200" cy="649070"/>
            <a:chOff x="3733800" y="2856130"/>
            <a:chExt cx="1600200" cy="649070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3733800" y="2856131"/>
              <a:ext cx="533400" cy="649069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2856130"/>
              <a:ext cx="533400" cy="649069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046819" y="2209800"/>
            <a:ext cx="2999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Two 2 x 36 connectors receive</a:t>
            </a:r>
          </a:p>
          <a:p>
            <a:pPr algn="ctr"/>
            <a:r>
              <a:rPr lang="en-US" dirty="0" smtClean="0"/>
              <a:t>plugs from the CR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6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Ground Path Through Adapter Boards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 descr="C:\Users\awlaundrie\Desktop\Adapter_View_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048000"/>
            <a:ext cx="8239678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0587" y="1378145"/>
            <a:ext cx="8259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center row of pins plugged into the CE input connectors</a:t>
            </a:r>
          </a:p>
          <a:p>
            <a:pPr algn="ctr"/>
            <a:r>
              <a:rPr lang="en-US" sz="2400" dirty="0" smtClean="0"/>
              <a:t>are routed to the eight inner-most pins in connectors that</a:t>
            </a:r>
          </a:p>
          <a:p>
            <a:pPr algn="ctr"/>
            <a:r>
              <a:rPr lang="en-US" sz="2400" dirty="0" smtClean="0"/>
              <a:t>mate with the CR board with a “ground pour” for low inductance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95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 boards carry VSS to the board stack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934C-9440-4A7A-A207-CA00701AB54F}" type="slidenum">
              <a:rPr lang="en-US" smtClean="0"/>
              <a:t>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62000" y="1447800"/>
            <a:ext cx="7724854" cy="4507743"/>
            <a:chOff x="762000" y="1447800"/>
            <a:chExt cx="7724854" cy="4507743"/>
          </a:xfrm>
        </p:grpSpPr>
        <p:pic>
          <p:nvPicPr>
            <p:cNvPr id="5124" name="Picture 4" descr="C:\Users\awlaundrie\Desktop\System Overview and Grounding\CR board photos\CR_ProtoDUN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447800"/>
              <a:ext cx="7724854" cy="4507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3449321" y="2413766"/>
              <a:ext cx="1974007" cy="383060"/>
              <a:chOff x="3432966" y="2418564"/>
              <a:chExt cx="1974007" cy="383060"/>
            </a:xfrm>
          </p:grpSpPr>
          <p:sp>
            <p:nvSpPr>
              <p:cNvPr id="4" name="Down Arrow 3"/>
              <p:cNvSpPr/>
              <p:nvPr/>
            </p:nvSpPr>
            <p:spPr>
              <a:xfrm>
                <a:off x="3966949" y="2502658"/>
                <a:ext cx="76200" cy="228600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Down Arrow 6"/>
              <p:cNvSpPr/>
              <p:nvPr/>
            </p:nvSpPr>
            <p:spPr>
              <a:xfrm>
                <a:off x="4127708" y="2502658"/>
                <a:ext cx="76200" cy="228600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own Arrow 7"/>
              <p:cNvSpPr/>
              <p:nvPr/>
            </p:nvSpPr>
            <p:spPr>
              <a:xfrm>
                <a:off x="4682490" y="2502658"/>
                <a:ext cx="76200" cy="228600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4838700" y="2509766"/>
                <a:ext cx="76200" cy="228600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432966" y="2432292"/>
                <a:ext cx="526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VSS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80610" y="2418564"/>
                <a:ext cx="526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VSS</a:t>
                </a:r>
                <a:endParaRPr lang="en-US" dirty="0"/>
              </a:p>
            </p:txBody>
          </p:sp>
        </p:grpSp>
        <p:sp>
          <p:nvSpPr>
            <p:cNvPr id="6" name="Left Brace 5"/>
            <p:cNvSpPr/>
            <p:nvPr/>
          </p:nvSpPr>
          <p:spPr>
            <a:xfrm rot="16200000">
              <a:off x="4402824" y="4555224"/>
              <a:ext cx="228600" cy="102415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53942" y="5158243"/>
              <a:ext cx="526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VSS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6117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NE_Template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421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DUNE_Template</vt:lpstr>
      <vt:lpstr>System Overview and Grounding</vt:lpstr>
      <vt:lpstr>Previous APA Schematic Diagram (Bo’s)</vt:lpstr>
      <vt:lpstr>ProtoDUNE Implementation Details</vt:lpstr>
      <vt:lpstr>Updated APA Schematic ProtoDUNE</vt:lpstr>
      <vt:lpstr>Frame Ground Paths Through Support Tees</vt:lpstr>
      <vt:lpstr>Ground Connections to CE Boxes</vt:lpstr>
      <vt:lpstr>Ground Path Through Adapter Boards</vt:lpstr>
      <vt:lpstr>Ground Path Through Adapter Boards</vt:lpstr>
      <vt:lpstr>CR boards carry VSS to the board stack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APA Schematic DUNE</vt:lpstr>
      <vt:lpstr>Proposed APA Schematic DUNE</vt:lpstr>
      <vt:lpstr>Backup Slides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 Yu</dc:creator>
  <cp:lastModifiedBy>PJM</cp:lastModifiedBy>
  <cp:revision>51</cp:revision>
  <dcterms:created xsi:type="dcterms:W3CDTF">2017-03-07T03:36:14Z</dcterms:created>
  <dcterms:modified xsi:type="dcterms:W3CDTF">2019-11-18T01:05:43Z</dcterms:modified>
</cp:coreProperties>
</file>