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81"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7" r:id="rId24"/>
    <p:sldId id="276"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366"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AD4DE-F018-45DA-8BA0-56C29E55319F}" type="datetimeFigureOut">
              <a:rPr lang="en-US" smtClean="0"/>
              <a:t>11/17/2019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B1E1A-5A4B-4351-80AB-B446D53ABAE9}" type="slidenum">
              <a:rPr lang="en-US" smtClean="0"/>
              <a:t>‹#›</a:t>
            </a:fld>
            <a:endParaRPr lang="en-US"/>
          </a:p>
        </p:txBody>
      </p:sp>
    </p:spTree>
    <p:extLst>
      <p:ext uri="{BB962C8B-B14F-4D97-AF65-F5344CB8AC3E}">
        <p14:creationId xmlns:p14="http://schemas.microsoft.com/office/powerpoint/2010/main" val="82907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7589F7-EEA5-4887-A028-024F7641B379}" type="datetime1">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8862B-6103-4A2D-B0CD-75145986C0D8}" type="datetime1">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7A990-54C4-4BF8-B48F-5DC1832D45B7}" type="datetime1">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223752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681D2-C608-4514-ABCF-E13C5C1947D5}" type="datetime1">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C07BB6-1A8F-4A1B-8328-48BC554307FB}" type="datetime1">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E2A27-6849-4827-BBEA-6AED138D343F}" type="datetime1">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76E2D5-22AB-4694-A464-A021EB878E3D}" type="datetime1">
              <a:rPr lang="en-US" smtClean="0"/>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97587F-E39E-4ACF-A614-472B406CC4EA}" type="datetime1">
              <a:rPr lang="en-US" smtClean="0"/>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61A5C-1FA2-4200-8ECA-B3C92200EECC}" type="datetime1">
              <a:rPr lang="en-US" smtClean="0"/>
              <a:t>11/17/2019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4CCA5-57F9-4611-865D-76E960AE4343}" type="datetime1">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4990B-01B3-4E3E-9583-FF3EAD71E0FB}" type="datetime1">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D8512-AD27-4F80-A640-333F2CF645ED}" type="datetime1">
              <a:rPr lang="en-US" smtClean="0"/>
              <a:t>11/17/2019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pic>
        <p:nvPicPr>
          <p:cNvPr id="11" name="Picture 10" descr="PSL logo alon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48500" y="5972908"/>
            <a:ext cx="6731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438166"/>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0" dirty="0" smtClean="0">
                <a:latin typeface="Calibri" panose="020F0502020204030204" pitchFamily="34" charset="0"/>
              </a:rPr>
              <a:t>CR Board Design and Manufacturing</a:t>
            </a:r>
            <a:endParaRPr lang="en-US" sz="3600" dirty="0"/>
          </a:p>
        </p:txBody>
      </p:sp>
      <p:sp>
        <p:nvSpPr>
          <p:cNvPr id="9" name="Text Placeholder 8"/>
          <p:cNvSpPr>
            <a:spLocks noGrp="1"/>
          </p:cNvSpPr>
          <p:nvPr>
            <p:ph type="body" sz="quarter" idx="10"/>
          </p:nvPr>
        </p:nvSpPr>
        <p:spPr/>
        <p:txBody>
          <a:bodyPr/>
          <a:lstStyle/>
          <a:p>
            <a:pPr lvl="0" defTabSz="914400" fontAlgn="auto">
              <a:spcAft>
                <a:spcPts val="0"/>
              </a:spcAft>
            </a:pPr>
            <a:r>
              <a:rPr lang="en-US" sz="2400" dirty="0" smtClean="0">
                <a:ea typeface="+mn-ea"/>
              </a:rPr>
              <a:t>Andrew Laundrie</a:t>
            </a:r>
            <a:endParaRPr lang="en-US" sz="2400" dirty="0">
              <a:ea typeface="+mn-ea"/>
            </a:endParaRPr>
          </a:p>
          <a:p>
            <a:pPr lvl="0" defTabSz="914400" fontAlgn="auto">
              <a:spcAft>
                <a:spcPts val="0"/>
              </a:spcAft>
            </a:pPr>
            <a:r>
              <a:rPr lang="en-US" sz="1600" dirty="0">
                <a:ea typeface="+mn-ea"/>
              </a:rPr>
              <a:t>        UW  Physical Sciences Lab  </a:t>
            </a:r>
          </a:p>
          <a:p>
            <a:pPr lvl="0" defTabSz="914400" fontAlgn="auto">
              <a:spcAft>
                <a:spcPts val="0"/>
              </a:spcAft>
            </a:pPr>
            <a:r>
              <a:rPr lang="en-US" sz="2400" dirty="0">
                <a:ea typeface="+mn-ea"/>
              </a:rPr>
              <a:t>DUNE Electronics Review</a:t>
            </a:r>
          </a:p>
          <a:p>
            <a:pPr lvl="0" defTabSz="914400" fontAlgn="auto">
              <a:spcAft>
                <a:spcPts val="0"/>
              </a:spcAft>
            </a:pPr>
            <a:r>
              <a:rPr lang="en-US" sz="2400" dirty="0">
                <a:ea typeface="+mn-ea"/>
              </a:rPr>
              <a:t>2019  November 18</a:t>
            </a:r>
          </a:p>
          <a:p>
            <a:endParaRPr lang="en-US" dirty="0"/>
          </a:p>
        </p:txBody>
      </p:sp>
      <p:sp>
        <p:nvSpPr>
          <p:cNvPr id="3" name="Date Placeholder 2"/>
          <p:cNvSpPr>
            <a:spLocks noGrp="1"/>
          </p:cNvSpPr>
          <p:nvPr>
            <p:ph type="dt" sz="half" idx="4294967295"/>
          </p:nvPr>
        </p:nvSpPr>
        <p:spPr>
          <a:xfrm>
            <a:off x="22274" y="6172200"/>
            <a:ext cx="2209800" cy="381000"/>
          </a:xfrm>
          <a:prstGeom prst="rect">
            <a:avLst/>
          </a:prstGeom>
        </p:spPr>
        <p:txBody>
          <a:bodyPr/>
          <a:lstStyle/>
          <a:p>
            <a:pPr defTabSz="457200" fontAlgn="base">
              <a:spcBef>
                <a:spcPct val="0"/>
              </a:spcBef>
              <a:spcAft>
                <a:spcPct val="0"/>
              </a:spcAft>
              <a:defRPr/>
            </a:pPr>
            <a:r>
              <a:rPr lang="en-US" dirty="0" smtClean="0">
                <a:solidFill>
                  <a:srgbClr val="BC5F2B"/>
                </a:solidFill>
                <a:latin typeface="Helvetica"/>
                <a:cs typeface="Helvetica"/>
              </a:rPr>
              <a:t>2019 November 18</a:t>
            </a:r>
            <a:endParaRPr lang="en-US" dirty="0">
              <a:solidFill>
                <a:srgbClr val="BC5F2B"/>
              </a:solidFill>
              <a:latin typeface="Helvetica"/>
              <a:cs typeface="Helvetica"/>
            </a:endParaRPr>
          </a:p>
        </p:txBody>
      </p:sp>
      <p:sp>
        <p:nvSpPr>
          <p:cNvPr id="4" name="Footer Placeholder 3"/>
          <p:cNvSpPr>
            <a:spLocks noGrp="1"/>
          </p:cNvSpPr>
          <p:nvPr>
            <p:ph type="ftr" sz="quarter" idx="4294967295"/>
          </p:nvPr>
        </p:nvSpPr>
        <p:spPr>
          <a:xfrm>
            <a:off x="3048000" y="6248400"/>
            <a:ext cx="2743200" cy="304800"/>
          </a:xfrm>
          <a:prstGeom prst="rect">
            <a:avLst/>
          </a:prstGeom>
        </p:spPr>
        <p:txBody>
          <a:bodyPr/>
          <a:lstStyle/>
          <a:p>
            <a:pPr algn="r" defTabSz="457200" fontAlgn="base">
              <a:spcBef>
                <a:spcPct val="0"/>
              </a:spcBef>
              <a:spcAft>
                <a:spcPct val="0"/>
              </a:spcAft>
              <a:defRPr/>
            </a:pPr>
            <a:r>
              <a:rPr lang="de-DE" dirty="0" smtClean="0">
                <a:solidFill>
                  <a:srgbClr val="BC5F2B"/>
                </a:solidFill>
                <a:latin typeface="Calibri" charset="0"/>
              </a:rPr>
              <a:t>  UW Physical Sciences Lab</a:t>
            </a:r>
            <a:endParaRPr lang="en-US" dirty="0">
              <a:solidFill>
                <a:srgbClr val="BC5F2B"/>
              </a:solidFill>
              <a:latin typeface="Calibri" charset="0"/>
            </a:endParaRPr>
          </a:p>
        </p:txBody>
      </p:sp>
      <p:sp>
        <p:nvSpPr>
          <p:cNvPr id="5" name="Slide Number Placeholder 4"/>
          <p:cNvSpPr>
            <a:spLocks noGrp="1"/>
          </p:cNvSpPr>
          <p:nvPr>
            <p:ph type="sldNum" sz="quarter" idx="4294967295"/>
          </p:nvPr>
        </p:nvSpPr>
        <p:spPr>
          <a:xfrm>
            <a:off x="0" y="6550025"/>
            <a:ext cx="425450" cy="158750"/>
          </a:xfrm>
          <a:prstGeom prst="rect">
            <a:avLst/>
          </a:prstGeom>
        </p:spPr>
        <p:txBody>
          <a:bodyPr/>
          <a:lstStyle/>
          <a:p>
            <a:pPr defTabSz="457200" fontAlgn="base">
              <a:spcBef>
                <a:spcPct val="0"/>
              </a:spcBef>
              <a:spcAft>
                <a:spcPct val="0"/>
              </a:spcAft>
              <a:defRPr/>
            </a:pPr>
            <a:fld id="{0C39C72E-2A13-EB4D-AD45-6D4E6ACAED8D}" type="slidenum">
              <a:rPr lang="en-US" smtClean="0">
                <a:solidFill>
                  <a:srgbClr val="BC5F2B"/>
                </a:solidFill>
                <a:latin typeface="Calibri" charset="0"/>
              </a:rPr>
              <a:pPr defTabSz="457200" fontAlgn="base">
                <a:spcBef>
                  <a:spcPct val="0"/>
                </a:spcBef>
                <a:spcAft>
                  <a:spcPct val="0"/>
                </a:spcAft>
                <a:defRPr/>
              </a:pPr>
              <a:t>1</a:t>
            </a:fld>
            <a:endParaRPr lang="en-US" dirty="0">
              <a:solidFill>
                <a:srgbClr val="BC5F2B"/>
              </a:solidFill>
              <a:latin typeface="Calibri" charset="0"/>
            </a:endParaRPr>
          </a:p>
        </p:txBody>
      </p:sp>
    </p:spTree>
    <p:extLst>
      <p:ext uri="{BB962C8B-B14F-4D97-AF65-F5344CB8AC3E}">
        <p14:creationId xmlns:p14="http://schemas.microsoft.com/office/powerpoint/2010/main" val="242014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CR Board Top Metal Layer</a:t>
            </a:r>
            <a:endParaRPr lang="en-US" dirty="0"/>
          </a:p>
        </p:txBody>
      </p:sp>
      <p:pic>
        <p:nvPicPr>
          <p:cNvPr id="9219" name="Picture 3" descr="C:\Users\awlaundrie\Desktop\CR Board Figures\CR top 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18938" cy="462936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63076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CR Board Bottom Metal Layer</a:t>
            </a:r>
            <a:endParaRPr lang="en-US" dirty="0"/>
          </a:p>
        </p:txBody>
      </p:sp>
      <p:pic>
        <p:nvPicPr>
          <p:cNvPr id="10243" name="Picture 3" descr="C:\Users\awlaundrie\Desktop\CR Board Figures\CR bottom 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67713" cy="41653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75061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152400"/>
            <a:ext cx="8229600" cy="1143000"/>
          </a:xfrm>
        </p:spPr>
        <p:txBody>
          <a:bodyPr/>
          <a:lstStyle/>
          <a:p>
            <a:r>
              <a:rPr lang="en-US" dirty="0" smtClean="0"/>
              <a:t>CR Board Signal Layer 1</a:t>
            </a:r>
            <a:endParaRPr lang="en-US" dirty="0"/>
          </a:p>
        </p:txBody>
      </p:sp>
      <p:pic>
        <p:nvPicPr>
          <p:cNvPr id="11266" name="Picture 2" descr="C:\Users\awlaundrie\Desktop\CR Board Figures\CR sig 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59353"/>
            <a:ext cx="8305800" cy="427249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56075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152400"/>
            <a:ext cx="8229600" cy="1143000"/>
          </a:xfrm>
        </p:spPr>
        <p:txBody>
          <a:bodyPr/>
          <a:lstStyle/>
          <a:p>
            <a:r>
              <a:rPr lang="en-US" dirty="0" smtClean="0"/>
              <a:t>CR Board Signal Layer 2</a:t>
            </a:r>
            <a:endParaRPr lang="en-US" dirty="0"/>
          </a:p>
        </p:txBody>
      </p:sp>
      <p:pic>
        <p:nvPicPr>
          <p:cNvPr id="12290" name="Picture 2" descr="C:\Users\awlaundrie\Desktop\CR Board Figures\CR sig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89" y="1447800"/>
            <a:ext cx="8501063" cy="44400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40237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ProtoDUNE</a:t>
            </a:r>
            <a:r>
              <a:rPr lang="en-US" dirty="0" smtClean="0"/>
              <a:t> CR Board Mfg. 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Reflow bottom side in IR reflow oven</a:t>
            </a:r>
          </a:p>
          <a:p>
            <a:r>
              <a:rPr lang="en-US" dirty="0" smtClean="0"/>
              <a:t>Add solder paste to caps and reflow again</a:t>
            </a:r>
          </a:p>
          <a:p>
            <a:r>
              <a:rPr lang="en-US" dirty="0" smtClean="0"/>
              <a:t>Reflow 20 top-side capacitors in IR reflow oven</a:t>
            </a:r>
          </a:p>
          <a:p>
            <a:r>
              <a:rPr lang="en-US" dirty="0" smtClean="0"/>
              <a:t>Add solder paste to caps and reflow again</a:t>
            </a:r>
          </a:p>
          <a:p>
            <a:r>
              <a:rPr lang="en-US" dirty="0" smtClean="0"/>
              <a:t>Hand-solder through-hole output connectors</a:t>
            </a:r>
          </a:p>
          <a:p>
            <a:r>
              <a:rPr lang="en-US" dirty="0" smtClean="0"/>
              <a:t>Wash boards and bake dry</a:t>
            </a:r>
          </a:p>
          <a:p>
            <a:r>
              <a:rPr lang="en-US" dirty="0" smtClean="0"/>
              <a:t>Test all coupling caps for leakage at 1.0 kV</a:t>
            </a:r>
          </a:p>
          <a:p>
            <a:r>
              <a:rPr lang="en-US" dirty="0" smtClean="0"/>
              <a:t>Press in Mill-Max connector pins</a:t>
            </a:r>
          </a:p>
          <a:p>
            <a:r>
              <a:rPr lang="en-US" dirty="0" smtClean="0"/>
              <a:t>Test all resistors and capacitors warm, cold, warm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56647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ProtoDUNE</a:t>
            </a:r>
            <a:r>
              <a:rPr lang="en-US" dirty="0" smtClean="0"/>
              <a:t> Soldering Challenges</a:t>
            </a:r>
            <a:endParaRPr lang="en-US" dirty="0"/>
          </a:p>
        </p:txBody>
      </p:sp>
      <p:pic>
        <p:nvPicPr>
          <p:cNvPr id="13314" name="Picture 2" descr="C:\Users\awlaundrie\Desktop\CR Board Figures\P10405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352550"/>
            <a:ext cx="6670675" cy="500300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4613485" y="1893406"/>
            <a:ext cx="415715" cy="773594"/>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53000" y="1493296"/>
            <a:ext cx="2491003" cy="400110"/>
          </a:xfrm>
          <a:prstGeom prst="rect">
            <a:avLst/>
          </a:prstGeom>
          <a:noFill/>
        </p:spPr>
        <p:txBody>
          <a:bodyPr wrap="none" rtlCol="0">
            <a:spAutoFit/>
          </a:bodyPr>
          <a:lstStyle/>
          <a:p>
            <a:r>
              <a:rPr lang="en-US" sz="2000" dirty="0" smtClean="0"/>
              <a:t>No extra solder added</a:t>
            </a:r>
            <a:endParaRPr lang="en-US" sz="2000" dirty="0"/>
          </a:p>
        </p:txBody>
      </p:sp>
      <p:cxnSp>
        <p:nvCxnSpPr>
          <p:cNvPr id="7" name="Straight Arrow Connector 6"/>
          <p:cNvCxnSpPr/>
          <p:nvPr/>
        </p:nvCxnSpPr>
        <p:spPr>
          <a:xfrm flipH="1">
            <a:off x="2819401" y="1893406"/>
            <a:ext cx="457199" cy="1840394"/>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96498" y="1493296"/>
            <a:ext cx="2134239" cy="400110"/>
          </a:xfrm>
          <a:prstGeom prst="rect">
            <a:avLst/>
          </a:prstGeom>
          <a:noFill/>
        </p:spPr>
        <p:txBody>
          <a:bodyPr wrap="none" rtlCol="0">
            <a:spAutoFit/>
          </a:bodyPr>
          <a:lstStyle/>
          <a:p>
            <a:r>
              <a:rPr lang="en-US" sz="2000" dirty="0"/>
              <a:t>E</a:t>
            </a:r>
            <a:r>
              <a:rPr lang="en-US" sz="2000" dirty="0" smtClean="0"/>
              <a:t>xtra solder added</a:t>
            </a:r>
            <a:endParaRPr lang="en-US" sz="2000" dirty="0"/>
          </a:p>
        </p:txBody>
      </p:sp>
      <p:cxnSp>
        <p:nvCxnSpPr>
          <p:cNvPr id="11" name="Straight Arrow Connector 10"/>
          <p:cNvCxnSpPr/>
          <p:nvPr/>
        </p:nvCxnSpPr>
        <p:spPr>
          <a:xfrm flipH="1">
            <a:off x="5029201" y="2514600"/>
            <a:ext cx="609599" cy="1072597"/>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81600" y="2081066"/>
            <a:ext cx="2681247" cy="400110"/>
          </a:xfrm>
          <a:prstGeom prst="rect">
            <a:avLst/>
          </a:prstGeom>
          <a:noFill/>
        </p:spPr>
        <p:txBody>
          <a:bodyPr wrap="none" rtlCol="0">
            <a:spAutoFit/>
          </a:bodyPr>
          <a:lstStyle/>
          <a:p>
            <a:r>
              <a:rPr lang="en-US" sz="2000" dirty="0" smtClean="0"/>
              <a:t>Through-holes not filled</a:t>
            </a:r>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55990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Proposed DUNE CR Board Manufacturing Using Vapor-Phase Reflow</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Reflow 20 top-side capacitors in </a:t>
            </a:r>
            <a:r>
              <a:rPr lang="en-US" dirty="0" smtClean="0"/>
              <a:t>V-P </a:t>
            </a:r>
            <a:r>
              <a:rPr lang="en-US" dirty="0"/>
              <a:t>reflow </a:t>
            </a:r>
            <a:r>
              <a:rPr lang="en-US" dirty="0" smtClean="0"/>
              <a:t>oven using lead-free solder (230C reflow temperature)</a:t>
            </a:r>
            <a:endParaRPr lang="en-US" dirty="0"/>
          </a:p>
          <a:p>
            <a:r>
              <a:rPr lang="en-US" dirty="0" smtClean="0"/>
              <a:t>Reflow bottom side in V-P oven using tin/lead solder (215C reflow temperature)</a:t>
            </a:r>
          </a:p>
          <a:p>
            <a:r>
              <a:rPr lang="en-US" dirty="0" smtClean="0"/>
              <a:t>Solder through-hole parts with Selective Solder</a:t>
            </a:r>
          </a:p>
          <a:p>
            <a:r>
              <a:rPr lang="en-US" dirty="0" smtClean="0"/>
              <a:t>Wash boards and bake dry</a:t>
            </a:r>
          </a:p>
          <a:p>
            <a:r>
              <a:rPr lang="en-US" dirty="0" smtClean="0"/>
              <a:t>Test all coupling caps for leakage at 1.0 kV</a:t>
            </a:r>
          </a:p>
          <a:p>
            <a:r>
              <a:rPr lang="en-US" dirty="0" smtClean="0"/>
              <a:t>Press in Mill-Max connector pins</a:t>
            </a:r>
          </a:p>
          <a:p>
            <a:r>
              <a:rPr lang="en-US" dirty="0" smtClean="0"/>
              <a:t>Test all resistors and capacitors warm, cold, warm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85602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 Reflow With Lead-Free Solder</a:t>
            </a:r>
            <a:endParaRPr lang="en-US" dirty="0"/>
          </a:p>
        </p:txBody>
      </p:sp>
      <p:pic>
        <p:nvPicPr>
          <p:cNvPr id="14338" name="Picture 2" descr="C:\Users\awlaundrie\Desktop\EE Review photos 2019\solder photos lead free before cryo cycles\c1lc2h.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591523"/>
            <a:ext cx="24257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awlaundrie\Desktop\EE Review photos 2019\solder photos lead free before cryo cycles\c3lc4h.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609724"/>
            <a:ext cx="24257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awlaundrie\Desktop\EE Review photos 2019\solder photos lead free before cryo cycles\c23lc24h.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609720"/>
            <a:ext cx="24257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awlaundrie\Desktop\EE Review photos 2019\solder photos lead free before cryo cycles\r1r2.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919182"/>
            <a:ext cx="24257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awlaundrie\Desktop\EE Review photos 2019\solder photos lead free before cryo cycles\r68r69.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3919182"/>
            <a:ext cx="24257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C:\Users\awlaundrie\Desktop\EE Review photos 2019\solder photos lead free before cryo cycles\r87r88.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812" y="3919182"/>
            <a:ext cx="2478088" cy="18585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860304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 Reflow With Tin/Lead Solder</a:t>
            </a:r>
            <a:endParaRPr lang="en-US" dirty="0"/>
          </a:p>
        </p:txBody>
      </p:sp>
      <p:pic>
        <p:nvPicPr>
          <p:cNvPr id="15362" name="Picture 2" descr="C:\Users\awlaundrie\Desktop\EE Review photos 2019\Photos leaded before cryo cycles\c1lc2h.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75239"/>
            <a:ext cx="2451479" cy="183860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awlaundrie\Desktop\EE Review photos 2019\Photos leaded before cryo cycles\c47lc48h.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322" y="1575240"/>
            <a:ext cx="2451479" cy="183860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awlaundrie\Desktop\EE Review photos 2019\Photos leaded before cryo cycles\c23lc24h.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3543" y="1575240"/>
            <a:ext cx="2451479" cy="1838609"/>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awlaundrie\Desktop\EE Review photos 2019\Photos leaded before cryo cycles\r87r88.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322" y="3886200"/>
            <a:ext cx="2451479" cy="183861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Users\awlaundrie\Desktop\EE Review photos 2019\Photos leaded before cryo cycles\r49r50.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3543" y="3886200"/>
            <a:ext cx="2451479" cy="1838609"/>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C:\Users\awlaundrie\Desktop\EE Review photos 2019\Photos leaded before cryo cycles\r1r2.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3886200"/>
            <a:ext cx="2451479" cy="183860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56290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Selective Soldering</a:t>
            </a:r>
            <a:br>
              <a:rPr lang="en-US" dirty="0" smtClean="0"/>
            </a:br>
            <a:r>
              <a:rPr lang="en-US" sz="3600" dirty="0" smtClean="0"/>
              <a:t>Similar to wave but uses a small fountain</a:t>
            </a:r>
            <a:endParaRPr lang="en-US" sz="3600" dirty="0"/>
          </a:p>
        </p:txBody>
      </p:sp>
      <p:pic>
        <p:nvPicPr>
          <p:cNvPr id="16386" name="Picture 2" descr="C:\Users\awlaundrie\Desktop\cr board mfg\selective soldering mannco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019800" cy="49469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58508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25" y="1143000"/>
            <a:ext cx="8229600" cy="1143000"/>
          </a:xfrm>
        </p:spPr>
        <p:txBody>
          <a:bodyPr>
            <a:normAutofit fontScale="90000"/>
          </a:bodyPr>
          <a:lstStyle/>
          <a:p>
            <a:r>
              <a:rPr lang="en-US" dirty="0" smtClean="0"/>
              <a:t>CR Boards Provide Bias to X and U Wires and Route Signal to CE</a:t>
            </a:r>
            <a:endParaRPr lang="en-US" dirty="0"/>
          </a:p>
        </p:txBody>
      </p:sp>
      <p:pic>
        <p:nvPicPr>
          <p:cNvPr id="1026" name="Picture 2" descr="G:\Graphics from swell\board_stack_view_nov_2019_v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2895600"/>
            <a:ext cx="7409653"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46335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Threaded Inserts</a:t>
            </a:r>
            <a:endParaRPr lang="en-US" dirty="0"/>
          </a:p>
        </p:txBody>
      </p:sp>
      <p:sp>
        <p:nvSpPr>
          <p:cNvPr id="3" name="Content Placeholder 2"/>
          <p:cNvSpPr>
            <a:spLocks noGrp="1"/>
          </p:cNvSpPr>
          <p:nvPr>
            <p:ph idx="1"/>
          </p:nvPr>
        </p:nvSpPr>
        <p:spPr/>
        <p:txBody>
          <a:bodyPr>
            <a:normAutofit/>
          </a:bodyPr>
          <a:lstStyle/>
          <a:p>
            <a:r>
              <a:rPr lang="en-US" dirty="0" smtClean="0"/>
              <a:t>Pressed into holes after soldering and testing</a:t>
            </a:r>
          </a:p>
          <a:p>
            <a:r>
              <a:rPr lang="en-US" dirty="0" smtClean="0"/>
              <a:t>Used with five screws to mate CR boards with the head-board stack</a:t>
            </a:r>
          </a:p>
          <a:p>
            <a:r>
              <a:rPr lang="en-US" dirty="0" smtClean="0"/>
              <a:t>About 200 pounds was needed to mate all Mill-Max components in </a:t>
            </a:r>
            <a:r>
              <a:rPr lang="en-US" dirty="0" err="1" smtClean="0"/>
              <a:t>ProtoDUNE</a:t>
            </a:r>
            <a:r>
              <a:rPr lang="en-US" dirty="0" smtClean="0"/>
              <a:t> boards</a:t>
            </a:r>
          </a:p>
          <a:p>
            <a:r>
              <a:rPr lang="en-US" dirty="0" smtClean="0"/>
              <a:t>Improved M-M components require much less force to mate, around 50 pounds per CR board</a:t>
            </a:r>
          </a:p>
          <a:p>
            <a:r>
              <a:rPr lang="en-US" dirty="0" smtClean="0"/>
              <a:t>Inserts are also used in X and G head boards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68368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Threaded Inserts</a:t>
            </a:r>
            <a:endParaRPr lang="en-US" dirty="0"/>
          </a:p>
        </p:txBody>
      </p:sp>
      <p:sp>
        <p:nvSpPr>
          <p:cNvPr id="6" name="Content Placeholder 5"/>
          <p:cNvSpPr>
            <a:spLocks noGrp="1"/>
          </p:cNvSpPr>
          <p:nvPr>
            <p:ph sz="half" idx="2"/>
          </p:nvPr>
        </p:nvSpPr>
        <p:spPr>
          <a:xfrm>
            <a:off x="609600" y="1489881"/>
            <a:ext cx="3733800" cy="2303463"/>
          </a:xfrm>
        </p:spPr>
        <p:txBody>
          <a:bodyPr>
            <a:noAutofit/>
          </a:bodyPr>
          <a:lstStyle/>
          <a:p>
            <a:r>
              <a:rPr lang="en-US" sz="2000" dirty="0" smtClean="0"/>
              <a:t>The old style used in </a:t>
            </a:r>
            <a:r>
              <a:rPr lang="en-US" sz="2000" dirty="0" err="1" smtClean="0"/>
              <a:t>ProtoDUNE</a:t>
            </a:r>
            <a:r>
              <a:rPr lang="en-US" sz="2000" dirty="0" smtClean="0"/>
              <a:t> was supposed to expand but often didn’t adequately. They sometimes caused screws to bind, produced metal debris, and occasionally worked loose from the board. They were also too easy to break.</a:t>
            </a:r>
            <a:endParaRPr lang="en-US" sz="2000" dirty="0"/>
          </a:p>
        </p:txBody>
      </p:sp>
      <p:pic>
        <p:nvPicPr>
          <p:cNvPr id="1026" name="Picture 2" descr="C:\Users\awlaundrie\Desktop\1321847665209.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89881"/>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wlaundrie\Desktop\132184769111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032913"/>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5"/>
          <p:cNvSpPr>
            <a:spLocks noGrp="1"/>
          </p:cNvSpPr>
          <p:nvPr>
            <p:ph sz="half" idx="2"/>
          </p:nvPr>
        </p:nvSpPr>
        <p:spPr>
          <a:xfrm>
            <a:off x="609600" y="4953000"/>
            <a:ext cx="3733800" cy="838200"/>
          </a:xfrm>
        </p:spPr>
        <p:txBody>
          <a:bodyPr>
            <a:noAutofit/>
          </a:bodyPr>
          <a:lstStyle/>
          <a:p>
            <a:r>
              <a:rPr lang="en-US" sz="2000" dirty="0" smtClean="0"/>
              <a:t>The new style used in DUNE is swaged into place using a press.</a:t>
            </a:r>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348777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Mill-Max Receptacles (With Tails)</a:t>
            </a:r>
            <a:endParaRPr lang="en-US" dirty="0"/>
          </a:p>
        </p:txBody>
      </p:sp>
      <p:sp>
        <p:nvSpPr>
          <p:cNvPr id="3" name="Content Placeholder 2"/>
          <p:cNvSpPr>
            <a:spLocks noGrp="1"/>
          </p:cNvSpPr>
          <p:nvPr>
            <p:ph idx="1"/>
          </p:nvPr>
        </p:nvSpPr>
        <p:spPr/>
        <p:txBody>
          <a:bodyPr>
            <a:normAutofit lnSpcReduction="10000"/>
          </a:bodyPr>
          <a:lstStyle/>
          <a:p>
            <a:r>
              <a:rPr lang="en-US" dirty="0" smtClean="0"/>
              <a:t>Pressed into holes after soldering and testing</a:t>
            </a:r>
          </a:p>
          <a:p>
            <a:r>
              <a:rPr lang="en-US" dirty="0" smtClean="0"/>
              <a:t>132 locations nested in among other parts</a:t>
            </a:r>
          </a:p>
          <a:p>
            <a:r>
              <a:rPr lang="en-US" dirty="0" smtClean="0"/>
              <a:t>For </a:t>
            </a:r>
            <a:r>
              <a:rPr lang="en-US" dirty="0" err="1" smtClean="0"/>
              <a:t>ProtoDUNE</a:t>
            </a:r>
            <a:r>
              <a:rPr lang="en-US" dirty="0" smtClean="0"/>
              <a:t> a hand-operated arbor press with a blade attachment could set 4 to 5 receptacles at a time when the insertion force averaged around 20 pounds</a:t>
            </a:r>
          </a:p>
          <a:p>
            <a:r>
              <a:rPr lang="en-US" dirty="0" smtClean="0"/>
              <a:t>The operation required good aim and strength</a:t>
            </a:r>
          </a:p>
          <a:p>
            <a:r>
              <a:rPr lang="en-US" dirty="0" smtClean="0"/>
              <a:t>New designs used in DUNE require </a:t>
            </a:r>
            <a:r>
              <a:rPr lang="en-US" dirty="0"/>
              <a:t>up to 50 pounds </a:t>
            </a:r>
            <a:r>
              <a:rPr lang="en-US" dirty="0" smtClean="0"/>
              <a:t>of insertion </a:t>
            </a:r>
            <a:r>
              <a:rPr lang="en-US" dirty="0"/>
              <a:t>force</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66819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Hand-Operated Arbor Press</a:t>
            </a:r>
            <a:endParaRPr lang="en-US" dirty="0"/>
          </a:p>
        </p:txBody>
      </p:sp>
      <p:sp>
        <p:nvSpPr>
          <p:cNvPr id="3" name="Content Placeholder 2"/>
          <p:cNvSpPr>
            <a:spLocks noGrp="1"/>
          </p:cNvSpPr>
          <p:nvPr>
            <p:ph idx="1"/>
          </p:nvPr>
        </p:nvSpPr>
        <p:spPr>
          <a:xfrm>
            <a:off x="838200" y="1447800"/>
            <a:ext cx="7875896" cy="1371600"/>
          </a:xfrm>
        </p:spPr>
        <p:txBody>
          <a:bodyPr/>
          <a:lstStyle/>
          <a:p>
            <a:r>
              <a:rPr lang="en-US" dirty="0" smtClean="0"/>
              <a:t>Probably still OK for X and G head boards</a:t>
            </a:r>
          </a:p>
          <a:p>
            <a:r>
              <a:rPr lang="en-US" dirty="0" smtClean="0"/>
              <a:t>Not for CR boards (risk of damage too high)</a:t>
            </a:r>
            <a:endParaRPr lang="en-US" dirty="0"/>
          </a:p>
        </p:txBody>
      </p:sp>
      <p:pic>
        <p:nvPicPr>
          <p:cNvPr id="2050" name="Picture 2" descr="C:\Users\awlaundrie\Desktop\arbor pres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3200"/>
            <a:ext cx="5181600" cy="349538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814588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wlaundrie\Desktop\WR-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371600"/>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CNC Press</a:t>
            </a:r>
            <a:endParaRPr lang="en-US" dirty="0"/>
          </a:p>
        </p:txBody>
      </p:sp>
      <p:sp>
        <p:nvSpPr>
          <p:cNvPr id="3" name="Content Placeholder 2"/>
          <p:cNvSpPr>
            <a:spLocks noGrp="1"/>
          </p:cNvSpPr>
          <p:nvPr>
            <p:ph idx="1"/>
          </p:nvPr>
        </p:nvSpPr>
        <p:spPr>
          <a:xfrm>
            <a:off x="685800" y="1524000"/>
            <a:ext cx="3505200" cy="2006221"/>
          </a:xfrm>
        </p:spPr>
        <p:txBody>
          <a:bodyPr>
            <a:normAutofit/>
          </a:bodyPr>
          <a:lstStyle/>
          <a:p>
            <a:r>
              <a:rPr lang="en-US" sz="2400" dirty="0"/>
              <a:t>Q</a:t>
            </a:r>
            <a:r>
              <a:rPr lang="en-US" sz="2400" dirty="0" smtClean="0"/>
              <a:t>uickly seats </a:t>
            </a:r>
            <a:r>
              <a:rPr lang="en-US" sz="2400" dirty="0"/>
              <a:t>threaded inserts </a:t>
            </a:r>
            <a:r>
              <a:rPr lang="en-US" sz="2400" dirty="0" smtClean="0"/>
              <a:t>and Mill-Max parts without lots of operator skill and care required</a:t>
            </a:r>
            <a:endParaRPr lang="en-US" sz="2400" dirty="0"/>
          </a:p>
        </p:txBody>
      </p:sp>
      <p:sp>
        <p:nvSpPr>
          <p:cNvPr id="6" name="Content Placeholder 2"/>
          <p:cNvSpPr txBox="1">
            <a:spLocks/>
          </p:cNvSpPr>
          <p:nvPr/>
        </p:nvSpPr>
        <p:spPr>
          <a:xfrm>
            <a:off x="685800" y="3645089"/>
            <a:ext cx="3048000" cy="1612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Constructed by modifying a CNC router table</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10793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13832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noAutofit/>
          </a:bodyPr>
          <a:lstStyle/>
          <a:p>
            <a:pPr algn="l"/>
            <a:r>
              <a:rPr lang="en-US" sz="2800" dirty="0" smtClean="0"/>
              <a:t>CR boards plug into X-layer head boards.  Five screws are gradually tightened to mate pins with receptacles.</a:t>
            </a:r>
            <a:endParaRPr lang="en-US" sz="2800" dirty="0"/>
          </a:p>
        </p:txBody>
      </p:sp>
      <p:pic>
        <p:nvPicPr>
          <p:cNvPr id="2050" name="Picture 2" descr="C:\Users\awlaundrie\Desktop\CR Board Figures\CR_Install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064" y="2895600"/>
            <a:ext cx="7315200" cy="279489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99526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a:bodyPr>
          <a:lstStyle/>
          <a:p>
            <a:r>
              <a:rPr lang="en-US" dirty="0" smtClean="0"/>
              <a:t>CR Board “Bottom” Side</a:t>
            </a:r>
            <a:endParaRPr lang="en-US" dirty="0"/>
          </a:p>
        </p:txBody>
      </p:sp>
      <p:pic>
        <p:nvPicPr>
          <p:cNvPr id="4098" name="Picture 2" descr="C:\Users\awlaundrie\Desktop\CR Board Figures\CR_B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09800"/>
            <a:ext cx="7219083" cy="38687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20004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a:bodyPr>
          <a:lstStyle/>
          <a:p>
            <a:r>
              <a:rPr lang="en-US" dirty="0" smtClean="0"/>
              <a:t>CR Board “Top” Side</a:t>
            </a:r>
            <a:endParaRPr lang="en-US" dirty="0"/>
          </a:p>
        </p:txBody>
      </p:sp>
      <p:pic>
        <p:nvPicPr>
          <p:cNvPr id="3076" name="Picture 4" descr="C:\Users\awlaundrie\Desktop\CR Board Figures\CR_T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730" y="2590800"/>
            <a:ext cx="7105536" cy="348773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62586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CR Board Schematic p. 1 of 4</a:t>
            </a:r>
            <a:endParaRPr lang="en-US" dirty="0"/>
          </a:p>
        </p:txBody>
      </p:sp>
      <p:pic>
        <p:nvPicPr>
          <p:cNvPr id="5122" name="Picture 2" descr="C:\Users\awlaundrie\Desktop\CR Board Figures\CR sch 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599"/>
            <a:ext cx="8153400" cy="550261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83217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51" y="76200"/>
            <a:ext cx="8229600" cy="1143000"/>
          </a:xfrm>
        </p:spPr>
        <p:txBody>
          <a:bodyPr/>
          <a:lstStyle/>
          <a:p>
            <a:r>
              <a:rPr lang="en-US" dirty="0" smtClean="0"/>
              <a:t>CR Board Schematic p. 2 of 4</a:t>
            </a:r>
            <a:endParaRPr lang="en-US" dirty="0"/>
          </a:p>
        </p:txBody>
      </p:sp>
      <p:pic>
        <p:nvPicPr>
          <p:cNvPr id="6146" name="Picture 2" descr="C:\Users\awlaundrie\Desktop\CR Board Figures\CR sch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87" y="1219200"/>
            <a:ext cx="8382000" cy="51587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5811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60" y="76200"/>
            <a:ext cx="8229600" cy="1143000"/>
          </a:xfrm>
        </p:spPr>
        <p:txBody>
          <a:bodyPr/>
          <a:lstStyle/>
          <a:p>
            <a:r>
              <a:rPr lang="en-US" dirty="0" smtClean="0"/>
              <a:t>CR Board Schematic p. 3 of 4</a:t>
            </a:r>
            <a:endParaRPr lang="en-US" dirty="0"/>
          </a:p>
        </p:txBody>
      </p:sp>
      <p:pic>
        <p:nvPicPr>
          <p:cNvPr id="7170" name="Picture 2" descr="C:\Users\awlaundrie\Desktop\CR Board Figures\CR sch 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53400" cy="555811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5811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CR Board Schematic p. 4 of 4</a:t>
            </a:r>
            <a:endParaRPr lang="en-US" dirty="0"/>
          </a:p>
        </p:txBody>
      </p:sp>
      <p:pic>
        <p:nvPicPr>
          <p:cNvPr id="8194" name="Picture 2" descr="C:\Users\awlaundrie\Desktop\CR Board Figures\CR sch 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467600" cy="54443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58114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UNE_Template">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550</Words>
  <Application>Microsoft Office PowerPoint</Application>
  <PresentationFormat>On-screen Show (4:3)</PresentationFormat>
  <Paragraphs>91</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DUNE_Template</vt:lpstr>
      <vt:lpstr>CR Board Design and Manufacturing</vt:lpstr>
      <vt:lpstr>CR Boards Provide Bias to X and U Wires and Route Signal to CE</vt:lpstr>
      <vt:lpstr>CR boards plug into X-layer head boards.  Five screws are gradually tightened to mate pins with receptacles.</vt:lpstr>
      <vt:lpstr>CR Board “Bottom” Side</vt:lpstr>
      <vt:lpstr>CR Board “Top” Side</vt:lpstr>
      <vt:lpstr>CR Board Schematic p. 1 of 4</vt:lpstr>
      <vt:lpstr>CR Board Schematic p. 2 of 4</vt:lpstr>
      <vt:lpstr>CR Board Schematic p. 3 of 4</vt:lpstr>
      <vt:lpstr>CR Board Schematic p. 4 of 4</vt:lpstr>
      <vt:lpstr>CR Board Top Metal Layer</vt:lpstr>
      <vt:lpstr>CR Board Bottom Metal Layer</vt:lpstr>
      <vt:lpstr>CR Board Signal Layer 1</vt:lpstr>
      <vt:lpstr>CR Board Signal Layer 2</vt:lpstr>
      <vt:lpstr>ProtoDUNE CR Board Mfg. Process</vt:lpstr>
      <vt:lpstr>ProtoDUNE Soldering Challenges</vt:lpstr>
      <vt:lpstr>Proposed DUNE CR Board Manufacturing Using Vapor-Phase Reflow</vt:lpstr>
      <vt:lpstr>V-P Reflow With Lead-Free Solder</vt:lpstr>
      <vt:lpstr>V-P Reflow With Tin/Lead Solder</vt:lpstr>
      <vt:lpstr>Selective Soldering Similar to wave but uses a small fountain</vt:lpstr>
      <vt:lpstr>Threaded Inserts</vt:lpstr>
      <vt:lpstr>Threaded Inserts</vt:lpstr>
      <vt:lpstr>Mill-Max Receptacles (With Tails)</vt:lpstr>
      <vt:lpstr>Hand-Operated Arbor Press</vt:lpstr>
      <vt:lpstr>CNC Press</vt:lpstr>
      <vt:lpstr>Backup Slides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 Board Design and Manufacture</dc:title>
  <dc:creator>awlaundrie</dc:creator>
  <cp:lastModifiedBy>PJM</cp:lastModifiedBy>
  <cp:revision>30</cp:revision>
  <dcterms:created xsi:type="dcterms:W3CDTF">2006-08-16T00:00:00Z</dcterms:created>
  <dcterms:modified xsi:type="dcterms:W3CDTF">2019-11-18T01:16:15Z</dcterms:modified>
</cp:coreProperties>
</file>