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16"/>
  </p:notesMasterIdLst>
  <p:handoutMasterIdLst>
    <p:handoutMasterId r:id="rId17"/>
  </p:handoutMasterIdLst>
  <p:sldIdLst>
    <p:sldId id="265" r:id="rId3"/>
    <p:sldId id="353" r:id="rId4"/>
    <p:sldId id="354" r:id="rId5"/>
    <p:sldId id="355" r:id="rId6"/>
    <p:sldId id="266" r:id="rId7"/>
    <p:sldId id="356" r:id="rId8"/>
    <p:sldId id="357" r:id="rId9"/>
    <p:sldId id="358" r:id="rId10"/>
    <p:sldId id="359" r:id="rId11"/>
    <p:sldId id="360" r:id="rId12"/>
    <p:sldId id="362" r:id="rId13"/>
    <p:sldId id="361" r:id="rId14"/>
    <p:sldId id="363" r:id="rId15"/>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286000" algn="l" defTabSz="914400" rtl="0" eaLnBrk="1" latinLnBrk="0" hangingPunct="1">
      <a:defRPr sz="2400" kern="1200">
        <a:solidFill>
          <a:schemeClr val="tx1"/>
        </a:solidFill>
        <a:latin typeface="Calibri" panose="020F0502020204030204" pitchFamily="34" charset="0"/>
        <a:ea typeface="Geneva" pitchFamily="121" charset="-128"/>
        <a:cs typeface="+mn-cs"/>
      </a:defRPr>
    </a:lvl6pPr>
    <a:lvl7pPr marL="2743200" algn="l" defTabSz="914400" rtl="0" eaLnBrk="1" latinLnBrk="0" hangingPunct="1">
      <a:defRPr sz="2400" kern="1200">
        <a:solidFill>
          <a:schemeClr val="tx1"/>
        </a:solidFill>
        <a:latin typeface="Calibri" panose="020F0502020204030204" pitchFamily="34" charset="0"/>
        <a:ea typeface="Geneva" pitchFamily="121" charset="-128"/>
        <a:cs typeface="+mn-cs"/>
      </a:defRPr>
    </a:lvl7pPr>
    <a:lvl8pPr marL="3200400" algn="l" defTabSz="914400" rtl="0" eaLnBrk="1" latinLnBrk="0" hangingPunct="1">
      <a:defRPr sz="2400" kern="1200">
        <a:solidFill>
          <a:schemeClr val="tx1"/>
        </a:solidFill>
        <a:latin typeface="Calibri" panose="020F0502020204030204" pitchFamily="34" charset="0"/>
        <a:ea typeface="Geneva" pitchFamily="121" charset="-128"/>
        <a:cs typeface="+mn-cs"/>
      </a:defRPr>
    </a:lvl8pPr>
    <a:lvl9pPr marL="3657600" algn="l" defTabSz="914400" rtl="0" eaLnBrk="1" latinLnBrk="0" hangingPunct="1">
      <a:defRPr sz="2400" kern="1200">
        <a:solidFill>
          <a:schemeClr val="tx1"/>
        </a:solidFill>
        <a:latin typeface="Calibri" panose="020F0502020204030204" pitchFamily="34" charset="0"/>
        <a:ea typeface="Geneva" pitchFamily="121"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04040"/>
    <a:srgbClr val="505050"/>
    <a:srgbClr val="004C97"/>
    <a:srgbClr val="63666A"/>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6" autoAdjust="0"/>
    <p:restoredTop sz="94660"/>
  </p:normalViewPr>
  <p:slideViewPr>
    <p:cSldViewPr snapToGrid="0" snapToObjects="1">
      <p:cViewPr varScale="1">
        <p:scale>
          <a:sx n="91" d="100"/>
          <a:sy n="91" d="100"/>
        </p:scale>
        <p:origin x="390" y="84"/>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80DBBE75-B897-4C2D-851E-711B34683BA3}" type="datetimeFigureOut">
              <a:rPr lang="en-US" altLang="en-US"/>
              <a:pPr/>
              <a:t>10/2/2019</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CABB725D-266A-4787-B290-EA1B21029282}" type="slidenum">
              <a:rPr lang="en-US" altLang="en-US"/>
              <a:pPr/>
              <a:t>‹#›</a:t>
            </a:fld>
            <a:endParaRPr lang="en-US" altLang="en-US"/>
          </a:p>
        </p:txBody>
      </p:sp>
    </p:spTree>
    <p:extLst>
      <p:ext uri="{BB962C8B-B14F-4D97-AF65-F5344CB8AC3E}">
        <p14:creationId xmlns:p14="http://schemas.microsoft.com/office/powerpoint/2010/main" val="3016761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4050BF1F-29FD-4232-8E96-B3FD1DCB3ADE}" type="datetimeFigureOut">
              <a:rPr lang="en-US" altLang="en-US"/>
              <a:pPr/>
              <a:t>10/2/2019</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60BFB643-3B51-4A23-96A6-8ED93A064CCD}" type="slidenum">
              <a:rPr lang="en-US" altLang="en-US"/>
              <a:pPr/>
              <a:t>‹#›</a:t>
            </a:fld>
            <a:endParaRPr lang="en-US" altLang="en-US"/>
          </a:p>
        </p:txBody>
      </p:sp>
    </p:spTree>
    <p:extLst>
      <p:ext uri="{BB962C8B-B14F-4D97-AF65-F5344CB8AC3E}">
        <p14:creationId xmlns:p14="http://schemas.microsoft.com/office/powerpoint/2010/main" val="17794760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2pPr>
    <a:lvl3pPr marL="9144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3pPr>
    <a:lvl4pPr marL="13716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4pPr>
    <a:lvl5pPr marL="18288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spTree>
    <p:extLst>
      <p:ext uri="{BB962C8B-B14F-4D97-AF65-F5344CB8AC3E}">
        <p14:creationId xmlns:p14="http://schemas.microsoft.com/office/powerpoint/2010/main" val="419007980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r>
              <a:rPr lang="en-US" altLang="en-US"/>
              <a:t>10/3/2019</a:t>
            </a:r>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a:t>Muon Department Meeting | Jerry Annala</a:t>
            </a:r>
            <a:endParaRPr lang="en-US" b="1"/>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a:p>
        </p:txBody>
      </p:sp>
    </p:spTree>
    <p:extLst>
      <p:ext uri="{BB962C8B-B14F-4D97-AF65-F5344CB8AC3E}">
        <p14:creationId xmlns:p14="http://schemas.microsoft.com/office/powerpoint/2010/main" val="211822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sz="1200"/>
            </a:lvl1pPr>
          </a:lstStyle>
          <a:p>
            <a:r>
              <a:rPr lang="en-US" altLang="en-US"/>
              <a:t>10/3/2019</a:t>
            </a:r>
          </a:p>
        </p:txBody>
      </p:sp>
      <p:sp>
        <p:nvSpPr>
          <p:cNvPr id="8" name="Footer Placeholder 4"/>
          <p:cNvSpPr>
            <a:spLocks noGrp="1"/>
          </p:cNvSpPr>
          <p:nvPr>
            <p:ph type="ftr" sz="quarter" idx="20"/>
          </p:nvPr>
        </p:nvSpPr>
        <p:spPr/>
        <p:txBody>
          <a:bodyPr/>
          <a:lstStyle>
            <a:lvl1pPr>
              <a:defRPr sz="1200" dirty="0" smtClean="0"/>
            </a:lvl1pPr>
          </a:lstStyle>
          <a:p>
            <a:pPr>
              <a:defRPr/>
            </a:pPr>
            <a:r>
              <a:rPr lang="en-US"/>
              <a:t>Muon Department Meeting | Jerry Annala</a:t>
            </a:r>
            <a:endParaRPr lang="en-US" b="1"/>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a:pPr/>
              <a:t>‹#›</a:t>
            </a:fld>
            <a:endParaRPr lang="en-US" altLang="en-US"/>
          </a:p>
        </p:txBody>
      </p:sp>
    </p:spTree>
    <p:extLst>
      <p:ext uri="{BB962C8B-B14F-4D97-AF65-F5344CB8AC3E}">
        <p14:creationId xmlns:p14="http://schemas.microsoft.com/office/powerpoint/2010/main" val="20999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sz="1200"/>
            </a:lvl1pPr>
          </a:lstStyle>
          <a:p>
            <a:r>
              <a:rPr lang="en-US" altLang="en-US"/>
              <a:t>10/3/2019</a:t>
            </a:r>
          </a:p>
        </p:txBody>
      </p:sp>
      <p:sp>
        <p:nvSpPr>
          <p:cNvPr id="6" name="Footer Placeholder 4"/>
          <p:cNvSpPr>
            <a:spLocks noGrp="1"/>
          </p:cNvSpPr>
          <p:nvPr>
            <p:ph type="ftr" sz="quarter" idx="17"/>
          </p:nvPr>
        </p:nvSpPr>
        <p:spPr/>
        <p:txBody>
          <a:bodyPr/>
          <a:lstStyle>
            <a:lvl1pPr>
              <a:defRPr sz="1200" dirty="0" smtClean="0"/>
            </a:lvl1pPr>
          </a:lstStyle>
          <a:p>
            <a:pPr>
              <a:defRPr/>
            </a:pPr>
            <a:r>
              <a:rPr lang="en-US"/>
              <a:t>Muon Department Meeting | Jerry Annala</a:t>
            </a:r>
            <a:endParaRPr lang="en-US" b="1"/>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a:pPr/>
              <a:t>‹#›</a:t>
            </a:fld>
            <a:endParaRPr lang="en-US" altLang="en-US"/>
          </a:p>
        </p:txBody>
      </p:sp>
    </p:spTree>
    <p:extLst>
      <p:ext uri="{BB962C8B-B14F-4D97-AF65-F5344CB8AC3E}">
        <p14:creationId xmlns:p14="http://schemas.microsoft.com/office/powerpoint/2010/main" val="304379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sz="1200"/>
            </a:lvl1pPr>
          </a:lstStyle>
          <a:p>
            <a:r>
              <a:rPr lang="en-US" altLang="en-US"/>
              <a:t>10/3/2019</a:t>
            </a:r>
          </a:p>
        </p:txBody>
      </p:sp>
      <p:sp>
        <p:nvSpPr>
          <p:cNvPr id="6" name="Footer Placeholder 4"/>
          <p:cNvSpPr>
            <a:spLocks noGrp="1"/>
          </p:cNvSpPr>
          <p:nvPr>
            <p:ph type="ftr" sz="quarter" idx="11"/>
          </p:nvPr>
        </p:nvSpPr>
        <p:spPr/>
        <p:txBody>
          <a:bodyPr/>
          <a:lstStyle>
            <a:lvl1pPr>
              <a:defRPr sz="1200" dirty="0" smtClean="0"/>
            </a:lvl1pPr>
          </a:lstStyle>
          <a:p>
            <a:pPr>
              <a:defRPr/>
            </a:pPr>
            <a:r>
              <a:rPr lang="en-US"/>
              <a:t>Muon Department Meeting | Jerry Annala</a:t>
            </a:r>
            <a:endParaRPr lang="en-US" b="1"/>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a:pPr/>
              <a:t>‹#›</a:t>
            </a:fld>
            <a:endParaRPr lang="en-US" altLang="en-US"/>
          </a:p>
        </p:txBody>
      </p:sp>
    </p:spTree>
    <p:extLst>
      <p:ext uri="{BB962C8B-B14F-4D97-AF65-F5344CB8AC3E}">
        <p14:creationId xmlns:p14="http://schemas.microsoft.com/office/powerpoint/2010/main" val="112733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r>
              <a:rPr lang="en-US" altLang="en-US"/>
              <a:t>10/3/2019</a:t>
            </a:r>
          </a:p>
        </p:txBody>
      </p:sp>
      <p:sp>
        <p:nvSpPr>
          <p:cNvPr id="4" name="Footer Placeholder 4"/>
          <p:cNvSpPr>
            <a:spLocks noGrp="1"/>
          </p:cNvSpPr>
          <p:nvPr>
            <p:ph type="ftr" sz="quarter" idx="1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Muon Department Meeting | Jerry Annala</a:t>
            </a:r>
            <a:endParaRPr lang="en-US" b="1"/>
          </a:p>
        </p:txBody>
      </p:sp>
      <p:sp>
        <p:nvSpPr>
          <p:cNvPr id="5" name="Slide Number Placeholder 5"/>
          <p:cNvSpPr>
            <a:spLocks noGrp="1"/>
          </p:cNvSpPr>
          <p:nvPr>
            <p:ph type="sldNum" sz="quarter" idx="16"/>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B71519E6-F709-4990-B973-B339820CA70B}" type="slidenum">
              <a:rPr lang="en-US" altLang="en-US"/>
              <a:pPr/>
              <a:t>‹#›</a:t>
            </a:fld>
            <a:endParaRPr lang="en-US" altLang="en-US"/>
          </a:p>
        </p:txBody>
      </p:sp>
    </p:spTree>
    <p:extLst>
      <p:ext uri="{BB962C8B-B14F-4D97-AF65-F5344CB8AC3E}">
        <p14:creationId xmlns:p14="http://schemas.microsoft.com/office/powerpoint/2010/main" val="428952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r>
              <a:rPr lang="en-US" altLang="en-US"/>
              <a:t>10/3/2019</a:t>
            </a:r>
          </a:p>
        </p:txBody>
      </p:sp>
      <p:sp>
        <p:nvSpPr>
          <p:cNvPr id="5" name="Footer Placeholder 4"/>
          <p:cNvSpPr>
            <a:spLocks noGrp="1"/>
          </p:cNvSpPr>
          <p:nvPr>
            <p:ph type="ftr" sz="quarter" idx="1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Muon Department Meeting | Jerry Annala</a:t>
            </a:r>
            <a:endParaRPr lang="en-US" b="1"/>
          </a:p>
        </p:txBody>
      </p:sp>
      <p:sp>
        <p:nvSpPr>
          <p:cNvPr id="6" name="Slide Number Placeholder 5"/>
          <p:cNvSpPr>
            <a:spLocks noGrp="1"/>
          </p:cNvSpPr>
          <p:nvPr>
            <p:ph type="sldNum" sz="quarter" idx="16"/>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C2BC038B-CA57-479E-BFA9-9E819877A5DF}" type="slidenum">
              <a:rPr lang="en-US" altLang="en-US"/>
              <a:pPr/>
              <a:t>‹#›</a:t>
            </a:fld>
            <a:endParaRPr lang="en-US" altLang="en-US"/>
          </a:p>
        </p:txBody>
      </p:sp>
    </p:spTree>
    <p:extLst>
      <p:ext uri="{BB962C8B-B14F-4D97-AF65-F5344CB8AC3E}">
        <p14:creationId xmlns:p14="http://schemas.microsoft.com/office/powerpoint/2010/main" val="367338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r>
              <a:rPr lang="en-US" altLang="en-US"/>
              <a:t>10/3/2019</a:t>
            </a:r>
          </a:p>
        </p:txBody>
      </p:sp>
      <p:sp>
        <p:nvSpPr>
          <p:cNvPr id="5" name="Footer Placeholder 4"/>
          <p:cNvSpPr>
            <a:spLocks noGrp="1"/>
          </p:cNvSpPr>
          <p:nvPr>
            <p:ph type="ftr" sz="quarter" idx="1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Muon Department Meeting | Jerry Annala</a:t>
            </a:r>
            <a:endParaRPr lang="en-US" b="1"/>
          </a:p>
        </p:txBody>
      </p:sp>
      <p:sp>
        <p:nvSpPr>
          <p:cNvPr id="8" name="Slide Number Placeholder 5"/>
          <p:cNvSpPr>
            <a:spLocks noGrp="1"/>
          </p:cNvSpPr>
          <p:nvPr>
            <p:ph type="sldNum" sz="quarter" idx="1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B5585131-D98E-4CC9-8879-1D32CC470D9D}" type="slidenum">
              <a:rPr lang="en-US" altLang="en-US"/>
              <a:pPr/>
              <a:t>‹#›</a:t>
            </a:fld>
            <a:endParaRPr lang="en-US" altLang="en-US"/>
          </a:p>
        </p:txBody>
      </p:sp>
    </p:spTree>
    <p:extLst>
      <p:ext uri="{BB962C8B-B14F-4D97-AF65-F5344CB8AC3E}">
        <p14:creationId xmlns:p14="http://schemas.microsoft.com/office/powerpoint/2010/main" val="133777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3"/>
          <p:cNvSpPr>
            <a:spLocks noGrp="1"/>
          </p:cNvSpPr>
          <p:nvPr>
            <p:ph type="dt" sz="half" idx="2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r>
              <a:rPr lang="en-US" altLang="en-US"/>
              <a:t>10/3/2019</a:t>
            </a:r>
          </a:p>
        </p:txBody>
      </p:sp>
      <p:sp>
        <p:nvSpPr>
          <p:cNvPr id="11" name="Footer Placeholder 4"/>
          <p:cNvSpPr>
            <a:spLocks noGrp="1"/>
          </p:cNvSpPr>
          <p:nvPr>
            <p:ph type="ftr" sz="quarter" idx="2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Muon Department Meeting | Jerry Annala</a:t>
            </a:r>
            <a:endParaRPr lang="en-US" b="1"/>
          </a:p>
        </p:txBody>
      </p:sp>
      <p:sp>
        <p:nvSpPr>
          <p:cNvPr id="12" name="Slide Number Placeholder 5"/>
          <p:cNvSpPr>
            <a:spLocks noGrp="1"/>
          </p:cNvSpPr>
          <p:nvPr>
            <p:ph type="sldNum" sz="quarter" idx="2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2C85A5DC-9CCB-48FE-8FD9-B52B9FD57499}" type="slidenum">
              <a:rPr lang="en-US" altLang="en-US"/>
              <a:pPr/>
              <a:t>‹#›</a:t>
            </a:fld>
            <a:endParaRPr lang="en-US" altLang="en-US"/>
          </a:p>
        </p:txBody>
      </p:sp>
    </p:spTree>
    <p:extLst>
      <p:ext uri="{BB962C8B-B14F-4D97-AF65-F5344CB8AC3E}">
        <p14:creationId xmlns:p14="http://schemas.microsoft.com/office/powerpoint/2010/main" val="3887552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r>
              <a:rPr lang="en-US" altLang="en-US"/>
              <a:t>10/3/2019</a:t>
            </a:r>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a:t>Muon Department Meeting | Jerry Annala</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6827BE81-7C2D-481B-BBCE-23778685B2BA}" type="slidenum">
              <a:rPr lang="en-US" altLang="en-US"/>
              <a:pPr/>
              <a:t>‹#›</a:t>
            </a:fld>
            <a:endParaRPr lang="en-US" altLang="en-US"/>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anose="020B0604020202020204" pitchFamily="34" charset="0"/>
              </a:defRPr>
            </a:lvl1pPr>
          </a:lstStyle>
          <a:p>
            <a:r>
              <a:rPr lang="en-US" altLang="en-US"/>
              <a:t>10/3/2019</a:t>
            </a:r>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a:t>Muon Department Meeting | Jerry Annala</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anose="020B0604020202020204" pitchFamily="34" charset="0"/>
              </a:defRPr>
            </a:lvl1pPr>
          </a:lstStyle>
          <a:p>
            <a:fld id="{319E6341-E9E7-4128-9402-327DA8681509}" type="slidenum">
              <a:rPr lang="en-US" altLang="en-US"/>
              <a:pPr/>
              <a:t>‹#›</a:t>
            </a:fld>
            <a:endParaRPr lang="en-US" altLang="en-US"/>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Lst>
  <p:hf hdr="0"/>
  <p:txStyles>
    <p:titleStyle>
      <a:lvl1pPr algn="l" defTabSz="457200" rtl="0" eaLnBrk="0" fontAlgn="base" hangingPunct="0">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Geneva"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MS PGothic" panose="020B0600070205080204" pitchFamily="34" charset="-128"/>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MS PGothic" panose="020B0600070205080204" pitchFamily="34"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Muon Department Meeting</a:t>
            </a: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Jerry Annala</a:t>
            </a:r>
          </a:p>
          <a:p>
            <a:pPr eaLnBrk="1" hangingPunct="1"/>
            <a:r>
              <a:rPr lang="en-US" altLang="en-US" dirty="0">
                <a:latin typeface="Helvetica" panose="020B0604020202020204" pitchFamily="34" charset="0"/>
                <a:ea typeface="Geneva" pitchFamily="121" charset="-128"/>
              </a:rPr>
              <a:t>October 3, 2019</a:t>
            </a:r>
          </a:p>
          <a:p>
            <a:pPr eaLnBrk="1" hangingPunct="1"/>
            <a:endParaRPr lang="en-US" altLang="en-US" dirty="0">
              <a:latin typeface="Helvetica" panose="020B0604020202020204" pitchFamily="34" charset="0"/>
              <a:ea typeface="Geneva" pitchFamily="121"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995D3-9C23-45A5-9A98-0D9EF44DE5D9}"/>
              </a:ext>
            </a:extLst>
          </p:cNvPr>
          <p:cNvSpPr>
            <a:spLocks noGrp="1"/>
          </p:cNvSpPr>
          <p:nvPr>
            <p:ph type="title"/>
          </p:nvPr>
        </p:nvSpPr>
        <p:spPr/>
        <p:txBody>
          <a:bodyPr/>
          <a:lstStyle/>
          <a:p>
            <a:r>
              <a:rPr lang="en-US" dirty="0"/>
              <a:t>Info</a:t>
            </a:r>
          </a:p>
        </p:txBody>
      </p:sp>
      <p:sp>
        <p:nvSpPr>
          <p:cNvPr id="3" name="Content Placeholder 2">
            <a:extLst>
              <a:ext uri="{FF2B5EF4-FFF2-40B4-BE49-F238E27FC236}">
                <a16:creationId xmlns:a16="http://schemas.microsoft.com/office/drawing/2014/main" id="{2D25229B-E380-4DC4-B9A3-B4836BDD652A}"/>
              </a:ext>
            </a:extLst>
          </p:cNvPr>
          <p:cNvSpPr>
            <a:spLocks noGrp="1"/>
          </p:cNvSpPr>
          <p:nvPr>
            <p:ph idx="1"/>
          </p:nvPr>
        </p:nvSpPr>
        <p:spPr/>
        <p:txBody>
          <a:bodyPr/>
          <a:lstStyle/>
          <a:p>
            <a:r>
              <a:rPr lang="en-US" dirty="0"/>
              <a:t>Training, ensure personnel are staying up to date with their training.</a:t>
            </a:r>
          </a:p>
          <a:p>
            <a:pPr lvl="1"/>
            <a:r>
              <a:rPr lang="en-US" dirty="0"/>
              <a:t>Ensure ITNAs are up to date as well. Cleaning up ITNAs may also improve the numbers.</a:t>
            </a:r>
          </a:p>
        </p:txBody>
      </p:sp>
      <p:sp>
        <p:nvSpPr>
          <p:cNvPr id="4" name="Date Placeholder 3">
            <a:extLst>
              <a:ext uri="{FF2B5EF4-FFF2-40B4-BE49-F238E27FC236}">
                <a16:creationId xmlns:a16="http://schemas.microsoft.com/office/drawing/2014/main" id="{C27DD13F-CB7B-4965-8622-AF5273BB72A0}"/>
              </a:ext>
            </a:extLst>
          </p:cNvPr>
          <p:cNvSpPr>
            <a:spLocks noGrp="1"/>
          </p:cNvSpPr>
          <p:nvPr>
            <p:ph type="dt" sz="half" idx="10"/>
          </p:nvPr>
        </p:nvSpPr>
        <p:spPr/>
        <p:txBody>
          <a:bodyPr/>
          <a:lstStyle/>
          <a:p>
            <a:r>
              <a:rPr lang="en-US" altLang="en-US"/>
              <a:t>10/3/2019</a:t>
            </a:r>
          </a:p>
        </p:txBody>
      </p:sp>
      <p:sp>
        <p:nvSpPr>
          <p:cNvPr id="5" name="Footer Placeholder 4">
            <a:extLst>
              <a:ext uri="{FF2B5EF4-FFF2-40B4-BE49-F238E27FC236}">
                <a16:creationId xmlns:a16="http://schemas.microsoft.com/office/drawing/2014/main" id="{369C6B9D-A040-4912-9701-5566C548ECB9}"/>
              </a:ext>
            </a:extLst>
          </p:cNvPr>
          <p:cNvSpPr>
            <a:spLocks noGrp="1"/>
          </p:cNvSpPr>
          <p:nvPr>
            <p:ph type="ftr" sz="quarter" idx="11"/>
          </p:nvPr>
        </p:nvSpPr>
        <p:spPr/>
        <p:txBody>
          <a:bodyPr/>
          <a:lstStyle/>
          <a:p>
            <a:pPr>
              <a:defRPr/>
            </a:pPr>
            <a:r>
              <a:rPr lang="en-US"/>
              <a:t>Muon Department Meeting | Jerry Annala</a:t>
            </a:r>
            <a:endParaRPr lang="en-US" b="1"/>
          </a:p>
        </p:txBody>
      </p:sp>
      <p:sp>
        <p:nvSpPr>
          <p:cNvPr id="6" name="Slide Number Placeholder 5">
            <a:extLst>
              <a:ext uri="{FF2B5EF4-FFF2-40B4-BE49-F238E27FC236}">
                <a16:creationId xmlns:a16="http://schemas.microsoft.com/office/drawing/2014/main" id="{9A39DB13-D899-4F62-9EFF-C0E5E4D55A51}"/>
              </a:ext>
            </a:extLst>
          </p:cNvPr>
          <p:cNvSpPr>
            <a:spLocks noGrp="1"/>
          </p:cNvSpPr>
          <p:nvPr>
            <p:ph type="sldNum" sz="quarter" idx="12"/>
          </p:nvPr>
        </p:nvSpPr>
        <p:spPr/>
        <p:txBody>
          <a:bodyPr/>
          <a:lstStyle/>
          <a:p>
            <a:fld id="{52E9C158-AEF1-41A2-A6CE-6F0BAB305EFD}" type="slidenum">
              <a:rPr lang="en-US" altLang="en-US" smtClean="0"/>
              <a:pPr/>
              <a:t>10</a:t>
            </a:fld>
            <a:endParaRPr lang="en-US" altLang="en-US"/>
          </a:p>
        </p:txBody>
      </p:sp>
    </p:spTree>
    <p:extLst>
      <p:ext uri="{BB962C8B-B14F-4D97-AF65-F5344CB8AC3E}">
        <p14:creationId xmlns:p14="http://schemas.microsoft.com/office/powerpoint/2010/main" val="2848425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6B1BC-8099-4658-80F5-33F6DE0B34CC}"/>
              </a:ext>
            </a:extLst>
          </p:cNvPr>
          <p:cNvSpPr>
            <a:spLocks noGrp="1"/>
          </p:cNvSpPr>
          <p:nvPr>
            <p:ph type="title"/>
          </p:nvPr>
        </p:nvSpPr>
        <p:spPr/>
        <p:txBody>
          <a:bodyPr/>
          <a:lstStyle/>
          <a:p>
            <a:r>
              <a:rPr lang="en-US" dirty="0"/>
              <a:t>Controls Modernization</a:t>
            </a:r>
          </a:p>
        </p:txBody>
      </p:sp>
      <p:sp>
        <p:nvSpPr>
          <p:cNvPr id="3" name="Content Placeholder 2">
            <a:extLst>
              <a:ext uri="{FF2B5EF4-FFF2-40B4-BE49-F238E27FC236}">
                <a16:creationId xmlns:a16="http://schemas.microsoft.com/office/drawing/2014/main" id="{1914D023-3804-4495-81F1-51967BAA03EC}"/>
              </a:ext>
            </a:extLst>
          </p:cNvPr>
          <p:cNvSpPr>
            <a:spLocks noGrp="1"/>
          </p:cNvSpPr>
          <p:nvPr>
            <p:ph idx="1"/>
          </p:nvPr>
        </p:nvSpPr>
        <p:spPr/>
        <p:txBody>
          <a:bodyPr/>
          <a:lstStyle/>
          <a:p>
            <a:r>
              <a:rPr lang="en-US" dirty="0"/>
              <a:t>Effort underway to plan to modernize the accelerator controls system</a:t>
            </a:r>
          </a:p>
          <a:p>
            <a:r>
              <a:rPr lang="en-US" dirty="0"/>
              <a:t>Approach is not yet clear to me</a:t>
            </a:r>
          </a:p>
          <a:p>
            <a:r>
              <a:rPr lang="en-US" dirty="0"/>
              <a:t>First step is an inventory of controls we currently use</a:t>
            </a:r>
          </a:p>
          <a:p>
            <a:r>
              <a:rPr lang="en-US" dirty="0"/>
              <a:t>George is going to look into what is needed</a:t>
            </a:r>
          </a:p>
          <a:p>
            <a:endParaRPr lang="en-US" dirty="0"/>
          </a:p>
        </p:txBody>
      </p:sp>
      <p:sp>
        <p:nvSpPr>
          <p:cNvPr id="4" name="Date Placeholder 3">
            <a:extLst>
              <a:ext uri="{FF2B5EF4-FFF2-40B4-BE49-F238E27FC236}">
                <a16:creationId xmlns:a16="http://schemas.microsoft.com/office/drawing/2014/main" id="{78D06A5A-36C9-41FF-9FB0-98DBB5536D9A}"/>
              </a:ext>
            </a:extLst>
          </p:cNvPr>
          <p:cNvSpPr>
            <a:spLocks noGrp="1"/>
          </p:cNvSpPr>
          <p:nvPr>
            <p:ph type="dt" sz="half" idx="10"/>
          </p:nvPr>
        </p:nvSpPr>
        <p:spPr/>
        <p:txBody>
          <a:bodyPr/>
          <a:lstStyle/>
          <a:p>
            <a:r>
              <a:rPr lang="en-US" altLang="en-US"/>
              <a:t>10/3/2019</a:t>
            </a:r>
          </a:p>
        </p:txBody>
      </p:sp>
      <p:sp>
        <p:nvSpPr>
          <p:cNvPr id="5" name="Footer Placeholder 4">
            <a:extLst>
              <a:ext uri="{FF2B5EF4-FFF2-40B4-BE49-F238E27FC236}">
                <a16:creationId xmlns:a16="http://schemas.microsoft.com/office/drawing/2014/main" id="{EE548944-9B63-44AE-A9CC-59365704BB01}"/>
              </a:ext>
            </a:extLst>
          </p:cNvPr>
          <p:cNvSpPr>
            <a:spLocks noGrp="1"/>
          </p:cNvSpPr>
          <p:nvPr>
            <p:ph type="ftr" sz="quarter" idx="11"/>
          </p:nvPr>
        </p:nvSpPr>
        <p:spPr/>
        <p:txBody>
          <a:bodyPr/>
          <a:lstStyle/>
          <a:p>
            <a:pPr>
              <a:defRPr/>
            </a:pPr>
            <a:r>
              <a:rPr lang="en-US"/>
              <a:t>Muon Department Meeting | Jerry Annala</a:t>
            </a:r>
            <a:endParaRPr lang="en-US" b="1"/>
          </a:p>
        </p:txBody>
      </p:sp>
      <p:sp>
        <p:nvSpPr>
          <p:cNvPr id="6" name="Slide Number Placeholder 5">
            <a:extLst>
              <a:ext uri="{FF2B5EF4-FFF2-40B4-BE49-F238E27FC236}">
                <a16:creationId xmlns:a16="http://schemas.microsoft.com/office/drawing/2014/main" id="{7092EFCE-1110-41B4-9822-640322B46F7C}"/>
              </a:ext>
            </a:extLst>
          </p:cNvPr>
          <p:cNvSpPr>
            <a:spLocks noGrp="1"/>
          </p:cNvSpPr>
          <p:nvPr>
            <p:ph type="sldNum" sz="quarter" idx="12"/>
          </p:nvPr>
        </p:nvSpPr>
        <p:spPr/>
        <p:txBody>
          <a:bodyPr/>
          <a:lstStyle/>
          <a:p>
            <a:fld id="{52E9C158-AEF1-41A2-A6CE-6F0BAB305EFD}" type="slidenum">
              <a:rPr lang="en-US" altLang="en-US" smtClean="0"/>
              <a:pPr/>
              <a:t>11</a:t>
            </a:fld>
            <a:endParaRPr lang="en-US" altLang="en-US"/>
          </a:p>
        </p:txBody>
      </p:sp>
    </p:spTree>
    <p:extLst>
      <p:ext uri="{BB962C8B-B14F-4D97-AF65-F5344CB8AC3E}">
        <p14:creationId xmlns:p14="http://schemas.microsoft.com/office/powerpoint/2010/main" val="3078898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3B6AF-3667-4C8D-8D78-600D6C43976A}"/>
              </a:ext>
            </a:extLst>
          </p:cNvPr>
          <p:cNvSpPr>
            <a:spLocks noGrp="1"/>
          </p:cNvSpPr>
          <p:nvPr>
            <p:ph type="title"/>
          </p:nvPr>
        </p:nvSpPr>
        <p:spPr/>
        <p:txBody>
          <a:bodyPr/>
          <a:lstStyle/>
          <a:p>
            <a:r>
              <a:rPr lang="en-US" dirty="0"/>
              <a:t>Mu2e transition to operations working groups</a:t>
            </a:r>
          </a:p>
        </p:txBody>
      </p:sp>
      <p:sp>
        <p:nvSpPr>
          <p:cNvPr id="3" name="Content Placeholder 2">
            <a:extLst>
              <a:ext uri="{FF2B5EF4-FFF2-40B4-BE49-F238E27FC236}">
                <a16:creationId xmlns:a16="http://schemas.microsoft.com/office/drawing/2014/main" id="{ECE5C4FF-D0C5-45A4-AABF-22A26B01710B}"/>
              </a:ext>
            </a:extLst>
          </p:cNvPr>
          <p:cNvSpPr>
            <a:spLocks noGrp="1"/>
          </p:cNvSpPr>
          <p:nvPr>
            <p:ph idx="1"/>
          </p:nvPr>
        </p:nvSpPr>
        <p:spPr>
          <a:xfrm>
            <a:off x="228600" y="872735"/>
            <a:ext cx="8672513" cy="5642365"/>
          </a:xfrm>
        </p:spPr>
        <p:txBody>
          <a:bodyPr/>
          <a:lstStyle/>
          <a:p>
            <a:r>
              <a:rPr lang="en-US" dirty="0"/>
              <a:t>Brief report from the 6 working group leaders:</a:t>
            </a:r>
          </a:p>
          <a:p>
            <a:pPr lvl="1"/>
            <a:r>
              <a:rPr lang="en-US" dirty="0"/>
              <a:t>Group structure (members recruited)</a:t>
            </a:r>
          </a:p>
          <a:p>
            <a:pPr lvl="1"/>
            <a:r>
              <a:rPr lang="en-US" dirty="0"/>
              <a:t>Any early progress on Nov. 1 deadline:</a:t>
            </a:r>
          </a:p>
          <a:p>
            <a:pPr lvl="2"/>
            <a:r>
              <a:rPr lang="en-US" dirty="0"/>
              <a:t>milestone development</a:t>
            </a:r>
          </a:p>
          <a:p>
            <a:pPr lvl="2"/>
            <a:r>
              <a:rPr lang="en-US" dirty="0"/>
              <a:t>requirements document</a:t>
            </a:r>
          </a:p>
          <a:p>
            <a:pPr lvl="2"/>
            <a:r>
              <a:rPr lang="en-US" dirty="0"/>
              <a:t>Interface issues identified</a:t>
            </a:r>
          </a:p>
          <a:p>
            <a:pPr lvl="2"/>
            <a:r>
              <a:rPr lang="en-US" dirty="0"/>
              <a:t>Study lists or issues identified so far</a:t>
            </a:r>
          </a:p>
          <a:p>
            <a:pPr lvl="2"/>
            <a:r>
              <a:rPr lang="en-US" dirty="0"/>
              <a:t>Meeting schedules</a:t>
            </a:r>
          </a:p>
          <a:p>
            <a:endParaRPr lang="en-US" dirty="0"/>
          </a:p>
          <a:p>
            <a:r>
              <a:rPr lang="en-US" sz="1800" dirty="0"/>
              <a:t>Diktys Stratakis</a:t>
            </a:r>
          </a:p>
          <a:p>
            <a:r>
              <a:rPr lang="en-US" sz="1800" dirty="0"/>
              <a:t>Dean Still</a:t>
            </a:r>
          </a:p>
          <a:p>
            <a:r>
              <a:rPr lang="en-US" sz="1800" dirty="0"/>
              <a:t>Jim Morgan</a:t>
            </a:r>
          </a:p>
          <a:p>
            <a:r>
              <a:rPr lang="en-US" sz="1800" dirty="0"/>
              <a:t>Steve Werkema</a:t>
            </a:r>
          </a:p>
          <a:p>
            <a:r>
              <a:rPr lang="en-US" sz="1800" dirty="0"/>
              <a:t>Vladimir Nagaslaev</a:t>
            </a:r>
          </a:p>
          <a:p>
            <a:r>
              <a:rPr lang="en-US" sz="1800" dirty="0"/>
              <a:t>Dave Vander Meulen</a:t>
            </a:r>
          </a:p>
        </p:txBody>
      </p:sp>
      <p:sp>
        <p:nvSpPr>
          <p:cNvPr id="4" name="Date Placeholder 3">
            <a:extLst>
              <a:ext uri="{FF2B5EF4-FFF2-40B4-BE49-F238E27FC236}">
                <a16:creationId xmlns:a16="http://schemas.microsoft.com/office/drawing/2014/main" id="{4B200CAC-FC0F-42DB-8151-02C13F2574F6}"/>
              </a:ext>
            </a:extLst>
          </p:cNvPr>
          <p:cNvSpPr>
            <a:spLocks noGrp="1"/>
          </p:cNvSpPr>
          <p:nvPr>
            <p:ph type="dt" sz="half" idx="10"/>
          </p:nvPr>
        </p:nvSpPr>
        <p:spPr/>
        <p:txBody>
          <a:bodyPr/>
          <a:lstStyle/>
          <a:p>
            <a:r>
              <a:rPr lang="en-US" altLang="en-US"/>
              <a:t>10/3/2019</a:t>
            </a:r>
          </a:p>
        </p:txBody>
      </p:sp>
      <p:sp>
        <p:nvSpPr>
          <p:cNvPr id="5" name="Footer Placeholder 4">
            <a:extLst>
              <a:ext uri="{FF2B5EF4-FFF2-40B4-BE49-F238E27FC236}">
                <a16:creationId xmlns:a16="http://schemas.microsoft.com/office/drawing/2014/main" id="{BB32A4BD-E656-439B-BA6B-6F18B4BA38B6}"/>
              </a:ext>
            </a:extLst>
          </p:cNvPr>
          <p:cNvSpPr>
            <a:spLocks noGrp="1"/>
          </p:cNvSpPr>
          <p:nvPr>
            <p:ph type="ftr" sz="quarter" idx="11"/>
          </p:nvPr>
        </p:nvSpPr>
        <p:spPr/>
        <p:txBody>
          <a:bodyPr/>
          <a:lstStyle/>
          <a:p>
            <a:pPr>
              <a:defRPr/>
            </a:pPr>
            <a:r>
              <a:rPr lang="en-US"/>
              <a:t>Muon Department Meeting | Jerry Annala</a:t>
            </a:r>
            <a:endParaRPr lang="en-US" b="1"/>
          </a:p>
        </p:txBody>
      </p:sp>
      <p:sp>
        <p:nvSpPr>
          <p:cNvPr id="6" name="Slide Number Placeholder 5">
            <a:extLst>
              <a:ext uri="{FF2B5EF4-FFF2-40B4-BE49-F238E27FC236}">
                <a16:creationId xmlns:a16="http://schemas.microsoft.com/office/drawing/2014/main" id="{99A20377-57F6-413A-B98F-597CA2404287}"/>
              </a:ext>
            </a:extLst>
          </p:cNvPr>
          <p:cNvSpPr>
            <a:spLocks noGrp="1"/>
          </p:cNvSpPr>
          <p:nvPr>
            <p:ph type="sldNum" sz="quarter" idx="12"/>
          </p:nvPr>
        </p:nvSpPr>
        <p:spPr/>
        <p:txBody>
          <a:bodyPr/>
          <a:lstStyle/>
          <a:p>
            <a:fld id="{52E9C158-AEF1-41A2-A6CE-6F0BAB305EFD}" type="slidenum">
              <a:rPr lang="en-US" altLang="en-US" smtClean="0"/>
              <a:pPr/>
              <a:t>12</a:t>
            </a:fld>
            <a:endParaRPr lang="en-US" altLang="en-US"/>
          </a:p>
        </p:txBody>
      </p:sp>
    </p:spTree>
    <p:extLst>
      <p:ext uri="{BB962C8B-B14F-4D97-AF65-F5344CB8AC3E}">
        <p14:creationId xmlns:p14="http://schemas.microsoft.com/office/powerpoint/2010/main" val="1406749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846B3-87ED-469E-A3A9-1606CDE87371}"/>
              </a:ext>
            </a:extLst>
          </p:cNvPr>
          <p:cNvSpPr>
            <a:spLocks noGrp="1"/>
          </p:cNvSpPr>
          <p:nvPr>
            <p:ph type="title"/>
          </p:nvPr>
        </p:nvSpPr>
        <p:spPr/>
        <p:txBody>
          <a:bodyPr/>
          <a:lstStyle/>
          <a:p>
            <a:r>
              <a:rPr lang="en-US" dirty="0"/>
              <a:t>Admin change next week</a:t>
            </a:r>
          </a:p>
        </p:txBody>
      </p:sp>
      <p:sp>
        <p:nvSpPr>
          <p:cNvPr id="3" name="Content Placeholder 2">
            <a:extLst>
              <a:ext uri="{FF2B5EF4-FFF2-40B4-BE49-F238E27FC236}">
                <a16:creationId xmlns:a16="http://schemas.microsoft.com/office/drawing/2014/main" id="{264CE457-0389-43EB-978E-A4E338B6E983}"/>
              </a:ext>
            </a:extLst>
          </p:cNvPr>
          <p:cNvSpPr>
            <a:spLocks noGrp="1"/>
          </p:cNvSpPr>
          <p:nvPr>
            <p:ph idx="1"/>
          </p:nvPr>
        </p:nvSpPr>
        <p:spPr/>
        <p:txBody>
          <a:bodyPr/>
          <a:lstStyle/>
          <a:p>
            <a:r>
              <a:rPr lang="en-US" dirty="0"/>
              <a:t>Cara will be moving to work with </a:t>
            </a:r>
          </a:p>
          <a:p>
            <a:pPr lvl="1"/>
            <a:r>
              <a:rPr lang="en-US" dirty="0"/>
              <a:t>EE Support</a:t>
            </a:r>
          </a:p>
          <a:p>
            <a:pPr lvl="1"/>
            <a:r>
              <a:rPr lang="en-US" dirty="0"/>
              <a:t>Mechanical Support</a:t>
            </a:r>
          </a:p>
          <a:p>
            <a:pPr lvl="1"/>
            <a:r>
              <a:rPr lang="en-US" dirty="0"/>
              <a:t>Instrumentation</a:t>
            </a:r>
          </a:p>
          <a:p>
            <a:pPr lvl="1"/>
            <a:r>
              <a:rPr lang="en-US" dirty="0"/>
              <a:t>Controls</a:t>
            </a:r>
          </a:p>
          <a:p>
            <a:r>
              <a:rPr lang="en-US" dirty="0"/>
              <a:t>Karoline Sanchez will be admin for BWT</a:t>
            </a:r>
          </a:p>
          <a:p>
            <a:endParaRPr lang="en-US" dirty="0"/>
          </a:p>
          <a:p>
            <a:r>
              <a:rPr lang="en-US" dirty="0"/>
              <a:t>Diktys will be acting department head beginning next Tuesday for an unknown length of time.  This will probably be about 2 weeks.</a:t>
            </a:r>
          </a:p>
          <a:p>
            <a:pPr marL="0" indent="0">
              <a:buNone/>
            </a:pPr>
            <a:endParaRPr lang="en-US" dirty="0"/>
          </a:p>
        </p:txBody>
      </p:sp>
      <p:sp>
        <p:nvSpPr>
          <p:cNvPr id="4" name="Date Placeholder 3">
            <a:extLst>
              <a:ext uri="{FF2B5EF4-FFF2-40B4-BE49-F238E27FC236}">
                <a16:creationId xmlns:a16="http://schemas.microsoft.com/office/drawing/2014/main" id="{CFBE4AA5-6AA8-42D0-87A1-56BAB9CA52CE}"/>
              </a:ext>
            </a:extLst>
          </p:cNvPr>
          <p:cNvSpPr>
            <a:spLocks noGrp="1"/>
          </p:cNvSpPr>
          <p:nvPr>
            <p:ph type="dt" sz="half" idx="10"/>
          </p:nvPr>
        </p:nvSpPr>
        <p:spPr/>
        <p:txBody>
          <a:bodyPr/>
          <a:lstStyle/>
          <a:p>
            <a:r>
              <a:rPr lang="en-US" altLang="en-US"/>
              <a:t>10/3/2019</a:t>
            </a:r>
          </a:p>
        </p:txBody>
      </p:sp>
      <p:sp>
        <p:nvSpPr>
          <p:cNvPr id="5" name="Footer Placeholder 4">
            <a:extLst>
              <a:ext uri="{FF2B5EF4-FFF2-40B4-BE49-F238E27FC236}">
                <a16:creationId xmlns:a16="http://schemas.microsoft.com/office/drawing/2014/main" id="{07594DFB-7D73-4BF5-B858-B0AFFCEEC633}"/>
              </a:ext>
            </a:extLst>
          </p:cNvPr>
          <p:cNvSpPr>
            <a:spLocks noGrp="1"/>
          </p:cNvSpPr>
          <p:nvPr>
            <p:ph type="ftr" sz="quarter" idx="11"/>
          </p:nvPr>
        </p:nvSpPr>
        <p:spPr/>
        <p:txBody>
          <a:bodyPr/>
          <a:lstStyle/>
          <a:p>
            <a:pPr>
              <a:defRPr/>
            </a:pPr>
            <a:r>
              <a:rPr lang="en-US"/>
              <a:t>Muon Department Meeting | Jerry Annala</a:t>
            </a:r>
            <a:endParaRPr lang="en-US" b="1"/>
          </a:p>
        </p:txBody>
      </p:sp>
      <p:sp>
        <p:nvSpPr>
          <p:cNvPr id="6" name="Slide Number Placeholder 5">
            <a:extLst>
              <a:ext uri="{FF2B5EF4-FFF2-40B4-BE49-F238E27FC236}">
                <a16:creationId xmlns:a16="http://schemas.microsoft.com/office/drawing/2014/main" id="{04B2AC70-EB17-43C8-B82D-E3339F867982}"/>
              </a:ext>
            </a:extLst>
          </p:cNvPr>
          <p:cNvSpPr>
            <a:spLocks noGrp="1"/>
          </p:cNvSpPr>
          <p:nvPr>
            <p:ph type="sldNum" sz="quarter" idx="12"/>
          </p:nvPr>
        </p:nvSpPr>
        <p:spPr/>
        <p:txBody>
          <a:bodyPr/>
          <a:lstStyle/>
          <a:p>
            <a:fld id="{52E9C158-AEF1-41A2-A6CE-6F0BAB305EFD}" type="slidenum">
              <a:rPr lang="en-US" altLang="en-US" smtClean="0"/>
              <a:pPr/>
              <a:t>13</a:t>
            </a:fld>
            <a:endParaRPr lang="en-US" altLang="en-US"/>
          </a:p>
        </p:txBody>
      </p:sp>
    </p:spTree>
    <p:extLst>
      <p:ext uri="{BB962C8B-B14F-4D97-AF65-F5344CB8AC3E}">
        <p14:creationId xmlns:p14="http://schemas.microsoft.com/office/powerpoint/2010/main" val="3234545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2A836-317A-48D4-A6DA-84BAF98041CE}"/>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C2E41407-04D6-4E36-8C85-9F100C162897}"/>
              </a:ext>
            </a:extLst>
          </p:cNvPr>
          <p:cNvSpPr>
            <a:spLocks noGrp="1"/>
          </p:cNvSpPr>
          <p:nvPr>
            <p:ph idx="1"/>
          </p:nvPr>
        </p:nvSpPr>
        <p:spPr>
          <a:xfrm>
            <a:off x="228600" y="1043046"/>
            <a:ext cx="8672513" cy="5326223"/>
          </a:xfrm>
        </p:spPr>
        <p:txBody>
          <a:bodyPr/>
          <a:lstStyle/>
          <a:p>
            <a:r>
              <a:rPr lang="en-US" dirty="0"/>
              <a:t>End of Shutdown, Start up, October clean up and work planning</a:t>
            </a:r>
          </a:p>
          <a:p>
            <a:r>
              <a:rPr lang="en-US" dirty="0"/>
              <a:t>Safety</a:t>
            </a:r>
          </a:p>
          <a:p>
            <a:r>
              <a:rPr lang="en-US" dirty="0"/>
              <a:t>Controls Modernization</a:t>
            </a:r>
          </a:p>
          <a:p>
            <a:r>
              <a:rPr lang="en-US" dirty="0"/>
              <a:t>Fire drill will be held on Monday</a:t>
            </a:r>
          </a:p>
          <a:p>
            <a:r>
              <a:rPr lang="en-US" dirty="0"/>
              <a:t>Brief report from the 6 working group leaders (I'm looking for):</a:t>
            </a:r>
          </a:p>
          <a:p>
            <a:pPr lvl="1"/>
            <a:r>
              <a:rPr lang="en-US" dirty="0"/>
              <a:t>Group structure (members recruited)</a:t>
            </a:r>
          </a:p>
          <a:p>
            <a:pPr lvl="1"/>
            <a:r>
              <a:rPr lang="en-US" dirty="0"/>
              <a:t>Any early progress on Nov. 1 deadline:</a:t>
            </a:r>
          </a:p>
          <a:p>
            <a:pPr lvl="2"/>
            <a:r>
              <a:rPr lang="en-US" dirty="0"/>
              <a:t>milestone development</a:t>
            </a:r>
          </a:p>
          <a:p>
            <a:pPr lvl="2"/>
            <a:r>
              <a:rPr lang="en-US" dirty="0"/>
              <a:t>requirements document</a:t>
            </a:r>
          </a:p>
          <a:p>
            <a:pPr lvl="2"/>
            <a:r>
              <a:rPr lang="en-US" dirty="0"/>
              <a:t>Interface issues identified</a:t>
            </a:r>
          </a:p>
          <a:p>
            <a:pPr lvl="2"/>
            <a:r>
              <a:rPr lang="en-US" dirty="0"/>
              <a:t>Study lists or issues identified so far</a:t>
            </a:r>
          </a:p>
          <a:p>
            <a:pPr lvl="2"/>
            <a:r>
              <a:rPr lang="en-US" dirty="0"/>
              <a:t>Meeting schedules</a:t>
            </a:r>
          </a:p>
        </p:txBody>
      </p:sp>
      <p:sp>
        <p:nvSpPr>
          <p:cNvPr id="4" name="Date Placeholder 3">
            <a:extLst>
              <a:ext uri="{FF2B5EF4-FFF2-40B4-BE49-F238E27FC236}">
                <a16:creationId xmlns:a16="http://schemas.microsoft.com/office/drawing/2014/main" id="{2652A38C-3444-4EC0-B847-A760B0DB3E32}"/>
              </a:ext>
            </a:extLst>
          </p:cNvPr>
          <p:cNvSpPr>
            <a:spLocks noGrp="1"/>
          </p:cNvSpPr>
          <p:nvPr>
            <p:ph type="dt" sz="half" idx="10"/>
          </p:nvPr>
        </p:nvSpPr>
        <p:spPr/>
        <p:txBody>
          <a:bodyPr/>
          <a:lstStyle/>
          <a:p>
            <a:r>
              <a:rPr lang="en-US" altLang="en-US"/>
              <a:t>10/3/2019</a:t>
            </a:r>
          </a:p>
        </p:txBody>
      </p:sp>
      <p:sp>
        <p:nvSpPr>
          <p:cNvPr id="5" name="Footer Placeholder 4">
            <a:extLst>
              <a:ext uri="{FF2B5EF4-FFF2-40B4-BE49-F238E27FC236}">
                <a16:creationId xmlns:a16="http://schemas.microsoft.com/office/drawing/2014/main" id="{907A739D-CFAE-43F6-BB16-6727179E6FEE}"/>
              </a:ext>
            </a:extLst>
          </p:cNvPr>
          <p:cNvSpPr>
            <a:spLocks noGrp="1"/>
          </p:cNvSpPr>
          <p:nvPr>
            <p:ph type="ftr" sz="quarter" idx="11"/>
          </p:nvPr>
        </p:nvSpPr>
        <p:spPr/>
        <p:txBody>
          <a:bodyPr/>
          <a:lstStyle/>
          <a:p>
            <a:pPr>
              <a:defRPr/>
            </a:pPr>
            <a:r>
              <a:rPr lang="en-US"/>
              <a:t>Muon Department Meeting | Jerry Annala</a:t>
            </a:r>
            <a:endParaRPr lang="en-US" b="1"/>
          </a:p>
        </p:txBody>
      </p:sp>
      <p:sp>
        <p:nvSpPr>
          <p:cNvPr id="6" name="Slide Number Placeholder 5">
            <a:extLst>
              <a:ext uri="{FF2B5EF4-FFF2-40B4-BE49-F238E27FC236}">
                <a16:creationId xmlns:a16="http://schemas.microsoft.com/office/drawing/2014/main" id="{BDE08639-3C3A-45A0-AFB9-D7974229E255}"/>
              </a:ext>
            </a:extLst>
          </p:cNvPr>
          <p:cNvSpPr>
            <a:spLocks noGrp="1"/>
          </p:cNvSpPr>
          <p:nvPr>
            <p:ph type="sldNum" sz="quarter" idx="12"/>
          </p:nvPr>
        </p:nvSpPr>
        <p:spPr/>
        <p:txBody>
          <a:bodyPr/>
          <a:lstStyle/>
          <a:p>
            <a:fld id="{52E9C158-AEF1-41A2-A6CE-6F0BAB305EFD}" type="slidenum">
              <a:rPr lang="en-US" altLang="en-US" smtClean="0"/>
              <a:pPr/>
              <a:t>2</a:t>
            </a:fld>
            <a:endParaRPr lang="en-US" altLang="en-US"/>
          </a:p>
        </p:txBody>
      </p:sp>
    </p:spTree>
    <p:extLst>
      <p:ext uri="{BB962C8B-B14F-4D97-AF65-F5344CB8AC3E}">
        <p14:creationId xmlns:p14="http://schemas.microsoft.com/office/powerpoint/2010/main" val="3328984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E0CD8-547B-4252-B762-EC153B2EF66D}"/>
              </a:ext>
            </a:extLst>
          </p:cNvPr>
          <p:cNvSpPr>
            <a:spLocks noGrp="1"/>
          </p:cNvSpPr>
          <p:nvPr>
            <p:ph type="title"/>
          </p:nvPr>
        </p:nvSpPr>
        <p:spPr/>
        <p:txBody>
          <a:bodyPr/>
          <a:lstStyle/>
          <a:p>
            <a:r>
              <a:rPr lang="en-US" dirty="0"/>
              <a:t>Start up</a:t>
            </a:r>
          </a:p>
        </p:txBody>
      </p:sp>
      <p:sp>
        <p:nvSpPr>
          <p:cNvPr id="3" name="Content Placeholder 2">
            <a:extLst>
              <a:ext uri="{FF2B5EF4-FFF2-40B4-BE49-F238E27FC236}">
                <a16:creationId xmlns:a16="http://schemas.microsoft.com/office/drawing/2014/main" id="{5242024B-C0F3-4B9E-97F9-95B3E387FF63}"/>
              </a:ext>
            </a:extLst>
          </p:cNvPr>
          <p:cNvSpPr>
            <a:spLocks noGrp="1"/>
          </p:cNvSpPr>
          <p:nvPr>
            <p:ph idx="1"/>
          </p:nvPr>
        </p:nvSpPr>
        <p:spPr/>
        <p:txBody>
          <a:bodyPr/>
          <a:lstStyle/>
          <a:p>
            <a:r>
              <a:rPr lang="en-US" dirty="0"/>
              <a:t>Finish work on original shutdown schedule</a:t>
            </a:r>
          </a:p>
          <a:p>
            <a:pPr lvl="1"/>
            <a:r>
              <a:rPr lang="en-US" strike="sngStrike" dirty="0"/>
              <a:t>Tunnel cleaning Extraction and M4 enclosures Oct. 3, 4</a:t>
            </a:r>
          </a:p>
          <a:p>
            <a:pPr lvl="2"/>
            <a:r>
              <a:rPr lang="en-US" dirty="0"/>
              <a:t>Tunnel cleaning Extraction and M4 enclosures Next week</a:t>
            </a:r>
          </a:p>
          <a:p>
            <a:pPr lvl="1"/>
            <a:r>
              <a:rPr lang="en-US" dirty="0"/>
              <a:t>Safety System tests – Week of Oct 14</a:t>
            </a:r>
          </a:p>
          <a:p>
            <a:pPr lvl="1"/>
            <a:r>
              <a:rPr lang="en-US" dirty="0"/>
              <a:t>Early Beam date – Week of Oct 14</a:t>
            </a:r>
          </a:p>
          <a:p>
            <a:r>
              <a:rPr lang="en-US" dirty="0"/>
              <a:t>D:IB tests by late next week</a:t>
            </a:r>
          </a:p>
          <a:p>
            <a:r>
              <a:rPr lang="en-US" dirty="0"/>
              <a:t>Remain in standby – ready for beam</a:t>
            </a:r>
          </a:p>
          <a:p>
            <a:r>
              <a:rPr lang="en-US" dirty="0"/>
              <a:t>Work on Work Planning Practices</a:t>
            </a:r>
          </a:p>
          <a:p>
            <a:r>
              <a:rPr lang="en-US" dirty="0"/>
              <a:t>Division clean up effort to improve safety and quality</a:t>
            </a:r>
          </a:p>
          <a:p>
            <a:pPr lvl="1"/>
            <a:r>
              <a:rPr lang="en-US" dirty="0"/>
              <a:t>Immediate work areas clean by Oct 31</a:t>
            </a:r>
          </a:p>
          <a:p>
            <a:pPr lvl="1"/>
            <a:r>
              <a:rPr lang="en-US" dirty="0"/>
              <a:t>Plan for next phase presented at Dept Head meeting Oct 10</a:t>
            </a:r>
          </a:p>
        </p:txBody>
      </p:sp>
      <p:sp>
        <p:nvSpPr>
          <p:cNvPr id="4" name="Date Placeholder 3">
            <a:extLst>
              <a:ext uri="{FF2B5EF4-FFF2-40B4-BE49-F238E27FC236}">
                <a16:creationId xmlns:a16="http://schemas.microsoft.com/office/drawing/2014/main" id="{23F652B0-84C8-4ABA-8FE1-E107D794CA59}"/>
              </a:ext>
            </a:extLst>
          </p:cNvPr>
          <p:cNvSpPr>
            <a:spLocks noGrp="1"/>
          </p:cNvSpPr>
          <p:nvPr>
            <p:ph type="dt" sz="half" idx="10"/>
          </p:nvPr>
        </p:nvSpPr>
        <p:spPr/>
        <p:txBody>
          <a:bodyPr/>
          <a:lstStyle/>
          <a:p>
            <a:r>
              <a:rPr lang="en-US" altLang="en-US"/>
              <a:t>10/3/2019</a:t>
            </a:r>
          </a:p>
        </p:txBody>
      </p:sp>
      <p:sp>
        <p:nvSpPr>
          <p:cNvPr id="5" name="Footer Placeholder 4">
            <a:extLst>
              <a:ext uri="{FF2B5EF4-FFF2-40B4-BE49-F238E27FC236}">
                <a16:creationId xmlns:a16="http://schemas.microsoft.com/office/drawing/2014/main" id="{71083F05-0F3B-4E32-A858-11A515D2CBEF}"/>
              </a:ext>
            </a:extLst>
          </p:cNvPr>
          <p:cNvSpPr>
            <a:spLocks noGrp="1"/>
          </p:cNvSpPr>
          <p:nvPr>
            <p:ph type="ftr" sz="quarter" idx="11"/>
          </p:nvPr>
        </p:nvSpPr>
        <p:spPr/>
        <p:txBody>
          <a:bodyPr/>
          <a:lstStyle/>
          <a:p>
            <a:pPr>
              <a:defRPr/>
            </a:pPr>
            <a:r>
              <a:rPr lang="en-US"/>
              <a:t>Muon Department Meeting | Jerry Annala</a:t>
            </a:r>
            <a:endParaRPr lang="en-US" b="1"/>
          </a:p>
        </p:txBody>
      </p:sp>
      <p:sp>
        <p:nvSpPr>
          <p:cNvPr id="6" name="Slide Number Placeholder 5">
            <a:extLst>
              <a:ext uri="{FF2B5EF4-FFF2-40B4-BE49-F238E27FC236}">
                <a16:creationId xmlns:a16="http://schemas.microsoft.com/office/drawing/2014/main" id="{D375FCB9-E342-4FE5-A6F6-8A904702565D}"/>
              </a:ext>
            </a:extLst>
          </p:cNvPr>
          <p:cNvSpPr>
            <a:spLocks noGrp="1"/>
          </p:cNvSpPr>
          <p:nvPr>
            <p:ph type="sldNum" sz="quarter" idx="12"/>
          </p:nvPr>
        </p:nvSpPr>
        <p:spPr/>
        <p:txBody>
          <a:bodyPr/>
          <a:lstStyle/>
          <a:p>
            <a:fld id="{52E9C158-AEF1-41A2-A6CE-6F0BAB305EFD}" type="slidenum">
              <a:rPr lang="en-US" altLang="en-US" smtClean="0"/>
              <a:pPr/>
              <a:t>3</a:t>
            </a:fld>
            <a:endParaRPr lang="en-US" altLang="en-US"/>
          </a:p>
        </p:txBody>
      </p:sp>
    </p:spTree>
    <p:extLst>
      <p:ext uri="{BB962C8B-B14F-4D97-AF65-F5344CB8AC3E}">
        <p14:creationId xmlns:p14="http://schemas.microsoft.com/office/powerpoint/2010/main" val="1926487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E0CD8-547B-4252-B762-EC153B2EF66D}"/>
              </a:ext>
            </a:extLst>
          </p:cNvPr>
          <p:cNvSpPr>
            <a:spLocks noGrp="1"/>
          </p:cNvSpPr>
          <p:nvPr>
            <p:ph type="title"/>
          </p:nvPr>
        </p:nvSpPr>
        <p:spPr/>
        <p:txBody>
          <a:bodyPr/>
          <a:lstStyle/>
          <a:p>
            <a:r>
              <a:rPr lang="en-US" dirty="0"/>
              <a:t>Remaining tasks before running g-2</a:t>
            </a:r>
          </a:p>
        </p:txBody>
      </p:sp>
      <p:sp>
        <p:nvSpPr>
          <p:cNvPr id="3" name="Content Placeholder 2">
            <a:extLst>
              <a:ext uri="{FF2B5EF4-FFF2-40B4-BE49-F238E27FC236}">
                <a16:creationId xmlns:a16="http://schemas.microsoft.com/office/drawing/2014/main" id="{5242024B-C0F3-4B9E-97F9-95B3E387FF63}"/>
              </a:ext>
            </a:extLst>
          </p:cNvPr>
          <p:cNvSpPr>
            <a:spLocks noGrp="1"/>
          </p:cNvSpPr>
          <p:nvPr>
            <p:ph idx="1"/>
          </p:nvPr>
        </p:nvSpPr>
        <p:spPr>
          <a:xfrm>
            <a:off x="228600" y="1043046"/>
            <a:ext cx="8672513" cy="5336733"/>
          </a:xfrm>
        </p:spPr>
        <p:txBody>
          <a:bodyPr/>
          <a:lstStyle/>
          <a:p>
            <a:r>
              <a:rPr lang="en-US" dirty="0"/>
              <a:t>Complete M4 line vacuum work</a:t>
            </a:r>
          </a:p>
          <a:p>
            <a:r>
              <a:rPr lang="en-US" dirty="0"/>
              <a:t>Repair 3 water leaks in beam line</a:t>
            </a:r>
          </a:p>
          <a:p>
            <a:r>
              <a:rPr lang="en-US" dirty="0"/>
              <a:t>Fill site risers with sand</a:t>
            </a:r>
          </a:p>
          <a:p>
            <a:r>
              <a:rPr lang="en-US" dirty="0"/>
              <a:t>Move chipmunk from </a:t>
            </a:r>
            <a:r>
              <a:rPr lang="en-US" dirty="0" err="1"/>
              <a:t>ext</a:t>
            </a:r>
            <a:r>
              <a:rPr lang="en-US" dirty="0"/>
              <a:t>/M4 gate to DS of shield wall</a:t>
            </a:r>
          </a:p>
          <a:p>
            <a:r>
              <a:rPr lang="en-US" dirty="0"/>
              <a:t>Radiation safety </a:t>
            </a:r>
            <a:r>
              <a:rPr lang="en-US" dirty="0" err="1"/>
              <a:t>walkthough</a:t>
            </a:r>
            <a:r>
              <a:rPr lang="en-US" dirty="0"/>
              <a:t>/approval</a:t>
            </a:r>
          </a:p>
          <a:p>
            <a:r>
              <a:rPr lang="en-US" dirty="0"/>
              <a:t>M4 line circuit verification</a:t>
            </a:r>
          </a:p>
          <a:p>
            <a:pPr lvl="1"/>
            <a:r>
              <a:rPr lang="en-US" dirty="0"/>
              <a:t>M4 line power supplies are not yet on site</a:t>
            </a:r>
          </a:p>
          <a:p>
            <a:r>
              <a:rPr lang="en-US" dirty="0"/>
              <a:t>ORC inspections</a:t>
            </a:r>
          </a:p>
          <a:p>
            <a:r>
              <a:rPr lang="en-US" dirty="0"/>
              <a:t>Test V907 motion controls</a:t>
            </a:r>
          </a:p>
          <a:p>
            <a:r>
              <a:rPr lang="en-US" dirty="0"/>
              <a:t>Finish leak check of 30 straight and start ion pumps</a:t>
            </a:r>
          </a:p>
          <a:p>
            <a:r>
              <a:rPr lang="en-US" dirty="0"/>
              <a:t>Conduct TLM studies on M3 line at road crossing</a:t>
            </a:r>
          </a:p>
          <a:p>
            <a:r>
              <a:rPr lang="en-US" dirty="0"/>
              <a:t>Commission abort line with 8 GeV protons</a:t>
            </a:r>
          </a:p>
          <a:p>
            <a:endParaRPr lang="en-US" dirty="0"/>
          </a:p>
        </p:txBody>
      </p:sp>
      <p:sp>
        <p:nvSpPr>
          <p:cNvPr id="4" name="Date Placeholder 3">
            <a:extLst>
              <a:ext uri="{FF2B5EF4-FFF2-40B4-BE49-F238E27FC236}">
                <a16:creationId xmlns:a16="http://schemas.microsoft.com/office/drawing/2014/main" id="{23F652B0-84C8-4ABA-8FE1-E107D794CA59}"/>
              </a:ext>
            </a:extLst>
          </p:cNvPr>
          <p:cNvSpPr>
            <a:spLocks noGrp="1"/>
          </p:cNvSpPr>
          <p:nvPr>
            <p:ph type="dt" sz="half" idx="10"/>
          </p:nvPr>
        </p:nvSpPr>
        <p:spPr/>
        <p:txBody>
          <a:bodyPr/>
          <a:lstStyle/>
          <a:p>
            <a:r>
              <a:rPr lang="en-US" altLang="en-US"/>
              <a:t>10/3/2019</a:t>
            </a:r>
          </a:p>
        </p:txBody>
      </p:sp>
      <p:sp>
        <p:nvSpPr>
          <p:cNvPr id="5" name="Footer Placeholder 4">
            <a:extLst>
              <a:ext uri="{FF2B5EF4-FFF2-40B4-BE49-F238E27FC236}">
                <a16:creationId xmlns:a16="http://schemas.microsoft.com/office/drawing/2014/main" id="{71083F05-0F3B-4E32-A858-11A515D2CBEF}"/>
              </a:ext>
            </a:extLst>
          </p:cNvPr>
          <p:cNvSpPr>
            <a:spLocks noGrp="1"/>
          </p:cNvSpPr>
          <p:nvPr>
            <p:ph type="ftr" sz="quarter" idx="11"/>
          </p:nvPr>
        </p:nvSpPr>
        <p:spPr/>
        <p:txBody>
          <a:bodyPr/>
          <a:lstStyle/>
          <a:p>
            <a:pPr>
              <a:defRPr/>
            </a:pPr>
            <a:r>
              <a:rPr lang="en-US"/>
              <a:t>Muon Department Meeting | Jerry Annala</a:t>
            </a:r>
            <a:endParaRPr lang="en-US" b="1"/>
          </a:p>
        </p:txBody>
      </p:sp>
      <p:sp>
        <p:nvSpPr>
          <p:cNvPr id="6" name="Slide Number Placeholder 5">
            <a:extLst>
              <a:ext uri="{FF2B5EF4-FFF2-40B4-BE49-F238E27FC236}">
                <a16:creationId xmlns:a16="http://schemas.microsoft.com/office/drawing/2014/main" id="{D375FCB9-E342-4FE5-A6F6-8A904702565D}"/>
              </a:ext>
            </a:extLst>
          </p:cNvPr>
          <p:cNvSpPr>
            <a:spLocks noGrp="1"/>
          </p:cNvSpPr>
          <p:nvPr>
            <p:ph type="sldNum" sz="quarter" idx="12"/>
          </p:nvPr>
        </p:nvSpPr>
        <p:spPr/>
        <p:txBody>
          <a:bodyPr/>
          <a:lstStyle/>
          <a:p>
            <a:fld id="{52E9C158-AEF1-41A2-A6CE-6F0BAB305EFD}" type="slidenum">
              <a:rPr lang="en-US" altLang="en-US" smtClean="0"/>
              <a:pPr/>
              <a:t>4</a:t>
            </a:fld>
            <a:endParaRPr lang="en-US" altLang="en-US"/>
          </a:p>
        </p:txBody>
      </p:sp>
    </p:spTree>
    <p:extLst>
      <p:ext uri="{BB962C8B-B14F-4D97-AF65-F5344CB8AC3E}">
        <p14:creationId xmlns:p14="http://schemas.microsoft.com/office/powerpoint/2010/main" val="3959517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latin typeface="Helvetica" panose="020B0604020202020204" pitchFamily="34" charset="0"/>
                <a:ea typeface="Geneva" pitchFamily="121" charset="-128"/>
              </a:rPr>
              <a:t>Muon Department Clean up </a:t>
            </a:r>
          </a:p>
        </p:txBody>
      </p:sp>
      <p:sp>
        <p:nvSpPr>
          <p:cNvPr id="24578" name="Content Placeholder 29"/>
          <p:cNvSpPr>
            <a:spLocks noGrp="1"/>
          </p:cNvSpPr>
          <p:nvPr>
            <p:ph idx="1"/>
          </p:nvPr>
        </p:nvSpPr>
        <p:spPr bwMode="auto">
          <a:xfrm>
            <a:off x="214313" y="915550"/>
            <a:ext cx="8672513" cy="5599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sz="2000" dirty="0">
                <a:latin typeface="Helvetica" panose="020B0604020202020204" pitchFamily="34" charset="0"/>
                <a:ea typeface="Geneva" pitchFamily="121" charset="-128"/>
              </a:rPr>
              <a:t>Housekeeping effort – memo from Amber Kenney</a:t>
            </a:r>
          </a:p>
          <a:p>
            <a:pPr lvl="1"/>
            <a:r>
              <a:rPr lang="en-US" altLang="en-US" sz="1800" dirty="0">
                <a:latin typeface="Helvetica" panose="020B0604020202020204" pitchFamily="34" charset="0"/>
                <a:ea typeface="Geneva" pitchFamily="121" charset="-128"/>
              </a:rPr>
              <a:t>Phase 1 – active work spaces, cleanup (complete by 10/31/19)</a:t>
            </a:r>
          </a:p>
          <a:p>
            <a:pPr lvl="1"/>
            <a:r>
              <a:rPr lang="en-US" altLang="en-US" sz="1800" dirty="0">
                <a:latin typeface="Helvetica" panose="020B0604020202020204" pitchFamily="34" charset="0"/>
                <a:ea typeface="Geneva" pitchFamily="121" charset="-128"/>
              </a:rPr>
              <a:t>Phase 2 – medium cleanup, may require more time or resources, maybe less occupied, less active.</a:t>
            </a:r>
          </a:p>
          <a:p>
            <a:pPr lvl="1"/>
            <a:r>
              <a:rPr lang="en-US" altLang="en-US" sz="1800" dirty="0">
                <a:latin typeface="Helvetica" panose="020B0604020202020204" pitchFamily="34" charset="0"/>
                <a:ea typeface="Geneva" pitchFamily="121" charset="-128"/>
              </a:rPr>
              <a:t>Phase 3 – High level of resources needed to complete the cleanup, minimally used spaces/defunct spaces.</a:t>
            </a:r>
          </a:p>
          <a:p>
            <a:pPr eaLnBrk="1" hangingPunct="1"/>
            <a:r>
              <a:rPr lang="en-US" altLang="en-US" sz="2000" dirty="0">
                <a:latin typeface="Helvetica" panose="020B0604020202020204" pitchFamily="34" charset="0"/>
                <a:ea typeface="Geneva" pitchFamily="121" charset="-128"/>
              </a:rPr>
              <a:t>Kick off management walkthrough policy (codified in FESHM?)</a:t>
            </a:r>
          </a:p>
          <a:p>
            <a:pPr lvl="1"/>
            <a:r>
              <a:rPr lang="en-US" altLang="en-US" sz="1800" dirty="0">
                <a:latin typeface="Helvetica" panose="020B0604020202020204" pitchFamily="34" charset="0"/>
                <a:ea typeface="Geneva" pitchFamily="121" charset="-128"/>
              </a:rPr>
              <a:t>Supervisors/Group leaders – daily</a:t>
            </a:r>
          </a:p>
          <a:p>
            <a:pPr lvl="1"/>
            <a:r>
              <a:rPr lang="en-US" altLang="en-US" sz="1800" dirty="0">
                <a:latin typeface="Helvetica" panose="020B0604020202020204" pitchFamily="34" charset="0"/>
                <a:ea typeface="Geneva" pitchFamily="121" charset="-128"/>
              </a:rPr>
              <a:t>Managers – weekly</a:t>
            </a:r>
          </a:p>
          <a:p>
            <a:pPr lvl="1"/>
            <a:r>
              <a:rPr lang="en-US" altLang="en-US" sz="1800" dirty="0">
                <a:latin typeface="Helvetica" panose="020B0604020202020204" pitchFamily="34" charset="0"/>
                <a:ea typeface="Geneva" pitchFamily="121" charset="-128"/>
              </a:rPr>
              <a:t>Dept Heads – weekly</a:t>
            </a:r>
          </a:p>
          <a:p>
            <a:pPr lvl="1"/>
            <a:r>
              <a:rPr lang="en-US" altLang="en-US" sz="1800" dirty="0">
                <a:latin typeface="Helvetica" panose="020B0604020202020204" pitchFamily="34" charset="0"/>
                <a:ea typeface="Geneva" pitchFamily="121" charset="-128"/>
              </a:rPr>
              <a:t>Division Heads – Monthly</a:t>
            </a:r>
          </a:p>
          <a:p>
            <a:pPr lvl="1"/>
            <a:r>
              <a:rPr lang="en-US" altLang="en-US" sz="1800" dirty="0">
                <a:latin typeface="Helvetica" panose="020B0604020202020204" pitchFamily="34" charset="0"/>
                <a:ea typeface="Geneva" pitchFamily="121" charset="-128"/>
              </a:rPr>
              <a:t>Director - Monthly</a:t>
            </a:r>
          </a:p>
          <a:p>
            <a:pPr eaLnBrk="1" hangingPunct="1"/>
            <a:r>
              <a:rPr lang="en-US" altLang="en-US" sz="2000" dirty="0">
                <a:latin typeface="Helvetica" panose="020B0604020202020204" pitchFamily="34" charset="0"/>
                <a:ea typeface="Geneva" pitchFamily="121" charset="-128"/>
              </a:rPr>
              <a:t>We will all take the time to clean our offices by October 31 (Phase 1)</a:t>
            </a:r>
          </a:p>
          <a:p>
            <a:pPr eaLnBrk="1" hangingPunct="1"/>
            <a:r>
              <a:rPr lang="en-US" altLang="en-US" sz="2000" dirty="0">
                <a:latin typeface="Helvetica" panose="020B0604020202020204" pitchFamily="34" charset="0"/>
                <a:ea typeface="Geneva" pitchFamily="121" charset="-128"/>
              </a:rPr>
              <a:t>Tech area on BWT 1</a:t>
            </a:r>
            <a:r>
              <a:rPr lang="en-US" altLang="en-US" sz="2000" baseline="30000" dirty="0">
                <a:latin typeface="Helvetica" panose="020B0604020202020204" pitchFamily="34" charset="0"/>
                <a:ea typeface="Geneva" pitchFamily="121" charset="-128"/>
              </a:rPr>
              <a:t>st</a:t>
            </a:r>
            <a:r>
              <a:rPr lang="en-US" altLang="en-US" sz="2000" dirty="0">
                <a:latin typeface="Helvetica" panose="020B0604020202020204" pitchFamily="34" charset="0"/>
                <a:ea typeface="Geneva" pitchFamily="121" charset="-128"/>
              </a:rPr>
              <a:t> floor (Phase 1 or 2)</a:t>
            </a:r>
          </a:p>
          <a:p>
            <a:pPr eaLnBrk="1" hangingPunct="1"/>
            <a:r>
              <a:rPr lang="en-US" altLang="en-US" sz="2000" dirty="0">
                <a:latin typeface="Helvetica" panose="020B0604020202020204" pitchFamily="34" charset="0"/>
                <a:ea typeface="Geneva" pitchFamily="121" charset="-128"/>
              </a:rPr>
              <a:t>AP0 Phase 2</a:t>
            </a:r>
          </a:p>
          <a:p>
            <a:pPr eaLnBrk="1" hangingPunct="1"/>
            <a:r>
              <a:rPr lang="en-US" altLang="en-US" sz="2000" dirty="0">
                <a:latin typeface="Helvetica" panose="020B0604020202020204" pitchFamily="34" charset="0"/>
                <a:ea typeface="Geneva" pitchFamily="121" charset="-128"/>
              </a:rPr>
              <a:t>Tunnel, AP service buildings (Phase 3)</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rPr>
              <a:t>10/3/2019</a:t>
            </a: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Muon Department Meeting | Jerry Annala</a:t>
            </a:r>
            <a:endParaRPr lang="en-US" altLang="en-US" sz="1200" b="1">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5</a:t>
            </a:fld>
            <a:endParaRPr lang="en-US" altLang="en-US" sz="1200">
              <a:solidFill>
                <a:srgbClr val="004C97"/>
              </a:solidFill>
              <a:latin typeface="Helvetica"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85BE9-AB0E-4816-BCFD-451A92F62800}"/>
              </a:ext>
            </a:extLst>
          </p:cNvPr>
          <p:cNvSpPr>
            <a:spLocks noGrp="1"/>
          </p:cNvSpPr>
          <p:nvPr>
            <p:ph type="title"/>
          </p:nvPr>
        </p:nvSpPr>
        <p:spPr/>
        <p:txBody>
          <a:bodyPr/>
          <a:lstStyle/>
          <a:p>
            <a:r>
              <a:rPr lang="en-US" dirty="0"/>
              <a:t>Safety slides from Sept 12 Dept Head meeting</a:t>
            </a:r>
          </a:p>
        </p:txBody>
      </p:sp>
      <p:sp>
        <p:nvSpPr>
          <p:cNvPr id="3" name="Content Placeholder 2">
            <a:extLst>
              <a:ext uri="{FF2B5EF4-FFF2-40B4-BE49-F238E27FC236}">
                <a16:creationId xmlns:a16="http://schemas.microsoft.com/office/drawing/2014/main" id="{03BFA518-B706-4E65-A573-E152EB1D1511}"/>
              </a:ext>
            </a:extLst>
          </p:cNvPr>
          <p:cNvSpPr>
            <a:spLocks noGrp="1"/>
          </p:cNvSpPr>
          <p:nvPr>
            <p:ph idx="1"/>
          </p:nvPr>
        </p:nvSpPr>
        <p:spPr/>
        <p:txBody>
          <a:bodyPr/>
          <a:lstStyle/>
          <a:p>
            <a:r>
              <a:rPr lang="en-US" dirty="0"/>
              <a:t>Tech Shop improvements</a:t>
            </a:r>
          </a:p>
          <a:p>
            <a:pPr lvl="1"/>
            <a:r>
              <a:rPr lang="en-US" dirty="0"/>
              <a:t>June 1stdeadline has passed. Equipment is being locked out.</a:t>
            </a:r>
          </a:p>
          <a:p>
            <a:r>
              <a:rPr lang="en-US" dirty="0"/>
              <a:t>EA WPC takeaways </a:t>
            </a:r>
          </a:p>
          <a:p>
            <a:pPr lvl="1"/>
            <a:r>
              <a:rPr lang="en-US" dirty="0"/>
              <a:t>We can do better preparing our personnel with what is expected for work planning, work authorization.</a:t>
            </a:r>
          </a:p>
          <a:p>
            <a:pPr lvl="1"/>
            <a:r>
              <a:rPr lang="en-US" dirty="0"/>
              <a:t>We can document our work planning via the HA better with better quality to identify the hazards</a:t>
            </a:r>
          </a:p>
          <a:p>
            <a:pPr lvl="1"/>
            <a:r>
              <a:rPr lang="en-US" dirty="0"/>
              <a:t>Job walkdowns and pre-job briefs shall be utilized for all work– Supervision’s expectations of work planning (pre-job brief/walkdown, HA, post-job/lesson learned) can be improved. </a:t>
            </a:r>
          </a:p>
          <a:p>
            <a:pPr lvl="1"/>
            <a:r>
              <a:rPr lang="en-US" dirty="0"/>
              <a:t>Lesson Learned program needs improvement, better communication </a:t>
            </a:r>
          </a:p>
          <a:p>
            <a:r>
              <a:rPr lang="en-US" dirty="0"/>
              <a:t>We are still having WPC issues. </a:t>
            </a:r>
          </a:p>
          <a:p>
            <a:endParaRPr lang="en-US" dirty="0"/>
          </a:p>
        </p:txBody>
      </p:sp>
      <p:sp>
        <p:nvSpPr>
          <p:cNvPr id="4" name="Date Placeholder 3">
            <a:extLst>
              <a:ext uri="{FF2B5EF4-FFF2-40B4-BE49-F238E27FC236}">
                <a16:creationId xmlns:a16="http://schemas.microsoft.com/office/drawing/2014/main" id="{8C86EFC7-347B-4487-B4E1-5A6258109FC3}"/>
              </a:ext>
            </a:extLst>
          </p:cNvPr>
          <p:cNvSpPr>
            <a:spLocks noGrp="1"/>
          </p:cNvSpPr>
          <p:nvPr>
            <p:ph type="dt" sz="half" idx="10"/>
          </p:nvPr>
        </p:nvSpPr>
        <p:spPr/>
        <p:txBody>
          <a:bodyPr/>
          <a:lstStyle/>
          <a:p>
            <a:r>
              <a:rPr lang="en-US" altLang="en-US"/>
              <a:t>10/3/2019</a:t>
            </a:r>
          </a:p>
        </p:txBody>
      </p:sp>
      <p:sp>
        <p:nvSpPr>
          <p:cNvPr id="5" name="Footer Placeholder 4">
            <a:extLst>
              <a:ext uri="{FF2B5EF4-FFF2-40B4-BE49-F238E27FC236}">
                <a16:creationId xmlns:a16="http://schemas.microsoft.com/office/drawing/2014/main" id="{9975C5D5-1F86-4EB0-B68E-86D0E0B19E2A}"/>
              </a:ext>
            </a:extLst>
          </p:cNvPr>
          <p:cNvSpPr>
            <a:spLocks noGrp="1"/>
          </p:cNvSpPr>
          <p:nvPr>
            <p:ph type="ftr" sz="quarter" idx="11"/>
          </p:nvPr>
        </p:nvSpPr>
        <p:spPr/>
        <p:txBody>
          <a:bodyPr/>
          <a:lstStyle/>
          <a:p>
            <a:pPr>
              <a:defRPr/>
            </a:pPr>
            <a:r>
              <a:rPr lang="en-US"/>
              <a:t>Muon Department Meeting | Jerry Annala</a:t>
            </a:r>
            <a:endParaRPr lang="en-US" b="1"/>
          </a:p>
        </p:txBody>
      </p:sp>
      <p:sp>
        <p:nvSpPr>
          <p:cNvPr id="6" name="Slide Number Placeholder 5">
            <a:extLst>
              <a:ext uri="{FF2B5EF4-FFF2-40B4-BE49-F238E27FC236}">
                <a16:creationId xmlns:a16="http://schemas.microsoft.com/office/drawing/2014/main" id="{1ECEA886-58C5-4F58-998A-3BCBE4DD6C46}"/>
              </a:ext>
            </a:extLst>
          </p:cNvPr>
          <p:cNvSpPr>
            <a:spLocks noGrp="1"/>
          </p:cNvSpPr>
          <p:nvPr>
            <p:ph type="sldNum" sz="quarter" idx="12"/>
          </p:nvPr>
        </p:nvSpPr>
        <p:spPr/>
        <p:txBody>
          <a:bodyPr/>
          <a:lstStyle/>
          <a:p>
            <a:fld id="{52E9C158-AEF1-41A2-A6CE-6F0BAB305EFD}" type="slidenum">
              <a:rPr lang="en-US" altLang="en-US" smtClean="0"/>
              <a:pPr/>
              <a:t>6</a:t>
            </a:fld>
            <a:endParaRPr lang="en-US" altLang="en-US"/>
          </a:p>
        </p:txBody>
      </p:sp>
    </p:spTree>
    <p:extLst>
      <p:ext uri="{BB962C8B-B14F-4D97-AF65-F5344CB8AC3E}">
        <p14:creationId xmlns:p14="http://schemas.microsoft.com/office/powerpoint/2010/main" val="2393453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2A789-61F6-4996-B3CE-0C8DB9901F0E}"/>
              </a:ext>
            </a:extLst>
          </p:cNvPr>
          <p:cNvSpPr>
            <a:spLocks noGrp="1"/>
          </p:cNvSpPr>
          <p:nvPr>
            <p:ph type="title"/>
          </p:nvPr>
        </p:nvSpPr>
        <p:spPr/>
        <p:txBody>
          <a:bodyPr/>
          <a:lstStyle/>
          <a:p>
            <a:r>
              <a:rPr lang="en-US" dirty="0"/>
              <a:t>Incidents and Lessons Learned</a:t>
            </a:r>
          </a:p>
        </p:txBody>
      </p:sp>
      <p:sp>
        <p:nvSpPr>
          <p:cNvPr id="3" name="Content Placeholder 2">
            <a:extLst>
              <a:ext uri="{FF2B5EF4-FFF2-40B4-BE49-F238E27FC236}">
                <a16:creationId xmlns:a16="http://schemas.microsoft.com/office/drawing/2014/main" id="{2CCE615F-BA8B-42E2-B4C8-E6C8A76EFFE8}"/>
              </a:ext>
            </a:extLst>
          </p:cNvPr>
          <p:cNvSpPr>
            <a:spLocks noGrp="1"/>
          </p:cNvSpPr>
          <p:nvPr>
            <p:ph idx="1"/>
          </p:nvPr>
        </p:nvSpPr>
        <p:spPr/>
        <p:txBody>
          <a:bodyPr/>
          <a:lstStyle/>
          <a:p>
            <a:r>
              <a:rPr lang="en-US" dirty="0"/>
              <a:t>Employee attempting to rig 7 foot shield block, stood on forks of a forklift.</a:t>
            </a:r>
          </a:p>
          <a:p>
            <a:pPr lvl="1"/>
            <a:r>
              <a:rPr lang="en-US" dirty="0"/>
              <a:t>Work planning</a:t>
            </a:r>
          </a:p>
          <a:p>
            <a:r>
              <a:rPr lang="en-US" dirty="0"/>
              <a:t>Employee accessed the top of a piece of equipment without fall protection, as he descended, caught his hand in between equipment causing a sprain. Fall protection issues as well.</a:t>
            </a:r>
          </a:p>
          <a:p>
            <a:pPr lvl="1"/>
            <a:r>
              <a:rPr lang="en-US" dirty="0"/>
              <a:t>Work planning</a:t>
            </a:r>
          </a:p>
          <a:p>
            <a:r>
              <a:rPr lang="en-US" dirty="0"/>
              <a:t>MI65 rigging event, safety pin broke in a piece of rigging hardware, continued lifts. Employee noticed the pin missing the next day and stopped the job.</a:t>
            </a:r>
          </a:p>
          <a:p>
            <a:pPr lvl="1"/>
            <a:r>
              <a:rPr lang="en-US" dirty="0"/>
              <a:t>Maybe “safe” but not compliant. Stop the job, get the right tool for the job. </a:t>
            </a:r>
          </a:p>
        </p:txBody>
      </p:sp>
      <p:sp>
        <p:nvSpPr>
          <p:cNvPr id="4" name="Date Placeholder 3">
            <a:extLst>
              <a:ext uri="{FF2B5EF4-FFF2-40B4-BE49-F238E27FC236}">
                <a16:creationId xmlns:a16="http://schemas.microsoft.com/office/drawing/2014/main" id="{83C30A7C-4D58-4805-B1B3-83BDDA1AC265}"/>
              </a:ext>
            </a:extLst>
          </p:cNvPr>
          <p:cNvSpPr>
            <a:spLocks noGrp="1"/>
          </p:cNvSpPr>
          <p:nvPr>
            <p:ph type="dt" sz="half" idx="10"/>
          </p:nvPr>
        </p:nvSpPr>
        <p:spPr/>
        <p:txBody>
          <a:bodyPr/>
          <a:lstStyle/>
          <a:p>
            <a:r>
              <a:rPr lang="en-US" altLang="en-US"/>
              <a:t>10/3/2019</a:t>
            </a:r>
          </a:p>
        </p:txBody>
      </p:sp>
      <p:sp>
        <p:nvSpPr>
          <p:cNvPr id="5" name="Footer Placeholder 4">
            <a:extLst>
              <a:ext uri="{FF2B5EF4-FFF2-40B4-BE49-F238E27FC236}">
                <a16:creationId xmlns:a16="http://schemas.microsoft.com/office/drawing/2014/main" id="{1DBCFD5B-C0F0-40E4-B5BF-6D021EFB7376}"/>
              </a:ext>
            </a:extLst>
          </p:cNvPr>
          <p:cNvSpPr>
            <a:spLocks noGrp="1"/>
          </p:cNvSpPr>
          <p:nvPr>
            <p:ph type="ftr" sz="quarter" idx="11"/>
          </p:nvPr>
        </p:nvSpPr>
        <p:spPr/>
        <p:txBody>
          <a:bodyPr/>
          <a:lstStyle/>
          <a:p>
            <a:pPr>
              <a:defRPr/>
            </a:pPr>
            <a:r>
              <a:rPr lang="en-US"/>
              <a:t>Muon Department Meeting | Jerry Annala</a:t>
            </a:r>
            <a:endParaRPr lang="en-US" b="1"/>
          </a:p>
        </p:txBody>
      </p:sp>
      <p:sp>
        <p:nvSpPr>
          <p:cNvPr id="6" name="Slide Number Placeholder 5">
            <a:extLst>
              <a:ext uri="{FF2B5EF4-FFF2-40B4-BE49-F238E27FC236}">
                <a16:creationId xmlns:a16="http://schemas.microsoft.com/office/drawing/2014/main" id="{DFD6B840-9CE4-441F-B775-6C3EF33C890B}"/>
              </a:ext>
            </a:extLst>
          </p:cNvPr>
          <p:cNvSpPr>
            <a:spLocks noGrp="1"/>
          </p:cNvSpPr>
          <p:nvPr>
            <p:ph type="sldNum" sz="quarter" idx="12"/>
          </p:nvPr>
        </p:nvSpPr>
        <p:spPr/>
        <p:txBody>
          <a:bodyPr/>
          <a:lstStyle/>
          <a:p>
            <a:fld id="{52E9C158-AEF1-41A2-A6CE-6F0BAB305EFD}" type="slidenum">
              <a:rPr lang="en-US" altLang="en-US" smtClean="0"/>
              <a:pPr/>
              <a:t>7</a:t>
            </a:fld>
            <a:endParaRPr lang="en-US" altLang="en-US"/>
          </a:p>
        </p:txBody>
      </p:sp>
    </p:spTree>
    <p:extLst>
      <p:ext uri="{BB962C8B-B14F-4D97-AF65-F5344CB8AC3E}">
        <p14:creationId xmlns:p14="http://schemas.microsoft.com/office/powerpoint/2010/main" val="3491747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F95E7-7865-4AD1-9CE8-C4914A074D73}"/>
              </a:ext>
            </a:extLst>
          </p:cNvPr>
          <p:cNvSpPr>
            <a:spLocks noGrp="1"/>
          </p:cNvSpPr>
          <p:nvPr>
            <p:ph type="title"/>
          </p:nvPr>
        </p:nvSpPr>
        <p:spPr/>
        <p:txBody>
          <a:bodyPr/>
          <a:lstStyle/>
          <a:p>
            <a:r>
              <a:rPr lang="en-US" dirty="0"/>
              <a:t>Incidents and Lessons Learned</a:t>
            </a:r>
          </a:p>
        </p:txBody>
      </p:sp>
      <p:sp>
        <p:nvSpPr>
          <p:cNvPr id="3" name="Content Placeholder 2">
            <a:extLst>
              <a:ext uri="{FF2B5EF4-FFF2-40B4-BE49-F238E27FC236}">
                <a16:creationId xmlns:a16="http://schemas.microsoft.com/office/drawing/2014/main" id="{6688945A-DA79-46FC-9083-699CD8AB71B6}"/>
              </a:ext>
            </a:extLst>
          </p:cNvPr>
          <p:cNvSpPr>
            <a:spLocks noGrp="1"/>
          </p:cNvSpPr>
          <p:nvPr>
            <p:ph idx="1"/>
          </p:nvPr>
        </p:nvSpPr>
        <p:spPr/>
        <p:txBody>
          <a:bodyPr/>
          <a:lstStyle/>
          <a:p>
            <a:r>
              <a:rPr lang="en-US" dirty="0"/>
              <a:t>MI65 FD accessed without locking out or signing RWP.</a:t>
            </a:r>
          </a:p>
          <a:p>
            <a:pPr lvl="1"/>
            <a:r>
              <a:rPr lang="en-US" dirty="0"/>
              <a:t>Supervised LOTO clarification, going to create a LOTO training for subcontractors so the keylogger can identify. FD to get LOTO.</a:t>
            </a:r>
          </a:p>
          <a:p>
            <a:pPr lvl="1"/>
            <a:r>
              <a:rPr lang="en-US" dirty="0"/>
              <a:t>Supervised LOTO is actually supervised in person. All bypass approved by AD DSO.</a:t>
            </a:r>
          </a:p>
          <a:p>
            <a:r>
              <a:rPr lang="en-US" dirty="0"/>
              <a:t>Crane limit switch modified, crane had special configuration that prevented contact with equipment that wasn’t communicated with general operators. The operator was not familiar with the crane, or the special operating conditions.</a:t>
            </a:r>
          </a:p>
          <a:p>
            <a:pPr lvl="1"/>
            <a:r>
              <a:rPr lang="en-US" dirty="0"/>
              <a:t>Work planning - Filler work</a:t>
            </a:r>
          </a:p>
          <a:p>
            <a:pPr lvl="1"/>
            <a:r>
              <a:rPr lang="en-US" dirty="0"/>
              <a:t>Configuration control and communication.</a:t>
            </a:r>
          </a:p>
        </p:txBody>
      </p:sp>
      <p:sp>
        <p:nvSpPr>
          <p:cNvPr id="4" name="Date Placeholder 3">
            <a:extLst>
              <a:ext uri="{FF2B5EF4-FFF2-40B4-BE49-F238E27FC236}">
                <a16:creationId xmlns:a16="http://schemas.microsoft.com/office/drawing/2014/main" id="{D4A4ABD3-665A-4999-BBE6-EE26CF38D16E}"/>
              </a:ext>
            </a:extLst>
          </p:cNvPr>
          <p:cNvSpPr>
            <a:spLocks noGrp="1"/>
          </p:cNvSpPr>
          <p:nvPr>
            <p:ph type="dt" sz="half" idx="10"/>
          </p:nvPr>
        </p:nvSpPr>
        <p:spPr/>
        <p:txBody>
          <a:bodyPr/>
          <a:lstStyle/>
          <a:p>
            <a:r>
              <a:rPr lang="en-US" altLang="en-US"/>
              <a:t>10/3/2019</a:t>
            </a:r>
          </a:p>
        </p:txBody>
      </p:sp>
      <p:sp>
        <p:nvSpPr>
          <p:cNvPr id="5" name="Footer Placeholder 4">
            <a:extLst>
              <a:ext uri="{FF2B5EF4-FFF2-40B4-BE49-F238E27FC236}">
                <a16:creationId xmlns:a16="http://schemas.microsoft.com/office/drawing/2014/main" id="{C367CB2B-F02C-431B-89E8-5A99055DD819}"/>
              </a:ext>
            </a:extLst>
          </p:cNvPr>
          <p:cNvSpPr>
            <a:spLocks noGrp="1"/>
          </p:cNvSpPr>
          <p:nvPr>
            <p:ph type="ftr" sz="quarter" idx="11"/>
          </p:nvPr>
        </p:nvSpPr>
        <p:spPr/>
        <p:txBody>
          <a:bodyPr/>
          <a:lstStyle/>
          <a:p>
            <a:pPr>
              <a:defRPr/>
            </a:pPr>
            <a:r>
              <a:rPr lang="en-US"/>
              <a:t>Muon Department Meeting | Jerry Annala</a:t>
            </a:r>
            <a:endParaRPr lang="en-US" b="1"/>
          </a:p>
        </p:txBody>
      </p:sp>
      <p:sp>
        <p:nvSpPr>
          <p:cNvPr id="6" name="Slide Number Placeholder 5">
            <a:extLst>
              <a:ext uri="{FF2B5EF4-FFF2-40B4-BE49-F238E27FC236}">
                <a16:creationId xmlns:a16="http://schemas.microsoft.com/office/drawing/2014/main" id="{81714611-3B91-4BF7-BCE9-B2DDCE494000}"/>
              </a:ext>
            </a:extLst>
          </p:cNvPr>
          <p:cNvSpPr>
            <a:spLocks noGrp="1"/>
          </p:cNvSpPr>
          <p:nvPr>
            <p:ph type="sldNum" sz="quarter" idx="12"/>
          </p:nvPr>
        </p:nvSpPr>
        <p:spPr/>
        <p:txBody>
          <a:bodyPr/>
          <a:lstStyle/>
          <a:p>
            <a:fld id="{52E9C158-AEF1-41A2-A6CE-6F0BAB305EFD}" type="slidenum">
              <a:rPr lang="en-US" altLang="en-US" smtClean="0"/>
              <a:pPr/>
              <a:t>8</a:t>
            </a:fld>
            <a:endParaRPr lang="en-US" altLang="en-US"/>
          </a:p>
        </p:txBody>
      </p:sp>
    </p:spTree>
    <p:extLst>
      <p:ext uri="{BB962C8B-B14F-4D97-AF65-F5344CB8AC3E}">
        <p14:creationId xmlns:p14="http://schemas.microsoft.com/office/powerpoint/2010/main" val="3019447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40EDA-9171-47D9-AFBA-6DCCCB044169}"/>
              </a:ext>
            </a:extLst>
          </p:cNvPr>
          <p:cNvSpPr>
            <a:spLocks noGrp="1"/>
          </p:cNvSpPr>
          <p:nvPr>
            <p:ph type="title"/>
          </p:nvPr>
        </p:nvSpPr>
        <p:spPr/>
        <p:txBody>
          <a:bodyPr/>
          <a:lstStyle/>
          <a:p>
            <a:r>
              <a:rPr lang="en-US" dirty="0"/>
              <a:t>FESHM Chapter Updates/Review</a:t>
            </a:r>
          </a:p>
        </p:txBody>
      </p:sp>
      <p:sp>
        <p:nvSpPr>
          <p:cNvPr id="3" name="Content Placeholder 2">
            <a:extLst>
              <a:ext uri="{FF2B5EF4-FFF2-40B4-BE49-F238E27FC236}">
                <a16:creationId xmlns:a16="http://schemas.microsoft.com/office/drawing/2014/main" id="{1FC70D22-859C-4F8A-A24F-C9DAD977BEA2}"/>
              </a:ext>
            </a:extLst>
          </p:cNvPr>
          <p:cNvSpPr>
            <a:spLocks noGrp="1"/>
          </p:cNvSpPr>
          <p:nvPr>
            <p:ph idx="1"/>
          </p:nvPr>
        </p:nvSpPr>
        <p:spPr/>
        <p:txBody>
          <a:bodyPr/>
          <a:lstStyle/>
          <a:p>
            <a:r>
              <a:rPr lang="en-US" dirty="0"/>
              <a:t>FESHM 2060 out for review.</a:t>
            </a:r>
          </a:p>
          <a:p>
            <a:pPr lvl="1"/>
            <a:r>
              <a:rPr lang="en-US" dirty="0"/>
              <a:t>Work planning and control</a:t>
            </a:r>
          </a:p>
          <a:p>
            <a:pPr lvl="1"/>
            <a:r>
              <a:rPr lang="en-US" dirty="0"/>
              <a:t>Adds clarification for Person In Charge of task</a:t>
            </a:r>
          </a:p>
          <a:p>
            <a:pPr lvl="1"/>
            <a:r>
              <a:rPr lang="en-US" dirty="0"/>
              <a:t>Adds the C to WPC see previous incident slides </a:t>
            </a:r>
          </a:p>
          <a:p>
            <a:endParaRPr lang="en-US" dirty="0"/>
          </a:p>
          <a:p>
            <a:r>
              <a:rPr lang="en-US" dirty="0"/>
              <a:t>Subscribe to FESHM updates here: https://eshq.fnal.gov/manuals/feshm/(right side quick links). Need CIL certificate for login. </a:t>
            </a:r>
          </a:p>
        </p:txBody>
      </p:sp>
      <p:sp>
        <p:nvSpPr>
          <p:cNvPr id="4" name="Date Placeholder 3">
            <a:extLst>
              <a:ext uri="{FF2B5EF4-FFF2-40B4-BE49-F238E27FC236}">
                <a16:creationId xmlns:a16="http://schemas.microsoft.com/office/drawing/2014/main" id="{AC99FA7F-0E4E-49D8-A44C-2A29AAD1D1F4}"/>
              </a:ext>
            </a:extLst>
          </p:cNvPr>
          <p:cNvSpPr>
            <a:spLocks noGrp="1"/>
          </p:cNvSpPr>
          <p:nvPr>
            <p:ph type="dt" sz="half" idx="10"/>
          </p:nvPr>
        </p:nvSpPr>
        <p:spPr/>
        <p:txBody>
          <a:bodyPr/>
          <a:lstStyle/>
          <a:p>
            <a:r>
              <a:rPr lang="en-US" altLang="en-US"/>
              <a:t>10/3/2019</a:t>
            </a:r>
          </a:p>
        </p:txBody>
      </p:sp>
      <p:sp>
        <p:nvSpPr>
          <p:cNvPr id="5" name="Footer Placeholder 4">
            <a:extLst>
              <a:ext uri="{FF2B5EF4-FFF2-40B4-BE49-F238E27FC236}">
                <a16:creationId xmlns:a16="http://schemas.microsoft.com/office/drawing/2014/main" id="{D733CD4C-7D4D-4DCB-96B5-9EF83B0DAED3}"/>
              </a:ext>
            </a:extLst>
          </p:cNvPr>
          <p:cNvSpPr>
            <a:spLocks noGrp="1"/>
          </p:cNvSpPr>
          <p:nvPr>
            <p:ph type="ftr" sz="quarter" idx="11"/>
          </p:nvPr>
        </p:nvSpPr>
        <p:spPr/>
        <p:txBody>
          <a:bodyPr/>
          <a:lstStyle/>
          <a:p>
            <a:pPr>
              <a:defRPr/>
            </a:pPr>
            <a:r>
              <a:rPr lang="en-US"/>
              <a:t>Muon Department Meeting | Jerry Annala</a:t>
            </a:r>
            <a:endParaRPr lang="en-US" b="1"/>
          </a:p>
        </p:txBody>
      </p:sp>
      <p:sp>
        <p:nvSpPr>
          <p:cNvPr id="6" name="Slide Number Placeholder 5">
            <a:extLst>
              <a:ext uri="{FF2B5EF4-FFF2-40B4-BE49-F238E27FC236}">
                <a16:creationId xmlns:a16="http://schemas.microsoft.com/office/drawing/2014/main" id="{90399819-7665-43D1-BD17-83BC27A341D1}"/>
              </a:ext>
            </a:extLst>
          </p:cNvPr>
          <p:cNvSpPr>
            <a:spLocks noGrp="1"/>
          </p:cNvSpPr>
          <p:nvPr>
            <p:ph type="sldNum" sz="quarter" idx="12"/>
          </p:nvPr>
        </p:nvSpPr>
        <p:spPr/>
        <p:txBody>
          <a:bodyPr/>
          <a:lstStyle/>
          <a:p>
            <a:fld id="{52E9C158-AEF1-41A2-A6CE-6F0BAB305EFD}" type="slidenum">
              <a:rPr lang="en-US" altLang="en-US" smtClean="0"/>
              <a:pPr/>
              <a:t>9</a:t>
            </a:fld>
            <a:endParaRPr lang="en-US" altLang="en-US"/>
          </a:p>
        </p:txBody>
      </p:sp>
    </p:spTree>
    <p:extLst>
      <p:ext uri="{BB962C8B-B14F-4D97-AF65-F5344CB8AC3E}">
        <p14:creationId xmlns:p14="http://schemas.microsoft.com/office/powerpoint/2010/main" val="2857610247"/>
      </p:ext>
    </p:extLst>
  </p:cSld>
  <p:clrMapOvr>
    <a:masterClrMapping/>
  </p:clrMapOvr>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B6CED81E-951A-4DFA-9287-6DC86C25A1D3}"/>
    </a:ext>
  </a:ext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3CED6F7E-0C40-4358-9557-CEEF733EC3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25078</TotalTime>
  <Words>1034</Words>
  <Application>Microsoft Office PowerPoint</Application>
  <PresentationFormat>On-screen Show (4:3)</PresentationFormat>
  <Paragraphs>155</Paragraphs>
  <Slides>13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Helvetica</vt:lpstr>
      <vt:lpstr>FNAL_TemplateMac_060514</vt:lpstr>
      <vt:lpstr>Fermilab: Footer Only</vt:lpstr>
      <vt:lpstr>Muon Department Meeting</vt:lpstr>
      <vt:lpstr>Agenda</vt:lpstr>
      <vt:lpstr>Start up</vt:lpstr>
      <vt:lpstr>Remaining tasks before running g-2</vt:lpstr>
      <vt:lpstr>Muon Department Clean up </vt:lpstr>
      <vt:lpstr>Safety slides from Sept 12 Dept Head meeting</vt:lpstr>
      <vt:lpstr>Incidents and Lessons Learned</vt:lpstr>
      <vt:lpstr>Incidents and Lessons Learned</vt:lpstr>
      <vt:lpstr>FESHM Chapter Updates/Review</vt:lpstr>
      <vt:lpstr>Info</vt:lpstr>
      <vt:lpstr>Controls Modernization</vt:lpstr>
      <vt:lpstr>Mu2e transition to operations working groups</vt:lpstr>
      <vt:lpstr>Admin change next week</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Muon Department Meeting</dc:title>
  <dc:creator>Gerald E. Annala x3804 06541N</dc:creator>
  <cp:lastModifiedBy>Gerald E. Annala x3804 06541N</cp:lastModifiedBy>
  <cp:revision>34</cp:revision>
  <cp:lastPrinted>2014-01-20T19:40:21Z</cp:lastPrinted>
  <dcterms:created xsi:type="dcterms:W3CDTF">2019-09-09T11:00:10Z</dcterms:created>
  <dcterms:modified xsi:type="dcterms:W3CDTF">2019-10-03T13:32:21Z</dcterms:modified>
</cp:coreProperties>
</file>