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3"/>
  </p:notesMasterIdLst>
  <p:handoutMasterIdLst>
    <p:handoutMasterId r:id="rId14"/>
  </p:handoutMasterIdLst>
  <p:sldIdLst>
    <p:sldId id="263" r:id="rId6"/>
    <p:sldId id="260" r:id="rId7"/>
    <p:sldId id="258" r:id="rId8"/>
    <p:sldId id="261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546" y="91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2D963-473D-4CC0-BC57-111DF6856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501" y="6031408"/>
            <a:ext cx="2378244" cy="5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Presenter Name | Presentation Title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C658D2-0058-48DD-B273-75D1C043262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47716" y="6489520"/>
            <a:ext cx="1214908" cy="2626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0" y="1230416"/>
            <a:ext cx="7864527" cy="1143000"/>
          </a:xfrm>
        </p:spPr>
        <p:txBody>
          <a:bodyPr/>
          <a:lstStyle/>
          <a:p>
            <a:r>
              <a:rPr lang="en-GB" dirty="0"/>
              <a:t>Status of ICEBERG and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161" y="3557361"/>
            <a:ext cx="7864527" cy="172106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Shekhar Mishra</a:t>
            </a:r>
          </a:p>
          <a:p>
            <a:r>
              <a:rPr lang="en-GB" sz="1400" dirty="0"/>
              <a:t>On Behalf of ICEBERG (BNL, CSU, Fermilab, LSU, PSL, SLAC, UCI, UK)</a:t>
            </a:r>
          </a:p>
          <a:p>
            <a:r>
              <a:rPr lang="en-GB" sz="1400" dirty="0"/>
              <a:t>Neutrino Division, Fermilab</a:t>
            </a:r>
          </a:p>
          <a:p>
            <a:endParaRPr lang="en-GB" sz="1400" dirty="0"/>
          </a:p>
          <a:p>
            <a:r>
              <a:rPr lang="en-GB" sz="1400" dirty="0"/>
              <a:t>ICEBERG Status Meeting</a:t>
            </a:r>
          </a:p>
          <a:p>
            <a:r>
              <a:rPr lang="en-GB" sz="1400" dirty="0"/>
              <a:t>10/3/2019</a:t>
            </a:r>
          </a:p>
        </p:txBody>
      </p:sp>
    </p:spTree>
    <p:extLst>
      <p:ext uri="{BB962C8B-B14F-4D97-AF65-F5344CB8AC3E}">
        <p14:creationId xmlns:p14="http://schemas.microsoft.com/office/powerpoint/2010/main" val="367188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F297C9-93D8-4981-8896-79BEB880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2B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E53702-CD4E-4034-BB50-35924134C8F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Condenser Upgrade</a:t>
            </a:r>
          </a:p>
          <a:p>
            <a:r>
              <a:rPr lang="en-US" dirty="0"/>
              <a:t>Inside Cryostat Filter</a:t>
            </a:r>
          </a:p>
          <a:p>
            <a:r>
              <a:rPr lang="en-US" dirty="0"/>
              <a:t>SSP DAQ for Photon Detector</a:t>
            </a:r>
          </a:p>
          <a:p>
            <a:r>
              <a:rPr lang="en-US" dirty="0"/>
              <a:t>Cryostat was closed on 9/16</a:t>
            </a:r>
          </a:p>
          <a:p>
            <a:r>
              <a:rPr lang="en-US" dirty="0"/>
              <a:t>Filling of ICEBERG started on 9/19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58DBB-A096-4C39-B6E1-56BC79AFB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434BD-7316-41E6-9D32-6482C9234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916EC-9EB2-4773-A1AE-2DF196A24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5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BA2D5B-0BC2-46A1-9F77-61234A4E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and WIB Power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197B5A-483B-4DA6-BA94-260BEA175B9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We are having problems with powering CE</a:t>
            </a:r>
          </a:p>
          <a:p>
            <a:pPr lvl="1"/>
            <a:r>
              <a:rPr lang="en-US" dirty="0"/>
              <a:t>Several fuses on WIB are blown</a:t>
            </a:r>
          </a:p>
          <a:p>
            <a:pPr lvl="1"/>
            <a:r>
              <a:rPr lang="en-US" dirty="0"/>
              <a:t>There appears to be damage to FEMBs</a:t>
            </a:r>
          </a:p>
          <a:p>
            <a:r>
              <a:rPr lang="en-US" dirty="0"/>
              <a:t>Really do not understand the reason of this failure</a:t>
            </a:r>
          </a:p>
          <a:p>
            <a:pPr lvl="1"/>
            <a:r>
              <a:rPr lang="en-US" dirty="0"/>
              <a:t>We are not powering CE, not to damage it further</a:t>
            </a:r>
          </a:p>
          <a:p>
            <a:r>
              <a:rPr lang="en-US" dirty="0"/>
              <a:t>We need to open the cryostat to investigate the electrical issues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33DB-8C96-421A-A6E5-91F389DF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839824-815A-4E49-9B60-6E82C60A453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/>
          <a:srcRect t="10134" b="3106"/>
          <a:stretch/>
        </p:blipFill>
        <p:spPr>
          <a:xfrm>
            <a:off x="378351" y="1242323"/>
            <a:ext cx="8232775" cy="387831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6ABB0-1E42-424A-BBCA-6EAFF98619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502BC-8B66-4647-89E6-2CCE593DC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506AA-B43B-4C12-B598-0CA4A20D7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1E237-0238-4750-BE30-AC892F210899}"/>
              </a:ext>
            </a:extLst>
          </p:cNvPr>
          <p:cNvSpPr/>
          <p:nvPr/>
        </p:nvSpPr>
        <p:spPr>
          <a:xfrm>
            <a:off x="504497" y="5253070"/>
            <a:ext cx="8106629" cy="10405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ICEBERG Condenser works at the liquid level around 54”.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~63” of liquid is needed for CE to be in the liquid.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liquid level above 54” cryostat pressure starts rising quickly to the maximum pressure </a:t>
            </a:r>
          </a:p>
        </p:txBody>
      </p:sp>
    </p:spTree>
    <p:extLst>
      <p:ext uri="{BB962C8B-B14F-4D97-AF65-F5344CB8AC3E}">
        <p14:creationId xmlns:p14="http://schemas.microsoft.com/office/powerpoint/2010/main" val="290907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BC9C50-32A6-4A3A-B2EE-7F180A92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Purifier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33BF4C-2320-4DEE-9879-4635D5EB4BF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/>
          <a:srcRect t="3785"/>
          <a:stretch/>
        </p:blipFill>
        <p:spPr>
          <a:xfrm>
            <a:off x="406750" y="1563939"/>
            <a:ext cx="8232775" cy="430094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DD028-43AF-42A0-8A02-C3358B557E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279C1-2AB8-4DA9-AFCD-0CB4359E7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87721-A4EA-425D-8719-9E9684D6D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1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8B3081-6F3C-4A3B-9E5F-E8D48E62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improvements to Condenser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5BD7F7-1D33-4E85-9A40-10E27B09F4C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Replace the tee for the Argon gas inlet to condenser and LAr outlet from Condenser with a cross.</a:t>
            </a:r>
          </a:p>
          <a:p>
            <a:pPr lvl="1"/>
            <a:r>
              <a:rPr lang="en-US" dirty="0"/>
              <a:t>Allowing LAr to come out if the sintered metal filter is frozen </a:t>
            </a:r>
          </a:p>
          <a:p>
            <a:r>
              <a:rPr lang="en-US" dirty="0"/>
              <a:t>Add a flexible tube (“snorkel”) to the condenser inlet into the condenser.</a:t>
            </a:r>
          </a:p>
          <a:p>
            <a:pPr lvl="1"/>
            <a:r>
              <a:rPr lang="en-US" dirty="0"/>
              <a:t>Separate the gas and liquid in the condenser inlet pipe. </a:t>
            </a:r>
          </a:p>
          <a:p>
            <a:r>
              <a:rPr lang="en-US" dirty="0"/>
              <a:t>Add mole sieve material and a heater to the sintered metal filter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D5168-7274-43A4-B1F4-3907DDCD9D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1AA2D-9076-4BE0-B8B6-FB7F27F8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DB567-4649-4C2F-B3FE-84556E51B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8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CA74F0-6A49-404B-99F1-921B4D05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32BC69-607A-4596-8548-FB81BC0AFCB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Warm up starting 10/4</a:t>
            </a:r>
          </a:p>
          <a:p>
            <a:r>
              <a:rPr lang="en-US" dirty="0"/>
              <a:t>Fix condenser</a:t>
            </a:r>
          </a:p>
          <a:p>
            <a:r>
              <a:rPr lang="en-US" dirty="0"/>
              <a:t>Understand CE issue and ….</a:t>
            </a:r>
          </a:p>
          <a:p>
            <a:r>
              <a:rPr lang="en-US" dirty="0"/>
              <a:t>Understand and Fix purifier</a:t>
            </a:r>
          </a:p>
          <a:p>
            <a:r>
              <a:rPr lang="en-US" dirty="0"/>
              <a:t>Cool down with ProtoDUNE CE late Oct.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117A0-B094-4CD2-9CD0-7D476444DF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2197D-9036-4241-A70A-29DA17577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9DAA9-A22C-4E44-B24C-EDD0414A5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07251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 (1)" id="{83C51530-F70C-4700-A62F-9AD370908C8A}" vid="{7EEDB40A-F77E-4D80-94AD-AAFD463CBE23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 (1)" id="{83C51530-F70C-4700-A62F-9AD370908C8A}" vid="{C60A01E4-0FB0-4AF5-9900-B5934F47DE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B68C081FD3C4BB8DBD060B16A2FAE" ma:contentTypeVersion="15" ma:contentTypeDescription="Create a new document." ma:contentTypeScope="" ma:versionID="4584db16ce5d300d568347840b2101d9">
  <xsd:schema xmlns:xsd="http://www.w3.org/2001/XMLSchema" xmlns:xs="http://www.w3.org/2001/XMLSchema" xmlns:p="http://schemas.microsoft.com/office/2006/metadata/properties" xmlns:ns1="http://schemas.microsoft.com/sharepoint/v3" xmlns:ns3="95aa3261-09b1-43cf-9cb8-d6f81c1041d3" xmlns:ns4="2332de55-4c53-45e3-ae4f-25b9e370f3a6" targetNamespace="http://schemas.microsoft.com/office/2006/metadata/properties" ma:root="true" ma:fieldsID="3cd2ec5f2060913794f3a016d9ad1f01" ns1:_="" ns3:_="" ns4:_="">
    <xsd:import namespace="http://schemas.microsoft.com/sharepoint/v3"/>
    <xsd:import namespace="95aa3261-09b1-43cf-9cb8-d6f81c1041d3"/>
    <xsd:import namespace="2332de55-4c53-45e3-ae4f-25b9e370f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a3261-09b1-43cf-9cb8-d6f81c1041d3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6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2de55-4c53-45e3-ae4f-25b9e370f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906F68-6AD9-4A06-A98F-F41F8E284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82A647-8819-4880-9F27-3E5C29CFF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aa3261-09b1-43cf-9cb8-d6f81c1041d3"/>
    <ds:schemaRef ds:uri="2332de55-4c53-45e3-ae4f-25b9e370f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7DA11-775C-4258-B6E6-54926BC1814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5aa3261-09b1-43cf-9cb8-d6f81c1041d3"/>
    <ds:schemaRef ds:uri="2332de55-4c53-45e3-ae4f-25b9e370f3a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91</TotalTime>
  <Words>289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Lucida Grande</vt:lpstr>
      <vt:lpstr>Dune Template_051215</vt:lpstr>
      <vt:lpstr>LBNF Content-Footer Theme</vt:lpstr>
      <vt:lpstr>Status of ICEBERG and Plan</vt:lpstr>
      <vt:lpstr>Run 2B</vt:lpstr>
      <vt:lpstr>CE and WIB Power</vt:lpstr>
      <vt:lpstr>Condenser </vt:lpstr>
      <vt:lpstr>Purifier </vt:lpstr>
      <vt:lpstr>Further improvements to Condenser</vt:lpstr>
      <vt:lpstr>Plan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ICEBERG and Plan</dc:title>
  <dc:subject/>
  <dc:creator>C. Shekhar Mishra</dc:creator>
  <cp:keywords/>
  <dc:description>Modified by A. Weber</dc:description>
  <cp:lastModifiedBy>C. Shekhar Mishra</cp:lastModifiedBy>
  <cp:revision>5</cp:revision>
  <dcterms:created xsi:type="dcterms:W3CDTF">2019-10-03T17:11:23Z</dcterms:created>
  <dcterms:modified xsi:type="dcterms:W3CDTF">2019-10-03T18:48:31Z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0x01010030EB68C081FD3C4BB8DBD060B16A2FAE</vt:lpwstr>
  </property>
</Properties>
</file>