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294" r:id="rId2"/>
    <p:sldId id="782" r:id="rId3"/>
    <p:sldId id="815" r:id="rId4"/>
    <p:sldId id="396" r:id="rId5"/>
    <p:sldId id="868" r:id="rId6"/>
    <p:sldId id="1064" r:id="rId7"/>
    <p:sldId id="1062" r:id="rId8"/>
    <p:sldId id="1063" r:id="rId9"/>
    <p:sldId id="256" r:id="rId10"/>
    <p:sldId id="257" r:id="rId11"/>
    <p:sldId id="854" r:id="rId12"/>
    <p:sldId id="811" r:id="rId13"/>
    <p:sldId id="1065" r:id="rId14"/>
    <p:sldId id="408" r:id="rId15"/>
    <p:sldId id="1066" r:id="rId16"/>
    <p:sldId id="1067" r:id="rId17"/>
    <p:sldId id="1068" r:id="rId18"/>
    <p:sldId id="295" r:id="rId19"/>
    <p:sldId id="1069" r:id="rId20"/>
    <p:sldId id="781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96E676"/>
    <a:srgbClr val="000000"/>
    <a:srgbClr val="00B0F0"/>
    <a:srgbClr val="FFFFFF"/>
    <a:srgbClr val="0F2D62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9169" autoAdjust="0"/>
    <p:restoredTop sz="50000" autoAdjust="0"/>
  </p:normalViewPr>
  <p:slideViewPr>
    <p:cSldViewPr snapToGrid="0" snapToObjects="1" showGuides="1">
      <p:cViewPr>
        <p:scale>
          <a:sx n="100" d="100"/>
          <a:sy n="100" d="100"/>
        </p:scale>
        <p:origin x="168" y="28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5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11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4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20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0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297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88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10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49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2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1" name="Picture 10" descr="Aerial Diagram (low res)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750871"/>
            <a:ext cx="9183407" cy="3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0" y="914401"/>
            <a:ext cx="8672513" cy="5106266"/>
          </a:xfrm>
          <a:prstGeom prst="rect">
            <a:avLst/>
          </a:prstGeom>
        </p:spPr>
        <p:txBody>
          <a:bodyPr lIns="0" tIns="0" rIns="0" bIns="0"/>
          <a:lstStyle>
            <a:lvl1pPr marL="342900" indent="-228600">
              <a:buFont typeface="Arial" panose="020B0604020202020204" pitchFamily="34" charset="0"/>
              <a:buChar char="•"/>
              <a:defRPr sz="22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71500" indent="-228600">
              <a:buFont typeface="Arial" panose="020B0604020202020204" pitchFamily="34" charset="0"/>
              <a:buChar char="–"/>
              <a:defRPr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0100" indent="-228600">
              <a:buFont typeface="Arial" panose="020B0604020202020204" pitchFamily="34" charset="0"/>
              <a:buChar char="•"/>
              <a:defRPr sz="18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-228600">
              <a:buFont typeface="Arial" panose="020B0604020202020204" pitchFamily="34" charset="0"/>
              <a:buChar char="–"/>
              <a:defRPr sz="16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257300" indent="-228600"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8" y="6485235"/>
            <a:ext cx="812833" cy="24753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616397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8523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D7BEFE-4E12-4C7B-9CFD-1B5B7EE463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250" y="365126"/>
            <a:ext cx="8293100" cy="43497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r>
              <a:rPr lang="en-US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113413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1456" y="790575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1456" y="12802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9365" y="816881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61661" y="816881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1">
                <a:solidFill>
                  <a:srgbClr val="004C97"/>
                </a:solidFill>
                <a:latin typeface="Comic Sans MS" panose="030F0702030302020204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1">
                <a:solidFill>
                  <a:srgbClr val="004C97"/>
                </a:solidFill>
                <a:latin typeface="Comic Sans MS" panose="030F0702030302020204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5489323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1889" y="11859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Wilson | SBN Oversight Board Meeting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6A65-E8AF-3E4E-85AB-E90070EA6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0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73" y="365127"/>
            <a:ext cx="8710221" cy="46218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4C9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773" y="1050561"/>
            <a:ext cx="8710220" cy="5036729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 marL="461963" indent="-234950">
              <a:defRPr sz="2000"/>
            </a:lvl2pPr>
            <a:lvl3pPr marL="687388" indent="-225425">
              <a:defRPr sz="1800"/>
            </a:lvl3pPr>
            <a:lvl4pPr marL="914400" indent="-227013">
              <a:defRPr sz="1600"/>
            </a:lvl4pPr>
            <a:lvl5pPr marL="1141413" indent="-227013"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Wilson | SBN Oversight Board Meeting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47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515786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2250" y="6381538"/>
            <a:ext cx="788066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20243" y="6202888"/>
            <a:ext cx="1965336" cy="6551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  <p:sldLayoutId id="2147484129" r:id="rId9"/>
    <p:sldLayoutId id="2147484130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Peter Wilson – SBN Program Coordinator</a:t>
            </a:r>
          </a:p>
          <a:p>
            <a:r>
              <a:rPr lang="en-US" dirty="0"/>
              <a:t>Oversight Board</a:t>
            </a:r>
          </a:p>
          <a:p>
            <a:r>
              <a:rPr lang="en-US" dirty="0"/>
              <a:t>13 December 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SBN Program Status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091" y="45952"/>
            <a:ext cx="3884170" cy="2768927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Readout electronics have been installed at the                                                                          north wall side CRT SBN-FD…"/>
          <p:cNvSpPr txBox="1">
            <a:spLocks noGrp="1"/>
          </p:cNvSpPr>
          <p:nvPr>
            <p:ph type="body" idx="1"/>
          </p:nvPr>
        </p:nvSpPr>
        <p:spPr>
          <a:xfrm>
            <a:off x="32146" y="885746"/>
            <a:ext cx="8686801" cy="5571260"/>
          </a:xfrm>
          <a:prstGeom prst="rect">
            <a:avLst/>
          </a:prstGeom>
        </p:spPr>
        <p:txBody>
          <a:bodyPr/>
          <a:lstStyle/>
          <a:p>
            <a:pPr marL="187517" indent="-187517"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Readout electronics have been installed at the                                                                          north wall side CRT SBN-FD</a:t>
            </a:r>
            <a:endParaRPr lang="en-US" sz="1800" dirty="0"/>
          </a:p>
          <a:p>
            <a:pPr marL="306580" lvl="1" indent="-187517"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 dirty="0"/>
              <a:t>Reading </a:t>
            </a:r>
            <a:r>
              <a:rPr sz="1600" dirty="0"/>
              <a:t>240 channels (8 FEBs)</a:t>
            </a:r>
          </a:p>
          <a:p>
            <a:pPr marL="187517" indent="-187517"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Commissioning of the north wall is ongoing</a:t>
            </a:r>
          </a:p>
          <a:p>
            <a:pPr marL="187517" indent="-187517"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Exercising the DAQ and analyzing the data collected,                                                               setting the thresholds and working with the calibration  </a:t>
            </a:r>
          </a:p>
          <a:p>
            <a:pPr marL="0" indent="0">
              <a:buNone/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800" dirty="0"/>
          </a:p>
          <a:p>
            <a:pPr marL="0" indent="0">
              <a:buNone/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800" dirty="0"/>
          </a:p>
          <a:p>
            <a:pPr marL="187517" indent="-187517"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800" dirty="0"/>
          </a:p>
          <a:p>
            <a:pPr marL="187517" indent="-187517"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800" dirty="0"/>
          </a:p>
          <a:p>
            <a:pPr marL="187517" indent="-187517"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800" dirty="0"/>
          </a:p>
          <a:p>
            <a:pPr marL="187517" indent="-187517"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800" dirty="0"/>
          </a:p>
          <a:p>
            <a:pPr marL="187517" indent="-187517"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800" dirty="0"/>
          </a:p>
          <a:p>
            <a:pPr marL="0" indent="0">
              <a:buNone/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800" dirty="0"/>
          </a:p>
          <a:p>
            <a:pPr marL="187517" indent="-187517"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800" dirty="0"/>
          </a:p>
          <a:p>
            <a:pPr marL="187517" indent="-187517"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Preparing the bottom CRT to commission side and bottom CRT                                                </a:t>
            </a:r>
          </a:p>
          <a:p>
            <a:pPr marL="187517" indent="-187517">
              <a:defRPr sz="26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800" dirty="0"/>
              <a:t>Installing the support for the remaining side CRT installation </a:t>
            </a:r>
          </a:p>
        </p:txBody>
      </p:sp>
      <p:sp>
        <p:nvSpPr>
          <p:cNvPr id="151" name="SBN-FD CRT Updat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SBN-FD CRT Updates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25119" y="9265920"/>
            <a:ext cx="636695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10</a:t>
            </a:fld>
            <a:endParaRPr/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194" y="1764029"/>
            <a:ext cx="2474149" cy="1829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3" y="3220778"/>
            <a:ext cx="3517559" cy="2396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270" y="3296958"/>
            <a:ext cx="3440910" cy="2396938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Pedestal for each FEB after calibration"/>
          <p:cNvSpPr txBox="1"/>
          <p:nvPr/>
        </p:nvSpPr>
        <p:spPr>
          <a:xfrm>
            <a:off x="562207" y="2885094"/>
            <a:ext cx="2883226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 dirty="0"/>
              <a:t>Pedestal for each FEB after calibration </a:t>
            </a:r>
          </a:p>
        </p:txBody>
      </p:sp>
      <p:sp>
        <p:nvSpPr>
          <p:cNvPr id="157" name="ADC spectral overlays calibrated in PE, calibration region"/>
          <p:cNvSpPr txBox="1"/>
          <p:nvPr/>
        </p:nvSpPr>
        <p:spPr>
          <a:xfrm>
            <a:off x="5287381" y="3564791"/>
            <a:ext cx="2180219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1800"/>
            </a:lvl1pPr>
          </a:lstStyle>
          <a:p>
            <a:r>
              <a:rPr sz="1266" dirty="0"/>
              <a:t>ADC spectral overlays calibrated in PE, calibration region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924417-F3FB-E84F-97B3-6AB923666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12/13/19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CAEEED-2560-2B4E-AEA6-6B6494DC1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Wilson | SBN Oversight Board Meeting </a:t>
            </a:r>
          </a:p>
        </p:txBody>
      </p:sp>
    </p:spTree>
    <p:extLst>
      <p:ext uri="{BB962C8B-B14F-4D97-AF65-F5344CB8AC3E}">
        <p14:creationId xmlns:p14="http://schemas.microsoft.com/office/powerpoint/2010/main" val="419797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Milestones to I-1 Ready to Fill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DFF4996-B499-4DD9-97BA-B06BE6629D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3353245"/>
              </p:ext>
            </p:extLst>
          </p:nvPr>
        </p:nvGraphicFramePr>
        <p:xfrm>
          <a:off x="431882" y="944656"/>
          <a:ext cx="7888032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5059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041154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743694273"/>
                    </a:ext>
                  </a:extLst>
                </a:gridCol>
                <a:gridCol w="1106905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427383">
                  <a:extLst>
                    <a:ext uri="{9D8B030D-6E8A-4147-A177-3AD203B41FA5}">
                      <a16:colId xmlns:a16="http://schemas.microsoft.com/office/drawing/2014/main" val="3574627960"/>
                    </a:ext>
                  </a:extLst>
                </a:gridCol>
                <a:gridCol w="1034531">
                  <a:extLst>
                    <a:ext uri="{9D8B030D-6E8A-4147-A177-3AD203B41FA5}">
                      <a16:colId xmlns:a16="http://schemas.microsoft.com/office/drawing/2014/main" val="10277173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Vessels rigged into building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P. Wilson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16-Aug-2018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16-Aug-2018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495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Manholes welded and vacuum test successful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Montanari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10-Oct-2018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11-Oct-2018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2422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Warm Vessel roof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James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15-Nov-2018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31-Oct-2018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469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/>
                        <a:t>Cryo</a:t>
                      </a:r>
                      <a:r>
                        <a:rPr lang="en-US" sz="1200" dirty="0"/>
                        <a:t> Platform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James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15-Dec-2018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04-Oct-2018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219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Proximity cryogenics installation begins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 Norris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15-Jan-2019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28-Jan-2019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770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DBB &amp; flanges installation complete and tested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15-Feb-2019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15-Mar-2019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0700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Cold proximity cryogenics installation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 Norris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15-Apr-2019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21-June-2019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8629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1</a:t>
                      </a:r>
                      <a:r>
                        <a:rPr lang="en-US" sz="1200" baseline="30000" dirty="0"/>
                        <a:t>st</a:t>
                      </a:r>
                      <a:r>
                        <a:rPr lang="en-US" sz="1200" dirty="0"/>
                        <a:t> T300 readout installation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15-Mar-2019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11-Apr-2019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580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All detector readout installed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17-May-2019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52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Begin vacuum pumping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Montanari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10-June-2019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964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Cryogenic operation approved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 Norris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Jan-2020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995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I1: ICARUS detectors ready to fill with </a:t>
                      </a:r>
                      <a:r>
                        <a:rPr lang="en-US" sz="1200" b="1" dirty="0" err="1"/>
                        <a:t>LAr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P. Wilson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30-May-2019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Jan-2020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891640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Wilson | SBN Oversight Board Meeting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16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6C5DB6-34EA-A249-AA20-514AA94B1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00" b="6822"/>
          <a:stretch/>
        </p:blipFill>
        <p:spPr>
          <a:xfrm>
            <a:off x="-8" y="601434"/>
            <a:ext cx="9144000" cy="56551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50D4693-201F-D345-9F56-B444FDEC4BCA}"/>
              </a:ext>
            </a:extLst>
          </p:cNvPr>
          <p:cNvSpPr txBox="1"/>
          <p:nvPr/>
        </p:nvSpPr>
        <p:spPr>
          <a:xfrm>
            <a:off x="12982" y="2049763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Cryogenic </a:t>
            </a:r>
            <a:r>
              <a:rPr lang="en-US" sz="1400" dirty="0" err="1"/>
              <a:t>Dewars</a:t>
            </a:r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B926F-818E-8E4D-AA01-EE6019FE9A3F}"/>
              </a:ext>
            </a:extLst>
          </p:cNvPr>
          <p:cNvSpPr txBox="1"/>
          <p:nvPr/>
        </p:nvSpPr>
        <p:spPr>
          <a:xfrm>
            <a:off x="1551651" y="5055136"/>
            <a:ext cx="691371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TPC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DECB3C-7BEB-FF40-8C50-AE21B6ED64CE}"/>
              </a:ext>
            </a:extLst>
          </p:cNvPr>
          <p:cNvSpPr txBox="1"/>
          <p:nvPr/>
        </p:nvSpPr>
        <p:spPr>
          <a:xfrm>
            <a:off x="315681" y="3855750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Proximity Cryogenics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B4B1D27-99B1-D84D-88A7-8DE3FC407586}"/>
              </a:ext>
            </a:extLst>
          </p:cNvPr>
          <p:cNvCxnSpPr>
            <a:cxnSpLocks/>
          </p:cNvCxnSpPr>
          <p:nvPr/>
        </p:nvCxnSpPr>
        <p:spPr>
          <a:xfrm flipV="1">
            <a:off x="1997916" y="2606108"/>
            <a:ext cx="335328" cy="26161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4C7569B-E82E-B042-B99F-EAA36457D853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1551651" y="2728890"/>
            <a:ext cx="1737375" cy="138847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3530BC9-5EDD-904A-9A2F-9A012B72B651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243022" y="5164768"/>
            <a:ext cx="2570733" cy="4425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4C1B999-65DC-6247-9835-4776C5294A59}"/>
              </a:ext>
            </a:extLst>
          </p:cNvPr>
          <p:cNvSpPr txBox="1"/>
          <p:nvPr/>
        </p:nvSpPr>
        <p:spPr>
          <a:xfrm>
            <a:off x="7757630" y="5918724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/>
              <a:t>Side CRT</a:t>
            </a:r>
            <a:endParaRPr lang="en-US" sz="14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83EFA6A-08BD-1C45-B73D-E84FFF8063AB}"/>
              </a:ext>
            </a:extLst>
          </p:cNvPr>
          <p:cNvCxnSpPr>
            <a:cxnSpLocks/>
          </p:cNvCxnSpPr>
          <p:nvPr/>
        </p:nvCxnSpPr>
        <p:spPr>
          <a:xfrm flipH="1" flipV="1">
            <a:off x="5812136" y="5666872"/>
            <a:ext cx="1945494" cy="40574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F7A757E-82E4-4840-9103-D3C23002D669}"/>
              </a:ext>
            </a:extLst>
          </p:cNvPr>
          <p:cNvSpPr txBox="1"/>
          <p:nvPr/>
        </p:nvSpPr>
        <p:spPr>
          <a:xfrm>
            <a:off x="7496129" y="353787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Top CRT and Overburden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E988FB8-6BE6-9443-A943-400F71AC2631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5590148" y="877007"/>
            <a:ext cx="2523966" cy="285970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95509FE-8D53-DC47-B79C-9886419EA7A1}"/>
              </a:ext>
            </a:extLst>
          </p:cNvPr>
          <p:cNvSpPr txBox="1"/>
          <p:nvPr/>
        </p:nvSpPr>
        <p:spPr>
          <a:xfrm>
            <a:off x="137502" y="4802781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Readout racks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249A01-4934-064B-95EF-90613DD3305D}"/>
              </a:ext>
            </a:extLst>
          </p:cNvPr>
          <p:cNvSpPr txBox="1"/>
          <p:nvPr/>
        </p:nvSpPr>
        <p:spPr>
          <a:xfrm>
            <a:off x="772102" y="337384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 ton crane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600C4FA-B97E-B447-B90B-656B3FC49FE0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2008072" y="491273"/>
            <a:ext cx="1146861" cy="155849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Near Detector - SBND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7A63A60-D54C-6A44-B916-ACCBB96D670C}"/>
              </a:ext>
            </a:extLst>
          </p:cNvPr>
          <p:cNvCxnSpPr>
            <a:cxnSpLocks/>
          </p:cNvCxnSpPr>
          <p:nvPr/>
        </p:nvCxnSpPr>
        <p:spPr>
          <a:xfrm flipV="1">
            <a:off x="1373472" y="4307015"/>
            <a:ext cx="1208030" cy="66809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3B36029-A332-E748-9267-54CC156AC516}"/>
              </a:ext>
            </a:extLst>
          </p:cNvPr>
          <p:cNvSpPr txBox="1"/>
          <p:nvPr/>
        </p:nvSpPr>
        <p:spPr>
          <a:xfrm>
            <a:off x="7757630" y="4914649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Top CRT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F250C2-018D-0040-800E-83EAAD813F2E}"/>
              </a:ext>
            </a:extLst>
          </p:cNvPr>
          <p:cNvSpPr txBox="1"/>
          <p:nvPr/>
        </p:nvSpPr>
        <p:spPr>
          <a:xfrm>
            <a:off x="1248952" y="5830514"/>
            <a:ext cx="9940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Cryostat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EDA6E04-2221-294E-8ABF-17C6D648C25D}"/>
              </a:ext>
            </a:extLst>
          </p:cNvPr>
          <p:cNvCxnSpPr>
            <a:cxnSpLocks/>
          </p:cNvCxnSpPr>
          <p:nvPr/>
        </p:nvCxnSpPr>
        <p:spPr>
          <a:xfrm flipV="1">
            <a:off x="2243022" y="5582867"/>
            <a:ext cx="1832885" cy="40153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E781E92-1611-904F-BA52-B5387425A939}"/>
              </a:ext>
            </a:extLst>
          </p:cNvPr>
          <p:cNvCxnSpPr>
            <a:cxnSpLocks/>
          </p:cNvCxnSpPr>
          <p:nvPr/>
        </p:nvCxnSpPr>
        <p:spPr>
          <a:xfrm flipV="1">
            <a:off x="1551651" y="3241560"/>
            <a:ext cx="1737375" cy="91156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816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74645" y="739304"/>
            <a:ext cx="5132316" cy="5804438"/>
          </a:xfrm>
        </p:spPr>
        <p:txBody>
          <a:bodyPr/>
          <a:lstStyle/>
          <a:p>
            <a:pPr marL="388937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TPC Assembly</a:t>
            </a:r>
          </a:p>
          <a:p>
            <a:pPr marL="788987" lvl="2" indent="-342900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All major TPC components delivered to FNAL</a:t>
            </a:r>
          </a:p>
          <a:p>
            <a:pPr marL="788987" lvl="2" indent="-342900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First two (of four) APAs aligned and paired</a:t>
            </a:r>
          </a:p>
          <a:p>
            <a:pPr marL="788987" lvl="2" indent="-342900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Cathode frame assembled</a:t>
            </a:r>
          </a:p>
          <a:p>
            <a:pPr marL="788987" lvl="2" indent="-342900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Assembly facility near complete</a:t>
            </a:r>
          </a:p>
          <a:p>
            <a:pPr marL="788987" lvl="2" indent="-342900">
              <a:buClr>
                <a:schemeClr val="accent3"/>
              </a:buClr>
            </a:pPr>
            <a:r>
              <a:rPr lang="en-US" sz="1600" dirty="0"/>
              <a:t>Start assembly early next year</a:t>
            </a:r>
            <a:endParaRPr lang="en-US" dirty="0"/>
          </a:p>
          <a:p>
            <a:pPr marL="388937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Photon detection systems</a:t>
            </a:r>
          </a:p>
          <a:p>
            <a:pPr marL="788987" lvl="2" indent="-342900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PMT system test in Coherent Captain Mills detector completed at LANL  Ship to Fermilab when ready to install</a:t>
            </a:r>
          </a:p>
          <a:p>
            <a:pPr marL="788987" lvl="2" indent="-342900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ARAPUCA system in production. 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Near Detector Progress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F0FC905-D751-B342-8CDE-34A84646D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2568" y="6500198"/>
            <a:ext cx="1417783" cy="241300"/>
          </a:xfrm>
        </p:spPr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638C82B-65B4-F34A-A00A-894F31A0B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2292" y="6498625"/>
            <a:ext cx="5509524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Peter Wilson | SBN Oversight Board Meeting </a:t>
            </a:r>
            <a:endParaRPr lang="en-US" b="1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6557CCF-22E4-484E-9F81-1490627F9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775" y="6495078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BAE338-C702-3A43-ABAE-03A973ABCB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2842" y="2264693"/>
            <a:ext cx="2217689" cy="182585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6655BD-B49C-4646-BD84-B43B196482E1}"/>
              </a:ext>
            </a:extLst>
          </p:cNvPr>
          <p:cNvSpPr txBox="1"/>
          <p:nvPr/>
        </p:nvSpPr>
        <p:spPr>
          <a:xfrm>
            <a:off x="5574587" y="2965534"/>
            <a:ext cx="1148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Cathode frame assembly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BBB9378-9315-4C41-965D-7668AE6123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045" y="125637"/>
            <a:ext cx="2692194" cy="201848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83C348-BD7F-3346-8379-3A4BDB4F28D1}"/>
              </a:ext>
            </a:extLst>
          </p:cNvPr>
          <p:cNvSpPr txBox="1"/>
          <p:nvPr/>
        </p:nvSpPr>
        <p:spPr>
          <a:xfrm>
            <a:off x="7906239" y="950897"/>
            <a:ext cx="1011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Two APAs ready for alignment</a:t>
            </a:r>
          </a:p>
        </p:txBody>
      </p:sp>
      <p:pic>
        <p:nvPicPr>
          <p:cNvPr id="18" name="Picture 17" descr="IMG-0766.JPG">
            <a:extLst>
              <a:ext uri="{FF2B5EF4-FFF2-40B4-BE49-F238E27FC236}">
                <a16:creationId xmlns:a16="http://schemas.microsoft.com/office/drawing/2014/main" id="{63537156-EB81-3844-8A40-EA2AADA67E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 b="28395"/>
          <a:stretch/>
        </p:blipFill>
        <p:spPr>
          <a:xfrm flipV="1">
            <a:off x="310070" y="4604118"/>
            <a:ext cx="3447872" cy="1596237"/>
          </a:xfrm>
          <a:prstGeom prst="rect">
            <a:avLst/>
          </a:prstGeom>
        </p:spPr>
      </p:pic>
      <p:pic>
        <p:nvPicPr>
          <p:cNvPr id="20" name="Picture 19" descr="IMG-0772.JPG">
            <a:extLst>
              <a:ext uri="{FF2B5EF4-FFF2-40B4-BE49-F238E27FC236}">
                <a16:creationId xmlns:a16="http://schemas.microsoft.com/office/drawing/2014/main" id="{A966A9E3-E1FC-D040-811A-BB9AE8A972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1358" r="28518" b="12839"/>
          <a:stretch/>
        </p:blipFill>
        <p:spPr>
          <a:xfrm flipV="1">
            <a:off x="3889625" y="4594589"/>
            <a:ext cx="993810" cy="89482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124CF7-83DE-FB48-A709-E80F52F705D1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2112135" y="4860932"/>
            <a:ext cx="1777490" cy="181069"/>
          </a:xfrm>
          <a:prstGeom prst="straightConnector1">
            <a:avLst/>
          </a:prstGeom>
          <a:ln w="38100" cmpd="sng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Captura de Tela 2019-11-18 às 22.13.32.png">
            <a:extLst>
              <a:ext uri="{FF2B5EF4-FFF2-40B4-BE49-F238E27FC236}">
                <a16:creationId xmlns:a16="http://schemas.microsoft.com/office/drawing/2014/main" id="{D83639E4-CF8B-3E40-B256-8FCA9269E5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86" y="4162844"/>
            <a:ext cx="1783914" cy="18812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9FCEAC9-2240-CC44-8B39-EC9890797456}"/>
              </a:ext>
            </a:extLst>
          </p:cNvPr>
          <p:cNvSpPr txBox="1"/>
          <p:nvPr/>
        </p:nvSpPr>
        <p:spPr>
          <a:xfrm>
            <a:off x="5144529" y="6041916"/>
            <a:ext cx="28312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Test fit of adapter plates in PDS box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2714DC-201E-E84A-B4D6-28DC0DEA5482}"/>
              </a:ext>
            </a:extLst>
          </p:cNvPr>
          <p:cNvSpPr txBox="1"/>
          <p:nvPr/>
        </p:nvSpPr>
        <p:spPr>
          <a:xfrm>
            <a:off x="7931044" y="4429761"/>
            <a:ext cx="23184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ARAPUCA </a:t>
            </a:r>
            <a:br>
              <a:rPr lang="en-US" sz="1200" b="1" dirty="0"/>
            </a:br>
            <a:r>
              <a:rPr lang="en-US" sz="1200" b="1" dirty="0"/>
              <a:t>Adapter </a:t>
            </a:r>
            <a:br>
              <a:rPr lang="en-US" sz="1200" b="1" dirty="0"/>
            </a:br>
            <a:r>
              <a:rPr lang="en-US" sz="1200" b="1" dirty="0"/>
              <a:t>Frame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61287D-69E0-2845-AF41-37FFC505402C}"/>
              </a:ext>
            </a:extLst>
          </p:cNvPr>
          <p:cNvSpPr txBox="1"/>
          <p:nvPr/>
        </p:nvSpPr>
        <p:spPr>
          <a:xfrm>
            <a:off x="7931044" y="5163212"/>
            <a:ext cx="144262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X-ARAPUCA </a:t>
            </a:r>
            <a:br>
              <a:rPr lang="en-US" sz="1200" b="1" dirty="0"/>
            </a:br>
            <a:r>
              <a:rPr lang="en-US" sz="1200" b="1" dirty="0"/>
              <a:t>Adapter</a:t>
            </a:r>
          </a:p>
          <a:p>
            <a:r>
              <a:rPr lang="en-US" sz="1200" b="1" dirty="0"/>
              <a:t>for double</a:t>
            </a:r>
            <a:br>
              <a:rPr lang="en-US" sz="1200" b="1" dirty="0"/>
            </a:br>
            <a:r>
              <a:rPr lang="en-US" sz="1200" b="1" dirty="0"/>
              <a:t>-frame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79C651-FA23-C946-8182-9E39247F9FAC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6280364" y="4624913"/>
            <a:ext cx="1650680" cy="1280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388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48753-B145-479D-A498-2E0C7C2592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278F7-A758-4167-8F44-B60F358D1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CE5BF-BBF1-411C-B4DF-5A0CB87E4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DA51FC-8DDD-49C0-99D0-FCB824CF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Atf</a:t>
            </a:r>
            <a:r>
              <a:rPr lang="en-US" dirty="0"/>
              <a:t> construction</a:t>
            </a:r>
          </a:p>
        </p:txBody>
      </p:sp>
      <p:pic>
        <p:nvPicPr>
          <p:cNvPr id="1030" name="Picture 6" descr="https://lh5.googleusercontent.com/8AWI5iVjQm2DBsSAhUpUyZ_xv3SLCpEEwZn4wqSytweTHf8ZQy-lp7DyiZACs_WHAWWKO9xIhTQh_5lE7-t2ESvekOOrWJTTAruXVEjjd99EOF0j3PsksuyR1HxmI5ZfHF-HPGv9SBQ">
            <a:extLst>
              <a:ext uri="{FF2B5EF4-FFF2-40B4-BE49-F238E27FC236}">
                <a16:creationId xmlns:a16="http://schemas.microsoft.com/office/drawing/2014/main" id="{4AE23174-DA36-DD4C-97E0-33D892915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350" y="-7315200"/>
            <a:ext cx="13208000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9F0E8E-606F-AA43-BA51-2DBFD82BB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94" r="19595"/>
          <a:stretch/>
        </p:blipFill>
        <p:spPr>
          <a:xfrm>
            <a:off x="222251" y="981804"/>
            <a:ext cx="2585173" cy="2662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22787E-516B-854C-8488-371C01A813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78" r="19374" b="10866"/>
          <a:stretch/>
        </p:blipFill>
        <p:spPr>
          <a:xfrm>
            <a:off x="3007081" y="597638"/>
            <a:ext cx="3125857" cy="3403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4A0B58-DF82-6748-A860-3386EF62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920" y="1653088"/>
            <a:ext cx="2939316" cy="21156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17FDBB-5AD5-6548-AB25-D1A5A45D3986}"/>
              </a:ext>
            </a:extLst>
          </p:cNvPr>
          <p:cNvSpPr txBox="1"/>
          <p:nvPr/>
        </p:nvSpPr>
        <p:spPr>
          <a:xfrm>
            <a:off x="222250" y="4093856"/>
            <a:ext cx="868992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4E4E"/>
                </a:solidFill>
              </a:rPr>
              <a:t>Need to complete the assembly transport frame (</a:t>
            </a:r>
            <a:r>
              <a:rPr lang="en-US" sz="1700" dirty="0" err="1">
                <a:solidFill>
                  <a:srgbClr val="4E4E4E"/>
                </a:solidFill>
              </a:rPr>
              <a:t>atf</a:t>
            </a:r>
            <a:r>
              <a:rPr lang="en-US" sz="1700" dirty="0">
                <a:solidFill>
                  <a:srgbClr val="4E4E4E"/>
                </a:solidFill>
              </a:rPr>
              <a:t>) before we can start TPC assembly.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srgbClr val="4E4E4E"/>
                </a:solidFill>
              </a:rPr>
              <a:t>Atf</a:t>
            </a:r>
            <a:r>
              <a:rPr lang="en-US" sz="1700" b="1" dirty="0">
                <a:solidFill>
                  <a:srgbClr val="4E4E4E"/>
                </a:solidFill>
              </a:rPr>
              <a:t> base frame was assembled and welded by the DAB technician team over summer/fall.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4E4E4E"/>
                </a:solidFill>
              </a:rPr>
              <a:t>What’s next: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</a:rPr>
              <a:t>Complete load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</a:rPr>
              <a:t>Add clean tent, roof, develop access procedures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</a:rPr>
              <a:t>Finish and install rest pads &amp; support beams for Anodes and Cathode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4E4E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60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74645" y="739304"/>
            <a:ext cx="5132316" cy="5804438"/>
          </a:xfrm>
        </p:spPr>
        <p:txBody>
          <a:bodyPr/>
          <a:lstStyle/>
          <a:p>
            <a:pPr marL="331787" lvl="1">
              <a:buFont typeface="Arial" panose="020B0604020202020204" pitchFamily="34" charset="0"/>
              <a:buChar char="•"/>
            </a:pPr>
            <a:r>
              <a:rPr lang="en-US" sz="1800" dirty="0"/>
              <a:t>TPC Electronics </a:t>
            </a:r>
          </a:p>
          <a:p>
            <a:pPr marL="796925" lvl="1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All cold electronics delivered from BNL to FNAL</a:t>
            </a:r>
          </a:p>
          <a:p>
            <a:pPr marL="796925" lvl="1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Flange crates delivered to FNAL</a:t>
            </a:r>
          </a:p>
          <a:p>
            <a:pPr marL="796925" lvl="1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Back-end electronics completed at Columbia/Nevis</a:t>
            </a:r>
          </a:p>
          <a:p>
            <a:pPr marL="796925" lvl="1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Back-end crate installation started at SBN-ND building</a:t>
            </a:r>
          </a:p>
          <a:p>
            <a:pPr marL="331787" lvl="1">
              <a:buFont typeface="Arial" panose="020B0604020202020204" pitchFamily="34" charset="0"/>
              <a:buChar char="•"/>
            </a:pPr>
            <a:r>
              <a:rPr lang="en-US" sz="2000" dirty="0"/>
              <a:t>Infrastructure and DAQ</a:t>
            </a:r>
          </a:p>
          <a:p>
            <a:pPr marL="796925" lvl="1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AC power to mezzanine racks</a:t>
            </a:r>
          </a:p>
          <a:p>
            <a:pPr marL="796925" lvl="1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Central DAQ servers installed</a:t>
            </a:r>
          </a:p>
          <a:p>
            <a:pPr marL="796925" lvl="1"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1600" dirty="0"/>
              <a:t>Network servers ordered</a:t>
            </a:r>
          </a:p>
          <a:p>
            <a:pPr marL="280987" lvl="1" indent="-234950"/>
            <a:endParaRPr lang="en-US" sz="1400" dirty="0"/>
          </a:p>
          <a:p>
            <a:pPr marL="280987" lvl="1" indent="-234950"/>
            <a:endParaRPr lang="en-US" sz="1600" dirty="0"/>
          </a:p>
          <a:p>
            <a:pPr marL="398462" lvl="2" indent="-234950"/>
            <a:endParaRPr lang="en-US" sz="12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Near Detector Progress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D107DB-399A-8D49-9092-61602D98E7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9468" y="80092"/>
            <a:ext cx="2837884" cy="2085531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F0FC905-D751-B342-8CDE-34A84646D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2568" y="6500198"/>
            <a:ext cx="1417783" cy="241300"/>
          </a:xfrm>
        </p:spPr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638C82B-65B4-F34A-A00A-894F31A0B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2292" y="6498625"/>
            <a:ext cx="5509524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Peter Wilson | SBN Oversight Board Meeting </a:t>
            </a:r>
            <a:endParaRPr lang="en-US" b="1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6557CCF-22E4-484E-9F81-1490627F9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775" y="6495078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31FA9B-DC5C-F348-838F-71ED3A498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93084" y="1667055"/>
            <a:ext cx="1735033" cy="2607522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9F0896-EC0D-6847-B887-52C93AFDD914}"/>
              </a:ext>
            </a:extLst>
          </p:cNvPr>
          <p:cNvSpPr txBox="1"/>
          <p:nvPr/>
        </p:nvSpPr>
        <p:spPr>
          <a:xfrm>
            <a:off x="5052600" y="2706397"/>
            <a:ext cx="1148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Flange crate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065B79-33F9-C24E-A763-8F5514F0E255}"/>
              </a:ext>
            </a:extLst>
          </p:cNvPr>
          <p:cNvSpPr txBox="1"/>
          <p:nvPr/>
        </p:nvSpPr>
        <p:spPr>
          <a:xfrm>
            <a:off x="7995092" y="583933"/>
            <a:ext cx="1148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Cold electronics reception test @ FNAL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1FC5D1-7CE3-DE4D-A2DF-B9749E80B125}"/>
              </a:ext>
            </a:extLst>
          </p:cNvPr>
          <p:cNvSpPr txBox="1"/>
          <p:nvPr/>
        </p:nvSpPr>
        <p:spPr>
          <a:xfrm>
            <a:off x="4478146" y="4192391"/>
            <a:ext cx="114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TPC Readout crates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683CBC-DD4C-BF46-8B7D-29166B5E4F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279" y="4279900"/>
            <a:ext cx="2451729" cy="1838796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DB9FAA9-8637-C042-986E-A5DDBF1C9DD0}"/>
              </a:ext>
            </a:extLst>
          </p:cNvPr>
          <p:cNvSpPr txBox="1"/>
          <p:nvPr/>
        </p:nvSpPr>
        <p:spPr>
          <a:xfrm>
            <a:off x="531443" y="4822368"/>
            <a:ext cx="1148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Server racks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650EA9-0662-AC4B-8CA6-73008F6F3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5295" y="4029740"/>
            <a:ext cx="3332691" cy="2195208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842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63498" y="740307"/>
            <a:ext cx="4940652" cy="2688693"/>
          </a:xfrm>
        </p:spPr>
        <p:txBody>
          <a:bodyPr/>
          <a:lstStyle/>
          <a:p>
            <a:pPr marL="341313" indent="-230188"/>
            <a:r>
              <a:rPr lang="en-US" sz="2000" dirty="0"/>
              <a:t>Warm vessel steel structure</a:t>
            </a:r>
          </a:p>
          <a:p>
            <a:pPr marL="796925" lvl="1">
              <a:buClr>
                <a:schemeClr val="accent3"/>
              </a:buClr>
              <a:buFont typeface="System Font"/>
              <a:buChar char="✓"/>
            </a:pPr>
            <a:r>
              <a:rPr lang="en-US" sz="1600" dirty="0"/>
              <a:t>Preassembly at CERN</a:t>
            </a:r>
          </a:p>
          <a:p>
            <a:pPr marL="796925" lvl="1">
              <a:buClr>
                <a:schemeClr val="accent3"/>
              </a:buClr>
              <a:buFont typeface="System Font"/>
              <a:buChar char="✓"/>
            </a:pPr>
            <a:r>
              <a:rPr lang="en-US" sz="1600" dirty="0"/>
              <a:t>Shimming and bottom CRT installed</a:t>
            </a:r>
          </a:p>
          <a:p>
            <a:pPr marL="796925" lvl="1">
              <a:buClr>
                <a:schemeClr val="accent3"/>
              </a:buClr>
              <a:buFont typeface="System Font"/>
              <a:buChar char="✓"/>
            </a:pPr>
            <a:r>
              <a:rPr lang="en-US" sz="1600" dirty="0"/>
              <a:t>Assembly and welding at FNAL </a:t>
            </a:r>
            <a:r>
              <a:rPr lang="en-US" sz="1400" dirty="0"/>
              <a:t>(CERN, INFN and FNAL)</a:t>
            </a:r>
          </a:p>
          <a:p>
            <a:pPr marL="796925" lvl="1">
              <a:buClr>
                <a:schemeClr val="accent3"/>
              </a:buClr>
            </a:pPr>
            <a:r>
              <a:rPr lang="en-US" sz="1600" dirty="0"/>
              <a:t>Top cap design near complete</a:t>
            </a:r>
          </a:p>
          <a:p>
            <a:pPr marL="341313" indent="-230188"/>
            <a:r>
              <a:rPr lang="en-US" sz="2000" dirty="0"/>
              <a:t>Cryostat membrane</a:t>
            </a:r>
          </a:p>
          <a:p>
            <a:pPr marL="741363" lvl="1" indent="-230188">
              <a:buClr>
                <a:schemeClr val="accent3"/>
              </a:buClr>
              <a:buFont typeface="System Font"/>
              <a:buChar char="✓"/>
            </a:pPr>
            <a:r>
              <a:rPr lang="en-US" sz="1600" dirty="0"/>
              <a:t>Membrane design completed by GTT</a:t>
            </a:r>
          </a:p>
          <a:p>
            <a:pPr marL="741363" lvl="1" indent="-230188">
              <a:buClr>
                <a:schemeClr val="accent3"/>
              </a:buClr>
              <a:buFont typeface="System Font"/>
              <a:buChar char="✓"/>
            </a:pPr>
            <a:r>
              <a:rPr lang="en-US" sz="1600" dirty="0"/>
              <a:t>Material procurement out for bids at CERN</a:t>
            </a:r>
          </a:p>
          <a:p>
            <a:pPr marL="796925" lvl="1">
              <a:buClr>
                <a:schemeClr val="accent3"/>
              </a:buClr>
            </a:pPr>
            <a:r>
              <a:rPr lang="en-US" sz="1600" dirty="0"/>
              <a:t>Delivery expected Spring 2020</a:t>
            </a:r>
            <a:endParaRPr lang="en-US" sz="12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Near Detector Cryostat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7CB212-23A5-FE4E-ABF9-11A8F5F9B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150" y="56954"/>
            <a:ext cx="2704480" cy="2027699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E7F24E-DC11-8541-92BD-5401AD14BA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753" y="1994409"/>
            <a:ext cx="2806447" cy="2104149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9CC10F-DD47-E846-B90D-63B7AB5C2E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9448" y="3853353"/>
            <a:ext cx="3220673" cy="2415504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D86344-74ED-7542-A7FD-ED3F2888F481}"/>
              </a:ext>
            </a:extLst>
          </p:cNvPr>
          <p:cNvSpPr txBox="1"/>
          <p:nvPr/>
        </p:nvSpPr>
        <p:spPr>
          <a:xfrm>
            <a:off x="6927582" y="4119967"/>
            <a:ext cx="2339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087"/>
                </a:solidFill>
              </a:rPr>
              <a:t>Completed I-beam structure, CRT panels underneath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322F68-E6EB-9C45-8297-32378BBDF93D}"/>
              </a:ext>
            </a:extLst>
          </p:cNvPr>
          <p:cNvSpPr/>
          <p:nvPr/>
        </p:nvSpPr>
        <p:spPr>
          <a:xfrm>
            <a:off x="7792720" y="724637"/>
            <a:ext cx="1351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087"/>
                </a:solidFill>
              </a:rPr>
              <a:t>Rigging of 13t bottom I-beam structure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02F07D-9DD7-704F-BB01-FD9230434360}"/>
              </a:ext>
            </a:extLst>
          </p:cNvPr>
          <p:cNvSpPr txBox="1"/>
          <p:nvPr/>
        </p:nvSpPr>
        <p:spPr>
          <a:xfrm>
            <a:off x="101090" y="4799495"/>
            <a:ext cx="144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087"/>
                </a:solidFill>
              </a:rPr>
              <a:t>Installing final top edge plates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F8016D-DE5E-B744-9061-A607D19FB5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650" y="3429000"/>
            <a:ext cx="2082604" cy="2776805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47D0A32-6E83-194B-8FF6-68BBB3F0CC22}"/>
              </a:ext>
            </a:extLst>
          </p:cNvPr>
          <p:cNvSpPr txBox="1"/>
          <p:nvPr/>
        </p:nvSpPr>
        <p:spPr>
          <a:xfrm>
            <a:off x="6649432" y="5322715"/>
            <a:ext cx="1631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087"/>
                </a:solidFill>
              </a:rPr>
              <a:t>Grinding plate edges to prep for welding</a:t>
            </a:r>
          </a:p>
        </p:txBody>
      </p:sp>
    </p:spTree>
    <p:extLst>
      <p:ext uri="{BB962C8B-B14F-4D97-AF65-F5344CB8AC3E}">
        <p14:creationId xmlns:p14="http://schemas.microsoft.com/office/powerpoint/2010/main" val="1657950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63497" y="740307"/>
            <a:ext cx="8340763" cy="2688693"/>
          </a:xfrm>
        </p:spPr>
        <p:txBody>
          <a:bodyPr/>
          <a:lstStyle/>
          <a:p>
            <a:pPr marL="341313" indent="-230188"/>
            <a:r>
              <a:rPr lang="en-US" sz="2000" dirty="0"/>
              <a:t>In the process of updating the SBND schedule to reflect expected completion of the cryostat.  </a:t>
            </a:r>
            <a:endParaRPr lang="en-US" sz="1800" dirty="0"/>
          </a:p>
          <a:p>
            <a:pPr marL="741363" lvl="1" indent="-230188"/>
            <a:r>
              <a:rPr lang="en-US" sz="1800" dirty="0"/>
              <a:t>Delivery of cryostat materials to Fermilab (expect spring 2020)</a:t>
            </a:r>
          </a:p>
          <a:p>
            <a:pPr marL="741363" lvl="1" indent="-230188"/>
            <a:r>
              <a:rPr lang="en-US" sz="1800" dirty="0"/>
              <a:t>Installation of membrane cryostat</a:t>
            </a:r>
          </a:p>
          <a:p>
            <a:pPr marL="741363" lvl="1" indent="-230188"/>
            <a:r>
              <a:rPr lang="en-US" sz="1800" dirty="0"/>
              <a:t>Install internal cryogenics</a:t>
            </a:r>
          </a:p>
          <a:p>
            <a:pPr marL="741363" lvl="1" indent="-230188"/>
            <a:r>
              <a:rPr lang="en-US" sz="1800" dirty="0"/>
              <a:t>Assemble and test fit top caps</a:t>
            </a:r>
          </a:p>
          <a:p>
            <a:pPr marL="741363" lvl="1" indent="-230188"/>
            <a:r>
              <a:rPr lang="en-US" sz="1800" dirty="0"/>
              <a:t>Move the detector after the cryostat is ready.</a:t>
            </a:r>
          </a:p>
          <a:p>
            <a:pPr marL="341313" indent="-230188"/>
            <a:r>
              <a:rPr lang="en-US" sz="2000" dirty="0"/>
              <a:t>Updated schedule completed in December well in advance of Director’s review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SBND Milestones to S-1 SBND ready to move</a:t>
            </a:r>
          </a:p>
        </p:txBody>
      </p:sp>
    </p:spTree>
    <p:extLst>
      <p:ext uri="{BB962C8B-B14F-4D97-AF65-F5344CB8AC3E}">
        <p14:creationId xmlns:p14="http://schemas.microsoft.com/office/powerpoint/2010/main" val="2356868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5325077"/>
          </a:xfrm>
        </p:spPr>
        <p:txBody>
          <a:bodyPr/>
          <a:lstStyle/>
          <a:p>
            <a:r>
              <a:rPr lang="en-US" sz="1800" dirty="0"/>
              <a:t>The next SBN Director’s Review is scheduled for the week of Feb 25-26, 2020.  The review will be focused on completing the SBND installation and transition of SBND to operations</a:t>
            </a:r>
          </a:p>
          <a:p>
            <a:endParaRPr lang="en-US" sz="1800" dirty="0"/>
          </a:p>
          <a:p>
            <a:r>
              <a:rPr lang="en-US" sz="1800" dirty="0"/>
              <a:t>There will be an Operations Readiness Review held by the laboratory: </a:t>
            </a:r>
            <a:r>
              <a:rPr lang="en-US" sz="1800" i="1" dirty="0"/>
              <a:t>SBN Operations Phase 1: Far Detector Only</a:t>
            </a:r>
            <a:r>
              <a:rPr lang="en-US" sz="1800" dirty="0"/>
              <a:t> </a:t>
            </a:r>
          </a:p>
          <a:p>
            <a:pPr lvl="1"/>
            <a:r>
              <a:rPr lang="en-US" sz="1600" dirty="0"/>
              <a:t>Preparation for this review is the responsibility of the collaboration</a:t>
            </a:r>
          </a:p>
          <a:p>
            <a:pPr lvl="1"/>
            <a:r>
              <a:rPr lang="en-US" sz="1600" dirty="0"/>
              <a:t>A follow-up review will occur when the Near Detector makes the transition to operations</a:t>
            </a:r>
          </a:p>
          <a:p>
            <a:pPr lvl="1"/>
            <a:r>
              <a:rPr lang="en-US" sz="1600" dirty="0"/>
              <a:t>Exact review date still to be set.   Should occur with sufficient time to have established functionality of major detector systems</a:t>
            </a:r>
          </a:p>
          <a:p>
            <a:pPr marL="0" indent="0">
              <a:buNone/>
            </a:pPr>
            <a:endParaRPr lang="en-US" sz="1800" dirty="0"/>
          </a:p>
          <a:p>
            <a:pPr lvl="1"/>
            <a:endParaRPr lang="en-US" sz="16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2286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Reviews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31E0B11-3F8E-5E4C-8B94-B3FABC8E6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968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CF0696-179B-7E4F-84CD-F248217CA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1062" y="6504212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ED4B03E5-AFCF-D84F-9F94-8D3C09E10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82685" y="6504213"/>
            <a:ext cx="4810035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Peter Wilson | SBN Oversight Board Meeting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6693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descr="SBND_at_FNAL_480p">
            <a:hlinkClick r:id="" action="ppaction://media"/>
            <a:extLst>
              <a:ext uri="{FF2B5EF4-FFF2-40B4-BE49-F238E27FC236}">
                <a16:creationId xmlns:a16="http://schemas.microsoft.com/office/drawing/2014/main" id="{1211DF64-B58D-264F-A314-E9509F726D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60" y="892175"/>
            <a:ext cx="9019640" cy="50736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202380-CC6B-DF47-9722-827A3A0A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Cryostat Installation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21072-11B1-E74C-AB59-B9DE24033B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C7ABC-0AA1-0C4D-96E3-35CEC1011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2E6AD-ECC5-ED45-8E9D-ED41789D2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C8FEE-0DCC-544B-B516-BF4EEAEE79B5}"/>
              </a:ext>
            </a:extLst>
          </p:cNvPr>
          <p:cNvSpPr txBox="1"/>
          <p:nvPr/>
        </p:nvSpPr>
        <p:spPr>
          <a:xfrm>
            <a:off x="6343650" y="173302"/>
            <a:ext cx="280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Time lapse video courtesy of </a:t>
            </a:r>
            <a:r>
              <a:rPr lang="en-US" sz="1600" dirty="0" err="1"/>
              <a:t>Dimitar</a:t>
            </a:r>
            <a:r>
              <a:rPr lang="en-US" sz="1600" dirty="0"/>
              <a:t> </a:t>
            </a:r>
            <a:r>
              <a:rPr lang="en-US" sz="1600" dirty="0" err="1"/>
              <a:t>Mladenov</a:t>
            </a:r>
            <a:r>
              <a:rPr lang="en-US" sz="1600" dirty="0"/>
              <a:t> (CERN)</a:t>
            </a:r>
          </a:p>
        </p:txBody>
      </p:sp>
    </p:spTree>
    <p:extLst>
      <p:ext uri="{BB962C8B-B14F-4D97-AF65-F5344CB8AC3E}">
        <p14:creationId xmlns:p14="http://schemas.microsoft.com/office/powerpoint/2010/main" val="401224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ICARUS technical progress</a:t>
            </a:r>
          </a:p>
          <a:p>
            <a:r>
              <a:rPr lang="en-US" dirty="0"/>
              <a:t>SBND technical progress</a:t>
            </a:r>
          </a:p>
          <a:p>
            <a:r>
              <a:rPr lang="en-US" dirty="0"/>
              <a:t>Upcoming Reviews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18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902484"/>
            <a:ext cx="8686800" cy="427877"/>
          </a:xfrm>
        </p:spPr>
        <p:txBody>
          <a:bodyPr/>
          <a:lstStyle/>
          <a:p>
            <a:pPr algn="ctr"/>
            <a:r>
              <a:rPr lang="en-US" sz="4400" dirty="0"/>
              <a:t>Backup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79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695D3EA-F931-6E40-8372-E27F5863B992}"/>
              </a:ext>
            </a:extLst>
          </p:cNvPr>
          <p:cNvGrpSpPr/>
          <p:nvPr/>
        </p:nvGrpSpPr>
        <p:grpSpPr>
          <a:xfrm>
            <a:off x="253423" y="0"/>
            <a:ext cx="8721359" cy="6262554"/>
            <a:chOff x="280017" y="292961"/>
            <a:chExt cx="8721359" cy="626255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BD6EC0E-FA6D-4F48-B0B4-897D86467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017" y="292961"/>
              <a:ext cx="8435726" cy="626255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1873D6-C693-7E4C-80FE-E81A237200DE}"/>
                </a:ext>
              </a:extLst>
            </p:cNvPr>
            <p:cNvSpPr txBox="1"/>
            <p:nvPr/>
          </p:nvSpPr>
          <p:spPr>
            <a:xfrm>
              <a:off x="357627" y="2429310"/>
              <a:ext cx="108383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Exterior </a:t>
              </a:r>
              <a:r>
                <a:rPr lang="en-US" sz="1400" dirty="0" err="1"/>
                <a:t>LAr</a:t>
              </a:r>
              <a:r>
                <a:rPr lang="en-US" sz="1400" dirty="0"/>
                <a:t> Filters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0D4693-201F-D345-9F56-B444FDEC4BCA}"/>
                </a:ext>
              </a:extLst>
            </p:cNvPr>
            <p:cNvSpPr txBox="1"/>
            <p:nvPr/>
          </p:nvSpPr>
          <p:spPr>
            <a:xfrm>
              <a:off x="321531" y="478714"/>
              <a:ext cx="93169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Cryogenic </a:t>
              </a:r>
              <a:r>
                <a:rPr lang="en-US" sz="1400" dirty="0" err="1"/>
                <a:t>Dewars</a:t>
              </a:r>
              <a:endParaRPr lang="en-US" sz="1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EB926F-818E-8E4D-AA01-EE6019FE9A3F}"/>
                </a:ext>
              </a:extLst>
            </p:cNvPr>
            <p:cNvSpPr txBox="1"/>
            <p:nvPr/>
          </p:nvSpPr>
          <p:spPr>
            <a:xfrm>
              <a:off x="2295760" y="5516106"/>
              <a:ext cx="151130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Cold Vessels (TPCs and PMTs inside)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DECB3C-7BEB-FF40-8C50-AE21B6ED64CE}"/>
                </a:ext>
              </a:extLst>
            </p:cNvPr>
            <p:cNvSpPr txBox="1"/>
            <p:nvPr/>
          </p:nvSpPr>
          <p:spPr>
            <a:xfrm>
              <a:off x="1412195" y="4166709"/>
              <a:ext cx="123597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Proximity Cryogenics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4C7569B-E82E-B042-B99F-EAA36457D853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2648165" y="4073626"/>
              <a:ext cx="1758735" cy="354693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A8ADA54-FB88-D846-8345-5B2C4FD9FBA9}"/>
                </a:ext>
              </a:extLst>
            </p:cNvPr>
            <p:cNvCxnSpPr/>
            <p:nvPr/>
          </p:nvCxnSpPr>
          <p:spPr>
            <a:xfrm>
              <a:off x="2648165" y="4441127"/>
              <a:ext cx="1111035" cy="34188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3530BC9-5EDD-904A-9A2F-9A012B72B651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 flipV="1">
              <a:off x="3807060" y="5279967"/>
              <a:ext cx="1103480" cy="49774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C1B999-65DC-6247-9835-4776C5294A59}"/>
                </a:ext>
              </a:extLst>
            </p:cNvPr>
            <p:cNvSpPr txBox="1"/>
            <p:nvPr/>
          </p:nvSpPr>
          <p:spPr>
            <a:xfrm>
              <a:off x="7765406" y="6091301"/>
              <a:ext cx="1235970" cy="30777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Side CRT</a:t>
              </a:r>
              <a:endParaRPr lang="en-US" sz="1400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83EFA6A-08BD-1C45-B73D-E84FFF8063AB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H="1" flipV="1">
              <a:off x="7765406" y="5550529"/>
              <a:ext cx="617985" cy="54077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7A757E-82E4-4840-9103-D3C23002D669}"/>
                </a:ext>
              </a:extLst>
            </p:cNvPr>
            <p:cNvSpPr txBox="1"/>
            <p:nvPr/>
          </p:nvSpPr>
          <p:spPr>
            <a:xfrm>
              <a:off x="7311474" y="1383493"/>
              <a:ext cx="1235970" cy="738664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Top CRT and Overburden</a:t>
              </a:r>
            </a:p>
            <a:p>
              <a:pPr algn="ctr"/>
              <a:r>
                <a:rPr lang="en-US" sz="1400" dirty="0"/>
                <a:t>(not shown)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E988FB8-6BE6-9443-A943-400F71AC2631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 flipH="1">
              <a:off x="6323418" y="2122157"/>
              <a:ext cx="1606041" cy="144412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509FE-8D53-DC47-B79C-9886419EA7A1}"/>
                </a:ext>
              </a:extLst>
            </p:cNvPr>
            <p:cNvSpPr txBox="1"/>
            <p:nvPr/>
          </p:nvSpPr>
          <p:spPr>
            <a:xfrm>
              <a:off x="308575" y="5594289"/>
              <a:ext cx="1746503" cy="95410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Not shown in alcoves (mezzanine and pit):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DAQ racks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Controls racks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D6C2AE4-2090-5045-B640-251E8DB39ED8}"/>
                </a:ext>
              </a:extLst>
            </p:cNvPr>
            <p:cNvSpPr txBox="1"/>
            <p:nvPr/>
          </p:nvSpPr>
          <p:spPr>
            <a:xfrm>
              <a:off x="3946870" y="6037365"/>
              <a:ext cx="1235970" cy="30777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Bottom CRT</a:t>
              </a:r>
              <a:endParaRPr lang="en-US" sz="1400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118E518-DB86-3040-B491-639E2B6001D9}"/>
                </a:ext>
              </a:extLst>
            </p:cNvPr>
            <p:cNvCxnSpPr>
              <a:cxnSpLocks/>
              <a:stCxn id="40" idx="0"/>
            </p:cNvCxnSpPr>
            <p:nvPr/>
          </p:nvCxnSpPr>
          <p:spPr>
            <a:xfrm flipV="1">
              <a:off x="4564855" y="5744931"/>
              <a:ext cx="691371" cy="29243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24E8CE-641C-F442-BE1E-FDE23FCCA970}"/>
                </a:ext>
              </a:extLst>
            </p:cNvPr>
            <p:cNvSpPr txBox="1"/>
            <p:nvPr/>
          </p:nvSpPr>
          <p:spPr>
            <a:xfrm>
              <a:off x="5878406" y="1280258"/>
              <a:ext cx="1329276" cy="30777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TPC Electronics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6B3D79C-EE4A-3947-B6E0-060E75743BA2}"/>
                </a:ext>
              </a:extLst>
            </p:cNvPr>
            <p:cNvCxnSpPr/>
            <p:nvPr/>
          </p:nvCxnSpPr>
          <p:spPr>
            <a:xfrm flipH="1">
              <a:off x="4910540" y="1598937"/>
              <a:ext cx="1632504" cy="267946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249A01-4934-064B-95EF-90613DD3305D}"/>
                </a:ext>
              </a:extLst>
            </p:cNvPr>
            <p:cNvSpPr txBox="1"/>
            <p:nvPr/>
          </p:nvSpPr>
          <p:spPr>
            <a:xfrm>
              <a:off x="618470" y="3494551"/>
              <a:ext cx="123597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Two 33 ton cranes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600C4FA-B97E-B447-B90B-656B3FC49F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2798" y="2678070"/>
              <a:ext cx="1354097" cy="1069972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Far Detector - ICARUS</a:t>
            </a:r>
          </a:p>
        </p:txBody>
      </p:sp>
    </p:spTree>
    <p:extLst>
      <p:ext uri="{BB962C8B-B14F-4D97-AF65-F5344CB8AC3E}">
        <p14:creationId xmlns:p14="http://schemas.microsoft.com/office/powerpoint/2010/main" val="3374335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 Detector Cryogenics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28600" y="843269"/>
            <a:ext cx="4893602" cy="346203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Cryogenics installation</a:t>
            </a:r>
            <a:r>
              <a:rPr lang="en-US" sz="1800" dirty="0"/>
              <a:t>:</a:t>
            </a:r>
            <a:endParaRPr lang="en-US" sz="2000" dirty="0"/>
          </a:p>
          <a:p>
            <a:pPr lvl="1">
              <a:buClr>
                <a:schemeClr val="accent3">
                  <a:lumMod val="75000"/>
                </a:schemeClr>
              </a:buClr>
              <a:buFont typeface="LucidaGrande" charset="0"/>
              <a:buChar char="✓"/>
            </a:pPr>
            <a:r>
              <a:rPr lang="en-US" sz="1800" dirty="0">
                <a:solidFill>
                  <a:schemeClr val="accent6"/>
                </a:solidFill>
              </a:rPr>
              <a:t>Proximity cryogenics installed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LucidaGrande" charset="0"/>
              <a:buChar char="✓"/>
            </a:pPr>
            <a:r>
              <a:rPr lang="en-US" sz="1800" dirty="0"/>
              <a:t>External cryogenics installed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LucidaGrande" charset="0"/>
              <a:buChar char="✓"/>
            </a:pPr>
            <a:r>
              <a:rPr lang="en-US" sz="1800" dirty="0"/>
              <a:t>Controls hardware installed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LucidaGrande" charset="0"/>
              <a:buChar char="✓"/>
            </a:pPr>
            <a:r>
              <a:rPr lang="en-US" sz="1800" dirty="0"/>
              <a:t>Controls software 95% complete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endParaRPr lang="en-US" sz="180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127500" y="3816379"/>
            <a:ext cx="5016500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uFill>
                <a:solidFill/>
              </a:uFill>
            </a:endParaRPr>
          </a:p>
          <a:p>
            <a:endParaRPr lang="en-US" sz="1800" dirty="0">
              <a:uFill>
                <a:solidFill/>
              </a:uFill>
            </a:endParaRPr>
          </a:p>
          <a:p>
            <a:endParaRPr lang="en-US" sz="1800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301942" y="5549806"/>
            <a:ext cx="3402403" cy="2750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4E4BF9-87FD-B24E-8130-124A446B3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795" y="141753"/>
            <a:ext cx="2451438" cy="1378934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4ABE7B-8378-8545-AC2A-C933C5FEE1CB}"/>
              </a:ext>
            </a:extLst>
          </p:cNvPr>
          <p:cNvSpPr txBox="1"/>
          <p:nvPr/>
        </p:nvSpPr>
        <p:spPr>
          <a:xfrm>
            <a:off x="7625254" y="266408"/>
            <a:ext cx="1331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Installing </a:t>
            </a:r>
            <a:r>
              <a:rPr lang="en-US" sz="1400" b="1" dirty="0" err="1"/>
              <a:t>Ar</a:t>
            </a:r>
            <a:r>
              <a:rPr lang="en-US" sz="1400" b="1" dirty="0"/>
              <a:t> Vent Line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A278CB-0733-A148-95FF-951E62027D5D}"/>
              </a:ext>
            </a:extLst>
          </p:cNvPr>
          <p:cNvSpPr txBox="1"/>
          <p:nvPr/>
        </p:nvSpPr>
        <p:spPr>
          <a:xfrm>
            <a:off x="6182139" y="1675284"/>
            <a:ext cx="1484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Rigging  valve boxes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CC0F457-935E-2442-96A3-8FF7BE127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505" y="2297504"/>
            <a:ext cx="2647425" cy="19855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4BE8F58-D4FA-AA45-9D0A-8B5B1BB50F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32216" y="4254745"/>
            <a:ext cx="2513771" cy="1413997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25D098C-EDCF-6947-B70C-D6143E578D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65168" y="3065780"/>
            <a:ext cx="3603680" cy="270276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31909E4-5D13-3A43-B8D9-1ABB128F3198}"/>
              </a:ext>
            </a:extLst>
          </p:cNvPr>
          <p:cNvSpPr txBox="1"/>
          <p:nvPr/>
        </p:nvSpPr>
        <p:spPr>
          <a:xfrm>
            <a:off x="6107955" y="4322909"/>
            <a:ext cx="1484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Piping installation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B77D361-6ED1-2142-93F8-78B3E00C8E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958" y="3987664"/>
            <a:ext cx="2974621" cy="22309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69BDAEB-33A5-E54D-A927-7589256A157B}"/>
              </a:ext>
            </a:extLst>
          </p:cNvPr>
          <p:cNvSpPr txBox="1"/>
          <p:nvPr/>
        </p:nvSpPr>
        <p:spPr>
          <a:xfrm>
            <a:off x="2850500" y="3429000"/>
            <a:ext cx="1484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Cryogenics Installed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4DBC686-D436-B54F-A3B5-3EF952401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28565" y="1408405"/>
            <a:ext cx="2366444" cy="1331125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20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85273-4F76-AC49-B38A-02A6883EA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99318"/>
            <a:ext cx="8362950" cy="5059363"/>
          </a:xfrm>
        </p:spPr>
        <p:txBody>
          <a:bodyPr/>
          <a:lstStyle/>
          <a:p>
            <a:pPr>
              <a:buClr>
                <a:schemeClr val="accent3">
                  <a:lumMod val="75000"/>
                </a:schemeClr>
              </a:buClr>
              <a:buFont typeface="LucidaGrande" charset="0"/>
              <a:buChar char="✓"/>
            </a:pPr>
            <a:r>
              <a:rPr lang="en-US" sz="2000" dirty="0">
                <a:solidFill>
                  <a:schemeClr val="accent6"/>
                </a:solidFill>
              </a:rPr>
              <a:t>Cold vessels under vacuum operation since June 10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LucidaGrande" charset="0"/>
              <a:buChar char="✓"/>
            </a:pPr>
            <a:r>
              <a:rPr lang="en-US" sz="2000" dirty="0"/>
              <a:t>Liquid Argon contract in place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LucidaGrande" charset="0"/>
              <a:buChar char="✓"/>
            </a:pPr>
            <a:r>
              <a:rPr lang="en-US" sz="1600" dirty="0"/>
              <a:t>Dewar filled, excellent delivered purity (O</a:t>
            </a:r>
            <a:r>
              <a:rPr lang="en-US" sz="1600" baseline="-25000" dirty="0"/>
              <a:t>2</a:t>
            </a:r>
            <a:r>
              <a:rPr lang="en-US" sz="1600" dirty="0"/>
              <a:t> &lt; 0.5ppm)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sz="1600" dirty="0"/>
              <a:t>21 calendar day notice required to start 1/day deliveries for fill</a:t>
            </a:r>
          </a:p>
          <a:p>
            <a:pPr>
              <a:buClr>
                <a:schemeClr val="accent3"/>
              </a:buClr>
              <a:buFont typeface="Wingdings" pitchFamily="2" charset="2"/>
              <a:buChar char="ü"/>
            </a:pPr>
            <a:r>
              <a:rPr lang="en-US" sz="2000" dirty="0"/>
              <a:t>ODH system active (access restrictions not yet in place)</a:t>
            </a:r>
          </a:p>
          <a:p>
            <a:r>
              <a:rPr lang="en-US" sz="2000" dirty="0"/>
              <a:t>Final steps to start </a:t>
            </a:r>
            <a:r>
              <a:rPr lang="en-US" sz="2000" dirty="0" err="1"/>
              <a:t>LAr</a:t>
            </a:r>
            <a:r>
              <a:rPr lang="en-US" sz="2000" dirty="0"/>
              <a:t> fill in progress</a:t>
            </a:r>
            <a:endParaRPr lang="en-US" sz="1800" dirty="0"/>
          </a:p>
          <a:p>
            <a:pPr lvl="1"/>
            <a:r>
              <a:rPr lang="en-US" sz="1600" dirty="0"/>
              <a:t>Controls hardware checkout – 95% complete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</a:rPr>
              <a:t>Controls programming checkout by CERN and FNAL engineers at FNAL (December 2-10)  - 50% complete</a:t>
            </a:r>
          </a:p>
          <a:p>
            <a:pPr lvl="2"/>
            <a:r>
              <a:rPr lang="en-US" sz="1400" dirty="0"/>
              <a:t>Found two fundamental differences in interpretation of controls specification between CERN/FNAL</a:t>
            </a:r>
          </a:p>
          <a:p>
            <a:pPr lvl="2"/>
            <a:r>
              <a:rPr lang="en-US" sz="1400" dirty="0"/>
              <a:t>Required code corrections understood – completion expected by December 20</a:t>
            </a:r>
          </a:p>
          <a:p>
            <a:pPr lvl="2"/>
            <a:r>
              <a:rPr lang="en-US" sz="1400" dirty="0"/>
              <a:t>Resume checkout after coding work complete</a:t>
            </a:r>
          </a:p>
          <a:p>
            <a:pPr lvl="3"/>
            <a:r>
              <a:rPr lang="en-US" sz="1400" dirty="0"/>
              <a:t>Week of Jan 6 remotely from CERN</a:t>
            </a:r>
          </a:p>
          <a:p>
            <a:pPr lvl="3"/>
            <a:r>
              <a:rPr lang="en-US" sz="1400" dirty="0"/>
              <a:t>Starting Jan 13: CERN and FNAL engineers together at FNAL</a:t>
            </a:r>
            <a:endParaRPr lang="en-US" dirty="0"/>
          </a:p>
          <a:p>
            <a:pPr lvl="1"/>
            <a:r>
              <a:rPr lang="en-US" sz="1600" dirty="0"/>
              <a:t>Approval (</a:t>
            </a:r>
            <a:r>
              <a:rPr lang="en-US" sz="1600" dirty="0" err="1"/>
              <a:t>pORC</a:t>
            </a:r>
            <a:r>
              <a:rPr lang="en-US" sz="1600" dirty="0"/>
              <a:t>) to start LN2 cooldown</a:t>
            </a:r>
          </a:p>
          <a:p>
            <a:pPr lvl="1"/>
            <a:r>
              <a:rPr lang="en-US" sz="1600" dirty="0"/>
              <a:t>Start LN2 cooldown</a:t>
            </a:r>
          </a:p>
          <a:p>
            <a:pPr lvl="1"/>
            <a:r>
              <a:rPr lang="en-US" sz="1600" dirty="0"/>
              <a:t>Start </a:t>
            </a:r>
            <a:r>
              <a:rPr lang="en-US" sz="1600" dirty="0" err="1"/>
              <a:t>LAr</a:t>
            </a:r>
            <a:r>
              <a:rPr lang="en-US" sz="1600" dirty="0"/>
              <a:t> fill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4313" y="250585"/>
            <a:ext cx="86868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Cryogenics Commissioning Activities</a:t>
            </a:r>
          </a:p>
        </p:txBody>
      </p:sp>
      <p:sp>
        <p:nvSpPr>
          <p:cNvPr id="2" name="AutoShape 2" descr="20190418_154049.jpg">
            <a:extLst>
              <a:ext uri="{FF2B5EF4-FFF2-40B4-BE49-F238E27FC236}">
                <a16:creationId xmlns:a16="http://schemas.microsoft.com/office/drawing/2014/main" id="{37C99189-415F-4147-A1E3-500952ACCF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90D81BF-35D3-D94E-8EEE-D7E08A968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2568" y="6500198"/>
            <a:ext cx="1417783" cy="241300"/>
          </a:xfrm>
        </p:spPr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F51CCFD-24BD-C54C-8965-8124AE751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2292" y="6498625"/>
            <a:ext cx="5509524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Peter Wilson | SBN Oversight Board Meeting </a:t>
            </a:r>
            <a:endParaRPr lang="en-US" b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139EB2-90D9-8542-A5BC-7779F183B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86775" y="6495078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9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 Detector TPC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28600" y="843269"/>
            <a:ext cx="5359400" cy="346203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>
                  <a:lumMod val="75000"/>
                </a:schemeClr>
              </a:buClr>
            </a:pPr>
            <a:r>
              <a:rPr lang="en-US" sz="2000" dirty="0">
                <a:solidFill>
                  <a:schemeClr val="accent6"/>
                </a:solidFill>
              </a:rPr>
              <a:t>TPC readout system installation complete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System Font"/>
              <a:buChar char="✓"/>
            </a:pPr>
            <a:r>
              <a:rPr lang="en-US" sz="1800" dirty="0"/>
              <a:t>96 mini-crates and power supplies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System Font"/>
              <a:buChar char="✓"/>
            </a:pPr>
            <a:r>
              <a:rPr lang="en-US" sz="1800" dirty="0"/>
              <a:t>856 readout cards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System Font"/>
              <a:buChar char="✓"/>
            </a:pPr>
            <a:r>
              <a:rPr lang="en-US" sz="1800" dirty="0"/>
              <a:t>Wire bias and timing/trigger cables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System Font"/>
              <a:buChar char="✓"/>
            </a:pPr>
            <a:r>
              <a:rPr lang="en-US" sz="1800" dirty="0"/>
              <a:t>6 mini-crates fully connected to DAQ for cold commissioning </a:t>
            </a:r>
          </a:p>
          <a:p>
            <a:pPr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TPC readout commissioning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System Font"/>
              <a:buChar char="✓"/>
            </a:pPr>
            <a:r>
              <a:rPr lang="en-US" sz="1800" dirty="0"/>
              <a:t>connectivity of all channels verified using internal test-pulse distribution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System Font"/>
              <a:buChar char="✓"/>
            </a:pPr>
            <a:r>
              <a:rPr lang="en-US" sz="1800" dirty="0"/>
              <a:t>tests of average noise level on all wires gave positive results, slightly in excess of measurements taken at the CERN test-facility, and possible interference with PMT readout excluded by operating simultaneously the TPC readout and powering the corresponding 30 PMTs at the nominal voltage.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301942" y="5549806"/>
            <a:ext cx="3402403" cy="2750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45C9C4-4A97-2C47-B291-8F7A5EC46E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544" y="469085"/>
            <a:ext cx="2551712" cy="1913784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4F2724-13FF-4C4C-A5E2-D270F7FF1D02}"/>
              </a:ext>
            </a:extLst>
          </p:cNvPr>
          <p:cNvSpPr txBox="1"/>
          <p:nvPr/>
        </p:nvSpPr>
        <p:spPr>
          <a:xfrm>
            <a:off x="6966837" y="2422059"/>
            <a:ext cx="1331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TPC mini-crates  and Power supplies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84F13-0DBE-C94E-A32B-A6C97EC8EC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549" y="3370495"/>
            <a:ext cx="2180046" cy="2906727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C77ECF-3276-7642-A391-E15E4BA907A7}"/>
              </a:ext>
            </a:extLst>
          </p:cNvPr>
          <p:cNvSpPr txBox="1"/>
          <p:nvPr/>
        </p:nvSpPr>
        <p:spPr>
          <a:xfrm>
            <a:off x="5369683" y="4440029"/>
            <a:ext cx="1331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Detector top near completion</a:t>
            </a:r>
          </a:p>
        </p:txBody>
      </p:sp>
    </p:spTree>
    <p:extLst>
      <p:ext uri="{BB962C8B-B14F-4D97-AF65-F5344CB8AC3E}">
        <p14:creationId xmlns:p14="http://schemas.microsoft.com/office/powerpoint/2010/main" val="367928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 Detector PMT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28600" y="843269"/>
            <a:ext cx="4893602" cy="346203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</a:pPr>
            <a:r>
              <a:rPr lang="en-US" sz="2000" dirty="0">
                <a:solidFill>
                  <a:schemeClr val="accent6"/>
                </a:solidFill>
              </a:rPr>
              <a:t>PMT system - installation completed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System Font"/>
              <a:buChar char="✓"/>
            </a:pPr>
            <a:r>
              <a:rPr lang="en-US" sz="1800" dirty="0"/>
              <a:t>HV and signal cables installed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System Font"/>
              <a:buChar char="✓"/>
            </a:pPr>
            <a:r>
              <a:rPr lang="en-US" sz="1800" dirty="0"/>
              <a:t>HV distribution and readout digitizers installed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System Font"/>
              <a:buChar char="✓"/>
            </a:pPr>
            <a:r>
              <a:rPr lang="en-US" sz="1800" dirty="0" err="1"/>
              <a:t>pORC</a:t>
            </a:r>
            <a:r>
              <a:rPr lang="en-US" sz="1800" dirty="0"/>
              <a:t> approved;</a:t>
            </a:r>
          </a:p>
          <a:p>
            <a:pPr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PMT laser calibration system: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System Font"/>
              <a:buChar char="✓"/>
            </a:pPr>
            <a:r>
              <a:rPr lang="en-US" sz="1800" dirty="0"/>
              <a:t>36 optical fibers installed</a:t>
            </a:r>
          </a:p>
          <a:p>
            <a:pPr lvl="1">
              <a:buClr>
                <a:schemeClr val="accent6"/>
              </a:buClr>
              <a:buFont typeface="System Font Regular"/>
              <a:buChar char="-"/>
            </a:pPr>
            <a:r>
              <a:rPr lang="en-US" sz="1800" dirty="0"/>
              <a:t>installation of laser in light-tight box in progress </a:t>
            </a:r>
          </a:p>
          <a:p>
            <a:pPr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Commissioning</a:t>
            </a:r>
            <a:r>
              <a:rPr lang="en-US" sz="1800" dirty="0"/>
              <a:t>: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1800" dirty="0"/>
              <a:t>Connectivity checked both for PMTs and laser calibration;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1800" dirty="0"/>
              <a:t>all PMTs powered to nominal voltage in vacuum and tested for dark count and gain verified with LED input, with results consistent with previous measurements at CERN.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301942" y="5549806"/>
            <a:ext cx="3402403" cy="2750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4F2724-13FF-4C4C-A5E2-D270F7FF1D02}"/>
              </a:ext>
            </a:extLst>
          </p:cNvPr>
          <p:cNvSpPr txBox="1"/>
          <p:nvPr/>
        </p:nvSpPr>
        <p:spPr>
          <a:xfrm>
            <a:off x="6768549" y="2564897"/>
            <a:ext cx="1331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PMT readout and HV racks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84F13-0DBE-C94E-A32B-A6C97EC8E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549" y="3370495"/>
            <a:ext cx="2180046" cy="2906727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C77ECF-3276-7642-A391-E15E4BA907A7}"/>
              </a:ext>
            </a:extLst>
          </p:cNvPr>
          <p:cNvSpPr txBox="1"/>
          <p:nvPr/>
        </p:nvSpPr>
        <p:spPr>
          <a:xfrm>
            <a:off x="5369683" y="4440029"/>
            <a:ext cx="1331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Detector top near completion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55CC3C-3ED9-064B-A880-DC0C2DF66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690" y="328050"/>
            <a:ext cx="2893217" cy="2169913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595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 Detector DAQ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28599" y="843269"/>
            <a:ext cx="5786687" cy="346203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Infrastructure and DAQ installation</a:t>
            </a:r>
            <a:r>
              <a:rPr lang="en-US" sz="1800" dirty="0"/>
              <a:t>: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LucidaGrande" charset="0"/>
              <a:buChar char="✓"/>
            </a:pPr>
            <a:r>
              <a:rPr lang="en-US" sz="1800" dirty="0"/>
              <a:t>AC power distribution complete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LucidaGrande" charset="0"/>
              <a:buChar char="✓"/>
            </a:pPr>
            <a:r>
              <a:rPr lang="en-US" sz="1800" dirty="0"/>
              <a:t>Cable trays installed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LucidaGrande" charset="0"/>
              <a:buChar char="✓"/>
            </a:pPr>
            <a:r>
              <a:rPr lang="en-US" sz="1800" dirty="0"/>
              <a:t>Central DAQ servers installed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LucidaGrande" charset="0"/>
              <a:buChar char="✓"/>
            </a:pPr>
            <a:r>
              <a:rPr lang="en-US" sz="1800" dirty="0"/>
              <a:t>Network switches installed and configured</a:t>
            </a:r>
            <a:endParaRPr lang="en-US" sz="1800" dirty="0">
              <a:solidFill>
                <a:schemeClr val="accent6"/>
              </a:solidFill>
            </a:endParaRPr>
          </a:p>
          <a:p>
            <a:pPr lvl="1">
              <a:buClr>
                <a:schemeClr val="accent3">
                  <a:lumMod val="75000"/>
                </a:schemeClr>
              </a:buClr>
              <a:buFont typeface="LucidaGrande" charset="0"/>
              <a:buChar char="✓"/>
            </a:pPr>
            <a:r>
              <a:rPr lang="en-US" sz="1800" dirty="0">
                <a:solidFill>
                  <a:schemeClr val="accent6"/>
                </a:solidFill>
              </a:rPr>
              <a:t>Network fiber installation to top of detector </a:t>
            </a:r>
          </a:p>
          <a:p>
            <a:pPr lvl="2">
              <a:buClr>
                <a:schemeClr val="accent6"/>
              </a:buClr>
              <a:buFont typeface="System Font Regular"/>
              <a:buChar char="-"/>
            </a:pPr>
            <a:r>
              <a:rPr lang="en-US" sz="1600" dirty="0">
                <a:solidFill>
                  <a:schemeClr val="accent6"/>
                </a:solidFill>
              </a:rPr>
              <a:t>Complete to mini-crates in January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LucidaGrande" charset="0"/>
              <a:buChar char="✓"/>
            </a:pPr>
            <a:r>
              <a:rPr lang="en-US" sz="1800" dirty="0">
                <a:solidFill>
                  <a:schemeClr val="accent6"/>
                </a:solidFill>
              </a:rPr>
              <a:t>TPC and PMT event builder servers installed (configuration in progress)</a:t>
            </a:r>
          </a:p>
          <a:p>
            <a:pPr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DAQ Commissioning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sz="1800" dirty="0"/>
              <a:t>DAQ chain (event building, run control and online monitoring) tested at the single flange level both for TPC and PMTs</a:t>
            </a: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sz="1800" dirty="0"/>
              <a:t>Partial chain (up to EVB) tested for 4 TPC mini-crates and 1 PMT board simultaneously at 1 Hz</a:t>
            </a:r>
            <a:endParaRPr lang="en-US" sz="1800" dirty="0">
              <a:solidFill>
                <a:schemeClr val="accent6"/>
              </a:solidFill>
            </a:endParaRPr>
          </a:p>
          <a:p>
            <a:pPr lvl="1">
              <a:buClr>
                <a:schemeClr val="accent3">
                  <a:lumMod val="75000"/>
                </a:schemeClr>
              </a:buClr>
            </a:pPr>
            <a:r>
              <a:rPr lang="en-US" sz="1800" dirty="0">
                <a:solidFill>
                  <a:schemeClr val="accent6"/>
                </a:solidFill>
              </a:rPr>
              <a:t>extensive tests are being planned for the cold commissioning phase</a:t>
            </a:r>
            <a:endParaRPr lang="en-US" sz="180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127500" y="3816379"/>
            <a:ext cx="5016500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uFill>
                <a:solidFill/>
              </a:uFill>
            </a:endParaRPr>
          </a:p>
          <a:p>
            <a:endParaRPr lang="en-US" sz="1800" dirty="0">
              <a:uFill>
                <a:solidFill/>
              </a:uFill>
            </a:endParaRPr>
          </a:p>
          <a:p>
            <a:endParaRPr lang="en-US" sz="1800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5301942" y="5549806"/>
            <a:ext cx="3402403" cy="2750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CB566B-86E0-E548-9B3D-BEC171169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287" y="655595"/>
            <a:ext cx="2900113" cy="2175085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1D3A12-8350-1D44-8AD6-47175987CD50}"/>
              </a:ext>
            </a:extLst>
          </p:cNvPr>
          <p:cNvSpPr txBox="1"/>
          <p:nvPr/>
        </p:nvSpPr>
        <p:spPr>
          <a:xfrm>
            <a:off x="6206972" y="292180"/>
            <a:ext cx="2516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Central Network and Servers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9123D6-3CA6-7C46-8E72-9E3ECC2A5499}"/>
              </a:ext>
            </a:extLst>
          </p:cNvPr>
          <p:cNvSpPr txBox="1"/>
          <p:nvPr/>
        </p:nvSpPr>
        <p:spPr>
          <a:xfrm>
            <a:off x="7127158" y="3031188"/>
            <a:ext cx="1331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Event Builder Servers</a:t>
            </a:r>
          </a:p>
        </p:txBody>
      </p:sp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351B24D3-4686-F448-8FAF-05966FB80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7264" y="3569279"/>
            <a:ext cx="1650914" cy="2201218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502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BN Control Roo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SBN Control Room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25119" y="9265920"/>
            <a:ext cx="636695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US" smtClean="0"/>
              <a:pPr/>
              <a:t>9</a:t>
            </a:fld>
            <a:endParaRPr/>
          </a:p>
        </p:txBody>
      </p:sp>
      <p:pic>
        <p:nvPicPr>
          <p:cNvPr id="1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637" y="590366"/>
            <a:ext cx="3768590" cy="249118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ontrol room for the SBN-FD is setup in ROC-West…"/>
          <p:cNvSpPr txBox="1">
            <a:spLocks noGrp="1"/>
          </p:cNvSpPr>
          <p:nvPr>
            <p:ph type="body" idx="1"/>
          </p:nvPr>
        </p:nvSpPr>
        <p:spPr>
          <a:xfrm>
            <a:off x="85725" y="885746"/>
            <a:ext cx="4956175" cy="5571260"/>
          </a:xfrm>
          <a:prstGeom prst="rect">
            <a:avLst/>
          </a:prstGeom>
        </p:spPr>
        <p:txBody>
          <a:bodyPr/>
          <a:lstStyle/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Control room for the SBN-FD is setup in ROC-West</a:t>
            </a:r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Software for running the DAQ and network                                                                     connections is in place </a:t>
            </a:r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Have run DAQ, run control GUI, ECL and                                                        several of the monitoring tools from the control                                                                 room machines since November 21</a:t>
            </a:r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Starting to write the documentation for shifters</a:t>
            </a:r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600" dirty="0"/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600" dirty="0"/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600" dirty="0"/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600" dirty="0"/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600" dirty="0"/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600" dirty="0"/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600" dirty="0"/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sz="1600" dirty="0"/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600" dirty="0"/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600" dirty="0"/>
              <a:t>Starting tests with off-site Remote control room</a:t>
            </a:r>
            <a:endParaRPr lang="en-US" sz="1600" dirty="0"/>
          </a:p>
          <a:p>
            <a:pPr marL="306580" lvl="1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400" dirty="0"/>
              <a:t>Testing to date has been done at CSU</a:t>
            </a:r>
          </a:p>
          <a:p>
            <a:pPr marL="187517" indent="-187517">
              <a:defRPr sz="2800">
                <a:solidFill>
                  <a:srgbClr val="53585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600" dirty="0"/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17" y="2848208"/>
            <a:ext cx="2822977" cy="2512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234" y="3284072"/>
            <a:ext cx="3894041" cy="1931819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Diana (BNL) and Bruce (FNAL) are actively working with the control room and documentation setup"/>
          <p:cNvSpPr txBox="1"/>
          <p:nvPr/>
        </p:nvSpPr>
        <p:spPr>
          <a:xfrm>
            <a:off x="5299719" y="5321858"/>
            <a:ext cx="3470425" cy="786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>
              <a:defRPr sz="2200"/>
            </a:lvl1pPr>
          </a:lstStyle>
          <a:p>
            <a:r>
              <a:rPr sz="1547" dirty="0"/>
              <a:t>Diana (BNL) and Bruce (FNAL) are actively working with the control room and documentation setup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DC8B66-F7D5-584A-9D67-ADB035314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12/13/19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4673F-6812-764B-8C95-31B78D257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Peter Wilson | SBN Oversight Board Meeting </a:t>
            </a:r>
          </a:p>
        </p:txBody>
      </p:sp>
    </p:spTree>
    <p:extLst>
      <p:ext uri="{BB962C8B-B14F-4D97-AF65-F5344CB8AC3E}">
        <p14:creationId xmlns:p14="http://schemas.microsoft.com/office/powerpoint/2010/main" val="848473980"/>
      </p:ext>
    </p:extLst>
  </p:cSld>
  <p:clrMapOvr>
    <a:masterClrMapping/>
  </p:clrMapOvr>
</p:sld>
</file>

<file path=ppt/theme/theme1.xml><?xml version="1.0" encoding="utf-8"?>
<a:theme xmlns:a="http://schemas.openxmlformats.org/drawingml/2006/main" name="SBN_PPT_1130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69829</TotalTime>
  <Words>1530</Words>
  <Application>Microsoft Macintosh PowerPoint</Application>
  <PresentationFormat>On-screen Show (4:3)</PresentationFormat>
  <Paragraphs>346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Comic Sans MS</vt:lpstr>
      <vt:lpstr>Gill Sans</vt:lpstr>
      <vt:lpstr>Helvetica</vt:lpstr>
      <vt:lpstr>LucidaGrande</vt:lpstr>
      <vt:lpstr>System Font</vt:lpstr>
      <vt:lpstr>System Font Regular</vt:lpstr>
      <vt:lpstr>Wingdings</vt:lpstr>
      <vt:lpstr>SBN_PPT_113015</vt:lpstr>
      <vt:lpstr>PowerPoint Presentation</vt:lpstr>
      <vt:lpstr>Outline</vt:lpstr>
      <vt:lpstr>Far Detector - ICARUS</vt:lpstr>
      <vt:lpstr>Far Detector Cryogenics</vt:lpstr>
      <vt:lpstr>Cryogenics Commissioning Activities</vt:lpstr>
      <vt:lpstr>Far Detector TPC</vt:lpstr>
      <vt:lpstr>Far Detector PMT</vt:lpstr>
      <vt:lpstr>Far Detector DAQ</vt:lpstr>
      <vt:lpstr>SBN Control Room</vt:lpstr>
      <vt:lpstr>SBN-FD CRT Updates</vt:lpstr>
      <vt:lpstr>ICARUS Milestones to I-1 Ready to Fill</vt:lpstr>
      <vt:lpstr>Near Detector - SBND</vt:lpstr>
      <vt:lpstr>Near Detector Progress</vt:lpstr>
      <vt:lpstr>Atf construction</vt:lpstr>
      <vt:lpstr>Near Detector Progress</vt:lpstr>
      <vt:lpstr>Near Detector Cryostat</vt:lpstr>
      <vt:lpstr>SBND Milestones to S-1 SBND ready to move</vt:lpstr>
      <vt:lpstr>Upcoming Reviews</vt:lpstr>
      <vt:lpstr>SBND Cryostat Installation</vt:lpstr>
      <vt:lpstr>Backup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Peter J Wilson</cp:lastModifiedBy>
  <cp:revision>1208</cp:revision>
  <cp:lastPrinted>2019-09-11T04:11:47Z</cp:lastPrinted>
  <dcterms:created xsi:type="dcterms:W3CDTF">2014-01-03T20:18:13Z</dcterms:created>
  <dcterms:modified xsi:type="dcterms:W3CDTF">2019-12-13T03:50:06Z</dcterms:modified>
</cp:coreProperties>
</file>