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302" r:id="rId3"/>
    <p:sldId id="303" r:id="rId4"/>
    <p:sldId id="304" r:id="rId5"/>
    <p:sldId id="295" r:id="rId6"/>
    <p:sldId id="297" r:id="rId7"/>
    <p:sldId id="296" r:id="rId8"/>
    <p:sldId id="299" r:id="rId9"/>
    <p:sldId id="298" r:id="rId10"/>
    <p:sldId id="301" r:id="rId11"/>
    <p:sldId id="300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000"/>
    <a:srgbClr val="FF00FF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1242" y="84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C7894E9-530A-45B4-9C7B-88AC4EA38C6D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592076B-2F9D-4FB8-B3BE-C5A5003C21D0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E067A0D-5372-4DA2-A47E-8EF4501E3D79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T. Kobilarcik | Beam Delivery to the SBN Program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676E24A-3585-418F-A5F3-D920B4D50582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8623B17-74FA-49CA-9935-63932FE96889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2B680-803C-4060-A489-00D29F2592EE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557B774-3F76-4136-B769-3E9F0642D0CC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Beam Delivery to the SBN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T. Kobilarcik for M. Convery	</a:t>
            </a:r>
          </a:p>
          <a:p>
            <a:r>
              <a:rPr lang="en-US" dirty="0"/>
              <a:t>SBN Oversight Board Meeting</a:t>
            </a:r>
          </a:p>
          <a:p>
            <a:r>
              <a:rPr lang="en-US" dirty="0"/>
              <a:t>13 December 2019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582E08-8BB6-4F62-AA40-67B303EF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 for beam to BNB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4E089-0848-4299-81FC-8EADF23A65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42FD552-8316-438E-876F-B7F61B1B680D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C492-0721-4BF2-9DA8-E753A1D3C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B46D9-76EC-4903-A170-2B55C0CF9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7A990-F208-48E8-9380-120FDF6E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00" y="698016"/>
            <a:ext cx="6640821" cy="399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51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7B22AA-20EB-4A52-B059-180073D6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 assuming running at design levels for all </a:t>
            </a:r>
            <a:r>
              <a:rPr lang="en-US" dirty="0" err="1"/>
              <a:t>expts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FA208-05E7-4AFB-A502-6B6CAEEA08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FD1DA6A-C33F-49FD-BF43-5A8F9D458CDC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C0B65-7D8A-47F0-A966-4A7A792DC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A32B-D803-4E3E-A36A-8B5E6DCA0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41272-5094-4BE6-ACA1-D20D1067C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41" y="687247"/>
            <a:ext cx="6270096" cy="3769005"/>
          </a:xfrm>
          <a:prstGeom prst="rect">
            <a:avLst/>
          </a:prstGeom>
          <a:noFill/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98F7FCB-92B0-4CED-A7B7-EE3B74C87504}"/>
              </a:ext>
            </a:extLst>
          </p:cNvPr>
          <p:cNvSpPr/>
          <p:nvPr/>
        </p:nvSpPr>
        <p:spPr>
          <a:xfrm>
            <a:off x="6205859" y="4013303"/>
            <a:ext cx="137160" cy="133347"/>
          </a:xfrm>
          <a:prstGeom prst="star5">
            <a:avLst/>
          </a:prstGeom>
          <a:noFill/>
          <a:ln w="190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EC8D6D24-63A3-42B8-A5B1-2328E74BB345}"/>
              </a:ext>
            </a:extLst>
          </p:cNvPr>
          <p:cNvSpPr/>
          <p:nvPr/>
        </p:nvSpPr>
        <p:spPr>
          <a:xfrm>
            <a:off x="6213466" y="4234777"/>
            <a:ext cx="137160" cy="133347"/>
          </a:xfrm>
          <a:prstGeom prst="star5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5B227-7F2D-4A0A-9D5F-5C32B0F8CA4E}"/>
              </a:ext>
            </a:extLst>
          </p:cNvPr>
          <p:cNvSpPr txBox="1"/>
          <p:nvPr/>
        </p:nvSpPr>
        <p:spPr>
          <a:xfrm>
            <a:off x="6326876" y="3953928"/>
            <a:ext cx="647934" cy="488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ICARUS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FFC000"/>
                </a:solidFill>
              </a:rPr>
              <a:t>SBND</a:t>
            </a:r>
          </a:p>
        </p:txBody>
      </p:sp>
    </p:spTree>
    <p:extLst>
      <p:ext uri="{BB962C8B-B14F-4D97-AF65-F5344CB8AC3E}">
        <p14:creationId xmlns:p14="http://schemas.microsoft.com/office/powerpoint/2010/main" val="215580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166846-0A99-48A5-B5FF-C1324495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0BA21-228C-4041-A01C-0493C891B9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B0682F-A8B8-4682-95E9-F97A73560E53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71350-0AFF-445C-B082-AC1BA87A5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T. Kobilarcik | Beam Delivery to the SBN Program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7D323-1AF4-4034-8EE2-947F692BB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ECB12E-7FB3-429B-B949-E83419776158}"/>
              </a:ext>
            </a:extLst>
          </p:cNvPr>
          <p:cNvGrpSpPr>
            <a:grpSpLocks noChangeAspect="1"/>
          </p:cNvGrpSpPr>
          <p:nvPr/>
        </p:nvGrpSpPr>
        <p:grpSpPr>
          <a:xfrm>
            <a:off x="1396493" y="736494"/>
            <a:ext cx="6351014" cy="3670511"/>
            <a:chOff x="106680" y="204787"/>
            <a:chExt cx="11157585" cy="64484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0B980E-DC8C-4FC5-BA63-B545BA865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80" y="204787"/>
              <a:ext cx="4638675" cy="64484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E3F507-39E9-49B2-9C41-9C63F6989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0240" y="204787"/>
              <a:ext cx="5534025" cy="607695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CFE58E-78D3-464F-885D-939E3C61BFE0}"/>
                </a:ext>
              </a:extLst>
            </p:cNvPr>
            <p:cNvSpPr/>
            <p:nvPr/>
          </p:nvSpPr>
          <p:spPr>
            <a:xfrm>
              <a:off x="1752600" y="822960"/>
              <a:ext cx="2011680" cy="2331720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A26508B-5411-4126-9457-7D015CA2967D}"/>
                </a:ext>
              </a:extLst>
            </p:cNvPr>
            <p:cNvCxnSpPr/>
            <p:nvPr/>
          </p:nvCxnSpPr>
          <p:spPr>
            <a:xfrm flipV="1">
              <a:off x="3764280" y="204787"/>
              <a:ext cx="1965960" cy="618173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CEC3B12-DCA0-4BC1-90A7-9FF497D94B58}"/>
                </a:ext>
              </a:extLst>
            </p:cNvPr>
            <p:cNvCxnSpPr/>
            <p:nvPr/>
          </p:nvCxnSpPr>
          <p:spPr>
            <a:xfrm>
              <a:off x="3764280" y="3154680"/>
              <a:ext cx="1965960" cy="3127057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396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A5F37B-CEA5-4A45-951B-D5090A27D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DB243-4486-48CE-BADA-2CE5651397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31A3D90-297E-4DE5-AD02-C37AAF3750DF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A1401-45CE-4179-A91F-E85D6DFA0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4990F-7AA3-4711-BDE5-0A35AFA96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A88E32-29D6-4CAB-9CEC-410343C83ECC}"/>
              </a:ext>
            </a:extLst>
          </p:cNvPr>
          <p:cNvGrpSpPr>
            <a:grpSpLocks noChangeAspect="1"/>
          </p:cNvGrpSpPr>
          <p:nvPr/>
        </p:nvGrpSpPr>
        <p:grpSpPr>
          <a:xfrm>
            <a:off x="1127518" y="220637"/>
            <a:ext cx="7028149" cy="4436174"/>
            <a:chOff x="1369925" y="390525"/>
            <a:chExt cx="9627610" cy="60769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2AE126-05DB-4138-AAB9-AE760013F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8988" y="390525"/>
              <a:ext cx="5534025" cy="607695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942291-B240-43DD-A4E5-51B7BC2F2D94}"/>
                </a:ext>
              </a:extLst>
            </p:cNvPr>
            <p:cNvSpPr txBox="1"/>
            <p:nvPr/>
          </p:nvSpPr>
          <p:spPr>
            <a:xfrm>
              <a:off x="9845040" y="1458575"/>
              <a:ext cx="11524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Booster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22F2F4-3903-4336-BD64-04E8E3C1B3B1}"/>
                </a:ext>
              </a:extLst>
            </p:cNvPr>
            <p:cNvSpPr/>
            <p:nvPr/>
          </p:nvSpPr>
          <p:spPr>
            <a:xfrm>
              <a:off x="7696200" y="2240280"/>
              <a:ext cx="1005840" cy="960120"/>
            </a:xfrm>
            <a:prstGeom prst="ellipse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FA031F8-B40F-4CB4-A0CC-CAE10FE7F1AF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8610600" y="1920240"/>
              <a:ext cx="1810688" cy="4572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9F42D25-6747-4343-B643-21DCDB8E298F}"/>
                </a:ext>
              </a:extLst>
            </p:cNvPr>
            <p:cNvSpPr/>
            <p:nvPr/>
          </p:nvSpPr>
          <p:spPr>
            <a:xfrm>
              <a:off x="4466150" y="2676525"/>
              <a:ext cx="3220525" cy="3491679"/>
            </a:xfrm>
            <a:custGeom>
              <a:avLst/>
              <a:gdLst>
                <a:gd name="connsiteX0" fmla="*/ 3220525 w 3220525"/>
                <a:gd name="connsiteY0" fmla="*/ 0 h 3491679"/>
                <a:gd name="connsiteX1" fmla="*/ 2468050 w 3220525"/>
                <a:gd name="connsiteY1" fmla="*/ 2743200 h 3491679"/>
                <a:gd name="connsiteX2" fmla="*/ 1439350 w 3220525"/>
                <a:gd name="connsiteY2" fmla="*/ 3400425 h 3491679"/>
                <a:gd name="connsiteX3" fmla="*/ 343975 w 3220525"/>
                <a:gd name="connsiteY3" fmla="*/ 3486150 h 3491679"/>
                <a:gd name="connsiteX4" fmla="*/ 134425 w 3220525"/>
                <a:gd name="connsiteY4" fmla="*/ 3400425 h 3491679"/>
                <a:gd name="connsiteX5" fmla="*/ 48700 w 3220525"/>
                <a:gd name="connsiteY5" fmla="*/ 3286125 h 3491679"/>
                <a:gd name="connsiteX6" fmla="*/ 1075 w 3220525"/>
                <a:gd name="connsiteY6" fmla="*/ 3076575 h 3491679"/>
                <a:gd name="connsiteX7" fmla="*/ 20125 w 3220525"/>
                <a:gd name="connsiteY7" fmla="*/ 2076450 h 349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0525" h="3491679">
                  <a:moveTo>
                    <a:pt x="3220525" y="0"/>
                  </a:moveTo>
                  <a:cubicBezTo>
                    <a:pt x="2992718" y="1088231"/>
                    <a:pt x="2764912" y="2176463"/>
                    <a:pt x="2468050" y="2743200"/>
                  </a:cubicBezTo>
                  <a:cubicBezTo>
                    <a:pt x="2171187" y="3309938"/>
                    <a:pt x="1793362" y="3276600"/>
                    <a:pt x="1439350" y="3400425"/>
                  </a:cubicBezTo>
                  <a:cubicBezTo>
                    <a:pt x="1085338" y="3524250"/>
                    <a:pt x="561462" y="3486150"/>
                    <a:pt x="343975" y="3486150"/>
                  </a:cubicBezTo>
                  <a:cubicBezTo>
                    <a:pt x="126488" y="3486150"/>
                    <a:pt x="183638" y="3433763"/>
                    <a:pt x="134425" y="3400425"/>
                  </a:cubicBezTo>
                  <a:cubicBezTo>
                    <a:pt x="85212" y="3367087"/>
                    <a:pt x="70925" y="3340100"/>
                    <a:pt x="48700" y="3286125"/>
                  </a:cubicBezTo>
                  <a:cubicBezTo>
                    <a:pt x="26475" y="3232150"/>
                    <a:pt x="5837" y="3278187"/>
                    <a:pt x="1075" y="3076575"/>
                  </a:cubicBezTo>
                  <a:cubicBezTo>
                    <a:pt x="-3687" y="2874963"/>
                    <a:pt x="8219" y="2475706"/>
                    <a:pt x="20125" y="207645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A7BF82-5B33-4DED-8FA0-81458FF421CD}"/>
                </a:ext>
              </a:extLst>
            </p:cNvPr>
            <p:cNvSpPr txBox="1"/>
            <p:nvPr/>
          </p:nvSpPr>
          <p:spPr>
            <a:xfrm>
              <a:off x="9470567" y="3657600"/>
              <a:ext cx="135485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Booster</a:t>
              </a:r>
              <a:br>
                <a:rPr lang="en-US" sz="2400" dirty="0"/>
              </a:br>
              <a:r>
                <a:rPr lang="en-US" sz="2400" dirty="0"/>
                <a:t>Neutrino</a:t>
              </a:r>
              <a:br>
                <a:rPr lang="en-US" sz="2400" dirty="0"/>
              </a:br>
              <a:r>
                <a:rPr lang="en-US" sz="2400" dirty="0"/>
                <a:t>Beamline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7A6A15-CB15-4988-86F6-00D5B2C9660D}"/>
                </a:ext>
              </a:extLst>
            </p:cNvPr>
            <p:cNvCxnSpPr>
              <a:stCxn id="19" idx="1"/>
            </p:cNvCxnSpPr>
            <p:nvPr/>
          </p:nvCxnSpPr>
          <p:spPr>
            <a:xfrm flipH="1">
              <a:off x="7239000" y="4257765"/>
              <a:ext cx="2231567" cy="45139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EF6FF899-B215-4DDB-A431-7B99F34B9CA4}"/>
                </a:ext>
              </a:extLst>
            </p:cNvPr>
            <p:cNvSpPr/>
            <p:nvPr/>
          </p:nvSpPr>
          <p:spPr>
            <a:xfrm>
              <a:off x="2907876" y="685800"/>
              <a:ext cx="1397302" cy="3566160"/>
            </a:xfrm>
            <a:prstGeom prst="leftBrac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2C5EBA-920B-4547-89E7-C06DE62FC730}"/>
                </a:ext>
              </a:extLst>
            </p:cNvPr>
            <p:cNvSpPr txBox="1"/>
            <p:nvPr/>
          </p:nvSpPr>
          <p:spPr>
            <a:xfrm>
              <a:off x="1369925" y="1651606"/>
              <a:ext cx="1853074" cy="1644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Short</a:t>
              </a:r>
              <a:br>
                <a:rPr lang="en-US" sz="1800" dirty="0"/>
              </a:br>
              <a:r>
                <a:rPr lang="en-US" sz="1800" dirty="0"/>
                <a:t>Baseline</a:t>
              </a:r>
              <a:br>
                <a:rPr lang="en-US" sz="1800" dirty="0"/>
              </a:br>
              <a:r>
                <a:rPr lang="en-US" sz="1800" dirty="0"/>
                <a:t>Neutrino</a:t>
              </a:r>
              <a:br>
                <a:rPr lang="en-US" sz="1800" dirty="0"/>
              </a:br>
              <a:r>
                <a:rPr lang="en-US" sz="1800" dirty="0"/>
                <a:t>Experiments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34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C7066F-920C-4C96-A213-59D09502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Transfers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CE015-D174-4AD6-A03A-9869B95E31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61ADC62-890D-430F-B93B-B9FDF19CCAE0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6A129-C1DF-492C-9B2E-F6F403396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DF6BC-7EC0-4FC7-847C-C98832D07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75EBC1-EEAB-4E1D-A73F-C1211C42DA8B}"/>
              </a:ext>
            </a:extLst>
          </p:cNvPr>
          <p:cNvSpPr txBox="1"/>
          <p:nvPr/>
        </p:nvSpPr>
        <p:spPr>
          <a:xfrm>
            <a:off x="852123" y="2744285"/>
            <a:ext cx="1423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Accelerates from 400 MeV to 8 GeV</a:t>
            </a:r>
          </a:p>
          <a:p>
            <a:pPr algn="ctr"/>
            <a:r>
              <a:rPr lang="en-US" sz="1800" dirty="0"/>
              <a:t>15 Hz rep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36017-8F09-432F-A66B-A412A3F9710B}"/>
              </a:ext>
            </a:extLst>
          </p:cNvPr>
          <p:cNvSpPr txBox="1"/>
          <p:nvPr/>
        </p:nvSpPr>
        <p:spPr>
          <a:xfrm>
            <a:off x="2866091" y="3186657"/>
            <a:ext cx="1905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8 GeV storage ring</a:t>
            </a:r>
          </a:p>
          <a:p>
            <a:pPr algn="ctr"/>
            <a:r>
              <a:rPr lang="en-US" sz="1800" dirty="0"/>
              <a:t>Used for RF manipulation, slip stacking and</a:t>
            </a:r>
            <a:br>
              <a:rPr lang="en-US" sz="1800" dirty="0"/>
            </a:br>
            <a:r>
              <a:rPr lang="en-US" sz="1800" dirty="0"/>
              <a:t>bunch rotation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61C80-F7DB-4FAF-88DE-C3FEFEFEA3FE}"/>
              </a:ext>
            </a:extLst>
          </p:cNvPr>
          <p:cNvSpPr txBox="1"/>
          <p:nvPr/>
        </p:nvSpPr>
        <p:spPr>
          <a:xfrm>
            <a:off x="5426030" y="3195731"/>
            <a:ext cx="2414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Accelerates from </a:t>
            </a:r>
            <a:br>
              <a:rPr lang="en-US" sz="1800" dirty="0"/>
            </a:br>
            <a:r>
              <a:rPr lang="en-US" sz="1800" dirty="0"/>
              <a:t>8 GeV to 120 GeV</a:t>
            </a:r>
          </a:p>
          <a:p>
            <a:pPr algn="ctr"/>
            <a:r>
              <a:rPr lang="en-US" sz="1800" dirty="0"/>
              <a:t>Maximum 1.2 s rep rate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56956E-C936-444C-9680-2B4AA6671191}"/>
              </a:ext>
            </a:extLst>
          </p:cNvPr>
          <p:cNvSpPr/>
          <p:nvPr/>
        </p:nvSpPr>
        <p:spPr>
          <a:xfrm>
            <a:off x="1166861" y="1750677"/>
            <a:ext cx="794033" cy="794033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3398FE-ABA3-4451-9C46-7D1661B3BA57}"/>
              </a:ext>
            </a:extLst>
          </p:cNvPr>
          <p:cNvSpPr/>
          <p:nvPr/>
        </p:nvSpPr>
        <p:spPr>
          <a:xfrm>
            <a:off x="2866091" y="1194855"/>
            <a:ext cx="1905678" cy="1905678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858CAD-C13C-49FF-B7F2-8957DA762A2A}"/>
              </a:ext>
            </a:extLst>
          </p:cNvPr>
          <p:cNvSpPr/>
          <p:nvPr/>
        </p:nvSpPr>
        <p:spPr>
          <a:xfrm>
            <a:off x="5680381" y="1194855"/>
            <a:ext cx="1905678" cy="1905678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F5114-8FF4-4D52-A994-ECE10434DD91}"/>
              </a:ext>
            </a:extLst>
          </p:cNvPr>
          <p:cNvSpPr txBox="1"/>
          <p:nvPr/>
        </p:nvSpPr>
        <p:spPr>
          <a:xfrm>
            <a:off x="1113607" y="1972101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Booster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000948-4991-4A32-8F16-031256A7E3BE}"/>
              </a:ext>
            </a:extLst>
          </p:cNvPr>
          <p:cNvSpPr txBox="1"/>
          <p:nvPr/>
        </p:nvSpPr>
        <p:spPr>
          <a:xfrm>
            <a:off x="3335752" y="1963028"/>
            <a:ext cx="96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Recycler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17A60B-F294-413F-8E98-ECC544399474}"/>
              </a:ext>
            </a:extLst>
          </p:cNvPr>
          <p:cNvSpPr txBox="1"/>
          <p:nvPr/>
        </p:nvSpPr>
        <p:spPr>
          <a:xfrm>
            <a:off x="5911226" y="1972101"/>
            <a:ext cx="14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Main Injector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B435D2-3E51-4782-924E-7C8FE16E3673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1960894" y="2147694"/>
            <a:ext cx="9051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A5132F-7AA0-492C-9599-AFDF0ED24F7B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4771769" y="2147694"/>
            <a:ext cx="9086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A5DBFE-E0C2-4EEB-B533-2459DF9D3A6A}"/>
              </a:ext>
            </a:extLst>
          </p:cNvPr>
          <p:cNvCxnSpPr>
            <a:stCxn id="11" idx="0"/>
          </p:cNvCxnSpPr>
          <p:nvPr/>
        </p:nvCxnSpPr>
        <p:spPr>
          <a:xfrm flipV="1">
            <a:off x="1563878" y="1321900"/>
            <a:ext cx="0" cy="428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F3144D-DE4D-4DCC-8698-B6CED0B45B0B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6633219" y="591390"/>
            <a:ext cx="1" cy="603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63335F-3CD5-4BF0-9EFC-6FEE07131787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818929" y="591390"/>
            <a:ext cx="1" cy="603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668A86F-2A39-4039-BA4F-13F23AB3CC62}"/>
              </a:ext>
            </a:extLst>
          </p:cNvPr>
          <p:cNvSpPr txBox="1"/>
          <p:nvPr/>
        </p:nvSpPr>
        <p:spPr>
          <a:xfrm>
            <a:off x="1275652" y="97525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SBN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2D887A-CC27-4F8D-8D8D-CED19FF91791}"/>
              </a:ext>
            </a:extLst>
          </p:cNvPr>
          <p:cNvSpPr txBox="1"/>
          <p:nvPr/>
        </p:nvSpPr>
        <p:spPr>
          <a:xfrm>
            <a:off x="3042915" y="294973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Muon Campus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06FAB5-041C-4B5E-BCCB-6C65FE607CFA}"/>
              </a:ext>
            </a:extLst>
          </p:cNvPr>
          <p:cNvSpPr txBox="1"/>
          <p:nvPr/>
        </p:nvSpPr>
        <p:spPr>
          <a:xfrm>
            <a:off x="6218416" y="2934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/>
              <a:t>NuMI</a:t>
            </a:r>
            <a:endParaRPr lang="en-US" sz="18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8568E1-9F98-434D-986D-096784EE5A21}"/>
              </a:ext>
            </a:extLst>
          </p:cNvPr>
          <p:cNvCxnSpPr>
            <a:stCxn id="13" idx="7"/>
          </p:cNvCxnSpPr>
          <p:nvPr/>
        </p:nvCxnSpPr>
        <p:spPr>
          <a:xfrm flipV="1">
            <a:off x="7306979" y="994121"/>
            <a:ext cx="434735" cy="479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CD269E3-E37A-4D07-AA9D-4BEF61CC269B}"/>
              </a:ext>
            </a:extLst>
          </p:cNvPr>
          <p:cNvSpPr txBox="1"/>
          <p:nvPr/>
        </p:nvSpPr>
        <p:spPr>
          <a:xfrm>
            <a:off x="7115581" y="68095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120 GeV FT</a:t>
            </a:r>
          </a:p>
        </p:txBody>
      </p:sp>
    </p:spTree>
    <p:extLst>
      <p:ext uri="{BB962C8B-B14F-4D97-AF65-F5344CB8AC3E}">
        <p14:creationId xmlns:p14="http://schemas.microsoft.com/office/powerpoint/2010/main" val="131926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9FD106-D2F5-40F7-B187-32035FC7F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3.6 Hz during g-2 running (5 per 1.4s)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43C43D-34D2-46DC-80BA-01519E18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the Muon Campus affects BNB repetition 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4B4FD-E6BB-4F07-8CCC-006DD5589B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26B21F3-FB50-437C-B77B-DF50374C9BCE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FB468-43EB-4348-94EF-2CE88D600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0A6F4-41D3-4B7B-98DA-9ABC2E5B2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F7C9F10-40E4-447A-A312-C76987E3E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1712"/>
            <a:ext cx="9144000" cy="18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4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9FD106-D2F5-40F7-B187-32035FC7F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4.2 Hz during Mu2e 1-batch running (5 per 1.2s)</a:t>
            </a:r>
          </a:p>
          <a:p>
            <a:r>
              <a:rPr lang="en-US" dirty="0"/>
              <a:t>Note Mu2e planned to take 2 batches per cycle but has limited experiment shielding prior to the long 2025-27 shutdown to save money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43C43D-34D2-46DC-80BA-01519E18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the Muon Campus affects BNB repetition 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4B4FD-E6BB-4F07-8CCC-006DD5589B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3ACB755-7A1D-470F-AEF5-90C9DE49B319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FB468-43EB-4348-94EF-2CE88D600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0A6F4-41D3-4B7B-98DA-9ABC2E5B2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34FC6-BD4E-47AE-A07B-CBF177745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208"/>
            <a:ext cx="9144000" cy="19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3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9FD106-D2F5-40F7-B187-32035FC7F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Hz when Muon Campus not running (e.g. this week, also g-2 has regular 4h trolley runs)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43C43D-34D2-46DC-80BA-01519E18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to the Muon Campus affects BNB repetition 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4B4FD-E6BB-4F07-8CCC-006DD5589B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054628C-2D48-4364-B8BD-C209BC652271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FB468-43EB-4348-94EF-2CE88D600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0A6F4-41D3-4B7B-98DA-9ABC2E5B2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47C2B-BF9B-4A84-AA94-E53B05BC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1" y="1683953"/>
            <a:ext cx="9144000" cy="20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DB9EECD-8A32-4A48-ACEC-FC58E4088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6" y="2662511"/>
            <a:ext cx="2857500" cy="19040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A09A36-1C2B-47D3-93E1-413364F9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recent years, BNB has benefitted from g-2 downtime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6000-FC0F-4F81-820C-1227954697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65DC061-6CFB-441D-9760-161CA2556C84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BA645-C757-47CA-9D02-7C1B50E49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72BB1-B7F7-4E97-B74E-5BF8CF8C0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5EB51B-833C-4960-886E-6CDDB9F2C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61" y="666750"/>
            <a:ext cx="2857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23A311-2937-428C-A1EA-9E3E3EC8D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461" y="2661557"/>
            <a:ext cx="2857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93C0EC-50E4-420A-900A-187021928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880" y="666750"/>
            <a:ext cx="2857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5625B4-C0B7-4370-B878-6C9E633EB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880" y="2661557"/>
            <a:ext cx="2857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754E40-8267-45D0-B662-9FFFA97AC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299" y="66675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2B440-EC8F-4A20-9642-C91CA98A3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5557054" cy="3794522"/>
          </a:xfrm>
        </p:spPr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is given priority on intensity per pulse when Booster losses are high</a:t>
            </a:r>
          </a:p>
          <a:p>
            <a:r>
              <a:rPr lang="en-US" dirty="0"/>
              <a:t>This should be a small effect except when we work on increasing from 700 to 900kW to </a:t>
            </a:r>
            <a:r>
              <a:rPr lang="en-US" dirty="0" err="1"/>
              <a:t>NuMI</a:t>
            </a:r>
            <a:r>
              <a:rPr lang="en-US" dirty="0"/>
              <a:t> (FY22-23)</a:t>
            </a:r>
          </a:p>
          <a:p>
            <a:r>
              <a:rPr lang="en-US" dirty="0"/>
              <a:t>Plots show FY16 ramp up from 400kW towards 700kW – multiple things were going on, but can see trend during ramp up once we hit the Booster loss limit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8BA458-D2DE-4AC6-BEFB-653C8894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</a:t>
            </a:r>
            <a:r>
              <a:rPr lang="en-US" dirty="0" err="1"/>
              <a:t>NuMI</a:t>
            </a:r>
            <a:r>
              <a:rPr lang="en-US" dirty="0"/>
              <a:t> on BNB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4B5C3-072E-4797-ADE3-0C1611B4F7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0FB39A1-C6BB-4893-82A2-E0D144B6534A}" type="datetime1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B4B53-27D1-40F5-978A-40A56984E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 Kobilarcik | Beam Delivery to the SBN Program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6C078-69E6-4D19-A441-5539FDA33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F2446E-555B-4D0E-A5E4-BEB22FCA44CB}"/>
              </a:ext>
            </a:extLst>
          </p:cNvPr>
          <p:cNvGrpSpPr/>
          <p:nvPr/>
        </p:nvGrpSpPr>
        <p:grpSpPr>
          <a:xfrm>
            <a:off x="6035040" y="2703626"/>
            <a:ext cx="2880360" cy="1920240"/>
            <a:chOff x="3131821" y="2703626"/>
            <a:chExt cx="2880360" cy="192024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BF2777-C2C8-48EC-9E79-B528ED633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1821" y="2703626"/>
              <a:ext cx="2880360" cy="192024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B625BEC-EEB9-4BB9-B05C-A54CA0F656A7}"/>
                </a:ext>
              </a:extLst>
            </p:cNvPr>
            <p:cNvCxnSpPr/>
            <p:nvPr/>
          </p:nvCxnSpPr>
          <p:spPr>
            <a:xfrm flipV="1">
              <a:off x="4191990" y="3004457"/>
              <a:ext cx="510639" cy="368135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930D71-0B27-48AB-8DDD-3BD0F0462B20}"/>
              </a:ext>
            </a:extLst>
          </p:cNvPr>
          <p:cNvGrpSpPr/>
          <p:nvPr/>
        </p:nvGrpSpPr>
        <p:grpSpPr>
          <a:xfrm>
            <a:off x="6035040" y="655439"/>
            <a:ext cx="2880360" cy="1920240"/>
            <a:chOff x="3131821" y="655439"/>
            <a:chExt cx="2880360" cy="19202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BBD37E-2ABF-4845-8130-7741D5CC9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1821" y="655439"/>
              <a:ext cx="2880360" cy="1920240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AB26E82-BB00-42E3-B50D-D04AFDDAFC92}"/>
                </a:ext>
              </a:extLst>
            </p:cNvPr>
            <p:cNvCxnSpPr>
              <a:cxnSpLocks/>
            </p:cNvCxnSpPr>
            <p:nvPr/>
          </p:nvCxnSpPr>
          <p:spPr>
            <a:xfrm>
              <a:off x="4191990" y="983682"/>
              <a:ext cx="469672" cy="298853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659529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NBbeamprojections.potx  -  Read-Only" id="{F15EE2EB-D8F0-4E88-85E0-5167C7EF5544}" vid="{FE6C9E96-D26A-4CED-A7C5-1543FFFE9C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BNBbeamprojections201912</Template>
  <TotalTime>41</TotalTime>
  <Words>368</Words>
  <Application>Microsoft Office PowerPoint</Application>
  <PresentationFormat>On-screen Show (16:9)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Fermilab_PPT_090915</vt:lpstr>
      <vt:lpstr>PowerPoint Presentation</vt:lpstr>
      <vt:lpstr>Site Overview</vt:lpstr>
      <vt:lpstr>Site Overview</vt:lpstr>
      <vt:lpstr>Proton Transfers</vt:lpstr>
      <vt:lpstr>Beam to the Muon Campus affects BNB repetition rate</vt:lpstr>
      <vt:lpstr>Beam to the Muon Campus affects BNB repetition rate</vt:lpstr>
      <vt:lpstr>Beam to the Muon Campus affects BNB repetition rate</vt:lpstr>
      <vt:lpstr>In recent years, BNB has benefitted from g-2 downtime</vt:lpstr>
      <vt:lpstr>Effect of NuMI on BNB beam</vt:lpstr>
      <vt:lpstr>Projections for beam to BNB</vt:lpstr>
      <vt:lpstr>Projections assuming running at design levels for all expts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R Kobilarcik</dc:creator>
  <cp:lastModifiedBy>Thomas R Kobilarcik</cp:lastModifiedBy>
  <cp:revision>7</cp:revision>
  <cp:lastPrinted>2014-01-20T19:40:21Z</cp:lastPrinted>
  <dcterms:created xsi:type="dcterms:W3CDTF">2019-12-12T20:53:36Z</dcterms:created>
  <dcterms:modified xsi:type="dcterms:W3CDTF">2019-12-12T21:35:02Z</dcterms:modified>
</cp:coreProperties>
</file>