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8" r:id="rId2"/>
    <p:sldId id="295" r:id="rId3"/>
    <p:sldId id="344" r:id="rId4"/>
    <p:sldId id="343" r:id="rId5"/>
    <p:sldId id="345" r:id="rId6"/>
    <p:sldId id="305" r:id="rId7"/>
    <p:sldId id="320" r:id="rId8"/>
    <p:sldId id="308" r:id="rId9"/>
    <p:sldId id="322" r:id="rId10"/>
    <p:sldId id="349" r:id="rId11"/>
    <p:sldId id="346" r:id="rId12"/>
    <p:sldId id="307" r:id="rId13"/>
    <p:sldId id="325" r:id="rId14"/>
    <p:sldId id="326" r:id="rId15"/>
    <p:sldId id="327" r:id="rId16"/>
    <p:sldId id="347" r:id="rId17"/>
    <p:sldId id="311" r:id="rId18"/>
    <p:sldId id="336" r:id="rId19"/>
    <p:sldId id="337" r:id="rId20"/>
    <p:sldId id="312" r:id="rId21"/>
    <p:sldId id="340" r:id="rId22"/>
    <p:sldId id="293" r:id="rId23"/>
    <p:sldId id="301" r:id="rId24"/>
    <p:sldId id="334" r:id="rId25"/>
    <p:sldId id="351" r:id="rId2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42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" y="2907926"/>
            <a:ext cx="466344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4/20/2021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568548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" y="2907926"/>
            <a:ext cx="466344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0149"/>
            <a:ext cx="8229600" cy="820911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6075" indent="-171450">
              <a:defRPr sz="1800">
                <a:solidFill>
                  <a:srgbClr val="FFFFFF"/>
                </a:solidFill>
              </a:defRPr>
            </a:lvl2pPr>
            <a:lvl3pPr marL="515938" indent="-173038">
              <a:defRPr sz="1600">
                <a:solidFill>
                  <a:srgbClr val="FFFFFF"/>
                </a:solidFill>
              </a:defRPr>
            </a:lvl3pPr>
            <a:lvl4pPr marL="685800" indent="-173038">
              <a:defRPr sz="1400">
                <a:solidFill>
                  <a:srgbClr val="FFFFFF"/>
                </a:solidFill>
              </a:defRPr>
            </a:lvl4pPr>
            <a:lvl5pPr marL="855663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9144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852"/>
            <a:ext cx="82296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3415E80-817E-41B3-A1DB-15C0B125CF72}" type="datetime1">
              <a:rPr lang="en-US" smtClean="0"/>
              <a:pPr/>
              <a:t>4/20/2021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5.png"/><Relationship Id="rId4" Type="http://schemas.openxmlformats.org/officeDocument/2006/relationships/image" Target="../media/image25.png"/><Relationship Id="rId9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9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87EF-8ACE-4DD5-AC70-F702C5C4B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Ab-initio alloy design for C-band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947A9-D6CA-481A-8089-188246852F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8544" y="3165407"/>
            <a:ext cx="6468256" cy="606908"/>
          </a:xfrm>
        </p:spPr>
        <p:txBody>
          <a:bodyPr/>
          <a:lstStyle/>
          <a:p>
            <a:r>
              <a:rPr lang="en-US" u="sng" dirty="0" err="1"/>
              <a:t>Gaoxue</a:t>
            </a:r>
            <a:r>
              <a:rPr lang="en-US" u="sng" dirty="0"/>
              <a:t> Wang</a:t>
            </a:r>
            <a:r>
              <a:rPr lang="en-US" dirty="0"/>
              <a:t>, Danny Perez</a:t>
            </a:r>
          </a:p>
          <a:p>
            <a:r>
              <a:rPr lang="en-US" dirty="0"/>
              <a:t>T-1, Theoretical Division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D6E9D-D350-4FD1-A1D5-F83D26532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04/21/2021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A090A-C5C9-4756-91FE-ABD56A980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1800" b="0" i="0" u="none" strike="noStrike" dirty="0">
              <a:solidFill>
                <a:schemeClr val="accent1"/>
              </a:solidFill>
              <a:effectLst/>
              <a:latin typeface="Roboto"/>
            </a:endParaRPr>
          </a:p>
          <a:p>
            <a:r>
              <a:rPr lang="en-US" sz="1800" b="0" i="0" u="none" strike="noStrike" dirty="0">
                <a:solidFill>
                  <a:schemeClr val="accent1"/>
                </a:solidFill>
                <a:effectLst/>
                <a:latin typeface="Roboto"/>
              </a:rPr>
              <a:t>International Workshop on Breakdown Science and High Gradient Technology (HG2021) 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Roboto"/>
              </a:rPr>
              <a:t>(HG2021)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CB70AC-BC68-46B5-A705-4E8CBFF90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LA-UR-21-23694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0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06D0-D660-B54C-B875-01224A11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High-throughput workflow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3BB6A-EBFA-A94E-A452-1DDC52D6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ECC7A-053E-A147-9860-E507E6BD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45FE11-BD01-7246-A1C9-EB86D722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3030"/>
            <a:ext cx="4354017" cy="4466818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Solution</a:t>
            </a:r>
            <a:r>
              <a:rPr lang="en-US" sz="1800" b="1" dirty="0"/>
              <a:t>: </a:t>
            </a:r>
            <a:r>
              <a:rPr lang="en-US" sz="1800" dirty="0"/>
              <a:t>workflow management tool called </a:t>
            </a:r>
            <a:r>
              <a:rPr lang="en-US" sz="1800" b="1" dirty="0" err="1"/>
              <a:t>pyiron</a:t>
            </a:r>
            <a:endParaRPr lang="en-US" sz="1800" b="1" dirty="0"/>
          </a:p>
          <a:p>
            <a:r>
              <a:rPr lang="en-US" sz="1800" dirty="0"/>
              <a:t>Standardizes calculations, manages job execution, stores results in database</a:t>
            </a:r>
          </a:p>
          <a:p>
            <a:endParaRPr lang="en-US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4B53D3-9C50-8D4C-81EC-218644C52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3" r="56129" b="74207"/>
          <a:stretch/>
        </p:blipFill>
        <p:spPr>
          <a:xfrm>
            <a:off x="4811217" y="946557"/>
            <a:ext cx="3914981" cy="927172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0F09191-6A23-7E49-8C41-222A79D57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6" t="2516" r="50289" b="33472"/>
          <a:stretch/>
        </p:blipFill>
        <p:spPr>
          <a:xfrm>
            <a:off x="4876800" y="3089985"/>
            <a:ext cx="3849398" cy="2193385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CDDD10E-C1BA-244F-AA14-80AB8E6F5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3" r="29087"/>
          <a:stretch/>
        </p:blipFill>
        <p:spPr>
          <a:xfrm>
            <a:off x="4876800" y="1965424"/>
            <a:ext cx="3849398" cy="1117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FB146-9B38-5240-AA85-2434D9DC5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125" y="3398581"/>
            <a:ext cx="2330444" cy="10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08A-7EDF-4523-A36D-9E758C0B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30379-BFC4-4666-8E53-CF560287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D530-0DE4-4C7D-AA47-8B6030BB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7C41C-0AF9-4E31-AB7A-00296984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500" dirty="0"/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RF breakdown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Figure of merit (FOM) for Cu alloys</a:t>
            </a:r>
          </a:p>
          <a:p>
            <a:r>
              <a:rPr lang="en-US" sz="2500" dirty="0">
                <a:solidFill>
                  <a:schemeClr val="accent1"/>
                </a:solidFill>
              </a:rPr>
              <a:t>Cu-Ag as an example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High-throughput screening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Summary and plan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1795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8A7D-B8D3-434E-9D45-B5641319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#1: Critical stress to move dislocations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76910-4E18-2E41-AB15-226ABADB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5A259-D8B5-0E42-8301-78A4A45C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AFE4B6F9-AABB-4412-A575-0E8538EF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25" y="1140286"/>
            <a:ext cx="3043347" cy="19933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1FAFA4-E172-4170-A77C-1B1B50D3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571"/>
          <a:stretch/>
        </p:blipFill>
        <p:spPr>
          <a:xfrm>
            <a:off x="5076453" y="2062518"/>
            <a:ext cx="984963" cy="547042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8431917C-BB62-4258-A438-FA47A154E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18" y="1142984"/>
            <a:ext cx="2990088" cy="1993392"/>
          </a:xfrm>
          <a:prstGeom prst="rect">
            <a:avLst/>
          </a:prstGeom>
        </p:spPr>
      </p:pic>
      <p:pic>
        <p:nvPicPr>
          <p:cNvPr id="27" name="Picture 26" descr="A picture containing venn diagram&#10;&#10;Description automatically generated">
            <a:extLst>
              <a:ext uri="{FF2B5EF4-FFF2-40B4-BE49-F238E27FC236}">
                <a16:creationId xmlns:a16="http://schemas.microsoft.com/office/drawing/2014/main" id="{9C5FB228-3FAF-426B-8828-2A1F9C396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761" y="3175671"/>
            <a:ext cx="2990088" cy="1993392"/>
          </a:xfrm>
          <a:prstGeom prst="rect">
            <a:avLst/>
          </a:prstGeom>
        </p:spPr>
      </p:pic>
      <p:pic>
        <p:nvPicPr>
          <p:cNvPr id="29" name="Picture 28" descr="Chart, line chart&#10;&#10;Description automatically generated">
            <a:extLst>
              <a:ext uri="{FF2B5EF4-FFF2-40B4-BE49-F238E27FC236}">
                <a16:creationId xmlns:a16="http://schemas.microsoft.com/office/drawing/2014/main" id="{6C59CDAA-E2D9-427D-AB35-613D1E45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047" y="3136376"/>
            <a:ext cx="2982480" cy="19933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4A49BF-BCA3-4D9A-9721-BB9088707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34" b="2710"/>
          <a:stretch/>
        </p:blipFill>
        <p:spPr>
          <a:xfrm>
            <a:off x="5019960" y="4172367"/>
            <a:ext cx="979104" cy="46208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0E7C58-BAAB-4A36-9E9A-7531CFD70769}"/>
              </a:ext>
            </a:extLst>
          </p:cNvPr>
          <p:cNvSpPr txBox="1"/>
          <p:nvPr/>
        </p:nvSpPr>
        <p:spPr>
          <a:xfrm>
            <a:off x="2435246" y="24446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 experiments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FB94AE2-7101-4BB9-8AA1-526CCB61425A}"/>
              </a:ext>
            </a:extLst>
          </p:cNvPr>
          <p:cNvCxnSpPr>
            <a:cxnSpLocks/>
          </p:cNvCxnSpPr>
          <p:nvPr/>
        </p:nvCxnSpPr>
        <p:spPr>
          <a:xfrm flipH="1">
            <a:off x="2126035" y="2629268"/>
            <a:ext cx="309211" cy="119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3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53A2-3791-9A48-BAB7-91505EB5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#1: Critical stress </a:t>
            </a:r>
            <a:r>
              <a:rPr lang="en-US" altLang="zh-CN" dirty="0"/>
              <a:t>to move</a:t>
            </a:r>
            <a:r>
              <a:rPr lang="en-US" dirty="0"/>
              <a:t> dislocations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E451-705B-5F41-BD8F-D8D5ACC0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C0DAB-121C-2A4F-9E84-3CC3ABDD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7E2FA4-8493-994D-94BA-F6CDC57E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2" y="1451680"/>
            <a:ext cx="48514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9AECDF-35DE-BE44-86F2-EDC038BC9255}"/>
                  </a:ext>
                </a:extLst>
              </p:cNvPr>
              <p:cNvSpPr txBox="1"/>
              <p:nvPr/>
            </p:nvSpPr>
            <p:spPr>
              <a:xfrm>
                <a:off x="2232568" y="2332555"/>
                <a:ext cx="2249718" cy="61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7/3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9AECDF-35DE-BE44-86F2-EDC038BC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568" y="2332555"/>
                <a:ext cx="2249718" cy="619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E6D06-9551-3C4D-B2EE-548DCBE3321F}"/>
                  </a:ext>
                </a:extLst>
              </p:cNvPr>
              <p:cNvSpPr txBox="1"/>
              <p:nvPr/>
            </p:nvSpPr>
            <p:spPr>
              <a:xfrm>
                <a:off x="5715436" y="2038988"/>
                <a:ext cx="847668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E6D06-9551-3C4D-B2EE-548DCBE33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36" y="2038988"/>
                <a:ext cx="847668" cy="467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026EA2-F6AB-6F48-B1C8-489A20D4AEF2}"/>
                  </a:ext>
                </a:extLst>
              </p:cNvPr>
              <p:cNvSpPr txBox="1"/>
              <p:nvPr/>
            </p:nvSpPr>
            <p:spPr>
              <a:xfrm>
                <a:off x="5715436" y="2583973"/>
                <a:ext cx="87742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026EA2-F6AB-6F48-B1C8-489A20D4A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436" y="2583973"/>
                <a:ext cx="877420" cy="46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C3CCCD-6116-CB43-AD4B-6041CC544F4C}"/>
                  </a:ext>
                </a:extLst>
              </p:cNvPr>
              <p:cNvSpPr/>
              <p:nvPr/>
            </p:nvSpPr>
            <p:spPr>
              <a:xfrm>
                <a:off x="5960141" y="3227190"/>
                <a:ext cx="4047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C3CCCD-6116-CB43-AD4B-6041CC544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41" y="3227190"/>
                <a:ext cx="4047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E3394C-4FD0-8940-87DF-4AAB75B6B282}"/>
                  </a:ext>
                </a:extLst>
              </p:cNvPr>
              <p:cNvSpPr/>
              <p:nvPr/>
            </p:nvSpPr>
            <p:spPr>
              <a:xfrm>
                <a:off x="5960141" y="3537220"/>
                <a:ext cx="378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E3394C-4FD0-8940-87DF-4AAB75B6B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41" y="3537220"/>
                <a:ext cx="3788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E50F291E-DDD0-AA41-998A-6FDDF82A700D}"/>
              </a:ext>
            </a:extLst>
          </p:cNvPr>
          <p:cNvSpPr/>
          <p:nvPr/>
        </p:nvSpPr>
        <p:spPr>
          <a:xfrm flipH="1">
            <a:off x="6673075" y="2264345"/>
            <a:ext cx="404791" cy="157168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719FD-EBCB-6B44-BBE7-237EAD85B568}"/>
              </a:ext>
            </a:extLst>
          </p:cNvPr>
          <p:cNvSpPr txBox="1"/>
          <p:nvPr/>
        </p:nvSpPr>
        <p:spPr>
          <a:xfrm>
            <a:off x="7153872" y="2817755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Estimated from</a:t>
            </a:r>
          </a:p>
          <a:p>
            <a:r>
              <a:rPr lang="en-US" dirty="0"/>
              <a:t> DFT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8635AC-4AC6-4C68-8506-BF0AA7AB9A63}"/>
                  </a:ext>
                </a:extLst>
              </p:cNvPr>
              <p:cNvSpPr txBox="1"/>
              <p:nvPr/>
            </p:nvSpPr>
            <p:spPr>
              <a:xfrm>
                <a:off x="1583572" y="3286645"/>
                <a:ext cx="3818546" cy="75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=9−16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1+0.5|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8635AC-4AC6-4C68-8506-BF0AA7AB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72" y="3286645"/>
                <a:ext cx="3818546" cy="752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53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5F51-1ED9-9E4C-A4E4-DC7B94A1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#2: T</a:t>
            </a:r>
            <a:r>
              <a:rPr lang="en-US" altLang="zh-CN" dirty="0"/>
              <a:t>hermal</a:t>
            </a:r>
            <a:r>
              <a:rPr lang="en-US" dirty="0"/>
              <a:t> stress created by RF dissipation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3BE7C-7061-4F47-AFAF-B9066243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A331C-686A-0A4B-9FBF-1CACFA3E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FDBD9-0718-4C69-A467-E9166318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80" y="1429048"/>
            <a:ext cx="175275" cy="228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EA86F-D1D4-4CD8-8BBB-780E3CE2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80" y="1710220"/>
            <a:ext cx="198137" cy="228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35757-2E85-41F6-B3F3-CF02BD165207}"/>
              </a:ext>
            </a:extLst>
          </p:cNvPr>
          <p:cNvSpPr txBox="1"/>
          <p:nvPr/>
        </p:nvSpPr>
        <p:spPr>
          <a:xfrm>
            <a:off x="6153119" y="384294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keep as a constant 1</a:t>
            </a:r>
            <a:endParaRPr lang="en-US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3375FBE-5B91-4FB5-8E8D-7EB2AF46CF2A}"/>
              </a:ext>
            </a:extLst>
          </p:cNvPr>
          <p:cNvSpPr/>
          <p:nvPr/>
        </p:nvSpPr>
        <p:spPr>
          <a:xfrm flipH="1">
            <a:off x="5047188" y="1482970"/>
            <a:ext cx="404791" cy="5949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854B29-D337-4A4A-ABA3-B6BBF49A1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47" y="2607275"/>
            <a:ext cx="167655" cy="190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24644E-9B15-4F47-BF1A-FC09AFA13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130" y="2272564"/>
            <a:ext cx="335309" cy="297206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E646D4B5-0DDF-4002-8CF0-8D8F109DCB25}"/>
              </a:ext>
            </a:extLst>
          </p:cNvPr>
          <p:cNvSpPr/>
          <p:nvPr/>
        </p:nvSpPr>
        <p:spPr>
          <a:xfrm flipH="1">
            <a:off x="5024272" y="2354574"/>
            <a:ext cx="404791" cy="5949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4068D1-F61D-4835-99DD-CBA66E67B22B}"/>
              </a:ext>
            </a:extLst>
          </p:cNvPr>
          <p:cNvSpPr txBox="1"/>
          <p:nvPr/>
        </p:nvSpPr>
        <p:spPr>
          <a:xfrm>
            <a:off x="5410230" y="1583379"/>
            <a:ext cx="233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from DFT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F25822-CEB5-4BD8-885A-16DAA384E7A1}"/>
              </a:ext>
            </a:extLst>
          </p:cNvPr>
          <p:cNvSpPr txBox="1"/>
          <p:nvPr/>
        </p:nvSpPr>
        <p:spPr>
          <a:xfrm>
            <a:off x="5500819" y="2431335"/>
            <a:ext cx="279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experimental 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2834F0-1CCD-4DC8-8A01-4CDE80FFE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578" y="2854221"/>
            <a:ext cx="190517" cy="213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C72903-5B93-43EB-AE3C-EC8638D5F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174" y="1925724"/>
            <a:ext cx="152413" cy="2362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E748C2-926C-4D89-A27D-B4228D2700B6}"/>
              </a:ext>
            </a:extLst>
          </p:cNvPr>
          <p:cNvSpPr txBox="1"/>
          <p:nvPr/>
        </p:nvSpPr>
        <p:spPr>
          <a:xfrm>
            <a:off x="4481919" y="416684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wavelength</a:t>
            </a:r>
            <a:endParaRPr lang="en-US" dirty="0"/>
          </a:p>
        </p:txBody>
      </p:sp>
      <p:pic>
        <p:nvPicPr>
          <p:cNvPr id="21" name="Picture 20" descr="Shape, square&#10;&#10;Description automatically generated">
            <a:extLst>
              <a:ext uri="{FF2B5EF4-FFF2-40B4-BE49-F238E27FC236}">
                <a16:creationId xmlns:a16="http://schemas.microsoft.com/office/drawing/2014/main" id="{2262485C-7129-4C83-AD74-F5E604F76A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744" y="1720776"/>
            <a:ext cx="3705225" cy="2495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3D1814-5C0F-4E85-9D9C-741936C01969}"/>
                  </a:ext>
                </a:extLst>
              </p:cNvPr>
              <p:cNvSpPr txBox="1"/>
              <p:nvPr/>
            </p:nvSpPr>
            <p:spPr>
              <a:xfrm>
                <a:off x="1126036" y="1912667"/>
                <a:ext cx="2058962" cy="518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3D1814-5C0F-4E85-9D9C-741936C01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36" y="1912667"/>
                <a:ext cx="2058962" cy="5186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79FEAFA5-CC2D-442B-AA15-A4BA7A5C9D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6036" y="2710107"/>
            <a:ext cx="1917585" cy="5558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515B39-13D8-4962-90E7-93F95CDBFD4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469"/>
          <a:stretch/>
        </p:blipFill>
        <p:spPr>
          <a:xfrm>
            <a:off x="4695393" y="3368772"/>
            <a:ext cx="805426" cy="754445"/>
          </a:xfrm>
          <a:prstGeom prst="rect">
            <a:avLst/>
          </a:prstGeom>
        </p:spPr>
      </p:pic>
      <p:sp>
        <p:nvSpPr>
          <p:cNvPr id="26" name="Left Brace 25">
            <a:extLst>
              <a:ext uri="{FF2B5EF4-FFF2-40B4-BE49-F238E27FC236}">
                <a16:creationId xmlns:a16="http://schemas.microsoft.com/office/drawing/2014/main" id="{E8E04FFA-E60C-4B03-9755-A82D41969FFC}"/>
              </a:ext>
            </a:extLst>
          </p:cNvPr>
          <p:cNvSpPr/>
          <p:nvPr/>
        </p:nvSpPr>
        <p:spPr>
          <a:xfrm flipH="1">
            <a:off x="5748328" y="3741795"/>
            <a:ext cx="404791" cy="5949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51F9-78F7-E547-BF29-5B5DDB9F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= FOM #1 / FOM #2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EFE3B-EA3A-5E40-BEDE-1BC31808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692C-546C-9E47-9C79-AF4436AE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F683760-D0C4-4ECB-869D-60556324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6" y="2098659"/>
            <a:ext cx="3790950" cy="2495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64B8B0-8550-44E1-A61C-98DBA0E6D837}"/>
              </a:ext>
            </a:extLst>
          </p:cNvPr>
          <p:cNvSpPr/>
          <p:nvPr/>
        </p:nvSpPr>
        <p:spPr>
          <a:xfrm>
            <a:off x="0" y="1120791"/>
            <a:ext cx="87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Critical stress to move dislocations / Thermal stress created by RF dissipation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5DF6B7-B3AE-4BBE-A4F4-214EC9AEE892}"/>
              </a:ext>
            </a:extLst>
          </p:cNvPr>
          <p:cNvCxnSpPr>
            <a:cxnSpLocks/>
          </p:cNvCxnSpPr>
          <p:nvPr/>
        </p:nvCxnSpPr>
        <p:spPr>
          <a:xfrm>
            <a:off x="3919928" y="2242904"/>
            <a:ext cx="0" cy="1999312"/>
          </a:xfrm>
          <a:prstGeom prst="line">
            <a:avLst/>
          </a:prstGeom>
          <a:ln w="127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41331-8CFF-49C7-8BF2-4F3992EA6594}"/>
              </a:ext>
            </a:extLst>
          </p:cNvPr>
          <p:cNvSpPr txBox="1"/>
          <p:nvPr/>
        </p:nvSpPr>
        <p:spPr>
          <a:xfrm>
            <a:off x="3919928" y="3665096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optimal</a:t>
            </a:r>
            <a:r>
              <a:rPr lang="en-US" sz="1500" dirty="0"/>
              <a:t>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21231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08A-7EDF-4523-A36D-9E758C0B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30379-BFC4-4666-8E53-CF560287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D530-0DE4-4C7D-AA47-8B6030BB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7C41C-0AF9-4E31-AB7A-00296984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500" dirty="0"/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Figure of merit (FOM) for Cu alloys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Cu-Ag as an example</a:t>
            </a:r>
          </a:p>
          <a:p>
            <a:r>
              <a:rPr lang="en-US" sz="2500" dirty="0"/>
              <a:t>High-throughput screening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Summary </a:t>
            </a:r>
            <a:r>
              <a:rPr lang="en-US" altLang="zh-CN" sz="2500" dirty="0">
                <a:solidFill>
                  <a:schemeClr val="bg1">
                    <a:lumMod val="85000"/>
                  </a:schemeClr>
                </a:solidFill>
              </a:rPr>
              <a:t>and plan</a:t>
            </a:r>
            <a:endParaRPr lang="en-US" sz="25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7749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90F0-BA68-0042-B9CB-883CCB48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plan and current status: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7D92B-CA1F-5E46-A1CF-CB10D5A8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4/21/2021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16EA5-8417-3642-993D-DD428931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5055A2-66F8-3945-9DDE-658F608F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Solutes: atomic numbers up to 86</a:t>
            </a:r>
          </a:p>
          <a:p>
            <a:r>
              <a:rPr lang="en-US" dirty="0"/>
              <a:t>Concentrations: </a:t>
            </a:r>
            <a:r>
              <a:rPr lang="en-US" altLang="zh-CN" dirty="0">
                <a:latin typeface="Arial" panose="020B0604020202020204" pitchFamily="34" charset="0"/>
              </a:rPr>
              <a:t>3.1%, 6.2%, 9.4%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</a:endParaRPr>
          </a:p>
          <a:p>
            <a:r>
              <a:rPr lang="en-US" dirty="0"/>
              <a:t>High-throughput workflows:</a:t>
            </a:r>
          </a:p>
          <a:p>
            <a:pPr lvl="1"/>
            <a:r>
              <a:rPr lang="en-US" b="1" dirty="0"/>
              <a:t>Structure optimization</a:t>
            </a:r>
          </a:p>
          <a:p>
            <a:pPr lvl="1"/>
            <a:r>
              <a:rPr lang="en-US" b="1" dirty="0"/>
              <a:t>Thermal/electrical conductivities </a:t>
            </a:r>
          </a:p>
          <a:p>
            <a:pPr lvl="1"/>
            <a:r>
              <a:rPr lang="en-US" b="1" dirty="0"/>
              <a:t>Mechanical properties</a:t>
            </a:r>
          </a:p>
          <a:p>
            <a:pPr lvl="1"/>
            <a:r>
              <a:rPr lang="en-US" b="1" dirty="0"/>
              <a:t>Critical resolved shear stress </a:t>
            </a:r>
          </a:p>
          <a:p>
            <a:pPr lvl="1"/>
            <a:r>
              <a:rPr lang="en-US" dirty="0"/>
              <a:t>Thermal expansion coefficients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800" b="1" dirty="0"/>
              <a:t>Current status:</a:t>
            </a:r>
          </a:p>
          <a:p>
            <a:r>
              <a:rPr lang="en-US" dirty="0"/>
              <a:t>All workflows written with </a:t>
            </a:r>
            <a:r>
              <a:rPr lang="en-US" dirty="0" err="1"/>
              <a:t>pyiron</a:t>
            </a:r>
            <a:r>
              <a:rPr lang="en-US" dirty="0"/>
              <a:t>. Currently sequentially executing them.</a:t>
            </a:r>
          </a:p>
          <a:p>
            <a:pPr marL="174625" lvl="1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A6F1A-D234-4153-B09A-2DC8B89C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28" y="1334001"/>
            <a:ext cx="2679330" cy="24059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D06A6E-93B5-4B16-8594-1F81691E9D50}"/>
              </a:ext>
            </a:extLst>
          </p:cNvPr>
          <p:cNvCxnSpPr/>
          <p:nvPr/>
        </p:nvCxnSpPr>
        <p:spPr>
          <a:xfrm flipV="1">
            <a:off x="7416800" y="1888067"/>
            <a:ext cx="821267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70BFAF-E374-4360-AC15-800EF3E32584}"/>
              </a:ext>
            </a:extLst>
          </p:cNvPr>
          <p:cNvSpPr txBox="1"/>
          <p:nvPr/>
        </p:nvSpPr>
        <p:spPr>
          <a:xfrm>
            <a:off x="8248025" y="170340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E8AEBA-3FD4-4E8A-98A3-76DAF879A914}"/>
              </a:ext>
            </a:extLst>
          </p:cNvPr>
          <p:cNvCxnSpPr/>
          <p:nvPr/>
        </p:nvCxnSpPr>
        <p:spPr>
          <a:xfrm flipV="1">
            <a:off x="7458491" y="3346703"/>
            <a:ext cx="821267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554A16-1924-4862-B877-CD728896CD93}"/>
              </a:ext>
            </a:extLst>
          </p:cNvPr>
          <p:cNvSpPr txBox="1"/>
          <p:nvPr/>
        </p:nvSpPr>
        <p:spPr>
          <a:xfrm>
            <a:off x="8279758" y="316203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77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2C4C-A9BA-884C-BCAE-8BA07580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Conductivities</a:t>
            </a:r>
            <a:endParaRPr lang="en-US" baseline="-25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491AF-3981-2445-9C14-22DA90A8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63F37-4AB4-9548-938C-0F13FA72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0CC9A-859E-A549-BA86-506527A9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" y="1045030"/>
            <a:ext cx="7893288" cy="3899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5E60EA-9B07-CF48-8FF8-074ECB39D1E9}"/>
              </a:ext>
            </a:extLst>
          </p:cNvPr>
          <p:cNvSpPr/>
          <p:nvPr/>
        </p:nvSpPr>
        <p:spPr>
          <a:xfrm>
            <a:off x="2571321" y="166200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</a:rPr>
              <a:t>3.1% solute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B1AE5-3678-413D-B517-E310B68DB311}"/>
              </a:ext>
            </a:extLst>
          </p:cNvPr>
          <p:cNvSpPr txBox="1"/>
          <p:nvPr/>
        </p:nvSpPr>
        <p:spPr>
          <a:xfrm>
            <a:off x="682823" y="4938530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(Normalized by conductivity of pure Cu)</a:t>
            </a:r>
          </a:p>
        </p:txBody>
      </p:sp>
    </p:spTree>
    <p:extLst>
      <p:ext uri="{BB962C8B-B14F-4D97-AF65-F5344CB8AC3E}">
        <p14:creationId xmlns:p14="http://schemas.microsoft.com/office/powerpoint/2010/main" val="3390048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F560-5108-7442-A604-EDA10EC9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B3733-8ED6-E543-95E9-B9BE6B88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D25C-DCFB-BA4F-A691-057CE37C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9" y="1037951"/>
            <a:ext cx="7930790" cy="39337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4E8F65-E2CE-D247-8332-518F618415DF}"/>
              </a:ext>
            </a:extLst>
          </p:cNvPr>
          <p:cNvSpPr/>
          <p:nvPr/>
        </p:nvSpPr>
        <p:spPr>
          <a:xfrm>
            <a:off x="2571321" y="1662007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</a:rPr>
              <a:t>6.2% solute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037739-8142-2044-B9A5-B865F2DB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0911"/>
          </a:xfrm>
        </p:spPr>
        <p:txBody>
          <a:bodyPr/>
          <a:lstStyle/>
          <a:p>
            <a:r>
              <a:rPr lang="en-US" dirty="0"/>
              <a:t>Conductivities</a:t>
            </a:r>
            <a:endParaRPr lang="en-US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2AA2D-842A-43A8-8540-E0E4A24C49BF}"/>
              </a:ext>
            </a:extLst>
          </p:cNvPr>
          <p:cNvSpPr txBox="1"/>
          <p:nvPr/>
        </p:nvSpPr>
        <p:spPr>
          <a:xfrm>
            <a:off x="622091" y="4910176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(Normalized by conductivity of pure Cu)</a:t>
            </a:r>
          </a:p>
        </p:txBody>
      </p:sp>
    </p:spTree>
    <p:extLst>
      <p:ext uri="{BB962C8B-B14F-4D97-AF65-F5344CB8AC3E}">
        <p14:creationId xmlns:p14="http://schemas.microsoft.com/office/powerpoint/2010/main" val="400301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35EE-D5D0-4B49-9B69-0AFB8729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A27E42-BE0F-7F49-94C7-9D15DA02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3E40252-18D6-2343-AB66-B7C024CF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7981"/>
            <a:ext cx="8229600" cy="4328440"/>
          </a:xfrm>
        </p:spPr>
        <p:txBody>
          <a:bodyPr/>
          <a:lstStyle/>
          <a:p>
            <a:r>
              <a:rPr lang="en-US" dirty="0"/>
              <a:t>Danny Perez (T-1)</a:t>
            </a:r>
          </a:p>
          <a:p>
            <a:r>
              <a:rPr lang="en-US" dirty="0"/>
              <a:t>Timothy </a:t>
            </a:r>
            <a:r>
              <a:rPr lang="en-US" dirty="0" err="1"/>
              <a:t>Germann</a:t>
            </a:r>
            <a:r>
              <a:rPr lang="en-US" dirty="0"/>
              <a:t> (T-1)</a:t>
            </a:r>
          </a:p>
          <a:p>
            <a:r>
              <a:rPr lang="en-US" dirty="0"/>
              <a:t>Andrew </a:t>
            </a:r>
            <a:r>
              <a:rPr lang="en-US" dirty="0" err="1"/>
              <a:t>Garmon</a:t>
            </a:r>
            <a:r>
              <a:rPr lang="en-US" dirty="0"/>
              <a:t> (T-1)</a:t>
            </a:r>
          </a:p>
          <a:p>
            <a:r>
              <a:rPr lang="en-US" dirty="0" err="1"/>
              <a:t>Soumendu</a:t>
            </a:r>
            <a:r>
              <a:rPr lang="en-US" dirty="0"/>
              <a:t> </a:t>
            </a:r>
            <a:r>
              <a:rPr lang="en-US" dirty="0" err="1"/>
              <a:t>Bagchi</a:t>
            </a:r>
            <a:r>
              <a:rPr lang="en-US" dirty="0"/>
              <a:t> (T-1)</a:t>
            </a:r>
          </a:p>
          <a:p>
            <a:r>
              <a:rPr lang="en-US" dirty="0"/>
              <a:t>Nirmal Rai (T-1)</a:t>
            </a:r>
          </a:p>
          <a:p>
            <a:r>
              <a:rPr lang="en-US" sz="2000" dirty="0"/>
              <a:t>C-band </a:t>
            </a:r>
            <a:r>
              <a:rPr lang="en-US" altLang="zh-CN" sz="2000" dirty="0"/>
              <a:t>experimental </a:t>
            </a:r>
            <a:r>
              <a:rPr lang="en-US" sz="2000" dirty="0"/>
              <a:t>team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LDRD-DR: 20200057DR, 20190079DR </a:t>
            </a:r>
          </a:p>
          <a:p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D07F021-5AA1-4010-90AC-9D707BD9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5409848"/>
            <a:ext cx="2133600" cy="305152"/>
          </a:xfrm>
        </p:spPr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4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8A08-DE4E-4427-B789-4FE02090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Shear modulus (</a:t>
            </a:r>
            <a:r>
              <a:rPr lang="en-US" dirty="0" err="1"/>
              <a:t>GPa</a:t>
            </a:r>
            <a:r>
              <a:rPr lang="en-US" dirty="0"/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B835A-119A-439E-9A05-924AC681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4/21/2021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1D3E5-7127-4ABE-B082-FF1074DD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483EA31-3D35-4F9A-9B9C-8DF73556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3" y="958625"/>
            <a:ext cx="8229600" cy="41228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4F2496-0919-4DA9-8967-9D1D382B7571}"/>
              </a:ext>
            </a:extLst>
          </p:cNvPr>
          <p:cNvSpPr/>
          <p:nvPr/>
        </p:nvSpPr>
        <p:spPr>
          <a:xfrm>
            <a:off x="1871541" y="159225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</a:rPr>
              <a:t>3.1% solute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E6CF9-3695-4449-991E-B95E8196595C}"/>
              </a:ext>
            </a:extLst>
          </p:cNvPr>
          <p:cNvSpPr txBox="1"/>
          <p:nvPr/>
        </p:nvSpPr>
        <p:spPr>
          <a:xfrm>
            <a:off x="622091" y="4977909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(In units of </a:t>
            </a:r>
            <a:r>
              <a:rPr lang="en-US" sz="1600" i="1" dirty="0" err="1"/>
              <a:t>GPa</a:t>
            </a:r>
            <a:r>
              <a:rPr lang="en-US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927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03E9-373B-479A-80F4-A1E507A9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6AE83-A4AD-4AD6-AC7D-08F5F92C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B0A53-4FAC-49B6-8A5C-5B0C580A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27CBC-EC14-480B-BD06-7B595636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Summary: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FOM: tradeoff between solute strengthening and RF losses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Development of a high-throughput workflow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Execution across the periodic table ongoing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altLang="zh-CN" dirty="0"/>
              <a:t>dentification of s</a:t>
            </a:r>
            <a:r>
              <a:rPr lang="en-US" dirty="0"/>
              <a:t>olutes that are promising to maintain high c</a:t>
            </a:r>
            <a:r>
              <a:rPr lang="en-US" altLang="zh-CN" dirty="0"/>
              <a:t>onductivity of Cu and increase mechanical properties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Future plans: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Compute FOM of all binary alloys on </a:t>
            </a:r>
            <a:r>
              <a:rPr lang="en-US" altLang="zh-CN" dirty="0"/>
              <a:t>the </a:t>
            </a:r>
            <a:r>
              <a:rPr lang="en-US" dirty="0"/>
              <a:t>periodic table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Consider surface structure (e.g., solute segregation) and properties (electronic work function)</a:t>
            </a:r>
          </a:p>
          <a:p>
            <a:pPr marL="347472" indent="-347472">
              <a:buFont typeface="Wingdings" panose="05000000000000000000" pitchFamily="2" charset="2"/>
              <a:buChar char="Ø"/>
            </a:pPr>
            <a:r>
              <a:rPr lang="en-US" dirty="0"/>
              <a:t>Engage with experimental efforts to assess potential candidate alloys</a:t>
            </a:r>
          </a:p>
        </p:txBody>
      </p:sp>
    </p:spTree>
    <p:extLst>
      <p:ext uri="{BB962C8B-B14F-4D97-AF65-F5344CB8AC3E}">
        <p14:creationId xmlns:p14="http://schemas.microsoft.com/office/powerpoint/2010/main" val="263557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4DAA-6EF7-4C6C-8705-469A6F67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and thermal conductivity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054ED-5A82-4E75-A5AF-7C0FCD5A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83" y="2748858"/>
            <a:ext cx="1450862" cy="533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8EF1C-414B-4D5E-9957-353DB264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567" y="2664095"/>
            <a:ext cx="3822338" cy="7296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4C722F-9509-4A1E-BEFF-1B39B7A8BE31}"/>
              </a:ext>
            </a:extLst>
          </p:cNvPr>
          <p:cNvSpPr/>
          <p:nvPr/>
        </p:nvSpPr>
        <p:spPr>
          <a:xfrm>
            <a:off x="381832" y="932239"/>
            <a:ext cx="902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Semiclassical Boltzmann transport equation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382BA-F306-48EC-93ED-2356EC1C6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8" y="3440086"/>
            <a:ext cx="3777778" cy="1068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04C7D3-3F87-47C1-BD82-5FF29939E468}"/>
              </a:ext>
            </a:extLst>
          </p:cNvPr>
          <p:cNvSpPr txBox="1"/>
          <p:nvPr/>
        </p:nvSpPr>
        <p:spPr>
          <a:xfrm>
            <a:off x="2218111" y="2881645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E3A41-BC5A-46B8-A44F-6D67769A4FBE}"/>
              </a:ext>
            </a:extLst>
          </p:cNvPr>
          <p:cNvSpPr txBox="1"/>
          <p:nvPr/>
        </p:nvSpPr>
        <p:spPr>
          <a:xfrm>
            <a:off x="6960396" y="28705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7FFEC3-AD73-4C8E-968C-DA7E407FA3E9}"/>
              </a:ext>
            </a:extLst>
          </p:cNvPr>
          <p:cNvSpPr txBox="1"/>
          <p:nvPr/>
        </p:nvSpPr>
        <p:spPr>
          <a:xfrm>
            <a:off x="4270031" y="357017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501FF-B7EE-4254-BF9E-A93AEC40E4BB}"/>
              </a:ext>
            </a:extLst>
          </p:cNvPr>
          <p:cNvSpPr txBox="1"/>
          <p:nvPr/>
        </p:nvSpPr>
        <p:spPr>
          <a:xfrm>
            <a:off x="4692742" y="409635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F7FE8-18B8-4CAE-950C-5B436568262D}"/>
              </a:ext>
            </a:extLst>
          </p:cNvPr>
          <p:cNvSpPr txBox="1"/>
          <p:nvPr/>
        </p:nvSpPr>
        <p:spPr>
          <a:xfrm flipH="1">
            <a:off x="457199" y="2190538"/>
            <a:ext cx="510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Electronic structure calculations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A5B1367-E112-485E-B6CD-156405A5470E}"/>
              </a:ext>
            </a:extLst>
          </p:cNvPr>
          <p:cNvSpPr/>
          <p:nvPr/>
        </p:nvSpPr>
        <p:spPr>
          <a:xfrm rot="16200000">
            <a:off x="4432070" y="2201186"/>
            <a:ext cx="120144" cy="361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22C3A7-0943-4670-BA38-83EC113979E9}"/>
              </a:ext>
            </a:extLst>
          </p:cNvPr>
          <p:cNvSpPr txBox="1"/>
          <p:nvPr/>
        </p:nvSpPr>
        <p:spPr>
          <a:xfrm flipH="1">
            <a:off x="4706421" y="2190538"/>
            <a:ext cx="176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BoltzTrap2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6A0E2CE-56D9-471D-B9E8-6858EF01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5409848"/>
            <a:ext cx="3310467" cy="305152"/>
          </a:xfrm>
        </p:spPr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33259-CACF-497E-9A3D-7D7F73A32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711" y="1399667"/>
            <a:ext cx="3275395" cy="6335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462A7-14D3-4ED7-A0B7-27B332313E80}"/>
              </a:ext>
            </a:extLst>
          </p:cNvPr>
          <p:cNvSpPr/>
          <p:nvPr/>
        </p:nvSpPr>
        <p:spPr>
          <a:xfrm>
            <a:off x="5227693" y="1563453"/>
            <a:ext cx="3189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R12"/>
              </a:rPr>
              <a:t>(Relaxation time approximation)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D73AB-430B-41D5-8C63-1B05C1DD701B}"/>
              </a:ext>
            </a:extLst>
          </p:cNvPr>
          <p:cNvSpPr/>
          <p:nvPr/>
        </p:nvSpPr>
        <p:spPr>
          <a:xfrm>
            <a:off x="448053" y="4819725"/>
            <a:ext cx="8892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Madsen, Georg KH, and David J. Singh.,</a:t>
            </a:r>
            <a:r>
              <a:rPr lang="zh-CN" altLang="en-US" sz="1400" i="1" dirty="0"/>
              <a:t> </a:t>
            </a:r>
            <a:r>
              <a:rPr lang="en-US" sz="1400" i="1" dirty="0"/>
              <a:t>Computer Physics Communications 175, no. 1 (2006): 67-71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7803A4F3-0055-4AB1-85FA-9020C1FE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5409848"/>
            <a:ext cx="2133600" cy="305152"/>
          </a:xfrm>
        </p:spPr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2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FE9E-D17F-44F3-8EF9-8C57535E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and thermal conductivity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F31B4-9748-47AB-B108-36487712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AEA0F-66BE-437F-8802-F662D980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Los Alamos National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73769-B4DD-4007-B64E-B29065DC572F}"/>
              </a:ext>
            </a:extLst>
          </p:cNvPr>
          <p:cNvSpPr txBox="1"/>
          <p:nvPr/>
        </p:nvSpPr>
        <p:spPr>
          <a:xfrm>
            <a:off x="3611617" y="1217049"/>
            <a:ext cx="50032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 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/>
              <a:t>/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dirty="0"/>
              <a:t> </a:t>
            </a:r>
            <a:r>
              <a:rPr lang="en-US" dirty="0"/>
              <a:t> = </a:t>
            </a:r>
            <a:r>
              <a:rPr lang="en-US" altLang="zh-CN" dirty="0"/>
              <a:t>1.6*1E21</a:t>
            </a:r>
            <a:r>
              <a:rPr lang="en-US" dirty="0"/>
              <a:t>  (</a:t>
            </a:r>
            <a:r>
              <a:rPr lang="el-GR" dirty="0"/>
              <a:t>Ω</a:t>
            </a:r>
            <a:r>
              <a:rPr lang="en-US" dirty="0" err="1"/>
              <a:t>ms</a:t>
            </a:r>
            <a:r>
              <a:rPr lang="en-US" dirty="0"/>
              <a:t>)</a:t>
            </a:r>
            <a:r>
              <a:rPr lang="en-US" baseline="30000" dirty="0"/>
              <a:t>-1</a:t>
            </a:r>
          </a:p>
          <a:p>
            <a:r>
              <a:rPr lang="en-US" dirty="0"/>
              <a:t>Relaxation time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/>
              <a:t> = 2.7*1E-14 s (experiments)  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/>
              <a:t> = 4.32*1E7 (</a:t>
            </a:r>
            <a:r>
              <a:rPr lang="el-GR" dirty="0"/>
              <a:t>Ω</a:t>
            </a:r>
            <a:r>
              <a:rPr lang="en-US" dirty="0"/>
              <a:t>m)</a:t>
            </a:r>
            <a:r>
              <a:rPr lang="en-US" baseline="30000" dirty="0"/>
              <a:t>-1</a:t>
            </a:r>
            <a:endParaRPr lang="en-US" i="1" dirty="0"/>
          </a:p>
          <a:p>
            <a:r>
              <a:rPr lang="en-US" i="1" dirty="0"/>
              <a:t>Resistivity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i="1" dirty="0"/>
              <a:t> = 1/</a:t>
            </a:r>
            <a:r>
              <a:rPr lang="el-GR" i="1" dirty="0"/>
              <a:t>σ</a:t>
            </a:r>
            <a:r>
              <a:rPr lang="en-US" i="1" dirty="0"/>
              <a:t> = 2.3*1E-8 </a:t>
            </a:r>
            <a:r>
              <a:rPr lang="el-GR" i="1" dirty="0"/>
              <a:t>Ω</a:t>
            </a:r>
            <a:r>
              <a:rPr lang="en-US" i="1" dirty="0"/>
              <a:t>m </a:t>
            </a:r>
          </a:p>
          <a:p>
            <a:r>
              <a:rPr lang="en-US" i="1" dirty="0"/>
              <a:t>(Experiments ~1.72*1E-8 </a:t>
            </a:r>
            <a:r>
              <a:rPr lang="el-GR" i="1" dirty="0"/>
              <a:t>Ω</a:t>
            </a:r>
            <a:r>
              <a:rPr lang="en-US" i="1" dirty="0"/>
              <a:t>m)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B13DA-DD13-48E8-A2DB-65EAC5B633FC}"/>
              </a:ext>
            </a:extLst>
          </p:cNvPr>
          <p:cNvSpPr txBox="1"/>
          <p:nvPr/>
        </p:nvSpPr>
        <p:spPr>
          <a:xfrm>
            <a:off x="3783801" y="3315059"/>
            <a:ext cx="4939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 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/>
              <a:t>/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dirty="0"/>
              <a:t> </a:t>
            </a:r>
            <a:r>
              <a:rPr lang="en-US" dirty="0"/>
              <a:t> = </a:t>
            </a:r>
            <a:r>
              <a:rPr lang="en-US" altLang="zh-CN" dirty="0"/>
              <a:t>125*1E14</a:t>
            </a:r>
            <a:r>
              <a:rPr lang="en-US" dirty="0"/>
              <a:t>  W(</a:t>
            </a:r>
            <a:r>
              <a:rPr lang="en-US" dirty="0" err="1"/>
              <a:t>mK</a:t>
            </a:r>
            <a:r>
              <a:rPr lang="en-US" altLang="zh-CN" dirty="0" err="1"/>
              <a:t>s</a:t>
            </a:r>
            <a:r>
              <a:rPr lang="en-US" dirty="0"/>
              <a:t>)</a:t>
            </a:r>
            <a:r>
              <a:rPr lang="en-US" baseline="30000" dirty="0"/>
              <a:t>-1</a:t>
            </a:r>
          </a:p>
          <a:p>
            <a:r>
              <a:rPr lang="en-US" dirty="0"/>
              <a:t>Relaxation time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dirty="0"/>
              <a:t> = 2.7*1E-14 s (experiments) </a:t>
            </a:r>
            <a:endParaRPr lang="en-US" altLang="zh-CN" dirty="0"/>
          </a:p>
          <a:p>
            <a:r>
              <a:rPr lang="en-US" altLang="zh-CN" i="1" dirty="0"/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/>
              <a:t>= 337.5 W(</a:t>
            </a:r>
            <a:r>
              <a:rPr lang="en-US" i="1" dirty="0" err="1"/>
              <a:t>mK</a:t>
            </a:r>
            <a:r>
              <a:rPr lang="en-US" i="1" dirty="0"/>
              <a:t>)</a:t>
            </a:r>
            <a:r>
              <a:rPr lang="en-US" i="1" baseline="30000" dirty="0"/>
              <a:t>-1</a:t>
            </a:r>
          </a:p>
          <a:p>
            <a:r>
              <a:rPr lang="en-US" i="1" dirty="0"/>
              <a:t>(Experiments ~386 W(</a:t>
            </a:r>
            <a:r>
              <a:rPr lang="en-US" i="1" dirty="0" err="1"/>
              <a:t>mK</a:t>
            </a:r>
            <a:r>
              <a:rPr lang="en-US" i="1" dirty="0"/>
              <a:t>)</a:t>
            </a:r>
            <a:r>
              <a:rPr lang="en-US" i="1" baseline="30000" dirty="0"/>
              <a:t>-1</a:t>
            </a:r>
            <a:r>
              <a:rPr lang="en-US" i="1" dirty="0"/>
              <a:t>)</a:t>
            </a:r>
          </a:p>
        </p:txBody>
      </p:sp>
      <p:pic>
        <p:nvPicPr>
          <p:cNvPr id="8" name="Picture 7" descr="A picture containing different, filled, bunch, sitting&#10;&#10;Description automatically generated">
            <a:extLst>
              <a:ext uri="{FF2B5EF4-FFF2-40B4-BE49-F238E27FC236}">
                <a16:creationId xmlns:a16="http://schemas.microsoft.com/office/drawing/2014/main" id="{96BA7148-A5FC-4069-86B9-812744CC3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82" y="967088"/>
            <a:ext cx="1744095" cy="1703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DDB12-38FD-46D2-B360-07FE07EE2051}"/>
              </a:ext>
            </a:extLst>
          </p:cNvPr>
          <p:cNvSpPr txBox="1"/>
          <p:nvPr/>
        </p:nvSpPr>
        <p:spPr>
          <a:xfrm>
            <a:off x="1553305" y="255636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Pure Cu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D7A186-D45D-4F4C-B565-4E4A61BB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0" y="2991325"/>
            <a:ext cx="3063973" cy="20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B2234D-39DD-4368-A743-7D4D361E3091}"/>
              </a:ext>
            </a:extLst>
          </p:cNvPr>
          <p:cNvCxnSpPr>
            <a:cxnSpLocks/>
          </p:cNvCxnSpPr>
          <p:nvPr/>
        </p:nvCxnSpPr>
        <p:spPr>
          <a:xfrm>
            <a:off x="2068830" y="3040380"/>
            <a:ext cx="21491" cy="1669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ction Button: Return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EF4B151-4B9D-475E-93BE-88ED023C085E}"/>
              </a:ext>
            </a:extLst>
          </p:cNvPr>
          <p:cNvSpPr/>
          <p:nvPr/>
        </p:nvSpPr>
        <p:spPr>
          <a:xfrm>
            <a:off x="7984067" y="4953800"/>
            <a:ext cx="702733" cy="305152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8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2B91-4A69-4798-807F-EDD5740C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properties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08845-3F21-47EF-839C-5564A633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E19E5-FF73-44B0-865B-72E6017A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CA6C8-E633-4BC6-BA88-F4BF64531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21" y="987273"/>
            <a:ext cx="1182492" cy="670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60A3C-5E38-4C04-A424-9708943D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21" y="4564803"/>
            <a:ext cx="1099117" cy="542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16860D-2EB0-4D52-9FDE-BAA3EF60B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021" y="3921830"/>
            <a:ext cx="976966" cy="4865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D3AF98-38F9-4968-86F0-4EC49AFC8044}"/>
              </a:ext>
            </a:extLst>
          </p:cNvPr>
          <p:cNvSpPr txBox="1"/>
          <p:nvPr/>
        </p:nvSpPr>
        <p:spPr>
          <a:xfrm>
            <a:off x="5583808" y="24155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altLang="zh-CN" dirty="0"/>
              <a:t>ulk modulus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8077C-A207-42BB-ADB9-64C4D7D176BF}"/>
              </a:ext>
            </a:extLst>
          </p:cNvPr>
          <p:cNvSpPr txBox="1"/>
          <p:nvPr/>
        </p:nvSpPr>
        <p:spPr>
          <a:xfrm>
            <a:off x="5583808" y="312732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 modulus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E18A37-2733-4EC9-B332-D925EC445161}"/>
              </a:ext>
            </a:extLst>
          </p:cNvPr>
          <p:cNvSpPr txBox="1"/>
          <p:nvPr/>
        </p:nvSpPr>
        <p:spPr>
          <a:xfrm>
            <a:off x="5583808" y="113792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Hooke’s law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6F3C7F-C626-4564-A56D-12CAF35EACC0}"/>
              </a:ext>
            </a:extLst>
          </p:cNvPr>
          <p:cNvSpPr txBox="1"/>
          <p:nvPr/>
        </p:nvSpPr>
        <p:spPr>
          <a:xfrm>
            <a:off x="5583808" y="3954406"/>
            <a:ext cx="192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Young’s modulus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D74D65-FB3E-44ED-81A9-0A0303402737}"/>
              </a:ext>
            </a:extLst>
          </p:cNvPr>
          <p:cNvSpPr txBox="1"/>
          <p:nvPr/>
        </p:nvSpPr>
        <p:spPr>
          <a:xfrm>
            <a:off x="5583808" y="4604252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Poisson’s ratio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131C3-B795-495D-A253-9317C7F83DAC}"/>
              </a:ext>
            </a:extLst>
          </p:cNvPr>
          <p:cNvSpPr txBox="1"/>
          <p:nvPr/>
        </p:nvSpPr>
        <p:spPr>
          <a:xfrm>
            <a:off x="5583808" y="1784571"/>
            <a:ext cx="2303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Elastic constant</a:t>
            </a:r>
            <a:r>
              <a:rPr lang="en-US" altLang="zh-CN" dirty="0"/>
              <a:t>s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E2DCAA-5BB1-44CE-A811-F23C92A90F83}"/>
                  </a:ext>
                </a:extLst>
              </p:cNvPr>
              <p:cNvSpPr txBox="1"/>
              <p:nvPr/>
            </p:nvSpPr>
            <p:spPr>
              <a:xfrm>
                <a:off x="1257021" y="1735837"/>
                <a:ext cx="1392749" cy="563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i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E2DCAA-5BB1-44CE-A811-F23C92A90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21" y="1735837"/>
                <a:ext cx="1392749" cy="563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6719BE-3960-4936-BA18-95F54232B869}"/>
                  </a:ext>
                </a:extLst>
              </p:cNvPr>
              <p:cNvSpPr txBox="1"/>
              <p:nvPr/>
            </p:nvSpPr>
            <p:spPr>
              <a:xfrm>
                <a:off x="1257021" y="2365803"/>
                <a:ext cx="410688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+2(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6719BE-3960-4936-BA18-95F54232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21" y="2365803"/>
                <a:ext cx="4106889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90B00C-CFE8-4855-90F4-63386685ABF4}"/>
                  </a:ext>
                </a:extLst>
              </p:cNvPr>
              <p:cNvSpPr txBox="1"/>
              <p:nvPr/>
            </p:nvSpPr>
            <p:spPr>
              <a:xfrm>
                <a:off x="1257021" y="3023527"/>
                <a:ext cx="4106888" cy="703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55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90B00C-CFE8-4855-90F4-63386685A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21" y="3023527"/>
                <a:ext cx="4106888" cy="703206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ction Button: Return 2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FC2BD8C-5A10-4446-8F80-27F74B20F309}"/>
              </a:ext>
            </a:extLst>
          </p:cNvPr>
          <p:cNvSpPr/>
          <p:nvPr/>
        </p:nvSpPr>
        <p:spPr>
          <a:xfrm>
            <a:off x="7984067" y="4953800"/>
            <a:ext cx="702733" cy="305152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8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A7E6-52BF-4AEE-9110-F975B9E1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Thermal </a:t>
            </a:r>
            <a:r>
              <a:rPr lang="en-US" dirty="0"/>
              <a:t>expansion coefficient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E20F5-C88B-47F9-87CD-CDC09C94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EEF18-2DC1-41E9-BD0A-0ACDE854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1098318-7227-4344-B921-D37BC0C84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4" b="9045"/>
          <a:stretch/>
        </p:blipFill>
        <p:spPr>
          <a:xfrm>
            <a:off x="841795" y="2344964"/>
            <a:ext cx="6858415" cy="284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BDE308-E1B0-4179-A7B1-D891CAE9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8" y="1405002"/>
            <a:ext cx="2080440" cy="251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28B19-8A0B-44E0-B9AB-DA8D9F7B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8" y="1763484"/>
            <a:ext cx="3423794" cy="50867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6FB3B3D-6FBC-4FAE-A90C-CBC0196BF004}"/>
              </a:ext>
            </a:extLst>
          </p:cNvPr>
          <p:cNvSpPr txBox="1">
            <a:spLocks/>
          </p:cNvSpPr>
          <p:nvPr/>
        </p:nvSpPr>
        <p:spPr>
          <a:xfrm>
            <a:off x="457200" y="936585"/>
            <a:ext cx="7945743" cy="432844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Calculated using the Quasi-harmonic approximation (QHA)</a:t>
            </a:r>
          </a:p>
          <a:p>
            <a:endParaRPr lang="en-US" sz="1500" dirty="0"/>
          </a:p>
        </p:txBody>
      </p:sp>
      <p:sp>
        <p:nvSpPr>
          <p:cNvPr id="10" name="Action Button: Return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F3AC1EB-C2C6-4295-B4F1-8BE823D80F14}"/>
              </a:ext>
            </a:extLst>
          </p:cNvPr>
          <p:cNvSpPr/>
          <p:nvPr/>
        </p:nvSpPr>
        <p:spPr>
          <a:xfrm>
            <a:off x="7984067" y="4953800"/>
            <a:ext cx="702733" cy="305152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08A-7EDF-4523-A36D-9E758C0B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30379-BFC4-4666-8E53-CF560287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D530-0DE4-4C7D-AA47-8B6030BB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7C41C-0AF9-4E31-AB7A-00296984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500" dirty="0"/>
          </a:p>
          <a:p>
            <a:r>
              <a:rPr lang="en-US" sz="2500" dirty="0"/>
              <a:t>RF breakdown</a:t>
            </a:r>
          </a:p>
          <a:p>
            <a:r>
              <a:rPr lang="en-US" sz="2500" dirty="0"/>
              <a:t>Figure of merit (FOM) for Cu alloys</a:t>
            </a:r>
          </a:p>
          <a:p>
            <a:r>
              <a:rPr lang="en-US" sz="2500" dirty="0"/>
              <a:t>Cu-Ag as an example</a:t>
            </a:r>
          </a:p>
          <a:p>
            <a:r>
              <a:rPr lang="en-US" sz="2500" dirty="0"/>
              <a:t>High-throughput screening</a:t>
            </a:r>
          </a:p>
          <a:p>
            <a:r>
              <a:rPr lang="en-US" sz="2500" dirty="0"/>
              <a:t>Summary </a:t>
            </a:r>
            <a:r>
              <a:rPr lang="en-US" altLang="zh-CN" sz="2500" dirty="0"/>
              <a:t>and plan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1329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D563-A463-4F44-89D1-6604372C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breakdown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2B77-37FD-8644-B0FD-42E566D7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0BB34-7B8A-164A-BC4E-BCD62C85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322D84-3E99-814C-8EF8-220BF92E348C}"/>
              </a:ext>
            </a:extLst>
          </p:cNvPr>
          <p:cNvSpPr txBox="1">
            <a:spLocks/>
          </p:cNvSpPr>
          <p:nvPr/>
        </p:nvSpPr>
        <p:spPr>
          <a:xfrm>
            <a:off x="457200" y="1536547"/>
            <a:ext cx="4331754" cy="2497626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1714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</a:rPr>
              <a:t>Breakdown probability is dependent on the material of the cavity.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Cu-Ag alloys can optimize breakdown resistance</a:t>
            </a:r>
          </a:p>
          <a:p>
            <a:endParaRPr lang="en-US" sz="1800" dirty="0">
              <a:latin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</a:rPr>
              <a:t>Can we scan the whole periodic table in search of the optimal solute and concentration?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48FEE-D00E-304C-B33F-DF2E203D8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01"/>
          <a:stretch/>
        </p:blipFill>
        <p:spPr>
          <a:xfrm>
            <a:off x="5182989" y="1518356"/>
            <a:ext cx="3836291" cy="2497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7A541-13CA-4C42-BB80-E55146AABF08}"/>
              </a:ext>
            </a:extLst>
          </p:cNvPr>
          <p:cNvSpPr txBox="1"/>
          <p:nvPr/>
        </p:nvSpPr>
        <p:spPr>
          <a:xfrm>
            <a:off x="5103465" y="3874076"/>
            <a:ext cx="3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Simakov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Dolgashev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Tantawi</a:t>
            </a:r>
            <a:r>
              <a:rPr 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E60230-13B6-4D2C-B63B-D2897653545B}"/>
              </a:ext>
            </a:extLst>
          </p:cNvPr>
          <p:cNvSpPr/>
          <p:nvPr/>
        </p:nvSpPr>
        <p:spPr>
          <a:xfrm>
            <a:off x="7874000" y="3054865"/>
            <a:ext cx="34713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08A-7EDF-4523-A36D-9E758C0B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30379-BFC4-4666-8E53-CF560287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CD530-0DE4-4C7D-AA47-8B6030BB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7C41C-0AF9-4E31-AB7A-00296984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500" dirty="0"/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RF breakdown</a:t>
            </a:r>
          </a:p>
          <a:p>
            <a:r>
              <a:rPr lang="en-US" sz="2500" dirty="0"/>
              <a:t>Figure of merit (FOM) for Cu alloys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Cu-Ag as an example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High-throughput screening</a:t>
            </a:r>
          </a:p>
          <a:p>
            <a:r>
              <a:rPr lang="en-US" sz="2500" dirty="0">
                <a:solidFill>
                  <a:schemeClr val="bg1">
                    <a:lumMod val="85000"/>
                  </a:schemeClr>
                </a:solidFill>
              </a:rPr>
              <a:t>Summary </a:t>
            </a:r>
            <a:r>
              <a:rPr lang="en-US" altLang="zh-CN" sz="2500" dirty="0">
                <a:solidFill>
                  <a:schemeClr val="bg1">
                    <a:lumMod val="85000"/>
                  </a:schemeClr>
                </a:solidFill>
              </a:rPr>
              <a:t>and plan</a:t>
            </a:r>
            <a:endParaRPr lang="en-US" sz="2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CF70-1016-8042-85E3-844AAA32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4941C-8765-0344-8698-B271F469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841AE-EA7D-DB42-9B63-228D1F57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634E63-3894-3544-9E28-3FD441951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Tradeoffs: 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Good: </a:t>
            </a:r>
            <a:r>
              <a:rPr lang="en-US" dirty="0"/>
              <a:t>Adding solute atoms can improve strength: limit plastic deformation under thermal loading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Bad: </a:t>
            </a:r>
            <a:r>
              <a:rPr lang="en-US" dirty="0"/>
              <a:t>Adding solute atoms can increase RF dissipation and thermal stresses: increase driving force for plastic deformation</a:t>
            </a:r>
          </a:p>
          <a:p>
            <a:endParaRPr lang="en-US" dirty="0"/>
          </a:p>
          <a:p>
            <a:r>
              <a:rPr lang="en-US" b="1" dirty="0"/>
              <a:t>Figure of merit </a:t>
            </a:r>
            <a:r>
              <a:rPr lang="en-US" dirty="0"/>
              <a:t>(FOM):</a:t>
            </a:r>
          </a:p>
          <a:p>
            <a:pPr lvl="1"/>
            <a:r>
              <a:rPr lang="en-US" dirty="0"/>
              <a:t>Critical stress to move dislocations / Thermal stress created by RF dissipation</a:t>
            </a:r>
          </a:p>
          <a:p>
            <a:pPr lvl="1"/>
            <a:endParaRPr lang="en-US" dirty="0"/>
          </a:p>
          <a:p>
            <a:r>
              <a:rPr lang="en-US" dirty="0"/>
              <a:t>Level of theory: Density Functional Theory (DFT)</a:t>
            </a:r>
          </a:p>
          <a:p>
            <a:endParaRPr lang="en-US" dirty="0"/>
          </a:p>
          <a:p>
            <a:r>
              <a:rPr lang="en-US" dirty="0"/>
              <a:t>Chemical space: Dilute binary Cu alloys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0D4D-8FE2-0344-80DF-07BC0F66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#1: Critical stress to move dislocation</a:t>
            </a:r>
            <a:r>
              <a:rPr lang="en-US" altLang="zh-CN" dirty="0"/>
              <a:t>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5A74B-A147-C343-BEFC-A7FFF91F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F5B7F-6CFC-F747-94DE-785A4598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28253A-00FF-744A-950D-B2EF5C518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err="1"/>
              <a:t>Labusch</a:t>
            </a:r>
            <a:r>
              <a:rPr lang="en-US" sz="1800" b="1" dirty="0"/>
              <a:t>–Nabarro (LN) </a:t>
            </a:r>
            <a:r>
              <a:rPr lang="en-US" altLang="zh-CN" sz="1800" b="1" dirty="0"/>
              <a:t>model: </a:t>
            </a:r>
            <a:r>
              <a:rPr lang="en-US" sz="1800" dirty="0"/>
              <a:t>Critical resolved shear stress required for dislocation motion: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With: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800" b="1" dirty="0"/>
              <a:t>Two key parameters: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Size misfit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Modulus misfit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AB22F-40BA-E243-ACA4-ACAE18245A35}"/>
              </a:ext>
            </a:extLst>
          </p:cNvPr>
          <p:cNvSpPr txBox="1"/>
          <p:nvPr/>
        </p:nvSpPr>
        <p:spPr>
          <a:xfrm>
            <a:off x="1183829" y="4710924"/>
            <a:ext cx="6776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Johan Zander et al., Computational Materials Science 41 (2007) 86–95</a:t>
            </a:r>
          </a:p>
          <a:p>
            <a:pPr algn="ctr"/>
            <a:r>
              <a:rPr lang="en-US" sz="1600" i="1" dirty="0"/>
              <a:t>M. Z. Butt,</a:t>
            </a:r>
            <a:r>
              <a:rPr lang="zh-CN" altLang="en-US" sz="1600" i="1" dirty="0"/>
              <a:t> </a:t>
            </a:r>
            <a:r>
              <a:rPr lang="en-US" sz="1600" i="1" dirty="0"/>
              <a:t>Journal of Materials Science 28 (1993) 2557-2576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2DE06-5097-4349-B758-A17AF5D47895}"/>
                  </a:ext>
                </a:extLst>
              </p:cNvPr>
              <p:cNvSpPr txBox="1"/>
              <p:nvPr/>
            </p:nvSpPr>
            <p:spPr>
              <a:xfrm>
                <a:off x="3237279" y="1623859"/>
                <a:ext cx="2249718" cy="61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7/3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2DE06-5097-4349-B758-A17AF5D47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79" y="1623859"/>
                <a:ext cx="2249718" cy="619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11366-3B52-485A-87F9-1E21BCD6C595}"/>
                  </a:ext>
                </a:extLst>
              </p:cNvPr>
              <p:cNvSpPr txBox="1"/>
              <p:nvPr/>
            </p:nvSpPr>
            <p:spPr>
              <a:xfrm>
                <a:off x="1368187" y="2579603"/>
                <a:ext cx="1257908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C11366-3B52-485A-87F9-1E21BCD6C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87" y="2579603"/>
                <a:ext cx="1257908" cy="5557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E87939-48E3-4D4A-86B2-A3131AEAE2B1}"/>
                  </a:ext>
                </a:extLst>
              </p:cNvPr>
              <p:cNvSpPr txBox="1"/>
              <p:nvPr/>
            </p:nvSpPr>
            <p:spPr>
              <a:xfrm>
                <a:off x="2883162" y="2534838"/>
                <a:ext cx="3818546" cy="75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=9−16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1+0.5|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E87939-48E3-4D4A-86B2-A3131AEA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162" y="2534838"/>
                <a:ext cx="3818546" cy="752578"/>
              </a:xfrm>
              <a:prstGeom prst="rect">
                <a:avLst/>
              </a:prstGeom>
              <a:blipFill>
                <a:blip r:embed="rId4"/>
                <a:stretch>
                  <a:fillRect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1BE90-BEF2-4132-A5D4-56219AD68728}"/>
                  </a:ext>
                </a:extLst>
              </p:cNvPr>
              <p:cNvSpPr txBox="1"/>
              <p:nvPr/>
            </p:nvSpPr>
            <p:spPr>
              <a:xfrm>
                <a:off x="2459328" y="3608172"/>
                <a:ext cx="847668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41BE90-BEF2-4132-A5D4-56219AD68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28" y="3608172"/>
                <a:ext cx="847668" cy="46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E4E61-AD77-4AA6-A92D-B120966C74B9}"/>
                  </a:ext>
                </a:extLst>
              </p:cNvPr>
              <p:cNvSpPr txBox="1"/>
              <p:nvPr/>
            </p:nvSpPr>
            <p:spPr>
              <a:xfrm>
                <a:off x="3008431" y="3980332"/>
                <a:ext cx="87742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E4E61-AD77-4AA6-A92D-B120966C7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431" y="3980332"/>
                <a:ext cx="877420" cy="4675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6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4807-6096-7641-BF23-E4B7D70D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#2: Thermal stress created by RF dissipation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3054-AB81-8748-A356-8A870A7E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2E404-EC73-B541-BBE3-FBF99EBB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5432333"/>
            <a:ext cx="3310467" cy="305152"/>
          </a:xfrm>
        </p:spPr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69DBC-F843-A947-A30B-A8FA06D9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Heating due to RF losses can be estimated from the solution of the heat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E4377-A81C-8947-9FFB-8AF85D8B562C}"/>
              </a:ext>
            </a:extLst>
          </p:cNvPr>
          <p:cNvSpPr txBox="1"/>
          <p:nvPr/>
        </p:nvSpPr>
        <p:spPr>
          <a:xfrm>
            <a:off x="5581085" y="203300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Material properties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162BE-A458-4942-991B-82A8FB3252A2}"/>
              </a:ext>
            </a:extLst>
          </p:cNvPr>
          <p:cNvSpPr txBox="1"/>
          <p:nvPr/>
        </p:nvSpPr>
        <p:spPr>
          <a:xfrm>
            <a:off x="640839" y="2033007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Accelerator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DC063-573F-4A4A-95E0-BA2F50A7A7E0}"/>
                  </a:ext>
                </a:extLst>
              </p:cNvPr>
              <p:cNvSpPr txBox="1"/>
              <p:nvPr/>
            </p:nvSpPr>
            <p:spPr>
              <a:xfrm>
                <a:off x="3329008" y="3783111"/>
                <a:ext cx="2058962" cy="518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DC063-573F-4A4A-95E0-BA2F50A7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008" y="3783111"/>
                <a:ext cx="2058962" cy="518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F64E66-BB51-4299-886E-E11F1D8A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97" y="1888682"/>
            <a:ext cx="2269784" cy="6579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9C9E7-9ECF-4306-BFC6-1428EC39576E}"/>
              </a:ext>
            </a:extLst>
          </p:cNvPr>
          <p:cNvSpPr/>
          <p:nvPr/>
        </p:nvSpPr>
        <p:spPr>
          <a:xfrm>
            <a:off x="3871578" y="1872611"/>
            <a:ext cx="791852" cy="6901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D6537D-6E51-4913-9134-F93DED3B8852}"/>
              </a:ext>
            </a:extLst>
          </p:cNvPr>
          <p:cNvSpPr/>
          <p:nvPr/>
        </p:nvSpPr>
        <p:spPr>
          <a:xfrm>
            <a:off x="4691711" y="1872611"/>
            <a:ext cx="791852" cy="69012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10688E-0001-4245-BD5E-7E21606B68AE}"/>
              </a:ext>
            </a:extLst>
          </p:cNvPr>
          <p:cNvSpPr txBox="1"/>
          <p:nvPr/>
        </p:nvSpPr>
        <p:spPr>
          <a:xfrm>
            <a:off x="1172955" y="4676803"/>
            <a:ext cx="645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Perry B. Wilson. In ITP Conference on Future High Energy Colliders. </a:t>
            </a:r>
          </a:p>
          <a:p>
            <a:pPr algn="ctr"/>
            <a:r>
              <a:rPr lang="en-US" sz="1600" i="1" dirty="0"/>
              <a:t>University of California, Santa Barbara, October 1996.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522171-CF45-4533-B346-5BB16FF737ED}"/>
              </a:ext>
            </a:extLst>
          </p:cNvPr>
          <p:cNvSpPr/>
          <p:nvPr/>
        </p:nvSpPr>
        <p:spPr>
          <a:xfrm>
            <a:off x="559388" y="2921688"/>
            <a:ext cx="8025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 panose="020B0604020202020204" pitchFamily="34" charset="0"/>
              <a:buChar char="•"/>
            </a:pPr>
            <a:r>
              <a:rPr lang="en-US" dirty="0"/>
              <a:t>Assuming that the surface is free to relax in z only, the corresponding in-plane thermal stress is</a:t>
            </a:r>
          </a:p>
        </p:txBody>
      </p:sp>
    </p:spTree>
    <p:extLst>
      <p:ext uri="{BB962C8B-B14F-4D97-AF65-F5344CB8AC3E}">
        <p14:creationId xmlns:p14="http://schemas.microsoft.com/office/powerpoint/2010/main" val="15340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 animBg="1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45F3-F42E-0845-AC31-A3A75D41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FOM = FOM #1 / FOM #2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183C7-38B3-A14D-B699-9D83550A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4/20/2021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492CB-0DAD-D745-A541-57076917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807B60-EC9F-1740-B509-C24664A2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78" y="827119"/>
            <a:ext cx="5710988" cy="43284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Estimating the FOM requires:</a:t>
            </a:r>
          </a:p>
          <a:p>
            <a:r>
              <a:rPr lang="en-US" dirty="0"/>
              <a:t>Lattice constant: direct relaxation</a:t>
            </a:r>
          </a:p>
          <a:p>
            <a:r>
              <a:rPr lang="en-US" dirty="0">
                <a:hlinkClick r:id="rId2" action="ppaction://hlinksldjump"/>
              </a:rPr>
              <a:t>Thermal conductivity: Boltzmann transport</a:t>
            </a:r>
          </a:p>
          <a:p>
            <a:r>
              <a:rPr lang="en-US" dirty="0">
                <a:hlinkClick r:id="rId2" action="ppaction://hlinksldjump"/>
              </a:rPr>
              <a:t>Electrical conductivity: Boltzmann transport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Mechanical properties: </a:t>
            </a:r>
            <a:r>
              <a:rPr lang="en-US" altLang="zh-CN" dirty="0">
                <a:hlinkClick r:id="rId3" action="ppaction://hlinksldjump"/>
              </a:rPr>
              <a:t>finite distortion</a:t>
            </a:r>
            <a:endParaRPr lang="en-US" altLang="zh-CN" dirty="0"/>
          </a:p>
          <a:p>
            <a:r>
              <a:rPr lang="en-US" dirty="0">
                <a:hlinkClick r:id="rId4" action="ppaction://hlinksldjump"/>
              </a:rPr>
              <a:t>Thermal expansion coefficient: quasi-harmonic </a:t>
            </a:r>
            <a:r>
              <a:rPr lang="en-US" altLang="zh-CN" dirty="0">
                <a:hlinkClick r:id="rId4" action="ppaction://hlinksldjump"/>
              </a:rPr>
              <a:t>approximation</a:t>
            </a:r>
            <a:endParaRPr lang="en-US" altLang="zh-CN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These quantities need to be computed vs solute concentration.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This requires tens of DFT calculations per solute per concentration (!)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88C6213-DBD9-AA4F-9C07-55B091A2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61" y="3909432"/>
            <a:ext cx="2258026" cy="14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A9C7157-5E8B-4A47-9DFC-9ECDC99AC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364" y="907481"/>
            <a:ext cx="2200215" cy="1466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4DB03-84A2-9042-92DA-934B8DEF5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561" y="2391636"/>
            <a:ext cx="2187019" cy="14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023FD5C-0634-4581-ACDA-33407E81E54E}" vid="{75320BDF-6E3E-47CF-9684-3FA7584F5E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20560</TotalTime>
  <Words>1144</Words>
  <Application>Microsoft Office PowerPoint</Application>
  <PresentationFormat>On-screen Show (16:10)</PresentationFormat>
  <Paragraphs>247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CMR12</vt:lpstr>
      <vt:lpstr>Roboto</vt:lpstr>
      <vt:lpstr>Arial</vt:lpstr>
      <vt:lpstr>Calibri</vt:lpstr>
      <vt:lpstr>Cambria Math</vt:lpstr>
      <vt:lpstr>Times New Roman</vt:lpstr>
      <vt:lpstr>Wingdings</vt:lpstr>
      <vt:lpstr>Office Theme</vt:lpstr>
      <vt:lpstr>Ab-initio alloy design for C-band accelerators</vt:lpstr>
      <vt:lpstr>Acknowledgements</vt:lpstr>
      <vt:lpstr>Outline</vt:lpstr>
      <vt:lpstr>RF breakdown</vt:lpstr>
      <vt:lpstr>Outline</vt:lpstr>
      <vt:lpstr>FOM overview</vt:lpstr>
      <vt:lpstr>FOM #1: Critical stress to move dislocations</vt:lpstr>
      <vt:lpstr>FOM #2: Thermal stress created by RF dissipation</vt:lpstr>
      <vt:lpstr>FOM = FOM #1 / FOM #2 </vt:lpstr>
      <vt:lpstr>High-throughput workflow</vt:lpstr>
      <vt:lpstr>Outline</vt:lpstr>
      <vt:lpstr>FOM #1: Critical stress to move dislocations</vt:lpstr>
      <vt:lpstr>FOM #1: Critical stress to move dislocations</vt:lpstr>
      <vt:lpstr>FOM #2: Thermal stress created by RF dissipation</vt:lpstr>
      <vt:lpstr>FOM = FOM #1 / FOM #2 </vt:lpstr>
      <vt:lpstr>Outline</vt:lpstr>
      <vt:lpstr>Execution plan and current status:</vt:lpstr>
      <vt:lpstr>Conductivities</vt:lpstr>
      <vt:lpstr>Conductivities</vt:lpstr>
      <vt:lpstr>Shear modulus (GPa)</vt:lpstr>
      <vt:lpstr>Summary and plan</vt:lpstr>
      <vt:lpstr>Electrical and thermal conductivity</vt:lpstr>
      <vt:lpstr>Electrical and thermal conductivity</vt:lpstr>
      <vt:lpstr>Mechanical properties</vt:lpstr>
      <vt:lpstr>Thermal expansion coefficient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Danny Perez</dc:creator>
  <cp:lastModifiedBy>gaoxuew</cp:lastModifiedBy>
  <cp:revision>670</cp:revision>
  <dcterms:created xsi:type="dcterms:W3CDTF">2019-10-18T20:52:25Z</dcterms:created>
  <dcterms:modified xsi:type="dcterms:W3CDTF">2021-04-21T16:17:52Z</dcterms:modified>
</cp:coreProperties>
</file>