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55" r:id="rId3"/>
    <p:sldId id="352" r:id="rId4"/>
    <p:sldId id="329" r:id="rId5"/>
    <p:sldId id="357" r:id="rId6"/>
    <p:sldId id="384" r:id="rId7"/>
    <p:sldId id="360" r:id="rId8"/>
    <p:sldId id="332" r:id="rId9"/>
    <p:sldId id="334" r:id="rId10"/>
    <p:sldId id="333" r:id="rId11"/>
    <p:sldId id="365" r:id="rId12"/>
    <p:sldId id="366" r:id="rId13"/>
    <p:sldId id="375" r:id="rId14"/>
    <p:sldId id="382" r:id="rId15"/>
    <p:sldId id="367" r:id="rId16"/>
    <p:sldId id="369" r:id="rId17"/>
    <p:sldId id="370" r:id="rId18"/>
    <p:sldId id="371" r:id="rId19"/>
    <p:sldId id="373" r:id="rId20"/>
    <p:sldId id="379" r:id="rId21"/>
    <p:sldId id="335" r:id="rId22"/>
    <p:sldId id="336" r:id="rId23"/>
    <p:sldId id="297" r:id="rId24"/>
    <p:sldId id="337" r:id="rId25"/>
    <p:sldId id="383" r:id="rId26"/>
    <p:sldId id="359" r:id="rId27"/>
    <p:sldId id="385" r:id="rId28"/>
    <p:sldId id="347" r:id="rId29"/>
    <p:sldId id="351" r:id="rId30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00"/>
    <a:srgbClr val="3333FF"/>
    <a:srgbClr val="FF66FF"/>
    <a:srgbClr val="1B3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3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420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21B7A-4678-4190-A8E7-43FD9579968E}" type="datetimeFigureOut">
              <a:rPr lang="en-GB" smtClean="0"/>
              <a:t>21/04/2021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AE117-1528-4CBD-AB86-A1F2046E9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1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75A2-7CF5-42BE-B627-557179A880D6}" type="datetime1">
              <a:rPr lang="en-GB" smtClean="0"/>
              <a:t>21/04/2021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A33464BE-58F7-41EE-8B3A-C84D3DE73A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45797" y="6275950"/>
            <a:ext cx="12293072" cy="588034"/>
          </a:xfrm>
          <a:prstGeom prst="rect">
            <a:avLst/>
          </a:prstGeom>
          <a:solidFill>
            <a:srgbClr val="1B3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50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4E86-D705-4F52-81EF-A49181DD6305}" type="datetime1">
              <a:rPr lang="en-GB" smtClean="0"/>
              <a:t>21/04/2021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4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8C43-96E6-4E55-B9DD-0660B5CA8B4F}" type="datetime1">
              <a:rPr lang="en-GB" smtClean="0"/>
              <a:t>21/04/2021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29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275775"/>
            <a:ext cx="12192000" cy="684482"/>
          </a:xfrm>
          <a:prstGeom prst="rect">
            <a:avLst/>
          </a:prstGeom>
          <a:solidFill>
            <a:srgbClr val="1B3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1274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3297"/>
            <a:ext cx="10515600" cy="47242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7DD6E-6A63-46BD-8346-D59E211CE900}" type="datetime1">
              <a:rPr lang="en-GB" smtClean="0"/>
              <a:t>21/04/2021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A33464BE-58F7-41EE-8B3A-C84D3DE73A0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Bildergebnis für john adams institute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71" y="6276066"/>
            <a:ext cx="1934530" cy="5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951794"/>
            <a:ext cx="105156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9" y="6129769"/>
            <a:ext cx="871281" cy="871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79" y="6278311"/>
            <a:ext cx="1888047" cy="5796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73186"/>
            <a:ext cx="585789" cy="5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5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2098-A4C2-426A-A42B-445C9EB0C491}" type="datetime1">
              <a:rPr lang="en-GB" smtClean="0"/>
              <a:t>21/04/2021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1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9B9F-90C0-45ED-A24A-5F5E89466148}" type="datetime1">
              <a:rPr lang="en-GB" smtClean="0"/>
              <a:t>21/04/2021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5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134B-9E18-49D3-AEBC-56BC40B9EC91}" type="datetime1">
              <a:rPr lang="en-GB" smtClean="0"/>
              <a:t>21/04/2021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81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7AAD-C743-42BD-A729-3BF428069610}" type="datetime1">
              <a:rPr lang="en-GB" smtClean="0"/>
              <a:t>21/04/2021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29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5058-6584-44B4-894E-AE22DB771900}" type="datetime1">
              <a:rPr lang="en-GB" smtClean="0"/>
              <a:t>21/04/2021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6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9575-5AA1-408F-8F1D-099847058F5D}" type="datetime1">
              <a:rPr lang="en-GB" smtClean="0"/>
              <a:t>21/04/2021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48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AF7B3-A757-4E2F-A596-BF9ADFA0FBD9}" type="datetime1">
              <a:rPr lang="en-GB" smtClean="0"/>
              <a:t>21/04/2021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46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496A6-E9EE-4F20-A358-BE5F2B3402EB}" type="datetime1">
              <a:rPr lang="en-GB" smtClean="0"/>
              <a:t>21/04/2021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464BE-58F7-41EE-8B3A-C84D3DE73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9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" b="13802"/>
          <a:stretch/>
        </p:blipFill>
        <p:spPr>
          <a:xfrm>
            <a:off x="0" y="-25401"/>
            <a:ext cx="12201402" cy="6302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23" y="-203723"/>
            <a:ext cx="12192000" cy="6482474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0" y="-173243"/>
            <a:ext cx="12201402" cy="1579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46" y="2263146"/>
            <a:ext cx="11074302" cy="1538834"/>
          </a:xfrm>
        </p:spPr>
        <p:txBody>
          <a:bodyPr>
            <a:normAutofit fontScale="90000"/>
          </a:bodyPr>
          <a:lstStyle/>
          <a:p>
            <a:r>
              <a:rPr lang="en-GB" dirty="0"/>
              <a:t>Local power coupling as a predictor of high-gradient breakdown performance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4747" y="4991165"/>
            <a:ext cx="7269699" cy="12632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Jan Paszkiewicz, </a:t>
            </a:r>
            <a:r>
              <a:rPr lang="en-US" dirty="0" err="1"/>
              <a:t>Alexej</a:t>
            </a:r>
            <a:r>
              <a:rPr lang="en-US" dirty="0"/>
              <a:t> </a:t>
            </a:r>
            <a:r>
              <a:rPr lang="en-US" dirty="0" err="1"/>
              <a:t>Grudiev</a:t>
            </a:r>
            <a:r>
              <a:rPr lang="en-US" dirty="0"/>
              <a:t>, Walter </a:t>
            </a:r>
            <a:r>
              <a:rPr lang="en-US" dirty="0" err="1"/>
              <a:t>Wuensch</a:t>
            </a:r>
            <a:endParaRPr lang="en-US" dirty="0"/>
          </a:p>
          <a:p>
            <a:r>
              <a:rPr lang="en-US" dirty="0"/>
              <a:t>High Gradient Workshop 2021</a:t>
            </a:r>
          </a:p>
          <a:p>
            <a:r>
              <a:rPr lang="en-GB" dirty="0"/>
              <a:t>21 April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8" descr="Bildergebnis für john adams institut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81" y="58667"/>
            <a:ext cx="3765494" cy="107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5" y="-33988"/>
            <a:ext cx="1317086" cy="1295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71" y="-296328"/>
            <a:ext cx="1819950" cy="1819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35" y="58668"/>
            <a:ext cx="3464827" cy="106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20" y="1346500"/>
            <a:ext cx="5580160" cy="4095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27"/>
            <a:ext cx="10515600" cy="1325563"/>
          </a:xfrm>
        </p:spPr>
        <p:txBody>
          <a:bodyPr/>
          <a:lstStyle/>
          <a:p>
            <a:r>
              <a:rPr lang="en-US" dirty="0"/>
              <a:t>Outline of Procedure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3111738" y="1021057"/>
            <a:ext cx="590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Combine the two plots to find a quasi-equilibrium solution: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2291" y="1865259"/>
            <a:ext cx="281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Original, unperturbed field</a:t>
            </a:r>
            <a:endParaRPr lang="en-GB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958057" y="2193039"/>
            <a:ext cx="937761" cy="408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3018917" y="3528013"/>
            <a:ext cx="977477" cy="9780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33476" y="4529740"/>
            <a:ext cx="352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when loaded by a breakdown.</a:t>
            </a:r>
          </a:p>
          <a:p>
            <a:r>
              <a:rPr lang="en-US" dirty="0"/>
              <a:t>This is our new quantity.</a:t>
            </a:r>
            <a:endParaRPr lang="en-GB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2CECFAB-04B3-4048-B589-C651047D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33464BE-58F7-41EE-8B3A-C84D3DE73A0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241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20" y="1346500"/>
            <a:ext cx="5580160" cy="409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27"/>
            <a:ext cx="10515600" cy="1325563"/>
          </a:xfrm>
        </p:spPr>
        <p:txBody>
          <a:bodyPr/>
          <a:lstStyle/>
          <a:p>
            <a:r>
              <a:rPr lang="en-US" dirty="0"/>
              <a:t>Dependence on properties</a:t>
            </a:r>
            <a:endParaRPr lang="en-GB" dirty="0"/>
          </a:p>
        </p:txBody>
      </p:sp>
      <p:sp>
        <p:nvSpPr>
          <p:cNvPr id="60" name="TextBox 59"/>
          <p:cNvSpPr txBox="1"/>
          <p:nvPr/>
        </p:nvSpPr>
        <p:spPr>
          <a:xfrm>
            <a:off x="975418" y="1860906"/>
            <a:ext cx="21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unloaded field</a:t>
            </a:r>
            <a:endParaRPr lang="en-GB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018917" y="2183378"/>
            <a:ext cx="937761" cy="408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6624298" y="2788291"/>
            <a:ext cx="907470" cy="5178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768" y="2268612"/>
            <a:ext cx="352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</a:t>
            </a:r>
            <a:r>
              <a:rPr lang="en-US" baseline="-25000" dirty="0"/>
              <a:t>bd</a:t>
            </a:r>
            <a:r>
              <a:rPr lang="en-US" dirty="0"/>
              <a:t> = more power coupling (</a:t>
            </a:r>
            <a:r>
              <a:rPr lang="en-US" dirty="0" err="1"/>
              <a:t>eg.</a:t>
            </a:r>
            <a:r>
              <a:rPr lang="en-US" dirty="0"/>
              <a:t> Larger aperture, better impedance match, etc.)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111738" y="1021057"/>
            <a:ext cx="557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Compare with a different case:</a:t>
            </a:r>
            <a:endParaRPr lang="en-GB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11738" y="3306160"/>
            <a:ext cx="930873" cy="17390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108" y="5072905"/>
            <a:ext cx="352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loaded field than before: higher breakdown rate</a:t>
            </a:r>
            <a:endParaRPr lang="en-GB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11AEE13-8066-4778-AC86-F0DBB649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33464BE-58F7-41EE-8B3A-C84D3DE73A0D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5661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20" y="1346500"/>
            <a:ext cx="5580159" cy="409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27"/>
            <a:ext cx="10515600" cy="1325563"/>
          </a:xfrm>
        </p:spPr>
        <p:txBody>
          <a:bodyPr/>
          <a:lstStyle/>
          <a:p>
            <a:r>
              <a:rPr lang="en-US" dirty="0"/>
              <a:t>Dependence on properties</a:t>
            </a:r>
            <a:endParaRPr lang="en-GB" dirty="0"/>
          </a:p>
        </p:txBody>
      </p:sp>
      <p:sp>
        <p:nvSpPr>
          <p:cNvPr id="60" name="TextBox 59"/>
          <p:cNvSpPr txBox="1"/>
          <p:nvPr/>
        </p:nvSpPr>
        <p:spPr>
          <a:xfrm>
            <a:off x="1163053" y="1803962"/>
            <a:ext cx="235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unloaded field</a:t>
            </a:r>
            <a:endParaRPr lang="en-GB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018917" y="2183378"/>
            <a:ext cx="999630" cy="10287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6438296" y="4090737"/>
            <a:ext cx="1919641" cy="4203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357937" y="3898416"/>
            <a:ext cx="119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R</a:t>
            </a:r>
            <a:r>
              <a:rPr lang="en-US" baseline="-25000" dirty="0"/>
              <a:t>bd</a:t>
            </a:r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18547" y="1021057"/>
            <a:ext cx="375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Compare with a different case:</a:t>
            </a:r>
            <a:endParaRPr lang="en-GB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11738" y="3962400"/>
            <a:ext cx="906809" cy="1082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97225" y="5045242"/>
            <a:ext cx="258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unloaded field </a:t>
            </a:r>
          </a:p>
          <a:p>
            <a:r>
              <a:rPr lang="en-US" dirty="0"/>
              <a:t>= lower loaded field</a:t>
            </a:r>
          </a:p>
          <a:p>
            <a:r>
              <a:rPr lang="en-US" dirty="0"/>
              <a:t>= lower breakdown rate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071436" y="5513777"/>
            <a:ext cx="760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Implications: No BD without E field, but power flow plays an important role.</a:t>
            </a:r>
          </a:p>
          <a:p>
            <a:pPr algn="just"/>
            <a:r>
              <a:rPr lang="en-GB" b="1" dirty="0"/>
              <a:t>The calculation is repeated for every point in the structure.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A4317C1-40B3-4572-9221-EF16758A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33464BE-58F7-41EE-8B3A-C84D3DE73A0D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47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Model of an Accelerating Structure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08" y="4892641"/>
            <a:ext cx="6948184" cy="11860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7" y="1284289"/>
            <a:ext cx="4250152" cy="313527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22568" y="1106905"/>
            <a:ext cx="6516695" cy="2791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Infinite 1D array of coupled resonant cells.</a:t>
            </a:r>
          </a:p>
          <a:p>
            <a:r>
              <a:rPr lang="en-US" dirty="0"/>
              <a:t>Use an </a:t>
            </a:r>
            <a:r>
              <a:rPr lang="en-US" dirty="0" err="1"/>
              <a:t>eigenmode</a:t>
            </a:r>
            <a:r>
              <a:rPr lang="en-US" dirty="0"/>
              <a:t> solver to get values for circuit parameters: Q &amp; dispersion curve give enough information to solve for L, C, R and M.</a:t>
            </a:r>
          </a:p>
          <a:p>
            <a:r>
              <a:rPr lang="en-US" dirty="0"/>
              <a:t>Solve to get characteristic impedance Z</a:t>
            </a:r>
            <a:r>
              <a:rPr lang="en-US" baseline="-25000" dirty="0"/>
              <a:t>0</a:t>
            </a:r>
            <a:r>
              <a:rPr lang="en-US" dirty="0"/>
              <a:t>, which relates power flow to cell voltage.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91033" y="3666722"/>
                <a:ext cx="5379763" cy="7805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33" y="3666722"/>
                <a:ext cx="5379763" cy="7805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39A2BD7-9565-4DCE-812D-41CEFD7C4F5C}"/>
              </a:ext>
            </a:extLst>
          </p:cNvPr>
          <p:cNvSpPr txBox="1"/>
          <p:nvPr/>
        </p:nvSpPr>
        <p:spPr>
          <a:xfrm>
            <a:off x="8125368" y="1037069"/>
            <a:ext cx="280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Dispersion curve derived from model: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27369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Model of an Accelerating Structure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98" y="1481755"/>
            <a:ext cx="3782718" cy="2774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92" y="4389790"/>
            <a:ext cx="6069060" cy="175683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01704" y="1106907"/>
            <a:ext cx="6595050" cy="1997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Insert a port to represent the breakdown.</a:t>
            </a:r>
          </a:p>
          <a:p>
            <a:r>
              <a:rPr lang="en-US" dirty="0"/>
              <a:t>Modelled as a small antenna connected to a load.</a:t>
            </a:r>
          </a:p>
          <a:p>
            <a:r>
              <a:rPr lang="en-US" dirty="0"/>
              <a:t>Coupling (transformer ratio) varies with location and related to surface field at that point.</a:t>
            </a:r>
          </a:p>
          <a:p>
            <a:r>
              <a:rPr lang="en-US" dirty="0"/>
              <a:t>Strong dependence on group velocity and bandwidth.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1063" y="1018221"/>
            <a:ext cx="359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Breakdown resistance vs frequency and aperture size: 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D85DBA-CE69-47FD-A7D4-DD07A68E68F1}"/>
                  </a:ext>
                </a:extLst>
              </p:cNvPr>
              <p:cNvSpPr txBox="1"/>
              <p:nvPr/>
            </p:nvSpPr>
            <p:spPr>
              <a:xfrm>
                <a:off x="524964" y="3363584"/>
                <a:ext cx="5571036" cy="7805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𝑏𝑑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𝑎𝑛𝑡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𝑎𝑐𝑐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D85DBA-CE69-47FD-A7D4-DD07A68E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64" y="3363584"/>
                <a:ext cx="5571036" cy="7805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BEB8B86A-EFFF-49D3-9507-A62A7AF82FC0}"/>
              </a:ext>
            </a:extLst>
          </p:cNvPr>
          <p:cNvGrpSpPr/>
          <p:nvPr/>
        </p:nvGrpSpPr>
        <p:grpSpPr>
          <a:xfrm>
            <a:off x="5529264" y="2813408"/>
            <a:ext cx="1877637" cy="815370"/>
            <a:chOff x="5995973" y="2674388"/>
            <a:chExt cx="1877637" cy="81537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1436DFD-3583-403B-8FF6-8C5BAAAEA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5973" y="3237253"/>
              <a:ext cx="240863" cy="2525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C569CB-C906-4A31-8E9E-75EEB1A3DA97}"/>
                </a:ext>
              </a:extLst>
            </p:cNvPr>
            <p:cNvSpPr txBox="1"/>
            <p:nvPr/>
          </p:nvSpPr>
          <p:spPr>
            <a:xfrm>
              <a:off x="6096000" y="2674388"/>
              <a:ext cx="1777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</a:rPr>
                <a:t>Local E-field at breakdown site</a:t>
              </a:r>
              <a:endParaRPr lang="en-CH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DFE08F-0384-43A0-A01C-FAFD4059DAFD}"/>
              </a:ext>
            </a:extLst>
          </p:cNvPr>
          <p:cNvGrpSpPr/>
          <p:nvPr/>
        </p:nvGrpSpPr>
        <p:grpSpPr>
          <a:xfrm>
            <a:off x="1469284" y="3362311"/>
            <a:ext cx="2847669" cy="2093365"/>
            <a:chOff x="1923114" y="3174841"/>
            <a:chExt cx="2847669" cy="20933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31E7906-FD92-4722-AC7A-4ABDD034586B}"/>
                    </a:ext>
                  </a:extLst>
                </p:cNvPr>
                <p:cNvSpPr txBox="1"/>
                <p:nvPr/>
              </p:nvSpPr>
              <p:spPr>
                <a:xfrm>
                  <a:off x="1923114" y="4573336"/>
                  <a:ext cx="705194" cy="6948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H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CH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CH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GB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𝒈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CH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31E7906-FD92-4722-AC7A-4ABDD0345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3114" y="4573336"/>
                  <a:ext cx="705194" cy="69487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3E691D-BCBD-4296-9221-202B66EFE810}"/>
                </a:ext>
              </a:extLst>
            </p:cNvPr>
            <p:cNvSpPr/>
            <p:nvPr/>
          </p:nvSpPr>
          <p:spPr>
            <a:xfrm>
              <a:off x="2070428" y="3174841"/>
              <a:ext cx="2700355" cy="95071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5A49B7B-06B5-48ED-A907-4FDAD4DEE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5470" y="4161235"/>
              <a:ext cx="85764" cy="3764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01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Calculation of R</a:t>
            </a:r>
            <a:r>
              <a:rPr lang="en-US" baseline="-25000" dirty="0"/>
              <a:t>bd</a:t>
            </a:r>
            <a:endParaRPr lang="en-GB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11403" r="16606" b="12381"/>
          <a:stretch/>
        </p:blipFill>
        <p:spPr>
          <a:xfrm>
            <a:off x="7252673" y="2592525"/>
            <a:ext cx="3386069" cy="16183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17356" r="16590" b="16588"/>
          <a:stretch/>
        </p:blipFill>
        <p:spPr>
          <a:xfrm>
            <a:off x="1267691" y="2718914"/>
            <a:ext cx="3319895" cy="140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87604" y="1021057"/>
                <a:ext cx="10221564" cy="863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Method 1: Run a separate simulation where the antenna is the power source. Note the perturbation in E field for a given antenna current I: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𝑏𝑑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=</m:t>
                    </m:r>
                    <m:r>
                      <a:rPr lang="en-US" sz="1800" b="0" i="1" smtClean="0">
                        <a:latin typeface="Cambria Math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𝑎𝑛𝑡𝑒𝑛𝑛𝑎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𝑎𝑛𝑡𝑒𝑛𝑛𝑎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04" y="1021057"/>
                <a:ext cx="10221564" cy="863185"/>
              </a:xfrm>
              <a:prstGeom prst="rect">
                <a:avLst/>
              </a:prstGeom>
              <a:blipFill>
                <a:blip r:embed="rId4"/>
                <a:stretch>
                  <a:fillRect l="-477" t="-352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085668" y="2072584"/>
            <a:ext cx="372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from waveguide port (i.e. normal operation for acceleration):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7252673" y="2072583"/>
            <a:ext cx="349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from antenna (not physical, used for calculating R</a:t>
            </a:r>
            <a:r>
              <a:rPr lang="en-US" baseline="-25000" dirty="0"/>
              <a:t>bd</a:t>
            </a:r>
            <a:r>
              <a:rPr lang="en-US" dirty="0"/>
              <a:t>):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-20185" y="3291387"/>
            <a:ext cx="138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port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4451597" y="3315537"/>
            <a:ext cx="138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 port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6122392" y="3297616"/>
            <a:ext cx="138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port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0589758" y="3196577"/>
            <a:ext cx="138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 port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9891865" y="4393665"/>
            <a:ext cx="100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Antenna</a:t>
            </a:r>
            <a:endParaRPr lang="en-GB" dirty="0"/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 flipV="1">
            <a:off x="9216464" y="3649029"/>
            <a:ext cx="704870" cy="7446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121AD7-DB13-419F-A1FC-3083EAC660F9}"/>
              </a:ext>
            </a:extLst>
          </p:cNvPr>
          <p:cNvCxnSpPr/>
          <p:nvPr/>
        </p:nvCxnSpPr>
        <p:spPr>
          <a:xfrm>
            <a:off x="1553258" y="3408211"/>
            <a:ext cx="27068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EE2D43-B85E-437F-B336-25B46A24620A}"/>
              </a:ext>
            </a:extLst>
          </p:cNvPr>
          <p:cNvCxnSpPr>
            <a:cxnSpLocks/>
          </p:cNvCxnSpPr>
          <p:nvPr/>
        </p:nvCxnSpPr>
        <p:spPr>
          <a:xfrm>
            <a:off x="9361844" y="3403015"/>
            <a:ext cx="97480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726CCF-16B9-465D-94E6-92D4C7384EEB}"/>
              </a:ext>
            </a:extLst>
          </p:cNvPr>
          <p:cNvCxnSpPr>
            <a:cxnSpLocks/>
          </p:cNvCxnSpPr>
          <p:nvPr/>
        </p:nvCxnSpPr>
        <p:spPr>
          <a:xfrm flipH="1">
            <a:off x="7663113" y="3403015"/>
            <a:ext cx="12839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C6265-052B-44B0-9032-9062BF550FBB}"/>
                  </a:ext>
                </a:extLst>
              </p:cNvPr>
              <p:cNvSpPr txBox="1"/>
              <p:nvPr/>
            </p:nvSpPr>
            <p:spPr>
              <a:xfrm>
                <a:off x="787604" y="5044296"/>
                <a:ext cx="10221564" cy="863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Method 2: </a:t>
                </a:r>
                <a:r>
                  <a:rPr lang="en-GB" b="1" dirty="0"/>
                  <a:t>Calculate Z-parameter matrix including the antenna as a port: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𝑏𝑑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=</m:t>
                    </m:r>
                    <m:r>
                      <a:rPr lang="en-US" sz="1800" b="0" i="1" smtClean="0">
                        <a:latin typeface="Cambria Math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b="1" dirty="0"/>
              </a:p>
              <a:p>
                <a:r>
                  <a:rPr lang="en-GB" b="1" dirty="0"/>
                  <a:t>Better in principle but more sensitive to mesh quality.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C6265-052B-44B0-9032-9062BF550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04" y="5044296"/>
                <a:ext cx="10221564" cy="863185"/>
              </a:xfrm>
              <a:prstGeom prst="rect">
                <a:avLst/>
              </a:prstGeom>
              <a:blipFill>
                <a:blip r:embed="rId5"/>
                <a:stretch>
                  <a:fillRect l="-477" b="-985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45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568" y="1208343"/>
            <a:ext cx="6166623" cy="45586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Simulated a series of accelerating </a:t>
            </a:r>
          </a:p>
          <a:p>
            <a:pPr marL="0" indent="0">
              <a:buNone/>
            </a:pPr>
            <a:r>
              <a:rPr lang="en-US" sz="2400" dirty="0"/>
              <a:t>cells with the following properties:</a:t>
            </a:r>
          </a:p>
          <a:p>
            <a:endParaRPr lang="en-US" sz="2000" dirty="0"/>
          </a:p>
          <a:p>
            <a:r>
              <a:rPr lang="en-US" sz="2000" dirty="0"/>
              <a:t>120° phase advance</a:t>
            </a:r>
          </a:p>
          <a:p>
            <a:r>
              <a:rPr lang="en-US" sz="2000" dirty="0"/>
              <a:t>2 mm iris thickness</a:t>
            </a:r>
          </a:p>
          <a:p>
            <a:r>
              <a:rPr lang="en-US" sz="2000" dirty="0"/>
              <a:t>2 mm corner rounding</a:t>
            </a:r>
          </a:p>
          <a:p>
            <a:r>
              <a:rPr lang="en-US" sz="2000" dirty="0"/>
              <a:t>8.33 mm periodicity (for </a:t>
            </a:r>
            <a:r>
              <a:rPr lang="el-GR" sz="2000" dirty="0"/>
              <a:t>β</a:t>
            </a:r>
            <a:r>
              <a:rPr lang="en-US" sz="2000" dirty="0"/>
              <a:t> = 1)</a:t>
            </a:r>
          </a:p>
          <a:p>
            <a:r>
              <a:rPr lang="en-US" sz="2000" dirty="0"/>
              <a:t>Iris radius scanned from 2.5 mm to 6 mm</a:t>
            </a:r>
          </a:p>
          <a:p>
            <a:r>
              <a:rPr lang="en-US" sz="2000" dirty="0"/>
              <a:t>Tuned to 12 GHz by varying cell diameter</a:t>
            </a:r>
          </a:p>
          <a:p>
            <a:r>
              <a:rPr lang="en-US" sz="2000" dirty="0"/>
              <a:t>Structures of 3 regular cells + 2 matching cells fed with TM01 via circular waveguide.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Important to know details of power coupling &amp; matching for this calculation!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-41274"/>
            <a:ext cx="10515600" cy="1325563"/>
          </a:xfrm>
        </p:spPr>
        <p:txBody>
          <a:bodyPr/>
          <a:lstStyle/>
          <a:p>
            <a:r>
              <a:rPr lang="en-US" dirty="0"/>
              <a:t>Study with Simple TM</a:t>
            </a:r>
            <a:r>
              <a:rPr lang="en-US" baseline="-25000" dirty="0"/>
              <a:t>010</a:t>
            </a:r>
            <a:r>
              <a:rPr lang="en-US" dirty="0"/>
              <a:t> Structures</a:t>
            </a:r>
            <a:endParaRPr lang="en-SG" dirty="0"/>
          </a:p>
        </p:txBody>
      </p:sp>
      <p:grpSp>
        <p:nvGrpSpPr>
          <p:cNvPr id="10" name="Group 9"/>
          <p:cNvGrpSpPr/>
          <p:nvPr/>
        </p:nvGrpSpPr>
        <p:grpSpPr>
          <a:xfrm>
            <a:off x="7326077" y="1208344"/>
            <a:ext cx="3417275" cy="2012042"/>
            <a:chOff x="6989192" y="1030544"/>
            <a:chExt cx="3417275" cy="20120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01" t="7721" r="38112" b="49302"/>
            <a:stretch/>
          </p:blipFill>
          <p:spPr>
            <a:xfrm>
              <a:off x="6989192" y="1038360"/>
              <a:ext cx="1110522" cy="15840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5" t="7783" r="38780" b="50091"/>
            <a:stretch/>
          </p:blipFill>
          <p:spPr>
            <a:xfrm>
              <a:off x="8200896" y="1038362"/>
              <a:ext cx="1051111" cy="15840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6" t="5284" r="38158" b="52405"/>
            <a:stretch/>
          </p:blipFill>
          <p:spPr>
            <a:xfrm>
              <a:off x="9317797" y="1030544"/>
              <a:ext cx="1088670" cy="15900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99244" y="1955667"/>
              <a:ext cx="490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E</a:t>
              </a:r>
              <a:endParaRPr lang="en-GB" sz="2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81242" y="1955665"/>
              <a:ext cx="490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H</a:t>
              </a:r>
              <a:endParaRPr lang="en-GB" sz="2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16923" y="1957832"/>
              <a:ext cx="490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S</a:t>
              </a:r>
              <a:r>
                <a:rPr lang="en-US" sz="2400" b="1" baseline="-25000" dirty="0"/>
                <a:t>c</a:t>
              </a:r>
              <a:endParaRPr lang="en-GB" sz="2400" b="1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6435" y="2673254"/>
              <a:ext cx="3360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Eigenmode</a:t>
              </a:r>
              <a:r>
                <a:rPr lang="en-US" dirty="0"/>
                <a:t> field distributions</a:t>
              </a:r>
              <a:endParaRPr lang="en-SG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91" y="3556056"/>
            <a:ext cx="4583142" cy="23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07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5"/>
          <a:stretch/>
        </p:blipFill>
        <p:spPr>
          <a:xfrm>
            <a:off x="2389324" y="1061449"/>
            <a:ext cx="1873586" cy="2199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</a:t>
            </a:r>
            <a:r>
              <a:rPr lang="en-US" baseline="-25000" dirty="0"/>
              <a:t>010</a:t>
            </a:r>
            <a:r>
              <a:rPr lang="en-US" dirty="0"/>
              <a:t> Structures – Breakdown Locations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17</a:t>
            </a:fld>
            <a:endParaRPr lang="en-GB" dirty="0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3397827" y="1179737"/>
            <a:ext cx="1378457" cy="3413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65554" y="1003659"/>
            <a:ext cx="20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 position is apex</a:t>
            </a:r>
            <a:endParaRPr lang="en-SG" dirty="0"/>
          </a:p>
        </p:txBody>
      </p:sp>
      <p:sp>
        <p:nvSpPr>
          <p:cNvPr id="36" name="TextBox 35"/>
          <p:cNvSpPr txBox="1"/>
          <p:nvPr/>
        </p:nvSpPr>
        <p:spPr>
          <a:xfrm>
            <a:off x="332568" y="1384773"/>
            <a:ext cx="23401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Antennas placed along surface of </a:t>
            </a:r>
            <a:r>
              <a:rPr lang="en-US" dirty="0" err="1"/>
              <a:t>centre</a:t>
            </a:r>
            <a:r>
              <a:rPr lang="en-US" dirty="0"/>
              <a:t> cell:</a:t>
            </a:r>
            <a:endParaRPr lang="en-GB" baseline="-25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4" y="1041955"/>
            <a:ext cx="2876336" cy="215725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5423479" y="6377901"/>
            <a:ext cx="522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Structure post-mortem: A. P. </a:t>
            </a:r>
            <a:r>
              <a:rPr lang="en-US" dirty="0" err="1">
                <a:solidFill>
                  <a:schemeClr val="bg1"/>
                </a:solidFill>
              </a:rPr>
              <a:t>Fontenla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7" name="Picture 3" descr="G:\HG_2019\e0_profile_2.5_to_6mm.png">
            <a:extLst>
              <a:ext uri="{FF2B5EF4-FFF2-40B4-BE49-F238E27FC236}">
                <a16:creationId xmlns:a16="http://schemas.microsoft.com/office/drawing/2014/main" id="{4796E948-1BAB-4A02-B677-68212BB5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" y="3368012"/>
            <a:ext cx="409898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G:\HG_2019\eloaded_profile_2.5mm_to_6mm.png">
            <a:extLst>
              <a:ext uri="{FF2B5EF4-FFF2-40B4-BE49-F238E27FC236}">
                <a16:creationId xmlns:a16="http://schemas.microsoft.com/office/drawing/2014/main" id="{5A587554-9A72-43B9-B23A-EA4997D7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91" y="3376690"/>
            <a:ext cx="414491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FEF06CC3-1421-41A4-A8A8-DF80A1BE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4149" y="3368012"/>
            <a:ext cx="410704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C72653-7FA6-4E89-B252-70F0D3B856C3}"/>
              </a:ext>
            </a:extLst>
          </p:cNvPr>
          <p:cNvSpPr txBox="1"/>
          <p:nvPr/>
        </p:nvSpPr>
        <p:spPr>
          <a:xfrm>
            <a:off x="4996756" y="3261175"/>
            <a:ext cx="196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 distribution:</a:t>
            </a:r>
            <a:endParaRPr lang="en-SG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8C74D-1709-4C9A-A9A0-948FFE98BB67}"/>
              </a:ext>
            </a:extLst>
          </p:cNvPr>
          <p:cNvSpPr txBox="1"/>
          <p:nvPr/>
        </p:nvSpPr>
        <p:spPr>
          <a:xfrm>
            <a:off x="529099" y="3261175"/>
            <a:ext cx="329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Unloaded E-field distribution:</a:t>
            </a:r>
            <a:endParaRPr lang="en-SG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3C17DF-D7B1-4BA7-A54C-29D5488834EF}"/>
              </a:ext>
            </a:extLst>
          </p:cNvPr>
          <p:cNvSpPr txBox="1"/>
          <p:nvPr/>
        </p:nvSpPr>
        <p:spPr>
          <a:xfrm>
            <a:off x="8588399" y="3269853"/>
            <a:ext cx="329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BD-loaded E-field distribution:</a:t>
            </a:r>
            <a:endParaRPr lang="en-SG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A3631C-D5AE-491A-A089-95C4F91647A6}"/>
              </a:ext>
            </a:extLst>
          </p:cNvPr>
          <p:cNvCxnSpPr>
            <a:cxnSpLocks/>
          </p:cNvCxnSpPr>
          <p:nvPr/>
        </p:nvCxnSpPr>
        <p:spPr>
          <a:xfrm flipH="1">
            <a:off x="3652405" y="1989859"/>
            <a:ext cx="815687" cy="2341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6D5FA8-5B1B-449F-9CBD-F1C3251A9245}"/>
              </a:ext>
            </a:extLst>
          </p:cNvPr>
          <p:cNvCxnSpPr>
            <a:cxnSpLocks/>
          </p:cNvCxnSpPr>
          <p:nvPr/>
        </p:nvCxnSpPr>
        <p:spPr>
          <a:xfrm flipH="1" flipV="1">
            <a:off x="3575792" y="1642279"/>
            <a:ext cx="892299" cy="347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1AD0DF-13D1-4F17-AB3C-CFC682940FAE}"/>
              </a:ext>
            </a:extLst>
          </p:cNvPr>
          <p:cNvSpPr txBox="1"/>
          <p:nvPr/>
        </p:nvSpPr>
        <p:spPr>
          <a:xfrm>
            <a:off x="4357074" y="1697146"/>
            <a:ext cx="266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Antennas representing possible breakdown sites.</a:t>
            </a:r>
            <a:endParaRPr lang="en-SG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BE23A7-D929-47EA-916A-D8A6BE2BE9ED}"/>
              </a:ext>
            </a:extLst>
          </p:cNvPr>
          <p:cNvCxnSpPr>
            <a:cxnSpLocks/>
          </p:cNvCxnSpPr>
          <p:nvPr/>
        </p:nvCxnSpPr>
        <p:spPr>
          <a:xfrm flipH="1" flipV="1">
            <a:off x="3652407" y="1974940"/>
            <a:ext cx="815684" cy="24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48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</a:t>
            </a:r>
            <a:r>
              <a:rPr lang="en-US" baseline="-25000" dirty="0"/>
              <a:t>010</a:t>
            </a:r>
            <a:r>
              <a:rPr lang="en-US" dirty="0"/>
              <a:t> Structures – Maximum Gradient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38200" y="1239438"/>
            <a:ext cx="5963242" cy="39040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Calculated maximum gradient for each aperture size using different limiting quantities.</a:t>
            </a:r>
          </a:p>
          <a:p>
            <a:r>
              <a:rPr lang="en-US" dirty="0"/>
              <a:t>Agreement for high v</a:t>
            </a:r>
            <a:r>
              <a:rPr lang="en-US" baseline="-25000" dirty="0"/>
              <a:t>g</a:t>
            </a:r>
            <a:r>
              <a:rPr lang="en-US" dirty="0"/>
              <a:t>, differences with regards to how low - v</a:t>
            </a:r>
            <a:r>
              <a:rPr lang="en-US" baseline="-25000" dirty="0"/>
              <a:t>g  </a:t>
            </a:r>
            <a:r>
              <a:rPr lang="en-US" dirty="0"/>
              <a:t>and standing-wave structures are treated.</a:t>
            </a:r>
          </a:p>
          <a:p>
            <a:r>
              <a:rPr lang="en-US" dirty="0"/>
              <a:t>P/C implies infinite gradient for v</a:t>
            </a:r>
            <a:r>
              <a:rPr lang="en-US" baseline="-25000" dirty="0"/>
              <a:t>g</a:t>
            </a:r>
            <a:r>
              <a:rPr lang="en-US" dirty="0"/>
              <a:t> = 0.</a:t>
            </a:r>
          </a:p>
          <a:p>
            <a:r>
              <a:rPr lang="en-US" dirty="0"/>
              <a:t>Loaded field model (E*) implies high but finite gradient (since some power flow still exists)</a:t>
            </a:r>
          </a:p>
          <a:p>
            <a:r>
              <a:rPr lang="en-US" dirty="0"/>
              <a:t>P/C and S</a:t>
            </a:r>
            <a:r>
              <a:rPr lang="en-US" baseline="-25000" dirty="0"/>
              <a:t>c</a:t>
            </a:r>
            <a:r>
              <a:rPr lang="en-US" dirty="0"/>
              <a:t> give satisfactory results for typical CLIC structures.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F7322-8AB4-41F9-ADBB-CB2C5FDB4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83" y="1037215"/>
            <a:ext cx="5211337" cy="5166413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 rot="16200000">
            <a:off x="9840057" y="1710720"/>
            <a:ext cx="284286" cy="2743200"/>
          </a:xfrm>
          <a:prstGeom prst="rightBrace">
            <a:avLst>
              <a:gd name="adj1" fmla="val 5074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511320" y="2404539"/>
            <a:ext cx="294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Good agreement for high v</a:t>
            </a:r>
            <a:r>
              <a:rPr lang="en-US" baseline="-25000" dirty="0"/>
              <a:t>g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48350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</a:t>
            </a:r>
            <a:r>
              <a:rPr lang="en-US" baseline="-25000" dirty="0"/>
              <a:t>010</a:t>
            </a:r>
            <a:r>
              <a:rPr lang="en-US" dirty="0"/>
              <a:t> Structures – </a:t>
            </a:r>
            <a:r>
              <a:rPr lang="en-GB" dirty="0"/>
              <a:t>Transient Correction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F7322-8AB4-41F9-ADBB-CB2C5FDB4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00" y="1002352"/>
            <a:ext cx="5318701" cy="5236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822569" y="1200150"/>
                <a:ext cx="5907094" cy="46554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Single-frequency model implies steady state, after all stored energy discharged.</a:t>
                </a:r>
              </a:p>
              <a:p>
                <a:r>
                  <a:rPr lang="en-US" sz="2400" dirty="0"/>
                  <a:t>S-parameters over frequency contain information about stored energy.</a:t>
                </a:r>
              </a:p>
              <a:p>
                <a:r>
                  <a:rPr lang="en-US" sz="2400" dirty="0"/>
                  <a:t>Bandwidth related to transient phenomena, i.e., contribution stored energy.</a:t>
                </a:r>
              </a:p>
              <a:p>
                <a:r>
                  <a:rPr lang="en-US" sz="2400" dirty="0"/>
                  <a:t>Replace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𝑏𝑑</m:t>
                        </m:r>
                      </m:sub>
                    </m:sSub>
                  </m:oMath>
                </a14:m>
                <a:r>
                  <a:rPr lang="en-US" sz="2400" dirty="0"/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𝑏𝑑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𝑑𝑓</m:t>
                            </m:r>
                          </m:e>
                        </m:nary>
                      </m:e>
                    </m:rad>
                  </m:oMath>
                </a14:m>
                <a:r>
                  <a:rPr lang="en-GB" sz="2400" dirty="0"/>
                  <a:t>, and rescale the emission function.</a:t>
                </a:r>
              </a:p>
              <a:p>
                <a:r>
                  <a:rPr lang="en-GB" sz="2400" dirty="0"/>
                  <a:t>This formula assumes a short pulse of emitted current and the resulting resistive heating of the emission site.</a:t>
                </a:r>
              </a:p>
              <a:p>
                <a:endParaRPr lang="en-GB" sz="26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69" y="1200150"/>
                <a:ext cx="5907094" cy="4655498"/>
              </a:xfrm>
              <a:prstGeom prst="rect">
                <a:avLst/>
              </a:prstGeom>
              <a:blipFill>
                <a:blip r:embed="rId3"/>
                <a:stretch>
                  <a:fillRect l="-1445" t="-1832" r="-1651" b="-91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55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High-Gradient Limits: Electric Field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18" y="3633186"/>
            <a:ext cx="5571764" cy="24628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" y="2844803"/>
            <a:ext cx="4466583" cy="3296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8672" y="3150385"/>
            <a:ext cx="416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Dependence of peak E field with group velocity (C. </a:t>
            </a:r>
            <a:r>
              <a:rPr lang="en-US" dirty="0" err="1"/>
              <a:t>Adolphsen</a:t>
            </a:r>
            <a:r>
              <a:rPr lang="en-US" dirty="0"/>
              <a:t>)</a:t>
            </a:r>
            <a:endParaRPr lang="en-GB" baseline="-25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135363"/>
            <a:ext cx="10558282" cy="1764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Kilpatrick’s criterion: ‘classic’ quantity defining maximum surface E field.</a:t>
            </a:r>
          </a:p>
          <a:p>
            <a:r>
              <a:rPr lang="en-US" dirty="0"/>
              <a:t>Different structure designs can reach different peak accelerating gradients and surface fields.</a:t>
            </a:r>
          </a:p>
          <a:p>
            <a:r>
              <a:rPr lang="en-US" dirty="0"/>
              <a:t>It appears that breakdown is not just a function of E field. Dependence on H field, group velocity, power flow, and total voltage have all been observed.</a:t>
            </a:r>
          </a:p>
        </p:txBody>
      </p:sp>
    </p:spTree>
    <p:extLst>
      <p:ext uri="{BB962C8B-B14F-4D97-AF65-F5344CB8AC3E}">
        <p14:creationId xmlns:p14="http://schemas.microsoft.com/office/powerpoint/2010/main" val="222172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2854-7A55-4CE7-BE48-BE8C118F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Stored Energy vs. Power Flow</a:t>
            </a:r>
            <a:endParaRPr lang="en-CH" dirty="0"/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4563CA8C-92A5-4C5B-B111-BE689191B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60" y="1257541"/>
            <a:ext cx="7530679" cy="4724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53648-A5ED-40BF-A766-4116A488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EA900-4B06-4BA9-8AB9-56F247368384}"/>
              </a:ext>
            </a:extLst>
          </p:cNvPr>
          <p:cNvSpPr txBox="1"/>
          <p:nvPr/>
        </p:nvSpPr>
        <p:spPr>
          <a:xfrm>
            <a:off x="7893215" y="5686087"/>
            <a:ext cx="177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Less power flow</a:t>
            </a:r>
            <a:endParaRPr lang="en-CH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B7A43-B1E6-488F-91DD-0D6D4B5BEC1A}"/>
              </a:ext>
            </a:extLst>
          </p:cNvPr>
          <p:cNvSpPr txBox="1"/>
          <p:nvPr/>
        </p:nvSpPr>
        <p:spPr>
          <a:xfrm>
            <a:off x="2899550" y="5682228"/>
            <a:ext cx="182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More power flow</a:t>
            </a:r>
            <a:endParaRPr lang="en-CH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22A65-5569-414D-8C48-6128F20012AE}"/>
              </a:ext>
            </a:extLst>
          </p:cNvPr>
          <p:cNvSpPr txBox="1"/>
          <p:nvPr/>
        </p:nvSpPr>
        <p:spPr>
          <a:xfrm>
            <a:off x="1261052" y="4451023"/>
            <a:ext cx="182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More stored energy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F5FD1-04D6-4D16-AFDE-09C03A01F9A6}"/>
              </a:ext>
            </a:extLst>
          </p:cNvPr>
          <p:cNvSpPr txBox="1"/>
          <p:nvPr/>
        </p:nvSpPr>
        <p:spPr>
          <a:xfrm>
            <a:off x="1261052" y="1381427"/>
            <a:ext cx="182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Less stored energy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942F4-50EB-454B-AF15-A2104BA99369}"/>
              </a:ext>
            </a:extLst>
          </p:cNvPr>
          <p:cNvSpPr txBox="1"/>
          <p:nvPr/>
        </p:nvSpPr>
        <p:spPr>
          <a:xfrm>
            <a:off x="3933975" y="1117818"/>
            <a:ext cx="199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Large aperture, high group velocity</a:t>
            </a:r>
            <a:endParaRPr lang="en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2C1491-ED27-40A7-92F2-7AD695BE295B}"/>
              </a:ext>
            </a:extLst>
          </p:cNvPr>
          <p:cNvSpPr txBox="1"/>
          <p:nvPr/>
        </p:nvSpPr>
        <p:spPr>
          <a:xfrm>
            <a:off x="8712421" y="1038577"/>
            <a:ext cx="199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Small aperture, low group velocity</a:t>
            </a:r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1D2161-31CE-4915-91D4-48ED804481D1}"/>
              </a:ext>
            </a:extLst>
          </p:cNvPr>
          <p:cNvSpPr txBox="1"/>
          <p:nvPr/>
        </p:nvSpPr>
        <p:spPr>
          <a:xfrm>
            <a:off x="9168041" y="4231231"/>
            <a:ext cx="2662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 points represent different locations in each structure.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2898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X-Band Deflecting Structure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1026" name="Picture 2" descr="G:\HG_2019\crab_antenna_set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25" y="1420647"/>
            <a:ext cx="3074987" cy="39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1212" y="1975120"/>
            <a:ext cx="1206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0° position</a:t>
            </a:r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509599" y="5625171"/>
            <a:ext cx="422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Antennas placed in rings around each iris.</a:t>
            </a:r>
            <a:endParaRPr lang="en-GB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931919" y="4743046"/>
            <a:ext cx="1536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180° position</a:t>
            </a:r>
            <a:endParaRPr lang="en-SG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93062" y="4111458"/>
            <a:ext cx="438150" cy="5677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683612" y="2416008"/>
            <a:ext cx="387350" cy="463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G:\HG_2019\crab_cavity_cell1_down_langmuir_chi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24" y="1180526"/>
            <a:ext cx="6307300" cy="45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25769" y="4400820"/>
            <a:ext cx="1430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90° position</a:t>
            </a:r>
            <a:endParaRPr lang="en-SG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070962" y="3692358"/>
            <a:ext cx="228600" cy="669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2" y="1975120"/>
            <a:ext cx="2311581" cy="1783646"/>
          </a:xfrm>
        </p:spPr>
      </p:pic>
      <p:sp>
        <p:nvSpPr>
          <p:cNvPr id="14" name="TextBox 13"/>
          <p:cNvSpPr txBox="1"/>
          <p:nvPr/>
        </p:nvSpPr>
        <p:spPr>
          <a:xfrm>
            <a:off x="104042" y="1284289"/>
            <a:ext cx="281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Antennas angled to capture peak E-field region: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7722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X-Band Deflecting Structure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 t="1833" r="5793" b="5942"/>
          <a:stretch/>
        </p:blipFill>
        <p:spPr>
          <a:xfrm>
            <a:off x="505952" y="1004895"/>
            <a:ext cx="3026655" cy="2168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37" y="1068362"/>
            <a:ext cx="2212132" cy="2105222"/>
          </a:xfrm>
          <a:prstGeom prst="rect">
            <a:avLst/>
          </a:prstGeom>
        </p:spPr>
      </p:pic>
      <p:pic>
        <p:nvPicPr>
          <p:cNvPr id="2051" name="Picture 3" descr="G:\HG_2019\crab_cavity_cell2_down_field_vs_ang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7" y="3344895"/>
            <a:ext cx="391769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HG_2019\crab_cavity_cell1_down_field_vs_ang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3" y="3344897"/>
            <a:ext cx="392230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32607" y="2612907"/>
            <a:ext cx="1615259" cy="1864786"/>
            <a:chOff x="4678946" y="2628494"/>
            <a:chExt cx="1615259" cy="1864786"/>
          </a:xfrm>
        </p:grpSpPr>
        <p:sp>
          <p:nvSpPr>
            <p:cNvPr id="12" name="TextBox 11"/>
            <p:cNvSpPr txBox="1"/>
            <p:nvPr/>
          </p:nvSpPr>
          <p:spPr>
            <a:xfrm>
              <a:off x="4678946" y="2628494"/>
              <a:ext cx="16152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Peak value of 118 MV/m</a:t>
              </a:r>
              <a:endParaRPr lang="en-SG" dirty="0"/>
            </a:p>
          </p:txBody>
        </p: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 flipH="1">
              <a:off x="4781977" y="3360482"/>
              <a:ext cx="484357" cy="11327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Arc 9"/>
          <p:cNvSpPr/>
          <p:nvPr/>
        </p:nvSpPr>
        <p:spPr>
          <a:xfrm>
            <a:off x="1977837" y="1745545"/>
            <a:ext cx="711224" cy="687388"/>
          </a:xfrm>
          <a:prstGeom prst="arc">
            <a:avLst>
              <a:gd name="adj1" fmla="val 11097324"/>
              <a:gd name="adj2" fmla="val 392755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1895299" y="2050901"/>
            <a:ext cx="96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0°  180 °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17" name="Arc 16"/>
          <p:cNvSpPr/>
          <p:nvPr/>
        </p:nvSpPr>
        <p:spPr>
          <a:xfrm>
            <a:off x="6082885" y="1719627"/>
            <a:ext cx="711224" cy="687388"/>
          </a:xfrm>
          <a:prstGeom prst="arc">
            <a:avLst>
              <a:gd name="adj1" fmla="val 11097324"/>
              <a:gd name="adj2" fmla="val 392755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6000347" y="2024983"/>
            <a:ext cx="96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0°  180 °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3479" y="6377901"/>
            <a:ext cx="522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Structure post-mortem: E. R. Castro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6AD8B6-11A8-439E-B2FD-BF3A88D70C9B}"/>
              </a:ext>
            </a:extLst>
          </p:cNvPr>
          <p:cNvSpPr txBox="1"/>
          <p:nvPr/>
        </p:nvSpPr>
        <p:spPr>
          <a:xfrm>
            <a:off x="1832012" y="1059807"/>
            <a:ext cx="967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Cell 1</a:t>
            </a:r>
            <a:endParaRPr lang="en-SG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4F029E-5A0F-40B6-9313-7CF3FC2BFADE}"/>
              </a:ext>
            </a:extLst>
          </p:cNvPr>
          <p:cNvSpPr txBox="1"/>
          <p:nvPr/>
        </p:nvSpPr>
        <p:spPr>
          <a:xfrm>
            <a:off x="5954523" y="1040293"/>
            <a:ext cx="967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Cell 2</a:t>
            </a:r>
            <a:endParaRPr lang="en-SG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76F7E-C52F-4FD9-9B98-029AA1CB4EFB}"/>
              </a:ext>
            </a:extLst>
          </p:cNvPr>
          <p:cNvSpPr txBox="1"/>
          <p:nvPr/>
        </p:nvSpPr>
        <p:spPr>
          <a:xfrm>
            <a:off x="8767505" y="2060502"/>
            <a:ext cx="305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Breakdown locations vs. Sc:</a:t>
            </a:r>
            <a:endParaRPr lang="en-GB" sz="2000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2B5267-AC74-4D68-9621-1BE3493E3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11" y="2481152"/>
            <a:ext cx="3518756" cy="24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8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6" y="1698835"/>
            <a:ext cx="6628230" cy="2979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T24 Accelerating Structures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75474" y="3004020"/>
            <a:ext cx="10754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RF Input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880536" y="1900681"/>
            <a:ext cx="14162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RF Output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123170" y="4163464"/>
            <a:ext cx="9593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Iris #2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039263" y="3188686"/>
            <a:ext cx="10077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Iris #26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445173" y="3801255"/>
            <a:ext cx="157661" cy="3622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0067" y="1227206"/>
            <a:ext cx="51910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T24 PSI structure, E-field complex magnitude</a:t>
            </a:r>
            <a:endParaRPr lang="en-GB" sz="20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296745" y="2818148"/>
            <a:ext cx="157661" cy="3622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G:\HG_2019\psi_langmuir_child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"/>
          <a:stretch/>
        </p:blipFill>
        <p:spPr bwMode="auto">
          <a:xfrm>
            <a:off x="6989716" y="1900681"/>
            <a:ext cx="5414211" cy="369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82666" y="5362748"/>
            <a:ext cx="279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Antennas placed near peak E-field region of each iris.</a:t>
            </a:r>
            <a:endParaRPr lang="en-GB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69" y="4476691"/>
            <a:ext cx="2296638" cy="1772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CC9C40-5F0C-4B3A-97C6-52F627D789EC}"/>
              </a:ext>
            </a:extLst>
          </p:cNvPr>
          <p:cNvSpPr txBox="1"/>
          <p:nvPr/>
        </p:nvSpPr>
        <p:spPr>
          <a:xfrm>
            <a:off x="7932402" y="1266273"/>
            <a:ext cx="331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Loading plot for peak E-field region of each cell: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17735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T24 Accelerating Structures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33464BE-58F7-41EE-8B3A-C84D3DE73A0D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3074" name="Picture 2" descr="G:\HG_2019\T24_vg1.8_taper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26" y="1038802"/>
            <a:ext cx="2876301" cy="236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2B2233-CB84-450A-B5BF-A7C51635983F}"/>
              </a:ext>
            </a:extLst>
          </p:cNvPr>
          <p:cNvGrpSpPr/>
          <p:nvPr/>
        </p:nvGrpSpPr>
        <p:grpSpPr>
          <a:xfrm>
            <a:off x="7630347" y="3501975"/>
            <a:ext cx="3901628" cy="2739072"/>
            <a:chOff x="7630347" y="3501975"/>
            <a:chExt cx="3901628" cy="27390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347" y="3501975"/>
              <a:ext cx="3766954" cy="273907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8213759" y="4236823"/>
              <a:ext cx="3318216" cy="545898"/>
              <a:chOff x="1732927" y="4256848"/>
              <a:chExt cx="3318216" cy="545898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129589" y="4256848"/>
                <a:ext cx="29215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Peak value of 125 MV/m</a:t>
                </a:r>
                <a:endParaRPr lang="en-SG" dirty="0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>
                <a:off x="1732927" y="4462792"/>
                <a:ext cx="666323" cy="3399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/>
          <p:cNvGrpSpPr/>
          <p:nvPr/>
        </p:nvGrpSpPr>
        <p:grpSpPr>
          <a:xfrm>
            <a:off x="794699" y="1039178"/>
            <a:ext cx="6326512" cy="4925593"/>
            <a:chOff x="5169454" y="1045943"/>
            <a:chExt cx="6326512" cy="4925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966" y="3811536"/>
              <a:ext cx="2880000" cy="2160000"/>
            </a:xfrm>
            <a:prstGeom prst="rect">
              <a:avLst/>
            </a:prstGeom>
          </p:spPr>
        </p:pic>
        <p:pic>
          <p:nvPicPr>
            <p:cNvPr id="3075" name="Picture 3" descr="G:\HG_2019\psi1_pos_histogram_ful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424" y="1424781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838661" y="1712219"/>
              <a:ext cx="1206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T24 PSI 1</a:t>
              </a:r>
            </a:p>
            <a:p>
              <a:pPr algn="ctr"/>
              <a:r>
                <a:rPr lang="en-US" dirty="0"/>
                <a:t>full history</a:t>
              </a:r>
              <a:endParaRPr lang="en-SG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69454" y="3241304"/>
              <a:ext cx="1117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  <a:endParaRPr lang="en-SG" dirty="0"/>
            </a:p>
          </p:txBody>
        </p:sp>
        <p:pic>
          <p:nvPicPr>
            <p:cNvPr id="3077" name="Picture 5" descr="G:\HG_2019\psi2_bd_pos_112MVm_200n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5966" y="1424781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227512" y="1687850"/>
              <a:ext cx="19575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T24 PSI 2</a:t>
              </a:r>
            </a:p>
            <a:p>
              <a:pPr algn="ctr"/>
              <a:r>
                <a:rPr lang="en-US" dirty="0"/>
                <a:t>112 MV/m, 200 ns flat run</a:t>
              </a:r>
              <a:endParaRPr lang="en-SG" dirty="0"/>
            </a:p>
          </p:txBody>
        </p:sp>
        <p:pic>
          <p:nvPicPr>
            <p:cNvPr id="3078" name="Picture 6" descr="G:\HG_2019\t24n5_pos_histogram_10_12_2018_to_1_6_201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423" y="3793327"/>
              <a:ext cx="2879999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553258" y="4090520"/>
              <a:ext cx="1777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T24N4</a:t>
              </a:r>
            </a:p>
            <a:p>
              <a:pPr algn="ctr"/>
              <a:r>
                <a:rPr lang="en-US" dirty="0"/>
                <a:t>until 1/6/2019</a:t>
              </a:r>
              <a:endParaRPr lang="en-SG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26944" y="1045943"/>
              <a:ext cx="4656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Breakdown locations in T24 structures:</a:t>
              </a:r>
              <a:endParaRPr lang="en-SG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68227" y="3357566"/>
              <a:ext cx="1117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  <a:endParaRPr lang="en-SG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6062774" y="3235067"/>
              <a:ext cx="223726" cy="1534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8108762" y="3295400"/>
              <a:ext cx="221802" cy="1243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496984" y="4090520"/>
              <a:ext cx="1777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T24N5</a:t>
              </a:r>
            </a:p>
            <a:p>
              <a:pPr algn="ctr"/>
              <a:r>
                <a:rPr lang="en-US" dirty="0"/>
                <a:t>until 1/6/2019</a:t>
              </a:r>
              <a:endParaRPr lang="en-SG" dirty="0"/>
            </a:p>
          </p:txBody>
        </p:sp>
      </p:grpSp>
    </p:spTree>
    <p:extLst>
      <p:ext uri="{BB962C8B-B14F-4D97-AF65-F5344CB8AC3E}">
        <p14:creationId xmlns:p14="http://schemas.microsoft.com/office/powerpoint/2010/main" val="16365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BTW Proton </a:t>
            </a:r>
            <a:r>
              <a:rPr lang="en-US" dirty="0" err="1"/>
              <a:t>Linac</a:t>
            </a:r>
            <a:r>
              <a:rPr lang="en-US" dirty="0"/>
              <a:t> Structure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69" y="4630688"/>
            <a:ext cx="1880000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60" y="4630688"/>
            <a:ext cx="1880000" cy="14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05" y="4630688"/>
            <a:ext cx="1880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96" y="4630688"/>
            <a:ext cx="1880000" cy="1440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420227" y="952608"/>
            <a:ext cx="2711115" cy="3309373"/>
            <a:chOff x="5420227" y="952608"/>
            <a:chExt cx="2711115" cy="33093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9" r="21606"/>
            <a:stretch/>
          </p:blipFill>
          <p:spPr>
            <a:xfrm>
              <a:off x="5420227" y="1330529"/>
              <a:ext cx="2711115" cy="293145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34526" y="952608"/>
              <a:ext cx="2482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E-field in output cell</a:t>
              </a:r>
              <a:endParaRPr lang="en-SG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91807" y="952608"/>
            <a:ext cx="2861993" cy="3357960"/>
            <a:chOff x="8491807" y="952608"/>
            <a:chExt cx="2861993" cy="33579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9" r="21060"/>
            <a:stretch/>
          </p:blipFill>
          <p:spPr>
            <a:xfrm>
              <a:off x="8491807" y="1329746"/>
              <a:ext cx="2861993" cy="298082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740942" y="952608"/>
              <a:ext cx="2482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c</a:t>
              </a:r>
              <a:r>
                <a:rPr lang="en-US" dirty="0"/>
                <a:t> in output cell @ 1W</a:t>
              </a:r>
              <a:endParaRPr lang="en-SG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098505" y="1560737"/>
            <a:ext cx="1940627" cy="369332"/>
            <a:chOff x="10098505" y="1560737"/>
            <a:chExt cx="1940627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10629433" y="1560737"/>
              <a:ext cx="14096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63 kW/m^2</a:t>
              </a:r>
              <a:endParaRPr lang="en-SG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0098505" y="1754406"/>
              <a:ext cx="530924" cy="923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9982200" y="2477342"/>
            <a:ext cx="2056929" cy="369332"/>
            <a:chOff x="9982200" y="2477342"/>
            <a:chExt cx="2056929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10629430" y="2477342"/>
              <a:ext cx="14096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54 kW/m^2</a:t>
              </a:r>
              <a:endParaRPr lang="en-SG" dirty="0"/>
            </a:p>
          </p:txBody>
        </p:sp>
        <p:cxnSp>
          <p:nvCxnSpPr>
            <p:cNvPr id="21" name="Straight Arrow Connector 20"/>
            <p:cNvCxnSpPr>
              <a:stCxn id="16" idx="1"/>
            </p:cNvCxnSpPr>
            <p:nvPr/>
          </p:nvCxnSpPr>
          <p:spPr>
            <a:xfrm flipH="1">
              <a:off x="9982200" y="2662008"/>
              <a:ext cx="647230" cy="461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982198" y="2998390"/>
            <a:ext cx="2056930" cy="369332"/>
            <a:chOff x="9982198" y="2998390"/>
            <a:chExt cx="2056930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0629429" y="2998390"/>
              <a:ext cx="14096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66 kW/m^2</a:t>
              </a:r>
              <a:endParaRPr lang="en-SG" dirty="0"/>
            </a:p>
          </p:txBody>
        </p:sp>
        <p:cxnSp>
          <p:nvCxnSpPr>
            <p:cNvPr id="23" name="Straight Arrow Connector 22"/>
            <p:cNvCxnSpPr>
              <a:stCxn id="17" idx="1"/>
            </p:cNvCxnSpPr>
            <p:nvPr/>
          </p:nvCxnSpPr>
          <p:spPr>
            <a:xfrm flipH="1" flipV="1">
              <a:off x="9982198" y="3029555"/>
              <a:ext cx="647231" cy="1535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0067189" y="3809604"/>
            <a:ext cx="1971938" cy="369332"/>
            <a:chOff x="10067189" y="3809604"/>
            <a:chExt cx="1971938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0629428" y="3809604"/>
              <a:ext cx="14096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 kW/m^2</a:t>
              </a:r>
              <a:endParaRPr lang="en-SG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10067189" y="3917520"/>
              <a:ext cx="562239" cy="583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9427224" y="1560737"/>
            <a:ext cx="3108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66327" y="2398962"/>
            <a:ext cx="3108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66327" y="2891865"/>
            <a:ext cx="3108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20733" y="3661831"/>
            <a:ext cx="3108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23479" y="6377901"/>
            <a:ext cx="522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Endoscopy photos from K. </a:t>
            </a:r>
            <a:r>
              <a:rPr lang="en-US" dirty="0" err="1">
                <a:solidFill>
                  <a:schemeClr val="bg1"/>
                </a:solidFill>
              </a:rPr>
              <a:t>Szypula’s</a:t>
            </a:r>
            <a:r>
              <a:rPr lang="en-US" dirty="0">
                <a:solidFill>
                  <a:schemeClr val="bg1"/>
                </a:solidFill>
              </a:rPr>
              <a:t> talk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Content Placeholder 19">
            <a:extLst>
              <a:ext uri="{FF2B5EF4-FFF2-40B4-BE49-F238E27FC236}">
                <a16:creationId xmlns:a16="http://schemas.microsoft.com/office/drawing/2014/main" id="{0340D57C-1DA3-4B65-97BB-A83BF19D6DB2}"/>
              </a:ext>
            </a:extLst>
          </p:cNvPr>
          <p:cNvSpPr txBox="1">
            <a:spLocks/>
          </p:cNvSpPr>
          <p:nvPr/>
        </p:nvSpPr>
        <p:spPr>
          <a:xfrm>
            <a:off x="422125" y="1080655"/>
            <a:ext cx="4637637" cy="2528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Backward-travelling-wave structure with coupling holes between cells.</a:t>
            </a:r>
          </a:p>
          <a:p>
            <a:r>
              <a:rPr lang="en-GB" dirty="0"/>
              <a:t>Large Sc on both iris and coupling holes</a:t>
            </a:r>
          </a:p>
          <a:p>
            <a:r>
              <a:rPr lang="en-GB" dirty="0"/>
              <a:t>Region A has very few breakdown craters even though it has a larger Sc than region B.</a:t>
            </a:r>
          </a:p>
          <a:p>
            <a:r>
              <a:rPr lang="en-GB" dirty="0"/>
              <a:t>Breakdown locations more closely correlated to E-field distribution, consistent with E* prediction.</a:t>
            </a:r>
            <a:endParaRPr lang="en-CH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95A30DD-0EA4-4561-A017-FB97469DD6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0" y="3469599"/>
            <a:ext cx="3430959" cy="252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349DE7AA-AE06-4B19-ACAF-D3F5E4C37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27" y="3021468"/>
            <a:ext cx="6380071" cy="3059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DC Experiments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3449"/>
            <a:ext cx="10515600" cy="19230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Electrodes tested at the DC LES at CERN regularly show breakdowns concentrated at the edge despite efforts to minimize field enhancement. (e.g. large cathode + small anode)</a:t>
            </a:r>
          </a:p>
          <a:p>
            <a:r>
              <a:rPr lang="en-US" dirty="0"/>
              <a:t>R</a:t>
            </a:r>
            <a:r>
              <a:rPr lang="en-US" baseline="-25000" dirty="0"/>
              <a:t>bd</a:t>
            </a:r>
            <a:r>
              <a:rPr lang="en-US" dirty="0"/>
              <a:t> simulation shows clear distinction in power coupling between locations near the edge and at the electrode </a:t>
            </a:r>
            <a:r>
              <a:rPr lang="en-US" dirty="0" err="1"/>
              <a:t>centre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306044" y="6384446"/>
            <a:ext cx="382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Electrode photo: I. Profatilova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cup of coffee&#10;&#10;Description automatically generated with low confidence">
            <a:extLst>
              <a:ext uri="{FF2B5EF4-FFF2-40B4-BE49-F238E27FC236}">
                <a16:creationId xmlns:a16="http://schemas.microsoft.com/office/drawing/2014/main" id="{48632843-FB10-4F5D-A3D6-995D9C583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83" y="3364965"/>
            <a:ext cx="2608220" cy="255306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832B948-5C90-451D-A1C0-C6327924ADA7}"/>
              </a:ext>
            </a:extLst>
          </p:cNvPr>
          <p:cNvSpPr/>
          <p:nvPr/>
        </p:nvSpPr>
        <p:spPr>
          <a:xfrm>
            <a:off x="8973438" y="4467767"/>
            <a:ext cx="265318" cy="2511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6BCED7-6918-43C5-A217-94B9DE4077E4}"/>
              </a:ext>
            </a:extLst>
          </p:cNvPr>
          <p:cNvSpPr txBox="1"/>
          <p:nvPr/>
        </p:nvSpPr>
        <p:spPr>
          <a:xfrm>
            <a:off x="8774450" y="4049567"/>
            <a:ext cx="8859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centre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BAFFE3-2A8E-4129-AFDE-3CA04DE699EF}"/>
              </a:ext>
            </a:extLst>
          </p:cNvPr>
          <p:cNvSpPr txBox="1"/>
          <p:nvPr/>
        </p:nvSpPr>
        <p:spPr>
          <a:xfrm>
            <a:off x="9238756" y="5137526"/>
            <a:ext cx="729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edge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45D563-3075-4BA0-A513-5B40FC4E4786}"/>
              </a:ext>
            </a:extLst>
          </p:cNvPr>
          <p:cNvSpPr txBox="1"/>
          <p:nvPr/>
        </p:nvSpPr>
        <p:spPr>
          <a:xfrm>
            <a:off x="9345013" y="4551158"/>
            <a:ext cx="1412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intermediate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57100AC-0A3E-4E2F-817B-8F1EDAD2FE70}"/>
              </a:ext>
            </a:extLst>
          </p:cNvPr>
          <p:cNvSpPr/>
          <p:nvPr/>
        </p:nvSpPr>
        <p:spPr>
          <a:xfrm>
            <a:off x="9106097" y="4845891"/>
            <a:ext cx="265318" cy="2511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BBF426-B76D-43DA-9882-DEE8AC2A6C38}"/>
              </a:ext>
            </a:extLst>
          </p:cNvPr>
          <p:cNvSpPr/>
          <p:nvPr/>
        </p:nvSpPr>
        <p:spPr>
          <a:xfrm>
            <a:off x="8973438" y="5395700"/>
            <a:ext cx="265318" cy="2511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88942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DC Experiments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3449"/>
            <a:ext cx="10515600" cy="1923020"/>
          </a:xfrm>
        </p:spPr>
        <p:txBody>
          <a:bodyPr>
            <a:normAutofit/>
          </a:bodyPr>
          <a:lstStyle/>
          <a:p>
            <a:r>
              <a:rPr lang="en-US" dirty="0"/>
              <a:t>Some experiments show that maximum achievable E field depends on total voltage, i.e. smaller gaps can reach higher fields.</a:t>
            </a:r>
          </a:p>
          <a:p>
            <a:r>
              <a:rPr lang="en-US" dirty="0"/>
              <a:t>Corroborated by simulations which show L decreasing with gap size.</a:t>
            </a:r>
          </a:p>
          <a:p>
            <a:r>
              <a:rPr lang="en-US" dirty="0"/>
              <a:t>Intuitively: easier to couple power into a larger gap.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27</a:t>
            </a:fld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301105" y="2966685"/>
            <a:ext cx="4591707" cy="3178635"/>
            <a:chOff x="1838489" y="2006613"/>
            <a:chExt cx="6627473" cy="39472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489" y="2321213"/>
              <a:ext cx="6458016" cy="363263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6134" y="2006613"/>
              <a:ext cx="6479828" cy="458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Conditioning curves for various gap sizes.</a:t>
              </a:r>
              <a:endParaRPr lang="en-GB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38868" y="6397108"/>
            <a:ext cx="481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CERN DC system results: I. Profatilova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DBC336A-1122-4EE9-A541-31D6097F1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0" y="3220027"/>
            <a:ext cx="4024494" cy="299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9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7045"/>
            <a:ext cx="10984832" cy="4760618"/>
          </a:xfrm>
        </p:spPr>
        <p:txBody>
          <a:bodyPr>
            <a:normAutofit/>
          </a:bodyPr>
          <a:lstStyle/>
          <a:p>
            <a:r>
              <a:rPr lang="en-US" dirty="0"/>
              <a:t>BD-loaded E field appears to be a good predictor of BD performance.</a:t>
            </a:r>
          </a:p>
          <a:p>
            <a:r>
              <a:rPr lang="en-US" dirty="0"/>
              <a:t>Makes distinction between unperturbed fields and fields under breakdown.</a:t>
            </a:r>
          </a:p>
          <a:p>
            <a:r>
              <a:rPr lang="en-US" dirty="0"/>
              <a:t>Better agreement with experimental breakdown locations.</a:t>
            </a:r>
          </a:p>
          <a:p>
            <a:r>
              <a:rPr lang="en-US" dirty="0"/>
              <a:t>Bottom line for high-gradient design:</a:t>
            </a:r>
          </a:p>
          <a:p>
            <a:pPr lvl="1"/>
            <a:r>
              <a:rPr lang="en-US" dirty="0"/>
              <a:t>Consideration of power coupling is crucial.</a:t>
            </a:r>
          </a:p>
          <a:p>
            <a:pPr lvl="1"/>
            <a:r>
              <a:rPr lang="en-US" dirty="0"/>
              <a:t>When optimizing a single cell, limiting peak E field is sufficient.</a:t>
            </a:r>
          </a:p>
          <a:p>
            <a:pPr lvl="1"/>
            <a:r>
              <a:rPr lang="en-US" dirty="0"/>
              <a:t>Structures should be optimized for a specific gradient.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542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80795"/>
            <a:ext cx="9144000" cy="2387600"/>
          </a:xfrm>
        </p:spPr>
        <p:txBody>
          <a:bodyPr/>
          <a:lstStyle/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03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High-Gradient Limits: Power Flow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578" y="1135363"/>
            <a:ext cx="10403306" cy="15196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Experimental data from CERN, SLAC and KEK suggests ultimate limit depends on power flow, not E field.</a:t>
            </a:r>
          </a:p>
          <a:p>
            <a:pPr lvl="1"/>
            <a:r>
              <a:rPr lang="en-US" dirty="0"/>
              <a:t>Global power flow: input RF power divided by aperture circumference</a:t>
            </a:r>
          </a:p>
          <a:p>
            <a:pPr lvl="1"/>
            <a:r>
              <a:rPr lang="en-US" dirty="0"/>
              <a:t>Local power flow: modified </a:t>
            </a:r>
            <a:r>
              <a:rPr lang="en-US" dirty="0" err="1"/>
              <a:t>Poynting</a:t>
            </a:r>
            <a:r>
              <a:rPr lang="en-US" dirty="0"/>
              <a:t> vector, S</a:t>
            </a:r>
            <a:r>
              <a:rPr lang="en-US" baseline="-25000" dirty="0"/>
              <a:t>c</a:t>
            </a:r>
            <a:r>
              <a:rPr lang="en-US" dirty="0"/>
              <a:t> – used to </a:t>
            </a:r>
            <a:r>
              <a:rPr lang="en-US" dirty="0" err="1"/>
              <a:t>optimise</a:t>
            </a:r>
            <a:r>
              <a:rPr lang="en-US" dirty="0"/>
              <a:t> geometries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9" y="3629788"/>
            <a:ext cx="3083163" cy="240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314407" y="2824410"/>
            <a:ext cx="24473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structure tapering profile: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41950" y="2824410"/>
            <a:ext cx="37803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surface S</a:t>
            </a:r>
            <a:r>
              <a:rPr lang="en-US" baseline="-25000" dirty="0"/>
              <a:t>c</a:t>
            </a:r>
            <a:r>
              <a:rPr lang="en-US" dirty="0"/>
              <a:t> calculation in 1/8</a:t>
            </a:r>
            <a:r>
              <a:rPr lang="en-US" baseline="30000" dirty="0"/>
              <a:t>th</a:t>
            </a:r>
            <a:r>
              <a:rPr lang="en-US" dirty="0"/>
              <a:t> of a damped cell: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33720" y="3109389"/>
                <a:ext cx="3628982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720" y="3109389"/>
                <a:ext cx="3628982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68" y="3470741"/>
            <a:ext cx="3310491" cy="2725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17" y="4117072"/>
            <a:ext cx="5073106" cy="17711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777688">
            <a:off x="7403686" y="4117072"/>
            <a:ext cx="3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Irises get smaller, E field gets bigger</a:t>
            </a:r>
            <a:endParaRPr lang="en-GB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221579" y="4480068"/>
            <a:ext cx="2112529" cy="5225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02575" y="6375515"/>
            <a:ext cx="478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Structure design and simulations: A. </a:t>
            </a:r>
            <a:r>
              <a:rPr lang="en-US" dirty="0" err="1">
                <a:solidFill>
                  <a:schemeClr val="bg1"/>
                </a:solidFill>
              </a:rPr>
              <a:t>Grudiev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S</a:t>
            </a:r>
            <a:r>
              <a:rPr lang="en-US" baseline="-25000" dirty="0"/>
              <a:t>c</a:t>
            </a:r>
            <a:endParaRPr lang="en-SG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229409"/>
            <a:ext cx="6861034" cy="4724214"/>
          </a:xfrm>
        </p:spPr>
        <p:txBody>
          <a:bodyPr/>
          <a:lstStyle/>
          <a:p>
            <a:r>
              <a:rPr lang="en-US" dirty="0"/>
              <a:t>Breakdown locations: </a:t>
            </a:r>
          </a:p>
          <a:p>
            <a:pPr lvl="1"/>
            <a:r>
              <a:rPr lang="en-US" dirty="0"/>
              <a:t>Many structures tend to have most breakdowns close to the input despite tapering.</a:t>
            </a:r>
          </a:p>
          <a:p>
            <a:pPr lvl="1"/>
            <a:r>
              <a:rPr lang="en-US" dirty="0"/>
              <a:t>Post-mortem results of CLIC Crab Cavity, BTW Structure do not match S</a:t>
            </a:r>
            <a:r>
              <a:rPr lang="en-US" baseline="-25000" dirty="0"/>
              <a:t>c</a:t>
            </a:r>
            <a:r>
              <a:rPr lang="en-US" dirty="0"/>
              <a:t> prediction.</a:t>
            </a:r>
          </a:p>
          <a:p>
            <a:r>
              <a:rPr lang="en-US" dirty="0"/>
              <a:t>Compatibility with DC experiments:</a:t>
            </a:r>
          </a:p>
          <a:p>
            <a:pPr lvl="1"/>
            <a:r>
              <a:rPr lang="en-US" dirty="0"/>
              <a:t>No (real or imaginary) power flow at f = 0.</a:t>
            </a:r>
          </a:p>
          <a:p>
            <a:r>
              <a:rPr lang="en-US" dirty="0"/>
              <a:t>S</a:t>
            </a:r>
            <a:r>
              <a:rPr lang="en-US" baseline="-25000" dirty="0"/>
              <a:t>c </a:t>
            </a:r>
            <a:r>
              <a:rPr lang="en-US" dirty="0"/>
              <a:t>uses unperturbed RF fields – what if we consider how local fields change during a breakdown?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261684" y="5867387"/>
            <a:ext cx="344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Breakdown locations vs. Sc</a:t>
            </a:r>
            <a:endParaRPr lang="en-GB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51" y="1062511"/>
            <a:ext cx="3155530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63" y="3681629"/>
            <a:ext cx="3158318" cy="21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58191" y="3258149"/>
            <a:ext cx="324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Breakdown locations vs. E field</a:t>
            </a:r>
            <a:endParaRPr lang="en-GB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834130" y="6377901"/>
            <a:ext cx="481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Structure post-mortem: E. R. Castro</a:t>
            </a:r>
            <a:endParaRPr lang="en-GB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8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 Breakdown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55D4A-F514-496C-9E6A-68B7DC29B1D8}"/>
              </a:ext>
            </a:extLst>
          </p:cNvPr>
          <p:cNvSpPr txBox="1"/>
          <p:nvPr/>
        </p:nvSpPr>
        <p:spPr>
          <a:xfrm>
            <a:off x="5767137" y="6274658"/>
            <a:ext cx="4771274" cy="583342"/>
          </a:xfrm>
          <a:prstGeom prst="rect">
            <a:avLst/>
          </a:prstGeom>
          <a:noFill/>
          <a:ln>
            <a:noFill/>
          </a:ln>
        </p:spPr>
        <p:txBody>
          <a:bodyPr wrap="square" lIns="81638" tIns="40819" rIns="81638" bIns="40819" compatLnSpc="0">
            <a:spAutoFit/>
          </a:bodyPr>
          <a:lstStyle/>
          <a:p>
            <a:pPr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</a:tabLst>
              <a:defRPr/>
            </a:pPr>
            <a:r>
              <a:rPr lang="en-GB" sz="1600" b="0" dirty="0">
                <a:solidFill>
                  <a:schemeClr val="bg1"/>
                </a:solidFill>
                <a:ea typeface="WenQuanYi Micro Hei" pitchFamily="2"/>
                <a:cs typeface="FreeSans" pitchFamily="2"/>
              </a:rPr>
              <a:t>H. Timko et. al., Contrib. Plasma. Phys. 4, 229 (2015). </a:t>
            </a:r>
          </a:p>
          <a:p>
            <a:pPr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</a:tabLst>
              <a:defRPr/>
            </a:pPr>
            <a:r>
              <a:rPr lang="en-GB" sz="1600" b="0" dirty="0">
                <a:solidFill>
                  <a:schemeClr val="bg1"/>
                </a:solidFill>
                <a:ea typeface="WenQuanYi Micro Hei" pitchFamily="2"/>
                <a:cs typeface="FreeSans" pitchFamily="2"/>
              </a:rPr>
              <a:t>Animation by K. </a:t>
            </a:r>
            <a:r>
              <a:rPr lang="en-GB" sz="1600" b="0" dirty="0" err="1">
                <a:solidFill>
                  <a:schemeClr val="bg1"/>
                </a:solidFill>
                <a:ea typeface="WenQuanYi Micro Hei" pitchFamily="2"/>
                <a:cs typeface="FreeSans" pitchFamily="2"/>
              </a:rPr>
              <a:t>Sjobaek</a:t>
            </a:r>
            <a:endParaRPr lang="en-GB" sz="1600" b="0" dirty="0">
              <a:solidFill>
                <a:schemeClr val="bg1"/>
              </a:solidFill>
              <a:ea typeface="WenQuanYi Micro Hei" pitchFamily="2"/>
              <a:cs typeface="FreeSans" pitchFamily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45" y="1122553"/>
            <a:ext cx="5351339" cy="50155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PIC simulations and experiments show that:</a:t>
            </a:r>
          </a:p>
          <a:p>
            <a:r>
              <a:rPr lang="en-US" dirty="0"/>
              <a:t>Breakdown is a runaway process involving heating of an emission site and plasma formation.</a:t>
            </a:r>
          </a:p>
          <a:p>
            <a:r>
              <a:rPr lang="en-US" dirty="0"/>
              <a:t>Takes a short but finite time to develop.</a:t>
            </a:r>
          </a:p>
          <a:p>
            <a:r>
              <a:rPr lang="en-US" dirty="0"/>
              <a:t>A large number of charge particles is produced in the process – accelerating these particles requires a large influx of power.</a:t>
            </a:r>
          </a:p>
          <a:p>
            <a:r>
              <a:rPr lang="en-US" dirty="0"/>
              <a:t>If power flow is insufficient, the field will decrease.</a:t>
            </a:r>
          </a:p>
          <a:p>
            <a:r>
              <a:rPr lang="en-US" dirty="0"/>
              <a:t>Note that breakdowns are typically very small: ~10s of nm initially and ~50 um craters</a:t>
            </a:r>
          </a:p>
        </p:txBody>
      </p:sp>
    </p:spTree>
    <p:extLst>
      <p:ext uri="{BB962C8B-B14F-4D97-AF65-F5344CB8AC3E}">
        <p14:creationId xmlns:p14="http://schemas.microsoft.com/office/powerpoint/2010/main" val="229513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 Breakdown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45C9F-1DD7-4BF8-AC8A-58DF2D05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02" y="1122553"/>
            <a:ext cx="64516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B55D4A-F514-496C-9E6A-68B7DC29B1D8}"/>
              </a:ext>
            </a:extLst>
          </p:cNvPr>
          <p:cNvSpPr txBox="1"/>
          <p:nvPr/>
        </p:nvSpPr>
        <p:spPr>
          <a:xfrm>
            <a:off x="5767137" y="6274658"/>
            <a:ext cx="4771274" cy="583342"/>
          </a:xfrm>
          <a:prstGeom prst="rect">
            <a:avLst/>
          </a:prstGeom>
          <a:noFill/>
          <a:ln>
            <a:noFill/>
          </a:ln>
        </p:spPr>
        <p:txBody>
          <a:bodyPr wrap="square" lIns="81638" tIns="40819" rIns="81638" bIns="40819" compatLnSpc="0">
            <a:spAutoFit/>
          </a:bodyPr>
          <a:lstStyle/>
          <a:p>
            <a:pPr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</a:tabLst>
              <a:defRPr/>
            </a:pPr>
            <a:r>
              <a:rPr lang="en-GB" sz="1600" b="0" dirty="0">
                <a:solidFill>
                  <a:schemeClr val="bg1"/>
                </a:solidFill>
                <a:ea typeface="WenQuanYi Micro Hei" pitchFamily="2"/>
                <a:cs typeface="FreeSans" pitchFamily="2"/>
              </a:rPr>
              <a:t>H. Timko et. al., Contrib. Plasma. Phys. 4, 229 (2015). </a:t>
            </a:r>
          </a:p>
          <a:p>
            <a:pPr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</a:tabLst>
              <a:defRPr/>
            </a:pPr>
            <a:r>
              <a:rPr lang="en-GB" sz="1600" b="0" dirty="0">
                <a:solidFill>
                  <a:schemeClr val="bg1"/>
                </a:solidFill>
                <a:ea typeface="WenQuanYi Micro Hei" pitchFamily="2"/>
                <a:cs typeface="FreeSans" pitchFamily="2"/>
              </a:rPr>
              <a:t>Animation by K. </a:t>
            </a:r>
            <a:r>
              <a:rPr lang="en-GB" sz="1600" b="0" dirty="0" err="1">
                <a:solidFill>
                  <a:schemeClr val="bg1"/>
                </a:solidFill>
                <a:ea typeface="WenQuanYi Micro Hei" pitchFamily="2"/>
                <a:cs typeface="FreeSans" pitchFamily="2"/>
              </a:rPr>
              <a:t>Sjobaek</a:t>
            </a:r>
            <a:endParaRPr lang="en-GB" sz="1600" b="0" dirty="0">
              <a:solidFill>
                <a:schemeClr val="bg1"/>
              </a:solidFill>
              <a:ea typeface="WenQuanYi Micro Hei" pitchFamily="2"/>
              <a:cs typeface="FreeSans" pitchFamily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45" y="1122553"/>
            <a:ext cx="5351339" cy="50155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Experiments and PIC simulations show that:</a:t>
            </a:r>
          </a:p>
          <a:p>
            <a:r>
              <a:rPr lang="en-US" dirty="0"/>
              <a:t>Breakdown is a runaway process involving heating of an emission site and plasma formation.</a:t>
            </a:r>
          </a:p>
          <a:p>
            <a:r>
              <a:rPr lang="en-US" dirty="0"/>
              <a:t>Takes a short but finite time to develop.</a:t>
            </a:r>
          </a:p>
          <a:p>
            <a:r>
              <a:rPr lang="en-US" dirty="0"/>
              <a:t>A large number of charge particles is produced in the process – accelerating these particles requires a large influx of power.</a:t>
            </a:r>
          </a:p>
          <a:p>
            <a:r>
              <a:rPr lang="en-US" dirty="0"/>
              <a:t>If power flow is insufficient, the field will decrease.</a:t>
            </a:r>
          </a:p>
          <a:p>
            <a:r>
              <a:rPr lang="en-US" dirty="0"/>
              <a:t>Note that breakdowns are typically very small: ~10s of nm initially and ~50 um craters</a:t>
            </a:r>
          </a:p>
        </p:txBody>
      </p:sp>
    </p:spTree>
    <p:extLst>
      <p:ext uri="{BB962C8B-B14F-4D97-AF65-F5344CB8AC3E}">
        <p14:creationId xmlns:p14="http://schemas.microsoft.com/office/powerpoint/2010/main" val="295406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breakdown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64BE-58F7-41EE-8B3A-C84D3DE73A0D}" type="slidenum">
              <a:rPr lang="en-GB" smtClean="0"/>
              <a:pPr/>
              <a:t>7</a:t>
            </a:fld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935588" y="1744059"/>
            <a:ext cx="0" cy="26187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62872" y="4198461"/>
            <a:ext cx="6059259" cy="282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22131" y="3967628"/>
            <a:ext cx="805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  <a:endParaRPr lang="en-GB" sz="2400" dirty="0"/>
          </a:p>
        </p:txBody>
      </p:sp>
      <p:sp>
        <p:nvSpPr>
          <p:cNvPr id="27" name="Freeform 26"/>
          <p:cNvSpPr/>
          <p:nvPr/>
        </p:nvSpPr>
        <p:spPr>
          <a:xfrm>
            <a:off x="2935588" y="2062504"/>
            <a:ext cx="5435767" cy="2129191"/>
          </a:xfrm>
          <a:custGeom>
            <a:avLst/>
            <a:gdLst>
              <a:gd name="connsiteX0" fmla="*/ 0 w 3384884"/>
              <a:gd name="connsiteY0" fmla="*/ 0 h 1676400"/>
              <a:gd name="connsiteX1" fmla="*/ 1339516 w 3384884"/>
              <a:gd name="connsiteY1" fmla="*/ 3208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97175 h 1773575"/>
              <a:gd name="connsiteX1" fmla="*/ 1339516 w 3384884"/>
              <a:gd name="connsiteY1" fmla="*/ 129259 h 1773575"/>
              <a:gd name="connsiteX2" fmla="*/ 2149642 w 3384884"/>
              <a:gd name="connsiteY2" fmla="*/ 1757533 h 1773575"/>
              <a:gd name="connsiteX3" fmla="*/ 3384884 w 3384884"/>
              <a:gd name="connsiteY3" fmla="*/ 1773575 h 1773575"/>
              <a:gd name="connsiteX0" fmla="*/ 0 w 3384884"/>
              <a:gd name="connsiteY0" fmla="*/ 0 h 1676400"/>
              <a:gd name="connsiteX1" fmla="*/ 1339516 w 3384884"/>
              <a:gd name="connsiteY1" fmla="*/ 3208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0 h 1676400"/>
              <a:gd name="connsiteX1" fmla="*/ 1339516 w 3384884"/>
              <a:gd name="connsiteY1" fmla="*/ 3208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0 h 1676400"/>
              <a:gd name="connsiteX1" fmla="*/ 1358566 w 3384884"/>
              <a:gd name="connsiteY1" fmla="*/ 1303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0 h 1676400"/>
              <a:gd name="connsiteX1" fmla="*/ 1358566 w 3384884"/>
              <a:gd name="connsiteY1" fmla="*/ 1303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0 h 1676400"/>
              <a:gd name="connsiteX1" fmla="*/ 1155366 w 3384884"/>
              <a:gd name="connsiteY1" fmla="*/ 668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884" h="1676400">
                <a:moveTo>
                  <a:pt x="0" y="0"/>
                </a:moveTo>
                <a:lnTo>
                  <a:pt x="1155366" y="6684"/>
                </a:lnTo>
                <a:cubicBezTo>
                  <a:pt x="1569119" y="6016"/>
                  <a:pt x="1784684" y="1651000"/>
                  <a:pt x="2149642" y="1660358"/>
                </a:cubicBezTo>
                <a:lnTo>
                  <a:pt x="3384884" y="16764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 flipH="1">
            <a:off x="2977655" y="2061446"/>
            <a:ext cx="5392049" cy="2137013"/>
          </a:xfrm>
          <a:custGeom>
            <a:avLst/>
            <a:gdLst>
              <a:gd name="connsiteX0" fmla="*/ 0 w 3384884"/>
              <a:gd name="connsiteY0" fmla="*/ 0 h 1676400"/>
              <a:gd name="connsiteX1" fmla="*/ 1339516 w 3384884"/>
              <a:gd name="connsiteY1" fmla="*/ 3208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97175 h 1773575"/>
              <a:gd name="connsiteX1" fmla="*/ 1339516 w 3384884"/>
              <a:gd name="connsiteY1" fmla="*/ 129259 h 1773575"/>
              <a:gd name="connsiteX2" fmla="*/ 2149642 w 3384884"/>
              <a:gd name="connsiteY2" fmla="*/ 1757533 h 1773575"/>
              <a:gd name="connsiteX3" fmla="*/ 3384884 w 3384884"/>
              <a:gd name="connsiteY3" fmla="*/ 1773575 h 1773575"/>
              <a:gd name="connsiteX0" fmla="*/ 0 w 3384884"/>
              <a:gd name="connsiteY0" fmla="*/ 0 h 1676400"/>
              <a:gd name="connsiteX1" fmla="*/ 1339516 w 3384884"/>
              <a:gd name="connsiteY1" fmla="*/ 3208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0 h 1676400"/>
              <a:gd name="connsiteX1" fmla="*/ 1339516 w 3384884"/>
              <a:gd name="connsiteY1" fmla="*/ 3208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0 h 1676400"/>
              <a:gd name="connsiteX1" fmla="*/ 1358566 w 3384884"/>
              <a:gd name="connsiteY1" fmla="*/ 1303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0 h 1676400"/>
              <a:gd name="connsiteX1" fmla="*/ 1358566 w 3384884"/>
              <a:gd name="connsiteY1" fmla="*/ 1303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  <a:gd name="connsiteX0" fmla="*/ 0 w 3384884"/>
              <a:gd name="connsiteY0" fmla="*/ 0 h 1676400"/>
              <a:gd name="connsiteX1" fmla="*/ 1155366 w 3384884"/>
              <a:gd name="connsiteY1" fmla="*/ 6684 h 1676400"/>
              <a:gd name="connsiteX2" fmla="*/ 2149642 w 3384884"/>
              <a:gd name="connsiteY2" fmla="*/ 1660358 h 1676400"/>
              <a:gd name="connsiteX3" fmla="*/ 3384884 w 3384884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884" h="1676400">
                <a:moveTo>
                  <a:pt x="0" y="0"/>
                </a:moveTo>
                <a:lnTo>
                  <a:pt x="1155366" y="6684"/>
                </a:lnTo>
                <a:cubicBezTo>
                  <a:pt x="1569119" y="6016"/>
                  <a:pt x="1784684" y="1651000"/>
                  <a:pt x="2149642" y="1660358"/>
                </a:cubicBezTo>
                <a:lnTo>
                  <a:pt x="3384884" y="1676400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/>
          <p:cNvSpPr/>
          <p:nvPr/>
        </p:nvSpPr>
        <p:spPr>
          <a:xfrm>
            <a:off x="2961094" y="2565966"/>
            <a:ext cx="5408610" cy="1584276"/>
          </a:xfrm>
          <a:custGeom>
            <a:avLst/>
            <a:gdLst>
              <a:gd name="connsiteX0" fmla="*/ 0 w 3346450"/>
              <a:gd name="connsiteY0" fmla="*/ 1301750 h 1314450"/>
              <a:gd name="connsiteX1" fmla="*/ 1276350 w 3346450"/>
              <a:gd name="connsiteY1" fmla="*/ 1301750 h 1314450"/>
              <a:gd name="connsiteX2" fmla="*/ 1695450 w 3346450"/>
              <a:gd name="connsiteY2" fmla="*/ 0 h 1314450"/>
              <a:gd name="connsiteX3" fmla="*/ 2178050 w 3346450"/>
              <a:gd name="connsiteY3" fmla="*/ 1314450 h 1314450"/>
              <a:gd name="connsiteX4" fmla="*/ 3346450 w 3346450"/>
              <a:gd name="connsiteY4" fmla="*/ 1314450 h 1314450"/>
              <a:gd name="connsiteX0" fmla="*/ 0 w 3346450"/>
              <a:gd name="connsiteY0" fmla="*/ 1301753 h 1314453"/>
              <a:gd name="connsiteX1" fmla="*/ 1276350 w 3346450"/>
              <a:gd name="connsiteY1" fmla="*/ 1301753 h 1314453"/>
              <a:gd name="connsiteX2" fmla="*/ 1695450 w 3346450"/>
              <a:gd name="connsiteY2" fmla="*/ 3 h 1314453"/>
              <a:gd name="connsiteX3" fmla="*/ 2178050 w 3346450"/>
              <a:gd name="connsiteY3" fmla="*/ 1314453 h 1314453"/>
              <a:gd name="connsiteX4" fmla="*/ 3346450 w 3346450"/>
              <a:gd name="connsiteY4" fmla="*/ 1314453 h 1314453"/>
              <a:gd name="connsiteX0" fmla="*/ 0 w 3346450"/>
              <a:gd name="connsiteY0" fmla="*/ 1301762 h 1327162"/>
              <a:gd name="connsiteX1" fmla="*/ 1276350 w 3346450"/>
              <a:gd name="connsiteY1" fmla="*/ 1301762 h 1327162"/>
              <a:gd name="connsiteX2" fmla="*/ 1695450 w 3346450"/>
              <a:gd name="connsiteY2" fmla="*/ 12 h 1327162"/>
              <a:gd name="connsiteX3" fmla="*/ 2114550 w 3346450"/>
              <a:gd name="connsiteY3" fmla="*/ 1327162 h 1327162"/>
              <a:gd name="connsiteX4" fmla="*/ 3346450 w 3346450"/>
              <a:gd name="connsiteY4" fmla="*/ 1314462 h 1327162"/>
              <a:gd name="connsiteX0" fmla="*/ 0 w 3346450"/>
              <a:gd name="connsiteY0" fmla="*/ 1301762 h 1327162"/>
              <a:gd name="connsiteX1" fmla="*/ 1276350 w 3346450"/>
              <a:gd name="connsiteY1" fmla="*/ 1301762 h 1327162"/>
              <a:gd name="connsiteX2" fmla="*/ 1695450 w 3346450"/>
              <a:gd name="connsiteY2" fmla="*/ 12 h 1327162"/>
              <a:gd name="connsiteX3" fmla="*/ 2114550 w 3346450"/>
              <a:gd name="connsiteY3" fmla="*/ 1327162 h 1327162"/>
              <a:gd name="connsiteX4" fmla="*/ 3346450 w 3346450"/>
              <a:gd name="connsiteY4" fmla="*/ 1301762 h 1327162"/>
              <a:gd name="connsiteX0" fmla="*/ 0 w 3346450"/>
              <a:gd name="connsiteY0" fmla="*/ 1301751 h 1308101"/>
              <a:gd name="connsiteX1" fmla="*/ 1276350 w 3346450"/>
              <a:gd name="connsiteY1" fmla="*/ 1301751 h 1308101"/>
              <a:gd name="connsiteX2" fmla="*/ 1695450 w 3346450"/>
              <a:gd name="connsiteY2" fmla="*/ 1 h 1308101"/>
              <a:gd name="connsiteX3" fmla="*/ 2101850 w 3346450"/>
              <a:gd name="connsiteY3" fmla="*/ 1308101 h 1308101"/>
              <a:gd name="connsiteX4" fmla="*/ 3346450 w 3346450"/>
              <a:gd name="connsiteY4" fmla="*/ 1301751 h 1308101"/>
              <a:gd name="connsiteX0" fmla="*/ 0 w 3346450"/>
              <a:gd name="connsiteY0" fmla="*/ 1301769 h 1308119"/>
              <a:gd name="connsiteX1" fmla="*/ 1276350 w 3346450"/>
              <a:gd name="connsiteY1" fmla="*/ 1276369 h 1308119"/>
              <a:gd name="connsiteX2" fmla="*/ 1695450 w 3346450"/>
              <a:gd name="connsiteY2" fmla="*/ 19 h 1308119"/>
              <a:gd name="connsiteX3" fmla="*/ 2101850 w 3346450"/>
              <a:gd name="connsiteY3" fmla="*/ 1308119 h 1308119"/>
              <a:gd name="connsiteX4" fmla="*/ 3346450 w 3346450"/>
              <a:gd name="connsiteY4" fmla="*/ 1301769 h 1308119"/>
              <a:gd name="connsiteX0" fmla="*/ 0 w 3352800"/>
              <a:gd name="connsiteY0" fmla="*/ 1276369 h 1308119"/>
              <a:gd name="connsiteX1" fmla="*/ 1282700 w 3352800"/>
              <a:gd name="connsiteY1" fmla="*/ 1276369 h 1308119"/>
              <a:gd name="connsiteX2" fmla="*/ 1701800 w 3352800"/>
              <a:gd name="connsiteY2" fmla="*/ 19 h 1308119"/>
              <a:gd name="connsiteX3" fmla="*/ 2108200 w 3352800"/>
              <a:gd name="connsiteY3" fmla="*/ 1308119 h 1308119"/>
              <a:gd name="connsiteX4" fmla="*/ 3352800 w 3352800"/>
              <a:gd name="connsiteY4" fmla="*/ 1301769 h 1308119"/>
              <a:gd name="connsiteX0" fmla="*/ 0 w 3352800"/>
              <a:gd name="connsiteY0" fmla="*/ 1276354 h 1308104"/>
              <a:gd name="connsiteX1" fmla="*/ 1259102 w 3352800"/>
              <a:gd name="connsiteY1" fmla="*/ 1294289 h 1308104"/>
              <a:gd name="connsiteX2" fmla="*/ 1701800 w 3352800"/>
              <a:gd name="connsiteY2" fmla="*/ 4 h 1308104"/>
              <a:gd name="connsiteX3" fmla="*/ 2108200 w 3352800"/>
              <a:gd name="connsiteY3" fmla="*/ 1308104 h 1308104"/>
              <a:gd name="connsiteX4" fmla="*/ 3352800 w 3352800"/>
              <a:gd name="connsiteY4" fmla="*/ 1301754 h 1308104"/>
              <a:gd name="connsiteX0" fmla="*/ 0 w 3349850"/>
              <a:gd name="connsiteY0" fmla="*/ 1300267 h 1308104"/>
              <a:gd name="connsiteX1" fmla="*/ 1256152 w 3349850"/>
              <a:gd name="connsiteY1" fmla="*/ 1294289 h 1308104"/>
              <a:gd name="connsiteX2" fmla="*/ 1698850 w 3349850"/>
              <a:gd name="connsiteY2" fmla="*/ 4 h 1308104"/>
              <a:gd name="connsiteX3" fmla="*/ 2105250 w 3349850"/>
              <a:gd name="connsiteY3" fmla="*/ 1308104 h 1308104"/>
              <a:gd name="connsiteX4" fmla="*/ 3349850 w 3349850"/>
              <a:gd name="connsiteY4" fmla="*/ 1301754 h 1308104"/>
              <a:gd name="connsiteX0" fmla="*/ 0 w 3349850"/>
              <a:gd name="connsiteY0" fmla="*/ 1300264 h 1301751"/>
              <a:gd name="connsiteX1" fmla="*/ 1256152 w 3349850"/>
              <a:gd name="connsiteY1" fmla="*/ 1294286 h 1301751"/>
              <a:gd name="connsiteX2" fmla="*/ 1698850 w 3349850"/>
              <a:gd name="connsiteY2" fmla="*/ 1 h 1301751"/>
              <a:gd name="connsiteX3" fmla="*/ 2105250 w 3349850"/>
              <a:gd name="connsiteY3" fmla="*/ 1290166 h 1301751"/>
              <a:gd name="connsiteX4" fmla="*/ 3349850 w 3349850"/>
              <a:gd name="connsiteY4" fmla="*/ 1301751 h 1301751"/>
              <a:gd name="connsiteX0" fmla="*/ 0 w 3349850"/>
              <a:gd name="connsiteY0" fmla="*/ 1300264 h 1301751"/>
              <a:gd name="connsiteX1" fmla="*/ 1256152 w 3349850"/>
              <a:gd name="connsiteY1" fmla="*/ 1294286 h 1301751"/>
              <a:gd name="connsiteX2" fmla="*/ 1698850 w 3349850"/>
              <a:gd name="connsiteY2" fmla="*/ 1 h 1301751"/>
              <a:gd name="connsiteX3" fmla="*/ 2105250 w 3349850"/>
              <a:gd name="connsiteY3" fmla="*/ 1290166 h 1301751"/>
              <a:gd name="connsiteX4" fmla="*/ 3349850 w 3349850"/>
              <a:gd name="connsiteY4" fmla="*/ 1301751 h 1301751"/>
              <a:gd name="connsiteX0" fmla="*/ 0 w 3349850"/>
              <a:gd name="connsiteY0" fmla="*/ 1300264 h 1301751"/>
              <a:gd name="connsiteX1" fmla="*/ 1256152 w 3349850"/>
              <a:gd name="connsiteY1" fmla="*/ 1294286 h 1301751"/>
              <a:gd name="connsiteX2" fmla="*/ 1698850 w 3349850"/>
              <a:gd name="connsiteY2" fmla="*/ 1 h 1301751"/>
              <a:gd name="connsiteX3" fmla="*/ 2105250 w 3349850"/>
              <a:gd name="connsiteY3" fmla="*/ 1290166 h 1301751"/>
              <a:gd name="connsiteX4" fmla="*/ 3349850 w 3349850"/>
              <a:gd name="connsiteY4" fmla="*/ 1301751 h 130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9850" h="1301751">
                <a:moveTo>
                  <a:pt x="0" y="1300264"/>
                </a:moveTo>
                <a:lnTo>
                  <a:pt x="1256152" y="1294286"/>
                </a:lnTo>
                <a:cubicBezTo>
                  <a:pt x="1559374" y="1283576"/>
                  <a:pt x="1557334" y="688"/>
                  <a:pt x="1698850" y="1"/>
                </a:cubicBezTo>
                <a:cubicBezTo>
                  <a:pt x="1840366" y="-686"/>
                  <a:pt x="1776989" y="1286306"/>
                  <a:pt x="2105250" y="1290166"/>
                </a:cubicBezTo>
                <a:lnTo>
                  <a:pt x="3349850" y="1301751"/>
                </a:ln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3208305" y="1573849"/>
            <a:ext cx="1180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voltage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81086" y="1588553"/>
            <a:ext cx="1180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current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9561" y="3129952"/>
            <a:ext cx="1180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power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44" name="Right Brace 43"/>
          <p:cNvSpPr/>
          <p:nvPr/>
        </p:nvSpPr>
        <p:spPr>
          <a:xfrm rot="5400000">
            <a:off x="3851000" y="3534999"/>
            <a:ext cx="230650" cy="1977339"/>
          </a:xfrm>
          <a:prstGeom prst="rightBrace">
            <a:avLst>
              <a:gd name="adj1" fmla="val 67800"/>
              <a:gd name="adj2" fmla="val 5959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Brace 44"/>
          <p:cNvSpPr/>
          <p:nvPr/>
        </p:nvSpPr>
        <p:spPr>
          <a:xfrm rot="5400000">
            <a:off x="7244729" y="3514020"/>
            <a:ext cx="230650" cy="2019298"/>
          </a:xfrm>
          <a:prstGeom prst="rightBrace">
            <a:avLst>
              <a:gd name="adj1" fmla="val 67800"/>
              <a:gd name="adj2" fmla="val 5188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ight Brace 45"/>
          <p:cNvSpPr/>
          <p:nvPr/>
        </p:nvSpPr>
        <p:spPr>
          <a:xfrm rot="5400000">
            <a:off x="5524129" y="3883973"/>
            <a:ext cx="230651" cy="1279391"/>
          </a:xfrm>
          <a:prstGeom prst="rightBrace">
            <a:avLst>
              <a:gd name="adj1" fmla="val 72378"/>
              <a:gd name="adj2" fmla="val 5486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2377452" y="4748623"/>
            <a:ext cx="28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Field emission, </a:t>
            </a:r>
          </a:p>
          <a:p>
            <a:pPr algn="ctr"/>
            <a:r>
              <a:rPr lang="en-US" sz="2000" dirty="0"/>
              <a:t>no plasma, tiny currents</a:t>
            </a:r>
            <a:endParaRPr lang="en-GB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475540" y="5508343"/>
            <a:ext cx="262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Onset of breakdown and plasma formation</a:t>
            </a:r>
            <a:endParaRPr lang="en-GB" sz="20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5578044" y="4751175"/>
            <a:ext cx="0" cy="7925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350405" y="4714228"/>
            <a:ext cx="262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Fully formed plasma</a:t>
            </a:r>
          </a:p>
          <a:p>
            <a:pPr algn="ctr"/>
            <a:r>
              <a:rPr lang="en-US" sz="2000" dirty="0"/>
              <a:t>Voltage collapse</a:t>
            </a:r>
            <a:endParaRPr lang="en-GB" sz="20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5639454" y="1005580"/>
            <a:ext cx="3184799" cy="1497516"/>
            <a:chOff x="5639454" y="1005580"/>
            <a:chExt cx="3184799" cy="1497516"/>
          </a:xfrm>
        </p:grpSpPr>
        <p:cxnSp>
          <p:nvCxnSpPr>
            <p:cNvPr id="55" name="Straight Arrow Connector 54"/>
            <p:cNvCxnSpPr/>
            <p:nvPr/>
          </p:nvCxnSpPr>
          <p:spPr>
            <a:xfrm flipH="1">
              <a:off x="5692501" y="1728569"/>
              <a:ext cx="197759" cy="7745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639454" y="1005580"/>
              <a:ext cx="3184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Peak power demand during breakdown onset!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43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Hypothesis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1967"/>
            <a:ext cx="10515600" cy="4787833"/>
          </a:xfrm>
        </p:spPr>
        <p:txBody>
          <a:bodyPr>
            <a:normAutofit/>
          </a:bodyPr>
          <a:lstStyle/>
          <a:p>
            <a:r>
              <a:rPr lang="en-US" dirty="0"/>
              <a:t>Ultimate BD limit is a function of available power, like with S</a:t>
            </a:r>
            <a:r>
              <a:rPr lang="en-US" baseline="-25000" dirty="0"/>
              <a:t>c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But: consider power during BD onset, not before! </a:t>
            </a:r>
          </a:p>
          <a:p>
            <a:r>
              <a:rPr lang="en-US" dirty="0"/>
              <a:t>Nascent breakdown extracts power from RF by acceleration of charged particles (electrons). Interaction through E field only.</a:t>
            </a:r>
          </a:p>
          <a:p>
            <a:r>
              <a:rPr lang="en-US" dirty="0"/>
              <a:t>Emitted current is a function of surface E field.</a:t>
            </a:r>
          </a:p>
          <a:p>
            <a:r>
              <a:rPr lang="en-US" dirty="0"/>
              <a:t>Local surface E field decreases under BD loading. (In this case, we approximate the effect of complex plasma dynamics by a simple antenna on the surface.)</a:t>
            </a:r>
          </a:p>
          <a:p>
            <a:r>
              <a:rPr lang="en-US" dirty="0"/>
              <a:t>Higher sustained E field under loading = higher BDR.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51FA5-23D6-4D3D-A937-54E3340D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33464BE-58F7-41EE-8B3A-C84D3DE73A0D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664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609"/>
            <a:ext cx="10515600" cy="1325563"/>
          </a:xfrm>
        </p:spPr>
        <p:txBody>
          <a:bodyPr/>
          <a:lstStyle/>
          <a:p>
            <a:r>
              <a:rPr lang="en-US" dirty="0"/>
              <a:t>Outline of Procedure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80406" y="1306732"/>
            <a:ext cx="4932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Assume that any breakdown site will emit current as this function of surface field:</a:t>
            </a:r>
          </a:p>
          <a:p>
            <a:pPr algn="ctr"/>
            <a:r>
              <a:rPr lang="en-US" b="1" dirty="0"/>
              <a:t>(material property, to be fitted)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7735451" y="3697727"/>
            <a:ext cx="1646761" cy="1227563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541631" y="1306732"/>
            <a:ext cx="4507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For every point in the structure, calculate a dependence of local field on antenna current: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62829" y="3180498"/>
            <a:ext cx="3172815" cy="1975624"/>
            <a:chOff x="1717700" y="2789005"/>
            <a:chExt cx="3172815" cy="197562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2190322" y="2937203"/>
              <a:ext cx="0" cy="16819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/>
              <a:endCxn id="47" idx="1"/>
            </p:cNvCxnSpPr>
            <p:nvPr/>
          </p:nvCxnSpPr>
          <p:spPr>
            <a:xfrm>
              <a:off x="1917606" y="4522877"/>
              <a:ext cx="2665630" cy="109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717700" y="2789005"/>
              <a:ext cx="338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</a:t>
              </a:r>
              <a:endParaRPr lang="en-GB" sz="24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83236" y="4302964"/>
              <a:ext cx="307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</a:t>
              </a:r>
              <a:endParaRPr lang="en-GB" sz="24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9646" y="2959063"/>
            <a:ext cx="4988256" cy="2502799"/>
            <a:chOff x="6411662" y="2421933"/>
            <a:chExt cx="4988256" cy="2502799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8073276" y="2834064"/>
              <a:ext cx="0" cy="16567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7800560" y="4394566"/>
              <a:ext cx="2345899" cy="109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9372857" y="4463067"/>
              <a:ext cx="2027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surface field, </a:t>
              </a:r>
              <a:r>
                <a:rPr lang="en-US" sz="2400" b="1" dirty="0"/>
                <a:t>E</a:t>
              </a:r>
              <a:endParaRPr lang="en-GB" sz="2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11662" y="2421933"/>
              <a:ext cx="20150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breakdown current	 </a:t>
              </a:r>
              <a:r>
                <a:rPr lang="en-US" sz="2400" b="1" dirty="0"/>
                <a:t>I</a:t>
              </a:r>
              <a:endParaRPr lang="en-GB" sz="2400" b="1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8081116" y="3022999"/>
              <a:ext cx="1519707" cy="1365161"/>
            </a:xfrm>
            <a:custGeom>
              <a:avLst/>
              <a:gdLst>
                <a:gd name="connsiteX0" fmla="*/ 0 w 1519707"/>
                <a:gd name="connsiteY0" fmla="*/ 1365161 h 1365161"/>
                <a:gd name="connsiteX1" fmla="*/ 1519707 w 1519707"/>
                <a:gd name="connsiteY1" fmla="*/ 0 h 1365161"/>
                <a:gd name="connsiteX0" fmla="*/ 0 w 1519707"/>
                <a:gd name="connsiteY0" fmla="*/ 1365161 h 1365161"/>
                <a:gd name="connsiteX1" fmla="*/ 1519707 w 1519707"/>
                <a:gd name="connsiteY1" fmla="*/ 0 h 1365161"/>
                <a:gd name="connsiteX0" fmla="*/ 0 w 1519707"/>
                <a:gd name="connsiteY0" fmla="*/ 1365161 h 1365161"/>
                <a:gd name="connsiteX1" fmla="*/ 1519707 w 1519707"/>
                <a:gd name="connsiteY1" fmla="*/ 0 h 1365161"/>
                <a:gd name="connsiteX0" fmla="*/ 0 w 1519707"/>
                <a:gd name="connsiteY0" fmla="*/ 1365161 h 1365161"/>
                <a:gd name="connsiteX1" fmla="*/ 1519707 w 1519707"/>
                <a:gd name="connsiteY1" fmla="*/ 0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9707" h="1365161">
                  <a:moveTo>
                    <a:pt x="0" y="1365161"/>
                  </a:moveTo>
                  <a:cubicBezTo>
                    <a:pt x="1189150" y="1311498"/>
                    <a:pt x="1476778" y="691166"/>
                    <a:pt x="1519707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23093" y="2316459"/>
            <a:ext cx="3235625" cy="1295934"/>
            <a:chOff x="2277964" y="1924966"/>
            <a:chExt cx="3235625" cy="1295934"/>
          </a:xfrm>
        </p:grpSpPr>
        <p:sp>
          <p:nvSpPr>
            <p:cNvPr id="38" name="TextBox 37"/>
            <p:cNvSpPr txBox="1"/>
            <p:nvPr/>
          </p:nvSpPr>
          <p:spPr>
            <a:xfrm>
              <a:off x="2758798" y="1924966"/>
              <a:ext cx="27547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Unperturbed field at I = 0, as determined by usual RF simulations.</a:t>
              </a:r>
              <a:endParaRPr lang="en-GB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2277964" y="2567570"/>
              <a:ext cx="519772" cy="65333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7838864" y="4541677"/>
            <a:ext cx="2289501" cy="1402637"/>
            <a:chOff x="2293735" y="4150184"/>
            <a:chExt cx="2289501" cy="1402637"/>
          </a:xfrm>
        </p:grpSpPr>
        <p:sp>
          <p:nvSpPr>
            <p:cNvPr id="49" name="TextBox 48"/>
            <p:cNvSpPr txBox="1"/>
            <p:nvPr/>
          </p:nvSpPr>
          <p:spPr>
            <a:xfrm>
              <a:off x="2293735" y="4906490"/>
              <a:ext cx="2289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Slope R</a:t>
              </a:r>
              <a:r>
                <a:rPr lang="en-US" baseline="-25000" dirty="0"/>
                <a:t>bd</a:t>
              </a:r>
              <a:r>
                <a:rPr lang="en-US" dirty="0"/>
                <a:t> depends on available power.</a:t>
              </a:r>
              <a:endParaRPr lang="en-GB" dirty="0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 flipV="1">
              <a:off x="3103034" y="4150184"/>
              <a:ext cx="44730" cy="7076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>
            <a:stCxn id="27" idx="0"/>
          </p:cNvCxnSpPr>
          <p:nvPr/>
        </p:nvCxnSpPr>
        <p:spPr>
          <a:xfrm flipV="1">
            <a:off x="1649808" y="3371194"/>
            <a:ext cx="67915" cy="155409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7" idx="0"/>
          </p:cNvCxnSpPr>
          <p:nvPr/>
        </p:nvCxnSpPr>
        <p:spPr>
          <a:xfrm flipV="1">
            <a:off x="1649808" y="4849895"/>
            <a:ext cx="2088644" cy="7539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246701" y="2560345"/>
            <a:ext cx="2577237" cy="1206786"/>
            <a:chOff x="2254308" y="1901301"/>
            <a:chExt cx="2577237" cy="1206786"/>
          </a:xfrm>
        </p:grpSpPr>
        <p:sp>
          <p:nvSpPr>
            <p:cNvPr id="42" name="TextBox 41"/>
            <p:cNvSpPr txBox="1"/>
            <p:nvPr/>
          </p:nvSpPr>
          <p:spPr>
            <a:xfrm>
              <a:off x="2274224" y="1901301"/>
              <a:ext cx="2557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During BD onset.</a:t>
              </a:r>
            </a:p>
            <a:p>
              <a:r>
                <a:rPr lang="en-US" dirty="0"/>
                <a:t>We care about this one!</a:t>
              </a:r>
              <a:endParaRPr lang="en-GB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2254308" y="2510051"/>
              <a:ext cx="431934" cy="5980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189145" y="4186575"/>
            <a:ext cx="2454594" cy="629751"/>
            <a:chOff x="2254308" y="2478336"/>
            <a:chExt cx="2454594" cy="629751"/>
          </a:xfrm>
        </p:grpSpPr>
        <p:sp>
          <p:nvSpPr>
            <p:cNvPr id="46" name="TextBox 45"/>
            <p:cNvSpPr txBox="1"/>
            <p:nvPr/>
          </p:nvSpPr>
          <p:spPr>
            <a:xfrm>
              <a:off x="2907813" y="2478336"/>
              <a:ext cx="1801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Field emission</a:t>
              </a:r>
              <a:endParaRPr lang="en-GB" dirty="0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2254308" y="2788203"/>
              <a:ext cx="653504" cy="3198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209209" y="2631751"/>
            <a:ext cx="1801089" cy="932112"/>
            <a:chOff x="1651644" y="2175975"/>
            <a:chExt cx="1801089" cy="932112"/>
          </a:xfrm>
        </p:grpSpPr>
        <p:sp>
          <p:nvSpPr>
            <p:cNvPr id="52" name="TextBox 51"/>
            <p:cNvSpPr txBox="1"/>
            <p:nvPr/>
          </p:nvSpPr>
          <p:spPr>
            <a:xfrm>
              <a:off x="1651644" y="2175975"/>
              <a:ext cx="1801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Burning plasma</a:t>
              </a:r>
              <a:endParaRPr lang="en-GB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>
              <a:off x="2254308" y="2558345"/>
              <a:ext cx="223084" cy="5497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7FED6721-D14D-4619-8364-93665CBF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33464BE-58F7-41EE-8B3A-C84D3DE73A0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611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1888</Words>
  <Application>Microsoft Office PowerPoint</Application>
  <PresentationFormat>Widescreen</PresentationFormat>
  <Paragraphs>270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 Math</vt:lpstr>
      <vt:lpstr>Times New Roman</vt:lpstr>
      <vt:lpstr>Office Theme</vt:lpstr>
      <vt:lpstr>Local power coupling as a predictor of high-gradient breakdown performance</vt:lpstr>
      <vt:lpstr>High-Gradient Limits: Electric Field</vt:lpstr>
      <vt:lpstr>High-Gradient Limits: Power Flow</vt:lpstr>
      <vt:lpstr>Limitations of Sc</vt:lpstr>
      <vt:lpstr>Evolution of a Breakdown</vt:lpstr>
      <vt:lpstr>Evolution of a Breakdown</vt:lpstr>
      <vt:lpstr>Stages of breakdown</vt:lpstr>
      <vt:lpstr>Hypothesis</vt:lpstr>
      <vt:lpstr>Outline of Procedure</vt:lpstr>
      <vt:lpstr>Outline of Procedure</vt:lpstr>
      <vt:lpstr>Dependence on properties</vt:lpstr>
      <vt:lpstr>Dependence on properties</vt:lpstr>
      <vt:lpstr>Circuit Model of an Accelerating Structure</vt:lpstr>
      <vt:lpstr>Circuit Model of an Accelerating Structure</vt:lpstr>
      <vt:lpstr>Numerical Calculation of Rbd</vt:lpstr>
      <vt:lpstr>Study with Simple TM010 Structures</vt:lpstr>
      <vt:lpstr>TM010 Structures – Breakdown Locations</vt:lpstr>
      <vt:lpstr>TM010 Structures – Maximum Gradient</vt:lpstr>
      <vt:lpstr>TM010 Structures – Transient Correction </vt:lpstr>
      <vt:lpstr>Stored Energy vs. Power Flow</vt:lpstr>
      <vt:lpstr>Application: X-Band Deflecting Structure</vt:lpstr>
      <vt:lpstr>Application: X-Band Deflecting Structure</vt:lpstr>
      <vt:lpstr>Application: T24 Accelerating Structures</vt:lpstr>
      <vt:lpstr>Application: T24 Accelerating Structures</vt:lpstr>
      <vt:lpstr>Application: BTW Proton Linac Structure</vt:lpstr>
      <vt:lpstr>Application: DC Experiments</vt:lpstr>
      <vt:lpstr>Application: DC Experiments</vt:lpstr>
      <vt:lpstr>Summary</vt:lpstr>
      <vt:lpstr>Thank you!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Paszkiewicz</dc:creator>
  <cp:lastModifiedBy>Peacock, Ruth (Student)</cp:lastModifiedBy>
  <cp:revision>572</cp:revision>
  <cp:lastPrinted>2019-01-18T12:56:05Z</cp:lastPrinted>
  <dcterms:created xsi:type="dcterms:W3CDTF">2017-06-21T19:38:37Z</dcterms:created>
  <dcterms:modified xsi:type="dcterms:W3CDTF">2021-04-21T14:47:25Z</dcterms:modified>
</cp:coreProperties>
</file>