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76" r:id="rId3"/>
    <p:sldId id="277" r:id="rId4"/>
    <p:sldId id="278" r:id="rId5"/>
    <p:sldId id="279" r:id="rId6"/>
    <p:sldId id="286" r:id="rId7"/>
    <p:sldId id="259" r:id="rId8"/>
    <p:sldId id="288" r:id="rId9"/>
    <p:sldId id="262" r:id="rId10"/>
    <p:sldId id="272" r:id="rId11"/>
    <p:sldId id="293" r:id="rId12"/>
    <p:sldId id="260" r:id="rId13"/>
    <p:sldId id="294" r:id="rId14"/>
    <p:sldId id="261" r:id="rId15"/>
    <p:sldId id="289" r:id="rId16"/>
    <p:sldId id="291" r:id="rId17"/>
    <p:sldId id="284" r:id="rId18"/>
    <p:sldId id="263" r:id="rId19"/>
    <p:sldId id="264" r:id="rId20"/>
    <p:sldId id="275" r:id="rId21"/>
    <p:sldId id="295"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5" autoAdjust="0"/>
    <p:restoredTop sz="96404" autoAdjust="0"/>
  </p:normalViewPr>
  <p:slideViewPr>
    <p:cSldViewPr snapToGrid="0">
      <p:cViewPr varScale="1">
        <p:scale>
          <a:sx n="69" d="100"/>
          <a:sy n="69" d="100"/>
        </p:scale>
        <p:origin x="228" y="60"/>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ndows\OneDrive%20-%20Istituto%20Nazionale%20di%20Fisica%20Nucleare\Scambio\Prototipo_XBand\Pressione_Prototipo_BandaX.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it-IT" sz="2400" b="0" i="0" baseline="0" dirty="0">
                <a:effectLst/>
              </a:rPr>
              <a:t>Pressure </a:t>
            </a:r>
            <a:r>
              <a:rPr lang="it-IT" sz="2400" b="0" i="0" baseline="0" dirty="0" err="1" smtClean="0">
                <a:effectLst/>
              </a:rPr>
              <a:t>distribution</a:t>
            </a:r>
            <a:endParaRPr lang="it-IT" sz="2400" dirty="0">
              <a:effectLst/>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Pressione_Prototipo_BandaX!$A$1</c:f>
              <c:strCache>
                <c:ptCount val="1"/>
                <c:pt idx="0">
                  <c:v>q=1e-10</c:v>
                </c:pt>
              </c:strCache>
            </c:strRef>
          </c:tx>
          <c:spPr>
            <a:ln w="50800" cap="rnd">
              <a:solidFill>
                <a:schemeClr val="accent1"/>
              </a:solidFill>
              <a:round/>
            </a:ln>
            <a:effectLst/>
          </c:spPr>
          <c:marker>
            <c:symbol val="none"/>
          </c:marker>
          <c:cat>
            <c:numRef>
              <c:f>Pressione_Prototipo_BandaX!$D$2:$D$101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Pressione_Prototipo_BandaX!$A$3:$A$101</c:f>
              <c:numCache>
                <c:formatCode>0.00E+00</c:formatCode>
                <c:ptCount val="99"/>
                <c:pt idx="0">
                  <c:v>3.4801500000000002E-8</c:v>
                </c:pt>
                <c:pt idx="1">
                  <c:v>5.1690399999999997E-8</c:v>
                </c:pt>
                <c:pt idx="2">
                  <c:v>7.4443100000000006E-8</c:v>
                </c:pt>
                <c:pt idx="3">
                  <c:v>8.0145700000000005E-8</c:v>
                </c:pt>
                <c:pt idx="4">
                  <c:v>1.01671E-7</c:v>
                </c:pt>
                <c:pt idx="5">
                  <c:v>1.3318999999999999E-7</c:v>
                </c:pt>
                <c:pt idx="6">
                  <c:v>1.6425400000000001E-7</c:v>
                </c:pt>
                <c:pt idx="7">
                  <c:v>1.9420300000000001E-7</c:v>
                </c:pt>
                <c:pt idx="8">
                  <c:v>2.26058E-7</c:v>
                </c:pt>
                <c:pt idx="9">
                  <c:v>2.6925299999999998E-7</c:v>
                </c:pt>
                <c:pt idx="10">
                  <c:v>2.9554699999999999E-7</c:v>
                </c:pt>
                <c:pt idx="11">
                  <c:v>3.3989299999999999E-7</c:v>
                </c:pt>
                <c:pt idx="12">
                  <c:v>3.6698799999999998E-7</c:v>
                </c:pt>
                <c:pt idx="13">
                  <c:v>3.89928E-7</c:v>
                </c:pt>
                <c:pt idx="14">
                  <c:v>4.0348000000000001E-7</c:v>
                </c:pt>
                <c:pt idx="15">
                  <c:v>4.108E-7</c:v>
                </c:pt>
                <c:pt idx="16">
                  <c:v>4.36879E-7</c:v>
                </c:pt>
                <c:pt idx="17">
                  <c:v>4.3670300000000002E-7</c:v>
                </c:pt>
                <c:pt idx="18">
                  <c:v>4.5046000000000002E-7</c:v>
                </c:pt>
                <c:pt idx="19">
                  <c:v>5.1784399999999999E-7</c:v>
                </c:pt>
                <c:pt idx="20">
                  <c:v>5.6619599999999997E-7</c:v>
                </c:pt>
                <c:pt idx="21">
                  <c:v>5.6378100000000001E-7</c:v>
                </c:pt>
                <c:pt idx="22">
                  <c:v>5.5813799999999999E-7</c:v>
                </c:pt>
                <c:pt idx="23">
                  <c:v>5.8350199999999995E-7</c:v>
                </c:pt>
                <c:pt idx="24">
                  <c:v>6.2462199999999999E-7</c:v>
                </c:pt>
                <c:pt idx="25">
                  <c:v>6.3556499999999999E-7</c:v>
                </c:pt>
                <c:pt idx="26">
                  <c:v>6.4696300000000005E-7</c:v>
                </c:pt>
                <c:pt idx="27">
                  <c:v>6.6377599999999997E-7</c:v>
                </c:pt>
                <c:pt idx="28">
                  <c:v>6.5140000000000002E-7</c:v>
                </c:pt>
                <c:pt idx="29">
                  <c:v>6.6925900000000002E-7</c:v>
                </c:pt>
                <c:pt idx="30">
                  <c:v>6.6991999999999995E-7</c:v>
                </c:pt>
                <c:pt idx="31">
                  <c:v>6.9304000000000002E-7</c:v>
                </c:pt>
                <c:pt idx="32">
                  <c:v>7.2715900000000003E-7</c:v>
                </c:pt>
                <c:pt idx="33">
                  <c:v>7.3463900000000004E-7</c:v>
                </c:pt>
                <c:pt idx="34">
                  <c:v>7.8318799999999996E-7</c:v>
                </c:pt>
                <c:pt idx="35">
                  <c:v>7.9533500000000005E-7</c:v>
                </c:pt>
                <c:pt idx="36">
                  <c:v>7.5690299999999998E-7</c:v>
                </c:pt>
                <c:pt idx="37">
                  <c:v>7.7055600000000003E-7</c:v>
                </c:pt>
                <c:pt idx="38">
                  <c:v>7.7130700000000001E-7</c:v>
                </c:pt>
                <c:pt idx="39">
                  <c:v>7.8110599999999998E-7</c:v>
                </c:pt>
                <c:pt idx="40">
                  <c:v>7.8435399999999996E-7</c:v>
                </c:pt>
                <c:pt idx="41">
                  <c:v>8.0334400000000005E-7</c:v>
                </c:pt>
                <c:pt idx="42">
                  <c:v>7.9640800000000002E-7</c:v>
                </c:pt>
                <c:pt idx="43">
                  <c:v>8.0309000000000003E-7</c:v>
                </c:pt>
                <c:pt idx="44">
                  <c:v>7.9055900000000003E-7</c:v>
                </c:pt>
                <c:pt idx="45">
                  <c:v>8.1414999999999997E-7</c:v>
                </c:pt>
                <c:pt idx="46">
                  <c:v>8.2744600000000001E-7</c:v>
                </c:pt>
                <c:pt idx="47">
                  <c:v>7.8658600000000005E-7</c:v>
                </c:pt>
                <c:pt idx="48">
                  <c:v>7.9912499999999995E-7</c:v>
                </c:pt>
                <c:pt idx="49">
                  <c:v>7.9620599999999995E-7</c:v>
                </c:pt>
                <c:pt idx="50">
                  <c:v>7.5340899999999999E-7</c:v>
                </c:pt>
                <c:pt idx="51">
                  <c:v>7.5970000000000001E-7</c:v>
                </c:pt>
                <c:pt idx="52">
                  <c:v>7.3007800000000003E-7</c:v>
                </c:pt>
                <c:pt idx="53">
                  <c:v>7.3845500000000003E-7</c:v>
                </c:pt>
                <c:pt idx="54">
                  <c:v>7.38918E-7</c:v>
                </c:pt>
                <c:pt idx="55">
                  <c:v>7.3884700000000005E-7</c:v>
                </c:pt>
                <c:pt idx="56">
                  <c:v>7.2270299999999996E-7</c:v>
                </c:pt>
                <c:pt idx="57">
                  <c:v>7.1128700000000003E-7</c:v>
                </c:pt>
                <c:pt idx="58">
                  <c:v>7.3100699999999995E-7</c:v>
                </c:pt>
                <c:pt idx="59">
                  <c:v>7.5715000000000003E-7</c:v>
                </c:pt>
                <c:pt idx="60">
                  <c:v>7.8914300000000001E-7</c:v>
                </c:pt>
                <c:pt idx="61">
                  <c:v>7.6302600000000002E-7</c:v>
                </c:pt>
                <c:pt idx="62">
                  <c:v>7.6937299999999999E-7</c:v>
                </c:pt>
                <c:pt idx="63">
                  <c:v>7.4465300000000002E-7</c:v>
                </c:pt>
                <c:pt idx="64">
                  <c:v>7.45362E-7</c:v>
                </c:pt>
                <c:pt idx="65">
                  <c:v>7.1781900000000003E-7</c:v>
                </c:pt>
                <c:pt idx="66">
                  <c:v>6.9123300000000001E-7</c:v>
                </c:pt>
                <c:pt idx="67">
                  <c:v>6.5630200000000002E-7</c:v>
                </c:pt>
                <c:pt idx="68">
                  <c:v>6.2676800000000004E-7</c:v>
                </c:pt>
                <c:pt idx="69">
                  <c:v>5.9708700000000003E-7</c:v>
                </c:pt>
                <c:pt idx="70">
                  <c:v>5.5802500000000005E-7</c:v>
                </c:pt>
                <c:pt idx="71">
                  <c:v>5.3755400000000005E-7</c:v>
                </c:pt>
                <c:pt idx="72">
                  <c:v>5.1959400000000001E-7</c:v>
                </c:pt>
                <c:pt idx="73">
                  <c:v>4.94255E-7</c:v>
                </c:pt>
                <c:pt idx="74">
                  <c:v>4.8153499999999998E-7</c:v>
                </c:pt>
                <c:pt idx="75">
                  <c:v>4.6718599999999999E-7</c:v>
                </c:pt>
                <c:pt idx="76">
                  <c:v>4.6011000000000001E-7</c:v>
                </c:pt>
                <c:pt idx="77">
                  <c:v>4.4639200000000002E-7</c:v>
                </c:pt>
                <c:pt idx="78">
                  <c:v>3.80174E-7</c:v>
                </c:pt>
                <c:pt idx="79">
                  <c:v>3.46353E-7</c:v>
                </c:pt>
                <c:pt idx="80">
                  <c:v>3.31127E-7</c:v>
                </c:pt>
                <c:pt idx="81">
                  <c:v>3.1843900000000001E-7</c:v>
                </c:pt>
                <c:pt idx="82">
                  <c:v>2.9629200000000002E-7</c:v>
                </c:pt>
                <c:pt idx="83">
                  <c:v>2.7202599999999998E-7</c:v>
                </c:pt>
                <c:pt idx="84">
                  <c:v>2.38109E-7</c:v>
                </c:pt>
                <c:pt idx="85">
                  <c:v>2.4393700000000002E-7</c:v>
                </c:pt>
                <c:pt idx="86">
                  <c:v>2.35207E-7</c:v>
                </c:pt>
                <c:pt idx="87">
                  <c:v>2.0221699999999999E-7</c:v>
                </c:pt>
                <c:pt idx="88">
                  <c:v>2.01032E-7</c:v>
                </c:pt>
                <c:pt idx="89">
                  <c:v>1.71785E-7</c:v>
                </c:pt>
                <c:pt idx="90">
                  <c:v>1.4490200000000001E-7</c:v>
                </c:pt>
                <c:pt idx="91">
                  <c:v>1.06693E-7</c:v>
                </c:pt>
                <c:pt idx="92">
                  <c:v>8.7660400000000001E-8</c:v>
                </c:pt>
                <c:pt idx="93">
                  <c:v>7.6499000000000002E-8</c:v>
                </c:pt>
                <c:pt idx="94">
                  <c:v>7.0344800000000001E-8</c:v>
                </c:pt>
                <c:pt idx="95">
                  <c:v>4.8521400000000003E-8</c:v>
                </c:pt>
                <c:pt idx="96">
                  <c:v>4.1037499999999999E-8</c:v>
                </c:pt>
                <c:pt idx="97">
                  <c:v>2.99921E-8</c:v>
                </c:pt>
                <c:pt idx="98">
                  <c:v>1.5457399999999999E-8</c:v>
                </c:pt>
              </c:numCache>
              <c:extLst/>
            </c:numRef>
          </c:val>
          <c:smooth val="0"/>
          <c:extLst>
            <c:ext xmlns:c16="http://schemas.microsoft.com/office/drawing/2014/chart" uri="{C3380CC4-5D6E-409C-BE32-E72D297353CC}">
              <c16:uniqueId val="{00000000-6FB3-4ED0-93E3-31B28F16E425}"/>
            </c:ext>
          </c:extLst>
        </c:ser>
        <c:ser>
          <c:idx val="1"/>
          <c:order val="1"/>
          <c:tx>
            <c:strRef>
              <c:f>Pressione_Prototipo_BandaX!$B$1</c:f>
              <c:strCache>
                <c:ptCount val="1"/>
                <c:pt idx="0">
                  <c:v>q=1e-12</c:v>
                </c:pt>
              </c:strCache>
            </c:strRef>
          </c:tx>
          <c:spPr>
            <a:ln w="50800" cap="rnd">
              <a:solidFill>
                <a:schemeClr val="accent2"/>
              </a:solidFill>
              <a:round/>
            </a:ln>
            <a:effectLst/>
          </c:spPr>
          <c:marker>
            <c:symbol val="none"/>
          </c:marker>
          <c:cat>
            <c:numRef>
              <c:f>Pressione_Prototipo_BandaX!$D$2:$D$101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Pressione_Prototipo_BandaX!$B$3:$B$101</c:f>
              <c:numCache>
                <c:formatCode>0.00E+00</c:formatCode>
                <c:ptCount val="99"/>
                <c:pt idx="0">
                  <c:v>2.4613800000000002E-10</c:v>
                </c:pt>
                <c:pt idx="1">
                  <c:v>3.5344000000000002E-10</c:v>
                </c:pt>
                <c:pt idx="2">
                  <c:v>4.2309900000000001E-10</c:v>
                </c:pt>
                <c:pt idx="3">
                  <c:v>5.8956600000000003E-10</c:v>
                </c:pt>
                <c:pt idx="4">
                  <c:v>9.1049799999999999E-10</c:v>
                </c:pt>
                <c:pt idx="5">
                  <c:v>1.23023E-9</c:v>
                </c:pt>
                <c:pt idx="6">
                  <c:v>1.36819E-9</c:v>
                </c:pt>
                <c:pt idx="7">
                  <c:v>1.5793999999999999E-9</c:v>
                </c:pt>
                <c:pt idx="8">
                  <c:v>1.66296E-9</c:v>
                </c:pt>
                <c:pt idx="9">
                  <c:v>2.13802E-9</c:v>
                </c:pt>
                <c:pt idx="10">
                  <c:v>2.2717900000000001E-9</c:v>
                </c:pt>
                <c:pt idx="11">
                  <c:v>2.6518299999999999E-9</c:v>
                </c:pt>
                <c:pt idx="12">
                  <c:v>2.7796800000000001E-9</c:v>
                </c:pt>
                <c:pt idx="13">
                  <c:v>2.7178699999999998E-9</c:v>
                </c:pt>
                <c:pt idx="14">
                  <c:v>2.9450899999999998E-9</c:v>
                </c:pt>
                <c:pt idx="15">
                  <c:v>3.6183800000000001E-9</c:v>
                </c:pt>
                <c:pt idx="16">
                  <c:v>4.0994700000000001E-9</c:v>
                </c:pt>
                <c:pt idx="17">
                  <c:v>4.0268600000000003E-9</c:v>
                </c:pt>
                <c:pt idx="18">
                  <c:v>3.9267800000000004E-9</c:v>
                </c:pt>
                <c:pt idx="19">
                  <c:v>4.5095400000000001E-9</c:v>
                </c:pt>
                <c:pt idx="20">
                  <c:v>4.7508099999999996E-9</c:v>
                </c:pt>
                <c:pt idx="21">
                  <c:v>4.9816999999999999E-9</c:v>
                </c:pt>
                <c:pt idx="22">
                  <c:v>5.2328200000000001E-9</c:v>
                </c:pt>
                <c:pt idx="23">
                  <c:v>5.2666500000000002E-9</c:v>
                </c:pt>
                <c:pt idx="24">
                  <c:v>5.1880199999999996E-9</c:v>
                </c:pt>
                <c:pt idx="25">
                  <c:v>5.2492300000000001E-9</c:v>
                </c:pt>
                <c:pt idx="26">
                  <c:v>5.7747300000000004E-9</c:v>
                </c:pt>
                <c:pt idx="27">
                  <c:v>5.2680599999999997E-9</c:v>
                </c:pt>
                <c:pt idx="28">
                  <c:v>5.3856999999999997E-9</c:v>
                </c:pt>
                <c:pt idx="29">
                  <c:v>5.5324699999999996E-9</c:v>
                </c:pt>
                <c:pt idx="30">
                  <c:v>5.88803E-9</c:v>
                </c:pt>
                <c:pt idx="31">
                  <c:v>6.07642E-9</c:v>
                </c:pt>
                <c:pt idx="32">
                  <c:v>5.9207400000000004E-9</c:v>
                </c:pt>
                <c:pt idx="33">
                  <c:v>6.2200200000000002E-9</c:v>
                </c:pt>
                <c:pt idx="34">
                  <c:v>7.0276199999999998E-9</c:v>
                </c:pt>
                <c:pt idx="35">
                  <c:v>6.9820199999999998E-9</c:v>
                </c:pt>
                <c:pt idx="36">
                  <c:v>7.1135499999999997E-9</c:v>
                </c:pt>
                <c:pt idx="37">
                  <c:v>6.8868199999999996E-9</c:v>
                </c:pt>
                <c:pt idx="38">
                  <c:v>7.3085699999999997E-9</c:v>
                </c:pt>
                <c:pt idx="39">
                  <c:v>7.7791000000000002E-9</c:v>
                </c:pt>
                <c:pt idx="40">
                  <c:v>7.8853599999999997E-9</c:v>
                </c:pt>
                <c:pt idx="41">
                  <c:v>7.7480200000000007E-9</c:v>
                </c:pt>
                <c:pt idx="42">
                  <c:v>8.4301000000000005E-9</c:v>
                </c:pt>
                <c:pt idx="43">
                  <c:v>8.2348099999999996E-9</c:v>
                </c:pt>
                <c:pt idx="44">
                  <c:v>7.8551299999999999E-9</c:v>
                </c:pt>
                <c:pt idx="45">
                  <c:v>7.8069099999999995E-9</c:v>
                </c:pt>
                <c:pt idx="46">
                  <c:v>8.7548200000000002E-9</c:v>
                </c:pt>
                <c:pt idx="47">
                  <c:v>9.1086100000000005E-9</c:v>
                </c:pt>
                <c:pt idx="48">
                  <c:v>9.3487900000000008E-9</c:v>
                </c:pt>
                <c:pt idx="49">
                  <c:v>9.4414299999999997E-9</c:v>
                </c:pt>
                <c:pt idx="50">
                  <c:v>9.4938900000000002E-9</c:v>
                </c:pt>
                <c:pt idx="51">
                  <c:v>9.0078400000000006E-9</c:v>
                </c:pt>
                <c:pt idx="52">
                  <c:v>9.4806200000000003E-9</c:v>
                </c:pt>
                <c:pt idx="53">
                  <c:v>9.6408899999999998E-9</c:v>
                </c:pt>
                <c:pt idx="54">
                  <c:v>9.8415600000000001E-9</c:v>
                </c:pt>
                <c:pt idx="55">
                  <c:v>1.00546E-8</c:v>
                </c:pt>
                <c:pt idx="56">
                  <c:v>1.0436999999999999E-8</c:v>
                </c:pt>
                <c:pt idx="57">
                  <c:v>1.02334E-8</c:v>
                </c:pt>
                <c:pt idx="58">
                  <c:v>1.00499E-8</c:v>
                </c:pt>
                <c:pt idx="59">
                  <c:v>1.00706E-8</c:v>
                </c:pt>
                <c:pt idx="60">
                  <c:v>9.8854699999999998E-9</c:v>
                </c:pt>
                <c:pt idx="61">
                  <c:v>8.6617799999999994E-9</c:v>
                </c:pt>
                <c:pt idx="62">
                  <c:v>8.7703800000000005E-9</c:v>
                </c:pt>
                <c:pt idx="63">
                  <c:v>8.8902399999999993E-9</c:v>
                </c:pt>
                <c:pt idx="64">
                  <c:v>8.4590700000000007E-9</c:v>
                </c:pt>
                <c:pt idx="65">
                  <c:v>8.5872299999999999E-9</c:v>
                </c:pt>
                <c:pt idx="66">
                  <c:v>8.3781400000000006E-9</c:v>
                </c:pt>
                <c:pt idx="67">
                  <c:v>7.6193399999999995E-9</c:v>
                </c:pt>
                <c:pt idx="68">
                  <c:v>7.6132300000000006E-9</c:v>
                </c:pt>
                <c:pt idx="69">
                  <c:v>7.6819599999999994E-9</c:v>
                </c:pt>
                <c:pt idx="70">
                  <c:v>7.0937099999999999E-9</c:v>
                </c:pt>
                <c:pt idx="71">
                  <c:v>6.4412300000000001E-9</c:v>
                </c:pt>
                <c:pt idx="72">
                  <c:v>6.1474100000000004E-9</c:v>
                </c:pt>
                <c:pt idx="73">
                  <c:v>5.4386599999999999E-9</c:v>
                </c:pt>
                <c:pt idx="74">
                  <c:v>5.4880299999999997E-9</c:v>
                </c:pt>
                <c:pt idx="75">
                  <c:v>5.4081299999999996E-9</c:v>
                </c:pt>
                <c:pt idx="76">
                  <c:v>4.9090900000000001E-9</c:v>
                </c:pt>
                <c:pt idx="77">
                  <c:v>4.9943300000000001E-9</c:v>
                </c:pt>
                <c:pt idx="78">
                  <c:v>4.9510400000000003E-9</c:v>
                </c:pt>
                <c:pt idx="79">
                  <c:v>4.2871499999999996E-9</c:v>
                </c:pt>
                <c:pt idx="80">
                  <c:v>4.0085799999999998E-9</c:v>
                </c:pt>
                <c:pt idx="81">
                  <c:v>4.0625799999999998E-9</c:v>
                </c:pt>
                <c:pt idx="82">
                  <c:v>3.9019900000000001E-9</c:v>
                </c:pt>
                <c:pt idx="83">
                  <c:v>3.9256300000000002E-9</c:v>
                </c:pt>
                <c:pt idx="84">
                  <c:v>3.59706E-9</c:v>
                </c:pt>
                <c:pt idx="85">
                  <c:v>3.7082600000000002E-9</c:v>
                </c:pt>
                <c:pt idx="86">
                  <c:v>3.4037700000000001E-9</c:v>
                </c:pt>
                <c:pt idx="87">
                  <c:v>2.8176500000000001E-9</c:v>
                </c:pt>
                <c:pt idx="88">
                  <c:v>2.5302299999999999E-9</c:v>
                </c:pt>
                <c:pt idx="89">
                  <c:v>2.1373900000000002E-9</c:v>
                </c:pt>
                <c:pt idx="90">
                  <c:v>1.9470499999999998E-9</c:v>
                </c:pt>
                <c:pt idx="91">
                  <c:v>1.6328800000000001E-9</c:v>
                </c:pt>
                <c:pt idx="92">
                  <c:v>1.11214E-9</c:v>
                </c:pt>
                <c:pt idx="93">
                  <c:v>8.8837599999999995E-10</c:v>
                </c:pt>
                <c:pt idx="94">
                  <c:v>6.8785800000000002E-10</c:v>
                </c:pt>
                <c:pt idx="95">
                  <c:v>6.0372600000000001E-10</c:v>
                </c:pt>
                <c:pt idx="96">
                  <c:v>5.3424100000000002E-10</c:v>
                </c:pt>
                <c:pt idx="97">
                  <c:v>4.4222700000000001E-10</c:v>
                </c:pt>
                <c:pt idx="98">
                  <c:v>1.4608199999999999E-10</c:v>
                </c:pt>
              </c:numCache>
              <c:extLst/>
            </c:numRef>
          </c:val>
          <c:smooth val="0"/>
          <c:extLst>
            <c:ext xmlns:c16="http://schemas.microsoft.com/office/drawing/2014/chart" uri="{C3380CC4-5D6E-409C-BE32-E72D297353CC}">
              <c16:uniqueId val="{00000001-6FB3-4ED0-93E3-31B28F16E425}"/>
            </c:ext>
          </c:extLst>
        </c:ser>
        <c:ser>
          <c:idx val="2"/>
          <c:order val="2"/>
          <c:tx>
            <c:strRef>
              <c:f>Pressione_Prototipo_BandaX!$C$1</c:f>
              <c:strCache>
                <c:ptCount val="1"/>
                <c:pt idx="0">
                  <c:v>q=1e-14</c:v>
                </c:pt>
              </c:strCache>
            </c:strRef>
          </c:tx>
          <c:spPr>
            <a:ln w="50800" cap="rnd">
              <a:solidFill>
                <a:schemeClr val="accent3"/>
              </a:solidFill>
              <a:round/>
            </a:ln>
            <a:effectLst/>
          </c:spPr>
          <c:marker>
            <c:symbol val="none"/>
          </c:marker>
          <c:cat>
            <c:numRef>
              <c:f>Pressione_Prototipo_BandaX!$D$2:$D$101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Pressione_Prototipo_BandaX!$C$3:$C$101</c:f>
              <c:numCache>
                <c:formatCode>0.00E+00</c:formatCode>
                <c:ptCount val="99"/>
                <c:pt idx="0">
                  <c:v>3.0550799999999999E-12</c:v>
                </c:pt>
                <c:pt idx="1">
                  <c:v>4.1600900000000003E-12</c:v>
                </c:pt>
                <c:pt idx="2">
                  <c:v>6.5017999999999996E-12</c:v>
                </c:pt>
                <c:pt idx="3">
                  <c:v>8.35919E-12</c:v>
                </c:pt>
                <c:pt idx="4">
                  <c:v>9.5457199999999998E-12</c:v>
                </c:pt>
                <c:pt idx="5">
                  <c:v>1.18255E-11</c:v>
                </c:pt>
                <c:pt idx="6">
                  <c:v>1.5494599999999999E-11</c:v>
                </c:pt>
                <c:pt idx="7">
                  <c:v>1.9416999999999999E-11</c:v>
                </c:pt>
                <c:pt idx="8">
                  <c:v>1.9471500000000002E-11</c:v>
                </c:pt>
                <c:pt idx="9">
                  <c:v>2.27155E-11</c:v>
                </c:pt>
                <c:pt idx="10">
                  <c:v>2.60038E-11</c:v>
                </c:pt>
                <c:pt idx="11">
                  <c:v>2.7676899999999999E-11</c:v>
                </c:pt>
                <c:pt idx="12">
                  <c:v>3.2091400000000003E-11</c:v>
                </c:pt>
                <c:pt idx="13">
                  <c:v>3.5928999999999997E-11</c:v>
                </c:pt>
                <c:pt idx="14">
                  <c:v>3.9888599999999997E-11</c:v>
                </c:pt>
                <c:pt idx="15">
                  <c:v>4.2264299999999999E-11</c:v>
                </c:pt>
                <c:pt idx="16">
                  <c:v>4.2793999999999997E-11</c:v>
                </c:pt>
                <c:pt idx="17">
                  <c:v>4.7009199999999998E-11</c:v>
                </c:pt>
                <c:pt idx="18">
                  <c:v>4.8101999999999998E-11</c:v>
                </c:pt>
                <c:pt idx="19">
                  <c:v>5.0838700000000001E-11</c:v>
                </c:pt>
                <c:pt idx="20">
                  <c:v>5.0632200000000001E-11</c:v>
                </c:pt>
                <c:pt idx="21">
                  <c:v>5.2616199999999999E-11</c:v>
                </c:pt>
                <c:pt idx="22">
                  <c:v>5.4340300000000002E-11</c:v>
                </c:pt>
                <c:pt idx="23">
                  <c:v>5.5689000000000002E-11</c:v>
                </c:pt>
                <c:pt idx="24">
                  <c:v>5.76104E-11</c:v>
                </c:pt>
                <c:pt idx="25">
                  <c:v>5.8558700000000002E-11</c:v>
                </c:pt>
                <c:pt idx="26">
                  <c:v>6.20072E-11</c:v>
                </c:pt>
                <c:pt idx="27">
                  <c:v>5.7733400000000002E-11</c:v>
                </c:pt>
                <c:pt idx="28">
                  <c:v>5.8031799999999998E-11</c:v>
                </c:pt>
                <c:pt idx="29">
                  <c:v>5.4202200000000001E-11</c:v>
                </c:pt>
                <c:pt idx="30">
                  <c:v>5.6557300000000002E-11</c:v>
                </c:pt>
                <c:pt idx="31">
                  <c:v>5.78856E-11</c:v>
                </c:pt>
                <c:pt idx="32">
                  <c:v>5.8257500000000005E-11</c:v>
                </c:pt>
                <c:pt idx="33">
                  <c:v>5.8220600000000004E-11</c:v>
                </c:pt>
                <c:pt idx="34">
                  <c:v>6.0805699999999994E-11</c:v>
                </c:pt>
                <c:pt idx="35">
                  <c:v>6.6625400000000001E-11</c:v>
                </c:pt>
                <c:pt idx="36">
                  <c:v>6.9407599999999994E-11</c:v>
                </c:pt>
                <c:pt idx="37">
                  <c:v>7.1956499999999999E-11</c:v>
                </c:pt>
                <c:pt idx="38">
                  <c:v>7.0193499999999997E-11</c:v>
                </c:pt>
                <c:pt idx="39">
                  <c:v>7.1425200000000001E-11</c:v>
                </c:pt>
                <c:pt idx="40">
                  <c:v>7.4314300000000001E-11</c:v>
                </c:pt>
                <c:pt idx="41">
                  <c:v>7.8151600000000002E-11</c:v>
                </c:pt>
                <c:pt idx="42">
                  <c:v>7.6488899999999997E-11</c:v>
                </c:pt>
                <c:pt idx="43">
                  <c:v>7.4493800000000002E-11</c:v>
                </c:pt>
                <c:pt idx="44">
                  <c:v>7.5644200000000004E-11</c:v>
                </c:pt>
                <c:pt idx="45">
                  <c:v>7.38505E-11</c:v>
                </c:pt>
                <c:pt idx="46">
                  <c:v>7.4191799999999997E-11</c:v>
                </c:pt>
                <c:pt idx="47">
                  <c:v>7.8536700000000002E-11</c:v>
                </c:pt>
                <c:pt idx="48">
                  <c:v>7.3593099999999994E-11</c:v>
                </c:pt>
                <c:pt idx="49">
                  <c:v>7.4866E-11</c:v>
                </c:pt>
                <c:pt idx="50">
                  <c:v>7.8721899999999999E-11</c:v>
                </c:pt>
                <c:pt idx="51">
                  <c:v>7.8942299999999997E-11</c:v>
                </c:pt>
                <c:pt idx="52">
                  <c:v>7.8406199999999994E-11</c:v>
                </c:pt>
                <c:pt idx="53">
                  <c:v>7.8211900000000005E-11</c:v>
                </c:pt>
                <c:pt idx="54">
                  <c:v>7.8553900000000005E-11</c:v>
                </c:pt>
                <c:pt idx="55">
                  <c:v>7.13184E-11</c:v>
                </c:pt>
                <c:pt idx="56">
                  <c:v>7.5338600000000001E-11</c:v>
                </c:pt>
                <c:pt idx="57">
                  <c:v>7.7835399999999994E-11</c:v>
                </c:pt>
                <c:pt idx="58">
                  <c:v>8.4613600000000003E-11</c:v>
                </c:pt>
                <c:pt idx="59">
                  <c:v>8.1218799999999997E-11</c:v>
                </c:pt>
                <c:pt idx="60">
                  <c:v>7.9987E-11</c:v>
                </c:pt>
                <c:pt idx="61">
                  <c:v>8.2598799999999997E-11</c:v>
                </c:pt>
                <c:pt idx="62">
                  <c:v>8.4805599999999996E-11</c:v>
                </c:pt>
                <c:pt idx="63">
                  <c:v>7.8736899999999998E-11</c:v>
                </c:pt>
                <c:pt idx="64">
                  <c:v>7.7474999999999996E-11</c:v>
                </c:pt>
                <c:pt idx="65">
                  <c:v>7.7176699999999994E-11</c:v>
                </c:pt>
                <c:pt idx="66">
                  <c:v>7.6213799999999997E-11</c:v>
                </c:pt>
                <c:pt idx="67">
                  <c:v>7.6559100000000002E-11</c:v>
                </c:pt>
                <c:pt idx="68">
                  <c:v>7.4782000000000003E-11</c:v>
                </c:pt>
                <c:pt idx="69">
                  <c:v>7.2228000000000001E-11</c:v>
                </c:pt>
                <c:pt idx="70">
                  <c:v>7.4022100000000004E-11</c:v>
                </c:pt>
                <c:pt idx="71">
                  <c:v>7.2107500000000001E-11</c:v>
                </c:pt>
                <c:pt idx="72">
                  <c:v>6.4898399999999997E-11</c:v>
                </c:pt>
                <c:pt idx="73">
                  <c:v>6.5559800000000005E-11</c:v>
                </c:pt>
                <c:pt idx="74">
                  <c:v>6.6578100000000006E-11</c:v>
                </c:pt>
                <c:pt idx="75">
                  <c:v>6.6959399999999997E-11</c:v>
                </c:pt>
                <c:pt idx="76">
                  <c:v>6.0866100000000003E-11</c:v>
                </c:pt>
                <c:pt idx="77">
                  <c:v>6.0855600000000003E-11</c:v>
                </c:pt>
                <c:pt idx="78">
                  <c:v>5.9165800000000006E-11</c:v>
                </c:pt>
                <c:pt idx="79">
                  <c:v>5.9530500000000004E-11</c:v>
                </c:pt>
                <c:pt idx="80">
                  <c:v>5.3676699999999997E-11</c:v>
                </c:pt>
                <c:pt idx="81">
                  <c:v>4.6646199999999999E-11</c:v>
                </c:pt>
                <c:pt idx="82">
                  <c:v>4.04411E-11</c:v>
                </c:pt>
                <c:pt idx="83">
                  <c:v>3.9119399999999999E-11</c:v>
                </c:pt>
                <c:pt idx="84">
                  <c:v>3.5800100000000001E-11</c:v>
                </c:pt>
                <c:pt idx="85">
                  <c:v>3.2116700000000003E-11</c:v>
                </c:pt>
                <c:pt idx="86">
                  <c:v>2.6821500000000001E-11</c:v>
                </c:pt>
                <c:pt idx="87">
                  <c:v>2.3673999999999999E-11</c:v>
                </c:pt>
                <c:pt idx="88">
                  <c:v>1.9459100000000001E-11</c:v>
                </c:pt>
                <c:pt idx="89">
                  <c:v>1.91017E-11</c:v>
                </c:pt>
                <c:pt idx="90">
                  <c:v>1.6505699999999999E-11</c:v>
                </c:pt>
                <c:pt idx="91">
                  <c:v>1.3365299999999999E-11</c:v>
                </c:pt>
                <c:pt idx="92">
                  <c:v>1.0480700000000001E-11</c:v>
                </c:pt>
                <c:pt idx="93">
                  <c:v>8.8296700000000003E-12</c:v>
                </c:pt>
                <c:pt idx="94">
                  <c:v>7.8923100000000003E-12</c:v>
                </c:pt>
                <c:pt idx="95">
                  <c:v>6.5648899999999999E-12</c:v>
                </c:pt>
                <c:pt idx="96">
                  <c:v>4.8481599999999998E-12</c:v>
                </c:pt>
                <c:pt idx="97">
                  <c:v>3.9471699999999996E-12</c:v>
                </c:pt>
                <c:pt idx="98">
                  <c:v>1.88916E-12</c:v>
                </c:pt>
              </c:numCache>
              <c:extLst/>
            </c:numRef>
          </c:val>
          <c:smooth val="0"/>
          <c:extLst>
            <c:ext xmlns:c16="http://schemas.microsoft.com/office/drawing/2014/chart" uri="{C3380CC4-5D6E-409C-BE32-E72D297353CC}">
              <c16:uniqueId val="{00000002-6FB3-4ED0-93E3-31B28F16E425}"/>
            </c:ext>
          </c:extLst>
        </c:ser>
        <c:dLbls>
          <c:showLegendKey val="0"/>
          <c:showVal val="0"/>
          <c:showCatName val="0"/>
          <c:showSerName val="0"/>
          <c:showPercent val="0"/>
          <c:showBubbleSize val="0"/>
        </c:dLbls>
        <c:smooth val="0"/>
        <c:axId val="645405327"/>
        <c:axId val="645416975"/>
      </c:lineChart>
      <c:catAx>
        <c:axId val="64540532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it-IT" sz="1800"/>
                  <a:t>Z [cm]</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645416975"/>
        <c:crossesAt val="1.0000000000000006E-12"/>
        <c:auto val="1"/>
        <c:lblAlgn val="ctr"/>
        <c:lblOffset val="100"/>
        <c:tickLblSkip val="15"/>
        <c:noMultiLvlLbl val="0"/>
      </c:catAx>
      <c:valAx>
        <c:axId val="645416975"/>
        <c:scaling>
          <c:logBase val="10"/>
          <c:orientation val="minMax"/>
          <c:max val="2.0000000000000008E-5"/>
          <c:min val="1.0000000000000006E-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it-IT" sz="1800"/>
                  <a:t>P [mbar]</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645405327"/>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1CB2D-68A9-4078-9574-57812D306A1D}" type="datetimeFigureOut">
              <a:rPr lang="en-GB" smtClean="0"/>
              <a:t>19/04/2021</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07899-B236-4A46-B29C-1EAFCDDCC911}" type="slidenum">
              <a:rPr lang="en-GB" smtClean="0"/>
              <a:t>‹N›</a:t>
            </a:fld>
            <a:endParaRPr lang="en-GB"/>
          </a:p>
        </p:txBody>
      </p:sp>
    </p:spTree>
    <p:extLst>
      <p:ext uri="{BB962C8B-B14F-4D97-AF65-F5344CB8AC3E}">
        <p14:creationId xmlns:p14="http://schemas.microsoft.com/office/powerpoint/2010/main" val="147510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F907899-B236-4A46-B29C-1EAFCDDCC911}" type="slidenum">
              <a:rPr lang="en-GB" smtClean="0"/>
              <a:t>19</a:t>
            </a:fld>
            <a:endParaRPr lang="en-GB"/>
          </a:p>
        </p:txBody>
      </p:sp>
    </p:spTree>
    <p:extLst>
      <p:ext uri="{BB962C8B-B14F-4D97-AF65-F5344CB8AC3E}">
        <p14:creationId xmlns:p14="http://schemas.microsoft.com/office/powerpoint/2010/main" val="111939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8292942-41DF-486B-8CCD-F7A2BCE5966A}"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137449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8292942-41DF-486B-8CCD-F7A2BCE5966A}"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420194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8292942-41DF-486B-8CCD-F7A2BCE5966A}"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347139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8292942-41DF-486B-8CCD-F7A2BCE5966A}"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133489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18292942-41DF-486B-8CCD-F7A2BCE5966A}"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404411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8292942-41DF-486B-8CCD-F7A2BCE5966A}"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314322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8292942-41DF-486B-8CCD-F7A2BCE5966A}" type="datetimeFigureOut">
              <a:rPr lang="en-GB" smtClean="0"/>
              <a:t>19/04/2021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162215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8292942-41DF-486B-8CCD-F7A2BCE5966A}" type="datetimeFigureOut">
              <a:rPr lang="en-GB" smtClean="0"/>
              <a:t>19/04/2021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427025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92942-41DF-486B-8CCD-F7A2BCE5966A}" type="datetimeFigureOut">
              <a:rPr lang="en-GB" smtClean="0"/>
              <a:t>19/04/2021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214785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8292942-41DF-486B-8CCD-F7A2BCE5966A}"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405780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8292942-41DF-486B-8CCD-F7A2BCE5966A}"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FF215-316F-4B65-BCDA-A765DC2D78E5}" type="slidenum">
              <a:rPr lang="en-GB" smtClean="0"/>
              <a:t>‹N›</a:t>
            </a:fld>
            <a:endParaRPr lang="en-GB"/>
          </a:p>
        </p:txBody>
      </p:sp>
    </p:spTree>
    <p:extLst>
      <p:ext uri="{BB962C8B-B14F-4D97-AF65-F5344CB8AC3E}">
        <p14:creationId xmlns:p14="http://schemas.microsoft.com/office/powerpoint/2010/main" val="37772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92942-41DF-486B-8CCD-F7A2BCE5966A}" type="datetimeFigureOut">
              <a:rPr lang="en-GB" smtClean="0"/>
              <a:t>19/04/2021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FF215-316F-4B65-BCDA-A765DC2D78E5}" type="slidenum">
              <a:rPr lang="en-GB" smtClean="0"/>
              <a:t>‹N›</a:t>
            </a:fld>
            <a:endParaRPr lang="en-GB"/>
          </a:p>
        </p:txBody>
      </p:sp>
    </p:spTree>
    <p:extLst>
      <p:ext uri="{BB962C8B-B14F-4D97-AF65-F5344CB8AC3E}">
        <p14:creationId xmlns:p14="http://schemas.microsoft.com/office/powerpoint/2010/main" val="3218099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emf"/><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5.png"/><Relationship Id="rId11" Type="http://schemas.openxmlformats.org/officeDocument/2006/relationships/image" Target="../media/image41.wmf"/><Relationship Id="rId5" Type="http://schemas.openxmlformats.org/officeDocument/2006/relationships/image" Target="../media/image44.png"/><Relationship Id="rId10" Type="http://schemas.openxmlformats.org/officeDocument/2006/relationships/oleObject" Target="../embeddings/oleObject1.bin"/><Relationship Id="rId4" Type="http://schemas.openxmlformats.org/officeDocument/2006/relationships/image" Target="../media/image43.png"/><Relationship Id="rId9" Type="http://schemas.openxmlformats.org/officeDocument/2006/relationships/image" Target="../media/image48.jpg"/></Relationships>
</file>

<file path=ppt/slides/_rels/slide13.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3.emf"/><Relationship Id="rId5" Type="http://schemas.openxmlformats.org/officeDocument/2006/relationships/image" Target="../media/image52.emf"/><Relationship Id="rId10" Type="http://schemas.openxmlformats.org/officeDocument/2006/relationships/image" Target="../media/image49.wmf"/><Relationship Id="rId4" Type="http://schemas.openxmlformats.org/officeDocument/2006/relationships/image" Target="../media/image51.emf"/><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image" Target="../media/image58.emf"/></Relationships>
</file>

<file path=ppt/slides/_rels/slide1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70.pn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emf"/><Relationship Id="rId7" Type="http://schemas.openxmlformats.org/officeDocument/2006/relationships/image" Target="../media/image7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eupraxia-project.eu/"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emf"/><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30465" y="2153971"/>
            <a:ext cx="6921382" cy="1446550"/>
          </a:xfrm>
          <a:prstGeom prst="rect">
            <a:avLst/>
          </a:prstGeom>
        </p:spPr>
        <p:txBody>
          <a:bodyPr wrap="none">
            <a:spAutoFit/>
          </a:bodyPr>
          <a:lstStyle/>
          <a:p>
            <a:pPr algn="ctr"/>
            <a:r>
              <a:rPr lang="it-IT" sz="4400" b="1" cap="all" dirty="0"/>
              <a:t>The </a:t>
            </a:r>
            <a:r>
              <a:rPr lang="it-IT" sz="4400" b="1" cap="all" dirty="0" smtClean="0"/>
              <a:t>EUPRAXIA@SPARC_LAB </a:t>
            </a:r>
            <a:endParaRPr lang="it-IT" sz="4400" b="1" cap="all" dirty="0" smtClean="0"/>
          </a:p>
          <a:p>
            <a:pPr algn="ctr"/>
            <a:r>
              <a:rPr lang="it-IT" sz="4400" b="1" cap="all" dirty="0" smtClean="0"/>
              <a:t>X </a:t>
            </a:r>
            <a:r>
              <a:rPr lang="it-IT" sz="4400" b="1" cap="all" dirty="0" smtClean="0"/>
              <a:t>Band </a:t>
            </a:r>
            <a:r>
              <a:rPr lang="it-IT" sz="4400" b="1" cap="all" dirty="0" err="1" smtClean="0"/>
              <a:t>Linac</a:t>
            </a:r>
            <a:endParaRPr lang="en-GB" sz="4400" b="1" cap="all" dirty="0"/>
          </a:p>
        </p:txBody>
      </p:sp>
      <p:sp>
        <p:nvSpPr>
          <p:cNvPr id="5" name="CasellaDiTesto 4"/>
          <p:cNvSpPr txBox="1"/>
          <p:nvPr/>
        </p:nvSpPr>
        <p:spPr>
          <a:xfrm>
            <a:off x="2087560" y="3851919"/>
            <a:ext cx="8007192" cy="1323439"/>
          </a:xfrm>
          <a:prstGeom prst="rect">
            <a:avLst/>
          </a:prstGeom>
          <a:noFill/>
        </p:spPr>
        <p:txBody>
          <a:bodyPr wrap="none" rtlCol="0">
            <a:spAutoFit/>
          </a:bodyPr>
          <a:lstStyle/>
          <a:p>
            <a:pPr algn="ctr"/>
            <a:r>
              <a:rPr lang="en-GB" sz="2800" i="1" dirty="0" smtClean="0"/>
              <a:t>David Alesini</a:t>
            </a:r>
          </a:p>
          <a:p>
            <a:pPr algn="ctr"/>
            <a:endParaRPr lang="en-GB" sz="2800" i="1" dirty="0" smtClean="0"/>
          </a:p>
          <a:p>
            <a:pPr algn="ctr"/>
            <a:r>
              <a:rPr lang="en-GB" sz="2400" i="1" dirty="0" smtClean="0"/>
              <a:t>(National Institute of Nuclear Physics, LNF-INFN, </a:t>
            </a:r>
            <a:r>
              <a:rPr lang="en-GB" sz="2400" i="1" dirty="0" err="1" smtClean="0"/>
              <a:t>Frascati</a:t>
            </a:r>
            <a:r>
              <a:rPr lang="en-GB" sz="2400" i="1" dirty="0" smtClean="0"/>
              <a:t>, Italy)</a:t>
            </a:r>
            <a:endParaRPr lang="en-GB" sz="2400" i="1" dirty="0"/>
          </a:p>
        </p:txBody>
      </p:sp>
      <p:sp>
        <p:nvSpPr>
          <p:cNvPr id="7" name="CasellaDiTesto 6"/>
          <p:cNvSpPr txBox="1"/>
          <p:nvPr/>
        </p:nvSpPr>
        <p:spPr>
          <a:xfrm>
            <a:off x="0" y="5842337"/>
            <a:ext cx="12192000" cy="1015663"/>
          </a:xfrm>
          <a:prstGeom prst="rect">
            <a:avLst/>
          </a:prstGeom>
          <a:noFill/>
        </p:spPr>
        <p:txBody>
          <a:bodyPr wrap="square" rtlCol="0">
            <a:spAutoFit/>
          </a:bodyPr>
          <a:lstStyle/>
          <a:p>
            <a:pPr algn="just"/>
            <a:r>
              <a:rPr lang="en-GB" sz="2000" b="1" i="1" dirty="0" smtClean="0"/>
              <a:t>With the contribution, in particular, of:</a:t>
            </a:r>
          </a:p>
          <a:p>
            <a:pPr algn="just"/>
            <a:endParaRPr lang="en-GB" sz="2000" b="1" i="1" dirty="0" smtClean="0"/>
          </a:p>
          <a:p>
            <a:pPr algn="just"/>
            <a:r>
              <a:rPr lang="en-GB" sz="2000" i="1" dirty="0" smtClean="0"/>
              <a:t>F. </a:t>
            </a:r>
            <a:r>
              <a:rPr lang="en-GB" sz="2000" i="1" dirty="0" err="1" smtClean="0"/>
              <a:t>Cardelli</a:t>
            </a:r>
            <a:r>
              <a:rPr lang="en-GB" sz="2000" i="1" dirty="0" smtClean="0"/>
              <a:t>, M. Diomede, S. Pioli, A. </a:t>
            </a:r>
            <a:r>
              <a:rPr lang="en-GB" sz="2000" i="1" dirty="0" err="1" smtClean="0"/>
              <a:t>Liedl</a:t>
            </a:r>
            <a:r>
              <a:rPr lang="en-GB" sz="2000" i="1" dirty="0" smtClean="0"/>
              <a:t>, G. Di </a:t>
            </a:r>
            <a:r>
              <a:rPr lang="en-GB" sz="2000" i="1" dirty="0" err="1" smtClean="0"/>
              <a:t>Raddo</a:t>
            </a:r>
            <a:r>
              <a:rPr lang="en-GB" sz="2000" i="1" dirty="0" smtClean="0"/>
              <a:t>, E. Di Pasquale, L. Pellegrino, B. </a:t>
            </a:r>
            <a:r>
              <a:rPr lang="en-GB" sz="2000" i="1" dirty="0" err="1" smtClean="0"/>
              <a:t>Buonomo</a:t>
            </a:r>
            <a:r>
              <a:rPr lang="en-GB" sz="2000" i="1" dirty="0" smtClean="0"/>
              <a:t>, L</a:t>
            </a:r>
            <a:r>
              <a:rPr lang="en-GB" sz="2000" i="1" dirty="0"/>
              <a:t>. </a:t>
            </a:r>
            <a:r>
              <a:rPr lang="en-GB" sz="2000" i="1" dirty="0" err="1" smtClean="0"/>
              <a:t>Kankadze</a:t>
            </a:r>
            <a:r>
              <a:rPr lang="en-GB" sz="2000" i="1" dirty="0"/>
              <a:t>.</a:t>
            </a:r>
            <a:r>
              <a:rPr lang="en-GB" sz="2000" i="1" dirty="0" smtClean="0"/>
              <a:t> </a:t>
            </a:r>
          </a:p>
        </p:txBody>
      </p:sp>
      <p:pic>
        <p:nvPicPr>
          <p:cNvPr id="2" name="Immagine 1"/>
          <p:cNvPicPr>
            <a:picLocks noChangeAspect="1"/>
          </p:cNvPicPr>
          <p:nvPr/>
        </p:nvPicPr>
        <p:blipFill>
          <a:blip r:embed="rId2"/>
          <a:stretch>
            <a:fillRect/>
          </a:stretch>
        </p:blipFill>
        <p:spPr>
          <a:xfrm>
            <a:off x="2212204" y="120716"/>
            <a:ext cx="3319433" cy="1534408"/>
          </a:xfrm>
          <a:prstGeom prst="rect">
            <a:avLst/>
          </a:prstGeom>
        </p:spPr>
      </p:pic>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7315200" y="124079"/>
            <a:ext cx="1849178" cy="1362913"/>
          </a:xfrm>
          <a:prstGeom prst="rect">
            <a:avLst/>
          </a:prstGeom>
        </p:spPr>
      </p:pic>
    </p:spTree>
    <p:extLst>
      <p:ext uri="{BB962C8B-B14F-4D97-AF65-F5344CB8AC3E}">
        <p14:creationId xmlns:p14="http://schemas.microsoft.com/office/powerpoint/2010/main" val="16671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7959" y="0"/>
            <a:ext cx="9438738" cy="646331"/>
          </a:xfrm>
          <a:prstGeom prst="rect">
            <a:avLst/>
          </a:prstGeom>
          <a:noFill/>
        </p:spPr>
        <p:txBody>
          <a:bodyPr wrap="none" rtlCol="0">
            <a:spAutoFit/>
          </a:bodyPr>
          <a:lstStyle/>
          <a:p>
            <a:r>
              <a:rPr lang="en-GB" sz="3600" b="1" dirty="0" smtClean="0"/>
              <a:t>R&amp;D ACTIVITIES ON DOUBLE HIGH WAVEGUIDES</a:t>
            </a:r>
            <a:endParaRPr lang="en-GB" sz="3600" b="1" dirty="0"/>
          </a:p>
        </p:txBody>
      </p:sp>
      <p:pic>
        <p:nvPicPr>
          <p:cNvPr id="6" name="Immagine 5"/>
          <p:cNvPicPr>
            <a:picLocks noChangeAspect="1"/>
          </p:cNvPicPr>
          <p:nvPr/>
        </p:nvPicPr>
        <p:blipFill rotWithShape="1">
          <a:blip r:embed="rId2"/>
          <a:srcRect l="65254" t="24838" r="1154" b="6342"/>
          <a:stretch/>
        </p:blipFill>
        <p:spPr>
          <a:xfrm>
            <a:off x="0" y="2423275"/>
            <a:ext cx="3846136" cy="4434726"/>
          </a:xfrm>
          <a:prstGeom prst="rect">
            <a:avLst/>
          </a:prstGeom>
        </p:spPr>
      </p:pic>
      <p:sp>
        <p:nvSpPr>
          <p:cNvPr id="3" name="CasellaDiTesto 2"/>
          <p:cNvSpPr txBox="1"/>
          <p:nvPr/>
        </p:nvSpPr>
        <p:spPr>
          <a:xfrm>
            <a:off x="-32171" y="639834"/>
            <a:ext cx="9137372" cy="2031325"/>
          </a:xfrm>
          <a:prstGeom prst="rect">
            <a:avLst/>
          </a:prstGeom>
          <a:noFill/>
        </p:spPr>
        <p:txBody>
          <a:bodyPr wrap="square" rtlCol="0">
            <a:spAutoFit/>
          </a:bodyPr>
          <a:lstStyle/>
          <a:p>
            <a:pPr marL="285750" indent="-285750" algn="just">
              <a:buFont typeface="Symbol" panose="05050102010706020507" pitchFamily="18" charset="2"/>
              <a:buChar char="Þ"/>
            </a:pPr>
            <a:r>
              <a:rPr lang="en-GB" dirty="0" smtClean="0">
                <a:sym typeface="Symbol" panose="05050102010706020507" pitchFamily="18" charset="2"/>
              </a:rPr>
              <a:t>We are strongly interested to the </a:t>
            </a:r>
            <a:r>
              <a:rPr lang="en-GB" b="1" dirty="0" smtClean="0">
                <a:sym typeface="Symbol" panose="05050102010706020507" pitchFamily="18" charset="2"/>
              </a:rPr>
              <a:t>R&amp;D activity </a:t>
            </a:r>
            <a:r>
              <a:rPr lang="en-GB" dirty="0" smtClean="0">
                <a:sym typeface="Symbol" panose="05050102010706020507" pitchFamily="18" charset="2"/>
              </a:rPr>
              <a:t>proposed at </a:t>
            </a:r>
            <a:r>
              <a:rPr lang="en-GB" dirty="0">
                <a:sym typeface="Symbol" panose="05050102010706020507" pitchFamily="18" charset="2"/>
              </a:rPr>
              <a:t>CERN </a:t>
            </a:r>
            <a:r>
              <a:rPr lang="en-GB" b="1" dirty="0" smtClean="0">
                <a:sym typeface="Symbol" panose="05050102010706020507" pitchFamily="18" charset="2"/>
              </a:rPr>
              <a:t>on double high waveguides</a:t>
            </a:r>
            <a:r>
              <a:rPr lang="en-GB" dirty="0" smtClean="0">
                <a:sym typeface="Symbol" panose="05050102010706020507" pitchFamily="18" charset="2"/>
              </a:rPr>
              <a:t>. </a:t>
            </a:r>
          </a:p>
          <a:p>
            <a:pPr marL="285750" indent="-285750" algn="just">
              <a:buFont typeface="Symbol" panose="05050102010706020507" pitchFamily="18" charset="2"/>
              <a:buChar char="Þ"/>
            </a:pPr>
            <a:r>
              <a:rPr lang="en-GB" dirty="0" smtClean="0">
                <a:sym typeface="Symbol" panose="05050102010706020507" pitchFamily="18" charset="2"/>
              </a:rPr>
              <a:t>A double high waveguide can </a:t>
            </a:r>
            <a:r>
              <a:rPr lang="en-GB" b="1" dirty="0" smtClean="0">
                <a:sym typeface="Symbol" panose="05050102010706020507" pitchFamily="18" charset="2"/>
              </a:rPr>
              <a:t>reduce losses, peak field and improve the vacuum conductance</a:t>
            </a:r>
            <a:r>
              <a:rPr lang="en-GB" dirty="0" smtClean="0">
                <a:sym typeface="Symbol" panose="05050102010706020507" pitchFamily="18" charset="2"/>
              </a:rPr>
              <a:t>. </a:t>
            </a:r>
          </a:p>
          <a:p>
            <a:pPr marL="285750" indent="-285750" algn="just">
              <a:buFont typeface="Symbol" panose="05050102010706020507" pitchFamily="18" charset="2"/>
              <a:buChar char="Þ"/>
            </a:pPr>
            <a:r>
              <a:rPr lang="en-GB" dirty="0" smtClean="0">
                <a:sym typeface="Symbol" panose="05050102010706020507" pitchFamily="18" charset="2"/>
              </a:rPr>
              <a:t>In this framework we can support the development and test of double-high waveguide components including a new possible design of a pulse compressor (BOC)</a:t>
            </a:r>
          </a:p>
          <a:p>
            <a:pPr marL="285750" indent="-285750" algn="just">
              <a:buFont typeface="Symbol" panose="05050102010706020507" pitchFamily="18" charset="2"/>
              <a:buChar char="Þ"/>
            </a:pPr>
            <a:endParaRPr lang="en-GB" dirty="0">
              <a:sym typeface="Symbol" panose="05050102010706020507" pitchFamily="18" charset="2"/>
            </a:endParaRPr>
          </a:p>
        </p:txBody>
      </p:sp>
      <p:graphicFrame>
        <p:nvGraphicFramePr>
          <p:cNvPr id="12" name="Tabella 11">
            <a:extLst>
              <a:ext uri="{FF2B5EF4-FFF2-40B4-BE49-F238E27FC236}">
                <a16:creationId xmlns:a16="http://schemas.microsoft.com/office/drawing/2014/main" id="{E15B5EC9-40B3-4503-A27E-FFD5046BA96B}"/>
              </a:ext>
            </a:extLst>
          </p:cNvPr>
          <p:cNvGraphicFramePr>
            <a:graphicFrameLocks noGrp="1"/>
          </p:cNvGraphicFramePr>
          <p:nvPr>
            <p:extLst>
              <p:ext uri="{D42A27DB-BD31-4B8C-83A1-F6EECF244321}">
                <p14:modId xmlns:p14="http://schemas.microsoft.com/office/powerpoint/2010/main" val="3373715294"/>
              </p:ext>
            </p:extLst>
          </p:nvPr>
        </p:nvGraphicFramePr>
        <p:xfrm>
          <a:off x="5933219" y="2533125"/>
          <a:ext cx="5645191" cy="1409700"/>
        </p:xfrm>
        <a:graphic>
          <a:graphicData uri="http://schemas.openxmlformats.org/drawingml/2006/table">
            <a:tbl>
              <a:tblPr>
                <a:tableStyleId>{793D81CF-94F2-401A-BA57-92F5A7B2D0C5}</a:tableStyleId>
              </a:tblPr>
              <a:tblGrid>
                <a:gridCol w="2212921">
                  <a:extLst>
                    <a:ext uri="{9D8B030D-6E8A-4147-A177-3AD203B41FA5}">
                      <a16:colId xmlns:a16="http://schemas.microsoft.com/office/drawing/2014/main" val="644984124"/>
                    </a:ext>
                  </a:extLst>
                </a:gridCol>
                <a:gridCol w="1870696">
                  <a:extLst>
                    <a:ext uri="{9D8B030D-6E8A-4147-A177-3AD203B41FA5}">
                      <a16:colId xmlns:a16="http://schemas.microsoft.com/office/drawing/2014/main" val="1768176384"/>
                    </a:ext>
                  </a:extLst>
                </a:gridCol>
                <a:gridCol w="1561574">
                  <a:extLst>
                    <a:ext uri="{9D8B030D-6E8A-4147-A177-3AD203B41FA5}">
                      <a16:colId xmlns:a16="http://schemas.microsoft.com/office/drawing/2014/main" val="447017760"/>
                    </a:ext>
                  </a:extLst>
                </a:gridCol>
              </a:tblGrid>
              <a:tr h="274227">
                <a:tc gridSpan="3">
                  <a:txBody>
                    <a:bodyPr/>
                    <a:lstStyle/>
                    <a:p>
                      <a:pPr algn="ctr" fontAlgn="b"/>
                      <a:r>
                        <a:rPr lang="it-IT" sz="1800" b="0" u="none" strike="noStrike" dirty="0">
                          <a:effectLst/>
                        </a:rPr>
                        <a:t>Low Energy </a:t>
                      </a:r>
                      <a:r>
                        <a:rPr lang="it-IT" sz="1800" b="0" u="none" strike="noStrike" dirty="0" err="1">
                          <a:effectLst/>
                        </a:rPr>
                        <a:t>Asymmetric</a:t>
                      </a:r>
                      <a:r>
                        <a:rPr lang="it-IT" sz="1800" b="0" u="none" strike="noStrike" dirty="0">
                          <a:effectLst/>
                        </a:rPr>
                        <a:t> Module </a:t>
                      </a:r>
                      <a:endParaRPr lang="it-IT"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95508781"/>
                  </a:ext>
                </a:extLst>
              </a:tr>
              <a:tr h="232038">
                <a:tc>
                  <a:txBody>
                    <a:bodyPr/>
                    <a:lstStyle/>
                    <a:p>
                      <a:pPr algn="ctr" fontAlgn="b"/>
                      <a:r>
                        <a:rPr lang="it-IT" sz="1800" b="0" i="0" u="none" strike="noStrike" dirty="0" smtClean="0">
                          <a:solidFill>
                            <a:srgbClr val="000000"/>
                          </a:solidFill>
                          <a:effectLst/>
                          <a:latin typeface="Calibri" panose="020F0502020204030204" pitchFamily="34" charset="0"/>
                        </a:rPr>
                        <a:t>WAVEGUIDE</a:t>
                      </a:r>
                      <a:endParaRPr lang="it-IT"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800" b="0" u="none" strike="noStrike" dirty="0" err="1" smtClean="0">
                          <a:effectLst/>
                        </a:rPr>
                        <a:t>Attenuation</a:t>
                      </a:r>
                      <a:endParaRPr lang="it-IT" sz="1800" b="0" u="none" strike="noStrike" dirty="0" smtClean="0">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it-IT" sz="1800" b="0" u="none" strike="noStrike" dirty="0" err="1" smtClean="0">
                          <a:effectLst/>
                        </a:rPr>
                        <a:t>Structure</a:t>
                      </a:r>
                      <a:r>
                        <a:rPr lang="it-IT" sz="1800" b="0" u="none" strike="noStrike" dirty="0" smtClean="0">
                          <a:effectLst/>
                        </a:rPr>
                        <a:t> A, B</a:t>
                      </a:r>
                      <a:endParaRPr lang="it-IT" sz="18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800" b="0" u="none" strike="noStrike" dirty="0" err="1" smtClean="0">
                          <a:effectLst/>
                        </a:rPr>
                        <a:t>Attenuation</a:t>
                      </a:r>
                      <a:endParaRPr lang="it-IT" sz="1800" b="0" u="none" strike="noStrike" dirty="0" smtClean="0">
                        <a:effectLst/>
                      </a:endParaRPr>
                    </a:p>
                    <a:p>
                      <a:pPr algn="ctr" fontAlgn="b"/>
                      <a:r>
                        <a:rPr lang="it-IT" sz="1800" b="0" u="none" strike="noStrike" dirty="0" err="1" smtClean="0">
                          <a:effectLst/>
                        </a:rPr>
                        <a:t>Structure</a:t>
                      </a:r>
                      <a:r>
                        <a:rPr lang="it-IT" sz="1800" b="0" u="none" strike="noStrike" dirty="0" smtClean="0">
                          <a:effectLst/>
                        </a:rPr>
                        <a:t> </a:t>
                      </a:r>
                      <a:r>
                        <a:rPr lang="it-IT" sz="1800" b="0" u="none" strike="noStrike" dirty="0">
                          <a:effectLst/>
                        </a:rPr>
                        <a:t>C, D</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06341891"/>
                  </a:ext>
                </a:extLst>
              </a:tr>
              <a:tr h="152934">
                <a:tc>
                  <a:txBody>
                    <a:bodyPr/>
                    <a:lstStyle/>
                    <a:p>
                      <a:pPr algn="ctr" fontAlgn="b"/>
                      <a:r>
                        <a:rPr lang="it-IT" sz="1800" b="0" u="none" strike="noStrike" baseline="0" dirty="0" smtClean="0">
                          <a:effectLst/>
                        </a:rPr>
                        <a:t>WR90</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800" b="0" u="none" strike="noStrike" dirty="0">
                          <a:effectLst/>
                        </a:rPr>
                        <a:t>10,25</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800" b="0" u="none" strike="noStrike" dirty="0">
                          <a:effectLst/>
                        </a:rPr>
                        <a:t>14,66</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9387596"/>
                  </a:ext>
                </a:extLst>
              </a:tr>
              <a:tr h="152934">
                <a:tc>
                  <a:txBody>
                    <a:bodyPr/>
                    <a:lstStyle/>
                    <a:p>
                      <a:pPr algn="ctr" fontAlgn="b"/>
                      <a:r>
                        <a:rPr lang="it-IT" sz="1800" b="0" u="none" strike="noStrike" dirty="0" smtClean="0">
                          <a:effectLst/>
                        </a:rPr>
                        <a:t>Double</a:t>
                      </a:r>
                      <a:r>
                        <a:rPr lang="it-IT" sz="1800" b="0" u="none" strike="noStrike" baseline="0" dirty="0" smtClean="0">
                          <a:effectLst/>
                        </a:rPr>
                        <a:t> high</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800" b="0" u="none" strike="noStrike" dirty="0">
                          <a:effectLst/>
                        </a:rPr>
                        <a:t>8,76</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800" b="0" u="none" strike="noStrike" dirty="0">
                          <a:effectLst/>
                        </a:rPr>
                        <a:t>11,54</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125977412"/>
                  </a:ext>
                </a:extLst>
              </a:tr>
            </a:tbl>
          </a:graphicData>
        </a:graphic>
      </p:graphicFrame>
      <p:sp>
        <p:nvSpPr>
          <p:cNvPr id="4" name="Freccia in giù 3"/>
          <p:cNvSpPr/>
          <p:nvPr/>
        </p:nvSpPr>
        <p:spPr>
          <a:xfrm rot="16200000">
            <a:off x="3942406" y="3864605"/>
            <a:ext cx="1111388" cy="1096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ella 6">
            <a:extLst>
              <a:ext uri="{FF2B5EF4-FFF2-40B4-BE49-F238E27FC236}">
                <a16:creationId xmlns:a16="http://schemas.microsoft.com/office/drawing/2014/main" id="{3E900CD0-B9D9-470B-B0BA-A6E18716D625}"/>
              </a:ext>
            </a:extLst>
          </p:cNvPr>
          <p:cNvGraphicFramePr>
            <a:graphicFrameLocks noGrp="1"/>
          </p:cNvGraphicFramePr>
          <p:nvPr>
            <p:extLst>
              <p:ext uri="{D42A27DB-BD31-4B8C-83A1-F6EECF244321}">
                <p14:modId xmlns:p14="http://schemas.microsoft.com/office/powerpoint/2010/main" val="2905125203"/>
              </p:ext>
            </p:extLst>
          </p:nvPr>
        </p:nvGraphicFramePr>
        <p:xfrm>
          <a:off x="7126368" y="4519510"/>
          <a:ext cx="3347904" cy="994003"/>
        </p:xfrm>
        <a:graphic>
          <a:graphicData uri="http://schemas.openxmlformats.org/drawingml/2006/table">
            <a:tbl>
              <a:tblPr/>
              <a:tblGrid>
                <a:gridCol w="1716152">
                  <a:extLst>
                    <a:ext uri="{9D8B030D-6E8A-4147-A177-3AD203B41FA5}">
                      <a16:colId xmlns:a16="http://schemas.microsoft.com/office/drawing/2014/main" val="712736984"/>
                    </a:ext>
                  </a:extLst>
                </a:gridCol>
                <a:gridCol w="1631752">
                  <a:extLst>
                    <a:ext uri="{9D8B030D-6E8A-4147-A177-3AD203B41FA5}">
                      <a16:colId xmlns:a16="http://schemas.microsoft.com/office/drawing/2014/main" val="707640304"/>
                    </a:ext>
                  </a:extLst>
                </a:gridCol>
              </a:tblGrid>
              <a:tr h="371703">
                <a:tc>
                  <a:txBody>
                    <a:bodyPr/>
                    <a:lstStyle/>
                    <a:p>
                      <a:pPr algn="ctr" fontAlgn="b"/>
                      <a:r>
                        <a:rPr lang="it-IT" sz="1800" b="0" i="0" u="none" strike="noStrike" dirty="0" smtClean="0">
                          <a:solidFill>
                            <a:srgbClr val="000000"/>
                          </a:solidFill>
                          <a:effectLst/>
                          <a:latin typeface="Calibri" panose="020F0502020204030204" pitchFamily="34" charset="0"/>
                        </a:rPr>
                        <a:t>WAVEGUIDE</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2000" b="1" i="0" u="none" strike="noStrike" dirty="0">
                          <a:solidFill>
                            <a:srgbClr val="000000"/>
                          </a:solidFill>
                          <a:effectLst/>
                          <a:latin typeface="Calibri" panose="020F0502020204030204" pitchFamily="34" charset="0"/>
                        </a:rPr>
                        <a:t>C * L </a:t>
                      </a:r>
                      <a:r>
                        <a:rPr lang="it-IT" sz="2000" b="1" i="0" u="none" strike="noStrike" dirty="0" smtClean="0">
                          <a:solidFill>
                            <a:srgbClr val="000000"/>
                          </a:solidFill>
                          <a:effectLst/>
                          <a:latin typeface="Calibri" panose="020F0502020204030204" pitchFamily="34" charset="0"/>
                        </a:rPr>
                        <a:t>[cm l/s</a:t>
                      </a:r>
                      <a:r>
                        <a:rPr lang="it-IT" sz="2000" b="1" i="0" u="none" strike="noStrike" dirty="0">
                          <a:solidFill>
                            <a:srgbClr val="000000"/>
                          </a:solidFill>
                          <a:effectLst/>
                          <a:latin typeface="Calibri" panose="020F0502020204030204" pitchFamily="34"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6981699"/>
                  </a:ext>
                </a:extLst>
              </a:tr>
              <a:tr h="184150">
                <a:tc>
                  <a:txBody>
                    <a:bodyPr/>
                    <a:lstStyle/>
                    <a:p>
                      <a:pPr algn="ctr" fontAlgn="b"/>
                      <a:r>
                        <a:rPr lang="it-IT" sz="1800" b="0" u="none" strike="noStrike" baseline="0" dirty="0" smtClean="0">
                          <a:effectLst/>
                        </a:rPr>
                        <a:t>WR90</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2000" b="1" i="0" u="none" strike="noStrike" dirty="0">
                          <a:solidFill>
                            <a:srgbClr val="000000"/>
                          </a:solidFill>
                          <a:effectLst/>
                          <a:latin typeface="Calibri" panose="020F0502020204030204" pitchFamily="34" charset="0"/>
                        </a:rPr>
                        <a:t>≈57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634891"/>
                  </a:ext>
                </a:extLst>
              </a:tr>
              <a:tr h="184150">
                <a:tc>
                  <a:txBody>
                    <a:bodyPr/>
                    <a:lstStyle/>
                    <a:p>
                      <a:pPr algn="ctr" fontAlgn="b"/>
                      <a:r>
                        <a:rPr lang="it-IT" sz="1800" b="0" u="none" strike="noStrike" dirty="0" smtClean="0">
                          <a:effectLst/>
                        </a:rPr>
                        <a:t>Double</a:t>
                      </a:r>
                      <a:r>
                        <a:rPr lang="it-IT" sz="1800" b="0" u="none" strike="noStrike" baseline="0" dirty="0" smtClean="0">
                          <a:effectLst/>
                        </a:rPr>
                        <a:t> high</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2000" b="1" i="0" u="none" strike="noStrike" dirty="0">
                          <a:solidFill>
                            <a:srgbClr val="000000"/>
                          </a:solidFill>
                          <a:effectLst/>
                          <a:latin typeface="Calibri" panose="020F0502020204030204" pitchFamily="34" charset="0"/>
                        </a:rPr>
                        <a:t>≈166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6176456"/>
                  </a:ext>
                </a:extLst>
              </a:tr>
            </a:tbl>
          </a:graphicData>
        </a:graphic>
      </p:graphicFrame>
      <p:sp>
        <p:nvSpPr>
          <p:cNvPr id="5" name="CasellaDiTesto 4"/>
          <p:cNvSpPr txBox="1"/>
          <p:nvPr/>
        </p:nvSpPr>
        <p:spPr>
          <a:xfrm>
            <a:off x="7703673" y="4095996"/>
            <a:ext cx="2193293" cy="369332"/>
          </a:xfrm>
          <a:prstGeom prst="rect">
            <a:avLst/>
          </a:prstGeom>
          <a:noFill/>
        </p:spPr>
        <p:txBody>
          <a:bodyPr wrap="none" rtlCol="0">
            <a:spAutoFit/>
          </a:bodyPr>
          <a:lstStyle/>
          <a:p>
            <a:r>
              <a:rPr lang="en-GB" i="1" dirty="0" smtClean="0"/>
              <a:t>Vacuum conductance</a:t>
            </a:r>
            <a:endParaRPr lang="en-GB" i="1" dirty="0"/>
          </a:p>
        </p:txBody>
      </p:sp>
      <p:sp>
        <p:nvSpPr>
          <p:cNvPr id="8" name="Rettangolo 7"/>
          <p:cNvSpPr/>
          <p:nvPr/>
        </p:nvSpPr>
        <p:spPr>
          <a:xfrm>
            <a:off x="9831209" y="1118176"/>
            <a:ext cx="597102" cy="309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10981309" y="950673"/>
            <a:ext cx="597102" cy="5856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ccia a destra 8"/>
          <p:cNvSpPr/>
          <p:nvPr/>
        </p:nvSpPr>
        <p:spPr>
          <a:xfrm>
            <a:off x="10500154" y="1162555"/>
            <a:ext cx="405246" cy="265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onnettore 2 12"/>
          <p:cNvCxnSpPr/>
          <p:nvPr/>
        </p:nvCxnSpPr>
        <p:spPr>
          <a:xfrm flipV="1">
            <a:off x="11767359" y="950673"/>
            <a:ext cx="0" cy="585653"/>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flipV="1">
            <a:off x="9626176" y="1063994"/>
            <a:ext cx="10392" cy="363815"/>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9831209" y="1606789"/>
            <a:ext cx="597102"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H="1">
            <a:off x="10981309" y="1677743"/>
            <a:ext cx="597102"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rot="16200000">
            <a:off x="8795690" y="1161553"/>
            <a:ext cx="1132041" cy="369332"/>
          </a:xfrm>
          <a:prstGeom prst="rect">
            <a:avLst/>
          </a:prstGeom>
          <a:noFill/>
        </p:spPr>
        <p:txBody>
          <a:bodyPr wrap="none" rtlCol="0">
            <a:spAutoFit/>
          </a:bodyPr>
          <a:lstStyle/>
          <a:p>
            <a:r>
              <a:rPr lang="en-GB" dirty="0" smtClean="0"/>
              <a:t>10.16 mm</a:t>
            </a:r>
            <a:endParaRPr lang="en-GB" dirty="0"/>
          </a:p>
        </p:txBody>
      </p:sp>
      <p:sp>
        <p:nvSpPr>
          <p:cNvPr id="22" name="CasellaDiTesto 21"/>
          <p:cNvSpPr txBox="1"/>
          <p:nvPr/>
        </p:nvSpPr>
        <p:spPr>
          <a:xfrm rot="16200000">
            <a:off x="11441314" y="1110515"/>
            <a:ext cx="1132041" cy="369332"/>
          </a:xfrm>
          <a:prstGeom prst="rect">
            <a:avLst/>
          </a:prstGeom>
          <a:noFill/>
        </p:spPr>
        <p:txBody>
          <a:bodyPr wrap="none" rtlCol="0">
            <a:spAutoFit/>
          </a:bodyPr>
          <a:lstStyle/>
          <a:p>
            <a:r>
              <a:rPr lang="en-GB" dirty="0" smtClean="0"/>
              <a:t>20.32 mm</a:t>
            </a:r>
            <a:endParaRPr lang="en-GB" dirty="0"/>
          </a:p>
        </p:txBody>
      </p:sp>
      <p:sp>
        <p:nvSpPr>
          <p:cNvPr id="23" name="CasellaDiTesto 22"/>
          <p:cNvSpPr txBox="1"/>
          <p:nvPr/>
        </p:nvSpPr>
        <p:spPr>
          <a:xfrm>
            <a:off x="9642891" y="1638308"/>
            <a:ext cx="1132041" cy="369332"/>
          </a:xfrm>
          <a:prstGeom prst="rect">
            <a:avLst/>
          </a:prstGeom>
          <a:noFill/>
        </p:spPr>
        <p:txBody>
          <a:bodyPr wrap="none" rtlCol="0">
            <a:spAutoFit/>
          </a:bodyPr>
          <a:lstStyle/>
          <a:p>
            <a:r>
              <a:rPr lang="en-GB" dirty="0" smtClean="0"/>
              <a:t>22.86 mm</a:t>
            </a:r>
            <a:endParaRPr lang="en-GB" dirty="0"/>
          </a:p>
        </p:txBody>
      </p:sp>
      <p:sp>
        <p:nvSpPr>
          <p:cNvPr id="24" name="CasellaDiTesto 23"/>
          <p:cNvSpPr txBox="1"/>
          <p:nvPr/>
        </p:nvSpPr>
        <p:spPr>
          <a:xfrm>
            <a:off x="10892368" y="1736102"/>
            <a:ext cx="1132041" cy="369332"/>
          </a:xfrm>
          <a:prstGeom prst="rect">
            <a:avLst/>
          </a:prstGeom>
          <a:noFill/>
        </p:spPr>
        <p:txBody>
          <a:bodyPr wrap="none" rtlCol="0">
            <a:spAutoFit/>
          </a:bodyPr>
          <a:lstStyle/>
          <a:p>
            <a:r>
              <a:rPr lang="en-GB" dirty="0" smtClean="0"/>
              <a:t>22.86 mm</a:t>
            </a:r>
            <a:endParaRPr lang="en-GB" dirty="0"/>
          </a:p>
        </p:txBody>
      </p:sp>
      <p:pic>
        <p:nvPicPr>
          <p:cNvPr id="25" name="Immagine 24"/>
          <p:cNvPicPr>
            <a:picLocks noChangeAspect="1"/>
          </p:cNvPicPr>
          <p:nvPr/>
        </p:nvPicPr>
        <p:blipFill rotWithShape="1">
          <a:blip r:embed="rId3"/>
          <a:srcRect l="18127" t="34439" r="30488" b="18545"/>
          <a:stretch/>
        </p:blipFill>
        <p:spPr>
          <a:xfrm>
            <a:off x="9177044" y="5673437"/>
            <a:ext cx="1105111" cy="1004972"/>
          </a:xfrm>
          <a:prstGeom prst="rect">
            <a:avLst/>
          </a:prstGeom>
        </p:spPr>
      </p:pic>
      <p:pic>
        <p:nvPicPr>
          <p:cNvPr id="26" name="Immagine 25"/>
          <p:cNvPicPr>
            <a:picLocks noChangeAspect="1"/>
          </p:cNvPicPr>
          <p:nvPr/>
        </p:nvPicPr>
        <p:blipFill rotWithShape="1">
          <a:blip r:embed="rId4"/>
          <a:srcRect l="3325" t="43809" r="46120" b="15868"/>
          <a:stretch/>
        </p:blipFill>
        <p:spPr>
          <a:xfrm>
            <a:off x="7119178" y="5530374"/>
            <a:ext cx="1304747" cy="1034355"/>
          </a:xfrm>
          <a:prstGeom prst="rect">
            <a:avLst/>
          </a:prstGeom>
        </p:spPr>
      </p:pic>
      <p:sp>
        <p:nvSpPr>
          <p:cNvPr id="27" name="CasellaDiTesto 26"/>
          <p:cNvSpPr txBox="1"/>
          <p:nvPr/>
        </p:nvSpPr>
        <p:spPr>
          <a:xfrm>
            <a:off x="7103791" y="6462150"/>
            <a:ext cx="1189043" cy="369332"/>
          </a:xfrm>
          <a:prstGeom prst="rect">
            <a:avLst/>
          </a:prstGeom>
          <a:noFill/>
        </p:spPr>
        <p:txBody>
          <a:bodyPr wrap="none" rtlCol="0">
            <a:spAutoFit/>
          </a:bodyPr>
          <a:lstStyle/>
          <a:p>
            <a:r>
              <a:rPr lang="en-GB" dirty="0" smtClean="0">
                <a:sym typeface="Symbol" panose="05050102010706020507" pitchFamily="18" charset="2"/>
              </a:rPr>
              <a:t>50 MV/m</a:t>
            </a:r>
            <a:endParaRPr lang="en-GB" dirty="0"/>
          </a:p>
        </p:txBody>
      </p:sp>
      <p:sp>
        <p:nvSpPr>
          <p:cNvPr id="28" name="CasellaDiTesto 27"/>
          <p:cNvSpPr txBox="1"/>
          <p:nvPr/>
        </p:nvSpPr>
        <p:spPr>
          <a:xfrm>
            <a:off x="10208911" y="6092818"/>
            <a:ext cx="1189043" cy="369332"/>
          </a:xfrm>
          <a:prstGeom prst="rect">
            <a:avLst/>
          </a:prstGeom>
          <a:noFill/>
        </p:spPr>
        <p:txBody>
          <a:bodyPr wrap="none" rtlCol="0">
            <a:spAutoFit/>
          </a:bodyPr>
          <a:lstStyle/>
          <a:p>
            <a:r>
              <a:rPr lang="en-GB" dirty="0" smtClean="0">
                <a:sym typeface="Symbol" panose="05050102010706020507" pitchFamily="18" charset="2"/>
              </a:rPr>
              <a:t>35 MV/m</a:t>
            </a:r>
            <a:endParaRPr lang="en-GB" dirty="0"/>
          </a:p>
        </p:txBody>
      </p:sp>
      <p:sp>
        <p:nvSpPr>
          <p:cNvPr id="11" name="CasellaDiTesto 10"/>
          <p:cNvSpPr txBox="1"/>
          <p:nvPr/>
        </p:nvSpPr>
        <p:spPr>
          <a:xfrm>
            <a:off x="3825803" y="6175923"/>
            <a:ext cx="904543" cy="523220"/>
          </a:xfrm>
          <a:prstGeom prst="rect">
            <a:avLst/>
          </a:prstGeom>
          <a:noFill/>
        </p:spPr>
        <p:txBody>
          <a:bodyPr wrap="none" rtlCol="0">
            <a:spAutoFit/>
          </a:bodyPr>
          <a:lstStyle/>
          <a:p>
            <a:r>
              <a:rPr lang="en-GB" sz="1400" i="1" dirty="0" smtClean="0"/>
              <a:t>C. Rossi,</a:t>
            </a:r>
          </a:p>
          <a:p>
            <a:r>
              <a:rPr lang="en-GB" sz="1400" i="1" dirty="0" smtClean="0"/>
              <a:t>C. </a:t>
            </a:r>
            <a:r>
              <a:rPr lang="en-GB" sz="1400" i="1" dirty="0" err="1" smtClean="0"/>
              <a:t>Serpico</a:t>
            </a:r>
            <a:endParaRPr lang="en-GB" sz="1400" i="1" dirty="0"/>
          </a:p>
        </p:txBody>
      </p:sp>
    </p:spTree>
    <p:extLst>
      <p:ext uri="{BB962C8B-B14F-4D97-AF65-F5344CB8AC3E}">
        <p14:creationId xmlns:p14="http://schemas.microsoft.com/office/powerpoint/2010/main" val="290899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7" grpId="0"/>
      <p:bldP spid="2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7891" y="0"/>
            <a:ext cx="9532994" cy="646331"/>
          </a:xfrm>
          <a:prstGeom prst="rect">
            <a:avLst/>
          </a:prstGeom>
          <a:noFill/>
        </p:spPr>
        <p:txBody>
          <a:bodyPr wrap="none" rtlCol="0">
            <a:spAutoFit/>
          </a:bodyPr>
          <a:lstStyle/>
          <a:p>
            <a:r>
              <a:rPr lang="en-GB" sz="3600" b="1" dirty="0" smtClean="0"/>
              <a:t>OPTIMIZATION OF THE BOC PULSE COMPRESSOR</a:t>
            </a:r>
            <a:endParaRPr lang="en-GB" sz="3600" b="1" dirty="0"/>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r="5721"/>
          <a:stretch/>
        </p:blipFill>
        <p:spPr>
          <a:xfrm>
            <a:off x="3385434" y="4065200"/>
            <a:ext cx="3996673" cy="2792800"/>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2104" t="5206" r="6362" b="5525"/>
          <a:stretch/>
        </p:blipFill>
        <p:spPr>
          <a:xfrm>
            <a:off x="7279208" y="874999"/>
            <a:ext cx="4912792" cy="5642518"/>
          </a:xfrm>
          <a:prstGeom prst="rect">
            <a:avLst/>
          </a:prstGeom>
        </p:spPr>
      </p:pic>
      <p:sp>
        <p:nvSpPr>
          <p:cNvPr id="5" name="Rettangolo 4"/>
          <p:cNvSpPr/>
          <p:nvPr/>
        </p:nvSpPr>
        <p:spPr>
          <a:xfrm>
            <a:off x="0" y="605354"/>
            <a:ext cx="4059043" cy="2585323"/>
          </a:xfrm>
          <a:prstGeom prst="rect">
            <a:avLst/>
          </a:prstGeom>
        </p:spPr>
        <p:txBody>
          <a:bodyPr wrap="square">
            <a:spAutoFit/>
          </a:bodyPr>
          <a:lstStyle/>
          <a:p>
            <a:pPr marL="285750" indent="-285750" algn="just">
              <a:buFont typeface="Symbol" panose="05050102010706020507" pitchFamily="18" charset="2"/>
              <a:buChar char="Þ"/>
            </a:pPr>
            <a:r>
              <a:rPr lang="en-GB" dirty="0">
                <a:sym typeface="Symbol" panose="05050102010706020507" pitchFamily="18" charset="2"/>
              </a:rPr>
              <a:t>We </a:t>
            </a:r>
            <a:r>
              <a:rPr lang="en-GB" dirty="0" smtClean="0">
                <a:sym typeface="Symbol" panose="05050102010706020507" pitchFamily="18" charset="2"/>
              </a:rPr>
              <a:t>have developed </a:t>
            </a:r>
            <a:r>
              <a:rPr lang="en-GB" dirty="0">
                <a:sym typeface="Symbol" panose="05050102010706020507" pitchFamily="18" charset="2"/>
              </a:rPr>
              <a:t>a </a:t>
            </a:r>
            <a:r>
              <a:rPr lang="en-GB" b="1" dirty="0">
                <a:sym typeface="Symbol" panose="05050102010706020507" pitchFamily="18" charset="2"/>
              </a:rPr>
              <a:t>new design </a:t>
            </a:r>
            <a:r>
              <a:rPr lang="en-GB" b="1" dirty="0" smtClean="0">
                <a:sym typeface="Symbol" panose="05050102010706020507" pitchFamily="18" charset="2"/>
              </a:rPr>
              <a:t>(that implement the INFN-LNF brazing-free technology) for BOC realization </a:t>
            </a:r>
            <a:r>
              <a:rPr lang="en-GB" dirty="0" smtClean="0">
                <a:sym typeface="Symbol" panose="05050102010706020507" pitchFamily="18" charset="2"/>
              </a:rPr>
              <a:t>that </a:t>
            </a:r>
            <a:r>
              <a:rPr lang="en-GB" dirty="0">
                <a:sym typeface="Symbol" panose="05050102010706020507" pitchFamily="18" charset="2"/>
              </a:rPr>
              <a:t>can be easily adapted to implement </a:t>
            </a:r>
            <a:r>
              <a:rPr lang="en-GB" b="1" dirty="0" smtClean="0">
                <a:sym typeface="Symbol" panose="05050102010706020507" pitchFamily="18" charset="2"/>
              </a:rPr>
              <a:t>double high waveguides geometries</a:t>
            </a:r>
            <a:r>
              <a:rPr lang="en-GB" dirty="0" smtClean="0">
                <a:sym typeface="Symbol" panose="05050102010706020507" pitchFamily="18" charset="2"/>
              </a:rPr>
              <a:t>.</a:t>
            </a:r>
          </a:p>
          <a:p>
            <a:pPr marL="285750" indent="-285750" algn="just">
              <a:buFont typeface="Symbol" panose="05050102010706020507" pitchFamily="18" charset="2"/>
              <a:buChar char="Þ"/>
            </a:pPr>
            <a:endParaRPr lang="en-GB" dirty="0">
              <a:sym typeface="Symbol" panose="05050102010706020507" pitchFamily="18" charset="2"/>
            </a:endParaRPr>
          </a:p>
          <a:p>
            <a:pPr marL="285750" indent="-285750" algn="just">
              <a:buFont typeface="Symbol" panose="05050102010706020507" pitchFamily="18" charset="2"/>
              <a:buChar char="Þ"/>
            </a:pPr>
            <a:r>
              <a:rPr lang="en-GB" dirty="0" smtClean="0">
                <a:sym typeface="Symbol" panose="05050102010706020507" pitchFamily="18" charset="2"/>
              </a:rPr>
              <a:t>High order modes can be also considered to increase the Q-factor</a:t>
            </a:r>
            <a:endParaRPr lang="en-GB" dirty="0">
              <a:sym typeface="Symbol" panose="05050102010706020507" pitchFamily="18" charset="2"/>
            </a:endParaRPr>
          </a:p>
        </p:txBody>
      </p:sp>
      <p:pic>
        <p:nvPicPr>
          <p:cNvPr id="6" name="Immagine 5"/>
          <p:cNvPicPr>
            <a:picLocks noChangeAspect="1"/>
          </p:cNvPicPr>
          <p:nvPr/>
        </p:nvPicPr>
        <p:blipFill rotWithShape="1">
          <a:blip r:embed="rId4"/>
          <a:srcRect r="10212"/>
          <a:stretch/>
        </p:blipFill>
        <p:spPr>
          <a:xfrm>
            <a:off x="3981900" y="605354"/>
            <a:ext cx="3297308" cy="2787170"/>
          </a:xfrm>
          <a:prstGeom prst="rect">
            <a:avLst/>
          </a:prstGeom>
        </p:spPr>
      </p:pic>
      <p:pic>
        <p:nvPicPr>
          <p:cNvPr id="7" name="Immagine 6"/>
          <p:cNvPicPr>
            <a:picLocks noChangeAspect="1"/>
          </p:cNvPicPr>
          <p:nvPr/>
        </p:nvPicPr>
        <p:blipFill rotWithShape="1">
          <a:blip r:embed="rId5"/>
          <a:srcRect t="8333" r="4842" b="5613"/>
          <a:stretch/>
        </p:blipFill>
        <p:spPr>
          <a:xfrm>
            <a:off x="280223" y="3131358"/>
            <a:ext cx="1978402" cy="1665449"/>
          </a:xfrm>
          <a:prstGeom prst="rect">
            <a:avLst/>
          </a:prstGeom>
        </p:spPr>
      </p:pic>
      <p:pic>
        <p:nvPicPr>
          <p:cNvPr id="8" name="Immagine 7"/>
          <p:cNvPicPr>
            <a:picLocks noChangeAspect="1"/>
          </p:cNvPicPr>
          <p:nvPr/>
        </p:nvPicPr>
        <p:blipFill>
          <a:blip r:embed="rId6"/>
          <a:stretch>
            <a:fillRect/>
          </a:stretch>
        </p:blipFill>
        <p:spPr>
          <a:xfrm>
            <a:off x="8150" y="4903292"/>
            <a:ext cx="2349181" cy="1954708"/>
          </a:xfrm>
          <a:prstGeom prst="rect">
            <a:avLst/>
          </a:prstGeom>
        </p:spPr>
      </p:pic>
      <p:pic>
        <p:nvPicPr>
          <p:cNvPr id="9" name="Immagine 8"/>
          <p:cNvPicPr>
            <a:picLocks noChangeAspect="1"/>
          </p:cNvPicPr>
          <p:nvPr/>
        </p:nvPicPr>
        <p:blipFill>
          <a:blip r:embed="rId7"/>
          <a:stretch>
            <a:fillRect/>
          </a:stretch>
        </p:blipFill>
        <p:spPr>
          <a:xfrm>
            <a:off x="4142138" y="4312417"/>
            <a:ext cx="1851418" cy="864870"/>
          </a:xfrm>
          <a:prstGeom prst="rect">
            <a:avLst/>
          </a:prstGeom>
        </p:spPr>
      </p:pic>
      <p:cxnSp>
        <p:nvCxnSpPr>
          <p:cNvPr id="11" name="Connettore diritto 10"/>
          <p:cNvCxnSpPr/>
          <p:nvPr/>
        </p:nvCxnSpPr>
        <p:spPr>
          <a:xfrm flipH="1" flipV="1">
            <a:off x="10378911" y="1027522"/>
            <a:ext cx="28282" cy="512818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0932679" y="5092268"/>
            <a:ext cx="1227825" cy="738664"/>
          </a:xfrm>
          <a:prstGeom prst="rect">
            <a:avLst/>
          </a:prstGeom>
          <a:noFill/>
        </p:spPr>
        <p:txBody>
          <a:bodyPr wrap="square" rtlCol="0">
            <a:spAutoFit/>
          </a:bodyPr>
          <a:lstStyle/>
          <a:p>
            <a:r>
              <a:rPr lang="en-GB" sz="1400" dirty="0" smtClean="0"/>
              <a:t>45MW and 15% power attenuation</a:t>
            </a:r>
            <a:endParaRPr lang="en-GB" sz="1400" dirty="0"/>
          </a:p>
        </p:txBody>
      </p:sp>
      <p:cxnSp>
        <p:nvCxnSpPr>
          <p:cNvPr id="14" name="Connettore diritto 13"/>
          <p:cNvCxnSpPr/>
          <p:nvPr/>
        </p:nvCxnSpPr>
        <p:spPr>
          <a:xfrm flipH="1">
            <a:off x="7888740" y="5043341"/>
            <a:ext cx="2518453" cy="2064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flipH="1" flipV="1">
            <a:off x="6071911" y="5129975"/>
            <a:ext cx="9978" cy="128967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flipH="1" flipV="1">
            <a:off x="4059043" y="5129975"/>
            <a:ext cx="2031472" cy="942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a:xfrm flipH="1">
            <a:off x="7857245" y="3469064"/>
            <a:ext cx="2549948" cy="2828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a:xfrm flipH="1">
            <a:off x="7828963" y="1208023"/>
            <a:ext cx="2549948" cy="2828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29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3200" y="584372"/>
            <a:ext cx="4618668" cy="2800767"/>
          </a:xfrm>
          <a:prstGeom prst="rect">
            <a:avLst/>
          </a:prstGeom>
          <a:noFill/>
        </p:spPr>
        <p:txBody>
          <a:bodyPr wrap="square" rtlCol="0">
            <a:spAutoFit/>
          </a:bodyPr>
          <a:lstStyle/>
          <a:p>
            <a:pPr marL="342900" indent="-342900" algn="just">
              <a:buAutoNum type="arabicPeriod"/>
            </a:pPr>
            <a:r>
              <a:rPr lang="en-GB" sz="1600" b="1" dirty="0" err="1" smtClean="0"/>
              <a:t>e.m</a:t>
            </a:r>
            <a:r>
              <a:rPr lang="en-GB" sz="1600" b="1" dirty="0" smtClean="0"/>
              <a:t>. design</a:t>
            </a:r>
            <a:r>
              <a:rPr lang="en-GB" sz="1600" dirty="0" smtClean="0"/>
              <a:t>: </a:t>
            </a:r>
            <a:r>
              <a:rPr lang="en-GB" sz="1600" b="1" dirty="0" smtClean="0"/>
              <a:t>linear tapering of the irises</a:t>
            </a:r>
            <a:r>
              <a:rPr lang="en-GB" sz="1600" dirty="0" smtClean="0"/>
              <a:t>, race track coupler to cancel the quadrupole field components (</a:t>
            </a:r>
            <a:r>
              <a:rPr lang="en-GB" sz="1600" i="1" dirty="0" smtClean="0"/>
              <a:t>PhD M. Diomede in collaboration with A. </a:t>
            </a:r>
            <a:r>
              <a:rPr lang="en-GB" sz="1600" i="1" dirty="0" err="1" smtClean="0"/>
              <a:t>Grudiev</a:t>
            </a:r>
            <a:r>
              <a:rPr lang="en-GB" sz="1600" i="1" dirty="0" smtClean="0"/>
              <a:t> (CERN) and V. </a:t>
            </a:r>
            <a:r>
              <a:rPr lang="en-GB" sz="1600" i="1" dirty="0" err="1" smtClean="0"/>
              <a:t>Dolgashev</a:t>
            </a:r>
            <a:r>
              <a:rPr lang="en-GB" sz="1600" i="1" dirty="0" smtClean="0"/>
              <a:t> (SLAC)</a:t>
            </a:r>
            <a:r>
              <a:rPr lang="en-GB" sz="1600" dirty="0" smtClean="0"/>
              <a:t>);</a:t>
            </a:r>
          </a:p>
          <a:p>
            <a:pPr marL="342900" indent="-342900" algn="just">
              <a:buAutoNum type="arabicPeriod"/>
            </a:pPr>
            <a:endParaRPr lang="en-GB" sz="800" dirty="0" smtClean="0"/>
          </a:p>
          <a:p>
            <a:pPr marL="342900" indent="-342900" algn="just">
              <a:buAutoNum type="arabicPeriod" startAt="2"/>
            </a:pPr>
            <a:r>
              <a:rPr lang="en-GB" sz="1600" b="1" dirty="0" smtClean="0"/>
              <a:t>0.9 m long </a:t>
            </a:r>
            <a:r>
              <a:rPr lang="en-GB" sz="1600" dirty="0" smtClean="0"/>
              <a:t>structures with 3.5 mm average iris radius</a:t>
            </a:r>
          </a:p>
          <a:p>
            <a:pPr marL="342900" indent="-342900" algn="just">
              <a:buAutoNum type="arabicPeriod" startAt="2"/>
            </a:pPr>
            <a:endParaRPr lang="en-GB" sz="800" dirty="0"/>
          </a:p>
          <a:p>
            <a:pPr marL="342900" indent="-342900" algn="just">
              <a:buAutoNum type="arabicPeriod" startAt="2"/>
            </a:pPr>
            <a:r>
              <a:rPr lang="en-GB" sz="1600" b="1" dirty="0" smtClean="0"/>
              <a:t>Preliminary thermo-mechanical analysis </a:t>
            </a:r>
            <a:r>
              <a:rPr lang="en-GB" sz="1600" dirty="0" smtClean="0"/>
              <a:t>done but to be checked according to the final mechanical drawing (prototyping activity in progress)</a:t>
            </a:r>
          </a:p>
        </p:txBody>
      </p:sp>
      <p:pic>
        <p:nvPicPr>
          <p:cNvPr id="5" name="Picture 2" descr="C:\Users\diomedem\Desktop\pulsed_hea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37" y="4158134"/>
            <a:ext cx="1993838" cy="23685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iomedem\Desktop\racetr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0" y="4237891"/>
            <a:ext cx="1231418" cy="22888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iomedem\Desktop\THPMK058\THPMK058f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0957" y="3407175"/>
            <a:ext cx="1551684" cy="1945883"/>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4">
            <a:extLst>
              <a:ext uri="{FF2B5EF4-FFF2-40B4-BE49-F238E27FC236}">
                <a16:creationId xmlns:a16="http://schemas.microsoft.com/office/drawing/2014/main" id="{B3B94119-087B-40B7-BBF2-75D3E426BB95}"/>
              </a:ext>
            </a:extLst>
          </p:cNvPr>
          <p:cNvPicPr>
            <a:picLocks noChangeAspect="1"/>
          </p:cNvPicPr>
          <p:nvPr/>
        </p:nvPicPr>
        <p:blipFill>
          <a:blip r:embed="rId6"/>
          <a:stretch>
            <a:fillRect/>
          </a:stretch>
        </p:blipFill>
        <p:spPr>
          <a:xfrm>
            <a:off x="2889575" y="5282833"/>
            <a:ext cx="1840180" cy="1448786"/>
          </a:xfrm>
          <a:prstGeom prst="rect">
            <a:avLst/>
          </a:prstGeom>
        </p:spPr>
      </p:pic>
      <p:pic>
        <p:nvPicPr>
          <p:cNvPr id="9" name="Picture 4" descr="C:\Users\diomedem\Desktop\test_structu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1857" y="3630737"/>
            <a:ext cx="3243225" cy="6392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E146B6E4-1B47-42F1-97EC-DB8BD0A6D00C}"/>
              </a:ext>
            </a:extLst>
          </p:cNvPr>
          <p:cNvPicPr>
            <a:picLocks noChangeAspect="1"/>
          </p:cNvPicPr>
          <p:nvPr/>
        </p:nvPicPr>
        <p:blipFill rotWithShape="1">
          <a:blip r:embed="rId8"/>
          <a:srcRect l="6845" r="9279"/>
          <a:stretch/>
        </p:blipFill>
        <p:spPr>
          <a:xfrm>
            <a:off x="4680815" y="4571934"/>
            <a:ext cx="2969637" cy="1783895"/>
          </a:xfrm>
          <a:prstGeom prst="rect">
            <a:avLst/>
          </a:prstGeom>
        </p:spPr>
      </p:pic>
      <p:sp>
        <p:nvSpPr>
          <p:cNvPr id="11" name="CasellaDiTesto 10"/>
          <p:cNvSpPr txBox="1"/>
          <p:nvPr/>
        </p:nvSpPr>
        <p:spPr>
          <a:xfrm>
            <a:off x="43200" y="6535066"/>
            <a:ext cx="1744004" cy="307777"/>
          </a:xfrm>
          <a:prstGeom prst="rect">
            <a:avLst/>
          </a:prstGeom>
          <a:noFill/>
        </p:spPr>
        <p:txBody>
          <a:bodyPr wrap="none" rtlCol="0">
            <a:spAutoFit/>
          </a:bodyPr>
          <a:lstStyle/>
          <a:p>
            <a:r>
              <a:rPr lang="en-GB" sz="1400" i="1" dirty="0" smtClean="0"/>
              <a:t>Courtesy M. Diomede</a:t>
            </a:r>
            <a:endParaRPr lang="en-GB" sz="1400" i="1" dirty="0"/>
          </a:p>
        </p:txBody>
      </p:sp>
      <p:sp>
        <p:nvSpPr>
          <p:cNvPr id="14" name="CasellaDiTesto 13"/>
          <p:cNvSpPr txBox="1"/>
          <p:nvPr/>
        </p:nvSpPr>
        <p:spPr>
          <a:xfrm>
            <a:off x="3077924" y="-40730"/>
            <a:ext cx="7077002" cy="646331"/>
          </a:xfrm>
          <a:prstGeom prst="rect">
            <a:avLst/>
          </a:prstGeom>
          <a:noFill/>
        </p:spPr>
        <p:txBody>
          <a:bodyPr wrap="none" rtlCol="0">
            <a:spAutoFit/>
          </a:bodyPr>
          <a:lstStyle/>
          <a:p>
            <a:r>
              <a:rPr lang="en-GB" sz="3600" b="1" dirty="0" smtClean="0"/>
              <a:t>X BAND STRUCTURES: PARAMETERS</a:t>
            </a:r>
            <a:endParaRPr lang="en-GB" sz="3600" b="1" dirty="0"/>
          </a:p>
        </p:txBody>
      </p:sp>
      <p:graphicFrame>
        <p:nvGraphicFramePr>
          <p:cNvPr id="15" name="Table 1">
            <a:extLst>
              <a:ext uri="{FF2B5EF4-FFF2-40B4-BE49-F238E27FC236}">
                <a16:creationId xmlns:a16="http://schemas.microsoft.com/office/drawing/2014/main" id="{425DA07B-4027-4691-B817-B1B8CAFE4F4E}"/>
              </a:ext>
            </a:extLst>
          </p:cNvPr>
          <p:cNvGraphicFramePr>
            <a:graphicFrameLocks noGrp="1"/>
          </p:cNvGraphicFramePr>
          <p:nvPr>
            <p:extLst>
              <p:ext uri="{D42A27DB-BD31-4B8C-83A1-F6EECF244321}">
                <p14:modId xmlns:p14="http://schemas.microsoft.com/office/powerpoint/2010/main" val="118474628"/>
              </p:ext>
            </p:extLst>
          </p:nvPr>
        </p:nvGraphicFramePr>
        <p:xfrm>
          <a:off x="7796130" y="642484"/>
          <a:ext cx="4323682" cy="5520690"/>
        </p:xfrm>
        <a:graphic>
          <a:graphicData uri="http://schemas.openxmlformats.org/drawingml/2006/table">
            <a:tbl>
              <a:tblPr firstRow="1" bandRow="1">
                <a:tableStyleId>{5C22544A-7EE6-4342-B048-85BDC9FD1C3A}</a:tableStyleId>
              </a:tblPr>
              <a:tblGrid>
                <a:gridCol w="3516035">
                  <a:extLst>
                    <a:ext uri="{9D8B030D-6E8A-4147-A177-3AD203B41FA5}">
                      <a16:colId xmlns:a16="http://schemas.microsoft.com/office/drawing/2014/main" val="754129540"/>
                    </a:ext>
                  </a:extLst>
                </a:gridCol>
                <a:gridCol w="807647">
                  <a:extLst>
                    <a:ext uri="{9D8B030D-6E8A-4147-A177-3AD203B41FA5}">
                      <a16:colId xmlns:a16="http://schemas.microsoft.com/office/drawing/2014/main" val="2759663523"/>
                    </a:ext>
                  </a:extLst>
                </a:gridCol>
              </a:tblGrid>
              <a:tr h="185876">
                <a:tc>
                  <a:txBody>
                    <a:bodyPr/>
                    <a:lstStyle/>
                    <a:p>
                      <a:pPr>
                        <a:lnSpc>
                          <a:spcPct val="115000"/>
                        </a:lnSpc>
                      </a:pPr>
                      <a:r>
                        <a:rPr lang="en-GB" sz="1500" dirty="0">
                          <a:effectLst/>
                          <a:latin typeface="+mn-lt"/>
                          <a:cs typeface="Times New Roman" panose="02020603050405020304" pitchFamily="18" charset="0"/>
                        </a:rPr>
                        <a:t>Parameter</a:t>
                      </a:r>
                    </a:p>
                  </a:txBody>
                  <a:tcPr marL="72000" marR="77441" marT="0" marB="0"/>
                </a:tc>
                <a:tc>
                  <a:txBody>
                    <a:bodyPr/>
                    <a:lstStyle/>
                    <a:p>
                      <a:pPr algn="ctr">
                        <a:lnSpc>
                          <a:spcPct val="115000"/>
                        </a:lnSpc>
                        <a:spcAft>
                          <a:spcPts val="0"/>
                        </a:spcAft>
                      </a:pPr>
                      <a:r>
                        <a:rPr lang="it-IT" sz="1500" dirty="0">
                          <a:effectLst/>
                          <a:latin typeface="+mn-lt"/>
                        </a:rPr>
                        <a:t>Value</a:t>
                      </a:r>
                      <a:endParaRPr lang="en-GB" sz="1500" dirty="0">
                        <a:effectLst/>
                        <a:latin typeface="+mn-lt"/>
                      </a:endParaRPr>
                    </a:p>
                  </a:txBody>
                  <a:tcPr marL="72000" marR="77441" marT="0" marB="0"/>
                </a:tc>
                <a:extLst>
                  <a:ext uri="{0D108BD9-81ED-4DB2-BD59-A6C34878D82A}">
                    <a16:rowId xmlns:a16="http://schemas.microsoft.com/office/drawing/2014/main" val="1189547607"/>
                  </a:ext>
                </a:extLst>
              </a:tr>
              <a:tr h="185876">
                <a:tc>
                  <a:txBody>
                    <a:bodyPr/>
                    <a:lstStyle/>
                    <a:p>
                      <a:pPr>
                        <a:lnSpc>
                          <a:spcPct val="115000"/>
                        </a:lnSpc>
                        <a:spcAft>
                          <a:spcPts val="0"/>
                        </a:spcAft>
                      </a:pPr>
                      <a:r>
                        <a:rPr lang="it-IT" sz="1500" dirty="0">
                          <a:effectLst/>
                          <a:latin typeface="+mn-lt"/>
                        </a:rPr>
                        <a:t>Frequency [GHz]</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dirty="0">
                          <a:effectLst/>
                          <a:latin typeface="+mn-lt"/>
                        </a:rPr>
                        <a:t>11.9942</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1460260814"/>
                  </a:ext>
                </a:extLst>
              </a:tr>
              <a:tr h="1858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1" dirty="0" smtClean="0">
                          <a:solidFill>
                            <a:schemeClr val="tx1"/>
                          </a:solidFill>
                          <a:effectLst/>
                          <a:latin typeface="+mn-lt"/>
                        </a:rPr>
                        <a:t>Average acc. gradient [MV/m]</a:t>
                      </a:r>
                      <a:endParaRPr lang="en-GB" sz="1500" b="1" dirty="0" smtClean="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en-GB" sz="1500" b="1" dirty="0" smtClean="0">
                          <a:effectLst/>
                          <a:latin typeface="+mn-lt"/>
                          <a:ea typeface="Calibri" panose="020F0502020204030204" pitchFamily="34" charset="0"/>
                          <a:cs typeface="Times New Roman" panose="02020603050405020304" pitchFamily="18" charset="0"/>
                        </a:rPr>
                        <a:t>60</a:t>
                      </a:r>
                      <a:endParaRPr lang="en-GB" sz="1500" b="1"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4280093737"/>
                  </a:ext>
                </a:extLst>
              </a:tr>
              <a:tr h="185876">
                <a:tc>
                  <a:txBody>
                    <a:bodyPr/>
                    <a:lstStyle/>
                    <a:p>
                      <a:pPr>
                        <a:lnSpc>
                          <a:spcPct val="115000"/>
                        </a:lnSpc>
                        <a:spcAft>
                          <a:spcPts val="0"/>
                        </a:spcAft>
                      </a:pPr>
                      <a:r>
                        <a:rPr lang="en-GB" sz="1500" dirty="0">
                          <a:solidFill>
                            <a:schemeClr val="tx1"/>
                          </a:solidFill>
                          <a:effectLst/>
                          <a:latin typeface="+mn-lt"/>
                        </a:rPr>
                        <a:t>Structures per module</a:t>
                      </a:r>
                    </a:p>
                  </a:txBody>
                  <a:tcPr marL="72000" marR="77441" marT="0" marB="0"/>
                </a:tc>
                <a:tc>
                  <a:txBody>
                    <a:bodyPr/>
                    <a:lstStyle/>
                    <a:p>
                      <a:pPr algn="ctr">
                        <a:lnSpc>
                          <a:spcPct val="115000"/>
                        </a:lnSpc>
                        <a:spcAft>
                          <a:spcPts val="0"/>
                        </a:spcAft>
                      </a:pPr>
                      <a:r>
                        <a:rPr lang="it-IT" sz="1500" dirty="0">
                          <a:solidFill>
                            <a:schemeClr val="tx1"/>
                          </a:solidFill>
                          <a:effectLst/>
                          <a:latin typeface="+mn-lt"/>
                        </a:rPr>
                        <a:t>4</a:t>
                      </a:r>
                      <a:endParaRPr lang="en-GB" sz="1500"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2027634411"/>
                  </a:ext>
                </a:extLst>
              </a:tr>
              <a:tr h="185876">
                <a:tc>
                  <a:txBody>
                    <a:bodyPr/>
                    <a:lstStyle/>
                    <a:p>
                      <a:pPr>
                        <a:lnSpc>
                          <a:spcPct val="115000"/>
                        </a:lnSpc>
                        <a:spcAft>
                          <a:spcPts val="0"/>
                        </a:spcAft>
                      </a:pPr>
                      <a:r>
                        <a:rPr lang="it-IT" sz="1500" dirty="0">
                          <a:effectLst/>
                          <a:latin typeface="+mn-lt"/>
                        </a:rPr>
                        <a:t>Iris </a:t>
                      </a:r>
                      <a:r>
                        <a:rPr lang="it-IT" sz="1500" dirty="0" err="1">
                          <a:effectLst/>
                          <a:latin typeface="+mn-lt"/>
                        </a:rPr>
                        <a:t>radius</a:t>
                      </a:r>
                      <a:r>
                        <a:rPr lang="it-IT" sz="1500" dirty="0">
                          <a:effectLst/>
                          <a:latin typeface="+mn-lt"/>
                        </a:rPr>
                        <a:t> a </a:t>
                      </a:r>
                      <a:r>
                        <a:rPr lang="it-IT" sz="1500" dirty="0" smtClean="0">
                          <a:effectLst/>
                          <a:latin typeface="+mn-lt"/>
                        </a:rPr>
                        <a:t>(linear </a:t>
                      </a:r>
                      <a:r>
                        <a:rPr lang="it-IT" sz="1500" dirty="0" err="1" smtClean="0">
                          <a:effectLst/>
                          <a:latin typeface="+mn-lt"/>
                        </a:rPr>
                        <a:t>tapering</a:t>
                      </a:r>
                      <a:r>
                        <a:rPr lang="it-IT" sz="1500" dirty="0" smtClean="0">
                          <a:effectLst/>
                          <a:latin typeface="+mn-lt"/>
                        </a:rPr>
                        <a:t>) [</a:t>
                      </a:r>
                      <a:r>
                        <a:rPr lang="it-IT" sz="1500" b="0" dirty="0">
                          <a:effectLst/>
                          <a:latin typeface="+mn-lt"/>
                        </a:rPr>
                        <a:t>mm</a:t>
                      </a:r>
                      <a:r>
                        <a:rPr lang="it-IT" sz="1500" b="0" dirty="0" smtClean="0">
                          <a:effectLst/>
                          <a:latin typeface="+mn-lt"/>
                        </a:rPr>
                        <a:t>] &lt;a&gt;=3.5</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dirty="0" smtClean="0">
                          <a:effectLst/>
                          <a:latin typeface="+mn-lt"/>
                        </a:rPr>
                        <a:t>3.8-3.2</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887955829"/>
                  </a:ext>
                </a:extLst>
              </a:tr>
              <a:tr h="185876">
                <a:tc>
                  <a:txBody>
                    <a:bodyPr/>
                    <a:lstStyle/>
                    <a:p>
                      <a:pP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Tapering angle [</a:t>
                      </a:r>
                      <a:r>
                        <a:rPr lang="en-GB" sz="1500" dirty="0" err="1">
                          <a:effectLst/>
                          <a:latin typeface="+mn-lt"/>
                          <a:ea typeface="Calibri" panose="020F0502020204030204" pitchFamily="34" charset="0"/>
                          <a:cs typeface="Times New Roman" panose="02020603050405020304" pitchFamily="18" charset="0"/>
                        </a:rPr>
                        <a:t>deg</a:t>
                      </a:r>
                      <a:r>
                        <a:rPr lang="en-GB" sz="1500" dirty="0">
                          <a:effectLst/>
                          <a:latin typeface="+mn-lt"/>
                          <a:ea typeface="Calibri" panose="020F0502020204030204" pitchFamily="34" charset="0"/>
                          <a:cs typeface="Times New Roman" panose="02020603050405020304" pitchFamily="18" charset="0"/>
                        </a:rPr>
                        <a:t>]</a:t>
                      </a:r>
                    </a:p>
                  </a:txBody>
                  <a:tcPr marL="72000" marR="77441" marT="0" marB="0"/>
                </a:tc>
                <a:tc>
                  <a:txBody>
                    <a:bodyPr/>
                    <a:lstStyle/>
                    <a:p>
                      <a:pPr algn="ctr">
                        <a:lnSpc>
                          <a:spcPct val="115000"/>
                        </a:lnSpc>
                        <a:spcAft>
                          <a:spcPts val="0"/>
                        </a:spcAft>
                      </a:pPr>
                      <a:r>
                        <a:rPr lang="en-GB" sz="1500" dirty="0" smtClean="0">
                          <a:effectLst/>
                          <a:latin typeface="+mn-lt"/>
                          <a:ea typeface="Calibri" panose="020F0502020204030204" pitchFamily="34" charset="0"/>
                          <a:cs typeface="Times New Roman" panose="02020603050405020304" pitchFamily="18" charset="0"/>
                        </a:rPr>
                        <a:t>0.04</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3577256199"/>
                  </a:ext>
                </a:extLst>
              </a:tr>
              <a:tr h="185876">
                <a:tc>
                  <a:txBody>
                    <a:bodyPr/>
                    <a:lstStyle/>
                    <a:p>
                      <a:pPr>
                        <a:lnSpc>
                          <a:spcPct val="115000"/>
                        </a:lnSpc>
                        <a:spcAft>
                          <a:spcPts val="0"/>
                        </a:spcAft>
                      </a:pPr>
                      <a:r>
                        <a:rPr lang="en-GB" sz="1500" b="1" dirty="0">
                          <a:solidFill>
                            <a:schemeClr val="tx1"/>
                          </a:solidFill>
                          <a:effectLst/>
                          <a:latin typeface="+mn-lt"/>
                        </a:rPr>
                        <a:t>Structure </a:t>
                      </a:r>
                      <a:r>
                        <a:rPr lang="en-US" sz="1500" b="1" dirty="0">
                          <a:solidFill>
                            <a:schemeClr val="tx1"/>
                          </a:solidFill>
                          <a:effectLst/>
                          <a:latin typeface="+mn-lt"/>
                        </a:rPr>
                        <a:t>length</a:t>
                      </a:r>
                      <a:r>
                        <a:rPr lang="en-GB" sz="1500" b="1" dirty="0">
                          <a:solidFill>
                            <a:schemeClr val="tx1"/>
                          </a:solidFill>
                          <a:effectLst/>
                          <a:latin typeface="+mn-lt"/>
                        </a:rPr>
                        <a:t> L</a:t>
                      </a:r>
                      <a:r>
                        <a:rPr lang="en-GB" sz="1500" b="1" baseline="-25000" dirty="0">
                          <a:solidFill>
                            <a:schemeClr val="tx1"/>
                          </a:solidFill>
                          <a:effectLst/>
                          <a:latin typeface="+mn-lt"/>
                        </a:rPr>
                        <a:t>s</a:t>
                      </a:r>
                      <a:r>
                        <a:rPr lang="en-GB" sz="1500" b="1" dirty="0">
                          <a:solidFill>
                            <a:schemeClr val="tx1"/>
                          </a:solidFill>
                          <a:effectLst/>
                          <a:latin typeface="+mn-lt"/>
                        </a:rPr>
                        <a:t> [m] </a:t>
                      </a:r>
                      <a:endParaRPr lang="en-GB" sz="1500" b="1"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b="1" dirty="0">
                          <a:solidFill>
                            <a:schemeClr val="tx1"/>
                          </a:solidFill>
                          <a:effectLst/>
                          <a:latin typeface="+mn-lt"/>
                          <a:ea typeface="Calibri" panose="020F0502020204030204" pitchFamily="34" charset="0"/>
                          <a:cs typeface="Times New Roman" panose="02020603050405020304" pitchFamily="18" charset="0"/>
                        </a:rPr>
                        <a:t>0.9</a:t>
                      </a:r>
                      <a:endParaRPr lang="en-GB" sz="1500" b="1"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166161823"/>
                  </a:ext>
                </a:extLst>
              </a:tr>
              <a:tr h="185876">
                <a:tc>
                  <a:txBody>
                    <a:bodyPr/>
                    <a:lstStyle/>
                    <a:p>
                      <a:pP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No. of cells</a:t>
                      </a: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109</a:t>
                      </a:r>
                    </a:p>
                  </a:txBody>
                  <a:tcPr marL="72000" marR="77441" marT="0" marB="0"/>
                </a:tc>
                <a:extLst>
                  <a:ext uri="{0D108BD9-81ED-4DB2-BD59-A6C34878D82A}">
                    <a16:rowId xmlns:a16="http://schemas.microsoft.com/office/drawing/2014/main" val="2752336216"/>
                  </a:ext>
                </a:extLst>
              </a:tr>
              <a:tr h="185876">
                <a:tc>
                  <a:txBody>
                    <a:bodyPr/>
                    <a:lstStyle/>
                    <a:p>
                      <a:pPr>
                        <a:lnSpc>
                          <a:spcPct val="115000"/>
                        </a:lnSpc>
                        <a:spcAft>
                          <a:spcPts val="0"/>
                        </a:spcAft>
                      </a:pPr>
                      <a:r>
                        <a:rPr lang="en-GB" sz="1500" dirty="0">
                          <a:effectLst/>
                          <a:latin typeface="+mn-lt"/>
                          <a:ea typeface="Calibri" panose="020F0502020204030204" pitchFamily="34" charset="0"/>
                          <a:cs typeface="Times New Roman" panose="02020603050405020304" pitchFamily="18" charset="0"/>
                        </a:rPr>
                        <a:t>Shunt impedance R [MΩ/m]</a:t>
                      </a:r>
                    </a:p>
                  </a:txBody>
                  <a:tcPr marL="72000" marR="77441" marT="0" marB="0"/>
                </a:tc>
                <a:tc>
                  <a:txBody>
                    <a:bodyPr/>
                    <a:lstStyle/>
                    <a:p>
                      <a:pPr algn="ctr">
                        <a:lnSpc>
                          <a:spcPct val="115000"/>
                        </a:lnSpc>
                        <a:spcAft>
                          <a:spcPts val="0"/>
                        </a:spcAft>
                      </a:pPr>
                      <a:r>
                        <a:rPr lang="it-IT" sz="1500" dirty="0" smtClean="0">
                          <a:latin typeface="+mn-lt"/>
                        </a:rPr>
                        <a:t>94-107</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10014"/>
                  </a:ext>
                </a:extLst>
              </a:tr>
              <a:tr h="1858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dirty="0" smtClean="0">
                          <a:solidFill>
                            <a:schemeClr val="tx1"/>
                          </a:solidFill>
                          <a:effectLst/>
                          <a:latin typeface="+mn-lt"/>
                          <a:ea typeface="Calibri" panose="020F0502020204030204" pitchFamily="34" charset="0"/>
                          <a:cs typeface="Times New Roman" panose="02020603050405020304" pitchFamily="18" charset="0"/>
                        </a:rPr>
                        <a:t>Peak input power per structure [MW]</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500" dirty="0" smtClean="0">
                          <a:solidFill>
                            <a:schemeClr val="tx1"/>
                          </a:solidFill>
                          <a:latin typeface="+mn-lt"/>
                        </a:rPr>
                        <a:t>65</a:t>
                      </a:r>
                      <a:endParaRPr lang="en-GB" sz="1500" dirty="0">
                        <a:solidFill>
                          <a:schemeClr val="tx1"/>
                        </a:solidFill>
                        <a:latin typeface="+mn-lt"/>
                      </a:endParaRPr>
                    </a:p>
                  </a:txBody>
                  <a:tcPr marL="72000" marR="77441" marT="0" marB="0"/>
                </a:tc>
                <a:extLst>
                  <a:ext uri="{0D108BD9-81ED-4DB2-BD59-A6C34878D82A}">
                    <a16:rowId xmlns:a16="http://schemas.microsoft.com/office/drawing/2014/main" val="237203096"/>
                  </a:ext>
                </a:extLst>
              </a:tr>
              <a:tr h="1858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dirty="0" smtClean="0">
                          <a:solidFill>
                            <a:schemeClr val="tx1"/>
                          </a:solidFill>
                          <a:effectLst/>
                          <a:latin typeface="+mn-lt"/>
                          <a:ea typeface="Calibri" panose="020F0502020204030204" pitchFamily="34" charset="0"/>
                          <a:cs typeface="Times New Roman" panose="02020603050405020304" pitchFamily="18" charset="0"/>
                        </a:rPr>
                        <a:t>Input power averaged over the pulse [MW]</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500" dirty="0" smtClean="0">
                          <a:solidFill>
                            <a:schemeClr val="tx1"/>
                          </a:solidFill>
                          <a:latin typeface="+mn-lt"/>
                        </a:rPr>
                        <a:t>45</a:t>
                      </a:r>
                      <a:endParaRPr lang="en-GB" sz="1500" dirty="0">
                        <a:solidFill>
                          <a:schemeClr val="tx1"/>
                        </a:solidFill>
                        <a:latin typeface="+mn-lt"/>
                      </a:endParaRPr>
                    </a:p>
                  </a:txBody>
                  <a:tcPr marL="72000" marR="77441" marT="0" marB="0"/>
                </a:tc>
                <a:extLst>
                  <a:ext uri="{0D108BD9-81ED-4DB2-BD59-A6C34878D82A}">
                    <a16:rowId xmlns:a16="http://schemas.microsoft.com/office/drawing/2014/main" val="1615577769"/>
                  </a:ext>
                </a:extLst>
              </a:tr>
              <a:tr h="1858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dirty="0" smtClean="0">
                          <a:solidFill>
                            <a:schemeClr val="tx1"/>
                          </a:solidFill>
                          <a:effectLst/>
                          <a:latin typeface="+mn-lt"/>
                          <a:ea typeface="Calibri" panose="020F0502020204030204" pitchFamily="34" charset="0"/>
                          <a:cs typeface="Times New Roman" panose="02020603050405020304" pitchFamily="18" charset="0"/>
                        </a:rPr>
                        <a:t>Average dissipated power [kW]</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dirty="0" smtClean="0">
                          <a:solidFill>
                            <a:schemeClr val="tx1"/>
                          </a:solidFill>
                          <a:latin typeface="+mn-lt"/>
                        </a:rPr>
                        <a:t>1</a:t>
                      </a:r>
                      <a:endParaRPr lang="en-GB" sz="1500" dirty="0">
                        <a:solidFill>
                          <a:schemeClr val="tx1"/>
                        </a:solidFill>
                        <a:latin typeface="+mn-lt"/>
                      </a:endParaRPr>
                    </a:p>
                  </a:txBody>
                  <a:tcPr marL="72000" marR="77441" marT="0" marB="0"/>
                </a:tc>
                <a:extLst>
                  <a:ext uri="{0D108BD9-81ED-4DB2-BD59-A6C34878D82A}">
                    <a16:rowId xmlns:a16="http://schemas.microsoft.com/office/drawing/2014/main" val="1671449666"/>
                  </a:ext>
                </a:extLst>
              </a:tr>
              <a:tr h="1858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0" dirty="0" smtClean="0">
                          <a:solidFill>
                            <a:schemeClr val="tx1"/>
                          </a:solidFill>
                          <a:effectLst/>
                          <a:latin typeface="+mn-lt"/>
                          <a:ea typeface="Calibri" panose="020F0502020204030204" pitchFamily="34" charset="0"/>
                          <a:cs typeface="Times New Roman" panose="02020603050405020304" pitchFamily="18" charset="0"/>
                        </a:rPr>
                        <a:t>Filling time [ns]</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smtClean="0">
                          <a:solidFill>
                            <a:schemeClr val="tx1"/>
                          </a:solidFill>
                          <a:latin typeface="+mn-lt"/>
                        </a:rPr>
                        <a:t>126</a:t>
                      </a:r>
                      <a:endParaRPr lang="en-GB" sz="1500" b="0" dirty="0">
                        <a:solidFill>
                          <a:schemeClr val="tx1"/>
                        </a:solidFill>
                        <a:latin typeface="+mn-lt"/>
                      </a:endParaRPr>
                    </a:p>
                  </a:txBody>
                  <a:tcPr marL="72000" marR="77441" marT="0" marB="0"/>
                </a:tc>
                <a:extLst>
                  <a:ext uri="{0D108BD9-81ED-4DB2-BD59-A6C34878D82A}">
                    <a16:rowId xmlns:a16="http://schemas.microsoft.com/office/drawing/2014/main" val="987011987"/>
                  </a:ext>
                </a:extLst>
              </a:tr>
              <a:tr h="185876">
                <a:tc>
                  <a:txBody>
                    <a:bodyPr/>
                    <a:lstStyle/>
                    <a:p>
                      <a:pPr>
                        <a:lnSpc>
                          <a:spcPct val="115000"/>
                        </a:lnSpc>
                        <a:spcAft>
                          <a:spcPts val="0"/>
                        </a:spcAft>
                      </a:pPr>
                      <a:r>
                        <a:rPr lang="en-GB" sz="1500" dirty="0">
                          <a:solidFill>
                            <a:schemeClr val="tx1"/>
                          </a:solidFill>
                          <a:effectLst/>
                          <a:latin typeface="+mn-lt"/>
                        </a:rPr>
                        <a:t>Effective shunt Imp. R</a:t>
                      </a:r>
                      <a:r>
                        <a:rPr lang="en-GB" sz="1500" baseline="-25000" dirty="0">
                          <a:solidFill>
                            <a:schemeClr val="tx1"/>
                          </a:solidFill>
                          <a:effectLst/>
                          <a:latin typeface="+mn-lt"/>
                        </a:rPr>
                        <a:t>s</a:t>
                      </a:r>
                      <a:r>
                        <a:rPr lang="en-GB" sz="1500" dirty="0">
                          <a:solidFill>
                            <a:schemeClr val="tx1"/>
                          </a:solidFill>
                          <a:effectLst/>
                          <a:latin typeface="+mn-lt"/>
                        </a:rPr>
                        <a:t> [M</a:t>
                      </a:r>
                      <a:r>
                        <a:rPr lang="it-IT" sz="1500" dirty="0">
                          <a:solidFill>
                            <a:schemeClr val="tx1"/>
                          </a:solidFill>
                          <a:effectLst/>
                          <a:latin typeface="+mn-lt"/>
                          <a:sym typeface="Symbol" panose="05050102010706020507" pitchFamily="18" charset="2"/>
                        </a:rPr>
                        <a:t></a:t>
                      </a:r>
                      <a:r>
                        <a:rPr lang="en-GB" sz="1500" dirty="0">
                          <a:solidFill>
                            <a:schemeClr val="tx1"/>
                          </a:solidFill>
                          <a:effectLst/>
                          <a:latin typeface="+mn-lt"/>
                        </a:rPr>
                        <a:t>/m]</a:t>
                      </a:r>
                      <a:endParaRPr lang="en-GB" sz="1500"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dirty="0" smtClean="0">
                          <a:solidFill>
                            <a:schemeClr val="tx1"/>
                          </a:solidFill>
                          <a:effectLst/>
                          <a:latin typeface="+mn-lt"/>
                        </a:rPr>
                        <a:t>350</a:t>
                      </a:r>
                      <a:endParaRPr lang="en-GB" sz="1500"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299935891"/>
                  </a:ext>
                </a:extLst>
              </a:tr>
              <a:tr h="18587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500" dirty="0" smtClean="0">
                          <a:solidFill>
                            <a:schemeClr val="tx1"/>
                          </a:solidFill>
                          <a:effectLst/>
                          <a:latin typeface="+mn-lt"/>
                          <a:ea typeface="Calibri" panose="020F0502020204030204" pitchFamily="34" charset="0"/>
                          <a:cs typeface="Times New Roman" panose="02020603050405020304" pitchFamily="18" charset="0"/>
                        </a:rPr>
                        <a:t>Peak Modified </a:t>
                      </a:r>
                      <a:r>
                        <a:rPr lang="en-GB" sz="1500" dirty="0" err="1" smtClean="0">
                          <a:solidFill>
                            <a:schemeClr val="tx1"/>
                          </a:solidFill>
                          <a:effectLst/>
                          <a:latin typeface="+mn-lt"/>
                          <a:ea typeface="Calibri" panose="020F0502020204030204" pitchFamily="34" charset="0"/>
                          <a:cs typeface="Times New Roman" panose="02020603050405020304" pitchFamily="18" charset="0"/>
                        </a:rPr>
                        <a:t>Poynting</a:t>
                      </a:r>
                      <a:r>
                        <a:rPr lang="en-GB" sz="1500" dirty="0" smtClean="0">
                          <a:solidFill>
                            <a:schemeClr val="tx1"/>
                          </a:solidFill>
                          <a:effectLst/>
                          <a:latin typeface="+mn-lt"/>
                          <a:ea typeface="Calibri" panose="020F0502020204030204" pitchFamily="34" charset="0"/>
                          <a:cs typeface="Times New Roman" panose="02020603050405020304" pitchFamily="18" charset="0"/>
                        </a:rPr>
                        <a:t> Vector [W/</a:t>
                      </a:r>
                      <a:r>
                        <a:rPr lang="en-GB" sz="1500" dirty="0" smtClean="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500" dirty="0" smtClean="0">
                          <a:solidFill>
                            <a:schemeClr val="tx1"/>
                          </a:solidFill>
                          <a:effectLst/>
                          <a:latin typeface="+mn-lt"/>
                          <a:ea typeface="Calibri" panose="020F0502020204030204" pitchFamily="34" charset="0"/>
                          <a:cs typeface="Times New Roman" panose="02020603050405020304" pitchFamily="18" charset="0"/>
                        </a:rPr>
                        <a:t>m</a:t>
                      </a:r>
                      <a:r>
                        <a:rPr lang="en-GB" sz="1500" baseline="30000" dirty="0" smtClean="0">
                          <a:solidFill>
                            <a:schemeClr val="tx1"/>
                          </a:solidFill>
                          <a:effectLst/>
                          <a:latin typeface="+mn-lt"/>
                          <a:ea typeface="Calibri" panose="020F0502020204030204" pitchFamily="34" charset="0"/>
                          <a:cs typeface="Times New Roman" panose="02020603050405020304" pitchFamily="18" charset="0"/>
                        </a:rPr>
                        <a:t>2</a:t>
                      </a:r>
                      <a:r>
                        <a:rPr lang="en-GB" sz="1500" dirty="0" smtClean="0">
                          <a:solidFill>
                            <a:schemeClr val="tx1"/>
                          </a:solidFill>
                          <a:effectLst/>
                          <a:latin typeface="+mn-lt"/>
                          <a:ea typeface="Calibri" panose="020F0502020204030204" pitchFamily="34" charset="0"/>
                          <a:cs typeface="Times New Roman" panose="02020603050405020304" pitchFamily="18" charset="0"/>
                        </a:rPr>
                        <a:t>]</a:t>
                      </a:r>
                    </a:p>
                  </a:txBody>
                  <a:tcPr marL="72000" marR="77441" marT="0" marB="0"/>
                </a:tc>
                <a:tc>
                  <a:txBody>
                    <a:bodyPr/>
                    <a:lstStyle/>
                    <a:p>
                      <a:pPr algn="ctr">
                        <a:lnSpc>
                          <a:spcPct val="115000"/>
                        </a:lnSpc>
                        <a:spcAft>
                          <a:spcPts val="0"/>
                        </a:spcAft>
                      </a:pPr>
                      <a:r>
                        <a:rPr lang="en-GB" sz="1500" dirty="0" smtClean="0">
                          <a:solidFill>
                            <a:schemeClr val="tx1"/>
                          </a:solidFill>
                          <a:effectLst/>
                          <a:latin typeface="+mn-lt"/>
                          <a:ea typeface="Calibri" panose="020F0502020204030204" pitchFamily="34" charset="0"/>
                          <a:cs typeface="Times New Roman" panose="02020603050405020304" pitchFamily="18" charset="0"/>
                        </a:rPr>
                        <a:t>3.5</a:t>
                      </a:r>
                      <a:endParaRPr lang="en-GB" sz="1500"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812987920"/>
                  </a:ext>
                </a:extLst>
              </a:tr>
              <a:tr h="185876">
                <a:tc>
                  <a:txBody>
                    <a:bodyPr/>
                    <a:lstStyle/>
                    <a:p>
                      <a:pPr>
                        <a:lnSpc>
                          <a:spcPct val="115000"/>
                        </a:lnSpc>
                        <a:spcAft>
                          <a:spcPts val="0"/>
                        </a:spcAft>
                      </a:pPr>
                      <a:r>
                        <a:rPr lang="en-GB" sz="1500" dirty="0">
                          <a:effectLst/>
                          <a:latin typeface="+mn-lt"/>
                        </a:rPr>
                        <a:t>Unloaded </a:t>
                      </a:r>
                      <a:r>
                        <a:rPr lang="en-GB" sz="1500" dirty="0" smtClean="0">
                          <a:effectLst/>
                          <a:latin typeface="+mn-lt"/>
                        </a:rPr>
                        <a:t>SLED/BOC </a:t>
                      </a:r>
                      <a:r>
                        <a:rPr lang="en-GB" sz="1500" dirty="0">
                          <a:effectLst/>
                          <a:latin typeface="+mn-lt"/>
                        </a:rPr>
                        <a:t>Q-factor Q</a:t>
                      </a:r>
                      <a:r>
                        <a:rPr lang="en-GB" sz="1500" baseline="-25000" dirty="0">
                          <a:effectLst/>
                          <a:latin typeface="+mn-lt"/>
                        </a:rPr>
                        <a:t>0</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dirty="0">
                          <a:effectLst/>
                          <a:latin typeface="+mn-lt"/>
                        </a:rPr>
                        <a:t>150000</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3857371610"/>
                  </a:ext>
                </a:extLst>
              </a:tr>
              <a:tr h="185876">
                <a:tc>
                  <a:txBody>
                    <a:bodyPr/>
                    <a:lstStyle/>
                    <a:p>
                      <a:pPr>
                        <a:lnSpc>
                          <a:spcPct val="115000"/>
                        </a:lnSpc>
                        <a:spcAft>
                          <a:spcPts val="0"/>
                        </a:spcAft>
                      </a:pPr>
                      <a:r>
                        <a:rPr lang="en-GB" sz="1500" dirty="0">
                          <a:effectLst/>
                          <a:latin typeface="+mn-lt"/>
                        </a:rPr>
                        <a:t>External </a:t>
                      </a:r>
                      <a:r>
                        <a:rPr lang="en-GB" sz="1500" dirty="0" smtClean="0">
                          <a:effectLst/>
                          <a:latin typeface="+mn-lt"/>
                        </a:rPr>
                        <a:t>SLED/BOC </a:t>
                      </a:r>
                      <a:r>
                        <a:rPr lang="en-GB" sz="1500" dirty="0">
                          <a:effectLst/>
                          <a:latin typeface="+mn-lt"/>
                        </a:rPr>
                        <a:t>Q-factor Q</a:t>
                      </a:r>
                      <a:r>
                        <a:rPr lang="en-GB" sz="1500" baseline="-25000" dirty="0">
                          <a:effectLst/>
                          <a:latin typeface="+mn-lt"/>
                        </a:rPr>
                        <a:t>E</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dirty="0" smtClean="0">
                          <a:effectLst/>
                          <a:latin typeface="+mn-lt"/>
                        </a:rPr>
                        <a:t>21000</a:t>
                      </a:r>
                      <a:endParaRPr lang="en-GB" sz="1500"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610464880"/>
                  </a:ext>
                </a:extLst>
              </a:tr>
              <a:tr h="185876">
                <a:tc>
                  <a:txBody>
                    <a:bodyPr/>
                    <a:lstStyle/>
                    <a:p>
                      <a:pPr>
                        <a:lnSpc>
                          <a:spcPct val="115000"/>
                        </a:lnSpc>
                        <a:spcAft>
                          <a:spcPts val="0"/>
                        </a:spcAft>
                      </a:pPr>
                      <a:r>
                        <a:rPr lang="en-GB" sz="1500" b="1" dirty="0" smtClean="0">
                          <a:solidFill>
                            <a:schemeClr val="tx1"/>
                          </a:solidFill>
                          <a:effectLst/>
                          <a:latin typeface="+mn-lt"/>
                          <a:ea typeface="Calibri" panose="020F0502020204030204" pitchFamily="34" charset="0"/>
                          <a:cs typeface="Times New Roman" panose="02020603050405020304" pitchFamily="18" charset="0"/>
                        </a:rPr>
                        <a:t>Required </a:t>
                      </a:r>
                      <a:r>
                        <a:rPr lang="en-GB" sz="1500" b="1" dirty="0" err="1" smtClean="0">
                          <a:solidFill>
                            <a:schemeClr val="tx1"/>
                          </a:solidFill>
                          <a:effectLst/>
                          <a:latin typeface="+mn-lt"/>
                          <a:ea typeface="Calibri" panose="020F0502020204030204" pitchFamily="34" charset="0"/>
                          <a:cs typeface="Times New Roman" panose="02020603050405020304" pitchFamily="18" charset="0"/>
                        </a:rPr>
                        <a:t>Kly</a:t>
                      </a:r>
                      <a:r>
                        <a:rPr lang="en-GB" sz="1500" b="1" dirty="0" smtClean="0">
                          <a:solidFill>
                            <a:schemeClr val="tx1"/>
                          </a:solidFill>
                          <a:effectLst/>
                          <a:latin typeface="+mn-lt"/>
                          <a:ea typeface="Calibri" panose="020F0502020204030204" pitchFamily="34" charset="0"/>
                          <a:cs typeface="Times New Roman" panose="02020603050405020304" pitchFamily="18" charset="0"/>
                        </a:rPr>
                        <a:t> </a:t>
                      </a:r>
                      <a:r>
                        <a:rPr lang="en-GB" sz="1500" b="1" dirty="0">
                          <a:solidFill>
                            <a:schemeClr val="tx1"/>
                          </a:solidFill>
                          <a:effectLst/>
                          <a:latin typeface="+mn-lt"/>
                          <a:ea typeface="Calibri" panose="020F0502020204030204" pitchFamily="34" charset="0"/>
                          <a:cs typeface="Times New Roman" panose="02020603050405020304" pitchFamily="18" charset="0"/>
                        </a:rPr>
                        <a:t>power per </a:t>
                      </a:r>
                      <a:r>
                        <a:rPr lang="en-GB" sz="1500" b="1" dirty="0" smtClean="0">
                          <a:solidFill>
                            <a:schemeClr val="tx1"/>
                          </a:solidFill>
                          <a:effectLst/>
                          <a:latin typeface="+mn-lt"/>
                          <a:ea typeface="Calibri" panose="020F0502020204030204" pitchFamily="34" charset="0"/>
                          <a:cs typeface="Times New Roman" panose="02020603050405020304" pitchFamily="18" charset="0"/>
                        </a:rPr>
                        <a:t>module </a:t>
                      </a:r>
                      <a:r>
                        <a:rPr lang="en-GB" sz="1500" b="1" dirty="0">
                          <a:solidFill>
                            <a:schemeClr val="tx1"/>
                          </a:solidFill>
                          <a:effectLst/>
                          <a:latin typeface="+mn-lt"/>
                          <a:ea typeface="Calibri" panose="020F0502020204030204" pitchFamily="34" charset="0"/>
                          <a:cs typeface="Times New Roman" panose="02020603050405020304" pitchFamily="18" charset="0"/>
                        </a:rPr>
                        <a:t>[MW]</a:t>
                      </a:r>
                    </a:p>
                  </a:txBody>
                  <a:tcPr marL="72000" marR="77441" marT="0" marB="0"/>
                </a:tc>
                <a:tc>
                  <a:txBody>
                    <a:bodyPr/>
                    <a:lstStyle/>
                    <a:p>
                      <a:pPr algn="ctr">
                        <a:lnSpc>
                          <a:spcPct val="115000"/>
                        </a:lnSpc>
                        <a:spcAft>
                          <a:spcPts val="0"/>
                        </a:spcAft>
                      </a:pPr>
                      <a:r>
                        <a:rPr lang="it-IT" sz="1500" b="1" dirty="0" smtClean="0">
                          <a:solidFill>
                            <a:schemeClr val="tx1"/>
                          </a:solidFill>
                          <a:effectLst/>
                          <a:latin typeface="+mn-lt"/>
                          <a:ea typeface="+mn-ea"/>
                          <a:cs typeface="+mn-cs"/>
                        </a:rPr>
                        <a:t>37 </a:t>
                      </a:r>
                      <a:endParaRPr lang="en-GB" sz="1500" b="1"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667026167"/>
                  </a:ext>
                </a:extLst>
              </a:tr>
              <a:tr h="185876">
                <a:tc>
                  <a:txBody>
                    <a:bodyPr/>
                    <a:lstStyle/>
                    <a:p>
                      <a:pPr>
                        <a:lnSpc>
                          <a:spcPct val="115000"/>
                        </a:lnSpc>
                        <a:spcAft>
                          <a:spcPts val="0"/>
                        </a:spcAft>
                      </a:pPr>
                      <a:r>
                        <a:rPr lang="it-IT" sz="1500" b="1" dirty="0">
                          <a:effectLst/>
                          <a:latin typeface="+mn-lt"/>
                        </a:rPr>
                        <a:t>RF </a:t>
                      </a:r>
                      <a:r>
                        <a:rPr lang="en-GB" sz="1500" b="1" noProof="0" dirty="0">
                          <a:effectLst/>
                          <a:latin typeface="+mn-lt"/>
                        </a:rPr>
                        <a:t>pulse</a:t>
                      </a:r>
                      <a:r>
                        <a:rPr lang="it-IT" sz="1500" b="1" dirty="0">
                          <a:effectLst/>
                          <a:latin typeface="+mn-lt"/>
                        </a:rPr>
                        <a:t> [µs]</a:t>
                      </a:r>
                      <a:endParaRPr lang="en-GB" sz="1500" b="1" dirty="0">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b="1" dirty="0">
                          <a:effectLst/>
                          <a:latin typeface="+mn-lt"/>
                        </a:rPr>
                        <a:t>1.5</a:t>
                      </a:r>
                      <a:endParaRPr lang="en-GB" sz="1500" b="1"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1791062711"/>
                  </a:ext>
                </a:extLst>
              </a:tr>
              <a:tr h="1858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1" dirty="0" smtClean="0">
                          <a:solidFill>
                            <a:schemeClr val="tx1"/>
                          </a:solidFill>
                          <a:effectLst/>
                          <a:latin typeface="+mn-lt"/>
                          <a:ea typeface="Calibri" panose="020F0502020204030204" pitchFamily="34" charset="0"/>
                          <a:cs typeface="Times New Roman" panose="02020603050405020304" pitchFamily="18" charset="0"/>
                        </a:rPr>
                        <a:t>Klystron power (available) [MW]</a:t>
                      </a:r>
                    </a:p>
                  </a:txBody>
                  <a:tcPr marL="72000" marR="77441" marT="0" marB="0"/>
                </a:tc>
                <a:tc>
                  <a:txBody>
                    <a:bodyPr/>
                    <a:lstStyle/>
                    <a:p>
                      <a:pPr algn="ctr">
                        <a:lnSpc>
                          <a:spcPct val="115000"/>
                        </a:lnSpc>
                        <a:spcAft>
                          <a:spcPts val="0"/>
                        </a:spcAft>
                      </a:pPr>
                      <a:r>
                        <a:rPr lang="en-GB" sz="1500" b="1" dirty="0" smtClean="0">
                          <a:effectLst/>
                          <a:latin typeface="+mn-lt"/>
                          <a:ea typeface="Calibri" panose="020F0502020204030204" pitchFamily="34" charset="0"/>
                          <a:cs typeface="Times New Roman" panose="02020603050405020304" pitchFamily="18" charset="0"/>
                        </a:rPr>
                        <a:t>50 (45)</a:t>
                      </a:r>
                      <a:endParaRPr lang="en-GB" sz="1500" b="1"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34683024"/>
                  </a:ext>
                </a:extLst>
              </a:tr>
              <a:tr h="1858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1" dirty="0" smtClean="0">
                          <a:solidFill>
                            <a:schemeClr val="tx1"/>
                          </a:solidFill>
                          <a:effectLst/>
                          <a:latin typeface="+mn-lt"/>
                          <a:ea typeface="Calibri" panose="020F0502020204030204" pitchFamily="34" charset="0"/>
                          <a:cs typeface="Times New Roman" panose="02020603050405020304" pitchFamily="18" charset="0"/>
                        </a:rPr>
                        <a:t>Rep. Rate [Hz]</a:t>
                      </a:r>
                    </a:p>
                  </a:txBody>
                  <a:tcPr marL="72000" marR="77441" marT="0" marB="0"/>
                </a:tc>
                <a:tc>
                  <a:txBody>
                    <a:bodyPr/>
                    <a:lstStyle/>
                    <a:p>
                      <a:pPr algn="ctr">
                        <a:lnSpc>
                          <a:spcPct val="115000"/>
                        </a:lnSpc>
                        <a:spcAft>
                          <a:spcPts val="0"/>
                        </a:spcAft>
                      </a:pPr>
                      <a:r>
                        <a:rPr lang="en-GB" sz="1500" b="1" dirty="0" smtClean="0">
                          <a:effectLst/>
                          <a:latin typeface="+mn-lt"/>
                          <a:ea typeface="Calibri" panose="020F0502020204030204" pitchFamily="34" charset="0"/>
                          <a:cs typeface="Times New Roman" panose="02020603050405020304" pitchFamily="18" charset="0"/>
                        </a:rPr>
                        <a:t>100</a:t>
                      </a:r>
                      <a:endParaRPr lang="en-GB" sz="1500" b="1" dirty="0">
                        <a:effectLst/>
                        <a:latin typeface="+mn-lt"/>
                        <a:ea typeface="Calibri" panose="020F0502020204030204" pitchFamily="34" charset="0"/>
                        <a:cs typeface="Times New Roman" panose="02020603050405020304" pitchFamily="18" charset="0"/>
                      </a:endParaRPr>
                    </a:p>
                  </a:txBody>
                  <a:tcPr marL="72000" marR="77441" marT="0" marB="0"/>
                </a:tc>
                <a:extLst>
                  <a:ext uri="{0D108BD9-81ED-4DB2-BD59-A6C34878D82A}">
                    <a16:rowId xmlns:a16="http://schemas.microsoft.com/office/drawing/2014/main" val="2519424957"/>
                  </a:ext>
                </a:extLst>
              </a:tr>
            </a:tbl>
          </a:graphicData>
        </a:graphic>
      </p:graphicFrame>
      <p:pic>
        <p:nvPicPr>
          <p:cNvPr id="16" name="Immagine 15"/>
          <p:cNvPicPr>
            <a:picLocks noChangeAspect="1"/>
          </p:cNvPicPr>
          <p:nvPr/>
        </p:nvPicPr>
        <p:blipFill rotWithShape="1">
          <a:blip r:embed="rId9">
            <a:extLst>
              <a:ext uri="{28A0092B-C50C-407E-A947-70E740481C1C}">
                <a14:useLocalDpi xmlns:a14="http://schemas.microsoft.com/office/drawing/2010/main" val="0"/>
              </a:ext>
            </a:extLst>
          </a:blip>
          <a:srcRect l="2845" t="3322" r="5870"/>
          <a:stretch/>
        </p:blipFill>
        <p:spPr>
          <a:xfrm>
            <a:off x="4661868" y="616115"/>
            <a:ext cx="3134262" cy="2810933"/>
          </a:xfrm>
          <a:prstGeom prst="rect">
            <a:avLst/>
          </a:prstGeom>
        </p:spPr>
      </p:pic>
      <p:sp>
        <p:nvSpPr>
          <p:cNvPr id="2" name="CasellaDiTesto 1"/>
          <p:cNvSpPr txBox="1"/>
          <p:nvPr/>
        </p:nvSpPr>
        <p:spPr>
          <a:xfrm>
            <a:off x="6175327" y="1913066"/>
            <a:ext cx="1496190" cy="1077218"/>
          </a:xfrm>
          <a:prstGeom prst="rect">
            <a:avLst/>
          </a:prstGeom>
          <a:noFill/>
        </p:spPr>
        <p:txBody>
          <a:bodyPr wrap="square" rtlCol="0">
            <a:spAutoFit/>
          </a:bodyPr>
          <a:lstStyle/>
          <a:p>
            <a:pPr algn="just"/>
            <a:r>
              <a:rPr lang="en-GB" sz="1600" dirty="0" smtClean="0"/>
              <a:t>Profile of the accelerating field along the structure</a:t>
            </a:r>
            <a:endParaRPr lang="en-GB" sz="1600" dirty="0"/>
          </a:p>
        </p:txBody>
      </p:sp>
      <p:sp>
        <p:nvSpPr>
          <p:cNvPr id="17" name="CasellaDiTesto 16"/>
          <p:cNvSpPr txBox="1"/>
          <p:nvPr/>
        </p:nvSpPr>
        <p:spPr>
          <a:xfrm>
            <a:off x="9400360" y="6119336"/>
            <a:ext cx="2768707" cy="738664"/>
          </a:xfrm>
          <a:prstGeom prst="rect">
            <a:avLst/>
          </a:prstGeom>
          <a:noFill/>
        </p:spPr>
        <p:txBody>
          <a:bodyPr wrap="none" rtlCol="0">
            <a:spAutoFit/>
          </a:bodyPr>
          <a:lstStyle/>
          <a:p>
            <a:r>
              <a:rPr lang="en-GB" sz="1400" dirty="0" smtClean="0"/>
              <a:t>G=average accelerating gradient</a:t>
            </a:r>
          </a:p>
          <a:p>
            <a:r>
              <a:rPr lang="en-GB" sz="1400" dirty="0" smtClean="0"/>
              <a:t>L=structure length</a:t>
            </a:r>
          </a:p>
          <a:p>
            <a:r>
              <a:rPr lang="en-GB" sz="1400" dirty="0" err="1" smtClean="0"/>
              <a:t>P</a:t>
            </a:r>
            <a:r>
              <a:rPr lang="en-GB" sz="1400" baseline="-25000" dirty="0" err="1" smtClean="0"/>
              <a:t>kly</a:t>
            </a:r>
            <a:r>
              <a:rPr lang="en-GB" sz="1400" dirty="0" smtClean="0"/>
              <a:t>=klystron power (pre-sled pulse)</a:t>
            </a:r>
            <a:endParaRPr lang="en-GB" sz="1400" dirty="0"/>
          </a:p>
        </p:txBody>
      </p:sp>
      <p:graphicFrame>
        <p:nvGraphicFramePr>
          <p:cNvPr id="19" name="Object 32"/>
          <p:cNvGraphicFramePr>
            <a:graphicFrameLocks noChangeAspect="1"/>
          </p:cNvGraphicFramePr>
          <p:nvPr>
            <p:extLst>
              <p:ext uri="{D42A27DB-BD31-4B8C-83A1-F6EECF244321}">
                <p14:modId xmlns:p14="http://schemas.microsoft.com/office/powerpoint/2010/main" val="1617288601"/>
              </p:ext>
            </p:extLst>
          </p:nvPr>
        </p:nvGraphicFramePr>
        <p:xfrm>
          <a:off x="8159750" y="6163174"/>
          <a:ext cx="826513" cy="612276"/>
        </p:xfrm>
        <a:graphic>
          <a:graphicData uri="http://schemas.openxmlformats.org/presentationml/2006/ole">
            <mc:AlternateContent xmlns:mc="http://schemas.openxmlformats.org/markup-compatibility/2006">
              <mc:Choice xmlns:v="urn:schemas-microsoft-com:vml" Requires="v">
                <p:oleObj spid="_x0000_s1065" name="Equazione" r:id="rId10" imgW="634680" imgH="469800" progId="Equation.3">
                  <p:embed/>
                </p:oleObj>
              </mc:Choice>
              <mc:Fallback>
                <p:oleObj name="Equazione" r:id="rId10" imgW="634680" imgH="469800" progId="Equation.3">
                  <p:embed/>
                  <p:pic>
                    <p:nvPicPr>
                      <p:cNvPr id="6" name="Object 32"/>
                      <p:cNvPicPr>
                        <a:picLocks noChangeAspect="1" noChangeArrowheads="1"/>
                      </p:cNvPicPr>
                      <p:nvPr/>
                    </p:nvPicPr>
                    <p:blipFill>
                      <a:blip r:embed="rId11"/>
                      <a:srcRect/>
                      <a:stretch>
                        <a:fillRect/>
                      </a:stretch>
                    </p:blipFill>
                    <p:spPr bwMode="auto">
                      <a:xfrm>
                        <a:off x="8159750" y="6163174"/>
                        <a:ext cx="826513" cy="612276"/>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26225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66538" y="-69010"/>
            <a:ext cx="8912825" cy="646331"/>
          </a:xfrm>
          <a:prstGeom prst="rect">
            <a:avLst/>
          </a:prstGeom>
          <a:noFill/>
        </p:spPr>
        <p:txBody>
          <a:bodyPr wrap="none" rtlCol="0">
            <a:spAutoFit/>
          </a:bodyPr>
          <a:lstStyle/>
          <a:p>
            <a:r>
              <a:rPr lang="en-GB" sz="3600" b="1" dirty="0" smtClean="0"/>
              <a:t>X BAND STRUCTURES: DESIGN OPTIMIZATION</a:t>
            </a:r>
            <a:endParaRPr lang="en-GB" sz="3600" b="1" dirty="0"/>
          </a:p>
        </p:txBody>
      </p:sp>
      <p:pic>
        <p:nvPicPr>
          <p:cNvPr id="5" name="Immagine 4">
            <a:extLst>
              <a:ext uri="{FF2B5EF4-FFF2-40B4-BE49-F238E27FC236}">
                <a16:creationId xmlns:a16="http://schemas.microsoft.com/office/drawing/2014/main" id="{78121F66-AADC-4EEA-9425-94B0386383FF}"/>
              </a:ext>
            </a:extLst>
          </p:cNvPr>
          <p:cNvPicPr>
            <a:picLocks noChangeAspect="1"/>
          </p:cNvPicPr>
          <p:nvPr/>
        </p:nvPicPr>
        <p:blipFill rotWithShape="1">
          <a:blip r:embed="rId3"/>
          <a:srcRect l="3290" t="3334" r="6857"/>
          <a:stretch/>
        </p:blipFill>
        <p:spPr>
          <a:xfrm>
            <a:off x="7866289" y="577321"/>
            <a:ext cx="4298365" cy="2945214"/>
          </a:xfrm>
          <a:prstGeom prst="rect">
            <a:avLst/>
          </a:prstGeom>
        </p:spPr>
      </p:pic>
      <p:pic>
        <p:nvPicPr>
          <p:cNvPr id="6" name="Immagine 5">
            <a:extLst>
              <a:ext uri="{FF2B5EF4-FFF2-40B4-BE49-F238E27FC236}">
                <a16:creationId xmlns:a16="http://schemas.microsoft.com/office/drawing/2014/main" id="{D9A49995-9863-4443-A526-BA9811BEAFA3}"/>
              </a:ext>
            </a:extLst>
          </p:cNvPr>
          <p:cNvPicPr>
            <a:picLocks noChangeAspect="1"/>
          </p:cNvPicPr>
          <p:nvPr/>
        </p:nvPicPr>
        <p:blipFill rotWithShape="1">
          <a:blip r:embed="rId4"/>
          <a:srcRect l="3851" t="4112" r="5998"/>
          <a:stretch/>
        </p:blipFill>
        <p:spPr>
          <a:xfrm>
            <a:off x="7866290" y="3454854"/>
            <a:ext cx="4348770" cy="3247604"/>
          </a:xfrm>
          <a:prstGeom prst="rect">
            <a:avLst/>
          </a:prstGeom>
        </p:spPr>
      </p:pic>
      <p:pic>
        <p:nvPicPr>
          <p:cNvPr id="7" name="Immagine 6"/>
          <p:cNvPicPr>
            <a:picLocks noChangeAspect="1"/>
          </p:cNvPicPr>
          <p:nvPr/>
        </p:nvPicPr>
        <p:blipFill>
          <a:blip r:embed="rId5"/>
          <a:stretch>
            <a:fillRect/>
          </a:stretch>
        </p:blipFill>
        <p:spPr>
          <a:xfrm>
            <a:off x="4844113" y="2608731"/>
            <a:ext cx="2955423" cy="1282003"/>
          </a:xfrm>
          <a:prstGeom prst="rect">
            <a:avLst/>
          </a:prstGeom>
        </p:spPr>
      </p:pic>
      <p:pic>
        <p:nvPicPr>
          <p:cNvPr id="8" name="Immagine 7"/>
          <p:cNvPicPr>
            <a:picLocks noChangeAspect="1"/>
          </p:cNvPicPr>
          <p:nvPr/>
        </p:nvPicPr>
        <p:blipFill>
          <a:blip r:embed="rId6"/>
          <a:stretch>
            <a:fillRect/>
          </a:stretch>
        </p:blipFill>
        <p:spPr>
          <a:xfrm>
            <a:off x="0" y="4128940"/>
            <a:ext cx="3362592" cy="2729060"/>
          </a:xfrm>
          <a:prstGeom prst="rect">
            <a:avLst/>
          </a:prstGeom>
        </p:spPr>
      </p:pic>
      <p:pic>
        <p:nvPicPr>
          <p:cNvPr id="9" name="Immagine 8"/>
          <p:cNvPicPr>
            <a:picLocks noChangeAspect="1"/>
          </p:cNvPicPr>
          <p:nvPr/>
        </p:nvPicPr>
        <p:blipFill>
          <a:blip r:embed="rId7"/>
          <a:stretch>
            <a:fillRect/>
          </a:stretch>
        </p:blipFill>
        <p:spPr>
          <a:xfrm>
            <a:off x="75414" y="1853241"/>
            <a:ext cx="1676458" cy="2341808"/>
          </a:xfrm>
          <a:prstGeom prst="rect">
            <a:avLst/>
          </a:prstGeom>
        </p:spPr>
      </p:pic>
      <p:sp>
        <p:nvSpPr>
          <p:cNvPr id="10" name="CasellaDiTesto 9"/>
          <p:cNvSpPr txBox="1"/>
          <p:nvPr/>
        </p:nvSpPr>
        <p:spPr>
          <a:xfrm>
            <a:off x="10624008" y="6488668"/>
            <a:ext cx="1346844" cy="369332"/>
          </a:xfrm>
          <a:prstGeom prst="rect">
            <a:avLst/>
          </a:prstGeom>
          <a:noFill/>
        </p:spPr>
        <p:txBody>
          <a:bodyPr wrap="none" rtlCol="0">
            <a:spAutoFit/>
          </a:bodyPr>
          <a:lstStyle/>
          <a:p>
            <a:r>
              <a:rPr lang="en-GB" i="1" dirty="0" smtClean="0"/>
              <a:t>M. Diomede</a:t>
            </a:r>
            <a:endParaRPr lang="en-GB" i="1" dirty="0"/>
          </a:p>
        </p:txBody>
      </p:sp>
      <p:sp>
        <p:nvSpPr>
          <p:cNvPr id="11" name="CasellaDiTesto 10"/>
          <p:cNvSpPr txBox="1"/>
          <p:nvPr/>
        </p:nvSpPr>
        <p:spPr>
          <a:xfrm>
            <a:off x="-83296" y="626834"/>
            <a:ext cx="7816080" cy="830997"/>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The </a:t>
            </a:r>
            <a:r>
              <a:rPr lang="en-GB" sz="1600" b="1" dirty="0" smtClean="0"/>
              <a:t>linear tapering angle </a:t>
            </a:r>
            <a:r>
              <a:rPr lang="en-GB" sz="1600" dirty="0" smtClean="0"/>
              <a:t>has been chosen as a good </a:t>
            </a:r>
            <a:r>
              <a:rPr lang="en-GB" sz="1600" b="1" dirty="0" smtClean="0"/>
              <a:t>compromise</a:t>
            </a:r>
            <a:r>
              <a:rPr lang="en-GB" sz="1600" dirty="0" smtClean="0"/>
              <a:t> between high gradient performances (minimization of </a:t>
            </a:r>
            <a:r>
              <a:rPr lang="en-GB" sz="1600" dirty="0" err="1" smtClean="0"/>
              <a:t>S</a:t>
            </a:r>
            <a:r>
              <a:rPr lang="en-GB" sz="1600" baseline="-25000" dirty="0" err="1" smtClean="0"/>
              <a:t>c</a:t>
            </a:r>
            <a:r>
              <a:rPr lang="en-GB" sz="1600" dirty="0" smtClean="0"/>
              <a:t>), efficiency (maximization of the effective shunt impedance </a:t>
            </a:r>
            <a:r>
              <a:rPr lang="en-GB" sz="1600" dirty="0" err="1" smtClean="0"/>
              <a:t>Rs</a:t>
            </a:r>
            <a:r>
              <a:rPr lang="en-GB" sz="1600" dirty="0" smtClean="0"/>
              <a:t>) and beam dynamics (uniform accelerating field)</a:t>
            </a:r>
            <a:endParaRPr lang="en-GB" sz="1600" dirty="0"/>
          </a:p>
        </p:txBody>
      </p:sp>
      <p:cxnSp>
        <p:nvCxnSpPr>
          <p:cNvPr id="13" name="Connettore diritto 12"/>
          <p:cNvCxnSpPr/>
          <p:nvPr/>
        </p:nvCxnSpPr>
        <p:spPr>
          <a:xfrm flipH="1">
            <a:off x="10548457" y="1170298"/>
            <a:ext cx="51585" cy="503459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pic>
        <p:nvPicPr>
          <p:cNvPr id="14" name="Immagine 13"/>
          <p:cNvPicPr>
            <a:picLocks noChangeAspect="1"/>
          </p:cNvPicPr>
          <p:nvPr/>
        </p:nvPicPr>
        <p:blipFill rotWithShape="1">
          <a:blip r:embed="rId8">
            <a:extLst>
              <a:ext uri="{28A0092B-C50C-407E-A947-70E740481C1C}">
                <a14:useLocalDpi xmlns:a14="http://schemas.microsoft.com/office/drawing/2010/main" val="0"/>
              </a:ext>
            </a:extLst>
          </a:blip>
          <a:srcRect r="5393"/>
          <a:stretch/>
        </p:blipFill>
        <p:spPr>
          <a:xfrm>
            <a:off x="3240576" y="3949831"/>
            <a:ext cx="4650918" cy="2888583"/>
          </a:xfrm>
          <a:prstGeom prst="rect">
            <a:avLst/>
          </a:prstGeom>
        </p:spPr>
      </p:pic>
      <p:cxnSp>
        <p:nvCxnSpPr>
          <p:cNvPr id="16" name="Connettore diritto 15"/>
          <p:cNvCxnSpPr/>
          <p:nvPr/>
        </p:nvCxnSpPr>
        <p:spPr>
          <a:xfrm>
            <a:off x="9061265" y="931421"/>
            <a:ext cx="0" cy="45361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flipH="1">
            <a:off x="8323868" y="998980"/>
            <a:ext cx="22531" cy="3667288"/>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H="1">
            <a:off x="7239787" y="1699260"/>
            <a:ext cx="3334462" cy="2681742"/>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a:off x="7144901" y="3318898"/>
            <a:ext cx="1906254" cy="190494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H="1">
            <a:off x="7352969" y="4348725"/>
            <a:ext cx="960789" cy="1249470"/>
          </a:xfrm>
          <a:prstGeom prst="straightConnector1">
            <a:avLst/>
          </a:prstGeom>
          <a:ln w="28575">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1708015" y="1618104"/>
            <a:ext cx="2264109" cy="2062103"/>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The </a:t>
            </a:r>
            <a:r>
              <a:rPr lang="en-GB" sz="1600" b="1" dirty="0" smtClean="0"/>
              <a:t>input/output couplers racetrack </a:t>
            </a:r>
            <a:r>
              <a:rPr lang="en-GB" sz="1600" dirty="0" smtClean="0"/>
              <a:t>geometries have been been optimized to  completely </a:t>
            </a:r>
            <a:r>
              <a:rPr lang="en-GB" sz="1600" b="1" dirty="0" smtClean="0"/>
              <a:t>cancel the quadrupole field components </a:t>
            </a:r>
            <a:r>
              <a:rPr lang="en-GB" sz="1600" dirty="0" smtClean="0"/>
              <a:t>induced by the coupling holes</a:t>
            </a:r>
            <a:endParaRPr lang="en-GB" sz="1600" dirty="0"/>
          </a:p>
        </p:txBody>
      </p:sp>
      <p:sp>
        <p:nvSpPr>
          <p:cNvPr id="36" name="Ovale 35"/>
          <p:cNvSpPr/>
          <p:nvPr/>
        </p:nvSpPr>
        <p:spPr>
          <a:xfrm>
            <a:off x="8957967" y="818750"/>
            <a:ext cx="206595" cy="206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e 36"/>
          <p:cNvSpPr/>
          <p:nvPr/>
        </p:nvSpPr>
        <p:spPr>
          <a:xfrm>
            <a:off x="8947858" y="5345067"/>
            <a:ext cx="206595" cy="206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e 37"/>
          <p:cNvSpPr/>
          <p:nvPr/>
        </p:nvSpPr>
        <p:spPr>
          <a:xfrm>
            <a:off x="10486331" y="1048819"/>
            <a:ext cx="206595" cy="20643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e 40"/>
          <p:cNvSpPr/>
          <p:nvPr/>
        </p:nvSpPr>
        <p:spPr>
          <a:xfrm>
            <a:off x="10445159" y="6119934"/>
            <a:ext cx="206595" cy="20643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e 41"/>
          <p:cNvSpPr/>
          <p:nvPr/>
        </p:nvSpPr>
        <p:spPr>
          <a:xfrm>
            <a:off x="8231835" y="4564709"/>
            <a:ext cx="206595" cy="206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e 43"/>
          <p:cNvSpPr/>
          <p:nvPr/>
        </p:nvSpPr>
        <p:spPr>
          <a:xfrm>
            <a:off x="8231835" y="876432"/>
            <a:ext cx="206595" cy="206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5" name="Object 32"/>
          <p:cNvGraphicFramePr>
            <a:graphicFrameLocks noChangeAspect="1"/>
          </p:cNvGraphicFramePr>
          <p:nvPr>
            <p:extLst>
              <p:ext uri="{D42A27DB-BD31-4B8C-83A1-F6EECF244321}">
                <p14:modId xmlns:p14="http://schemas.microsoft.com/office/powerpoint/2010/main" val="3632694197"/>
              </p:ext>
            </p:extLst>
          </p:nvPr>
        </p:nvGraphicFramePr>
        <p:xfrm>
          <a:off x="10872788" y="684213"/>
          <a:ext cx="1076325" cy="798512"/>
        </p:xfrm>
        <a:graphic>
          <a:graphicData uri="http://schemas.openxmlformats.org/presentationml/2006/ole">
            <mc:AlternateContent xmlns:mc="http://schemas.openxmlformats.org/markup-compatibility/2006">
              <mc:Choice xmlns:v="urn:schemas-microsoft-com:vml" Requires="v">
                <p:oleObj spid="_x0000_s2089" name="Equazione" r:id="rId9" imgW="634680" imgH="469800" progId="Equation.3">
                  <p:embed/>
                </p:oleObj>
              </mc:Choice>
              <mc:Fallback>
                <p:oleObj name="Equazione" r:id="rId9" imgW="634680" imgH="469800" progId="Equation.3">
                  <p:embed/>
                  <p:pic>
                    <p:nvPicPr>
                      <p:cNvPr id="6" name="Object 32"/>
                      <p:cNvPicPr>
                        <a:picLocks noChangeAspect="1" noChangeArrowheads="1"/>
                      </p:cNvPicPr>
                      <p:nvPr/>
                    </p:nvPicPr>
                    <p:blipFill>
                      <a:blip r:embed="rId10"/>
                      <a:srcRect/>
                      <a:stretch>
                        <a:fillRect/>
                      </a:stretch>
                    </p:blipFill>
                    <p:spPr bwMode="auto">
                      <a:xfrm>
                        <a:off x="10872788" y="684213"/>
                        <a:ext cx="1076325" cy="798512"/>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103448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P spid="37" grpId="0" animBg="1"/>
      <p:bldP spid="38" grpId="0" animBg="1"/>
      <p:bldP spid="41" grpId="0" animBg="1"/>
      <p:bldP spid="42"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41215"/>
            <a:ext cx="8647289" cy="4031873"/>
          </a:xfrm>
          <a:prstGeom prst="rect">
            <a:avLst/>
          </a:prstGeom>
          <a:noFill/>
        </p:spPr>
        <p:txBody>
          <a:bodyPr wrap="square" rtlCol="0">
            <a:spAutoFit/>
          </a:bodyPr>
          <a:lstStyle/>
          <a:p>
            <a:pPr marL="342900" indent="-342900" algn="just">
              <a:buAutoNum type="arabicPeriod"/>
            </a:pPr>
            <a:r>
              <a:rPr lang="en-GB" sz="1600" b="1" dirty="0" smtClean="0"/>
              <a:t>The mechanical drawing of the final X band structure </a:t>
            </a:r>
            <a:r>
              <a:rPr lang="en-GB" sz="1600" dirty="0" smtClean="0"/>
              <a:t>is strongly related to the result of the prototyping activity: brazing test, cell to cell alignment, tuning-precision, etc... </a:t>
            </a:r>
          </a:p>
          <a:p>
            <a:pPr marL="342900" indent="-342900" algn="just">
              <a:buAutoNum type="arabicPeriod"/>
            </a:pPr>
            <a:endParaRPr lang="en-GB" sz="1600" dirty="0" smtClean="0"/>
          </a:p>
          <a:p>
            <a:pPr marL="342900" indent="-342900" algn="just">
              <a:buAutoNum type="arabicPeriod"/>
            </a:pPr>
            <a:r>
              <a:rPr lang="en-GB" sz="1600" dirty="0" smtClean="0"/>
              <a:t>We have identified the </a:t>
            </a:r>
            <a:r>
              <a:rPr lang="en-GB" sz="1600" b="1" dirty="0" smtClean="0"/>
              <a:t>minimum prototype activity </a:t>
            </a:r>
            <a:r>
              <a:rPr lang="en-GB" sz="1600" dirty="0" smtClean="0"/>
              <a:t>in three steps: </a:t>
            </a:r>
          </a:p>
          <a:p>
            <a:pPr marL="342900" indent="-342900" algn="just">
              <a:buAutoNum type="arabicPeriod"/>
            </a:pPr>
            <a:endParaRPr lang="en-GB" sz="1600" dirty="0" smtClean="0"/>
          </a:p>
          <a:p>
            <a:pPr marL="800100" lvl="1" indent="-342900" algn="just">
              <a:buAutoNum type="alphaLcPeriod"/>
            </a:pPr>
            <a:r>
              <a:rPr lang="en-US" sz="1600" b="1" dirty="0" smtClean="0"/>
              <a:t>Full scale mechanical prototype: </a:t>
            </a:r>
            <a:r>
              <a:rPr lang="en-US" sz="1600" dirty="0" smtClean="0"/>
              <a:t>to test the brazing process of the full structure and the cell-to-cell alignment we are able to achieve;</a:t>
            </a:r>
          </a:p>
          <a:p>
            <a:pPr marL="800100" lvl="1" indent="-342900" algn="just">
              <a:buAutoNum type="alphaLcPeriod" startAt="2"/>
            </a:pPr>
            <a:r>
              <a:rPr lang="en-US" sz="1600" b="1" dirty="0" smtClean="0"/>
              <a:t>Few cells-</a:t>
            </a:r>
            <a:r>
              <a:rPr lang="en-US" sz="1600" b="1" dirty="0" err="1" smtClean="0"/>
              <a:t>rf</a:t>
            </a:r>
            <a:r>
              <a:rPr lang="en-US" sz="1600" b="1" dirty="0" smtClean="0"/>
              <a:t> prototype for high power text: </a:t>
            </a:r>
            <a:r>
              <a:rPr lang="en-US" sz="1600" dirty="0" smtClean="0"/>
              <a:t>10 cell prototype with input/output coupler to be tested at low and high power (tuning/no tuning,…);</a:t>
            </a:r>
          </a:p>
          <a:p>
            <a:pPr marL="800100" lvl="1" indent="-342900" algn="just">
              <a:buAutoNum type="alphaLcPeriod" startAt="2"/>
            </a:pPr>
            <a:r>
              <a:rPr lang="en-US" sz="1600" b="1" dirty="0" smtClean="0"/>
              <a:t>Final full scale structure</a:t>
            </a:r>
            <a:r>
              <a:rPr lang="en-US" sz="1600" dirty="0" smtClean="0"/>
              <a:t>.</a:t>
            </a:r>
          </a:p>
          <a:p>
            <a:pPr marL="800100" lvl="1" indent="-342900" algn="just">
              <a:buAutoNum type="alphaLcPeriod" startAt="2"/>
            </a:pPr>
            <a:endParaRPr lang="en-US" sz="1600" dirty="0" smtClean="0"/>
          </a:p>
          <a:p>
            <a:pPr marL="342900" lvl="1" indent="-342900" algn="just">
              <a:buAutoNum type="arabicPeriod" startAt="3"/>
            </a:pPr>
            <a:r>
              <a:rPr lang="en-US" sz="1600" dirty="0" smtClean="0"/>
              <a:t>In the context of </a:t>
            </a:r>
            <a:r>
              <a:rPr lang="en-US" sz="1600" b="1" dirty="0" smtClean="0"/>
              <a:t>the I.FAST European</a:t>
            </a:r>
            <a:r>
              <a:rPr lang="en-US" sz="1600" dirty="0" smtClean="0"/>
              <a:t> project there is a Work Task on XLS-Compact light structure realization </a:t>
            </a:r>
            <a:r>
              <a:rPr lang="en-US" sz="1600" dirty="0"/>
              <a:t>coordinated by G. </a:t>
            </a:r>
            <a:r>
              <a:rPr lang="en-US" sz="1600" dirty="0" err="1" smtClean="0"/>
              <a:t>D’Auria</a:t>
            </a:r>
            <a:r>
              <a:rPr lang="en-US" sz="1600" dirty="0" smtClean="0"/>
              <a:t>, to be fabricated in 2 years from May 2021. It is a structure very similar to the </a:t>
            </a:r>
            <a:r>
              <a:rPr lang="en-US" sz="1600" dirty="0" err="1" smtClean="0"/>
              <a:t>EuPRAXIA@SPARC_LAB</a:t>
            </a:r>
            <a:r>
              <a:rPr lang="en-US" sz="1600" dirty="0" smtClean="0"/>
              <a:t> one.</a:t>
            </a:r>
          </a:p>
          <a:p>
            <a:pPr marL="342900" lvl="1" indent="-342900" algn="just">
              <a:buAutoNum type="arabicPeriod" startAt="3"/>
            </a:pPr>
            <a:endParaRPr lang="en-US" sz="1600" dirty="0"/>
          </a:p>
          <a:p>
            <a:pPr marL="342900" lvl="1" indent="-342900" algn="just">
              <a:buAutoNum type="arabicPeriod" startAt="3"/>
            </a:pPr>
            <a:r>
              <a:rPr lang="en-US" sz="1600" dirty="0" smtClean="0"/>
              <a:t>Timeline: first </a:t>
            </a:r>
            <a:r>
              <a:rPr lang="en-US" sz="1600" b="1" dirty="0" smtClean="0"/>
              <a:t>few </a:t>
            </a:r>
            <a:r>
              <a:rPr lang="en-US" sz="1600" b="1" dirty="0"/>
              <a:t>cells </a:t>
            </a:r>
            <a:r>
              <a:rPr lang="en-US" sz="1600" b="1" dirty="0" err="1"/>
              <a:t>rf</a:t>
            </a:r>
            <a:r>
              <a:rPr lang="en-US" sz="1600" b="1" dirty="0"/>
              <a:t> prototype for high power </a:t>
            </a:r>
            <a:r>
              <a:rPr lang="en-US" sz="1600" b="1" dirty="0" smtClean="0"/>
              <a:t>text ready by the beginning of 2022</a:t>
            </a:r>
          </a:p>
        </p:txBody>
      </p:sp>
      <p:sp>
        <p:nvSpPr>
          <p:cNvPr id="10" name="CasellaDiTesto 9"/>
          <p:cNvSpPr txBox="1"/>
          <p:nvPr/>
        </p:nvSpPr>
        <p:spPr>
          <a:xfrm>
            <a:off x="1801349" y="0"/>
            <a:ext cx="9090758" cy="646331"/>
          </a:xfrm>
          <a:prstGeom prst="rect">
            <a:avLst/>
          </a:prstGeom>
          <a:noFill/>
        </p:spPr>
        <p:txBody>
          <a:bodyPr wrap="none" rtlCol="0">
            <a:spAutoFit/>
          </a:bodyPr>
          <a:lstStyle/>
          <a:p>
            <a:r>
              <a:rPr lang="en-GB" sz="3600" b="1" dirty="0" smtClean="0"/>
              <a:t>X BAND STRUCTURES: PROTOTYPING ACTIVITY</a:t>
            </a:r>
            <a:endParaRPr lang="en-GB" sz="3600" b="1" dirty="0"/>
          </a:p>
        </p:txBody>
      </p:sp>
      <p:sp>
        <p:nvSpPr>
          <p:cNvPr id="16" name="CasellaDiTesto 15"/>
          <p:cNvSpPr txBox="1"/>
          <p:nvPr/>
        </p:nvSpPr>
        <p:spPr>
          <a:xfrm>
            <a:off x="10066492" y="6550223"/>
            <a:ext cx="1715150" cy="307777"/>
          </a:xfrm>
          <a:prstGeom prst="rect">
            <a:avLst/>
          </a:prstGeom>
          <a:noFill/>
        </p:spPr>
        <p:txBody>
          <a:bodyPr wrap="none" rtlCol="0">
            <a:spAutoFit/>
          </a:bodyPr>
          <a:lstStyle/>
          <a:p>
            <a:r>
              <a:rPr lang="en-GB" sz="1400" i="1" dirty="0" smtClean="0"/>
              <a:t>Courtesy G. Di </a:t>
            </a:r>
            <a:r>
              <a:rPr lang="en-GB" sz="1400" i="1" dirty="0" err="1" smtClean="0"/>
              <a:t>Raddo</a:t>
            </a:r>
            <a:endParaRPr lang="en-GB" sz="1400" i="1" dirty="0"/>
          </a:p>
        </p:txBody>
      </p:sp>
      <p:pic>
        <p:nvPicPr>
          <p:cNvPr id="2" name="Immagine 1"/>
          <p:cNvPicPr>
            <a:picLocks noChangeAspect="1"/>
          </p:cNvPicPr>
          <p:nvPr/>
        </p:nvPicPr>
        <p:blipFill>
          <a:blip r:embed="rId2"/>
          <a:stretch>
            <a:fillRect/>
          </a:stretch>
        </p:blipFill>
        <p:spPr>
          <a:xfrm>
            <a:off x="8743597" y="641215"/>
            <a:ext cx="3410081" cy="3132757"/>
          </a:xfrm>
          <a:prstGeom prst="rect">
            <a:avLst/>
          </a:prstGeom>
        </p:spPr>
      </p:pic>
      <p:pic>
        <p:nvPicPr>
          <p:cNvPr id="3" name="Immagine 2"/>
          <p:cNvPicPr>
            <a:picLocks noChangeAspect="1"/>
          </p:cNvPicPr>
          <p:nvPr/>
        </p:nvPicPr>
        <p:blipFill>
          <a:blip r:embed="rId3"/>
          <a:stretch>
            <a:fillRect/>
          </a:stretch>
        </p:blipFill>
        <p:spPr>
          <a:xfrm>
            <a:off x="9073793" y="3773972"/>
            <a:ext cx="3080102" cy="2776251"/>
          </a:xfrm>
          <a:prstGeom prst="rect">
            <a:avLst/>
          </a:prstGeom>
        </p:spPr>
      </p:pic>
      <p:pic>
        <p:nvPicPr>
          <p:cNvPr id="5" name="Immagine 4"/>
          <p:cNvPicPr>
            <a:picLocks noChangeAspect="1"/>
          </p:cNvPicPr>
          <p:nvPr/>
        </p:nvPicPr>
        <p:blipFill>
          <a:blip r:embed="rId4"/>
          <a:stretch>
            <a:fillRect/>
          </a:stretch>
        </p:blipFill>
        <p:spPr>
          <a:xfrm>
            <a:off x="6224181" y="5034734"/>
            <a:ext cx="2900669" cy="1495153"/>
          </a:xfrm>
          <a:prstGeom prst="rect">
            <a:avLst/>
          </a:prstGeom>
        </p:spPr>
      </p:pic>
      <p:pic>
        <p:nvPicPr>
          <p:cNvPr id="7" name="Immagine 6"/>
          <p:cNvPicPr>
            <a:picLocks noChangeAspect="1"/>
          </p:cNvPicPr>
          <p:nvPr/>
        </p:nvPicPr>
        <p:blipFill>
          <a:blip r:embed="rId5"/>
          <a:stretch>
            <a:fillRect/>
          </a:stretch>
        </p:blipFill>
        <p:spPr>
          <a:xfrm>
            <a:off x="2941517" y="4851510"/>
            <a:ext cx="3191864" cy="1861603"/>
          </a:xfrm>
          <a:prstGeom prst="rect">
            <a:avLst/>
          </a:prstGeom>
        </p:spPr>
      </p:pic>
      <p:pic>
        <p:nvPicPr>
          <p:cNvPr id="8" name="Immagine 7"/>
          <p:cNvPicPr>
            <a:picLocks noChangeAspect="1"/>
          </p:cNvPicPr>
          <p:nvPr/>
        </p:nvPicPr>
        <p:blipFill>
          <a:blip r:embed="rId6"/>
          <a:stretch>
            <a:fillRect/>
          </a:stretch>
        </p:blipFill>
        <p:spPr>
          <a:xfrm>
            <a:off x="85758" y="4851510"/>
            <a:ext cx="2764959" cy="1872565"/>
          </a:xfrm>
          <a:prstGeom prst="rect">
            <a:avLst/>
          </a:prstGeom>
        </p:spPr>
      </p:pic>
    </p:spTree>
    <p:extLst>
      <p:ext uri="{BB962C8B-B14F-4D97-AF65-F5344CB8AC3E}">
        <p14:creationId xmlns:p14="http://schemas.microsoft.com/office/powerpoint/2010/main" val="219281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19130" y="21653"/>
            <a:ext cx="7413761" cy="646331"/>
          </a:xfrm>
          <a:prstGeom prst="rect">
            <a:avLst/>
          </a:prstGeom>
          <a:noFill/>
        </p:spPr>
        <p:txBody>
          <a:bodyPr wrap="none" rtlCol="0">
            <a:spAutoFit/>
          </a:bodyPr>
          <a:lstStyle/>
          <a:p>
            <a:r>
              <a:rPr lang="en-GB" sz="3600" b="1" dirty="0" smtClean="0"/>
              <a:t>DARK CURRENT SIMULATIONS: SETUP</a:t>
            </a:r>
            <a:endParaRPr lang="en-GB" sz="3600" b="1" dirty="0"/>
          </a:p>
        </p:txBody>
      </p:sp>
      <p:sp>
        <p:nvSpPr>
          <p:cNvPr id="2" name="CasellaDiTesto 1"/>
          <p:cNvSpPr txBox="1"/>
          <p:nvPr/>
        </p:nvSpPr>
        <p:spPr>
          <a:xfrm>
            <a:off x="0" y="677956"/>
            <a:ext cx="4400859" cy="5262979"/>
          </a:xfrm>
          <a:prstGeom prst="rect">
            <a:avLst/>
          </a:prstGeom>
          <a:noFill/>
        </p:spPr>
        <p:txBody>
          <a:bodyPr wrap="square" rtlCol="0">
            <a:spAutoFit/>
          </a:bodyPr>
          <a:lstStyle/>
          <a:p>
            <a:pPr marL="285750" lvl="1" indent="-285750" algn="just">
              <a:buFont typeface="Arial" panose="020B0604020202020204" pitchFamily="34" charset="0"/>
              <a:buChar char="•"/>
            </a:pPr>
            <a:r>
              <a:rPr lang="it-IT" sz="1600" dirty="0" smtClean="0"/>
              <a:t>The work </a:t>
            </a:r>
            <a:r>
              <a:rPr lang="it-IT" sz="1600" dirty="0" err="1" smtClean="0"/>
              <a:t>has</a:t>
            </a:r>
            <a:r>
              <a:rPr lang="it-IT" sz="1600" dirty="0" smtClean="0"/>
              <a:t> </a:t>
            </a:r>
            <a:r>
              <a:rPr lang="it-IT" sz="1600" dirty="0" err="1" smtClean="0"/>
              <a:t>been</a:t>
            </a:r>
            <a:r>
              <a:rPr lang="it-IT" sz="1600" dirty="0" smtClean="0"/>
              <a:t> </a:t>
            </a:r>
            <a:r>
              <a:rPr lang="it-IT" sz="1600" dirty="0" err="1" smtClean="0"/>
              <a:t>done</a:t>
            </a:r>
            <a:r>
              <a:rPr lang="it-IT" sz="1600" dirty="0" smtClean="0"/>
              <a:t> by </a:t>
            </a:r>
            <a:r>
              <a:rPr lang="it-IT" sz="1600" b="1" dirty="0" smtClean="0"/>
              <a:t>F. Cardelli </a:t>
            </a:r>
            <a:r>
              <a:rPr lang="it-IT" sz="1600" dirty="0" smtClean="0"/>
              <a:t>and </a:t>
            </a:r>
            <a:r>
              <a:rPr lang="it-IT" sz="1600" dirty="0" err="1" smtClean="0"/>
              <a:t>is</a:t>
            </a:r>
            <a:r>
              <a:rPr lang="it-IT" sz="1600" dirty="0" smtClean="0"/>
              <a:t> </a:t>
            </a:r>
            <a:r>
              <a:rPr lang="it-IT" sz="1600" dirty="0" err="1" smtClean="0"/>
              <a:t>based</a:t>
            </a:r>
            <a:r>
              <a:rPr lang="it-IT" sz="1600" dirty="0" smtClean="0"/>
              <a:t> </a:t>
            </a:r>
            <a:r>
              <a:rPr lang="it-IT" sz="1600" dirty="0"/>
              <a:t>on the work </a:t>
            </a:r>
            <a:r>
              <a:rPr lang="it-IT" sz="1600" dirty="0" err="1"/>
              <a:t>done</a:t>
            </a:r>
            <a:r>
              <a:rPr lang="it-IT" sz="1600" dirty="0"/>
              <a:t> </a:t>
            </a:r>
            <a:r>
              <a:rPr lang="it-IT" sz="1600" dirty="0" err="1"/>
              <a:t>at</a:t>
            </a:r>
            <a:r>
              <a:rPr lang="it-IT" sz="1600" dirty="0"/>
              <a:t> </a:t>
            </a:r>
            <a:r>
              <a:rPr lang="it-IT" sz="1600" b="1" dirty="0"/>
              <a:t>CERN </a:t>
            </a:r>
            <a:r>
              <a:rPr lang="it-IT" sz="1600" dirty="0" smtClean="0"/>
              <a:t>by </a:t>
            </a:r>
            <a:r>
              <a:rPr lang="it-IT" sz="1600" b="1" dirty="0"/>
              <a:t>T. </a:t>
            </a:r>
            <a:r>
              <a:rPr lang="it-IT" sz="1600" b="1" dirty="0" smtClean="0"/>
              <a:t>Lucas, </a:t>
            </a:r>
            <a:r>
              <a:rPr lang="it-IT" sz="1600" b="1" dirty="0"/>
              <a:t>D. B. </a:t>
            </a:r>
            <a:r>
              <a:rPr lang="it-IT" sz="1600" b="1" dirty="0" err="1"/>
              <a:t>Caballero</a:t>
            </a:r>
            <a:r>
              <a:rPr lang="it-IT" sz="1600" b="1" dirty="0"/>
              <a:t> </a:t>
            </a:r>
            <a:r>
              <a:rPr lang="it-IT" sz="1600" dirty="0" smtClean="0"/>
              <a:t>and </a:t>
            </a:r>
            <a:r>
              <a:rPr lang="it-IT" sz="1600" dirty="0" err="1" smtClean="0"/>
              <a:t>colleagues</a:t>
            </a:r>
            <a:r>
              <a:rPr lang="it-IT" sz="1600" dirty="0" smtClean="0"/>
              <a:t> ([</a:t>
            </a:r>
            <a:r>
              <a:rPr lang="it-IT" sz="1600" dirty="0"/>
              <a:t>1],[2</a:t>
            </a:r>
            <a:r>
              <a:rPr lang="it-IT" sz="1600" dirty="0" smtClean="0"/>
              <a:t>]).</a:t>
            </a:r>
          </a:p>
          <a:p>
            <a:pPr marL="285750" lvl="1" indent="-285750" algn="just">
              <a:buFont typeface="Arial" panose="020B0604020202020204" pitchFamily="34" charset="0"/>
              <a:buChar char="•"/>
            </a:pPr>
            <a:endParaRPr lang="it-IT" sz="1600" dirty="0" smtClean="0"/>
          </a:p>
          <a:p>
            <a:pPr marL="285750" lvl="1" indent="-285750" algn="just">
              <a:buFont typeface="Arial" panose="020B0604020202020204" pitchFamily="34" charset="0"/>
              <a:buChar char="•"/>
            </a:pPr>
            <a:r>
              <a:rPr lang="en-US" sz="1600" b="1" dirty="0" smtClean="0">
                <a:cs typeface="Times New Roman" panose="02020603050405020304" pitchFamily="18" charset="0"/>
              </a:rPr>
              <a:t>Dark current: </a:t>
            </a:r>
            <a:r>
              <a:rPr lang="en-US" sz="1600" dirty="0" smtClean="0">
                <a:cs typeface="Times New Roman" panose="02020603050405020304" pitchFamily="18" charset="0"/>
              </a:rPr>
              <a:t>field </a:t>
            </a:r>
            <a:r>
              <a:rPr lang="en-US" sz="1600" dirty="0">
                <a:cs typeface="Times New Roman" panose="02020603050405020304" pitchFamily="18" charset="0"/>
              </a:rPr>
              <a:t>emitted electrons </a:t>
            </a:r>
            <a:r>
              <a:rPr lang="en-US" sz="1600" dirty="0" smtClean="0">
                <a:cs typeface="Times New Roman" panose="02020603050405020304" pitchFamily="18" charset="0"/>
              </a:rPr>
              <a:t>captured </a:t>
            </a:r>
            <a:r>
              <a:rPr lang="en-US" sz="1600" dirty="0">
                <a:cs typeface="Times New Roman" panose="02020603050405020304" pitchFamily="18" charset="0"/>
              </a:rPr>
              <a:t>by the RF </a:t>
            </a:r>
            <a:r>
              <a:rPr lang="en-US" sz="1600" dirty="0" smtClean="0">
                <a:cs typeface="Times New Roman" panose="02020603050405020304" pitchFamily="18" charset="0"/>
              </a:rPr>
              <a:t>fields and transported up to the end of the structure.  Its </a:t>
            </a:r>
            <a:r>
              <a:rPr lang="en-US" sz="1600" dirty="0">
                <a:cs typeface="Times New Roman" panose="02020603050405020304" pitchFamily="18" charset="0"/>
              </a:rPr>
              <a:t>evaluation is </a:t>
            </a:r>
            <a:r>
              <a:rPr lang="en-US" sz="1600" dirty="0" smtClean="0">
                <a:cs typeface="Times New Roman" panose="02020603050405020304" pitchFamily="18" charset="0"/>
              </a:rPr>
              <a:t>necessary </a:t>
            </a:r>
            <a:r>
              <a:rPr lang="en-US" sz="1600" dirty="0">
                <a:cs typeface="Times New Roman" panose="02020603050405020304" pitchFamily="18" charset="0"/>
              </a:rPr>
              <a:t>for radiation protection </a:t>
            </a:r>
            <a:r>
              <a:rPr lang="en-US" sz="1600" dirty="0" smtClean="0">
                <a:cs typeface="Times New Roman" panose="02020603050405020304" pitchFamily="18" charset="0"/>
              </a:rPr>
              <a:t>calculations for </a:t>
            </a:r>
            <a:r>
              <a:rPr lang="en-US" sz="1600" dirty="0">
                <a:cs typeface="Times New Roman" panose="02020603050405020304" pitchFamily="18" charset="0"/>
              </a:rPr>
              <a:t>both </a:t>
            </a:r>
            <a:r>
              <a:rPr lang="en-US" sz="1600" dirty="0" smtClean="0">
                <a:cs typeface="Times New Roman" panose="02020603050405020304" pitchFamily="18" charset="0"/>
              </a:rPr>
              <a:t>EUPRAXIA@SPARC_LAB and TEX bunkers.</a:t>
            </a:r>
          </a:p>
          <a:p>
            <a:pPr marL="285750" lvl="1" indent="-285750" algn="just">
              <a:buFont typeface="Arial" panose="020B0604020202020204" pitchFamily="34" charset="0"/>
              <a:buChar char="•"/>
            </a:pPr>
            <a:endParaRPr lang="en-US" sz="1600" dirty="0">
              <a:cs typeface="Times New Roman" panose="02020603050405020304" pitchFamily="18" charset="0"/>
            </a:endParaRPr>
          </a:p>
          <a:p>
            <a:pPr marL="285750" lvl="1" indent="-285750" algn="just">
              <a:buFont typeface="Arial" panose="020B0604020202020204" pitchFamily="34" charset="0"/>
              <a:buChar char="•"/>
            </a:pPr>
            <a:r>
              <a:rPr lang="en-US" sz="1600" b="1" dirty="0" smtClean="0">
                <a:cs typeface="Times New Roman" panose="02020603050405020304" pitchFamily="18" charset="0"/>
              </a:rPr>
              <a:t>General comment</a:t>
            </a:r>
            <a:r>
              <a:rPr lang="en-US" sz="1600" dirty="0" smtClean="0">
                <a:cs typeface="Times New Roman" panose="02020603050405020304" pitchFamily="18" charset="0"/>
              </a:rPr>
              <a:t>: </a:t>
            </a:r>
            <a:r>
              <a:rPr lang="it-IT" sz="1600" dirty="0" smtClean="0">
                <a:cs typeface="Times New Roman" panose="02020603050405020304" pitchFamily="18" charset="0"/>
              </a:rPr>
              <a:t>the dark </a:t>
            </a:r>
            <a:r>
              <a:rPr lang="it-IT" sz="1600" dirty="0" err="1">
                <a:cs typeface="Times New Roman" panose="02020603050405020304" pitchFamily="18" charset="0"/>
              </a:rPr>
              <a:t>current</a:t>
            </a:r>
            <a:r>
              <a:rPr lang="it-IT" sz="1600" dirty="0">
                <a:cs typeface="Times New Roman" panose="02020603050405020304" pitchFamily="18" charset="0"/>
              </a:rPr>
              <a:t> </a:t>
            </a:r>
            <a:r>
              <a:rPr lang="it-IT" sz="1600" b="1" dirty="0" err="1" smtClean="0">
                <a:cs typeface="Times New Roman" panose="02020603050405020304" pitchFamily="18" charset="0"/>
              </a:rPr>
              <a:t>strongly</a:t>
            </a:r>
            <a:r>
              <a:rPr lang="it-IT" sz="1600" b="1" dirty="0" smtClean="0">
                <a:cs typeface="Times New Roman" panose="02020603050405020304" pitchFamily="18" charset="0"/>
              </a:rPr>
              <a:t> </a:t>
            </a:r>
            <a:r>
              <a:rPr lang="it-IT" sz="1600" b="1" dirty="0" err="1" smtClean="0">
                <a:cs typeface="Times New Roman" panose="02020603050405020304" pitchFamily="18" charset="0"/>
              </a:rPr>
              <a:t>scales</a:t>
            </a:r>
            <a:r>
              <a:rPr lang="it-IT" sz="1600" b="1" dirty="0" smtClean="0">
                <a:cs typeface="Times New Roman" panose="02020603050405020304" pitchFamily="18" charset="0"/>
              </a:rPr>
              <a:t> with </a:t>
            </a:r>
            <a:r>
              <a:rPr lang="it-IT" sz="1600" b="1" dirty="0" err="1" smtClean="0">
                <a:cs typeface="Times New Roman" panose="02020603050405020304" pitchFamily="18" charset="0"/>
              </a:rPr>
              <a:t>accelerating</a:t>
            </a:r>
            <a:r>
              <a:rPr lang="it-IT" sz="1600" b="1" dirty="0" smtClean="0">
                <a:cs typeface="Times New Roman" panose="02020603050405020304" pitchFamily="18" charset="0"/>
              </a:rPr>
              <a:t> </a:t>
            </a:r>
            <a:r>
              <a:rPr lang="it-IT" sz="1600" b="1" dirty="0" err="1" smtClean="0">
                <a:cs typeface="Times New Roman" panose="02020603050405020304" pitchFamily="18" charset="0"/>
              </a:rPr>
              <a:t>field</a:t>
            </a:r>
            <a:r>
              <a:rPr lang="it-IT" sz="1600" dirty="0" smtClean="0">
                <a:cs typeface="Times New Roman" panose="02020603050405020304" pitchFamily="18" charset="0"/>
              </a:rPr>
              <a:t> </a:t>
            </a:r>
            <a:r>
              <a:rPr lang="it-IT" sz="1600" dirty="0" err="1" smtClean="0">
                <a:cs typeface="Times New Roman" panose="02020603050405020304" pitchFamily="18" charset="0"/>
              </a:rPr>
              <a:t>because</a:t>
            </a:r>
            <a:r>
              <a:rPr lang="it-IT" sz="1600" dirty="0" smtClean="0">
                <a:cs typeface="Times New Roman" panose="02020603050405020304" pitchFamily="18" charset="0"/>
              </a:rPr>
              <a:t> </a:t>
            </a:r>
            <a:r>
              <a:rPr lang="it-IT" sz="1600" dirty="0">
                <a:cs typeface="Times New Roman" panose="02020603050405020304" pitchFamily="18" charset="0"/>
              </a:rPr>
              <a:t>to </a:t>
            </a:r>
            <a:r>
              <a:rPr lang="it-IT" sz="1600" dirty="0" err="1">
                <a:cs typeface="Times New Roman" panose="02020603050405020304" pitchFamily="18" charset="0"/>
              </a:rPr>
              <a:t>two</a:t>
            </a:r>
            <a:r>
              <a:rPr lang="it-IT" sz="1600" dirty="0">
                <a:cs typeface="Times New Roman" panose="02020603050405020304" pitchFamily="18" charset="0"/>
              </a:rPr>
              <a:t> </a:t>
            </a:r>
            <a:r>
              <a:rPr lang="it-IT" sz="1600" dirty="0" err="1" smtClean="0">
                <a:cs typeface="Times New Roman" panose="02020603050405020304" pitchFamily="18" charset="0"/>
              </a:rPr>
              <a:t>effects</a:t>
            </a:r>
            <a:r>
              <a:rPr lang="it-IT" sz="1600" dirty="0" smtClean="0">
                <a:cs typeface="Times New Roman" panose="02020603050405020304" pitchFamily="18" charset="0"/>
              </a:rPr>
              <a:t>: </a:t>
            </a:r>
          </a:p>
          <a:p>
            <a:pPr marL="914400" lvl="3" algn="just"/>
            <a:r>
              <a:rPr lang="it-IT" sz="1600" dirty="0" smtClean="0">
                <a:cs typeface="Times New Roman" panose="02020603050405020304" pitchFamily="18" charset="0"/>
              </a:rPr>
              <a:t>-</a:t>
            </a:r>
            <a:r>
              <a:rPr lang="it-IT" sz="1600" b="1" dirty="0" err="1" smtClean="0">
                <a:cs typeface="Times New Roman" panose="02020603050405020304" pitchFamily="18" charset="0"/>
              </a:rPr>
              <a:t>decrease</a:t>
            </a:r>
            <a:r>
              <a:rPr lang="it-IT" sz="1600" b="1" dirty="0" smtClean="0">
                <a:cs typeface="Times New Roman" panose="02020603050405020304" pitchFamily="18" charset="0"/>
              </a:rPr>
              <a:t> of </a:t>
            </a:r>
            <a:r>
              <a:rPr lang="it-IT" sz="1600" b="1" dirty="0">
                <a:cs typeface="Times New Roman" panose="02020603050405020304" pitchFamily="18" charset="0"/>
              </a:rPr>
              <a:t>the </a:t>
            </a:r>
            <a:r>
              <a:rPr lang="it-IT" sz="1600" b="1" dirty="0" err="1">
                <a:cs typeface="Times New Roman" panose="02020603050405020304" pitchFamily="18" charset="0"/>
              </a:rPr>
              <a:t>emitted</a:t>
            </a:r>
            <a:r>
              <a:rPr lang="it-IT" sz="1600" b="1" dirty="0">
                <a:cs typeface="Times New Roman" panose="02020603050405020304" pitchFamily="18" charset="0"/>
              </a:rPr>
              <a:t> </a:t>
            </a:r>
            <a:r>
              <a:rPr lang="it-IT" sz="1600" b="1" dirty="0" err="1">
                <a:cs typeface="Times New Roman" panose="02020603050405020304" pitchFamily="18" charset="0"/>
              </a:rPr>
              <a:t>current</a:t>
            </a:r>
            <a:r>
              <a:rPr lang="it-IT" sz="1600" b="1" dirty="0">
                <a:cs typeface="Times New Roman" panose="02020603050405020304" pitchFamily="18" charset="0"/>
              </a:rPr>
              <a:t> </a:t>
            </a:r>
            <a:r>
              <a:rPr lang="it-IT" sz="1600" dirty="0" smtClean="0">
                <a:cs typeface="Times New Roman" panose="02020603050405020304" pitchFamily="18" charset="0"/>
              </a:rPr>
              <a:t>due </a:t>
            </a:r>
            <a:r>
              <a:rPr lang="it-IT" sz="1600" dirty="0">
                <a:cs typeface="Times New Roman" panose="02020603050405020304" pitchFamily="18" charset="0"/>
              </a:rPr>
              <a:t>to the </a:t>
            </a:r>
            <a:r>
              <a:rPr lang="it-IT" sz="1600" dirty="0" err="1">
                <a:cs typeface="Times New Roman" panose="02020603050405020304" pitchFamily="18" charset="0"/>
              </a:rPr>
              <a:t>lower</a:t>
            </a:r>
            <a:r>
              <a:rPr lang="it-IT" sz="1600" dirty="0">
                <a:cs typeface="Times New Roman" panose="02020603050405020304" pitchFamily="18" charset="0"/>
              </a:rPr>
              <a:t> </a:t>
            </a:r>
            <a:r>
              <a:rPr lang="it-IT" sz="1600" dirty="0" err="1">
                <a:cs typeface="Times New Roman" panose="02020603050405020304" pitchFamily="18" charset="0"/>
              </a:rPr>
              <a:t>surface</a:t>
            </a:r>
            <a:r>
              <a:rPr lang="it-IT" sz="1600" dirty="0">
                <a:cs typeface="Times New Roman" panose="02020603050405020304" pitchFamily="18" charset="0"/>
              </a:rPr>
              <a:t> </a:t>
            </a:r>
            <a:r>
              <a:rPr lang="it-IT" sz="1600" dirty="0" err="1" smtClean="0">
                <a:cs typeface="Times New Roman" panose="02020603050405020304" pitchFamily="18" charset="0"/>
              </a:rPr>
              <a:t>field</a:t>
            </a:r>
            <a:r>
              <a:rPr lang="it-IT" sz="1600" dirty="0" smtClean="0">
                <a:cs typeface="Times New Roman" panose="02020603050405020304" pitchFamily="18" charset="0"/>
              </a:rPr>
              <a:t> (</a:t>
            </a:r>
            <a:r>
              <a:rPr lang="it-IT" sz="1600" dirty="0" err="1" smtClean="0">
                <a:cs typeface="Times New Roman" panose="02020603050405020304" pitchFamily="18" charset="0"/>
              </a:rPr>
              <a:t>emission</a:t>
            </a:r>
            <a:r>
              <a:rPr lang="it-IT" sz="1600" dirty="0" smtClean="0">
                <a:cs typeface="Times New Roman" panose="02020603050405020304" pitchFamily="18" charset="0"/>
              </a:rPr>
              <a:t> </a:t>
            </a:r>
            <a:r>
              <a:rPr lang="it-IT" sz="1600" dirty="0" err="1" smtClean="0">
                <a:cs typeface="Times New Roman" panose="02020603050405020304" pitchFamily="18" charset="0"/>
              </a:rPr>
              <a:t>effect</a:t>
            </a:r>
            <a:r>
              <a:rPr lang="it-IT" sz="1600" dirty="0" smtClean="0">
                <a:cs typeface="Times New Roman" panose="02020603050405020304" pitchFamily="18" charset="0"/>
              </a:rPr>
              <a:t>);</a:t>
            </a:r>
          </a:p>
          <a:p>
            <a:pPr marL="914400" lvl="3" algn="just"/>
            <a:r>
              <a:rPr lang="it-IT" sz="1600" dirty="0" smtClean="0">
                <a:cs typeface="Times New Roman" panose="02020603050405020304" pitchFamily="18" charset="0"/>
              </a:rPr>
              <a:t>-</a:t>
            </a:r>
            <a:r>
              <a:rPr lang="it-IT" sz="1600" b="1" dirty="0" err="1" smtClean="0">
                <a:cs typeface="Times New Roman" panose="02020603050405020304" pitchFamily="18" charset="0"/>
              </a:rPr>
              <a:t>decrease</a:t>
            </a:r>
            <a:r>
              <a:rPr lang="it-IT" sz="1600" b="1" dirty="0" smtClean="0">
                <a:cs typeface="Times New Roman" panose="02020603050405020304" pitchFamily="18" charset="0"/>
              </a:rPr>
              <a:t> </a:t>
            </a:r>
            <a:r>
              <a:rPr lang="it-IT" sz="1600" b="1" dirty="0">
                <a:cs typeface="Times New Roman" panose="02020603050405020304" pitchFamily="18" charset="0"/>
              </a:rPr>
              <a:t>of the </a:t>
            </a:r>
            <a:r>
              <a:rPr lang="it-IT" sz="1600" b="1" dirty="0" err="1" smtClean="0">
                <a:cs typeface="Times New Roman" panose="02020603050405020304" pitchFamily="18" charset="0"/>
              </a:rPr>
              <a:t>capture</a:t>
            </a:r>
            <a:r>
              <a:rPr lang="it-IT" sz="1600" b="1" dirty="0" smtClean="0">
                <a:cs typeface="Times New Roman" panose="02020603050405020304" pitchFamily="18" charset="0"/>
              </a:rPr>
              <a:t> </a:t>
            </a:r>
            <a:r>
              <a:rPr lang="it-IT" sz="1600" b="1" dirty="0" err="1" smtClean="0">
                <a:cs typeface="Times New Roman" panose="02020603050405020304" pitchFamily="18" charset="0"/>
              </a:rPr>
              <a:t>efficiency</a:t>
            </a:r>
            <a:r>
              <a:rPr lang="it-IT" sz="1600" b="1" dirty="0" smtClean="0">
                <a:cs typeface="Times New Roman" panose="02020603050405020304" pitchFamily="18" charset="0"/>
              </a:rPr>
              <a:t> </a:t>
            </a:r>
            <a:r>
              <a:rPr lang="it-IT" sz="1600" dirty="0" smtClean="0">
                <a:cs typeface="Times New Roman" panose="02020603050405020304" pitchFamily="18" charset="0"/>
              </a:rPr>
              <a:t>(</a:t>
            </a:r>
            <a:r>
              <a:rPr lang="it-IT" sz="1600" dirty="0" err="1" smtClean="0">
                <a:cs typeface="Times New Roman" panose="02020603050405020304" pitchFamily="18" charset="0"/>
              </a:rPr>
              <a:t>capture</a:t>
            </a:r>
            <a:r>
              <a:rPr lang="it-IT" sz="1600" dirty="0" smtClean="0">
                <a:cs typeface="Times New Roman" panose="02020603050405020304" pitchFamily="18" charset="0"/>
              </a:rPr>
              <a:t> </a:t>
            </a:r>
            <a:r>
              <a:rPr lang="it-IT" sz="1600" dirty="0" err="1" smtClean="0">
                <a:cs typeface="Times New Roman" panose="02020603050405020304" pitchFamily="18" charset="0"/>
              </a:rPr>
              <a:t>process</a:t>
            </a:r>
            <a:r>
              <a:rPr lang="it-IT" sz="1600" dirty="0" smtClean="0">
                <a:cs typeface="Times New Roman" panose="02020603050405020304" pitchFamily="18" charset="0"/>
              </a:rPr>
              <a:t>)</a:t>
            </a:r>
          </a:p>
          <a:p>
            <a:pPr marL="914400" lvl="3" algn="just"/>
            <a:endParaRPr lang="en-US" sz="1600" dirty="0">
              <a:cs typeface="Times New Roman" panose="02020603050405020304" pitchFamily="18" charset="0"/>
            </a:endParaRPr>
          </a:p>
          <a:p>
            <a:pPr marL="285750" lvl="3" indent="-285750" algn="just">
              <a:buFont typeface="Arial" panose="020B0604020202020204" pitchFamily="34" charset="0"/>
              <a:buChar char="•"/>
            </a:pPr>
            <a:r>
              <a:rPr lang="en-US" sz="1600" dirty="0" smtClean="0">
                <a:cs typeface="Times New Roman" panose="02020603050405020304" pitchFamily="18" charset="0"/>
              </a:rPr>
              <a:t>Simulations have been done </a:t>
            </a:r>
            <a:r>
              <a:rPr lang="en-US" sz="1600" dirty="0">
                <a:cs typeface="Times New Roman" panose="02020603050405020304" pitchFamily="18" charset="0"/>
              </a:rPr>
              <a:t>with </a:t>
            </a:r>
            <a:r>
              <a:rPr lang="en-US" sz="1600" b="1" dirty="0">
                <a:cs typeface="Times New Roman" panose="02020603050405020304" pitchFamily="18" charset="0"/>
              </a:rPr>
              <a:t>CST </a:t>
            </a:r>
            <a:r>
              <a:rPr lang="en-US" sz="1600" b="1" dirty="0" smtClean="0">
                <a:cs typeface="Times New Roman" panose="02020603050405020304" pitchFamily="18" charset="0"/>
              </a:rPr>
              <a:t>studio </a:t>
            </a:r>
            <a:r>
              <a:rPr lang="en-US" sz="1600" dirty="0" smtClean="0">
                <a:cs typeface="Times New Roman" panose="02020603050405020304" pitchFamily="18" charset="0"/>
              </a:rPr>
              <a:t>(</a:t>
            </a:r>
            <a:r>
              <a:rPr lang="en-US" sz="1600" dirty="0" err="1" smtClean="0">
                <a:cs typeface="Times New Roman" panose="02020603050405020304" pitchFamily="18" charset="0"/>
              </a:rPr>
              <a:t>Eigenmode</a:t>
            </a:r>
            <a:r>
              <a:rPr lang="en-US" sz="1600" dirty="0" smtClean="0">
                <a:cs typeface="Times New Roman" panose="02020603050405020304" pitchFamily="18" charset="0"/>
              </a:rPr>
              <a:t> solver, PIC solver)</a:t>
            </a:r>
            <a:endParaRPr lang="en-US" sz="1600" dirty="0">
              <a:cs typeface="Times New Roman" panose="02020603050405020304" pitchFamily="18" charset="0"/>
            </a:endParaRPr>
          </a:p>
        </p:txBody>
      </p:sp>
      <p:pic>
        <p:nvPicPr>
          <p:cNvPr id="7" name="Immagine 6">
            <a:extLst>
              <a:ext uri="{FF2B5EF4-FFF2-40B4-BE49-F238E27FC236}">
                <a16:creationId xmlns:a16="http://schemas.microsoft.com/office/drawing/2014/main" id="{539FCE5D-AE8A-4F97-8CA3-D20124E542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4733" y="743132"/>
            <a:ext cx="1416101" cy="1467017"/>
          </a:xfrm>
          <a:prstGeom prst="rect">
            <a:avLst/>
          </a:prstGeom>
          <a:ln w="12700">
            <a:solidFill>
              <a:schemeClr val="tx1"/>
            </a:solidFill>
          </a:ln>
        </p:spPr>
      </p:pic>
      <p:sp>
        <p:nvSpPr>
          <p:cNvPr id="9" name="CasellaDiTesto 8">
            <a:extLst>
              <a:ext uri="{FF2B5EF4-FFF2-40B4-BE49-F238E27FC236}">
                <a16:creationId xmlns:a16="http://schemas.microsoft.com/office/drawing/2014/main" id="{684392CD-5E98-4921-8EE7-4C839EA22CB3}"/>
              </a:ext>
            </a:extLst>
          </p:cNvPr>
          <p:cNvSpPr txBox="1"/>
          <p:nvPr/>
        </p:nvSpPr>
        <p:spPr>
          <a:xfrm>
            <a:off x="8797725" y="2500925"/>
            <a:ext cx="3067405" cy="584775"/>
          </a:xfrm>
          <a:prstGeom prst="rect">
            <a:avLst/>
          </a:prstGeom>
          <a:noFill/>
        </p:spPr>
        <p:txBody>
          <a:bodyPr wrap="square">
            <a:spAutoFit/>
          </a:bodyPr>
          <a:lstStyle/>
          <a:p>
            <a:pPr algn="just"/>
            <a:r>
              <a:rPr lang="el-GR" sz="1600" dirty="0" smtClean="0"/>
              <a:t>β</a:t>
            </a:r>
            <a:r>
              <a:rPr lang="it-IT" sz="1600" dirty="0" smtClean="0"/>
              <a:t> </a:t>
            </a:r>
            <a:r>
              <a:rPr lang="it-IT" sz="1600" dirty="0"/>
              <a:t>= 30 (field </a:t>
            </a:r>
            <a:r>
              <a:rPr lang="it-IT" sz="1600" dirty="0" err="1"/>
              <a:t>enhancement</a:t>
            </a:r>
            <a:r>
              <a:rPr lang="it-IT" sz="1600" dirty="0"/>
              <a:t> </a:t>
            </a:r>
            <a:r>
              <a:rPr lang="it-IT" sz="1600" dirty="0" err="1"/>
              <a:t>factor</a:t>
            </a:r>
            <a:r>
              <a:rPr lang="it-IT" sz="1600" dirty="0"/>
              <a:t>)</a:t>
            </a:r>
          </a:p>
          <a:p>
            <a:pPr algn="just"/>
            <a:r>
              <a:rPr lang="el-GR" sz="1600" dirty="0"/>
              <a:t>Φ</a:t>
            </a:r>
            <a:r>
              <a:rPr lang="it-IT" sz="1600" dirty="0"/>
              <a:t> = 4.5 eV (work </a:t>
            </a:r>
            <a:r>
              <a:rPr lang="it-IT" sz="1600" dirty="0" err="1"/>
              <a:t>function</a:t>
            </a:r>
            <a:r>
              <a:rPr lang="it-IT" sz="1600" dirty="0"/>
              <a:t>)</a:t>
            </a:r>
          </a:p>
        </p:txBody>
      </p:sp>
      <p:pic>
        <p:nvPicPr>
          <p:cNvPr id="10" name="Immagine 9"/>
          <p:cNvPicPr>
            <a:picLocks noChangeAspect="1"/>
          </p:cNvPicPr>
          <p:nvPr/>
        </p:nvPicPr>
        <p:blipFill rotWithShape="1">
          <a:blip r:embed="rId3"/>
          <a:srcRect l="6567" r="8160"/>
          <a:stretch/>
        </p:blipFill>
        <p:spPr>
          <a:xfrm>
            <a:off x="8158982" y="913326"/>
            <a:ext cx="2050154" cy="1067007"/>
          </a:xfrm>
          <a:prstGeom prst="rect">
            <a:avLst/>
          </a:prstGeom>
        </p:spPr>
      </p:pic>
      <p:sp>
        <p:nvSpPr>
          <p:cNvPr id="11" name="Rettangolo 10"/>
          <p:cNvSpPr/>
          <p:nvPr/>
        </p:nvSpPr>
        <p:spPr>
          <a:xfrm>
            <a:off x="1" y="6256026"/>
            <a:ext cx="10459843" cy="523220"/>
          </a:xfrm>
          <a:prstGeom prst="rect">
            <a:avLst/>
          </a:prstGeom>
        </p:spPr>
        <p:txBody>
          <a:bodyPr wrap="square">
            <a:spAutoFit/>
          </a:bodyPr>
          <a:lstStyle/>
          <a:p>
            <a:pPr lvl="0" algn="just" eaLnBrk="0" fontAlgn="base" hangingPunct="0">
              <a:spcBef>
                <a:spcPct val="0"/>
              </a:spcBef>
              <a:spcAft>
                <a:spcPct val="0"/>
              </a:spcAft>
            </a:pPr>
            <a:r>
              <a:rPr lang="en-US" altLang="it-IT" sz="1400" i="1" dirty="0">
                <a:solidFill>
                  <a:srgbClr val="000000"/>
                </a:solidFill>
                <a:cs typeface="Helvetica"/>
                <a:sym typeface="Helvetica"/>
              </a:rPr>
              <a:t>[1] T. G. Lucas, High Field Phenomenology in Linear Accelerators for the Compact Linear Collider, PhD Thesis, University of Melbourne, 2018</a:t>
            </a:r>
            <a:endParaRPr lang="it-IT" altLang="it-IT" sz="1400" i="1" dirty="0"/>
          </a:p>
          <a:p>
            <a:pPr lvl="0" algn="just" eaLnBrk="0" fontAlgn="base" hangingPunct="0">
              <a:spcBef>
                <a:spcPct val="0"/>
              </a:spcBef>
              <a:spcAft>
                <a:spcPct val="0"/>
              </a:spcAft>
            </a:pPr>
            <a:r>
              <a:rPr lang="it-IT" altLang="it-IT" sz="1400" i="1" dirty="0"/>
              <a:t>[2] D. B. </a:t>
            </a:r>
            <a:r>
              <a:rPr lang="it-IT" altLang="it-IT" sz="1400" i="1" dirty="0" err="1"/>
              <a:t>Caballero</a:t>
            </a:r>
            <a:r>
              <a:rPr lang="it-IT" altLang="it-IT" sz="1400" i="1" dirty="0"/>
              <a:t> et al., Dark </a:t>
            </a:r>
            <a:r>
              <a:rPr lang="it-IT" altLang="it-IT" sz="1400" i="1" dirty="0" err="1"/>
              <a:t>current</a:t>
            </a:r>
            <a:r>
              <a:rPr lang="it-IT" altLang="it-IT" sz="1400" i="1" dirty="0"/>
              <a:t> </a:t>
            </a:r>
            <a:r>
              <a:rPr lang="it-IT" altLang="it-IT" sz="1400" i="1" dirty="0" err="1"/>
              <a:t>analysis</a:t>
            </a:r>
            <a:r>
              <a:rPr lang="it-IT" altLang="it-IT" sz="1400" i="1" dirty="0"/>
              <a:t> </a:t>
            </a:r>
            <a:r>
              <a:rPr lang="it-IT" altLang="it-IT" sz="1400" i="1" dirty="0" err="1"/>
              <a:t>at</a:t>
            </a:r>
            <a:r>
              <a:rPr lang="it-IT" altLang="it-IT" sz="1400" i="1" dirty="0"/>
              <a:t> CERN, WEPRB059, </a:t>
            </a:r>
            <a:r>
              <a:rPr lang="en-US" sz="1400" i="1" dirty="0">
                <a:solidFill>
                  <a:srgbClr val="000000"/>
                </a:solidFill>
                <a:ea typeface="Helvetica"/>
                <a:cs typeface="Helvetica"/>
                <a:sym typeface="Helvetica"/>
              </a:rPr>
              <a:t>Proceedings of IPAC2019, 2019</a:t>
            </a:r>
          </a:p>
        </p:txBody>
      </p:sp>
      <p:sp>
        <p:nvSpPr>
          <p:cNvPr id="12" name="Rettangolo 11"/>
          <p:cNvSpPr/>
          <p:nvPr/>
        </p:nvSpPr>
        <p:spPr>
          <a:xfrm>
            <a:off x="7311588" y="667950"/>
            <a:ext cx="2002571" cy="523220"/>
          </a:xfrm>
          <a:prstGeom prst="rect">
            <a:avLst/>
          </a:prstGeom>
        </p:spPr>
        <p:txBody>
          <a:bodyPr wrap="square">
            <a:spAutoFit/>
          </a:bodyPr>
          <a:lstStyle/>
          <a:p>
            <a:pPr algn="just"/>
            <a:r>
              <a:rPr lang="en-US" sz="1400" dirty="0" smtClean="0"/>
              <a:t>constants function of the </a:t>
            </a:r>
            <a:r>
              <a:rPr lang="en-US" sz="1400" dirty="0"/>
              <a:t>metal work function</a:t>
            </a:r>
            <a:endParaRPr lang="en-GB" sz="1400" dirty="0"/>
          </a:p>
        </p:txBody>
      </p:sp>
      <p:cxnSp>
        <p:nvCxnSpPr>
          <p:cNvPr id="14" name="Connettore 2 13"/>
          <p:cNvCxnSpPr/>
          <p:nvPr/>
        </p:nvCxnSpPr>
        <p:spPr>
          <a:xfrm>
            <a:off x="9314159" y="913326"/>
            <a:ext cx="643293" cy="123956"/>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8797725" y="913326"/>
            <a:ext cx="516434" cy="723361"/>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684392CD-5E98-4921-8EE7-4C839EA22CB3}"/>
              </a:ext>
            </a:extLst>
          </p:cNvPr>
          <p:cNvSpPr txBox="1"/>
          <p:nvPr/>
        </p:nvSpPr>
        <p:spPr>
          <a:xfrm>
            <a:off x="7311588" y="1837659"/>
            <a:ext cx="1246895" cy="584775"/>
          </a:xfrm>
          <a:prstGeom prst="rect">
            <a:avLst/>
          </a:prstGeom>
          <a:noFill/>
        </p:spPr>
        <p:txBody>
          <a:bodyPr wrap="square">
            <a:spAutoFit/>
          </a:bodyPr>
          <a:lstStyle/>
          <a:p>
            <a:pPr algn="just"/>
            <a:r>
              <a:rPr lang="en-US" sz="1600" dirty="0" smtClean="0"/>
              <a:t>surface </a:t>
            </a:r>
            <a:r>
              <a:rPr lang="en-US" sz="1600" dirty="0"/>
              <a:t>electric </a:t>
            </a:r>
            <a:r>
              <a:rPr lang="en-US" sz="1600" dirty="0" smtClean="0"/>
              <a:t>field</a:t>
            </a:r>
            <a:endParaRPr lang="it-IT" sz="1600" dirty="0"/>
          </a:p>
        </p:txBody>
      </p:sp>
      <p:cxnSp>
        <p:nvCxnSpPr>
          <p:cNvPr id="21" name="Connettore 2 20"/>
          <p:cNvCxnSpPr/>
          <p:nvPr/>
        </p:nvCxnSpPr>
        <p:spPr>
          <a:xfrm flipV="1">
            <a:off x="8115811" y="1808277"/>
            <a:ext cx="1068248" cy="343879"/>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84ECE177-457D-495E-BA85-2DAE20A261E0}"/>
              </a:ext>
            </a:extLst>
          </p:cNvPr>
          <p:cNvSpPr txBox="1"/>
          <p:nvPr/>
        </p:nvSpPr>
        <p:spPr>
          <a:xfrm>
            <a:off x="5535523" y="3527787"/>
            <a:ext cx="6228824" cy="369332"/>
          </a:xfrm>
          <a:prstGeom prst="rect">
            <a:avLst/>
          </a:prstGeom>
          <a:noFill/>
        </p:spPr>
        <p:txBody>
          <a:bodyPr wrap="square">
            <a:spAutoFit/>
          </a:bodyPr>
          <a:lstStyle/>
          <a:p>
            <a:r>
              <a:rPr lang="it-IT" sz="1800" b="1" dirty="0"/>
              <a:t>CLIC style </a:t>
            </a:r>
            <a:r>
              <a:rPr lang="it-IT" sz="1800" b="1" dirty="0" err="1"/>
              <a:t>structure</a:t>
            </a:r>
            <a:r>
              <a:rPr lang="it-IT" sz="1800" b="1" dirty="0"/>
              <a:t> </a:t>
            </a:r>
            <a:r>
              <a:rPr lang="it-IT" sz="1800" dirty="0" smtClean="0"/>
              <a:t>24 </a:t>
            </a:r>
            <a:r>
              <a:rPr lang="it-IT" sz="1800" dirty="0" err="1" smtClean="0"/>
              <a:t>cells</a:t>
            </a:r>
            <a:endParaRPr lang="it-IT" dirty="0"/>
          </a:p>
        </p:txBody>
      </p:sp>
      <p:sp>
        <p:nvSpPr>
          <p:cNvPr id="32" name="CasellaDiTesto 31">
            <a:extLst>
              <a:ext uri="{FF2B5EF4-FFF2-40B4-BE49-F238E27FC236}">
                <a16:creationId xmlns:a16="http://schemas.microsoft.com/office/drawing/2014/main" id="{062160C5-C515-468A-BA9B-131A4191CEBB}"/>
              </a:ext>
            </a:extLst>
          </p:cNvPr>
          <p:cNvSpPr txBox="1"/>
          <p:nvPr/>
        </p:nvSpPr>
        <p:spPr>
          <a:xfrm>
            <a:off x="5535523" y="4484905"/>
            <a:ext cx="6228824" cy="369332"/>
          </a:xfrm>
          <a:prstGeom prst="rect">
            <a:avLst/>
          </a:prstGeom>
          <a:noFill/>
        </p:spPr>
        <p:txBody>
          <a:bodyPr wrap="square">
            <a:spAutoFit/>
          </a:bodyPr>
          <a:lstStyle/>
          <a:p>
            <a:r>
              <a:rPr lang="it-IT" sz="1800" b="1" dirty="0"/>
              <a:t>EUPRAXIA@SPARC_LAB style structure </a:t>
            </a:r>
            <a:r>
              <a:rPr lang="it-IT" sz="1800" dirty="0"/>
              <a:t>108 cells</a:t>
            </a:r>
          </a:p>
        </p:txBody>
      </p:sp>
      <p:sp>
        <p:nvSpPr>
          <p:cNvPr id="34" name="CasellaDiTesto 33">
            <a:extLst>
              <a:ext uri="{FF2B5EF4-FFF2-40B4-BE49-F238E27FC236}">
                <a16:creationId xmlns:a16="http://schemas.microsoft.com/office/drawing/2014/main" id="{C7B757C6-BD54-43C8-8202-CA79CEB111F2}"/>
              </a:ext>
            </a:extLst>
          </p:cNvPr>
          <p:cNvSpPr txBox="1"/>
          <p:nvPr/>
        </p:nvSpPr>
        <p:spPr>
          <a:xfrm>
            <a:off x="5535523" y="4006954"/>
            <a:ext cx="6228824" cy="369332"/>
          </a:xfrm>
          <a:prstGeom prst="rect">
            <a:avLst/>
          </a:prstGeom>
          <a:noFill/>
        </p:spPr>
        <p:txBody>
          <a:bodyPr wrap="square">
            <a:spAutoFit/>
          </a:bodyPr>
          <a:lstStyle/>
          <a:p>
            <a:r>
              <a:rPr lang="it-IT" sz="1800" dirty="0" err="1" smtClean="0">
                <a:solidFill>
                  <a:srgbClr val="FF0000"/>
                </a:solidFill>
              </a:rPr>
              <a:t>E</a:t>
            </a:r>
            <a:r>
              <a:rPr lang="it-IT" sz="1800" baseline="-25000" dirty="0" err="1" smtClean="0">
                <a:solidFill>
                  <a:srgbClr val="FF0000"/>
                </a:solidFill>
              </a:rPr>
              <a:t>acc</a:t>
            </a:r>
            <a:r>
              <a:rPr lang="it-IT" sz="1800" dirty="0" smtClean="0">
                <a:solidFill>
                  <a:srgbClr val="FF0000"/>
                </a:solidFill>
              </a:rPr>
              <a:t> </a:t>
            </a:r>
            <a:r>
              <a:rPr lang="it-IT" sz="1800" dirty="0">
                <a:solidFill>
                  <a:srgbClr val="FF0000"/>
                </a:solidFill>
              </a:rPr>
              <a:t>= 100 MV/m</a:t>
            </a:r>
            <a:endParaRPr lang="it-IT" dirty="0">
              <a:solidFill>
                <a:srgbClr val="FF0000"/>
              </a:solidFill>
            </a:endParaRPr>
          </a:p>
        </p:txBody>
      </p:sp>
      <p:sp>
        <p:nvSpPr>
          <p:cNvPr id="35" name="CasellaDiTesto 34">
            <a:extLst>
              <a:ext uri="{FF2B5EF4-FFF2-40B4-BE49-F238E27FC236}">
                <a16:creationId xmlns:a16="http://schemas.microsoft.com/office/drawing/2014/main" id="{D795A17F-0C29-4CB6-B2D7-A0B4145566AA}"/>
              </a:ext>
            </a:extLst>
          </p:cNvPr>
          <p:cNvSpPr txBox="1"/>
          <p:nvPr/>
        </p:nvSpPr>
        <p:spPr>
          <a:xfrm>
            <a:off x="5523532" y="4953725"/>
            <a:ext cx="6228824" cy="369332"/>
          </a:xfrm>
          <a:prstGeom prst="rect">
            <a:avLst/>
          </a:prstGeom>
          <a:noFill/>
        </p:spPr>
        <p:txBody>
          <a:bodyPr wrap="square">
            <a:spAutoFit/>
          </a:bodyPr>
          <a:lstStyle/>
          <a:p>
            <a:r>
              <a:rPr lang="it-IT" sz="1800" dirty="0" err="1" smtClean="0">
                <a:solidFill>
                  <a:srgbClr val="FF0000"/>
                </a:solidFill>
              </a:rPr>
              <a:t>E</a:t>
            </a:r>
            <a:r>
              <a:rPr lang="it-IT" sz="1800" baseline="-25000" dirty="0" err="1" smtClean="0">
                <a:solidFill>
                  <a:srgbClr val="FF0000"/>
                </a:solidFill>
              </a:rPr>
              <a:t>acc</a:t>
            </a:r>
            <a:r>
              <a:rPr lang="it-IT" sz="1800" dirty="0" smtClean="0">
                <a:solidFill>
                  <a:srgbClr val="FF0000"/>
                </a:solidFill>
              </a:rPr>
              <a:t> </a:t>
            </a:r>
            <a:r>
              <a:rPr lang="it-IT" sz="1800" dirty="0">
                <a:solidFill>
                  <a:srgbClr val="FF0000"/>
                </a:solidFill>
              </a:rPr>
              <a:t>= 60 MV/m</a:t>
            </a:r>
            <a:endParaRPr lang="it-IT" dirty="0">
              <a:solidFill>
                <a:srgbClr val="FF0000"/>
              </a:solidFill>
            </a:endParaRPr>
          </a:p>
        </p:txBody>
      </p:sp>
      <p:pic>
        <p:nvPicPr>
          <p:cNvPr id="37" name="Immagine 36">
            <a:extLst>
              <a:ext uri="{FF2B5EF4-FFF2-40B4-BE49-F238E27FC236}">
                <a16:creationId xmlns:a16="http://schemas.microsoft.com/office/drawing/2014/main" id="{79D3026E-B786-4D50-8270-F14FBBACD7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1055"/>
          <a:stretch/>
        </p:blipFill>
        <p:spPr>
          <a:xfrm>
            <a:off x="5135306" y="5486586"/>
            <a:ext cx="6788550" cy="471532"/>
          </a:xfrm>
          <a:prstGeom prst="rect">
            <a:avLst/>
          </a:prstGeom>
        </p:spPr>
      </p:pic>
    </p:spTree>
    <p:extLst>
      <p:ext uri="{BB962C8B-B14F-4D97-AF65-F5344CB8AC3E}">
        <p14:creationId xmlns:p14="http://schemas.microsoft.com/office/powerpoint/2010/main" val="284685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0" grpId="0"/>
      <p:bldP spid="31" grpId="0"/>
      <p:bldP spid="32"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79E40F5B-75F1-4AE9-A902-D569A456F02D}"/>
              </a:ext>
            </a:extLst>
          </p:cNvPr>
          <p:cNvSpPr txBox="1"/>
          <p:nvPr/>
        </p:nvSpPr>
        <p:spPr>
          <a:xfrm>
            <a:off x="819229" y="644832"/>
            <a:ext cx="3334213" cy="307777"/>
          </a:xfrm>
          <a:prstGeom prst="rect">
            <a:avLst/>
          </a:prstGeom>
          <a:noFill/>
        </p:spPr>
        <p:txBody>
          <a:bodyPr wrap="square" rtlCol="0">
            <a:spAutoFit/>
          </a:bodyPr>
          <a:lstStyle/>
          <a:p>
            <a:r>
              <a:rPr lang="it-IT" sz="1400" b="1" dirty="0"/>
              <a:t>CLIC </a:t>
            </a:r>
            <a:r>
              <a:rPr lang="it-IT" sz="1400" b="1" dirty="0" err="1" smtClean="0"/>
              <a:t>Structure</a:t>
            </a:r>
            <a:r>
              <a:rPr lang="it-IT" sz="1400" b="1" dirty="0" smtClean="0"/>
              <a:t>: </a:t>
            </a:r>
            <a:r>
              <a:rPr lang="it-IT" sz="1400" dirty="0" smtClean="0"/>
              <a:t>100MV/m, 24 </a:t>
            </a:r>
            <a:r>
              <a:rPr lang="it-IT" sz="1400" dirty="0" err="1"/>
              <a:t>cells</a:t>
            </a:r>
            <a:r>
              <a:rPr lang="it-IT" sz="1400" dirty="0"/>
              <a:t> </a:t>
            </a:r>
            <a:r>
              <a:rPr lang="it-IT" sz="1400" dirty="0" smtClean="0"/>
              <a:t>(0.2m)</a:t>
            </a:r>
            <a:endParaRPr lang="it-IT" sz="1400" dirty="0"/>
          </a:p>
        </p:txBody>
      </p:sp>
      <p:sp>
        <p:nvSpPr>
          <p:cNvPr id="20" name="CasellaDiTesto 19">
            <a:extLst>
              <a:ext uri="{FF2B5EF4-FFF2-40B4-BE49-F238E27FC236}">
                <a16:creationId xmlns:a16="http://schemas.microsoft.com/office/drawing/2014/main" id="{CFE385CE-504D-45FD-8BA2-3A3A7FF42E64}"/>
              </a:ext>
            </a:extLst>
          </p:cNvPr>
          <p:cNvSpPr txBox="1"/>
          <p:nvPr/>
        </p:nvSpPr>
        <p:spPr>
          <a:xfrm>
            <a:off x="8086564" y="644832"/>
            <a:ext cx="3756918" cy="307777"/>
          </a:xfrm>
          <a:prstGeom prst="rect">
            <a:avLst/>
          </a:prstGeom>
          <a:noFill/>
        </p:spPr>
        <p:txBody>
          <a:bodyPr wrap="square" rtlCol="0">
            <a:spAutoFit/>
          </a:bodyPr>
          <a:lstStyle/>
          <a:p>
            <a:r>
              <a:rPr lang="it-IT" sz="1400" b="1" dirty="0"/>
              <a:t>EUPRAXIA </a:t>
            </a:r>
            <a:r>
              <a:rPr lang="it-IT" sz="1400" b="1" dirty="0" err="1" smtClean="0"/>
              <a:t>Structure</a:t>
            </a:r>
            <a:r>
              <a:rPr lang="it-IT" sz="1400" b="1" dirty="0" smtClean="0"/>
              <a:t>: </a:t>
            </a:r>
            <a:r>
              <a:rPr lang="it-IT" sz="1400" dirty="0" smtClean="0"/>
              <a:t>60MV/m: 108 </a:t>
            </a:r>
            <a:r>
              <a:rPr lang="it-IT" sz="1400" dirty="0"/>
              <a:t>cells (0.9m</a:t>
            </a:r>
            <a:r>
              <a:rPr lang="it-IT" sz="1400" dirty="0" smtClean="0"/>
              <a:t>)</a:t>
            </a:r>
            <a:endParaRPr lang="it-IT" sz="1400" dirty="0"/>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22F0F799-40A6-45B4-BCFC-5372B5E526B9}"/>
                  </a:ext>
                </a:extLst>
              </p:cNvPr>
              <p:cNvSpPr txBox="1"/>
              <p:nvPr/>
            </p:nvSpPr>
            <p:spPr>
              <a:xfrm>
                <a:off x="7339524" y="4483628"/>
                <a:ext cx="2778581" cy="485454"/>
              </a:xfrm>
              <a:prstGeom prst="rect">
                <a:avLst/>
              </a:prstGeom>
              <a:noFill/>
            </p:spPr>
            <p:txBody>
              <a:bodyPr wrap="none" lIns="0" tIns="0" rIns="0" bIns="0" rtlCol="0">
                <a:spAutoFit/>
              </a:bodyPr>
              <a:lstStyle/>
              <a:p>
                <a14:m>
                  <m:oMath xmlns:m="http://schemas.openxmlformats.org/officeDocument/2006/math">
                    <m:r>
                      <a:rPr lang="it-IT" i="1" smtClean="0">
                        <a:latin typeface="Cambria Math" panose="02040503050406030204" pitchFamily="18" charset="0"/>
                      </a:rPr>
                      <m:t>𝐹</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𝑎𝑣𝑔</m:t>
                            </m:r>
                          </m:sub>
                        </m:sSub>
                        <m:r>
                          <a:rPr lang="it-IT" b="0" i="1" smtClean="0">
                            <a:latin typeface="Cambria Math" panose="02040503050406030204" pitchFamily="18" charset="0"/>
                          </a:rPr>
                          <m:t>(</m:t>
                        </m:r>
                        <m:r>
                          <a:rPr lang="it-IT" b="0" i="1" smtClean="0">
                            <a:latin typeface="Cambria Math" panose="02040503050406030204" pitchFamily="18" charset="0"/>
                          </a:rPr>
                          <m:t>𝐸𝑈𝑃𝑅𝐴𝑋𝐼𝐴</m:t>
                        </m:r>
                        <m:r>
                          <a:rPr lang="it-IT" b="0" i="1" smtClean="0">
                            <a:latin typeface="Cambria Math" panose="02040503050406030204" pitchFamily="18" charset="0"/>
                          </a:rPr>
                          <m:t>)</m:t>
                        </m:r>
                      </m:num>
                      <m:den>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𝑎𝑣𝑔</m:t>
                            </m:r>
                          </m:sub>
                        </m:sSub>
                        <m:r>
                          <a:rPr lang="it-IT" i="1">
                            <a:latin typeface="Cambria Math" panose="02040503050406030204" pitchFamily="18" charset="0"/>
                          </a:rPr>
                          <m:t>(</m:t>
                        </m:r>
                        <m:r>
                          <a:rPr lang="it-IT" b="0" i="1" smtClean="0">
                            <a:latin typeface="Cambria Math" panose="02040503050406030204" pitchFamily="18" charset="0"/>
                          </a:rPr>
                          <m:t>𝐶𝐿𝐼𝐶</m:t>
                        </m:r>
                        <m:r>
                          <a:rPr lang="it-IT" i="1">
                            <a:latin typeface="Cambria Math" panose="02040503050406030204" pitchFamily="18" charset="0"/>
                          </a:rPr>
                          <m:t>)</m:t>
                        </m:r>
                      </m:den>
                    </m:f>
                    <m:r>
                      <a:rPr lang="it-IT">
                        <a:latin typeface="Cambria Math" panose="02040503050406030204" pitchFamily="18" charset="0"/>
                        <a:ea typeface="Cambria Math" panose="02040503050406030204" pitchFamily="18" charset="0"/>
                      </a:rPr>
                      <m:t>≈</m:t>
                    </m:r>
                    <m:r>
                      <a:rPr lang="it-IT" b="0" i="0" smtClean="0">
                        <a:latin typeface="Cambria Math" panose="02040503050406030204" pitchFamily="18" charset="0"/>
                        <a:ea typeface="Cambria Math" panose="02040503050406030204" pitchFamily="18" charset="0"/>
                      </a:rPr>
                      <m:t>1.3</m:t>
                    </m:r>
                    <m:sSup>
                      <m:sSupPr>
                        <m:ctrlPr>
                          <a:rPr lang="it-IT" b="0" i="1" smtClean="0">
                            <a:latin typeface="Cambria Math" panose="02040503050406030204" pitchFamily="18" charset="0"/>
                            <a:ea typeface="Cambria Math" panose="02040503050406030204" pitchFamily="18" charset="0"/>
                          </a:rPr>
                        </m:ctrlPr>
                      </m:sSupPr>
                      <m:e>
                        <m:r>
                          <m:rPr>
                            <m:sty m:val="p"/>
                          </m:rPr>
                          <a:rPr lang="it-IT" b="0" i="0" smtClean="0">
                            <a:latin typeface="Cambria Math" panose="02040503050406030204" pitchFamily="18" charset="0"/>
                            <a:ea typeface="Cambria Math" panose="02040503050406030204" pitchFamily="18" charset="0"/>
                          </a:rPr>
                          <m:t>e</m:t>
                        </m:r>
                      </m:e>
                      <m:sup>
                        <m:r>
                          <a:rPr lang="it-IT" b="0" i="0" smtClean="0">
                            <a:latin typeface="Cambria Math" panose="02040503050406030204" pitchFamily="18" charset="0"/>
                            <a:ea typeface="Cambria Math" panose="02040503050406030204" pitchFamily="18" charset="0"/>
                          </a:rPr>
                          <m:t>−5</m:t>
                        </m:r>
                      </m:sup>
                    </m:sSup>
                  </m:oMath>
                </a14:m>
                <a:r>
                  <a:rPr lang="it-IT" dirty="0"/>
                  <a:t> </a:t>
                </a:r>
              </a:p>
            </p:txBody>
          </p:sp>
        </mc:Choice>
        <mc:Fallback xmlns="">
          <p:sp>
            <p:nvSpPr>
              <p:cNvPr id="21" name="CasellaDiTesto 20">
                <a:extLst>
                  <a:ext uri="{FF2B5EF4-FFF2-40B4-BE49-F238E27FC236}">
                    <a16:creationId xmlns:a16="http://schemas.microsoft.com/office/drawing/2014/main" id="{22F0F799-40A6-45B4-BCFC-5372B5E526B9}"/>
                  </a:ext>
                </a:extLst>
              </p:cNvPr>
              <p:cNvSpPr txBox="1">
                <a:spLocks noRot="1" noChangeAspect="1" noMove="1" noResize="1" noEditPoints="1" noAdjustHandles="1" noChangeArrowheads="1" noChangeShapeType="1" noTextEdit="1"/>
              </p:cNvSpPr>
              <p:nvPr/>
            </p:nvSpPr>
            <p:spPr>
              <a:xfrm>
                <a:off x="7339524" y="4483628"/>
                <a:ext cx="2778581" cy="485454"/>
              </a:xfrm>
              <a:prstGeom prst="rect">
                <a:avLst/>
              </a:prstGeom>
              <a:blipFill>
                <a:blip r:embed="rId2"/>
                <a:stretch>
                  <a:fillRect l="-3070" t="-2532" b="-126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7148E4DA-63A4-4916-B680-0E43B831A5C6}"/>
                  </a:ext>
                </a:extLst>
              </p:cNvPr>
              <p:cNvSpPr txBox="1"/>
              <p:nvPr/>
            </p:nvSpPr>
            <p:spPr>
              <a:xfrm>
                <a:off x="7328432" y="5289252"/>
                <a:ext cx="3592201"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b="1" i="1" smtClean="0">
                              <a:latin typeface="Cambria Math" panose="02040503050406030204" pitchFamily="18" charset="0"/>
                            </a:rPr>
                          </m:ctrlPr>
                        </m:sSubSupPr>
                        <m:e>
                          <m:r>
                            <a:rPr lang="it-IT" b="1" i="1" smtClean="0">
                              <a:latin typeface="Cambria Math" panose="02040503050406030204" pitchFamily="18" charset="0"/>
                            </a:rPr>
                            <m:t>𝑰</m:t>
                          </m:r>
                        </m:e>
                        <m:sub>
                          <m:r>
                            <a:rPr lang="it-IT" b="1" i="1" smtClean="0">
                              <a:latin typeface="Cambria Math" panose="02040503050406030204" pitchFamily="18" charset="0"/>
                            </a:rPr>
                            <m:t>𝒎𝒆𝒂𝒔</m:t>
                          </m:r>
                        </m:sub>
                        <m:sup>
                          <m:r>
                            <a:rPr lang="it-IT" b="1" i="1" smtClean="0">
                              <a:latin typeface="Cambria Math" panose="02040503050406030204" pitchFamily="18" charset="0"/>
                            </a:rPr>
                            <m:t>𝑪𝑳𝑰𝑪</m:t>
                          </m:r>
                        </m:sup>
                      </m:sSubSup>
                      <m:r>
                        <a:rPr lang="it-IT" b="1">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𝟏</m:t>
                      </m:r>
                      <m:r>
                        <a:rPr lang="it-IT" b="1" i="1" smtClean="0">
                          <a:latin typeface="Cambria Math" panose="02040503050406030204" pitchFamily="18" charset="0"/>
                          <a:ea typeface="Cambria Math" panose="02040503050406030204" pitchFamily="18" charset="0"/>
                        </a:rPr>
                        <m:t>𝒎𝑨</m:t>
                      </m:r>
                      <m:r>
                        <a:rPr lang="it-IT" b="1" i="1" smtClean="0">
                          <a:latin typeface="Cambria Math" panose="02040503050406030204" pitchFamily="18" charset="0"/>
                          <a:ea typeface="Cambria Math" panose="02040503050406030204" pitchFamily="18" charset="0"/>
                        </a:rPr>
                        <m:t>→</m:t>
                      </m:r>
                      <m:sSup>
                        <m:sSupPr>
                          <m:ctrlPr>
                            <a:rPr lang="it-IT" b="1" i="1" smtClean="0">
                              <a:latin typeface="Cambria Math" panose="02040503050406030204" pitchFamily="18" charset="0"/>
                              <a:ea typeface="Cambria Math" panose="02040503050406030204" pitchFamily="18" charset="0"/>
                            </a:rPr>
                          </m:ctrlPr>
                        </m:sSupPr>
                        <m:e>
                          <m:r>
                            <a:rPr lang="it-IT" b="1" i="1" smtClean="0">
                              <a:latin typeface="Cambria Math" panose="02040503050406030204" pitchFamily="18" charset="0"/>
                              <a:ea typeface="Cambria Math" panose="02040503050406030204" pitchFamily="18" charset="0"/>
                            </a:rPr>
                            <m:t>𝑰</m:t>
                          </m:r>
                        </m:e>
                        <m:sup>
                          <m:r>
                            <a:rPr lang="it-IT" b="1" i="1" smtClean="0">
                              <a:latin typeface="Cambria Math" panose="02040503050406030204" pitchFamily="18" charset="0"/>
                              <a:ea typeface="Cambria Math" panose="02040503050406030204" pitchFamily="18" charset="0"/>
                            </a:rPr>
                            <m:t>𝑬𝑼𝑷𝑹𝑨𝑿𝑰𝑨</m:t>
                          </m:r>
                        </m:sup>
                      </m:sSup>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𝟏𝟎</m:t>
                      </m:r>
                      <m:r>
                        <a:rPr lang="it-IT" b="1" i="1" smtClean="0">
                          <a:latin typeface="Cambria Math" panose="02040503050406030204" pitchFamily="18" charset="0"/>
                          <a:ea typeface="Cambria Math" panose="02040503050406030204" pitchFamily="18" charset="0"/>
                        </a:rPr>
                        <m:t>𝒏𝑨</m:t>
                      </m:r>
                    </m:oMath>
                  </m:oMathPara>
                </a14:m>
                <a:endParaRPr lang="it-IT" b="1" dirty="0"/>
              </a:p>
            </p:txBody>
          </p:sp>
        </mc:Choice>
        <mc:Fallback xmlns="">
          <p:sp>
            <p:nvSpPr>
              <p:cNvPr id="26" name="CasellaDiTesto 25">
                <a:extLst>
                  <a:ext uri="{FF2B5EF4-FFF2-40B4-BE49-F238E27FC236}">
                    <a16:creationId xmlns:a16="http://schemas.microsoft.com/office/drawing/2014/main" id="{7148E4DA-63A4-4916-B680-0E43B831A5C6}"/>
                  </a:ext>
                </a:extLst>
              </p:cNvPr>
              <p:cNvSpPr txBox="1">
                <a:spLocks noRot="1" noChangeAspect="1" noMove="1" noResize="1" noEditPoints="1" noAdjustHandles="1" noChangeArrowheads="1" noChangeShapeType="1" noTextEdit="1"/>
              </p:cNvSpPr>
              <p:nvPr/>
            </p:nvSpPr>
            <p:spPr>
              <a:xfrm>
                <a:off x="7328432" y="5289252"/>
                <a:ext cx="3592201" cy="283219"/>
              </a:xfrm>
              <a:prstGeom prst="rect">
                <a:avLst/>
              </a:prstGeom>
              <a:blipFill>
                <a:blip r:embed="rId3"/>
                <a:stretch>
                  <a:fillRect l="-1019" t="-6522" r="-1358" b="-10870"/>
                </a:stretch>
              </a:blipFill>
            </p:spPr>
            <p:txBody>
              <a:bodyPr/>
              <a:lstStyle/>
              <a:p>
                <a:r>
                  <a:rPr lang="en-GB">
                    <a:noFill/>
                  </a:rPr>
                  <a:t> </a:t>
                </a:r>
              </a:p>
            </p:txBody>
          </p:sp>
        </mc:Fallback>
      </mc:AlternateContent>
      <p:sp>
        <p:nvSpPr>
          <p:cNvPr id="28" name="CasellaDiTesto 27">
            <a:extLst>
              <a:ext uri="{FF2B5EF4-FFF2-40B4-BE49-F238E27FC236}">
                <a16:creationId xmlns:a16="http://schemas.microsoft.com/office/drawing/2014/main" id="{E407D4B4-E71A-4163-A030-7AEDD190B3DC}"/>
              </a:ext>
            </a:extLst>
          </p:cNvPr>
          <p:cNvSpPr txBox="1"/>
          <p:nvPr/>
        </p:nvSpPr>
        <p:spPr>
          <a:xfrm>
            <a:off x="7336649" y="6119336"/>
            <a:ext cx="4618556" cy="584775"/>
          </a:xfrm>
          <a:prstGeom prst="rect">
            <a:avLst/>
          </a:prstGeom>
          <a:noFill/>
        </p:spPr>
        <p:txBody>
          <a:bodyPr wrap="square">
            <a:spAutoFit/>
          </a:bodyPr>
          <a:lstStyle/>
          <a:p>
            <a:pPr algn="just"/>
            <a:r>
              <a:rPr lang="en-US" sz="1600" dirty="0">
                <a:cs typeface="Times New Roman" panose="02020603050405020304" pitchFamily="18" charset="0"/>
              </a:rPr>
              <a:t>The scaling factor found has been used to scale the CLIC measured dark current to the EUPRAXIA case </a:t>
            </a:r>
          </a:p>
        </p:txBody>
      </p:sp>
      <p:sp>
        <p:nvSpPr>
          <p:cNvPr id="9" name="CasellaDiTesto 8"/>
          <p:cNvSpPr txBox="1"/>
          <p:nvPr/>
        </p:nvSpPr>
        <p:spPr>
          <a:xfrm>
            <a:off x="2719130" y="21653"/>
            <a:ext cx="7801238" cy="646331"/>
          </a:xfrm>
          <a:prstGeom prst="rect">
            <a:avLst/>
          </a:prstGeom>
          <a:noFill/>
        </p:spPr>
        <p:txBody>
          <a:bodyPr wrap="none" rtlCol="0">
            <a:spAutoFit/>
          </a:bodyPr>
          <a:lstStyle/>
          <a:p>
            <a:r>
              <a:rPr lang="en-GB" sz="3600" b="1" dirty="0" smtClean="0"/>
              <a:t>DARK CURRENT SIMULATIONS: RESULTS</a:t>
            </a:r>
            <a:endParaRPr lang="en-GB" sz="3600" b="1" dirty="0"/>
          </a:p>
        </p:txBody>
      </p:sp>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r="6182"/>
          <a:stretch/>
        </p:blipFill>
        <p:spPr>
          <a:xfrm>
            <a:off x="7210679" y="976578"/>
            <a:ext cx="4870497" cy="3268137"/>
          </a:xfrm>
          <a:prstGeom prst="rect">
            <a:avLst/>
          </a:prstGeom>
        </p:spPr>
      </p:pic>
      <p:pic>
        <p:nvPicPr>
          <p:cNvPr id="3" name="Immagine 2"/>
          <p:cNvPicPr>
            <a:picLocks noChangeAspect="1"/>
          </p:cNvPicPr>
          <p:nvPr/>
        </p:nvPicPr>
        <p:blipFill rotWithShape="1">
          <a:blip r:embed="rId5">
            <a:extLst>
              <a:ext uri="{28A0092B-C50C-407E-A947-70E740481C1C}">
                <a14:useLocalDpi xmlns:a14="http://schemas.microsoft.com/office/drawing/2010/main" val="0"/>
              </a:ext>
            </a:extLst>
          </a:blip>
          <a:srcRect r="3791"/>
          <a:stretch/>
        </p:blipFill>
        <p:spPr>
          <a:xfrm>
            <a:off x="-1" y="962620"/>
            <a:ext cx="4861945" cy="3181315"/>
          </a:xfrm>
          <a:prstGeom prst="rect">
            <a:avLst/>
          </a:prstGeom>
        </p:spPr>
      </p:pic>
      <p:pic>
        <p:nvPicPr>
          <p:cNvPr id="4" name="Immagine 3"/>
          <p:cNvPicPr>
            <a:picLocks noChangeAspect="1"/>
          </p:cNvPicPr>
          <p:nvPr/>
        </p:nvPicPr>
        <p:blipFill>
          <a:blip r:embed="rId6"/>
          <a:stretch>
            <a:fillRect/>
          </a:stretch>
        </p:blipFill>
        <p:spPr>
          <a:xfrm>
            <a:off x="656771" y="4176326"/>
            <a:ext cx="3659127" cy="2411732"/>
          </a:xfrm>
          <a:prstGeom prst="rect">
            <a:avLst/>
          </a:prstGeom>
        </p:spPr>
      </p:pic>
      <p:sp>
        <p:nvSpPr>
          <p:cNvPr id="5" name="Rettangolo 4"/>
          <p:cNvSpPr/>
          <p:nvPr/>
        </p:nvSpPr>
        <p:spPr>
          <a:xfrm>
            <a:off x="695834" y="6550223"/>
            <a:ext cx="3100397" cy="307777"/>
          </a:xfrm>
          <a:prstGeom prst="rect">
            <a:avLst/>
          </a:prstGeom>
        </p:spPr>
        <p:txBody>
          <a:bodyPr wrap="square">
            <a:spAutoFit/>
          </a:bodyPr>
          <a:lstStyle/>
          <a:p>
            <a:pPr lvl="0" algn="just" eaLnBrk="0" fontAlgn="base" hangingPunct="0">
              <a:spcBef>
                <a:spcPct val="0"/>
              </a:spcBef>
              <a:spcAft>
                <a:spcPct val="0"/>
              </a:spcAft>
            </a:pPr>
            <a:r>
              <a:rPr lang="it-IT" altLang="it-IT" sz="1400" i="1" dirty="0"/>
              <a:t>D. B. </a:t>
            </a:r>
            <a:r>
              <a:rPr lang="it-IT" altLang="it-IT" sz="1400" i="1" dirty="0" err="1"/>
              <a:t>Caballero</a:t>
            </a:r>
            <a:r>
              <a:rPr lang="it-IT" altLang="it-IT" sz="1400" i="1" dirty="0"/>
              <a:t> et al., </a:t>
            </a:r>
            <a:r>
              <a:rPr lang="en-US" sz="1400" i="1" dirty="0" smtClean="0">
                <a:solidFill>
                  <a:srgbClr val="000000"/>
                </a:solidFill>
                <a:ea typeface="Helvetica"/>
                <a:cs typeface="Helvetica"/>
                <a:sym typeface="Helvetica"/>
              </a:rPr>
              <a:t>IPAC2019</a:t>
            </a:r>
            <a:r>
              <a:rPr lang="en-US" sz="1400" i="1" dirty="0">
                <a:solidFill>
                  <a:srgbClr val="000000"/>
                </a:solidFill>
                <a:ea typeface="Helvetica"/>
                <a:cs typeface="Helvetica"/>
                <a:sym typeface="Helvetica"/>
              </a:rPr>
              <a:t>, 2019</a:t>
            </a:r>
          </a:p>
        </p:txBody>
      </p:sp>
      <p:sp>
        <p:nvSpPr>
          <p:cNvPr id="6" name="Freccia a destra 5"/>
          <p:cNvSpPr/>
          <p:nvPr/>
        </p:nvSpPr>
        <p:spPr>
          <a:xfrm>
            <a:off x="5205283" y="4969082"/>
            <a:ext cx="994795" cy="1054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4729147" y="850726"/>
            <a:ext cx="2552249" cy="3293209"/>
          </a:xfrm>
          <a:prstGeom prst="rect">
            <a:avLst/>
          </a:prstGeom>
        </p:spPr>
        <p:txBody>
          <a:bodyPr wrap="square">
            <a:spAutoFit/>
          </a:bodyPr>
          <a:lstStyle/>
          <a:p>
            <a:pPr marL="0" lvl="3" algn="just"/>
            <a:r>
              <a:rPr lang="en-US" sz="1600" dirty="0">
                <a:cs typeface="Times New Roman" panose="02020603050405020304" pitchFamily="18" charset="0"/>
              </a:rPr>
              <a:t>The </a:t>
            </a:r>
            <a:r>
              <a:rPr lang="en-US" sz="1600" b="1" dirty="0">
                <a:cs typeface="Times New Roman" panose="02020603050405020304" pitchFamily="18" charset="0"/>
              </a:rPr>
              <a:t>CLIC case simulations have been replicated in order to found a scaling factor between CLIC and EUPRAXIA@SPARC_LAB </a:t>
            </a:r>
            <a:r>
              <a:rPr lang="en-US" sz="1600" b="1" dirty="0" smtClean="0">
                <a:cs typeface="Times New Roman" panose="02020603050405020304" pitchFamily="18" charset="0"/>
              </a:rPr>
              <a:t> structures </a:t>
            </a:r>
            <a:r>
              <a:rPr lang="en-US" sz="1600" dirty="0" smtClean="0">
                <a:cs typeface="Times New Roman" panose="02020603050405020304" pitchFamily="18" charset="0"/>
              </a:rPr>
              <a:t>thus </a:t>
            </a:r>
            <a:r>
              <a:rPr lang="en-US" sz="1600" dirty="0">
                <a:cs typeface="Times New Roman" panose="02020603050405020304" pitchFamily="18" charset="0"/>
              </a:rPr>
              <a:t>evaluating the expected current directly scaling the current measured at the X-box test stands at CERN.</a:t>
            </a:r>
          </a:p>
          <a:p>
            <a:pPr marL="0" lvl="3" algn="just"/>
            <a:r>
              <a:rPr lang="en-US" sz="1600" dirty="0">
                <a:cs typeface="Times New Roman" panose="02020603050405020304" pitchFamily="18" charset="0"/>
              </a:rPr>
              <a:t>We have considered in particular the downstream </a:t>
            </a:r>
            <a:r>
              <a:rPr lang="en-US" sz="1600" dirty="0" smtClean="0">
                <a:cs typeface="Times New Roman" panose="02020603050405020304" pitchFamily="18" charset="0"/>
              </a:rPr>
              <a:t>current.</a:t>
            </a:r>
            <a:endParaRPr lang="en-US" sz="1600" dirty="0">
              <a:cs typeface="Times New Roman" panose="02020603050405020304" pitchFamily="18" charset="0"/>
            </a:endParaRPr>
          </a:p>
        </p:txBody>
      </p:sp>
      <p:sp>
        <p:nvSpPr>
          <p:cNvPr id="8" name="CasellaDiTesto 7"/>
          <p:cNvSpPr txBox="1"/>
          <p:nvPr/>
        </p:nvSpPr>
        <p:spPr>
          <a:xfrm>
            <a:off x="10920633" y="4268684"/>
            <a:ext cx="1108765" cy="369332"/>
          </a:xfrm>
          <a:prstGeom prst="rect">
            <a:avLst/>
          </a:prstGeom>
          <a:noFill/>
        </p:spPr>
        <p:txBody>
          <a:bodyPr wrap="none" rtlCol="0">
            <a:spAutoFit/>
          </a:bodyPr>
          <a:lstStyle/>
          <a:p>
            <a:r>
              <a:rPr lang="en-GB" i="1" dirty="0" smtClean="0"/>
              <a:t>F. </a:t>
            </a:r>
            <a:r>
              <a:rPr lang="en-GB" i="1" dirty="0" err="1" smtClean="0"/>
              <a:t>Cardelli</a:t>
            </a:r>
            <a:endParaRPr lang="en-GB" i="1" dirty="0"/>
          </a:p>
        </p:txBody>
      </p:sp>
    </p:spTree>
    <p:extLst>
      <p:ext uri="{BB962C8B-B14F-4D97-AF65-F5344CB8AC3E}">
        <p14:creationId xmlns:p14="http://schemas.microsoft.com/office/powerpoint/2010/main" val="16817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8"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96099" y="0"/>
            <a:ext cx="6999801" cy="646331"/>
          </a:xfrm>
          <a:prstGeom prst="rect">
            <a:avLst/>
          </a:prstGeom>
        </p:spPr>
        <p:txBody>
          <a:bodyPr wrap="none">
            <a:spAutoFit/>
          </a:bodyPr>
          <a:lstStyle/>
          <a:p>
            <a:r>
              <a:rPr lang="en-GB" sz="3600" b="1" dirty="0" smtClean="0"/>
              <a:t>VACUUM PRESSURE CALCULATIONS</a:t>
            </a:r>
            <a:endParaRPr lang="en-GB" sz="3600" b="1" dirty="0"/>
          </a:p>
        </p:txBody>
      </p:sp>
      <p:sp>
        <p:nvSpPr>
          <p:cNvPr id="3" name="Rettangolo 2"/>
          <p:cNvSpPr/>
          <p:nvPr/>
        </p:nvSpPr>
        <p:spPr>
          <a:xfrm>
            <a:off x="0" y="746877"/>
            <a:ext cx="5723014" cy="2308324"/>
          </a:xfrm>
          <a:prstGeom prst="rect">
            <a:avLst/>
          </a:prstGeom>
        </p:spPr>
        <p:txBody>
          <a:bodyPr wrap="square">
            <a:spAutoFit/>
          </a:bodyPr>
          <a:lstStyle/>
          <a:p>
            <a:pPr marL="285750" indent="-285750" algn="just">
              <a:buFont typeface="Arial" panose="020B0604020202020204" pitchFamily="34" charset="0"/>
              <a:buChar char="•"/>
            </a:pPr>
            <a:r>
              <a:rPr lang="en-GB" b="1" dirty="0" smtClean="0">
                <a:sym typeface="Symbol" panose="05050102010706020507" pitchFamily="18" charset="2"/>
              </a:rPr>
              <a:t>Vacuum pressure simulations have been done using </a:t>
            </a:r>
            <a:r>
              <a:rPr lang="en-GB" dirty="0" err="1" smtClean="0">
                <a:sym typeface="Symbol" panose="05050102010706020507" pitchFamily="18" charset="2"/>
              </a:rPr>
              <a:t>Molflow</a:t>
            </a:r>
            <a:r>
              <a:rPr lang="en-GB" dirty="0" smtClean="0">
                <a:sym typeface="Symbol" panose="05050102010706020507" pitchFamily="18" charset="2"/>
              </a:rPr>
              <a:t> (CERN).</a:t>
            </a:r>
          </a:p>
          <a:p>
            <a:pPr marL="285750" indent="-285750" algn="just">
              <a:buFont typeface="Arial" panose="020B0604020202020204" pitchFamily="34" charset="0"/>
              <a:buChar char="•"/>
            </a:pPr>
            <a:endParaRPr lang="en-GB" dirty="0" smtClean="0">
              <a:sym typeface="Symbol" panose="05050102010706020507" pitchFamily="18" charset="2"/>
            </a:endParaRPr>
          </a:p>
          <a:p>
            <a:pPr marL="285750" indent="-285750" algn="just">
              <a:buFont typeface="Arial" panose="020B0604020202020204" pitchFamily="34" charset="0"/>
              <a:buChar char="•"/>
            </a:pPr>
            <a:r>
              <a:rPr lang="en-GB" dirty="0" smtClean="0">
                <a:sym typeface="Symbol" panose="05050102010706020507" pitchFamily="18" charset="2"/>
              </a:rPr>
              <a:t>To have a better control of the vacuum in the </a:t>
            </a:r>
            <a:r>
              <a:rPr lang="en-GB" dirty="0" err="1" smtClean="0">
                <a:sym typeface="Symbol" panose="05050102010706020507" pitchFamily="18" charset="2"/>
              </a:rPr>
              <a:t>center</a:t>
            </a:r>
            <a:r>
              <a:rPr lang="en-GB" dirty="0" smtClean="0">
                <a:sym typeface="Symbol" panose="05050102010706020507" pitchFamily="18" charset="2"/>
              </a:rPr>
              <a:t> of the structure, a dedicated chamber </a:t>
            </a:r>
            <a:r>
              <a:rPr lang="en-GB" dirty="0">
                <a:sym typeface="Symbol" panose="05050102010706020507" pitchFamily="18" charset="2"/>
              </a:rPr>
              <a:t>for vacuum treatment of </a:t>
            </a:r>
            <a:r>
              <a:rPr lang="en-GB" dirty="0" smtClean="0">
                <a:sym typeface="Symbol" panose="05050102010706020507" pitchFamily="18" charset="2"/>
              </a:rPr>
              <a:t>accelerating structures after their construction/brazing is probably necessary to </a:t>
            </a:r>
            <a:r>
              <a:rPr lang="en-GB" b="1" dirty="0" smtClean="0">
                <a:sym typeface="Symbol" panose="05050102010706020507" pitchFamily="18" charset="2"/>
              </a:rPr>
              <a:t>reduce the outgassing rate at levels below 10</a:t>
            </a:r>
            <a:r>
              <a:rPr lang="en-GB" b="1" baseline="30000" dirty="0" smtClean="0">
                <a:sym typeface="Symbol" panose="05050102010706020507" pitchFamily="18" charset="2"/>
              </a:rPr>
              <a:t>-12</a:t>
            </a:r>
            <a:r>
              <a:rPr lang="en-GB" b="1" dirty="0" smtClean="0">
                <a:sym typeface="Symbol" panose="05050102010706020507" pitchFamily="18" charset="2"/>
              </a:rPr>
              <a:t> mbar l/s/cm</a:t>
            </a:r>
            <a:r>
              <a:rPr lang="en-GB" b="1" baseline="30000" dirty="0" smtClean="0">
                <a:sym typeface="Symbol" panose="05050102010706020507" pitchFamily="18" charset="2"/>
              </a:rPr>
              <a:t>2</a:t>
            </a:r>
            <a:endParaRPr lang="en-GB" b="1" baseline="30000" dirty="0">
              <a:sym typeface="Symbol" panose="05050102010706020507" pitchFamily="18" charset="2"/>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59" y="3657601"/>
            <a:ext cx="5656755" cy="3025774"/>
          </a:xfrm>
          <a:prstGeom prst="rect">
            <a:avLst/>
          </a:prstGeom>
        </p:spPr>
      </p:pic>
      <p:graphicFrame>
        <p:nvGraphicFramePr>
          <p:cNvPr id="5" name="Grafico 4">
            <a:extLst>
              <a:ext uri="{FF2B5EF4-FFF2-40B4-BE49-F238E27FC236}">
                <a16:creationId xmlns:a16="http://schemas.microsoft.com/office/drawing/2014/main" id="{ABB1EB6E-A1ED-4670-A6F4-220967339D01}"/>
              </a:ext>
            </a:extLst>
          </p:cNvPr>
          <p:cNvGraphicFramePr>
            <a:graphicFrameLocks/>
          </p:cNvGraphicFramePr>
          <p:nvPr>
            <p:extLst>
              <p:ext uri="{D42A27DB-BD31-4B8C-83A1-F6EECF244321}">
                <p14:modId xmlns:p14="http://schemas.microsoft.com/office/powerpoint/2010/main" val="2921092548"/>
              </p:ext>
            </p:extLst>
          </p:nvPr>
        </p:nvGraphicFramePr>
        <p:xfrm>
          <a:off x="5738192" y="1423175"/>
          <a:ext cx="6453808" cy="4383506"/>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54FD4779-8A66-4C9C-B18D-FA09A3CD857B}"/>
                  </a:ext>
                </a:extLst>
              </p:cNvPr>
              <p:cNvSpPr txBox="1"/>
              <p:nvPr/>
            </p:nvSpPr>
            <p:spPr>
              <a:xfrm>
                <a:off x="11025924" y="4453281"/>
                <a:ext cx="1039195"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𝑚𝑏𝑎𝑟</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rPr>
                                <m:t>𝑙</m:t>
                              </m:r>
                            </m:num>
                            <m:den>
                              <m:r>
                                <a:rPr lang="it-IT" i="1">
                                  <a:latin typeface="Cambria Math" panose="02040503050406030204" pitchFamily="18" charset="0"/>
                                </a:rPr>
                                <m:t>𝑠</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rPr>
                                <m:t> </m:t>
                              </m:r>
                              <m:sSup>
                                <m:sSupPr>
                                  <m:ctrlPr>
                                    <a:rPr lang="it-IT" i="1">
                                      <a:latin typeface="Cambria Math" panose="02040503050406030204" pitchFamily="18" charset="0"/>
                                    </a:rPr>
                                  </m:ctrlPr>
                                </m:sSupPr>
                                <m:e>
                                  <m:r>
                                    <a:rPr lang="it-IT" i="1">
                                      <a:latin typeface="Cambria Math" panose="02040503050406030204" pitchFamily="18" charset="0"/>
                                    </a:rPr>
                                    <m:t>𝑐𝑚</m:t>
                                  </m:r>
                                </m:e>
                                <m:sup>
                                  <m:r>
                                    <a:rPr lang="it-IT" i="1">
                                      <a:latin typeface="Cambria Math" panose="02040503050406030204" pitchFamily="18" charset="0"/>
                                    </a:rPr>
                                    <m:t>2</m:t>
                                  </m:r>
                                </m:sup>
                              </m:sSup>
                            </m:den>
                          </m:f>
                        </m:e>
                      </m:d>
                    </m:oMath>
                  </m:oMathPara>
                </a14:m>
                <a:endParaRPr lang="it-IT" dirty="0"/>
              </a:p>
            </p:txBody>
          </p:sp>
        </mc:Choice>
        <mc:Fallback xmlns="">
          <p:sp>
            <p:nvSpPr>
              <p:cNvPr id="6" name="CasellaDiTesto 5">
                <a:extLst>
                  <a:ext uri="{FF2B5EF4-FFF2-40B4-BE49-F238E27FC236}">
                    <a16:creationId xmlns:a16="http://schemas.microsoft.com/office/drawing/2014/main" id="{54FD4779-8A66-4C9C-B18D-FA09A3CD857B}"/>
                  </a:ext>
                </a:extLst>
              </p:cNvPr>
              <p:cNvSpPr txBox="1">
                <a:spLocks noRot="1" noChangeAspect="1" noMove="1" noResize="1" noEditPoints="1" noAdjustHandles="1" noChangeArrowheads="1" noChangeShapeType="1" noTextEdit="1"/>
              </p:cNvSpPr>
              <p:nvPr/>
            </p:nvSpPr>
            <p:spPr>
              <a:xfrm>
                <a:off x="11025924" y="4453281"/>
                <a:ext cx="1039195" cy="616387"/>
              </a:xfrm>
              <a:prstGeom prst="rect">
                <a:avLst/>
              </a:prstGeom>
              <a:blipFill>
                <a:blip r:embed="rId4"/>
                <a:stretch>
                  <a:fillRect/>
                </a:stretch>
              </a:blipFill>
            </p:spPr>
            <p:txBody>
              <a:bodyPr/>
              <a:lstStyle/>
              <a:p>
                <a:r>
                  <a:rPr lang="en-GB">
                    <a:noFill/>
                  </a:rPr>
                  <a:t> </a:t>
                </a:r>
              </a:p>
            </p:txBody>
          </p:sp>
        </mc:Fallback>
      </mc:AlternateContent>
      <p:sp>
        <p:nvSpPr>
          <p:cNvPr id="7" name="CasellaDiTesto 6"/>
          <p:cNvSpPr txBox="1"/>
          <p:nvPr/>
        </p:nvSpPr>
        <p:spPr>
          <a:xfrm>
            <a:off x="5870652" y="6314043"/>
            <a:ext cx="862480" cy="369332"/>
          </a:xfrm>
          <a:prstGeom prst="rect">
            <a:avLst/>
          </a:prstGeom>
          <a:noFill/>
        </p:spPr>
        <p:txBody>
          <a:bodyPr wrap="none" rtlCol="0">
            <a:spAutoFit/>
          </a:bodyPr>
          <a:lstStyle/>
          <a:p>
            <a:r>
              <a:rPr lang="en-GB" i="1" dirty="0" smtClean="0"/>
              <a:t>A. </a:t>
            </a:r>
            <a:r>
              <a:rPr lang="en-GB" i="1" dirty="0" err="1" smtClean="0"/>
              <a:t>Liedl</a:t>
            </a:r>
            <a:endParaRPr lang="en-GB" i="1" dirty="0"/>
          </a:p>
        </p:txBody>
      </p:sp>
    </p:spTree>
    <p:extLst>
      <p:ext uri="{BB962C8B-B14F-4D97-AF65-F5344CB8AC3E}">
        <p14:creationId xmlns:p14="http://schemas.microsoft.com/office/powerpoint/2010/main" val="215006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8BAF88E-A866-45FF-9BA1-387C4A4909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0893" y="4045133"/>
            <a:ext cx="2747895" cy="2309034"/>
          </a:xfrm>
          <a:prstGeom prst="rect">
            <a:avLst/>
          </a:prstGeom>
        </p:spPr>
      </p:pic>
      <p:graphicFrame>
        <p:nvGraphicFramePr>
          <p:cNvPr id="3" name="Tabella 6">
            <a:extLst>
              <a:ext uri="{FF2B5EF4-FFF2-40B4-BE49-F238E27FC236}">
                <a16:creationId xmlns:a16="http://schemas.microsoft.com/office/drawing/2014/main" id="{DA702539-445F-428A-A1B9-0D72CE656F86}"/>
              </a:ext>
            </a:extLst>
          </p:cNvPr>
          <p:cNvGraphicFramePr>
            <a:graphicFrameLocks noGrp="1"/>
          </p:cNvGraphicFramePr>
          <p:nvPr>
            <p:extLst>
              <p:ext uri="{D42A27DB-BD31-4B8C-83A1-F6EECF244321}">
                <p14:modId xmlns:p14="http://schemas.microsoft.com/office/powerpoint/2010/main" val="2442612274"/>
              </p:ext>
            </p:extLst>
          </p:nvPr>
        </p:nvGraphicFramePr>
        <p:xfrm>
          <a:off x="8526011" y="633397"/>
          <a:ext cx="3603873" cy="4010662"/>
        </p:xfrm>
        <a:graphic>
          <a:graphicData uri="http://schemas.openxmlformats.org/drawingml/2006/table">
            <a:tbl>
              <a:tblPr firstRow="1" bandRow="1">
                <a:tableStyleId>{5940675A-B579-460E-94D1-54222C63F5DA}</a:tableStyleId>
              </a:tblPr>
              <a:tblGrid>
                <a:gridCol w="2257900">
                  <a:extLst>
                    <a:ext uri="{9D8B030D-6E8A-4147-A177-3AD203B41FA5}">
                      <a16:colId xmlns:a16="http://schemas.microsoft.com/office/drawing/2014/main" val="3352799684"/>
                    </a:ext>
                  </a:extLst>
                </a:gridCol>
                <a:gridCol w="596262">
                  <a:extLst>
                    <a:ext uri="{9D8B030D-6E8A-4147-A177-3AD203B41FA5}">
                      <a16:colId xmlns:a16="http://schemas.microsoft.com/office/drawing/2014/main" val="1057216925"/>
                    </a:ext>
                  </a:extLst>
                </a:gridCol>
                <a:gridCol w="749711">
                  <a:extLst>
                    <a:ext uri="{9D8B030D-6E8A-4147-A177-3AD203B41FA5}">
                      <a16:colId xmlns:a16="http://schemas.microsoft.com/office/drawing/2014/main" val="3170265039"/>
                    </a:ext>
                  </a:extLst>
                </a:gridCol>
              </a:tblGrid>
              <a:tr h="334434">
                <a:tc gridSpan="3">
                  <a:txBody>
                    <a:bodyPr/>
                    <a:lstStyle/>
                    <a:p>
                      <a:r>
                        <a:rPr lang="it-IT" sz="1600" b="1" dirty="0" err="1"/>
                        <a:t>Operational</a:t>
                      </a:r>
                      <a:r>
                        <a:rPr lang="it-IT" sz="1600" b="1" dirty="0"/>
                        <a:t> </a:t>
                      </a:r>
                      <a:r>
                        <a:rPr lang="it-IT" sz="1600" b="1" dirty="0" err="1"/>
                        <a:t>Parameters</a:t>
                      </a:r>
                      <a:endParaRPr lang="it-IT" sz="1600" b="1" dirty="0"/>
                    </a:p>
                  </a:txBody>
                  <a:tcPr>
                    <a:solidFill>
                      <a:srgbClr val="FFFF00"/>
                    </a:solidFill>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810875352"/>
                  </a:ext>
                </a:extLst>
              </a:tr>
              <a:tr h="370840">
                <a:tc>
                  <a:txBody>
                    <a:bodyPr/>
                    <a:lstStyle/>
                    <a:p>
                      <a:r>
                        <a:rPr lang="it-IT" sz="1600" dirty="0"/>
                        <a:t>RF frequency</a:t>
                      </a:r>
                    </a:p>
                  </a:txBody>
                  <a:tcPr/>
                </a:tc>
                <a:tc>
                  <a:txBody>
                    <a:bodyPr/>
                    <a:lstStyle/>
                    <a:p>
                      <a:r>
                        <a:rPr lang="it-IT" sz="1600" dirty="0"/>
                        <a:t>GHz</a:t>
                      </a:r>
                    </a:p>
                  </a:txBody>
                  <a:tcPr/>
                </a:tc>
                <a:tc>
                  <a:txBody>
                    <a:bodyPr/>
                    <a:lstStyle/>
                    <a:p>
                      <a:r>
                        <a:rPr lang="it-IT" sz="1600" dirty="0"/>
                        <a:t>11.994</a:t>
                      </a:r>
                    </a:p>
                  </a:txBody>
                  <a:tcPr/>
                </a:tc>
                <a:extLst>
                  <a:ext uri="{0D108BD9-81ED-4DB2-BD59-A6C34878D82A}">
                    <a16:rowId xmlns:a16="http://schemas.microsoft.com/office/drawing/2014/main" val="1841521843"/>
                  </a:ext>
                </a:extLst>
              </a:tr>
              <a:tr h="370840">
                <a:tc>
                  <a:txBody>
                    <a:bodyPr/>
                    <a:lstStyle/>
                    <a:p>
                      <a:r>
                        <a:rPr lang="it-IT" sz="1600" dirty="0"/>
                        <a:t>RF Peak Power</a:t>
                      </a:r>
                    </a:p>
                  </a:txBody>
                  <a:tcPr/>
                </a:tc>
                <a:tc>
                  <a:txBody>
                    <a:bodyPr/>
                    <a:lstStyle/>
                    <a:p>
                      <a:r>
                        <a:rPr lang="it-IT" sz="1600" dirty="0"/>
                        <a:t>MW</a:t>
                      </a:r>
                    </a:p>
                  </a:txBody>
                  <a:tcPr/>
                </a:tc>
                <a:tc>
                  <a:txBody>
                    <a:bodyPr/>
                    <a:lstStyle/>
                    <a:p>
                      <a:r>
                        <a:rPr lang="it-IT" sz="1600" dirty="0"/>
                        <a:t>50</a:t>
                      </a:r>
                    </a:p>
                  </a:txBody>
                  <a:tcPr/>
                </a:tc>
                <a:extLst>
                  <a:ext uri="{0D108BD9-81ED-4DB2-BD59-A6C34878D82A}">
                    <a16:rowId xmlns:a16="http://schemas.microsoft.com/office/drawing/2014/main" val="3856143205"/>
                  </a:ext>
                </a:extLst>
              </a:tr>
              <a:tr h="370840">
                <a:tc>
                  <a:txBody>
                    <a:bodyPr/>
                    <a:lstStyle/>
                    <a:p>
                      <a:r>
                        <a:rPr lang="it-IT" sz="1600" dirty="0"/>
                        <a:t>Gain</a:t>
                      </a:r>
                    </a:p>
                  </a:txBody>
                  <a:tcPr/>
                </a:tc>
                <a:tc>
                  <a:txBody>
                    <a:bodyPr/>
                    <a:lstStyle/>
                    <a:p>
                      <a:r>
                        <a:rPr lang="it-IT" sz="1600" dirty="0"/>
                        <a:t>dB</a:t>
                      </a:r>
                    </a:p>
                  </a:txBody>
                  <a:tcPr/>
                </a:tc>
                <a:tc>
                  <a:txBody>
                    <a:bodyPr/>
                    <a:lstStyle/>
                    <a:p>
                      <a:r>
                        <a:rPr lang="it-IT" sz="1600" dirty="0"/>
                        <a:t>48</a:t>
                      </a:r>
                    </a:p>
                  </a:txBody>
                  <a:tcPr/>
                </a:tc>
                <a:extLst>
                  <a:ext uri="{0D108BD9-81ED-4DB2-BD59-A6C34878D82A}">
                    <a16:rowId xmlns:a16="http://schemas.microsoft.com/office/drawing/2014/main" val="1221215836"/>
                  </a:ext>
                </a:extLst>
              </a:tr>
              <a:tr h="370840">
                <a:tc>
                  <a:txBody>
                    <a:bodyPr/>
                    <a:lstStyle/>
                    <a:p>
                      <a:r>
                        <a:rPr lang="it-IT" sz="1600" dirty="0"/>
                        <a:t>Modulator Peak Power</a:t>
                      </a:r>
                    </a:p>
                  </a:txBody>
                  <a:tcPr/>
                </a:tc>
                <a:tc>
                  <a:txBody>
                    <a:bodyPr/>
                    <a:lstStyle/>
                    <a:p>
                      <a:r>
                        <a:rPr lang="it-IT" sz="1600" dirty="0"/>
                        <a:t>MW</a:t>
                      </a:r>
                    </a:p>
                  </a:txBody>
                  <a:tcPr/>
                </a:tc>
                <a:tc>
                  <a:txBody>
                    <a:bodyPr/>
                    <a:lstStyle/>
                    <a:p>
                      <a:r>
                        <a:rPr lang="it-IT" sz="1600" dirty="0"/>
                        <a:t>140</a:t>
                      </a:r>
                    </a:p>
                  </a:txBody>
                  <a:tcPr/>
                </a:tc>
                <a:extLst>
                  <a:ext uri="{0D108BD9-81ED-4DB2-BD59-A6C34878D82A}">
                    <a16:rowId xmlns:a16="http://schemas.microsoft.com/office/drawing/2014/main" val="1706625546"/>
                  </a:ext>
                </a:extLst>
              </a:tr>
              <a:tr h="370840">
                <a:tc>
                  <a:txBody>
                    <a:bodyPr/>
                    <a:lstStyle/>
                    <a:p>
                      <a:r>
                        <a:rPr lang="it-IT" sz="1600" dirty="0" err="1"/>
                        <a:t>Operational</a:t>
                      </a:r>
                      <a:r>
                        <a:rPr lang="it-IT" sz="1600" dirty="0"/>
                        <a:t> </a:t>
                      </a:r>
                      <a:r>
                        <a:rPr lang="it-IT" sz="1600" dirty="0" err="1"/>
                        <a:t>voltage</a:t>
                      </a:r>
                      <a:endParaRPr lang="it-IT" sz="1600" dirty="0"/>
                    </a:p>
                  </a:txBody>
                  <a:tcPr/>
                </a:tc>
                <a:tc>
                  <a:txBody>
                    <a:bodyPr/>
                    <a:lstStyle/>
                    <a:p>
                      <a:r>
                        <a:rPr lang="it-IT" sz="1600" dirty="0"/>
                        <a:t>kV</a:t>
                      </a:r>
                    </a:p>
                  </a:txBody>
                  <a:tcPr/>
                </a:tc>
                <a:tc>
                  <a:txBody>
                    <a:bodyPr/>
                    <a:lstStyle/>
                    <a:p>
                      <a:r>
                        <a:rPr lang="it-IT" sz="1600" dirty="0"/>
                        <a:t>420</a:t>
                      </a:r>
                    </a:p>
                  </a:txBody>
                  <a:tcPr/>
                </a:tc>
                <a:extLst>
                  <a:ext uri="{0D108BD9-81ED-4DB2-BD59-A6C34878D82A}">
                    <a16:rowId xmlns:a16="http://schemas.microsoft.com/office/drawing/2014/main" val="3667466686"/>
                  </a:ext>
                </a:extLst>
              </a:tr>
              <a:tr h="370840">
                <a:tc>
                  <a:txBody>
                    <a:bodyPr/>
                    <a:lstStyle/>
                    <a:p>
                      <a:r>
                        <a:rPr lang="it-IT" sz="1600" dirty="0" err="1"/>
                        <a:t>Operational</a:t>
                      </a:r>
                      <a:r>
                        <a:rPr lang="it-IT" sz="1600" dirty="0"/>
                        <a:t> </a:t>
                      </a:r>
                      <a:r>
                        <a:rPr lang="it-IT" sz="1600" dirty="0" err="1"/>
                        <a:t>current</a:t>
                      </a:r>
                      <a:endParaRPr lang="it-IT" sz="1600" dirty="0"/>
                    </a:p>
                  </a:txBody>
                  <a:tcPr/>
                </a:tc>
                <a:tc>
                  <a:txBody>
                    <a:bodyPr/>
                    <a:lstStyle/>
                    <a:p>
                      <a:r>
                        <a:rPr lang="it-IT" sz="1600" dirty="0"/>
                        <a:t>A</a:t>
                      </a:r>
                    </a:p>
                  </a:txBody>
                  <a:tcPr/>
                </a:tc>
                <a:tc>
                  <a:txBody>
                    <a:bodyPr/>
                    <a:lstStyle/>
                    <a:p>
                      <a:r>
                        <a:rPr lang="it-IT" sz="1600" dirty="0"/>
                        <a:t>320</a:t>
                      </a:r>
                    </a:p>
                  </a:txBody>
                  <a:tcPr/>
                </a:tc>
                <a:extLst>
                  <a:ext uri="{0D108BD9-81ED-4DB2-BD59-A6C34878D82A}">
                    <a16:rowId xmlns:a16="http://schemas.microsoft.com/office/drawing/2014/main" val="4168629402"/>
                  </a:ext>
                </a:extLst>
              </a:tr>
              <a:tr h="370840">
                <a:tc>
                  <a:txBody>
                    <a:bodyPr/>
                    <a:lstStyle/>
                    <a:p>
                      <a:r>
                        <a:rPr lang="it-IT" sz="1600" dirty="0"/>
                        <a:t>PRF Range</a:t>
                      </a:r>
                    </a:p>
                  </a:txBody>
                  <a:tcPr/>
                </a:tc>
                <a:tc>
                  <a:txBody>
                    <a:bodyPr/>
                    <a:lstStyle/>
                    <a:p>
                      <a:r>
                        <a:rPr lang="it-IT" sz="1600" dirty="0"/>
                        <a:t>Hz</a:t>
                      </a:r>
                    </a:p>
                  </a:txBody>
                  <a:tcPr/>
                </a:tc>
                <a:tc>
                  <a:txBody>
                    <a:bodyPr/>
                    <a:lstStyle/>
                    <a:p>
                      <a:r>
                        <a:rPr lang="it-IT" sz="1600" dirty="0"/>
                        <a:t>1-100</a:t>
                      </a:r>
                    </a:p>
                  </a:txBody>
                  <a:tcPr/>
                </a:tc>
                <a:extLst>
                  <a:ext uri="{0D108BD9-81ED-4DB2-BD59-A6C34878D82A}">
                    <a16:rowId xmlns:a16="http://schemas.microsoft.com/office/drawing/2014/main" val="88283752"/>
                  </a:ext>
                </a:extLst>
              </a:tr>
              <a:tr h="359834">
                <a:tc>
                  <a:txBody>
                    <a:bodyPr/>
                    <a:lstStyle/>
                    <a:p>
                      <a:r>
                        <a:rPr lang="it-IT" sz="1600" dirty="0" err="1"/>
                        <a:t>Pulse</a:t>
                      </a:r>
                      <a:r>
                        <a:rPr lang="it-IT" sz="1600" dirty="0"/>
                        <a:t> </a:t>
                      </a:r>
                      <a:r>
                        <a:rPr lang="it-IT" sz="1600" dirty="0" err="1"/>
                        <a:t>length</a:t>
                      </a:r>
                      <a:r>
                        <a:rPr lang="it-IT" sz="1600" dirty="0"/>
                        <a:t> (top)</a:t>
                      </a:r>
                    </a:p>
                  </a:txBody>
                  <a:tcPr/>
                </a:tc>
                <a:tc>
                  <a:txBody>
                    <a:bodyPr/>
                    <a:lstStyle/>
                    <a:p>
                      <a:r>
                        <a:rPr lang="it-IT" sz="1600" dirty="0" err="1"/>
                        <a:t>us</a:t>
                      </a:r>
                      <a:endParaRPr lang="it-IT" sz="1600" dirty="0"/>
                    </a:p>
                  </a:txBody>
                  <a:tcPr/>
                </a:tc>
                <a:tc>
                  <a:txBody>
                    <a:bodyPr/>
                    <a:lstStyle/>
                    <a:p>
                      <a:r>
                        <a:rPr lang="it-IT" sz="1600" dirty="0"/>
                        <a:t>0.5 – 2 </a:t>
                      </a:r>
                    </a:p>
                  </a:txBody>
                  <a:tcPr/>
                </a:tc>
                <a:extLst>
                  <a:ext uri="{0D108BD9-81ED-4DB2-BD59-A6C34878D82A}">
                    <a16:rowId xmlns:a16="http://schemas.microsoft.com/office/drawing/2014/main" val="2271023958"/>
                  </a:ext>
                </a:extLst>
              </a:tr>
              <a:tr h="359834">
                <a:tc>
                  <a:txBody>
                    <a:bodyPr/>
                    <a:lstStyle/>
                    <a:p>
                      <a:r>
                        <a:rPr lang="it-IT" sz="1600" dirty="0"/>
                        <a:t>Top </a:t>
                      </a:r>
                      <a:r>
                        <a:rPr lang="it-IT" sz="1600" dirty="0" err="1"/>
                        <a:t>flatness</a:t>
                      </a:r>
                      <a:endParaRPr lang="it-IT" sz="1600" dirty="0"/>
                    </a:p>
                  </a:txBody>
                  <a:tcPr/>
                </a:tc>
                <a:tc>
                  <a:txBody>
                    <a:bodyPr/>
                    <a:lstStyle/>
                    <a:p>
                      <a:r>
                        <a:rPr lang="it-IT" sz="1600" dirty="0"/>
                        <a:t>%</a:t>
                      </a:r>
                    </a:p>
                  </a:txBody>
                  <a:tcPr/>
                </a:tc>
                <a:tc>
                  <a:txBody>
                    <a:bodyPr/>
                    <a:lstStyle/>
                    <a:p>
                      <a:r>
                        <a:rPr lang="it-IT" sz="1600" dirty="0"/>
                        <a:t>&lt;±0.25</a:t>
                      </a:r>
                    </a:p>
                  </a:txBody>
                  <a:tcPr/>
                </a:tc>
                <a:extLst>
                  <a:ext uri="{0D108BD9-81ED-4DB2-BD59-A6C34878D82A}">
                    <a16:rowId xmlns:a16="http://schemas.microsoft.com/office/drawing/2014/main" val="4114138602"/>
                  </a:ext>
                </a:extLst>
              </a:tr>
              <a:tr h="359834">
                <a:tc>
                  <a:txBody>
                    <a:bodyPr/>
                    <a:lstStyle/>
                    <a:p>
                      <a:r>
                        <a:rPr lang="it-IT" sz="1600" dirty="0" err="1"/>
                        <a:t>Pulse</a:t>
                      </a:r>
                      <a:r>
                        <a:rPr lang="it-IT" sz="1600" dirty="0"/>
                        <a:t> to </a:t>
                      </a:r>
                      <a:r>
                        <a:rPr lang="it-IT" sz="1600" dirty="0" err="1"/>
                        <a:t>pulse</a:t>
                      </a:r>
                      <a:r>
                        <a:rPr lang="it-IT" sz="1600" dirty="0"/>
                        <a:t> </a:t>
                      </a:r>
                      <a:r>
                        <a:rPr lang="it-IT" sz="1600" dirty="0" err="1"/>
                        <a:t>stability</a:t>
                      </a:r>
                      <a:endParaRPr lang="it-IT" sz="1600" dirty="0"/>
                    </a:p>
                  </a:txBody>
                  <a:tcPr/>
                </a:tc>
                <a:tc>
                  <a:txBody>
                    <a:bodyPr/>
                    <a:lstStyle/>
                    <a:p>
                      <a:r>
                        <a:rPr lang="it-IT" sz="1600" dirty="0"/>
                        <a:t>ppm</a:t>
                      </a:r>
                    </a:p>
                  </a:txBody>
                  <a:tcPr/>
                </a:tc>
                <a:tc>
                  <a:txBody>
                    <a:bodyPr/>
                    <a:lstStyle/>
                    <a:p>
                      <a:r>
                        <a:rPr lang="it-IT" sz="1600" dirty="0"/>
                        <a:t>&lt;50</a:t>
                      </a:r>
                    </a:p>
                  </a:txBody>
                  <a:tcPr/>
                </a:tc>
                <a:extLst>
                  <a:ext uri="{0D108BD9-81ED-4DB2-BD59-A6C34878D82A}">
                    <a16:rowId xmlns:a16="http://schemas.microsoft.com/office/drawing/2014/main" val="997456786"/>
                  </a:ext>
                </a:extLst>
              </a:tr>
            </a:tbl>
          </a:graphicData>
        </a:graphic>
      </p:graphicFrame>
      <p:sp>
        <p:nvSpPr>
          <p:cNvPr id="4" name="CasellaDiTesto 3">
            <a:extLst>
              <a:ext uri="{FF2B5EF4-FFF2-40B4-BE49-F238E27FC236}">
                <a16:creationId xmlns:a16="http://schemas.microsoft.com/office/drawing/2014/main" id="{DCF028E2-48C9-4835-981D-6675725D763A}"/>
              </a:ext>
            </a:extLst>
          </p:cNvPr>
          <p:cNvSpPr txBox="1"/>
          <p:nvPr/>
        </p:nvSpPr>
        <p:spPr>
          <a:xfrm>
            <a:off x="3094764" y="-74489"/>
            <a:ext cx="6305115" cy="707886"/>
          </a:xfrm>
          <a:prstGeom prst="rect">
            <a:avLst/>
          </a:prstGeom>
          <a:noFill/>
        </p:spPr>
        <p:txBody>
          <a:bodyPr wrap="square" rtlCol="0">
            <a:spAutoFit/>
          </a:bodyPr>
          <a:lstStyle/>
          <a:p>
            <a:r>
              <a:rPr lang="it-IT" sz="4000" b="1" cap="all" dirty="0"/>
              <a:t>X-band RF </a:t>
            </a:r>
            <a:r>
              <a:rPr lang="it-IT" sz="4000" b="1" cap="all" dirty="0" err="1"/>
              <a:t>power</a:t>
            </a:r>
            <a:r>
              <a:rPr lang="it-IT" sz="4000" b="1" cap="all" dirty="0"/>
              <a:t> </a:t>
            </a:r>
            <a:r>
              <a:rPr lang="it-IT" sz="4000" b="1" cap="all" dirty="0" smtClean="0"/>
              <a:t>station </a:t>
            </a:r>
            <a:endParaRPr lang="it-IT" sz="4000" b="1" cap="all" dirty="0"/>
          </a:p>
        </p:txBody>
      </p:sp>
      <p:pic>
        <p:nvPicPr>
          <p:cNvPr id="5" name="Immagine 4">
            <a:extLst>
              <a:ext uri="{FF2B5EF4-FFF2-40B4-BE49-F238E27FC236}">
                <a16:creationId xmlns:a16="http://schemas.microsoft.com/office/drawing/2014/main" id="{C414697E-B834-4421-8951-88DC4FBE6E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94" y="4144075"/>
            <a:ext cx="1638950" cy="2617516"/>
          </a:xfrm>
          <a:prstGeom prst="rect">
            <a:avLst/>
          </a:prstGeom>
        </p:spPr>
      </p:pic>
      <p:sp>
        <p:nvSpPr>
          <p:cNvPr id="6" name="CasellaDiTesto 5">
            <a:extLst>
              <a:ext uri="{FF2B5EF4-FFF2-40B4-BE49-F238E27FC236}">
                <a16:creationId xmlns:a16="http://schemas.microsoft.com/office/drawing/2014/main" id="{6E8D7C62-29BB-41E0-958F-54FB0494B5A8}"/>
              </a:ext>
            </a:extLst>
          </p:cNvPr>
          <p:cNvSpPr txBox="1"/>
          <p:nvPr/>
        </p:nvSpPr>
        <p:spPr>
          <a:xfrm>
            <a:off x="3498276" y="6177428"/>
            <a:ext cx="2449210" cy="646331"/>
          </a:xfrm>
          <a:prstGeom prst="rect">
            <a:avLst/>
          </a:prstGeom>
          <a:noFill/>
        </p:spPr>
        <p:txBody>
          <a:bodyPr wrap="square" rtlCol="0">
            <a:spAutoFit/>
          </a:bodyPr>
          <a:lstStyle/>
          <a:p>
            <a:pPr algn="ctr"/>
            <a:r>
              <a:rPr lang="it-IT" dirty="0"/>
              <a:t>Solid State Modulator </a:t>
            </a:r>
            <a:r>
              <a:rPr lang="it-IT" dirty="0" err="1"/>
              <a:t>Scandinova</a:t>
            </a:r>
            <a:r>
              <a:rPr lang="it-IT" dirty="0"/>
              <a:t> k400</a:t>
            </a:r>
          </a:p>
        </p:txBody>
      </p:sp>
      <p:sp>
        <p:nvSpPr>
          <p:cNvPr id="8" name="CasellaDiTesto 7">
            <a:extLst>
              <a:ext uri="{FF2B5EF4-FFF2-40B4-BE49-F238E27FC236}">
                <a16:creationId xmlns:a16="http://schemas.microsoft.com/office/drawing/2014/main" id="{9FB2A218-1DE8-4C45-98F0-86C6C279457B}"/>
              </a:ext>
            </a:extLst>
          </p:cNvPr>
          <p:cNvSpPr txBox="1"/>
          <p:nvPr/>
        </p:nvSpPr>
        <p:spPr>
          <a:xfrm>
            <a:off x="1426619" y="6118131"/>
            <a:ext cx="1681490" cy="646331"/>
          </a:xfrm>
          <a:prstGeom prst="rect">
            <a:avLst/>
          </a:prstGeom>
          <a:noFill/>
        </p:spPr>
        <p:txBody>
          <a:bodyPr wrap="square" rtlCol="0">
            <a:spAutoFit/>
          </a:bodyPr>
          <a:lstStyle/>
          <a:p>
            <a:pPr algn="ctr"/>
            <a:r>
              <a:rPr lang="it-IT" dirty="0"/>
              <a:t>Klystron CPI VKX-8311A</a:t>
            </a:r>
          </a:p>
        </p:txBody>
      </p:sp>
      <p:sp>
        <p:nvSpPr>
          <p:cNvPr id="13" name="CasellaDiTesto 12"/>
          <p:cNvSpPr txBox="1"/>
          <p:nvPr/>
        </p:nvSpPr>
        <p:spPr>
          <a:xfrm>
            <a:off x="0" y="741739"/>
            <a:ext cx="8347111" cy="3539430"/>
          </a:xfrm>
          <a:prstGeom prst="rect">
            <a:avLst/>
          </a:prstGeom>
          <a:noFill/>
        </p:spPr>
        <p:txBody>
          <a:bodyPr wrap="square" rtlCol="0">
            <a:spAutoFit/>
          </a:bodyPr>
          <a:lstStyle/>
          <a:p>
            <a:pPr marL="285750" indent="-285750" algn="just">
              <a:buFont typeface="Symbol" panose="05050102010706020507" pitchFamily="18" charset="2"/>
              <a:buChar char="Þ"/>
            </a:pPr>
            <a:r>
              <a:rPr lang="en-US" sz="1600" dirty="0" smtClean="0">
                <a:sym typeface="Symbol" panose="05050102010706020507" pitchFamily="18" charset="2"/>
              </a:rPr>
              <a:t>The X Band power station is based on </a:t>
            </a:r>
            <a:r>
              <a:rPr lang="en-US" sz="1600" b="1" dirty="0" smtClean="0">
                <a:sym typeface="Symbol" panose="05050102010706020507" pitchFamily="18" charset="2"/>
              </a:rPr>
              <a:t>CPI klystron and </a:t>
            </a:r>
            <a:r>
              <a:rPr lang="en-US" sz="1600" b="1" dirty="0" err="1" smtClean="0">
                <a:sym typeface="Symbol" panose="05050102010706020507" pitchFamily="18" charset="2"/>
              </a:rPr>
              <a:t>Scandinova</a:t>
            </a:r>
            <a:r>
              <a:rPr lang="en-US" sz="1600" b="1" dirty="0" smtClean="0">
                <a:sym typeface="Symbol" panose="05050102010706020507" pitchFamily="18" charset="2"/>
              </a:rPr>
              <a:t> Modulators</a:t>
            </a:r>
          </a:p>
          <a:p>
            <a:pPr marL="285750" indent="-285750" algn="just">
              <a:buFont typeface="Symbol" panose="05050102010706020507" pitchFamily="18" charset="2"/>
              <a:buChar char="Þ"/>
            </a:pPr>
            <a:endParaRPr lang="en-US" sz="1600" dirty="0" smtClean="0">
              <a:sym typeface="Symbol" panose="05050102010706020507" pitchFamily="18" charset="2"/>
            </a:endParaRPr>
          </a:p>
          <a:p>
            <a:pPr marL="285750" indent="-285750" algn="just">
              <a:buFont typeface="Symbol" panose="05050102010706020507" pitchFamily="18" charset="2"/>
              <a:buChar char="Þ"/>
            </a:pPr>
            <a:r>
              <a:rPr lang="en-US" sz="1600" b="1" dirty="0" smtClean="0"/>
              <a:t>Reliable operation of the power source at full performances 100 Hz/50 MW needs to be verified and tested</a:t>
            </a:r>
            <a:r>
              <a:rPr lang="en-US" sz="1600" dirty="0"/>
              <a:t> </a:t>
            </a:r>
            <a:r>
              <a:rPr lang="en-US" sz="1600" b="1" dirty="0" smtClean="0">
                <a:sym typeface="Symbol" panose="05050102010706020507" pitchFamily="18" charset="2"/>
              </a:rPr>
              <a:t></a:t>
            </a:r>
            <a:r>
              <a:rPr lang="en-US" sz="1600" b="1" dirty="0" smtClean="0"/>
              <a:t> it is necessary the acquisition of a nominal klystron+ 1 spare.</a:t>
            </a:r>
          </a:p>
          <a:p>
            <a:pPr marL="285750" indent="-285750" algn="just">
              <a:buFont typeface="Symbol" panose="05050102010706020507" pitchFamily="18" charset="2"/>
              <a:buChar char="Þ"/>
            </a:pPr>
            <a:endParaRPr lang="en-US" sz="1600" dirty="0" smtClean="0"/>
          </a:p>
          <a:p>
            <a:pPr marL="285750" indent="-285750" algn="just">
              <a:buFont typeface="Symbol" panose="05050102010706020507" pitchFamily="18" charset="2"/>
              <a:buChar char="Þ"/>
            </a:pPr>
            <a:r>
              <a:rPr lang="en-US" sz="1600" dirty="0" smtClean="0"/>
              <a:t>We also </a:t>
            </a:r>
            <a:r>
              <a:rPr lang="en-US" sz="1600" b="1" dirty="0" smtClean="0"/>
              <a:t>strongly support the R&amp;D activity on high efficiency klystrons that has been done by CPI and CERN </a:t>
            </a:r>
            <a:r>
              <a:rPr lang="en-US" sz="1600" dirty="0" smtClean="0"/>
              <a:t>(we </a:t>
            </a:r>
            <a:r>
              <a:rPr lang="en-US" sz="1600" dirty="0"/>
              <a:t>are considering the possibility to buy one high efficiency </a:t>
            </a:r>
            <a:r>
              <a:rPr lang="en-US" sz="1600" dirty="0" smtClean="0"/>
              <a:t>klystron instead of the “standard” one).</a:t>
            </a:r>
            <a:r>
              <a:rPr lang="en-US" sz="1600" b="1" dirty="0" smtClean="0"/>
              <a:t> </a:t>
            </a:r>
            <a:r>
              <a:rPr lang="en-US" sz="1600" dirty="0" smtClean="0"/>
              <a:t>This is important for several reasons: </a:t>
            </a:r>
          </a:p>
          <a:p>
            <a:pPr marL="285750" indent="-285750" algn="just">
              <a:buFont typeface="Symbol" panose="05050102010706020507" pitchFamily="18" charset="2"/>
              <a:buChar char="Þ"/>
            </a:pPr>
            <a:endParaRPr lang="en-US" sz="1600" dirty="0" smtClean="0"/>
          </a:p>
          <a:p>
            <a:pPr marL="1200150" lvl="2" indent="-285750" algn="just">
              <a:buFont typeface="Arial" panose="020B0604020202020204" pitchFamily="34" charset="0"/>
              <a:buChar char="•"/>
            </a:pPr>
            <a:r>
              <a:rPr lang="en-US" sz="1600" dirty="0" smtClean="0"/>
              <a:t>to reduce the required modulator power and HV </a:t>
            </a:r>
            <a:endParaRPr lang="en-US" sz="1600" dirty="0"/>
          </a:p>
          <a:p>
            <a:pPr marL="1200150" lvl="2" indent="-285750" algn="just">
              <a:buFont typeface="Arial" panose="020B0604020202020204" pitchFamily="34" charset="0"/>
              <a:buChar char="•"/>
            </a:pPr>
            <a:r>
              <a:rPr lang="en-US" sz="1600" dirty="0" smtClean="0"/>
              <a:t>To have more margin in term of peak power (&gt;50MW)</a:t>
            </a:r>
          </a:p>
          <a:p>
            <a:pPr marL="1200150" lvl="2" indent="-285750" algn="just">
              <a:buFont typeface="Arial" panose="020B0604020202020204" pitchFamily="34" charset="0"/>
              <a:buChar char="•"/>
            </a:pPr>
            <a:r>
              <a:rPr lang="en-US" sz="1600" dirty="0" smtClean="0"/>
              <a:t>To increase the klystron lifetime</a:t>
            </a:r>
          </a:p>
          <a:p>
            <a:pPr marL="1200150" lvl="2" indent="-285750" algn="just">
              <a:buFont typeface="Arial" panose="020B0604020202020204" pitchFamily="34" charset="0"/>
              <a:buChar char="•"/>
            </a:pPr>
            <a:r>
              <a:rPr lang="en-US" sz="1600" dirty="0"/>
              <a:t>T</a:t>
            </a:r>
            <a:r>
              <a:rPr lang="en-US" sz="1600" dirty="0" smtClean="0"/>
              <a:t>o sustain the interest of the Industrial Companies (CPI,…) on this type of </a:t>
            </a:r>
            <a:r>
              <a:rPr lang="en-US" sz="1600" dirty="0" err="1" smtClean="0"/>
              <a:t>rf</a:t>
            </a:r>
            <a:r>
              <a:rPr lang="en-US" sz="1600" dirty="0" smtClean="0"/>
              <a:t> sources that are the base of our future LINAC.</a:t>
            </a:r>
          </a:p>
        </p:txBody>
      </p:sp>
      <p:sp>
        <p:nvSpPr>
          <p:cNvPr id="14" name="CasellaDiTesto 13"/>
          <p:cNvSpPr txBox="1"/>
          <p:nvPr/>
        </p:nvSpPr>
        <p:spPr>
          <a:xfrm>
            <a:off x="10096170" y="4695674"/>
            <a:ext cx="2095830" cy="338554"/>
          </a:xfrm>
          <a:prstGeom prst="rect">
            <a:avLst/>
          </a:prstGeom>
          <a:noFill/>
        </p:spPr>
        <p:txBody>
          <a:bodyPr wrap="none" rtlCol="0">
            <a:spAutoFit/>
          </a:bodyPr>
          <a:lstStyle/>
          <a:p>
            <a:r>
              <a:rPr lang="en-GB" sz="1600" i="1" dirty="0" smtClean="0"/>
              <a:t>F. </a:t>
            </a:r>
            <a:r>
              <a:rPr lang="en-GB" sz="1600" i="1" dirty="0" err="1" smtClean="0"/>
              <a:t>Cardelli</a:t>
            </a:r>
            <a:r>
              <a:rPr lang="en-GB" sz="1600" i="1" dirty="0" smtClean="0"/>
              <a:t>, B. </a:t>
            </a:r>
            <a:r>
              <a:rPr lang="en-GB" sz="1600" i="1" dirty="0" err="1" smtClean="0"/>
              <a:t>Buonomo</a:t>
            </a:r>
            <a:endParaRPr lang="en-GB" sz="1600" i="1" dirty="0"/>
          </a:p>
        </p:txBody>
      </p:sp>
      <p:sp>
        <p:nvSpPr>
          <p:cNvPr id="2" name="CasellaDiTesto 1"/>
          <p:cNvSpPr txBox="1"/>
          <p:nvPr/>
        </p:nvSpPr>
        <p:spPr>
          <a:xfrm>
            <a:off x="7866244" y="5553521"/>
            <a:ext cx="4181196" cy="1200329"/>
          </a:xfrm>
          <a:prstGeom prst="rect">
            <a:avLst/>
          </a:prstGeom>
          <a:noFill/>
          <a:ln w="57150">
            <a:solidFill>
              <a:srgbClr val="00B050"/>
            </a:solidFill>
          </a:ln>
        </p:spPr>
        <p:txBody>
          <a:bodyPr wrap="square" rtlCol="0">
            <a:spAutoFit/>
          </a:bodyPr>
          <a:lstStyle/>
          <a:p>
            <a:pPr algn="just"/>
            <a:r>
              <a:rPr lang="en-GB" b="1" dirty="0" smtClean="0"/>
              <a:t>Total Number of X band klystrons: 6 </a:t>
            </a:r>
            <a:r>
              <a:rPr lang="en-GB" dirty="0" smtClean="0"/>
              <a:t>(5 for the X band modules including injector and 1 for the RFD and linearizers this last waveguide system has to be still defined)</a:t>
            </a:r>
            <a:endParaRPr lang="en-GB" dirty="0"/>
          </a:p>
        </p:txBody>
      </p:sp>
    </p:spTree>
    <p:extLst>
      <p:ext uri="{BB962C8B-B14F-4D97-AF65-F5344CB8AC3E}">
        <p14:creationId xmlns:p14="http://schemas.microsoft.com/office/powerpoint/2010/main" val="355666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C2ED907F-9D74-46B9-B72D-06DFA808B70E}"/>
              </a:ext>
            </a:extLst>
          </p:cNvPr>
          <p:cNvGrpSpPr/>
          <p:nvPr/>
        </p:nvGrpSpPr>
        <p:grpSpPr>
          <a:xfrm>
            <a:off x="0" y="3340462"/>
            <a:ext cx="6627439" cy="3457232"/>
            <a:chOff x="1121825" y="2214651"/>
            <a:chExt cx="6755350" cy="3560667"/>
          </a:xfrm>
        </p:grpSpPr>
        <p:grpSp>
          <p:nvGrpSpPr>
            <p:cNvPr id="4" name="Gruppo 3">
              <a:extLst>
                <a:ext uri="{FF2B5EF4-FFF2-40B4-BE49-F238E27FC236}">
                  <a16:creationId xmlns:a16="http://schemas.microsoft.com/office/drawing/2014/main" id="{66C85795-5FD6-44C2-89C7-2D04CC54B250}"/>
                </a:ext>
              </a:extLst>
            </p:cNvPr>
            <p:cNvGrpSpPr/>
            <p:nvPr/>
          </p:nvGrpSpPr>
          <p:grpSpPr>
            <a:xfrm>
              <a:off x="1121825" y="2214651"/>
              <a:ext cx="6718570" cy="3560667"/>
              <a:chOff x="2372775" y="1967001"/>
              <a:chExt cx="6718570" cy="3560667"/>
            </a:xfrm>
          </p:grpSpPr>
          <p:pic>
            <p:nvPicPr>
              <p:cNvPr id="7" name="Immagine 6">
                <a:extLst>
                  <a:ext uri="{FF2B5EF4-FFF2-40B4-BE49-F238E27FC236}">
                    <a16:creationId xmlns:a16="http://schemas.microsoft.com/office/drawing/2014/main" id="{B42C50A7-0B39-42C2-B1FE-E13E358CC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2775" y="1967001"/>
                <a:ext cx="6718570" cy="2378086"/>
              </a:xfrm>
              <a:prstGeom prst="rect">
                <a:avLst/>
              </a:prstGeom>
            </p:spPr>
          </p:pic>
          <p:pic>
            <p:nvPicPr>
              <p:cNvPr id="8" name="Immagine 7">
                <a:extLst>
                  <a:ext uri="{FF2B5EF4-FFF2-40B4-BE49-F238E27FC236}">
                    <a16:creationId xmlns:a16="http://schemas.microsoft.com/office/drawing/2014/main" id="{35B7C23E-98C2-45C8-8E4F-E3968B3A6C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2775" y="4345087"/>
                <a:ext cx="6718570" cy="1182581"/>
              </a:xfrm>
              <a:prstGeom prst="rect">
                <a:avLst/>
              </a:prstGeom>
            </p:spPr>
          </p:pic>
        </p:grpSp>
        <p:sp>
          <p:nvSpPr>
            <p:cNvPr id="5" name="Rettangolo 4">
              <a:extLst>
                <a:ext uri="{FF2B5EF4-FFF2-40B4-BE49-F238E27FC236}">
                  <a16:creationId xmlns:a16="http://schemas.microsoft.com/office/drawing/2014/main" id="{A95177FE-03BC-4C04-97A8-78499A84BE36}"/>
                </a:ext>
              </a:extLst>
            </p:cNvPr>
            <p:cNvSpPr/>
            <p:nvPr/>
          </p:nvSpPr>
          <p:spPr>
            <a:xfrm>
              <a:off x="4159251" y="4159250"/>
              <a:ext cx="3717924" cy="161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A4685E1-0AC3-4DC6-B3FA-6B41320DC5AB}"/>
                </a:ext>
              </a:extLst>
            </p:cNvPr>
            <p:cNvSpPr/>
            <p:nvPr/>
          </p:nvSpPr>
          <p:spPr>
            <a:xfrm>
              <a:off x="3889376" y="4318000"/>
              <a:ext cx="476249" cy="1457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8">
            <a:extLst>
              <a:ext uri="{FF2B5EF4-FFF2-40B4-BE49-F238E27FC236}">
                <a16:creationId xmlns:a16="http://schemas.microsoft.com/office/drawing/2014/main" id="{719801E7-0594-4C8C-8302-6F87584D38D3}"/>
              </a:ext>
            </a:extLst>
          </p:cNvPr>
          <p:cNvSpPr txBox="1"/>
          <p:nvPr/>
        </p:nvSpPr>
        <p:spPr>
          <a:xfrm>
            <a:off x="0" y="0"/>
            <a:ext cx="12191999" cy="646331"/>
          </a:xfrm>
          <a:prstGeom prst="rect">
            <a:avLst/>
          </a:prstGeom>
          <a:noFill/>
        </p:spPr>
        <p:txBody>
          <a:bodyPr wrap="square">
            <a:spAutoFit/>
          </a:bodyPr>
          <a:lstStyle/>
          <a:p>
            <a:r>
              <a:rPr lang="en-US" sz="3600" b="1" i="0" u="none" strike="noStrike" baseline="0" dirty="0" smtClean="0"/>
              <a:t>INFN-LNF</a:t>
            </a:r>
            <a:r>
              <a:rPr lang="en-US" sz="3600" b="1" i="0" u="none" strike="noStrike" dirty="0" smtClean="0"/>
              <a:t> X </a:t>
            </a:r>
            <a:r>
              <a:rPr lang="en-US" sz="3600" b="1" dirty="0" smtClean="0"/>
              <a:t>BAND </a:t>
            </a:r>
            <a:r>
              <a:rPr lang="en-US" sz="3600" b="1" i="0" u="none" strike="noStrike" dirty="0" smtClean="0"/>
              <a:t>TEXT FACILITY </a:t>
            </a:r>
            <a:r>
              <a:rPr lang="en-US" sz="3600" b="1" i="0" u="none" strike="noStrike" baseline="0" dirty="0" smtClean="0"/>
              <a:t>TEX </a:t>
            </a:r>
            <a:r>
              <a:rPr lang="en-US" sz="3600" b="1" i="0" u="none" strike="noStrike" baseline="0" dirty="0"/>
              <a:t>‐ </a:t>
            </a:r>
            <a:r>
              <a:rPr lang="en-US" sz="3600" b="1" i="0" u="none" strike="noStrike" baseline="0" dirty="0" err="1"/>
              <a:t>TEst</a:t>
            </a:r>
            <a:r>
              <a:rPr lang="en-US" sz="3600" b="1" i="0" u="none" strike="noStrike" baseline="0" dirty="0"/>
              <a:t>‐stand for X‐band</a:t>
            </a:r>
            <a:endParaRPr lang="it-IT" sz="3600" dirty="0"/>
          </a:p>
        </p:txBody>
      </p:sp>
      <p:pic>
        <p:nvPicPr>
          <p:cNvPr id="12" name="Immagine 11">
            <a:extLst>
              <a:ext uri="{FF2B5EF4-FFF2-40B4-BE49-F238E27FC236}">
                <a16:creationId xmlns:a16="http://schemas.microsoft.com/office/drawing/2014/main" id="{891B6E1C-FD28-4E1F-843F-8E97CF8E67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541" r="4521"/>
          <a:stretch/>
        </p:blipFill>
        <p:spPr>
          <a:xfrm>
            <a:off x="6547916" y="606831"/>
            <a:ext cx="5561814" cy="2718950"/>
          </a:xfrm>
          <a:prstGeom prst="rect">
            <a:avLst/>
          </a:prstGeom>
        </p:spPr>
      </p:pic>
      <p:sp>
        <p:nvSpPr>
          <p:cNvPr id="15" name="CasellaDiTesto 14"/>
          <p:cNvSpPr txBox="1"/>
          <p:nvPr/>
        </p:nvSpPr>
        <p:spPr>
          <a:xfrm>
            <a:off x="-1" y="623139"/>
            <a:ext cx="6405089" cy="2800767"/>
          </a:xfrm>
          <a:prstGeom prst="rect">
            <a:avLst/>
          </a:prstGeom>
          <a:noFill/>
        </p:spPr>
        <p:txBody>
          <a:bodyPr wrap="square" rtlCol="0">
            <a:spAutoFit/>
          </a:bodyPr>
          <a:lstStyle/>
          <a:p>
            <a:pPr marL="285750" indent="-285750" algn="just">
              <a:buFont typeface="Symbol" panose="05050102010706020507" pitchFamily="18" charset="2"/>
              <a:buChar char="Þ"/>
            </a:pPr>
            <a:r>
              <a:rPr lang="en-US" sz="1600" dirty="0">
                <a:sym typeface="Symbol" panose="05050102010706020507" pitchFamily="18" charset="2"/>
              </a:rPr>
              <a:t>The </a:t>
            </a:r>
            <a:r>
              <a:rPr lang="en-US" sz="1600" b="1" dirty="0">
                <a:sym typeface="Symbol" panose="05050102010706020507" pitchFamily="18" charset="2"/>
              </a:rPr>
              <a:t>TEX test stand </a:t>
            </a:r>
            <a:r>
              <a:rPr lang="en-US" sz="1600" dirty="0">
                <a:sym typeface="Symbol" panose="05050102010706020507" pitchFamily="18" charset="2"/>
              </a:rPr>
              <a:t>(currently </a:t>
            </a:r>
            <a:r>
              <a:rPr lang="en-US" sz="1600" dirty="0" smtClean="0">
                <a:sym typeface="Symbol" panose="05050102010706020507" pitchFamily="18" charset="2"/>
              </a:rPr>
              <a:t>under implementation </a:t>
            </a:r>
            <a:r>
              <a:rPr lang="en-US" sz="1600" dirty="0">
                <a:sym typeface="Symbol" panose="05050102010706020507" pitchFamily="18" charset="2"/>
              </a:rPr>
              <a:t>at LNF) has been conceived to </a:t>
            </a:r>
            <a:r>
              <a:rPr lang="en-US" sz="1600" b="1" dirty="0">
                <a:sym typeface="Symbol" panose="05050102010706020507" pitchFamily="18" charset="2"/>
              </a:rPr>
              <a:t>test all the RF components and structures necessary for </a:t>
            </a:r>
            <a:r>
              <a:rPr lang="en-US" sz="1600" b="1" dirty="0" err="1">
                <a:sym typeface="Symbol" panose="05050102010706020507" pitchFamily="18" charset="2"/>
              </a:rPr>
              <a:t>EuPRAXIA</a:t>
            </a:r>
            <a:r>
              <a:rPr lang="en-US" sz="1600" b="1" dirty="0">
                <a:sym typeface="Symbol" panose="05050102010706020507" pitchFamily="18" charset="2"/>
              </a:rPr>
              <a:t> </a:t>
            </a:r>
            <a:r>
              <a:rPr lang="en-US" sz="1600" dirty="0">
                <a:sym typeface="Symbol" panose="05050102010706020507" pitchFamily="18" charset="2"/>
              </a:rPr>
              <a:t>(including LLRF system, Vacuum, Control </a:t>
            </a:r>
            <a:r>
              <a:rPr lang="en-US" sz="1600" dirty="0" smtClean="0">
                <a:sym typeface="Symbol" panose="05050102010706020507" pitchFamily="18" charset="2"/>
              </a:rPr>
              <a:t>System,…);</a:t>
            </a:r>
          </a:p>
          <a:p>
            <a:pPr marL="285750" indent="-285750" algn="just">
              <a:buFont typeface="Symbol" panose="05050102010706020507" pitchFamily="18" charset="2"/>
              <a:buChar char="Þ"/>
            </a:pPr>
            <a:endParaRPr lang="en-US" sz="1600" dirty="0">
              <a:sym typeface="Symbol" panose="05050102010706020507" pitchFamily="18" charset="2"/>
            </a:endParaRPr>
          </a:p>
          <a:p>
            <a:pPr marL="285750" indent="-285750" algn="just">
              <a:buFont typeface="Symbol" panose="05050102010706020507" pitchFamily="18" charset="2"/>
              <a:buChar char="Þ"/>
            </a:pPr>
            <a:r>
              <a:rPr lang="en-US" sz="1600" dirty="0">
                <a:sym typeface="Symbol" panose="05050102010706020507" pitchFamily="18" charset="2"/>
              </a:rPr>
              <a:t>It has been </a:t>
            </a:r>
            <a:r>
              <a:rPr lang="en-US" sz="1600" b="1" dirty="0">
                <a:sym typeface="Symbol" panose="05050102010706020507" pitchFamily="18" charset="2"/>
              </a:rPr>
              <a:t>co-funded by the </a:t>
            </a:r>
            <a:r>
              <a:rPr lang="en-US" sz="1600" b="1" dirty="0" err="1">
                <a:sym typeface="Symbol" panose="05050102010706020507" pitchFamily="18" charset="2"/>
              </a:rPr>
              <a:t>Regione</a:t>
            </a:r>
            <a:r>
              <a:rPr lang="en-US" sz="1600" b="1" dirty="0">
                <a:sym typeface="Symbol" panose="05050102010706020507" pitchFamily="18" charset="2"/>
              </a:rPr>
              <a:t> Lazio in the framework of the LATINO project</a:t>
            </a:r>
            <a:r>
              <a:rPr lang="en-US" sz="1600" dirty="0">
                <a:sym typeface="Symbol" panose="05050102010706020507" pitchFamily="18" charset="2"/>
              </a:rPr>
              <a:t> and, for this reason, will be also opened also to Enterprises that want to test at high power RF </a:t>
            </a:r>
            <a:r>
              <a:rPr lang="en-US" sz="1600" dirty="0" smtClean="0">
                <a:sym typeface="Symbol" panose="05050102010706020507" pitchFamily="18" charset="2"/>
              </a:rPr>
              <a:t>components</a:t>
            </a:r>
          </a:p>
          <a:p>
            <a:pPr marL="285750" indent="-285750" algn="just">
              <a:buFont typeface="Symbol" panose="05050102010706020507" pitchFamily="18" charset="2"/>
              <a:buChar char="Þ"/>
            </a:pPr>
            <a:endParaRPr lang="en-US" sz="1600" dirty="0">
              <a:sym typeface="Symbol" panose="05050102010706020507" pitchFamily="18" charset="2"/>
            </a:endParaRPr>
          </a:p>
          <a:p>
            <a:pPr marL="285750" indent="-285750" algn="just">
              <a:buFont typeface="Symbol" panose="05050102010706020507" pitchFamily="18" charset="2"/>
              <a:buChar char="Þ"/>
            </a:pPr>
            <a:r>
              <a:rPr lang="en-US" sz="1600" dirty="0">
                <a:sym typeface="Symbol" panose="05050102010706020507" pitchFamily="18" charset="2"/>
              </a:rPr>
              <a:t>The setup of the test </a:t>
            </a:r>
            <a:r>
              <a:rPr lang="en-US" sz="1600" dirty="0" smtClean="0">
                <a:sym typeface="Symbol" panose="05050102010706020507" pitchFamily="18" charset="2"/>
              </a:rPr>
              <a:t>stand </a:t>
            </a:r>
            <a:r>
              <a:rPr lang="en-US" sz="1600" dirty="0">
                <a:sym typeface="Symbol" panose="05050102010706020507" pitchFamily="18" charset="2"/>
              </a:rPr>
              <a:t>has been done in </a:t>
            </a:r>
            <a:r>
              <a:rPr lang="en-US" sz="1600" b="1" dirty="0">
                <a:sym typeface="Symbol" panose="05050102010706020507" pitchFamily="18" charset="2"/>
              </a:rPr>
              <a:t>collaboration  </a:t>
            </a:r>
            <a:r>
              <a:rPr lang="en-US" sz="1600" b="1" dirty="0" smtClean="0">
                <a:sym typeface="Symbol" panose="05050102010706020507" pitchFamily="18" charset="2"/>
              </a:rPr>
              <a:t>with </a:t>
            </a:r>
            <a:r>
              <a:rPr lang="en-US" sz="1600" b="1" dirty="0">
                <a:sym typeface="Symbol" panose="05050102010706020507" pitchFamily="18" charset="2"/>
              </a:rPr>
              <a:t>CERN </a:t>
            </a:r>
            <a:r>
              <a:rPr lang="en-US" sz="1600" dirty="0">
                <a:sym typeface="Symbol" panose="05050102010706020507" pitchFamily="18" charset="2"/>
              </a:rPr>
              <a:t>that provided the first </a:t>
            </a:r>
            <a:r>
              <a:rPr lang="en-US" sz="1600" b="1" dirty="0">
                <a:sym typeface="Symbol" panose="05050102010706020507" pitchFamily="18" charset="2"/>
              </a:rPr>
              <a:t>CPI klystron </a:t>
            </a:r>
            <a:r>
              <a:rPr lang="en-US" sz="1600" dirty="0">
                <a:sym typeface="Symbol" panose="05050102010706020507" pitchFamily="18" charset="2"/>
              </a:rPr>
              <a:t>and some waveguide component and will be </a:t>
            </a:r>
            <a:r>
              <a:rPr lang="en-US" sz="1600" dirty="0" smtClean="0">
                <a:sym typeface="Symbol" panose="05050102010706020507" pitchFamily="18" charset="2"/>
              </a:rPr>
              <a:t>also </a:t>
            </a:r>
            <a:r>
              <a:rPr lang="en-US" sz="1600" dirty="0">
                <a:sym typeface="Symbol" panose="05050102010706020507" pitchFamily="18" charset="2"/>
              </a:rPr>
              <a:t>used to test CLIC </a:t>
            </a:r>
            <a:r>
              <a:rPr lang="en-US" sz="1600" dirty="0" smtClean="0">
                <a:sym typeface="Symbol" panose="05050102010706020507" pitchFamily="18" charset="2"/>
              </a:rPr>
              <a:t>structures.</a:t>
            </a:r>
            <a:endParaRPr lang="en-US" sz="1600" dirty="0">
              <a:sym typeface="Symbol" panose="05050102010706020507" pitchFamily="18" charset="2"/>
            </a:endParaRPr>
          </a:p>
        </p:txBody>
      </p:sp>
      <p:pic>
        <p:nvPicPr>
          <p:cNvPr id="16" name="Immagine 15" descr="Immagine che contiene interni, pavimento, soffitto&#10;&#10;Descrizione generata automaticamente">
            <a:extLst>
              <a:ext uri="{FF2B5EF4-FFF2-40B4-BE49-F238E27FC236}">
                <a16:creationId xmlns:a16="http://schemas.microsoft.com/office/drawing/2014/main" id="{24DDBEF4-2A6E-43D5-8E04-737E42B36E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55426" y="3423906"/>
            <a:ext cx="2297801" cy="3063734"/>
          </a:xfrm>
          <a:prstGeom prst="rect">
            <a:avLst/>
          </a:prstGeom>
        </p:spPr>
      </p:pic>
      <p:pic>
        <p:nvPicPr>
          <p:cNvPr id="17" name="Immagine 16">
            <a:extLst>
              <a:ext uri="{FF2B5EF4-FFF2-40B4-BE49-F238E27FC236}">
                <a16:creationId xmlns:a16="http://schemas.microsoft.com/office/drawing/2014/main" id="{1D07E00B-8112-4A4C-80FD-0F2FC8738B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48925" y="3741748"/>
            <a:ext cx="1877788" cy="2943324"/>
          </a:xfrm>
          <a:prstGeom prst="rect">
            <a:avLst/>
          </a:prstGeom>
        </p:spPr>
      </p:pic>
      <p:pic>
        <p:nvPicPr>
          <p:cNvPr id="18" name="Immagine 17" descr="Immagine che contiene testo, interni&#10;&#10;Descrizione generata automaticamente">
            <a:extLst>
              <a:ext uri="{FF2B5EF4-FFF2-40B4-BE49-F238E27FC236}">
                <a16:creationId xmlns:a16="http://schemas.microsoft.com/office/drawing/2014/main" id="{0268B276-610D-4C10-9795-2D24A8BF740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0541"/>
          <a:stretch/>
        </p:blipFill>
        <p:spPr>
          <a:xfrm>
            <a:off x="5232559" y="4494505"/>
            <a:ext cx="2129512" cy="2143033"/>
          </a:xfrm>
          <a:prstGeom prst="rect">
            <a:avLst/>
          </a:prstGeom>
        </p:spPr>
      </p:pic>
      <p:sp>
        <p:nvSpPr>
          <p:cNvPr id="19" name="CasellaDiTesto 18">
            <a:extLst>
              <a:ext uri="{FF2B5EF4-FFF2-40B4-BE49-F238E27FC236}">
                <a16:creationId xmlns:a16="http://schemas.microsoft.com/office/drawing/2014/main" id="{FDC21943-9903-407E-9707-0E581D7268B2}"/>
              </a:ext>
            </a:extLst>
          </p:cNvPr>
          <p:cNvSpPr txBox="1"/>
          <p:nvPr/>
        </p:nvSpPr>
        <p:spPr>
          <a:xfrm>
            <a:off x="9643436" y="6452872"/>
            <a:ext cx="1958810" cy="369332"/>
          </a:xfrm>
          <a:prstGeom prst="rect">
            <a:avLst/>
          </a:prstGeom>
          <a:noFill/>
        </p:spPr>
        <p:txBody>
          <a:bodyPr wrap="square" rtlCol="0">
            <a:spAutoFit/>
          </a:bodyPr>
          <a:lstStyle/>
          <a:p>
            <a:r>
              <a:rPr lang="it-IT" dirty="0"/>
              <a:t>TEX Control Room</a:t>
            </a:r>
          </a:p>
        </p:txBody>
      </p:sp>
      <p:cxnSp>
        <p:nvCxnSpPr>
          <p:cNvPr id="20" name="Connettore 2 19">
            <a:extLst>
              <a:ext uri="{FF2B5EF4-FFF2-40B4-BE49-F238E27FC236}">
                <a16:creationId xmlns:a16="http://schemas.microsoft.com/office/drawing/2014/main" id="{2B133CED-4108-492B-BD5D-BE2EF93B2432}"/>
              </a:ext>
            </a:extLst>
          </p:cNvPr>
          <p:cNvCxnSpPr>
            <a:cxnSpLocks/>
            <a:stCxn id="19" idx="0"/>
          </p:cNvCxnSpPr>
          <p:nvPr/>
        </p:nvCxnSpPr>
        <p:spPr>
          <a:xfrm flipV="1">
            <a:off x="10622841" y="5567566"/>
            <a:ext cx="173346" cy="8853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CBF52838-5970-462E-82BD-18AFDCC7139C}"/>
              </a:ext>
            </a:extLst>
          </p:cNvPr>
          <p:cNvSpPr txBox="1"/>
          <p:nvPr/>
        </p:nvSpPr>
        <p:spPr>
          <a:xfrm>
            <a:off x="11144481" y="3724940"/>
            <a:ext cx="1051573" cy="369332"/>
          </a:xfrm>
          <a:prstGeom prst="rect">
            <a:avLst/>
          </a:prstGeom>
          <a:noFill/>
        </p:spPr>
        <p:txBody>
          <a:bodyPr wrap="square" rtlCol="0">
            <a:spAutoFit/>
          </a:bodyPr>
          <a:lstStyle/>
          <a:p>
            <a:r>
              <a:rPr lang="it-IT" dirty="0"/>
              <a:t>Bunker</a:t>
            </a:r>
          </a:p>
        </p:txBody>
      </p:sp>
      <p:sp>
        <p:nvSpPr>
          <p:cNvPr id="23" name="CasellaDiTesto 22">
            <a:extLst>
              <a:ext uri="{FF2B5EF4-FFF2-40B4-BE49-F238E27FC236}">
                <a16:creationId xmlns:a16="http://schemas.microsoft.com/office/drawing/2014/main" id="{7BCD64FD-5326-432A-907B-CF3E1D38A50F}"/>
              </a:ext>
            </a:extLst>
          </p:cNvPr>
          <p:cNvSpPr txBox="1"/>
          <p:nvPr/>
        </p:nvSpPr>
        <p:spPr>
          <a:xfrm>
            <a:off x="4016607" y="6383533"/>
            <a:ext cx="1215952" cy="369332"/>
          </a:xfrm>
          <a:prstGeom prst="rect">
            <a:avLst/>
          </a:prstGeom>
          <a:noFill/>
        </p:spPr>
        <p:txBody>
          <a:bodyPr wrap="square" rtlCol="0">
            <a:spAutoFit/>
          </a:bodyPr>
          <a:lstStyle/>
          <a:p>
            <a:r>
              <a:rPr lang="it-IT" dirty="0" smtClean="0"/>
              <a:t>Modulator</a:t>
            </a:r>
            <a:endParaRPr lang="it-IT" dirty="0"/>
          </a:p>
        </p:txBody>
      </p:sp>
      <p:cxnSp>
        <p:nvCxnSpPr>
          <p:cNvPr id="24" name="Connettore 2 23">
            <a:extLst>
              <a:ext uri="{FF2B5EF4-FFF2-40B4-BE49-F238E27FC236}">
                <a16:creationId xmlns:a16="http://schemas.microsoft.com/office/drawing/2014/main" id="{375F2B54-A5EB-4290-829A-CB2405A93412}"/>
              </a:ext>
            </a:extLst>
          </p:cNvPr>
          <p:cNvCxnSpPr>
            <a:cxnSpLocks/>
            <a:stCxn id="22" idx="1"/>
          </p:cNvCxnSpPr>
          <p:nvPr/>
        </p:nvCxnSpPr>
        <p:spPr>
          <a:xfrm flipH="1">
            <a:off x="10384283" y="3909606"/>
            <a:ext cx="760198" cy="3024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7BCD64FD-5326-432A-907B-CF3E1D38A50F}"/>
              </a:ext>
            </a:extLst>
          </p:cNvPr>
          <p:cNvSpPr txBox="1"/>
          <p:nvPr/>
        </p:nvSpPr>
        <p:spPr>
          <a:xfrm>
            <a:off x="7980410" y="3418114"/>
            <a:ext cx="1215952" cy="369332"/>
          </a:xfrm>
          <a:prstGeom prst="rect">
            <a:avLst/>
          </a:prstGeom>
          <a:noFill/>
        </p:spPr>
        <p:txBody>
          <a:bodyPr wrap="square" rtlCol="0">
            <a:spAutoFit/>
          </a:bodyPr>
          <a:lstStyle/>
          <a:p>
            <a:r>
              <a:rPr lang="it-IT" dirty="0" smtClean="0"/>
              <a:t>klystron</a:t>
            </a:r>
            <a:endParaRPr lang="it-IT" dirty="0"/>
          </a:p>
        </p:txBody>
      </p:sp>
      <p:sp>
        <p:nvSpPr>
          <p:cNvPr id="32" name="CasellaDiTesto 31"/>
          <p:cNvSpPr txBox="1"/>
          <p:nvPr/>
        </p:nvSpPr>
        <p:spPr>
          <a:xfrm>
            <a:off x="2512294" y="5567566"/>
            <a:ext cx="2533411" cy="584775"/>
          </a:xfrm>
          <a:prstGeom prst="rect">
            <a:avLst/>
          </a:prstGeom>
          <a:noFill/>
        </p:spPr>
        <p:txBody>
          <a:bodyPr wrap="square" rtlCol="0">
            <a:spAutoFit/>
          </a:bodyPr>
          <a:lstStyle/>
          <a:p>
            <a:r>
              <a:rPr lang="en-GB" sz="1600" i="1" dirty="0" smtClean="0"/>
              <a:t>Courtesy S. Pioli, F. </a:t>
            </a:r>
            <a:r>
              <a:rPr lang="en-GB" sz="1600" i="1" dirty="0" err="1" smtClean="0"/>
              <a:t>Cardelli</a:t>
            </a:r>
            <a:r>
              <a:rPr lang="en-GB" sz="1600" i="1" dirty="0" smtClean="0"/>
              <a:t>, E. Di Pasquale</a:t>
            </a:r>
            <a:endParaRPr lang="en-GB" sz="1600" i="1" dirty="0"/>
          </a:p>
        </p:txBody>
      </p:sp>
    </p:spTree>
    <p:extLst>
      <p:ext uri="{BB962C8B-B14F-4D97-AF65-F5344CB8AC3E}">
        <p14:creationId xmlns:p14="http://schemas.microsoft.com/office/powerpoint/2010/main" val="270915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40526" y="-76200"/>
            <a:ext cx="2250937" cy="769441"/>
          </a:xfrm>
          <a:prstGeom prst="rect">
            <a:avLst/>
          </a:prstGeom>
        </p:spPr>
        <p:txBody>
          <a:bodyPr wrap="none">
            <a:spAutoFit/>
          </a:bodyPr>
          <a:lstStyle/>
          <a:p>
            <a:r>
              <a:rPr lang="it-IT" sz="4400" b="1" cap="all" dirty="0" smtClean="0"/>
              <a:t>OUTLINE</a:t>
            </a:r>
            <a:endParaRPr lang="en-GB" sz="4400" b="1" cap="all" dirty="0"/>
          </a:p>
        </p:txBody>
      </p:sp>
      <p:sp>
        <p:nvSpPr>
          <p:cNvPr id="3" name="CasellaDiTesto 2"/>
          <p:cNvSpPr txBox="1"/>
          <p:nvPr/>
        </p:nvSpPr>
        <p:spPr>
          <a:xfrm>
            <a:off x="136834" y="1035072"/>
            <a:ext cx="9571018" cy="5170646"/>
          </a:xfrm>
          <a:prstGeom prst="rect">
            <a:avLst/>
          </a:prstGeom>
          <a:noFill/>
        </p:spPr>
        <p:txBody>
          <a:bodyPr wrap="none" rtlCol="0">
            <a:spAutoFit/>
          </a:bodyPr>
          <a:lstStyle/>
          <a:p>
            <a:pPr marL="342900" indent="-342900">
              <a:buFont typeface="+mj-lt"/>
              <a:buAutoNum type="arabicPeriod"/>
            </a:pPr>
            <a:r>
              <a:rPr lang="en-GB" sz="2200" b="1" dirty="0" err="1" smtClean="0"/>
              <a:t>EuPRAXIA@SPARC_LAB</a:t>
            </a:r>
            <a:r>
              <a:rPr lang="en-GB" sz="2200" b="1" dirty="0" smtClean="0"/>
              <a:t> project: short introduction</a:t>
            </a:r>
          </a:p>
          <a:p>
            <a:pPr marL="342900" indent="-342900">
              <a:buFont typeface="+mj-lt"/>
              <a:buAutoNum type="arabicPeriod"/>
            </a:pPr>
            <a:endParaRPr lang="en-GB" sz="1600" b="1" dirty="0"/>
          </a:p>
          <a:p>
            <a:pPr marL="342900" indent="-342900">
              <a:buFont typeface="+mj-lt"/>
              <a:buAutoNum type="arabicPeriod"/>
            </a:pPr>
            <a:r>
              <a:rPr lang="en-GB" sz="2200" b="1" dirty="0" smtClean="0"/>
              <a:t>Overview of the LINAC</a:t>
            </a:r>
          </a:p>
          <a:p>
            <a:pPr marL="342900" indent="-342900">
              <a:buFont typeface="+mj-lt"/>
              <a:buAutoNum type="arabicPeriod"/>
            </a:pPr>
            <a:endParaRPr lang="en-GB" sz="1600" b="1" dirty="0"/>
          </a:p>
          <a:p>
            <a:pPr marL="342900" indent="-342900">
              <a:buFont typeface="+mj-lt"/>
              <a:buAutoNum type="arabicPeriod"/>
            </a:pPr>
            <a:r>
              <a:rPr lang="en-GB" sz="2200" b="1" dirty="0" smtClean="0"/>
              <a:t>The injector: present baseline configuration (S band) and possible upgrades</a:t>
            </a:r>
          </a:p>
          <a:p>
            <a:pPr marL="342900" indent="-342900">
              <a:buFont typeface="+mj-lt"/>
              <a:buAutoNum type="arabicPeriod"/>
            </a:pPr>
            <a:endParaRPr lang="en-GB" sz="1600" b="1" dirty="0"/>
          </a:p>
          <a:p>
            <a:pPr marL="342900" indent="-342900">
              <a:buFont typeface="+mj-lt"/>
              <a:buAutoNum type="arabicPeriod"/>
            </a:pPr>
            <a:r>
              <a:rPr lang="en-GB" sz="2200" b="1" dirty="0" smtClean="0"/>
              <a:t>The X band LINAC: </a:t>
            </a:r>
          </a:p>
          <a:p>
            <a:pPr marL="342900" indent="-342900">
              <a:buFont typeface="+mj-lt"/>
              <a:buAutoNum type="arabicPeriod"/>
            </a:pPr>
            <a:endParaRPr lang="en-GB" sz="800" dirty="0"/>
          </a:p>
          <a:p>
            <a:pPr marL="2114550" lvl="4" indent="-285750">
              <a:buFont typeface="Arial" panose="020B0604020202020204" pitchFamily="34" charset="0"/>
              <a:buChar char="•"/>
            </a:pPr>
            <a:r>
              <a:rPr lang="en-GB" sz="2200" dirty="0" smtClean="0"/>
              <a:t>Basic </a:t>
            </a:r>
            <a:r>
              <a:rPr lang="en-GB" sz="2200" dirty="0" err="1" smtClean="0"/>
              <a:t>rf</a:t>
            </a:r>
            <a:r>
              <a:rPr lang="en-GB" sz="2200" dirty="0" smtClean="0"/>
              <a:t> module layout</a:t>
            </a:r>
          </a:p>
          <a:p>
            <a:pPr marL="2114550" lvl="4" indent="-285750">
              <a:buFont typeface="Arial" panose="020B0604020202020204" pitchFamily="34" charset="0"/>
              <a:buChar char="•"/>
            </a:pPr>
            <a:r>
              <a:rPr lang="en-GB" sz="2200" dirty="0" smtClean="0"/>
              <a:t>Accelerating structures design, parameters, prototyping </a:t>
            </a:r>
            <a:r>
              <a:rPr lang="en-GB" sz="2200" dirty="0"/>
              <a:t>activity</a:t>
            </a:r>
          </a:p>
          <a:p>
            <a:pPr marL="2114550" lvl="4" indent="-285750">
              <a:buFont typeface="Arial" panose="020B0604020202020204" pitchFamily="34" charset="0"/>
              <a:buChar char="•"/>
            </a:pPr>
            <a:r>
              <a:rPr lang="en-GB" sz="2200" dirty="0" smtClean="0"/>
              <a:t>Power distribution, pulse compressor and power stations</a:t>
            </a:r>
          </a:p>
          <a:p>
            <a:pPr marL="2114550" lvl="4" indent="-285750">
              <a:buFont typeface="Arial" panose="020B0604020202020204" pitchFamily="34" charset="0"/>
              <a:buChar char="•"/>
            </a:pPr>
            <a:r>
              <a:rPr lang="en-GB" sz="2200" dirty="0" smtClean="0"/>
              <a:t>Dark current studies</a:t>
            </a:r>
          </a:p>
          <a:p>
            <a:pPr marL="2114550" lvl="4" indent="-285750">
              <a:buFont typeface="Arial" panose="020B0604020202020204" pitchFamily="34" charset="0"/>
              <a:buChar char="•"/>
            </a:pPr>
            <a:r>
              <a:rPr lang="en-GB" sz="2200" dirty="0" smtClean="0"/>
              <a:t>Vacuum calculations</a:t>
            </a:r>
          </a:p>
          <a:p>
            <a:pPr marL="342900" indent="-342900">
              <a:buFont typeface="+mj-lt"/>
              <a:buAutoNum type="arabicPeriod"/>
            </a:pPr>
            <a:endParaRPr lang="en-GB" sz="1600" dirty="0"/>
          </a:p>
          <a:p>
            <a:pPr marL="342900" indent="-342900">
              <a:buFont typeface="+mj-lt"/>
              <a:buAutoNum type="arabicPeriod"/>
            </a:pPr>
            <a:r>
              <a:rPr lang="en-GB" sz="2200" b="1" dirty="0" smtClean="0"/>
              <a:t>The X band test Facility @ LNF: TEX</a:t>
            </a:r>
          </a:p>
          <a:p>
            <a:pPr marL="342900" indent="-342900">
              <a:buFont typeface="+mj-lt"/>
              <a:buAutoNum type="arabicPeriod"/>
            </a:pPr>
            <a:endParaRPr lang="en-GB" sz="1600" b="1" dirty="0"/>
          </a:p>
          <a:p>
            <a:pPr marL="342900" indent="-342900">
              <a:buFont typeface="+mj-lt"/>
              <a:buAutoNum type="arabicPeriod"/>
            </a:pPr>
            <a:r>
              <a:rPr lang="en-GB" sz="2200" b="1" dirty="0" smtClean="0"/>
              <a:t>Conclusion</a:t>
            </a:r>
            <a:endParaRPr lang="en-GB" sz="2200" b="1" dirty="0"/>
          </a:p>
        </p:txBody>
      </p:sp>
    </p:spTree>
    <p:extLst>
      <p:ext uri="{BB962C8B-B14F-4D97-AF65-F5344CB8AC3E}">
        <p14:creationId xmlns:p14="http://schemas.microsoft.com/office/powerpoint/2010/main" val="330042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06726" y="-2932"/>
            <a:ext cx="2796536" cy="615553"/>
          </a:xfrm>
          <a:prstGeom prst="rect">
            <a:avLst/>
          </a:prstGeom>
          <a:noFill/>
        </p:spPr>
        <p:txBody>
          <a:bodyPr wrap="none" rtlCol="0">
            <a:spAutoFit/>
          </a:bodyPr>
          <a:lstStyle/>
          <a:p>
            <a:pPr algn="ctr"/>
            <a:r>
              <a:rPr lang="en-GB" sz="3400" b="1" cap="all" dirty="0" smtClean="0"/>
              <a:t>CONCLUSIONS</a:t>
            </a:r>
            <a:endParaRPr lang="en-GB" sz="3400" cap="all" dirty="0"/>
          </a:p>
        </p:txBody>
      </p:sp>
      <p:sp>
        <p:nvSpPr>
          <p:cNvPr id="3" name="CasellaDiTesto 2"/>
          <p:cNvSpPr txBox="1"/>
          <p:nvPr/>
        </p:nvSpPr>
        <p:spPr>
          <a:xfrm>
            <a:off x="0" y="781092"/>
            <a:ext cx="12192000" cy="4524315"/>
          </a:xfrm>
          <a:prstGeom prst="rect">
            <a:avLst/>
          </a:prstGeom>
          <a:noFill/>
        </p:spPr>
        <p:txBody>
          <a:bodyPr wrap="square" rtlCol="0">
            <a:spAutoFit/>
          </a:bodyPr>
          <a:lstStyle/>
          <a:p>
            <a:pPr marL="285750" indent="-285750" algn="just">
              <a:buFont typeface="Arial" panose="020B0604020202020204" pitchFamily="34" charset="0"/>
              <a:buChar char="•"/>
            </a:pPr>
            <a:r>
              <a:rPr lang="en-GB" b="1" dirty="0" err="1" smtClean="0"/>
              <a:t>EuPRAXIA@SPARC_LAB</a:t>
            </a:r>
            <a:r>
              <a:rPr lang="en-GB" b="1" dirty="0" smtClean="0"/>
              <a:t> is the next INFN-LNF project: </a:t>
            </a:r>
            <a:r>
              <a:rPr lang="en-US" dirty="0"/>
              <a:t>FEL radiation source </a:t>
            </a:r>
            <a:r>
              <a:rPr lang="en-US" dirty="0" smtClean="0"/>
              <a:t>based </a:t>
            </a:r>
            <a:r>
              <a:rPr lang="en-US" dirty="0"/>
              <a:t>on RF linear accelerator </a:t>
            </a:r>
            <a:r>
              <a:rPr lang="en-US" dirty="0" smtClean="0"/>
              <a:t>(X band) combined </a:t>
            </a:r>
            <a:r>
              <a:rPr lang="en-US" dirty="0"/>
              <a:t>with a plasma </a:t>
            </a:r>
            <a:r>
              <a:rPr lang="en-US" dirty="0" smtClean="0"/>
              <a:t>module. It is one pillar of the </a:t>
            </a:r>
            <a:r>
              <a:rPr lang="en-US" dirty="0" err="1" smtClean="0"/>
              <a:t>Eu</a:t>
            </a:r>
            <a:r>
              <a:rPr lang="en-US" dirty="0" smtClean="0"/>
              <a:t> project EUPRAXIA.</a:t>
            </a:r>
            <a:endParaRPr lang="en-US" dirty="0"/>
          </a:p>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r>
              <a:rPr lang="en-GB" b="1" dirty="0" smtClean="0"/>
              <a:t>Injector: </a:t>
            </a:r>
            <a:r>
              <a:rPr lang="en-GB" dirty="0" smtClean="0"/>
              <a:t>S band INFN-LNF based technology w/o brazing, possible interesting upgrades in C band in the framework of international collaborations (I.FAST, Compact Light, PSI activity)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b="1" dirty="0" smtClean="0"/>
              <a:t>X band module</a:t>
            </a:r>
            <a:r>
              <a:rPr lang="en-GB" dirty="0" smtClean="0"/>
              <a:t>: has a flexible design, there are still several </a:t>
            </a:r>
            <a:r>
              <a:rPr lang="en-GB" dirty="0"/>
              <a:t>X band </a:t>
            </a:r>
            <a:r>
              <a:rPr lang="en-GB" dirty="0" smtClean="0"/>
              <a:t>components </a:t>
            </a:r>
            <a:r>
              <a:rPr lang="en-GB" dirty="0"/>
              <a:t>to be </a:t>
            </a:r>
            <a:r>
              <a:rPr lang="en-GB" dirty="0" smtClean="0"/>
              <a:t>tested at nominal power;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b="1" dirty="0" smtClean="0"/>
              <a:t>X band structures</a:t>
            </a:r>
            <a:r>
              <a:rPr lang="en-GB" dirty="0" smtClean="0"/>
              <a:t>: </a:t>
            </a:r>
            <a:r>
              <a:rPr lang="en-GB" dirty="0" err="1" smtClean="0"/>
              <a:t>e.m</a:t>
            </a:r>
            <a:r>
              <a:rPr lang="en-GB" dirty="0" smtClean="0"/>
              <a:t>. design defined (including vacuum, dark current), the prototyping activity is in progress to arrive to the final design. Several synergies with international projects I.FAST and collaboration with CERN. There are, in principle, other possible technologies that can be used as the two halves (SLAC) and/or brazing free systems but this will go in parallel to a “standard” brazing design;</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b="1" dirty="0" smtClean="0"/>
              <a:t>X band INFN-LNF TEX:</a:t>
            </a:r>
            <a:r>
              <a:rPr lang="en-GB" dirty="0" smtClean="0"/>
              <a:t> extremely important facility to test all RF components and X band prototypes at the nominal power/gradient, there is the necessity to acquire a CPI klystron with the nominal parameters in term of power and rep. rate (preferably high efficiency klystron);</a:t>
            </a:r>
          </a:p>
        </p:txBody>
      </p:sp>
    </p:spTree>
    <p:extLst>
      <p:ext uri="{BB962C8B-B14F-4D97-AF65-F5344CB8AC3E}">
        <p14:creationId xmlns:p14="http://schemas.microsoft.com/office/powerpoint/2010/main" val="35299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359635"/>
            <a:ext cx="12192000" cy="5324535"/>
          </a:xfrm>
          <a:prstGeom prst="rect">
            <a:avLst/>
          </a:prstGeom>
          <a:noFill/>
        </p:spPr>
        <p:txBody>
          <a:bodyPr wrap="square" rtlCol="0">
            <a:spAutoFit/>
          </a:bodyPr>
          <a:lstStyle/>
          <a:p>
            <a:pPr algn="just"/>
            <a:r>
              <a:rPr lang="en-GB" sz="2000" b="1" i="1" dirty="0" smtClean="0"/>
              <a:t>INFN</a:t>
            </a:r>
            <a:r>
              <a:rPr lang="en-GB" sz="2000" i="1" dirty="0" smtClean="0"/>
              <a:t>: F. </a:t>
            </a:r>
            <a:r>
              <a:rPr lang="en-GB" sz="2000" i="1" dirty="0" err="1" smtClean="0"/>
              <a:t>Cardelli</a:t>
            </a:r>
            <a:r>
              <a:rPr lang="en-GB" sz="2000" i="1" dirty="0" smtClean="0"/>
              <a:t>, M. Diomede, L. Piersanti, M. </a:t>
            </a:r>
            <a:r>
              <a:rPr lang="en-GB" sz="2000" i="1" dirty="0" err="1" smtClean="0"/>
              <a:t>Bellaveglia</a:t>
            </a:r>
            <a:r>
              <a:rPr lang="en-GB" sz="2000" i="1" dirty="0" smtClean="0"/>
              <a:t>, S. Pioli, A. Gallo, A. </a:t>
            </a:r>
            <a:r>
              <a:rPr lang="en-GB" sz="2000" i="1" dirty="0" err="1" smtClean="0"/>
              <a:t>Liedl</a:t>
            </a:r>
            <a:r>
              <a:rPr lang="en-GB" sz="2000" i="1" dirty="0" smtClean="0"/>
              <a:t>, G. Di </a:t>
            </a:r>
            <a:r>
              <a:rPr lang="en-GB" sz="2000" i="1" dirty="0" err="1" smtClean="0"/>
              <a:t>Raddo</a:t>
            </a:r>
            <a:r>
              <a:rPr lang="en-GB" sz="2000" i="1" dirty="0" smtClean="0"/>
              <a:t>, V. </a:t>
            </a:r>
            <a:r>
              <a:rPr lang="en-GB" sz="2000" i="1" dirty="0" err="1" smtClean="0"/>
              <a:t>Lollo</a:t>
            </a:r>
            <a:r>
              <a:rPr lang="en-GB" sz="2000" i="1" dirty="0" smtClean="0"/>
              <a:t>, E. Di Pasquale, L. Pellegrino, B. </a:t>
            </a:r>
            <a:r>
              <a:rPr lang="en-GB" sz="2000" i="1" dirty="0" err="1" smtClean="0"/>
              <a:t>Buonomo</a:t>
            </a:r>
            <a:r>
              <a:rPr lang="en-GB" sz="2000" i="1" dirty="0" smtClean="0"/>
              <a:t>, C. Di Giulio, </a:t>
            </a:r>
            <a:r>
              <a:rPr lang="en-GB" sz="2000" i="1" dirty="0" smtClean="0"/>
              <a:t>G. </a:t>
            </a:r>
            <a:r>
              <a:rPr lang="en-GB" sz="2000" i="1" dirty="0" err="1" smtClean="0"/>
              <a:t>Castorina</a:t>
            </a:r>
            <a:r>
              <a:rPr lang="en-GB" sz="2000" i="1" dirty="0" smtClean="0"/>
              <a:t>, A</a:t>
            </a:r>
            <a:r>
              <a:rPr lang="en-GB" sz="2000" i="1" dirty="0" smtClean="0"/>
              <a:t>. </a:t>
            </a:r>
            <a:r>
              <a:rPr lang="en-GB" sz="2000" i="1" dirty="0" err="1" smtClean="0"/>
              <a:t>Giribono</a:t>
            </a:r>
            <a:r>
              <a:rPr lang="en-GB" sz="2000" i="1" dirty="0" smtClean="0"/>
              <a:t>, J. </a:t>
            </a:r>
            <a:r>
              <a:rPr lang="en-GB" sz="2000" i="1" dirty="0" err="1" smtClean="0"/>
              <a:t>Scifo</a:t>
            </a:r>
            <a:r>
              <a:rPr lang="en-GB" sz="2000" i="1" dirty="0" smtClean="0"/>
              <a:t>, C. </a:t>
            </a:r>
            <a:r>
              <a:rPr lang="en-GB" sz="2000" i="1" dirty="0" err="1" smtClean="0"/>
              <a:t>Vaccarezza</a:t>
            </a:r>
            <a:r>
              <a:rPr lang="en-GB" sz="2000" i="1" dirty="0" smtClean="0"/>
              <a:t>, A. </a:t>
            </a:r>
            <a:r>
              <a:rPr lang="en-GB" sz="2000" i="1" dirty="0" err="1" smtClean="0"/>
              <a:t>Falone</a:t>
            </a:r>
            <a:r>
              <a:rPr lang="en-GB" sz="2000" i="1" dirty="0" smtClean="0"/>
              <a:t>, M. </a:t>
            </a:r>
            <a:r>
              <a:rPr lang="en-GB" sz="2000" i="1" dirty="0" err="1" smtClean="0"/>
              <a:t>Ferrario</a:t>
            </a:r>
            <a:r>
              <a:rPr lang="en-GB" sz="2000" i="1" dirty="0" smtClean="0"/>
              <a:t>, A. </a:t>
            </a:r>
            <a:r>
              <a:rPr lang="en-GB" sz="2000" i="1" dirty="0" err="1" smtClean="0"/>
              <a:t>Ghigo</a:t>
            </a:r>
            <a:r>
              <a:rPr lang="en-GB" sz="2000" i="1" dirty="0" smtClean="0"/>
              <a:t>, A </a:t>
            </a:r>
            <a:r>
              <a:rPr lang="en-GB" sz="2000" i="1" dirty="0" err="1" smtClean="0"/>
              <a:t>Cianchi</a:t>
            </a:r>
            <a:r>
              <a:rPr lang="en-GB" sz="2000" i="1" dirty="0" smtClean="0"/>
              <a:t>, A. Stella, A. </a:t>
            </a:r>
            <a:r>
              <a:rPr lang="en-GB" sz="2000" i="1" dirty="0" err="1" smtClean="0"/>
              <a:t>Vannozzi</a:t>
            </a:r>
            <a:r>
              <a:rPr lang="en-GB" sz="2000" i="1" dirty="0" smtClean="0"/>
              <a:t>, L</a:t>
            </a:r>
            <a:r>
              <a:rPr lang="en-GB" sz="2000" i="1" dirty="0"/>
              <a:t>. </a:t>
            </a:r>
            <a:r>
              <a:rPr lang="en-GB" sz="2000" i="1" dirty="0" err="1" smtClean="0"/>
              <a:t>Kankadze</a:t>
            </a:r>
            <a:r>
              <a:rPr lang="en-GB" sz="2000" i="1" dirty="0" smtClean="0"/>
              <a:t>, A. </a:t>
            </a:r>
            <a:r>
              <a:rPr lang="en-GB" sz="2000" i="1" dirty="0" err="1" smtClean="0"/>
              <a:t>Cianchi</a:t>
            </a:r>
            <a:r>
              <a:rPr lang="en-GB" sz="2000" i="1" dirty="0" smtClean="0"/>
              <a:t>, A. Stella, </a:t>
            </a:r>
            <a:r>
              <a:rPr lang="en-GB" sz="2000" i="1" dirty="0" smtClean="0"/>
              <a:t>B. </a:t>
            </a:r>
            <a:r>
              <a:rPr lang="en-GB" sz="2000" i="1" dirty="0" err="1" smtClean="0"/>
              <a:t>Spataro</a:t>
            </a:r>
            <a:r>
              <a:rPr lang="en-GB" sz="2000" i="1" dirty="0" smtClean="0"/>
              <a:t>, S</a:t>
            </a:r>
            <a:r>
              <a:rPr lang="en-GB" sz="2000" i="1" dirty="0" smtClean="0"/>
              <a:t>. </a:t>
            </a:r>
            <a:r>
              <a:rPr lang="en-GB" sz="2000" i="1" dirty="0" err="1" smtClean="0"/>
              <a:t>Incremona</a:t>
            </a:r>
            <a:r>
              <a:rPr lang="en-GB" sz="2000" i="1" dirty="0" smtClean="0"/>
              <a:t>, U. </a:t>
            </a:r>
            <a:r>
              <a:rPr lang="en-GB" sz="2000" i="1" dirty="0" err="1" smtClean="0"/>
              <a:t>Rotundo</a:t>
            </a:r>
            <a:r>
              <a:rPr lang="en-GB" sz="2000" i="1" dirty="0" smtClean="0"/>
              <a:t>, A. </a:t>
            </a:r>
            <a:r>
              <a:rPr lang="en-GB" sz="2000" i="1" dirty="0" err="1" smtClean="0"/>
              <a:t>Battisti</a:t>
            </a:r>
            <a:r>
              <a:rPr lang="en-GB" sz="2000" i="1" dirty="0" smtClean="0"/>
              <a:t>, L. </a:t>
            </a:r>
            <a:r>
              <a:rPr lang="en-GB" sz="2000" i="1" dirty="0" err="1" smtClean="0"/>
              <a:t>Sabbatini</a:t>
            </a:r>
            <a:r>
              <a:rPr lang="en-GB" sz="2000" i="1" dirty="0" smtClean="0"/>
              <a:t>, A. </a:t>
            </a:r>
            <a:r>
              <a:rPr lang="en-GB" sz="2000" i="1" dirty="0" err="1" smtClean="0"/>
              <a:t>Gizzi</a:t>
            </a:r>
            <a:r>
              <a:rPr lang="en-GB" sz="2000" i="1" dirty="0" smtClean="0"/>
              <a:t>.</a:t>
            </a:r>
            <a:endParaRPr lang="en-GB" sz="2000" i="1" dirty="0" smtClean="0"/>
          </a:p>
          <a:p>
            <a:pPr algn="just"/>
            <a:endParaRPr lang="en-GB" sz="2000" i="1" dirty="0"/>
          </a:p>
          <a:p>
            <a:pPr algn="just"/>
            <a:r>
              <a:rPr lang="en-GB" sz="2000" b="1" i="1" dirty="0" smtClean="0"/>
              <a:t>CERN</a:t>
            </a:r>
            <a:r>
              <a:rPr lang="en-GB" sz="2000" i="1" dirty="0" smtClean="0"/>
              <a:t>: A. </a:t>
            </a:r>
            <a:r>
              <a:rPr lang="en-GB" sz="2000" i="1" dirty="0" err="1" smtClean="0"/>
              <a:t>Grudiev</a:t>
            </a:r>
            <a:r>
              <a:rPr lang="en-GB" sz="2000" i="1" dirty="0" smtClean="0"/>
              <a:t>, W. </a:t>
            </a:r>
            <a:r>
              <a:rPr lang="en-GB" sz="2000" i="1" dirty="0" err="1" smtClean="0"/>
              <a:t>Wuensch</a:t>
            </a:r>
            <a:r>
              <a:rPr lang="en-GB" sz="2000" i="1" dirty="0" smtClean="0"/>
              <a:t>, N</a:t>
            </a:r>
            <a:r>
              <a:rPr lang="en-GB" sz="2000" i="1" dirty="0"/>
              <a:t>. </a:t>
            </a:r>
            <a:r>
              <a:rPr lang="en-GB" sz="2000" i="1" dirty="0" smtClean="0"/>
              <a:t>Catalan </a:t>
            </a:r>
            <a:r>
              <a:rPr lang="en-GB" sz="2000" i="1" dirty="0" err="1" smtClean="0"/>
              <a:t>Lasheras</a:t>
            </a:r>
            <a:r>
              <a:rPr lang="en-GB" sz="2000" i="1" dirty="0"/>
              <a:t>, </a:t>
            </a:r>
            <a:r>
              <a:rPr lang="en-GB" sz="2000" i="1" dirty="0" smtClean="0"/>
              <a:t>G. </a:t>
            </a:r>
            <a:r>
              <a:rPr lang="en-GB" sz="2000" i="1" dirty="0" err="1" smtClean="0"/>
              <a:t>Mcmonagle</a:t>
            </a:r>
            <a:r>
              <a:rPr lang="en-GB" sz="2000" i="1" dirty="0" smtClean="0"/>
              <a:t>, I</a:t>
            </a:r>
            <a:r>
              <a:rPr lang="en-GB" sz="2000" i="1" dirty="0"/>
              <a:t>. </a:t>
            </a:r>
            <a:r>
              <a:rPr lang="en-GB" sz="2000" i="1" dirty="0" err="1" smtClean="0"/>
              <a:t>Syratchev</a:t>
            </a:r>
            <a:r>
              <a:rPr lang="en-GB" sz="2000" i="1" dirty="0" smtClean="0"/>
              <a:t>, S. </a:t>
            </a:r>
            <a:r>
              <a:rPr lang="en-GB" sz="2000" i="1" dirty="0" err="1" smtClean="0"/>
              <a:t>Stapnes</a:t>
            </a:r>
            <a:r>
              <a:rPr lang="en-GB" sz="2000" i="1" dirty="0" smtClean="0"/>
              <a:t>, C. </a:t>
            </a:r>
            <a:r>
              <a:rPr lang="en-GB" sz="2000" i="1" dirty="0" smtClean="0"/>
              <a:t>Rossi, </a:t>
            </a:r>
            <a:r>
              <a:rPr lang="it-IT" sz="2000" i="1" dirty="0"/>
              <a:t>T. Lucas, D. B. </a:t>
            </a:r>
            <a:r>
              <a:rPr lang="it-IT" sz="2000" i="1" dirty="0" err="1"/>
              <a:t>Caballero</a:t>
            </a:r>
            <a:endParaRPr lang="en-GB" sz="2000" i="1" dirty="0" smtClean="0"/>
          </a:p>
          <a:p>
            <a:pPr algn="just"/>
            <a:endParaRPr lang="en-GB" sz="2000" i="1" dirty="0"/>
          </a:p>
          <a:p>
            <a:pPr algn="just"/>
            <a:r>
              <a:rPr lang="en-GB" sz="2000" b="1" i="1" dirty="0" smtClean="0"/>
              <a:t>SLAC</a:t>
            </a:r>
            <a:r>
              <a:rPr lang="en-GB" sz="2000" i="1" dirty="0" smtClean="0"/>
              <a:t>: V. </a:t>
            </a:r>
            <a:r>
              <a:rPr lang="en-GB" sz="2000" i="1" dirty="0" err="1" smtClean="0"/>
              <a:t>Dolgashev</a:t>
            </a:r>
            <a:endParaRPr lang="en-GB" sz="2000" i="1" dirty="0" smtClean="0"/>
          </a:p>
          <a:p>
            <a:pPr algn="just"/>
            <a:endParaRPr lang="en-GB" sz="2000" i="1" dirty="0" smtClean="0"/>
          </a:p>
          <a:p>
            <a:pPr algn="just"/>
            <a:r>
              <a:rPr lang="en-GB" sz="2000" b="1" i="1" dirty="0" smtClean="0"/>
              <a:t>TRIESTE</a:t>
            </a:r>
            <a:r>
              <a:rPr lang="en-GB" sz="2000" i="1" dirty="0" smtClean="0"/>
              <a:t>: G. </a:t>
            </a:r>
            <a:r>
              <a:rPr lang="en-GB" sz="2000" i="1" dirty="0" err="1" smtClean="0"/>
              <a:t>D’Auria</a:t>
            </a:r>
            <a:endParaRPr lang="en-GB" sz="2000" i="1" dirty="0" smtClean="0"/>
          </a:p>
          <a:p>
            <a:pPr algn="just"/>
            <a:endParaRPr lang="en-GB" sz="2000" i="1" dirty="0"/>
          </a:p>
          <a:p>
            <a:pPr algn="just"/>
            <a:r>
              <a:rPr lang="en-GB" sz="2000" b="1" i="1" dirty="0" smtClean="0"/>
              <a:t>INFN ROMA: </a:t>
            </a:r>
            <a:r>
              <a:rPr lang="en-GB" sz="2000" i="1" dirty="0" smtClean="0"/>
              <a:t>L. </a:t>
            </a:r>
            <a:r>
              <a:rPr lang="en-GB" sz="2000" i="1" dirty="0" err="1" smtClean="0"/>
              <a:t>Ficcadenti</a:t>
            </a:r>
            <a:r>
              <a:rPr lang="en-GB" sz="2000" i="1" dirty="0" smtClean="0"/>
              <a:t>, G. </a:t>
            </a:r>
            <a:r>
              <a:rPr lang="en-GB" sz="2000" i="1" dirty="0" err="1" smtClean="0"/>
              <a:t>Pedrocchi</a:t>
            </a:r>
            <a:endParaRPr lang="en-GB" sz="2000" i="1" dirty="0" smtClean="0"/>
          </a:p>
          <a:p>
            <a:pPr algn="just"/>
            <a:endParaRPr lang="en-GB" sz="2000" i="1" dirty="0"/>
          </a:p>
          <a:p>
            <a:pPr algn="just"/>
            <a:r>
              <a:rPr lang="en-GB" sz="2000" b="1" i="1" dirty="0" err="1" smtClean="0"/>
              <a:t>Regione</a:t>
            </a:r>
            <a:r>
              <a:rPr lang="en-GB" sz="2000" b="1" i="1" dirty="0" smtClean="0"/>
              <a:t> Lazio</a:t>
            </a:r>
            <a:r>
              <a:rPr lang="en-GB" sz="2000" i="1" dirty="0" smtClean="0"/>
              <a:t>: LATINO funding program</a:t>
            </a:r>
          </a:p>
          <a:p>
            <a:pPr algn="just"/>
            <a:endParaRPr lang="en-GB" sz="2000" i="1" dirty="0"/>
          </a:p>
          <a:p>
            <a:pPr algn="just"/>
            <a:r>
              <a:rPr lang="en-GB" sz="2000" b="1" i="1" dirty="0" smtClean="0"/>
              <a:t>INFN COMMISSION V</a:t>
            </a:r>
          </a:p>
        </p:txBody>
      </p:sp>
      <p:sp>
        <p:nvSpPr>
          <p:cNvPr id="3" name="CasellaDiTesto 2"/>
          <p:cNvSpPr txBox="1"/>
          <p:nvPr/>
        </p:nvSpPr>
        <p:spPr>
          <a:xfrm>
            <a:off x="3929433" y="-2932"/>
            <a:ext cx="4351128" cy="615553"/>
          </a:xfrm>
          <a:prstGeom prst="rect">
            <a:avLst/>
          </a:prstGeom>
          <a:noFill/>
        </p:spPr>
        <p:txBody>
          <a:bodyPr wrap="none" rtlCol="0">
            <a:spAutoFit/>
          </a:bodyPr>
          <a:lstStyle/>
          <a:p>
            <a:pPr algn="ctr"/>
            <a:r>
              <a:rPr lang="en-GB" sz="3400" b="1" cap="all" dirty="0" err="1" smtClean="0"/>
              <a:t>acknowledgementS</a:t>
            </a:r>
            <a:endParaRPr lang="en-GB" sz="3400" cap="all" dirty="0"/>
          </a:p>
        </p:txBody>
      </p:sp>
      <p:sp>
        <p:nvSpPr>
          <p:cNvPr id="4" name="CasellaDiTesto 3"/>
          <p:cNvSpPr txBox="1"/>
          <p:nvPr/>
        </p:nvSpPr>
        <p:spPr>
          <a:xfrm rot="19952474">
            <a:off x="4176617" y="4854835"/>
            <a:ext cx="3856761" cy="923330"/>
          </a:xfrm>
          <a:prstGeom prst="rect">
            <a:avLst/>
          </a:prstGeom>
          <a:noFill/>
        </p:spPr>
        <p:txBody>
          <a:bodyPr wrap="none" rtlCol="0">
            <a:spAutoFit/>
          </a:bodyPr>
          <a:lstStyle/>
          <a:p>
            <a:r>
              <a:rPr lang="en-GB" sz="5400" b="1" dirty="0" smtClean="0">
                <a:solidFill>
                  <a:srgbClr val="0000FF"/>
                </a:solidFill>
              </a:rPr>
              <a:t>THANK YOU!</a:t>
            </a:r>
            <a:endParaRPr lang="en-GB" sz="5400" b="1" dirty="0">
              <a:solidFill>
                <a:srgbClr val="0000FF"/>
              </a:solidFill>
            </a:endParaRPr>
          </a:p>
        </p:txBody>
      </p:sp>
      <p:pic>
        <p:nvPicPr>
          <p:cNvPr id="5" name="Immagine 4"/>
          <p:cNvPicPr>
            <a:picLocks noChangeAspect="1"/>
          </p:cNvPicPr>
          <p:nvPr/>
        </p:nvPicPr>
        <p:blipFill>
          <a:blip r:embed="rId2"/>
          <a:stretch>
            <a:fillRect/>
          </a:stretch>
        </p:blipFill>
        <p:spPr>
          <a:xfrm>
            <a:off x="-1" y="0"/>
            <a:ext cx="2537717" cy="1173059"/>
          </a:xfrm>
          <a:prstGeom prst="rect">
            <a:avLst/>
          </a:prstGeom>
        </p:spPr>
      </p:pic>
      <p:pic>
        <p:nvPicPr>
          <p:cNvPr id="7" name="Immagine 6"/>
          <p:cNvPicPr/>
          <p:nvPr/>
        </p:nvPicPr>
        <p:blipFill>
          <a:blip r:embed="rId3" cstate="print">
            <a:extLst>
              <a:ext uri="{28A0092B-C50C-407E-A947-70E740481C1C}">
                <a14:useLocalDpi xmlns:a14="http://schemas.microsoft.com/office/drawing/2010/main" val="0"/>
              </a:ext>
            </a:extLst>
          </a:blip>
          <a:stretch>
            <a:fillRect/>
          </a:stretch>
        </p:blipFill>
        <p:spPr>
          <a:xfrm>
            <a:off x="10674849" y="88948"/>
            <a:ext cx="1517151" cy="1084111"/>
          </a:xfrm>
          <a:prstGeom prst="rect">
            <a:avLst/>
          </a:prstGeom>
        </p:spPr>
      </p:pic>
    </p:spTree>
    <p:extLst>
      <p:ext uri="{BB962C8B-B14F-4D97-AF65-F5344CB8AC3E}">
        <p14:creationId xmlns:p14="http://schemas.microsoft.com/office/powerpoint/2010/main" val="423925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5442" y="-30659"/>
            <a:ext cx="11159850" cy="646331"/>
          </a:xfrm>
          <a:prstGeom prst="rect">
            <a:avLst/>
          </a:prstGeom>
        </p:spPr>
        <p:txBody>
          <a:bodyPr wrap="none">
            <a:spAutoFit/>
          </a:bodyPr>
          <a:lstStyle/>
          <a:p>
            <a:r>
              <a:rPr lang="en-GB" sz="3600" b="1" cap="all" dirty="0" err="1"/>
              <a:t>EuPRAXIA@SPARC_LAB</a:t>
            </a:r>
            <a:r>
              <a:rPr lang="en-GB" sz="3600" b="1" cap="all" dirty="0"/>
              <a:t> project: short introduction</a:t>
            </a:r>
          </a:p>
        </p:txBody>
      </p:sp>
      <p:sp>
        <p:nvSpPr>
          <p:cNvPr id="4" name="Rettangolo 3"/>
          <p:cNvSpPr/>
          <p:nvPr/>
        </p:nvSpPr>
        <p:spPr>
          <a:xfrm>
            <a:off x="0" y="776817"/>
            <a:ext cx="6768269" cy="3046988"/>
          </a:xfrm>
          <a:prstGeom prst="rect">
            <a:avLst/>
          </a:prstGeom>
        </p:spPr>
        <p:txBody>
          <a:bodyPr wrap="square">
            <a:spAutoFit/>
          </a:bodyPr>
          <a:lstStyle/>
          <a:p>
            <a:pPr marL="285750" indent="-285750" algn="just">
              <a:buFont typeface="Symbol" panose="05050102010706020507" pitchFamily="18" charset="2"/>
              <a:buChar char="Þ"/>
            </a:pPr>
            <a:r>
              <a:rPr lang="en-US" sz="1600" dirty="0" smtClean="0"/>
              <a:t>The project </a:t>
            </a:r>
            <a:r>
              <a:rPr lang="en-US" sz="1600" dirty="0" err="1" smtClean="0"/>
              <a:t>EuPRAXIA@SPARC_LAB</a:t>
            </a:r>
            <a:r>
              <a:rPr lang="en-US" sz="1600" dirty="0" smtClean="0"/>
              <a:t> aims at </a:t>
            </a:r>
            <a:r>
              <a:rPr lang="en-US" sz="1600" b="1" dirty="0" smtClean="0"/>
              <a:t>constructing a FEL radiation source (</a:t>
            </a:r>
            <a:r>
              <a:rPr lang="en-US" sz="1600" b="1" dirty="0" smtClean="0">
                <a:sym typeface="Symbol" panose="05050102010706020507" pitchFamily="18" charset="2"/>
              </a:rPr>
              <a:t></a:t>
            </a:r>
            <a:r>
              <a:rPr lang="en-US" sz="1600" b="1" baseline="-25000" dirty="0" smtClean="0">
                <a:sym typeface="Symbol" panose="05050102010706020507" pitchFamily="18" charset="2"/>
              </a:rPr>
              <a:t>FEL</a:t>
            </a:r>
            <a:r>
              <a:rPr lang="en-US" sz="1600" b="1" dirty="0" smtClean="0">
                <a:sym typeface="Symbol" panose="05050102010706020507" pitchFamily="18" charset="2"/>
              </a:rPr>
              <a:t>=</a:t>
            </a:r>
            <a:r>
              <a:rPr lang="en-US" sz="1600" b="1" dirty="0" smtClean="0"/>
              <a:t>3 nm) based on RF linear accelerator combined with a plasma module</a:t>
            </a:r>
            <a:r>
              <a:rPr lang="en-US" sz="1600" dirty="0" smtClean="0"/>
              <a:t>;</a:t>
            </a:r>
          </a:p>
          <a:p>
            <a:pPr marL="285750" indent="-285750" algn="just">
              <a:buFont typeface="Symbol" panose="05050102010706020507" pitchFamily="18" charset="2"/>
              <a:buChar char="Þ"/>
            </a:pPr>
            <a:endParaRPr lang="en-US" sz="1600" dirty="0" smtClean="0"/>
          </a:p>
          <a:p>
            <a:pPr marL="285750" lvl="0" indent="-285750" algn="just">
              <a:buFont typeface="Symbol" panose="05050102010706020507" pitchFamily="18" charset="2"/>
              <a:buChar char="Þ"/>
            </a:pPr>
            <a:r>
              <a:rPr lang="en-US" sz="1600" dirty="0" smtClean="0"/>
              <a:t>The </a:t>
            </a:r>
            <a:r>
              <a:rPr lang="en-US" sz="1600" b="1" dirty="0" smtClean="0"/>
              <a:t>CDR</a:t>
            </a:r>
            <a:r>
              <a:rPr lang="en-US" sz="1600" dirty="0" smtClean="0"/>
              <a:t> of the overall machine </a:t>
            </a:r>
            <a:r>
              <a:rPr lang="en-US" sz="1600" b="1" dirty="0" smtClean="0"/>
              <a:t>has been already published few years ago </a:t>
            </a:r>
            <a:r>
              <a:rPr lang="en-US" sz="1600" dirty="0" smtClean="0"/>
              <a:t>and now the effort </a:t>
            </a:r>
            <a:r>
              <a:rPr lang="en-US" altLang="it-IT" sz="1600" dirty="0" smtClean="0"/>
              <a:t>is directed towards the preparation of the </a:t>
            </a:r>
            <a:r>
              <a:rPr lang="en-US" altLang="it-IT" sz="1600" b="1" dirty="0" smtClean="0"/>
              <a:t>TDR (expected for 2024)</a:t>
            </a:r>
            <a:r>
              <a:rPr lang="en-US" altLang="it-IT" sz="1600" dirty="0" smtClean="0"/>
              <a:t>;</a:t>
            </a:r>
          </a:p>
          <a:p>
            <a:pPr marL="285750" lvl="0" indent="-285750" algn="just">
              <a:buFont typeface="Symbol" panose="05050102010706020507" pitchFamily="18" charset="2"/>
              <a:buChar char="Þ"/>
            </a:pPr>
            <a:endParaRPr lang="en-US" altLang="it-IT" sz="1600" dirty="0" smtClean="0"/>
          </a:p>
          <a:p>
            <a:pPr marL="285750" lvl="0" indent="-285750" algn="just">
              <a:buFont typeface="Symbol" panose="05050102010706020507" pitchFamily="18" charset="2"/>
              <a:buChar char="Þ"/>
            </a:pPr>
            <a:r>
              <a:rPr lang="en-US" altLang="it-IT" sz="1600" dirty="0" smtClean="0"/>
              <a:t>The project is one of the </a:t>
            </a:r>
            <a:r>
              <a:rPr lang="en-US" altLang="it-IT" sz="1600" b="1" dirty="0" smtClean="0"/>
              <a:t>pillar</a:t>
            </a:r>
            <a:r>
              <a:rPr lang="en-US" altLang="it-IT" sz="1600" dirty="0" smtClean="0"/>
              <a:t> of the </a:t>
            </a:r>
            <a:r>
              <a:rPr lang="en-US" altLang="it-IT" sz="1600" b="1" dirty="0" smtClean="0"/>
              <a:t>European Project </a:t>
            </a:r>
            <a:r>
              <a:rPr lang="en-US" altLang="it-IT" sz="1600" b="1" dirty="0"/>
              <a:t>EUPRAXIA </a:t>
            </a:r>
            <a:r>
              <a:rPr lang="en-US" altLang="it-IT" sz="1600" dirty="0" smtClean="0"/>
              <a:t>(</a:t>
            </a:r>
            <a:r>
              <a:rPr lang="en-US" altLang="it-IT" sz="1600" dirty="0" err="1" smtClean="0"/>
              <a:t>coord</a:t>
            </a:r>
            <a:r>
              <a:rPr lang="en-US" altLang="it-IT" sz="1600" dirty="0" smtClean="0"/>
              <a:t>. R. </a:t>
            </a:r>
            <a:r>
              <a:rPr lang="en-US" altLang="it-IT" sz="1600" dirty="0" err="1" smtClean="0"/>
              <a:t>Assmann</a:t>
            </a:r>
            <a:r>
              <a:rPr lang="en-US" altLang="it-IT" sz="1600" dirty="0" smtClean="0"/>
              <a:t>, </a:t>
            </a:r>
            <a:r>
              <a:rPr lang="en-US" altLang="it-IT" sz="1600" dirty="0" smtClean="0">
                <a:hlinkClick r:id="rId2"/>
              </a:rPr>
              <a:t>http</a:t>
            </a:r>
            <a:r>
              <a:rPr lang="en-US" altLang="it-IT" sz="1600" dirty="0">
                <a:hlinkClick r:id="rId2"/>
              </a:rPr>
              <a:t>://www.eupraxia-project.eu</a:t>
            </a:r>
            <a:r>
              <a:rPr lang="en-US" altLang="it-IT" sz="1600" dirty="0" smtClean="0">
                <a:hlinkClick r:id="rId2"/>
              </a:rPr>
              <a:t>/</a:t>
            </a:r>
            <a:r>
              <a:rPr lang="en-US" altLang="it-IT" sz="1600" dirty="0"/>
              <a:t>)</a:t>
            </a:r>
            <a:r>
              <a:rPr lang="en-US" altLang="it-IT" sz="1600" dirty="0" smtClean="0"/>
              <a:t> now waiting for the outcome of the </a:t>
            </a:r>
            <a:r>
              <a:rPr lang="en-US" altLang="it-IT" sz="1600" b="1" dirty="0" smtClean="0"/>
              <a:t>ESFRI application</a:t>
            </a:r>
            <a:r>
              <a:rPr lang="en-US" altLang="it-IT" sz="1600" dirty="0" smtClean="0"/>
              <a:t>. In any case </a:t>
            </a:r>
            <a:r>
              <a:rPr lang="en-US" sz="1600" dirty="0" err="1"/>
              <a:t>EuPRAXIA@SPARC_LAB</a:t>
            </a:r>
            <a:r>
              <a:rPr lang="en-US" sz="1600" dirty="0"/>
              <a:t> </a:t>
            </a:r>
            <a:r>
              <a:rPr lang="en-US" altLang="it-IT" sz="1600" dirty="0" smtClean="0"/>
              <a:t>will be funded by INFN (independently from the EUPRAXIA-</a:t>
            </a:r>
            <a:r>
              <a:rPr lang="en-US" altLang="it-IT" sz="1600" dirty="0" err="1" smtClean="0"/>
              <a:t>Eu</a:t>
            </a:r>
            <a:r>
              <a:rPr lang="en-US" altLang="it-IT" sz="1600" dirty="0" smtClean="0"/>
              <a:t> developments).</a:t>
            </a:r>
            <a:endParaRPr lang="en-US" altLang="it-IT" sz="1600" dirty="0"/>
          </a:p>
        </p:txBody>
      </p:sp>
      <p:pic>
        <p:nvPicPr>
          <p:cNvPr id="6" name="Immagine 5"/>
          <p:cNvPicPr>
            <a:picLocks noChangeAspect="1"/>
          </p:cNvPicPr>
          <p:nvPr/>
        </p:nvPicPr>
        <p:blipFill>
          <a:blip r:embed="rId3"/>
          <a:stretch>
            <a:fillRect/>
          </a:stretch>
        </p:blipFill>
        <p:spPr>
          <a:xfrm>
            <a:off x="6863410" y="4147430"/>
            <a:ext cx="5263879" cy="2670561"/>
          </a:xfrm>
          <a:prstGeom prst="rect">
            <a:avLst/>
          </a:prstGeom>
        </p:spPr>
      </p:pic>
      <p:pic>
        <p:nvPicPr>
          <p:cNvPr id="7" name="Immagine 6"/>
          <p:cNvPicPr>
            <a:picLocks noChangeAspect="1"/>
          </p:cNvPicPr>
          <p:nvPr/>
        </p:nvPicPr>
        <p:blipFill>
          <a:blip r:embed="rId4"/>
          <a:stretch>
            <a:fillRect/>
          </a:stretch>
        </p:blipFill>
        <p:spPr>
          <a:xfrm>
            <a:off x="6863410" y="731750"/>
            <a:ext cx="5263879" cy="3179775"/>
          </a:xfrm>
          <a:prstGeom prst="rect">
            <a:avLst/>
          </a:prstGeom>
        </p:spPr>
      </p:pic>
      <p:pic>
        <p:nvPicPr>
          <p:cNvPr id="9" name="Immagine 8"/>
          <p:cNvPicPr>
            <a:picLocks noChangeAspect="1"/>
          </p:cNvPicPr>
          <p:nvPr/>
        </p:nvPicPr>
        <p:blipFill>
          <a:blip r:embed="rId5"/>
          <a:stretch>
            <a:fillRect/>
          </a:stretch>
        </p:blipFill>
        <p:spPr>
          <a:xfrm>
            <a:off x="2985247" y="3767943"/>
            <a:ext cx="2106703" cy="2971580"/>
          </a:xfrm>
          <a:prstGeom prst="rect">
            <a:avLst/>
          </a:prstGeom>
          <a:ln w="38100">
            <a:solidFill>
              <a:srgbClr val="00B050"/>
            </a:solidFill>
          </a:ln>
        </p:spPr>
      </p:pic>
      <p:sp>
        <p:nvSpPr>
          <p:cNvPr id="13" name="Freccia a destra 12"/>
          <p:cNvSpPr/>
          <p:nvPr/>
        </p:nvSpPr>
        <p:spPr>
          <a:xfrm>
            <a:off x="5186323" y="4811282"/>
            <a:ext cx="435835" cy="726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p:cNvSpPr txBox="1"/>
          <p:nvPr/>
        </p:nvSpPr>
        <p:spPr>
          <a:xfrm>
            <a:off x="5662531" y="4811282"/>
            <a:ext cx="1029449" cy="707886"/>
          </a:xfrm>
          <a:prstGeom prst="rect">
            <a:avLst/>
          </a:prstGeom>
          <a:solidFill>
            <a:srgbClr val="FFC000"/>
          </a:solidFill>
        </p:spPr>
        <p:txBody>
          <a:bodyPr wrap="none" rtlCol="0">
            <a:spAutoFit/>
          </a:bodyPr>
          <a:lstStyle/>
          <a:p>
            <a:r>
              <a:rPr lang="en-GB" sz="4000" dirty="0" smtClean="0"/>
              <a:t>TDR</a:t>
            </a:r>
            <a:endParaRPr lang="en-GB" sz="4000" dirty="0"/>
          </a:p>
        </p:txBody>
      </p:sp>
      <p:pic>
        <p:nvPicPr>
          <p:cNvPr id="15" name="Immagin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2430" y="3911525"/>
            <a:ext cx="1470896" cy="631555"/>
          </a:xfrm>
          <a:prstGeom prst="rect">
            <a:avLst/>
          </a:prstGeom>
        </p:spPr>
      </p:pic>
      <p:sp>
        <p:nvSpPr>
          <p:cNvPr id="16" name="Rettangolo 15"/>
          <p:cNvSpPr/>
          <p:nvPr/>
        </p:nvSpPr>
        <p:spPr>
          <a:xfrm>
            <a:off x="0" y="4004989"/>
            <a:ext cx="2713468" cy="1077218"/>
          </a:xfrm>
          <a:prstGeom prst="rect">
            <a:avLst/>
          </a:prstGeom>
        </p:spPr>
        <p:txBody>
          <a:bodyPr wrap="square">
            <a:spAutoFit/>
          </a:bodyPr>
          <a:lstStyle/>
          <a:p>
            <a:pPr marL="285750" indent="-285750" algn="just">
              <a:buFont typeface="Symbol" panose="05050102010706020507" pitchFamily="18" charset="2"/>
              <a:buChar char="Þ"/>
            </a:pPr>
            <a:r>
              <a:rPr lang="en-US" altLang="it-IT" sz="1600" dirty="0" smtClean="0"/>
              <a:t>A </a:t>
            </a:r>
            <a:r>
              <a:rPr lang="en-US" altLang="it-IT" sz="1600" b="1" dirty="0" smtClean="0"/>
              <a:t>new building</a:t>
            </a:r>
            <a:r>
              <a:rPr lang="en-US" altLang="it-IT" sz="1600" dirty="0" smtClean="0"/>
              <a:t>, now under executive design phase will host the new Facility at LNF </a:t>
            </a:r>
            <a:endParaRPr lang="en-US" altLang="it-IT" sz="1600" dirty="0"/>
          </a:p>
        </p:txBody>
      </p:sp>
    </p:spTree>
    <p:extLst>
      <p:ext uri="{BB962C8B-B14F-4D97-AF65-F5344CB8AC3E}">
        <p14:creationId xmlns:p14="http://schemas.microsoft.com/office/powerpoint/2010/main" val="231740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485465" y="1674976"/>
            <a:ext cx="8527074" cy="5001859"/>
          </a:xfrm>
          <a:prstGeom prst="rect">
            <a:avLst/>
          </a:prstGeom>
        </p:spPr>
      </p:pic>
      <p:sp>
        <p:nvSpPr>
          <p:cNvPr id="5" name="Rettangolo 4"/>
          <p:cNvSpPr/>
          <p:nvPr/>
        </p:nvSpPr>
        <p:spPr>
          <a:xfrm>
            <a:off x="3594193" y="0"/>
            <a:ext cx="5003614" cy="646331"/>
          </a:xfrm>
          <a:prstGeom prst="rect">
            <a:avLst/>
          </a:prstGeom>
        </p:spPr>
        <p:txBody>
          <a:bodyPr wrap="none">
            <a:spAutoFit/>
          </a:bodyPr>
          <a:lstStyle/>
          <a:p>
            <a:r>
              <a:rPr lang="en-GB" sz="3600" b="1" cap="all" dirty="0"/>
              <a:t>Overview of the LINAC</a:t>
            </a:r>
          </a:p>
        </p:txBody>
      </p:sp>
      <p:sp>
        <p:nvSpPr>
          <p:cNvPr id="6" name="Rettangolo 5"/>
          <p:cNvSpPr/>
          <p:nvPr/>
        </p:nvSpPr>
        <p:spPr>
          <a:xfrm>
            <a:off x="0" y="646331"/>
            <a:ext cx="6096000" cy="2585323"/>
          </a:xfrm>
          <a:prstGeom prst="rect">
            <a:avLst/>
          </a:prstGeom>
        </p:spPr>
        <p:txBody>
          <a:bodyPr>
            <a:spAutoFit/>
          </a:bodyPr>
          <a:lstStyle/>
          <a:p>
            <a:pPr marL="285750" indent="-285750" algn="just">
              <a:buFont typeface="Symbol" panose="05050102010706020507" pitchFamily="18" charset="2"/>
              <a:buChar char="Þ"/>
            </a:pPr>
            <a:r>
              <a:rPr lang="en-US" dirty="0"/>
              <a:t>The RF baseline </a:t>
            </a:r>
            <a:r>
              <a:rPr lang="en-US" dirty="0" smtClean="0"/>
              <a:t>of the </a:t>
            </a:r>
            <a:r>
              <a:rPr lang="en-US" dirty="0" err="1" smtClean="0"/>
              <a:t>linac</a:t>
            </a:r>
            <a:r>
              <a:rPr lang="en-US" dirty="0" smtClean="0"/>
              <a:t> is </a:t>
            </a:r>
            <a:r>
              <a:rPr lang="en-US" dirty="0"/>
              <a:t>the </a:t>
            </a:r>
            <a:r>
              <a:rPr lang="en-US" b="1" dirty="0"/>
              <a:t>X-band technology </a:t>
            </a:r>
            <a:r>
              <a:rPr lang="en-US" dirty="0"/>
              <a:t>(with an </a:t>
            </a:r>
            <a:r>
              <a:rPr lang="en-US" b="1" dirty="0"/>
              <a:t>S band injector</a:t>
            </a:r>
            <a:r>
              <a:rPr lang="en-US" dirty="0"/>
              <a:t>), and it will be used to produce high brightness electron beams up to an energy of </a:t>
            </a:r>
            <a:r>
              <a:rPr lang="en-US" b="1" dirty="0"/>
              <a:t>1 GeV</a:t>
            </a:r>
            <a:r>
              <a:rPr lang="en-US" dirty="0" smtClean="0"/>
              <a:t>;</a:t>
            </a:r>
          </a:p>
          <a:p>
            <a:pPr marL="285750" indent="-285750" algn="just">
              <a:buFont typeface="Symbol" panose="05050102010706020507" pitchFamily="18" charset="2"/>
              <a:buChar char="Þ"/>
            </a:pPr>
            <a:endParaRPr lang="en-US" dirty="0"/>
          </a:p>
          <a:p>
            <a:pPr marL="285750" indent="-285750" algn="just">
              <a:buFont typeface="Symbol" panose="05050102010706020507" pitchFamily="18" charset="2"/>
              <a:buChar char="Þ"/>
            </a:pPr>
            <a:r>
              <a:rPr lang="en-US" dirty="0"/>
              <a:t>The beam will be either injected in the </a:t>
            </a:r>
            <a:r>
              <a:rPr lang="en-US" b="1" dirty="0"/>
              <a:t>FEL </a:t>
            </a:r>
            <a:r>
              <a:rPr lang="en-US" b="1" dirty="0" err="1"/>
              <a:t>undulators</a:t>
            </a:r>
            <a:r>
              <a:rPr lang="en-US" dirty="0"/>
              <a:t>, or used to </a:t>
            </a:r>
            <a:r>
              <a:rPr lang="en-US" b="1" dirty="0"/>
              <a:t>drive a plasma cell </a:t>
            </a:r>
            <a:r>
              <a:rPr lang="en-US" dirty="0"/>
              <a:t>to boost the energy further before injection in the </a:t>
            </a:r>
            <a:r>
              <a:rPr lang="en-US" dirty="0" err="1" smtClean="0"/>
              <a:t>undulators</a:t>
            </a:r>
            <a:r>
              <a:rPr lang="en-US" dirty="0" smtClean="0"/>
              <a:t>; </a:t>
            </a:r>
          </a:p>
          <a:p>
            <a:pPr marL="285750" indent="-285750" algn="just">
              <a:buFont typeface="Symbol" panose="05050102010706020507" pitchFamily="18" charset="2"/>
              <a:buChar char="Þ"/>
            </a:pPr>
            <a:endParaRPr lang="en-US" dirty="0" smtClean="0"/>
          </a:p>
          <a:p>
            <a:pPr marL="285750" indent="-285750" algn="just">
              <a:buFont typeface="Symbol" panose="05050102010706020507" pitchFamily="18" charset="2"/>
              <a:buChar char="Þ"/>
            </a:pPr>
            <a:r>
              <a:rPr lang="en-US" dirty="0"/>
              <a:t>We will need </a:t>
            </a:r>
            <a:r>
              <a:rPr lang="en-US" b="1" dirty="0" smtClean="0"/>
              <a:t>5-6 X band </a:t>
            </a:r>
            <a:r>
              <a:rPr lang="en-US" b="1" dirty="0"/>
              <a:t>50 MW klystron </a:t>
            </a:r>
            <a:r>
              <a:rPr lang="en-US" dirty="0" smtClean="0"/>
              <a:t>to </a:t>
            </a:r>
            <a:r>
              <a:rPr lang="en-US" dirty="0"/>
              <a:t>run this facility. </a:t>
            </a:r>
            <a:endParaRPr lang="en-GB" dirty="0"/>
          </a:p>
        </p:txBody>
      </p:sp>
      <p:cxnSp>
        <p:nvCxnSpPr>
          <p:cNvPr id="8" name="Connettore 2 7"/>
          <p:cNvCxnSpPr/>
          <p:nvPr/>
        </p:nvCxnSpPr>
        <p:spPr>
          <a:xfrm>
            <a:off x="9878938" y="1375873"/>
            <a:ext cx="717847" cy="119641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9270021" y="1006541"/>
            <a:ext cx="1217834" cy="369332"/>
          </a:xfrm>
          <a:prstGeom prst="rect">
            <a:avLst/>
          </a:prstGeom>
        </p:spPr>
        <p:txBody>
          <a:bodyPr wrap="none">
            <a:spAutoFit/>
          </a:bodyPr>
          <a:lstStyle/>
          <a:p>
            <a:r>
              <a:rPr lang="en-US" b="1" dirty="0" err="1"/>
              <a:t>undulators</a:t>
            </a:r>
            <a:endParaRPr lang="en-GB" dirty="0"/>
          </a:p>
        </p:txBody>
      </p:sp>
      <p:cxnSp>
        <p:nvCxnSpPr>
          <p:cNvPr id="10" name="Connettore 2 9"/>
          <p:cNvCxnSpPr/>
          <p:nvPr/>
        </p:nvCxnSpPr>
        <p:spPr>
          <a:xfrm>
            <a:off x="7853585" y="2121466"/>
            <a:ext cx="537302" cy="91941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7064124" y="1475135"/>
            <a:ext cx="1626950" cy="646331"/>
          </a:xfrm>
          <a:prstGeom prst="rect">
            <a:avLst/>
          </a:prstGeom>
        </p:spPr>
        <p:txBody>
          <a:bodyPr wrap="square">
            <a:spAutoFit/>
          </a:bodyPr>
          <a:lstStyle/>
          <a:p>
            <a:r>
              <a:rPr lang="en-US" b="1" dirty="0" smtClean="0"/>
              <a:t>X band power stations</a:t>
            </a:r>
            <a:endParaRPr lang="en-GB" dirty="0"/>
          </a:p>
        </p:txBody>
      </p:sp>
      <p:cxnSp>
        <p:nvCxnSpPr>
          <p:cNvPr id="13" name="Connettore 2 12"/>
          <p:cNvCxnSpPr/>
          <p:nvPr/>
        </p:nvCxnSpPr>
        <p:spPr>
          <a:xfrm>
            <a:off x="7853585" y="2121466"/>
            <a:ext cx="333286" cy="120284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6640083" y="2121466"/>
            <a:ext cx="1213502" cy="207451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5751321" y="2121466"/>
            <a:ext cx="2102264" cy="239925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1312803" y="3631245"/>
            <a:ext cx="1626950" cy="646331"/>
          </a:xfrm>
          <a:prstGeom prst="rect">
            <a:avLst/>
          </a:prstGeom>
        </p:spPr>
        <p:txBody>
          <a:bodyPr wrap="square">
            <a:spAutoFit/>
          </a:bodyPr>
          <a:lstStyle/>
          <a:p>
            <a:r>
              <a:rPr lang="en-US" b="1" dirty="0" smtClean="0"/>
              <a:t>S band power stations</a:t>
            </a:r>
            <a:endParaRPr lang="en-GB" dirty="0"/>
          </a:p>
        </p:txBody>
      </p:sp>
      <p:cxnSp>
        <p:nvCxnSpPr>
          <p:cNvPr id="23" name="Connettore 2 22"/>
          <p:cNvCxnSpPr/>
          <p:nvPr/>
        </p:nvCxnSpPr>
        <p:spPr>
          <a:xfrm>
            <a:off x="2102264" y="4277576"/>
            <a:ext cx="2811568" cy="55934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091079" y="4277576"/>
            <a:ext cx="2190366" cy="108063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Rettangolo 26"/>
          <p:cNvSpPr/>
          <p:nvPr/>
        </p:nvSpPr>
        <p:spPr>
          <a:xfrm>
            <a:off x="6393278" y="6086116"/>
            <a:ext cx="1626950" cy="646331"/>
          </a:xfrm>
          <a:prstGeom prst="rect">
            <a:avLst/>
          </a:prstGeom>
        </p:spPr>
        <p:txBody>
          <a:bodyPr wrap="square">
            <a:spAutoFit/>
          </a:bodyPr>
          <a:lstStyle/>
          <a:p>
            <a:r>
              <a:rPr lang="en-US" b="1" dirty="0" smtClean="0"/>
              <a:t>S band RF gun and injector</a:t>
            </a:r>
            <a:endParaRPr lang="en-GB" dirty="0"/>
          </a:p>
        </p:txBody>
      </p:sp>
      <p:cxnSp>
        <p:nvCxnSpPr>
          <p:cNvPr id="28" name="Connettore 2 27"/>
          <p:cNvCxnSpPr/>
          <p:nvPr/>
        </p:nvCxnSpPr>
        <p:spPr>
          <a:xfrm flipH="1" flipV="1">
            <a:off x="5282215" y="6070941"/>
            <a:ext cx="1111063" cy="1995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Rettangolo 31"/>
          <p:cNvSpPr/>
          <p:nvPr/>
        </p:nvSpPr>
        <p:spPr>
          <a:xfrm>
            <a:off x="7537937" y="5618014"/>
            <a:ext cx="1626950" cy="646331"/>
          </a:xfrm>
          <a:prstGeom prst="rect">
            <a:avLst/>
          </a:prstGeom>
        </p:spPr>
        <p:txBody>
          <a:bodyPr wrap="square">
            <a:spAutoFit/>
          </a:bodyPr>
          <a:lstStyle/>
          <a:p>
            <a:r>
              <a:rPr lang="en-US" b="1" dirty="0" smtClean="0"/>
              <a:t>S band 3 m TW structures</a:t>
            </a:r>
            <a:endParaRPr lang="en-GB" dirty="0"/>
          </a:p>
        </p:txBody>
      </p:sp>
      <p:cxnSp>
        <p:nvCxnSpPr>
          <p:cNvPr id="33" name="Connettore 2 32"/>
          <p:cNvCxnSpPr/>
          <p:nvPr/>
        </p:nvCxnSpPr>
        <p:spPr>
          <a:xfrm flipH="1" flipV="1">
            <a:off x="6426874" y="5602839"/>
            <a:ext cx="1111063" cy="1995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H="1" flipV="1">
            <a:off x="5751322" y="5751981"/>
            <a:ext cx="1786615" cy="5967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ttangolo 36"/>
          <p:cNvSpPr/>
          <p:nvPr/>
        </p:nvSpPr>
        <p:spPr>
          <a:xfrm>
            <a:off x="9848500" y="4415451"/>
            <a:ext cx="1626950" cy="646331"/>
          </a:xfrm>
          <a:prstGeom prst="rect">
            <a:avLst/>
          </a:prstGeom>
        </p:spPr>
        <p:txBody>
          <a:bodyPr wrap="square">
            <a:spAutoFit/>
          </a:bodyPr>
          <a:lstStyle/>
          <a:p>
            <a:r>
              <a:rPr lang="en-US" b="1" dirty="0" smtClean="0"/>
              <a:t>X band modules</a:t>
            </a:r>
            <a:endParaRPr lang="en-GB" dirty="0"/>
          </a:p>
        </p:txBody>
      </p:sp>
      <p:cxnSp>
        <p:nvCxnSpPr>
          <p:cNvPr id="38" name="Connettore 2 37"/>
          <p:cNvCxnSpPr/>
          <p:nvPr/>
        </p:nvCxnSpPr>
        <p:spPr>
          <a:xfrm flipH="1">
            <a:off x="6908747" y="4599790"/>
            <a:ext cx="2939754" cy="59210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H="1">
            <a:off x="7537937" y="4590483"/>
            <a:ext cx="2310562" cy="1300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flipH="1" flipV="1">
            <a:off x="9216113" y="3750435"/>
            <a:ext cx="632386" cy="84004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flipH="1" flipV="1">
            <a:off x="9531761" y="3451333"/>
            <a:ext cx="316738" cy="117014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Rettangolo 49"/>
          <p:cNvSpPr/>
          <p:nvPr/>
        </p:nvSpPr>
        <p:spPr>
          <a:xfrm>
            <a:off x="10715020" y="3427269"/>
            <a:ext cx="1626950" cy="646331"/>
          </a:xfrm>
          <a:prstGeom prst="rect">
            <a:avLst/>
          </a:prstGeom>
        </p:spPr>
        <p:txBody>
          <a:bodyPr wrap="square">
            <a:spAutoFit/>
          </a:bodyPr>
          <a:lstStyle/>
          <a:p>
            <a:r>
              <a:rPr lang="en-US" b="1" dirty="0" smtClean="0"/>
              <a:t>Plasma module</a:t>
            </a:r>
            <a:endParaRPr lang="en-GB" dirty="0"/>
          </a:p>
        </p:txBody>
      </p:sp>
      <p:cxnSp>
        <p:nvCxnSpPr>
          <p:cNvPr id="51" name="Connettore 2 50"/>
          <p:cNvCxnSpPr/>
          <p:nvPr/>
        </p:nvCxnSpPr>
        <p:spPr>
          <a:xfrm flipH="1" flipV="1">
            <a:off x="9941336" y="3324314"/>
            <a:ext cx="773683" cy="30898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9110750" y="5201200"/>
            <a:ext cx="991199" cy="369332"/>
          </a:xfrm>
          <a:prstGeom prst="rect">
            <a:avLst/>
          </a:prstGeom>
        </p:spPr>
        <p:txBody>
          <a:bodyPr wrap="square">
            <a:spAutoFit/>
          </a:bodyPr>
          <a:lstStyle/>
          <a:p>
            <a:r>
              <a:rPr lang="en-US" b="1" dirty="0" smtClean="0"/>
              <a:t>chicane</a:t>
            </a:r>
            <a:endParaRPr lang="en-GB" dirty="0"/>
          </a:p>
        </p:txBody>
      </p:sp>
      <p:cxnSp>
        <p:nvCxnSpPr>
          <p:cNvPr id="30" name="Connettore 2 29"/>
          <p:cNvCxnSpPr/>
          <p:nvPr/>
        </p:nvCxnSpPr>
        <p:spPr>
          <a:xfrm flipH="1" flipV="1">
            <a:off x="8529137" y="4273441"/>
            <a:ext cx="835062" cy="96401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9364199" y="6297533"/>
            <a:ext cx="2742518" cy="584775"/>
          </a:xfrm>
          <a:prstGeom prst="rect">
            <a:avLst/>
          </a:prstGeom>
          <a:noFill/>
        </p:spPr>
        <p:txBody>
          <a:bodyPr wrap="square" rtlCol="0">
            <a:spAutoFit/>
          </a:bodyPr>
          <a:lstStyle/>
          <a:p>
            <a:r>
              <a:rPr lang="en-GB" sz="1600" i="1" dirty="0" smtClean="0"/>
              <a:t>E. Di Pasquale, G. Di </a:t>
            </a:r>
            <a:r>
              <a:rPr lang="en-GB" sz="1600" i="1" dirty="0" err="1" smtClean="0"/>
              <a:t>Raddo</a:t>
            </a:r>
            <a:r>
              <a:rPr lang="en-GB" sz="1600" i="1" dirty="0" smtClean="0"/>
              <a:t>, V. </a:t>
            </a:r>
            <a:r>
              <a:rPr lang="en-GB" sz="1600" i="1" dirty="0" err="1" smtClean="0"/>
              <a:t>Lollo</a:t>
            </a:r>
            <a:r>
              <a:rPr lang="en-GB" sz="1600" i="1" dirty="0" smtClean="0"/>
              <a:t>, L. Pellegrino, A. </a:t>
            </a:r>
            <a:r>
              <a:rPr lang="en-GB" sz="1600" i="1" dirty="0" err="1" smtClean="0"/>
              <a:t>Ghigo</a:t>
            </a:r>
            <a:endParaRPr lang="en-GB" sz="1600" i="1" dirty="0"/>
          </a:p>
        </p:txBody>
      </p:sp>
    </p:spTree>
    <p:extLst>
      <p:ext uri="{BB962C8B-B14F-4D97-AF65-F5344CB8AC3E}">
        <p14:creationId xmlns:p14="http://schemas.microsoft.com/office/powerpoint/2010/main" val="6114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0"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2" grpId="0"/>
      <p:bldP spid="27" grpId="0"/>
      <p:bldP spid="32" grpId="0"/>
      <p:bldP spid="37" grpId="0"/>
      <p:bldP spid="50"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13392" y="0"/>
            <a:ext cx="9009272" cy="584775"/>
          </a:xfrm>
          <a:prstGeom prst="rect">
            <a:avLst/>
          </a:prstGeom>
        </p:spPr>
        <p:txBody>
          <a:bodyPr wrap="square">
            <a:spAutoFit/>
          </a:bodyPr>
          <a:lstStyle/>
          <a:p>
            <a:r>
              <a:rPr lang="en-GB" sz="3200" b="1" cap="all" dirty="0"/>
              <a:t>The injector: present </a:t>
            </a:r>
            <a:r>
              <a:rPr lang="en-GB" sz="3200" b="1" cap="all" dirty="0" smtClean="0"/>
              <a:t>BASELINE CONFIGURATION</a:t>
            </a:r>
            <a:endParaRPr lang="en-GB" sz="3200" b="1" cap="all" dirty="0"/>
          </a:p>
        </p:txBody>
      </p:sp>
      <p:pic>
        <p:nvPicPr>
          <p:cNvPr id="5" name="Immagine 4"/>
          <p:cNvPicPr>
            <a:picLocks noChangeAspect="1"/>
          </p:cNvPicPr>
          <p:nvPr/>
        </p:nvPicPr>
        <p:blipFill>
          <a:blip r:embed="rId2"/>
          <a:stretch>
            <a:fillRect/>
          </a:stretch>
        </p:blipFill>
        <p:spPr>
          <a:xfrm>
            <a:off x="109068" y="542872"/>
            <a:ext cx="4873277" cy="4265388"/>
          </a:xfrm>
          <a:prstGeom prst="rect">
            <a:avLst/>
          </a:prstGeom>
        </p:spPr>
      </p:pic>
      <p:pic>
        <p:nvPicPr>
          <p:cNvPr id="6" name="Immagine 5"/>
          <p:cNvPicPr>
            <a:picLocks noChangeAspect="1"/>
          </p:cNvPicPr>
          <p:nvPr/>
        </p:nvPicPr>
        <p:blipFill rotWithShape="1">
          <a:blip r:embed="rId3"/>
          <a:srcRect l="9905"/>
          <a:stretch/>
        </p:blipFill>
        <p:spPr>
          <a:xfrm>
            <a:off x="9182246" y="529820"/>
            <a:ext cx="2989255" cy="3447148"/>
          </a:xfrm>
          <a:prstGeom prst="rect">
            <a:avLst/>
          </a:prstGeom>
        </p:spPr>
      </p:pic>
      <p:sp>
        <p:nvSpPr>
          <p:cNvPr id="7" name="Rettangolo 6"/>
          <p:cNvSpPr/>
          <p:nvPr/>
        </p:nvSpPr>
        <p:spPr>
          <a:xfrm>
            <a:off x="4934144" y="6142502"/>
            <a:ext cx="1785871" cy="738664"/>
          </a:xfrm>
          <a:prstGeom prst="rect">
            <a:avLst/>
          </a:prstGeom>
        </p:spPr>
        <p:txBody>
          <a:bodyPr wrap="square">
            <a:spAutoFit/>
          </a:bodyPr>
          <a:lstStyle/>
          <a:p>
            <a:pPr algn="just"/>
            <a:r>
              <a:rPr lang="en-GB" sz="1400" i="1" dirty="0"/>
              <a:t>D. Alesini et al., Phys. Rev. ST </a:t>
            </a:r>
            <a:r>
              <a:rPr lang="en-GB" sz="1400" i="1" dirty="0" err="1"/>
              <a:t>Accel</a:t>
            </a:r>
            <a:r>
              <a:rPr lang="en-GB" sz="1400" i="1" dirty="0"/>
              <a:t>. Beams 18, 092001 (2015)</a:t>
            </a:r>
          </a:p>
        </p:txBody>
      </p:sp>
      <p:sp>
        <p:nvSpPr>
          <p:cNvPr id="8" name="Rettangolo 7"/>
          <p:cNvSpPr/>
          <p:nvPr/>
        </p:nvSpPr>
        <p:spPr>
          <a:xfrm>
            <a:off x="6901823" y="6142119"/>
            <a:ext cx="1800691" cy="738664"/>
          </a:xfrm>
          <a:prstGeom prst="rect">
            <a:avLst/>
          </a:prstGeom>
        </p:spPr>
        <p:txBody>
          <a:bodyPr wrap="square">
            <a:spAutoFit/>
          </a:bodyPr>
          <a:lstStyle/>
          <a:p>
            <a:pPr algn="just"/>
            <a:r>
              <a:rPr lang="en-GB" sz="1400" i="1" dirty="0"/>
              <a:t>D. Alesini et al., PHYS. REV. ACCEL. BEAMS 21, 112001 (2018)</a:t>
            </a:r>
          </a:p>
        </p:txBody>
      </p:sp>
      <p:pic>
        <p:nvPicPr>
          <p:cNvPr id="9" name="Immagine 8"/>
          <p:cNvPicPr/>
          <p:nvPr/>
        </p:nvPicPr>
        <p:blipFill rotWithShape="1">
          <a:blip r:embed="rId4" cstate="print">
            <a:extLst>
              <a:ext uri="{28A0092B-C50C-407E-A947-70E740481C1C}">
                <a14:useLocalDpi xmlns:a14="http://schemas.microsoft.com/office/drawing/2010/main" val="0"/>
              </a:ext>
            </a:extLst>
          </a:blip>
          <a:srcRect r="6171" b="23445"/>
          <a:stretch/>
        </p:blipFill>
        <p:spPr>
          <a:xfrm>
            <a:off x="4978544" y="4302574"/>
            <a:ext cx="1821971" cy="1847901"/>
          </a:xfrm>
          <a:prstGeom prst="rect">
            <a:avLst/>
          </a:prstGeom>
        </p:spPr>
      </p:pic>
      <p:pic>
        <p:nvPicPr>
          <p:cNvPr id="10" name="Immagine 9"/>
          <p:cNvPicPr>
            <a:picLocks noChangeAspect="1"/>
          </p:cNvPicPr>
          <p:nvPr/>
        </p:nvPicPr>
        <p:blipFill rotWithShape="1">
          <a:blip r:embed="rId5" cstate="print">
            <a:extLst>
              <a:ext uri="{28A0092B-C50C-407E-A947-70E740481C1C}">
                <a14:useLocalDpi xmlns:a14="http://schemas.microsoft.com/office/drawing/2010/main" val="0"/>
              </a:ext>
            </a:extLst>
          </a:blip>
          <a:srcRect r="48954"/>
          <a:stretch/>
        </p:blipFill>
        <p:spPr>
          <a:xfrm>
            <a:off x="3435708" y="5056764"/>
            <a:ext cx="1524640" cy="1401488"/>
          </a:xfrm>
          <a:prstGeom prst="rect">
            <a:avLst/>
          </a:prstGeom>
        </p:spPr>
      </p:pic>
      <p:pic>
        <p:nvPicPr>
          <p:cNvPr id="11" name="Picture 3" descr="C:\Users\David\Desktop\ELI\GUN\foto\foto_test_bonn\Photo Bonn\Photo Bonn\Sam_0191_red.jpg"/>
          <p:cNvPicPr>
            <a:picLocks noChangeAspect="1" noChangeArrowheads="1"/>
          </p:cNvPicPr>
          <p:nvPr/>
        </p:nvPicPr>
        <p:blipFill rotWithShape="1">
          <a:blip r:embed="rId6">
            <a:extLst>
              <a:ext uri="{28A0092B-C50C-407E-A947-70E740481C1C}">
                <a14:useLocalDpi xmlns:a14="http://schemas.microsoft.com/office/drawing/2010/main" val="0"/>
              </a:ext>
            </a:extLst>
          </a:blip>
          <a:srcRect l="26579" t="41046" r="43098" b="7210"/>
          <a:stretch/>
        </p:blipFill>
        <p:spPr bwMode="auto">
          <a:xfrm>
            <a:off x="6966364" y="4326000"/>
            <a:ext cx="1583904" cy="1802983"/>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8605780" y="6150475"/>
            <a:ext cx="1876040" cy="523220"/>
          </a:xfrm>
          <a:prstGeom prst="rect">
            <a:avLst/>
          </a:prstGeom>
          <a:noFill/>
        </p:spPr>
        <p:txBody>
          <a:bodyPr wrap="square" rtlCol="0">
            <a:spAutoFit/>
          </a:bodyPr>
          <a:lstStyle/>
          <a:p>
            <a:pPr algn="just"/>
            <a:r>
              <a:rPr lang="en-GB" sz="1400" i="1" dirty="0"/>
              <a:t>Built </a:t>
            </a:r>
            <a:r>
              <a:rPr lang="en-GB" sz="1400" i="1" dirty="0" smtClean="0"/>
              <a:t>and shipped </a:t>
            </a:r>
            <a:r>
              <a:rPr lang="en-GB" sz="1400" i="1" dirty="0"/>
              <a:t>@ </a:t>
            </a:r>
            <a:r>
              <a:rPr lang="en-GB" sz="1400" i="1" dirty="0" smtClean="0"/>
              <a:t>CERN (CLEAR)</a:t>
            </a:r>
            <a:endParaRPr lang="en-GB" sz="1400" i="1" dirty="0"/>
          </a:p>
        </p:txBody>
      </p:sp>
      <p:sp>
        <p:nvSpPr>
          <p:cNvPr id="17" name="CasellaDiTesto 16"/>
          <p:cNvSpPr txBox="1"/>
          <p:nvPr/>
        </p:nvSpPr>
        <p:spPr>
          <a:xfrm>
            <a:off x="8850494" y="3922012"/>
            <a:ext cx="1496307" cy="369332"/>
          </a:xfrm>
          <a:prstGeom prst="rect">
            <a:avLst/>
          </a:prstGeom>
          <a:noFill/>
        </p:spPr>
        <p:txBody>
          <a:bodyPr wrap="none" rtlCol="0">
            <a:spAutoFit/>
          </a:bodyPr>
          <a:lstStyle/>
          <a:p>
            <a:r>
              <a:rPr lang="en-GB" b="1" dirty="0"/>
              <a:t>CLEAR (CERN)</a:t>
            </a:r>
          </a:p>
        </p:txBody>
      </p:sp>
      <p:sp>
        <p:nvSpPr>
          <p:cNvPr id="18" name="CasellaDiTesto 17"/>
          <p:cNvSpPr txBox="1"/>
          <p:nvPr/>
        </p:nvSpPr>
        <p:spPr>
          <a:xfrm>
            <a:off x="10445224" y="3922012"/>
            <a:ext cx="1800814" cy="369332"/>
          </a:xfrm>
          <a:prstGeom prst="rect">
            <a:avLst/>
          </a:prstGeom>
          <a:noFill/>
        </p:spPr>
        <p:txBody>
          <a:bodyPr wrap="none" rtlCol="0">
            <a:spAutoFit/>
          </a:bodyPr>
          <a:lstStyle/>
          <a:p>
            <a:r>
              <a:rPr lang="en-GB" b="1" dirty="0"/>
              <a:t>NEW SPARC_LAB</a:t>
            </a:r>
          </a:p>
        </p:txBody>
      </p:sp>
      <p:pic>
        <p:nvPicPr>
          <p:cNvPr id="19" name="Immagine 18"/>
          <p:cNvPicPr>
            <a:picLocks noChangeAspect="1"/>
          </p:cNvPicPr>
          <p:nvPr/>
        </p:nvPicPr>
        <p:blipFill rotWithShape="1">
          <a:blip r:embed="rId7">
            <a:extLst>
              <a:ext uri="{28A0092B-C50C-407E-A947-70E740481C1C}">
                <a14:useLocalDpi xmlns:a14="http://schemas.microsoft.com/office/drawing/2010/main" val="0"/>
              </a:ext>
            </a:extLst>
          </a:blip>
          <a:srcRect l="10370" r="13160"/>
          <a:stretch/>
        </p:blipFill>
        <p:spPr>
          <a:xfrm>
            <a:off x="8651162" y="4315289"/>
            <a:ext cx="1849249" cy="1813694"/>
          </a:xfrm>
          <a:prstGeom prst="rect">
            <a:avLst/>
          </a:prstGeom>
        </p:spPr>
      </p:pic>
      <p:graphicFrame>
        <p:nvGraphicFramePr>
          <p:cNvPr id="20" name="Tabella 19"/>
          <p:cNvGraphicFramePr>
            <a:graphicFrameLocks noGrp="1"/>
          </p:cNvGraphicFramePr>
          <p:nvPr>
            <p:extLst>
              <p:ext uri="{D42A27DB-BD31-4B8C-83A1-F6EECF244321}">
                <p14:modId xmlns:p14="http://schemas.microsoft.com/office/powerpoint/2010/main" val="300989406"/>
              </p:ext>
            </p:extLst>
          </p:nvPr>
        </p:nvGraphicFramePr>
        <p:xfrm>
          <a:off x="5194423" y="732983"/>
          <a:ext cx="3543882" cy="3147060"/>
        </p:xfrm>
        <a:graphic>
          <a:graphicData uri="http://schemas.openxmlformats.org/drawingml/2006/table">
            <a:tbl>
              <a:tblPr firstRow="1" firstCol="1" bandRow="1">
                <a:tableStyleId>{5C22544A-7EE6-4342-B048-85BDC9FD1C3A}</a:tableStyleId>
              </a:tblPr>
              <a:tblGrid>
                <a:gridCol w="2727760">
                  <a:extLst>
                    <a:ext uri="{9D8B030D-6E8A-4147-A177-3AD203B41FA5}">
                      <a16:colId xmlns:a16="http://schemas.microsoft.com/office/drawing/2014/main" val="20000"/>
                    </a:ext>
                  </a:extLst>
                </a:gridCol>
                <a:gridCol w="816122">
                  <a:extLst>
                    <a:ext uri="{9D8B030D-6E8A-4147-A177-3AD203B41FA5}">
                      <a16:colId xmlns:a16="http://schemas.microsoft.com/office/drawing/2014/main" val="562304525"/>
                    </a:ext>
                  </a:extLst>
                </a:gridCol>
              </a:tblGrid>
              <a:tr h="231386">
                <a:tc>
                  <a:txBody>
                    <a:bodyPr/>
                    <a:lstStyle/>
                    <a:p>
                      <a:pPr algn="ctr">
                        <a:lnSpc>
                          <a:spcPct val="115000"/>
                        </a:lnSpc>
                        <a:spcAft>
                          <a:spcPts val="0"/>
                        </a:spcAft>
                      </a:pPr>
                      <a:r>
                        <a:rPr lang="en-GB" sz="1400" b="0" dirty="0">
                          <a:solidFill>
                            <a:schemeClr val="tx1"/>
                          </a:solidFill>
                          <a:effectLst/>
                          <a:latin typeface="+mn-lt"/>
                        </a:rPr>
                        <a:t>Parameters</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400" b="0" dirty="0" smtClean="0">
                          <a:solidFill>
                            <a:schemeClr val="tx1"/>
                          </a:solidFill>
                          <a:effectLst/>
                          <a:latin typeface="+mn-lt"/>
                          <a:ea typeface="Calibri"/>
                          <a:cs typeface="Times New Roman"/>
                        </a:rPr>
                        <a:t>VALUE</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01205">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400" b="0" dirty="0" err="1" smtClean="0">
                          <a:solidFill>
                            <a:schemeClr val="tx1"/>
                          </a:solidFill>
                          <a:effectLst/>
                          <a:latin typeface="+mn-lt"/>
                        </a:rPr>
                        <a:t>f</a:t>
                      </a:r>
                      <a:r>
                        <a:rPr lang="en-US" sz="1400" b="0" baseline="-25000" dirty="0" err="1" smtClean="0">
                          <a:solidFill>
                            <a:schemeClr val="tx1"/>
                          </a:solidFill>
                          <a:effectLst/>
                          <a:latin typeface="+mn-lt"/>
                        </a:rPr>
                        <a:t>res</a:t>
                      </a:r>
                      <a:r>
                        <a:rPr lang="en-US" sz="1400" b="0" dirty="0" smtClean="0">
                          <a:solidFill>
                            <a:schemeClr val="tx1"/>
                          </a:solidFill>
                          <a:effectLst/>
                          <a:latin typeface="+mn-lt"/>
                        </a:rPr>
                        <a:t>[GHz]</a:t>
                      </a:r>
                      <a:endParaRPr lang="en-US" sz="1400" b="0" dirty="0" smtClean="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rPr>
                        <a:t>2.856</a:t>
                      </a:r>
                      <a:endParaRPr lang="en-US" sz="1400" b="0" dirty="0" smtClean="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1386">
                <a:tc>
                  <a:txBody>
                    <a:bodyPr/>
                    <a:lstStyle/>
                    <a:p>
                      <a:pPr algn="ctr" fontAlgn="base">
                        <a:spcAft>
                          <a:spcPts val="0"/>
                        </a:spcAft>
                      </a:pPr>
                      <a:r>
                        <a:rPr lang="en-US" sz="1400" b="0" kern="1200" dirty="0">
                          <a:solidFill>
                            <a:schemeClr val="tx1"/>
                          </a:solidFill>
                          <a:effectLst/>
                          <a:latin typeface="+mn-lt"/>
                        </a:rPr>
                        <a:t>Q</a:t>
                      </a:r>
                      <a:r>
                        <a:rPr lang="en-US" sz="1400" b="0" kern="1200" baseline="-25000" dirty="0">
                          <a:solidFill>
                            <a:schemeClr val="tx1"/>
                          </a:solidFill>
                          <a:effectLst/>
                          <a:latin typeface="+mn-lt"/>
                        </a:rPr>
                        <a:t>0</a:t>
                      </a:r>
                      <a:endParaRPr lang="en-US" sz="14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0" dirty="0" smtClean="0">
                          <a:solidFill>
                            <a:schemeClr val="tx1"/>
                          </a:solidFill>
                          <a:effectLst/>
                          <a:latin typeface="+mn-lt"/>
                          <a:ea typeface="Calibri"/>
                          <a:cs typeface="Times New Roman"/>
                        </a:rPr>
                        <a:t>14300</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1386">
                <a:tc>
                  <a:txBody>
                    <a:bodyPr/>
                    <a:lstStyle/>
                    <a:p>
                      <a:pPr algn="ctr">
                        <a:lnSpc>
                          <a:spcPct val="115000"/>
                        </a:lnSpc>
                        <a:spcAft>
                          <a:spcPts val="0"/>
                        </a:spcAft>
                      </a:pPr>
                      <a:r>
                        <a:rPr lang="en-GB" sz="1400" b="0" dirty="0">
                          <a:solidFill>
                            <a:schemeClr val="tx1"/>
                          </a:solidFill>
                          <a:effectLst/>
                          <a:latin typeface="+mn-lt"/>
                        </a:rPr>
                        <a:t>Coupling </a:t>
                      </a:r>
                      <a:r>
                        <a:rPr lang="en-GB" sz="1400" b="0" dirty="0">
                          <a:solidFill>
                            <a:schemeClr val="tx1"/>
                          </a:solidFill>
                          <a:effectLst/>
                          <a:latin typeface="+mn-lt"/>
                          <a:sym typeface="Symbol"/>
                        </a:rPr>
                        <a:t></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0" dirty="0" smtClean="0">
                          <a:solidFill>
                            <a:schemeClr val="tx1"/>
                          </a:solidFill>
                          <a:effectLst/>
                          <a:latin typeface="+mn-lt"/>
                          <a:ea typeface="Calibri"/>
                          <a:cs typeface="Times New Roman"/>
                        </a:rPr>
                        <a:t>2</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1386">
                <a:tc>
                  <a:txBody>
                    <a:bodyPr/>
                    <a:lstStyle/>
                    <a:p>
                      <a:pPr algn="ctr">
                        <a:lnSpc>
                          <a:spcPct val="115000"/>
                        </a:lnSpc>
                        <a:spcAft>
                          <a:spcPts val="0"/>
                        </a:spcAft>
                      </a:pPr>
                      <a:r>
                        <a:rPr lang="en-US" sz="1400" b="0" dirty="0" smtClean="0">
                          <a:solidFill>
                            <a:schemeClr val="tx1"/>
                          </a:solidFill>
                          <a:effectLst/>
                          <a:latin typeface="+mn-lt"/>
                          <a:ea typeface="Calibri"/>
                          <a:cs typeface="Times New Roman"/>
                        </a:rPr>
                        <a:t>Cathode</a:t>
                      </a:r>
                      <a:r>
                        <a:rPr lang="en-US" sz="1400" b="0" baseline="0" dirty="0" smtClean="0">
                          <a:solidFill>
                            <a:schemeClr val="tx1"/>
                          </a:solidFill>
                          <a:effectLst/>
                          <a:latin typeface="+mn-lt"/>
                          <a:ea typeface="Calibri"/>
                          <a:cs typeface="Times New Roman"/>
                        </a:rPr>
                        <a:t> </a:t>
                      </a:r>
                      <a:r>
                        <a:rPr lang="en-US" sz="1400" b="0" baseline="0" dirty="0" err="1" smtClean="0">
                          <a:solidFill>
                            <a:schemeClr val="tx1"/>
                          </a:solidFill>
                          <a:effectLst/>
                          <a:latin typeface="+mn-lt"/>
                          <a:ea typeface="Calibri"/>
                          <a:cs typeface="Times New Roman"/>
                        </a:rPr>
                        <a:t>peack</a:t>
                      </a:r>
                      <a:r>
                        <a:rPr lang="en-US" sz="1400" b="0" baseline="0" dirty="0" smtClean="0">
                          <a:solidFill>
                            <a:schemeClr val="tx1"/>
                          </a:solidFill>
                          <a:effectLst/>
                          <a:latin typeface="+mn-lt"/>
                          <a:ea typeface="Calibri"/>
                          <a:cs typeface="Times New Roman"/>
                        </a:rPr>
                        <a:t> field [MV/m]</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0" dirty="0" smtClean="0">
                          <a:solidFill>
                            <a:schemeClr val="tx1"/>
                          </a:solidFill>
                          <a:effectLst/>
                          <a:latin typeface="+mn-lt"/>
                          <a:ea typeface="Calibri"/>
                          <a:cs typeface="Times New Roman"/>
                        </a:rPr>
                        <a:t>120</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162103"/>
                  </a:ext>
                </a:extLst>
              </a:tr>
              <a:tr h="231386">
                <a:tc>
                  <a:txBody>
                    <a:bodyPr/>
                    <a:lstStyle/>
                    <a:p>
                      <a:pPr algn="ctr">
                        <a:lnSpc>
                          <a:spcPct val="115000"/>
                        </a:lnSpc>
                        <a:spcAft>
                          <a:spcPts val="0"/>
                        </a:spcAft>
                      </a:pPr>
                      <a:r>
                        <a:rPr lang="en-US" sz="1400" b="0" dirty="0" smtClean="0">
                          <a:solidFill>
                            <a:schemeClr val="tx1"/>
                          </a:solidFill>
                          <a:effectLst/>
                          <a:latin typeface="+mn-lt"/>
                          <a:ea typeface="Calibri"/>
                          <a:cs typeface="Times New Roman"/>
                        </a:rPr>
                        <a:t>Filling time [</a:t>
                      </a:r>
                      <a:r>
                        <a:rPr lang="en-US" sz="1400" b="0" dirty="0" smtClean="0">
                          <a:solidFill>
                            <a:schemeClr val="tx1"/>
                          </a:solidFill>
                          <a:effectLst/>
                          <a:latin typeface="+mn-lt"/>
                          <a:ea typeface="Calibri"/>
                          <a:cs typeface="Times New Roman"/>
                          <a:sym typeface="Symbol"/>
                        </a:rPr>
                        <a:t>ns</a:t>
                      </a:r>
                      <a:r>
                        <a:rPr lang="en-US" sz="1400" b="0" dirty="0" smtClean="0">
                          <a:solidFill>
                            <a:schemeClr val="tx1"/>
                          </a:solidFill>
                          <a:effectLst/>
                          <a:latin typeface="+mn-lt"/>
                          <a:ea typeface="Calibri"/>
                          <a:cs typeface="Times New Roman"/>
                        </a:rPr>
                        <a:t>]</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b="0" dirty="0" smtClean="0">
                          <a:solidFill>
                            <a:schemeClr val="tx1"/>
                          </a:solidFill>
                          <a:effectLst/>
                          <a:latin typeface="+mn-lt"/>
                          <a:ea typeface="Calibri"/>
                          <a:cs typeface="Times New Roman"/>
                        </a:rPr>
                        <a:t>515</a:t>
                      </a:r>
                      <a:endParaRPr lang="en-US" sz="14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1205">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400" b="0" dirty="0" err="1">
                          <a:solidFill>
                            <a:schemeClr val="tx1"/>
                          </a:solidFill>
                          <a:effectLst/>
                          <a:latin typeface="+mn-lt"/>
                        </a:rPr>
                        <a:t>E</a:t>
                      </a:r>
                      <a:r>
                        <a:rPr lang="en-US" sz="1400" b="0" baseline="-25000" dirty="0" err="1">
                          <a:solidFill>
                            <a:schemeClr val="tx1"/>
                          </a:solidFill>
                          <a:effectLst/>
                          <a:latin typeface="+mn-lt"/>
                        </a:rPr>
                        <a:t>cathode</a:t>
                      </a:r>
                      <a:r>
                        <a:rPr lang="en-US" sz="1400" b="0" dirty="0">
                          <a:solidFill>
                            <a:schemeClr val="tx1"/>
                          </a:solidFill>
                          <a:effectLst/>
                          <a:latin typeface="+mn-lt"/>
                        </a:rPr>
                        <a:t>/</a:t>
                      </a:r>
                      <a:r>
                        <a:rPr lang="en-US" sz="1400" b="0" dirty="0">
                          <a:solidFill>
                            <a:schemeClr val="tx1"/>
                          </a:solidFill>
                          <a:effectLst/>
                          <a:latin typeface="+mn-lt"/>
                          <a:sym typeface="Symbol"/>
                        </a:rPr>
                        <a:t></a:t>
                      </a:r>
                      <a:r>
                        <a:rPr lang="en-US" sz="1400" b="0" dirty="0">
                          <a:solidFill>
                            <a:schemeClr val="tx1"/>
                          </a:solidFill>
                          <a:effectLst/>
                          <a:latin typeface="+mn-lt"/>
                        </a:rPr>
                        <a:t>(</a:t>
                      </a:r>
                      <a:r>
                        <a:rPr lang="en-US" sz="1400" b="0" dirty="0" err="1">
                          <a:solidFill>
                            <a:schemeClr val="tx1"/>
                          </a:solidFill>
                          <a:effectLst/>
                          <a:latin typeface="+mn-lt"/>
                        </a:rPr>
                        <a:t>P</a:t>
                      </a:r>
                      <a:r>
                        <a:rPr lang="en-US" sz="1400" b="0" baseline="-25000" dirty="0" err="1">
                          <a:solidFill>
                            <a:schemeClr val="tx1"/>
                          </a:solidFill>
                          <a:effectLst/>
                          <a:latin typeface="+mn-lt"/>
                        </a:rPr>
                        <a:t>diss</a:t>
                      </a:r>
                      <a:r>
                        <a:rPr lang="en-US" sz="1400" b="0" dirty="0">
                          <a:solidFill>
                            <a:schemeClr val="tx1"/>
                          </a:solidFill>
                          <a:effectLst/>
                          <a:latin typeface="+mn-lt"/>
                        </a:rPr>
                        <a:t>) </a:t>
                      </a:r>
                      <a:r>
                        <a:rPr lang="en-US" sz="1400" b="0" dirty="0" smtClean="0">
                          <a:solidFill>
                            <a:schemeClr val="tx1"/>
                          </a:solidFill>
                          <a:effectLst/>
                          <a:latin typeface="+mn-lt"/>
                        </a:rPr>
                        <a:t>   [MV/m/MW</a:t>
                      </a:r>
                      <a:r>
                        <a:rPr lang="en-US" sz="1400" b="0" baseline="30000" dirty="0" smtClean="0">
                          <a:solidFill>
                            <a:schemeClr val="tx1"/>
                          </a:solidFill>
                          <a:effectLst/>
                          <a:latin typeface="+mn-lt"/>
                        </a:rPr>
                        <a:t>0.5</a:t>
                      </a:r>
                      <a:r>
                        <a:rPr lang="en-US" sz="1400" b="0" dirty="0" smtClean="0">
                          <a:solidFill>
                            <a:schemeClr val="tx1"/>
                          </a:solidFill>
                          <a:effectLst/>
                          <a:latin typeface="+mn-lt"/>
                        </a:rPr>
                        <a:t>]</a:t>
                      </a:r>
                      <a:endParaRPr lang="en-US" sz="1400" b="0" dirty="0" smtClean="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400" dirty="0" smtClean="0"/>
                        <a:t>37.5</a:t>
                      </a:r>
                      <a:endParaRPr lang="en-GB"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1205">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rPr>
                        <a:t>Sep. 0-</a:t>
                      </a:r>
                      <a:r>
                        <a:rPr lang="en-US" sz="1400" b="0" kern="1200" dirty="0" smtClean="0">
                          <a:solidFill>
                            <a:schemeClr val="tx1"/>
                          </a:solidFill>
                          <a:effectLst/>
                          <a:latin typeface="+mn-lt"/>
                          <a:sym typeface="Symbol"/>
                        </a:rPr>
                        <a:t></a:t>
                      </a:r>
                      <a:r>
                        <a:rPr lang="en-US" sz="1400" b="0" kern="1200" baseline="0" dirty="0">
                          <a:solidFill>
                            <a:schemeClr val="tx1"/>
                          </a:solidFill>
                          <a:effectLst/>
                          <a:latin typeface="+mn-lt"/>
                          <a:sym typeface="Symbol"/>
                        </a:rPr>
                        <a:t> </a:t>
                      </a:r>
                      <a:r>
                        <a:rPr lang="en-US" sz="1400" b="0" kern="1200" dirty="0" smtClean="0">
                          <a:solidFill>
                            <a:schemeClr val="tx1"/>
                          </a:solidFill>
                          <a:effectLst/>
                          <a:latin typeface="+mn-lt"/>
                        </a:rPr>
                        <a:t>modes [MHz]</a:t>
                      </a:r>
                      <a:endParaRPr lang="en-US" sz="1400" b="0" dirty="0" smtClean="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400" dirty="0" smtClean="0"/>
                        <a:t>41</a:t>
                      </a:r>
                      <a:endParaRPr lang="en-GB"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1205">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400" b="0" dirty="0" err="1">
                          <a:solidFill>
                            <a:schemeClr val="tx1"/>
                          </a:solidFill>
                          <a:effectLst/>
                          <a:latin typeface="+mn-lt"/>
                        </a:rPr>
                        <a:t>H</a:t>
                      </a:r>
                      <a:r>
                        <a:rPr lang="en-US" sz="1400" b="0" baseline="-25000" dirty="0" err="1">
                          <a:solidFill>
                            <a:schemeClr val="tx1"/>
                          </a:solidFill>
                          <a:effectLst/>
                          <a:latin typeface="+mn-lt"/>
                        </a:rPr>
                        <a:t>surf_peak</a:t>
                      </a:r>
                      <a:r>
                        <a:rPr lang="en-US" sz="1400" b="0" baseline="-25000" dirty="0">
                          <a:solidFill>
                            <a:schemeClr val="tx1"/>
                          </a:solidFill>
                          <a:effectLst/>
                          <a:latin typeface="+mn-lt"/>
                        </a:rPr>
                        <a:t> </a:t>
                      </a:r>
                      <a:r>
                        <a:rPr lang="en-US" sz="1400" b="0" baseline="-25000" dirty="0" smtClean="0">
                          <a:solidFill>
                            <a:schemeClr val="tx1"/>
                          </a:solidFill>
                          <a:effectLst/>
                          <a:latin typeface="+mn-lt"/>
                        </a:rPr>
                        <a:t> </a:t>
                      </a:r>
                      <a:r>
                        <a:rPr lang="en-US" sz="1400" b="0" dirty="0" smtClean="0">
                          <a:solidFill>
                            <a:schemeClr val="tx1"/>
                          </a:solidFill>
                          <a:effectLst/>
                          <a:latin typeface="+mn-lt"/>
                        </a:rPr>
                        <a:t>[kA/m]</a:t>
                      </a:r>
                      <a:endParaRPr lang="en-US" sz="1400" b="0" dirty="0" smtClean="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377</a:t>
                      </a:r>
                      <a:endParaRPr lang="en-US"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1205">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rPr>
                        <a:t>Pulsed </a:t>
                      </a:r>
                      <a:r>
                        <a:rPr lang="en-US" sz="1400" b="0" kern="1200" dirty="0" smtClean="0">
                          <a:solidFill>
                            <a:schemeClr val="tx1"/>
                          </a:solidFill>
                          <a:effectLst/>
                          <a:latin typeface="+mn-lt"/>
                        </a:rPr>
                        <a:t>heating) [</a:t>
                      </a:r>
                      <a:r>
                        <a:rPr lang="en-US" sz="1400" b="0" kern="1200" dirty="0" smtClean="0">
                          <a:solidFill>
                            <a:schemeClr val="tx1"/>
                          </a:solidFill>
                          <a:effectLst/>
                          <a:latin typeface="+mn-lt"/>
                          <a:sym typeface="Symbol"/>
                        </a:rPr>
                        <a:t></a:t>
                      </a:r>
                      <a:r>
                        <a:rPr lang="en-US" sz="1400" b="0" kern="1200" dirty="0" smtClean="0">
                          <a:solidFill>
                            <a:schemeClr val="tx1"/>
                          </a:solidFill>
                          <a:effectLst/>
                          <a:latin typeface="+mn-lt"/>
                        </a:rPr>
                        <a:t>C]</a:t>
                      </a:r>
                      <a:endParaRPr lang="en-US" sz="1400" b="0" dirty="0" smtClean="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&lt;35</a:t>
                      </a:r>
                      <a:endParaRPr lang="en-US"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01205">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rPr>
                        <a:t>Repetition </a:t>
                      </a:r>
                      <a:r>
                        <a:rPr lang="en-US" sz="1400" b="0" kern="1200" dirty="0" smtClean="0">
                          <a:solidFill>
                            <a:schemeClr val="tx1"/>
                          </a:solidFill>
                          <a:effectLst/>
                          <a:latin typeface="+mn-lt"/>
                        </a:rPr>
                        <a:t>rate</a:t>
                      </a:r>
                      <a:r>
                        <a:rPr lang="en-US" sz="1400" b="0" kern="1200" baseline="0" dirty="0" smtClean="0">
                          <a:solidFill>
                            <a:schemeClr val="tx1"/>
                          </a:solidFill>
                          <a:effectLst/>
                          <a:latin typeface="+mn-lt"/>
                        </a:rPr>
                        <a:t> </a:t>
                      </a:r>
                      <a:r>
                        <a:rPr lang="en-US" sz="1400" b="0" kern="1200" dirty="0" smtClean="0">
                          <a:solidFill>
                            <a:schemeClr val="tx1"/>
                          </a:solidFill>
                          <a:effectLst/>
                          <a:latin typeface="+mn-lt"/>
                        </a:rPr>
                        <a:t>[Hz]</a:t>
                      </a:r>
                      <a:endParaRPr lang="en-US" sz="1400" b="0" dirty="0" smtClean="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ase">
                        <a:spcAft>
                          <a:spcPts val="0"/>
                        </a:spcAft>
                      </a:pPr>
                      <a:r>
                        <a:rPr lang="en-US" sz="1400" b="0" dirty="0" smtClean="0">
                          <a:solidFill>
                            <a:schemeClr val="tx1"/>
                          </a:solidFill>
                          <a:effectLst/>
                          <a:latin typeface="+mn-lt"/>
                          <a:ea typeface="Times New Roman"/>
                        </a:rPr>
                        <a:t>100</a:t>
                      </a:r>
                      <a:endParaRPr lang="en-US" sz="14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01205">
                <a:tc>
                  <a:txBody>
                    <a:bodyPr/>
                    <a:lstStyle/>
                    <a:p>
                      <a:pPr algn="ctr" fontAlgn="base">
                        <a:spcAft>
                          <a:spcPts val="0"/>
                        </a:spcAft>
                      </a:pPr>
                      <a:r>
                        <a:rPr lang="en-US" sz="1400" b="0" kern="1200" dirty="0">
                          <a:solidFill>
                            <a:schemeClr val="tx1"/>
                          </a:solidFill>
                          <a:effectLst/>
                          <a:latin typeface="+mn-lt"/>
                        </a:rPr>
                        <a:t>Average dissipated </a:t>
                      </a:r>
                      <a:r>
                        <a:rPr lang="en-US" sz="1400" b="0" kern="1200" dirty="0" smtClean="0">
                          <a:solidFill>
                            <a:schemeClr val="tx1"/>
                          </a:solidFill>
                          <a:effectLst/>
                          <a:latin typeface="+mn-lt"/>
                        </a:rPr>
                        <a:t>power [W]</a:t>
                      </a:r>
                      <a:endParaRPr lang="en-US" sz="14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400" dirty="0" smtClean="0"/>
                        <a:t>800</a:t>
                      </a:r>
                      <a:endParaRPr lang="en-US"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01205">
                <a:tc>
                  <a:txBody>
                    <a:bodyPr/>
                    <a:lstStyle/>
                    <a:p>
                      <a:pPr algn="ctr" fontAlgn="base">
                        <a:spcAft>
                          <a:spcPts val="0"/>
                        </a:spcAft>
                      </a:pPr>
                      <a:r>
                        <a:rPr lang="en-US" sz="1400" b="0" dirty="0" smtClean="0">
                          <a:solidFill>
                            <a:schemeClr val="tx1"/>
                          </a:solidFill>
                          <a:effectLst/>
                          <a:latin typeface="+mn-lt"/>
                          <a:ea typeface="Times New Roman"/>
                        </a:rPr>
                        <a:t>RF pulse length</a:t>
                      </a:r>
                      <a:endParaRPr lang="en-US" sz="14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ase">
                        <a:spcAft>
                          <a:spcPts val="0"/>
                        </a:spcAft>
                      </a:pPr>
                      <a:r>
                        <a:rPr lang="en-US" sz="1400" b="0" dirty="0" smtClean="0">
                          <a:solidFill>
                            <a:schemeClr val="tx1"/>
                          </a:solidFill>
                          <a:effectLst/>
                          <a:latin typeface="+mn-lt"/>
                          <a:ea typeface="Times New Roman"/>
                        </a:rPr>
                        <a:t>1</a:t>
                      </a:r>
                      <a:endParaRPr lang="en-US" sz="14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01205">
                <a:tc>
                  <a:txBody>
                    <a:bodyPr/>
                    <a:lstStyle/>
                    <a:p>
                      <a:pPr algn="ctr" fontAlgn="base">
                        <a:spcAft>
                          <a:spcPts val="0"/>
                        </a:spcAft>
                      </a:pPr>
                      <a:r>
                        <a:rPr lang="en-US" sz="1400" b="0" dirty="0" smtClean="0">
                          <a:solidFill>
                            <a:schemeClr val="tx1"/>
                          </a:solidFill>
                          <a:effectLst/>
                          <a:latin typeface="+mn-lt"/>
                          <a:ea typeface="Times New Roman"/>
                        </a:rPr>
                        <a:t>RF input power [MW]</a:t>
                      </a:r>
                      <a:endParaRPr lang="en-US" sz="14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ase">
                        <a:spcAft>
                          <a:spcPts val="0"/>
                        </a:spcAft>
                      </a:pPr>
                      <a:r>
                        <a:rPr lang="en-US" sz="1400" b="0" dirty="0" smtClean="0">
                          <a:solidFill>
                            <a:schemeClr val="tx1"/>
                          </a:solidFill>
                          <a:effectLst/>
                          <a:latin typeface="+mn-lt"/>
                          <a:ea typeface="Times New Roman"/>
                        </a:rPr>
                        <a:t>16</a:t>
                      </a:r>
                      <a:endParaRPr lang="en-US" sz="14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0701562"/>
                  </a:ext>
                </a:extLst>
              </a:tr>
            </a:tbl>
          </a:graphicData>
        </a:graphic>
      </p:graphicFrame>
      <p:sp>
        <p:nvSpPr>
          <p:cNvPr id="21" name="CasellaDiTesto 20"/>
          <p:cNvSpPr txBox="1"/>
          <p:nvPr/>
        </p:nvSpPr>
        <p:spPr>
          <a:xfrm>
            <a:off x="7303950" y="3922012"/>
            <a:ext cx="801823" cy="369332"/>
          </a:xfrm>
          <a:prstGeom prst="rect">
            <a:avLst/>
          </a:prstGeom>
          <a:noFill/>
        </p:spPr>
        <p:txBody>
          <a:bodyPr wrap="none" rtlCol="0">
            <a:spAutoFit/>
          </a:bodyPr>
          <a:lstStyle/>
          <a:p>
            <a:r>
              <a:rPr lang="en-GB" b="1" dirty="0" smtClean="0"/>
              <a:t>ELI-NP</a:t>
            </a:r>
            <a:endParaRPr lang="en-GB" b="1" dirty="0"/>
          </a:p>
        </p:txBody>
      </p:sp>
      <p:sp>
        <p:nvSpPr>
          <p:cNvPr id="22" name="CasellaDiTesto 21"/>
          <p:cNvSpPr txBox="1"/>
          <p:nvPr/>
        </p:nvSpPr>
        <p:spPr>
          <a:xfrm>
            <a:off x="5329067" y="3922012"/>
            <a:ext cx="1449820" cy="369332"/>
          </a:xfrm>
          <a:prstGeom prst="rect">
            <a:avLst/>
          </a:prstGeom>
          <a:noFill/>
        </p:spPr>
        <p:txBody>
          <a:bodyPr wrap="none" rtlCol="0">
            <a:spAutoFit/>
          </a:bodyPr>
          <a:lstStyle/>
          <a:p>
            <a:r>
              <a:rPr lang="en-GB" b="1" dirty="0" smtClean="0"/>
              <a:t>SPARC (ver.1)</a:t>
            </a:r>
            <a:endParaRPr lang="en-GB" b="1" dirty="0"/>
          </a:p>
        </p:txBody>
      </p:sp>
      <p:sp>
        <p:nvSpPr>
          <p:cNvPr id="23" name="CasellaDiTesto 22"/>
          <p:cNvSpPr txBox="1"/>
          <p:nvPr/>
        </p:nvSpPr>
        <p:spPr>
          <a:xfrm>
            <a:off x="-55276" y="4577802"/>
            <a:ext cx="3472787" cy="2062103"/>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The injector is based on and </a:t>
            </a:r>
            <a:r>
              <a:rPr lang="en-GB" sz="1600" b="1" dirty="0" smtClean="0"/>
              <a:t>S band gun followed by 2 TW 3 m long structures.</a:t>
            </a:r>
            <a:r>
              <a:rPr lang="en-GB" sz="1600" dirty="0" smtClean="0"/>
              <a:t> </a:t>
            </a:r>
          </a:p>
          <a:p>
            <a:pPr marL="285750" indent="-285750" algn="just">
              <a:buFont typeface="Arial" panose="020B0604020202020204" pitchFamily="34" charset="0"/>
              <a:buChar char="•"/>
            </a:pPr>
            <a:r>
              <a:rPr lang="en-GB" sz="1600" dirty="0" smtClean="0"/>
              <a:t>The technology for the </a:t>
            </a:r>
            <a:r>
              <a:rPr lang="en-GB" sz="1600" b="1" dirty="0" smtClean="0"/>
              <a:t>S band gun is the </a:t>
            </a:r>
            <a:r>
              <a:rPr lang="en-GB" sz="1600" b="1" dirty="0" err="1" smtClean="0"/>
              <a:t>brazeless</a:t>
            </a:r>
            <a:r>
              <a:rPr lang="en-GB" sz="1600" b="1" dirty="0" smtClean="0"/>
              <a:t> one</a:t>
            </a:r>
            <a:r>
              <a:rPr lang="en-GB" sz="1600" dirty="0" smtClean="0"/>
              <a:t>, developed @ LNF in the last 10 years and that as been used to fabricate different RF guns and injectors</a:t>
            </a:r>
            <a:endParaRPr lang="en-GB" sz="1600" dirty="0"/>
          </a:p>
        </p:txBody>
      </p:sp>
      <p:pic>
        <p:nvPicPr>
          <p:cNvPr id="2" name="Immagine 1"/>
          <p:cNvPicPr>
            <a:picLocks noChangeAspect="1"/>
          </p:cNvPicPr>
          <p:nvPr/>
        </p:nvPicPr>
        <p:blipFill rotWithShape="1">
          <a:blip r:embed="rId8" cstate="print">
            <a:extLst>
              <a:ext uri="{28A0092B-C50C-407E-A947-70E740481C1C}">
                <a14:useLocalDpi xmlns:a14="http://schemas.microsoft.com/office/drawing/2010/main" val="0"/>
              </a:ext>
            </a:extLst>
          </a:blip>
          <a:srcRect t="17335" b="15473"/>
          <a:stretch/>
        </p:blipFill>
        <p:spPr>
          <a:xfrm>
            <a:off x="10561922" y="4306556"/>
            <a:ext cx="1532948" cy="1831160"/>
          </a:xfrm>
          <a:prstGeom prst="rect">
            <a:avLst/>
          </a:prstGeom>
        </p:spPr>
      </p:pic>
      <p:sp>
        <p:nvSpPr>
          <p:cNvPr id="24" name="CasellaDiTesto 23"/>
          <p:cNvSpPr txBox="1"/>
          <p:nvPr/>
        </p:nvSpPr>
        <p:spPr>
          <a:xfrm>
            <a:off x="10561922" y="6128983"/>
            <a:ext cx="1532948" cy="738664"/>
          </a:xfrm>
          <a:prstGeom prst="rect">
            <a:avLst/>
          </a:prstGeom>
          <a:noFill/>
        </p:spPr>
        <p:txBody>
          <a:bodyPr wrap="square" rtlCol="0">
            <a:spAutoFit/>
          </a:bodyPr>
          <a:lstStyle/>
          <a:p>
            <a:pPr algn="just"/>
            <a:r>
              <a:rPr lang="en-GB" sz="1400" i="1" dirty="0" smtClean="0"/>
              <a:t>To be installed @ SPARC_LAB on May 21</a:t>
            </a:r>
            <a:endParaRPr lang="en-GB" sz="1400" i="1" dirty="0"/>
          </a:p>
        </p:txBody>
      </p:sp>
      <p:sp>
        <p:nvSpPr>
          <p:cNvPr id="3" name="CasellaDiTesto 2"/>
          <p:cNvSpPr txBox="1"/>
          <p:nvPr/>
        </p:nvSpPr>
        <p:spPr>
          <a:xfrm>
            <a:off x="10766837" y="3374847"/>
            <a:ext cx="1523374" cy="523220"/>
          </a:xfrm>
          <a:prstGeom prst="rect">
            <a:avLst/>
          </a:prstGeom>
          <a:noFill/>
        </p:spPr>
        <p:txBody>
          <a:bodyPr wrap="square" rtlCol="0">
            <a:spAutoFit/>
          </a:bodyPr>
          <a:lstStyle/>
          <a:p>
            <a:r>
              <a:rPr lang="en-GB" sz="1400" dirty="0" smtClean="0"/>
              <a:t>V. </a:t>
            </a:r>
            <a:r>
              <a:rPr lang="en-GB" sz="1400" dirty="0" err="1" smtClean="0"/>
              <a:t>Lollo</a:t>
            </a:r>
            <a:r>
              <a:rPr lang="en-GB" sz="1400" dirty="0" smtClean="0"/>
              <a:t>, G. Di </a:t>
            </a:r>
            <a:r>
              <a:rPr lang="en-GB" sz="1400" dirty="0" err="1" smtClean="0"/>
              <a:t>Raddo</a:t>
            </a:r>
            <a:r>
              <a:rPr lang="en-GB" sz="1400" dirty="0" smtClean="0"/>
              <a:t>, A. </a:t>
            </a:r>
            <a:r>
              <a:rPr lang="en-GB" sz="1400" dirty="0" err="1" smtClean="0"/>
              <a:t>Battisti</a:t>
            </a:r>
            <a:endParaRPr lang="en-GB" sz="1400" dirty="0"/>
          </a:p>
        </p:txBody>
      </p:sp>
    </p:spTree>
    <p:extLst>
      <p:ext uri="{BB962C8B-B14F-4D97-AF65-F5344CB8AC3E}">
        <p14:creationId xmlns:p14="http://schemas.microsoft.com/office/powerpoint/2010/main" val="104886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7" grpId="0"/>
      <p:bldP spid="18" grpId="0"/>
      <p:bldP spid="21"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7651" y="3720316"/>
            <a:ext cx="2917238" cy="3137684"/>
          </a:xfrm>
          <a:prstGeom prst="rect">
            <a:avLst/>
          </a:prstGeom>
        </p:spPr>
      </p:pic>
      <p:sp>
        <p:nvSpPr>
          <p:cNvPr id="3" name="CasellaDiTesto 2"/>
          <p:cNvSpPr txBox="1"/>
          <p:nvPr/>
        </p:nvSpPr>
        <p:spPr>
          <a:xfrm>
            <a:off x="8477" y="711859"/>
            <a:ext cx="4134387"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1500" dirty="0" smtClean="0"/>
              <a:t>An R&amp;D activity has been started few years ago on </a:t>
            </a:r>
            <a:r>
              <a:rPr lang="en-US" sz="1500" b="1" dirty="0" smtClean="0"/>
              <a:t>C band guns and full C band injectors</a:t>
            </a:r>
            <a:r>
              <a:rPr lang="en-US" sz="1500" dirty="0" smtClean="0"/>
              <a:t> (gun + TW C band structures);</a:t>
            </a:r>
          </a:p>
          <a:p>
            <a:pPr marL="285750" indent="-285750" algn="just">
              <a:buFont typeface="Arial" panose="020B0604020202020204" pitchFamily="34" charset="0"/>
              <a:buChar char="•"/>
            </a:pPr>
            <a:r>
              <a:rPr lang="en-US" sz="1500" dirty="0" smtClean="0"/>
              <a:t>Such as system </a:t>
            </a:r>
            <a:r>
              <a:rPr lang="en-US" sz="1500" b="1" dirty="0" smtClean="0"/>
              <a:t>is very promising </a:t>
            </a:r>
            <a:r>
              <a:rPr lang="en-US" sz="1500" dirty="0" smtClean="0"/>
              <a:t>in term of achievable beam parameters, compactness and possibility to go at </a:t>
            </a:r>
            <a:r>
              <a:rPr lang="en-US" sz="1500" b="1" dirty="0" smtClean="0"/>
              <a:t>very high repetition rates</a:t>
            </a:r>
            <a:r>
              <a:rPr lang="en-US" sz="1500" dirty="0" smtClean="0"/>
              <a:t> (up to 1 kHz)</a:t>
            </a:r>
          </a:p>
          <a:p>
            <a:pPr marL="285750" indent="-285750" algn="just">
              <a:buFont typeface="Arial" panose="020B0604020202020204" pitchFamily="34" charset="0"/>
              <a:buChar char="•"/>
            </a:pPr>
            <a:r>
              <a:rPr lang="en-US" sz="1500" dirty="0" smtClean="0"/>
              <a:t>This R&amp;D program has been funded by the </a:t>
            </a:r>
            <a:r>
              <a:rPr lang="en-US" sz="1500" b="1" dirty="0" smtClean="0"/>
              <a:t>I.FAST (Horizon 2020) and TUAREG (INFN commission V) </a:t>
            </a:r>
            <a:r>
              <a:rPr lang="en-US" sz="1500" dirty="0" smtClean="0"/>
              <a:t>programs and is oriented to fabricate ad test a first prototype of a C band gun within four years (SW (INFN) and TW (PSI)). </a:t>
            </a:r>
          </a:p>
          <a:p>
            <a:pPr marL="285750" indent="-285750" algn="just">
              <a:buFont typeface="Arial" panose="020B0604020202020204" pitchFamily="34" charset="0"/>
              <a:buChar char="•"/>
            </a:pPr>
            <a:r>
              <a:rPr lang="en-US" sz="1500" dirty="0" smtClean="0"/>
              <a:t>This system has also been selected as the </a:t>
            </a:r>
            <a:r>
              <a:rPr lang="en-US" sz="1500" b="1" dirty="0" smtClean="0"/>
              <a:t>basic injector in the context of the Compact Light EU project</a:t>
            </a:r>
            <a:r>
              <a:rPr lang="en-US" sz="1500" dirty="0" smtClean="0"/>
              <a:t> XLS and could be studied as a future upgrade of </a:t>
            </a:r>
            <a:r>
              <a:rPr lang="en-US" sz="1500" dirty="0" err="1" smtClean="0"/>
              <a:t>EuPRAXIA</a:t>
            </a:r>
            <a:r>
              <a:rPr lang="en-US" sz="1500" dirty="0" smtClean="0"/>
              <a:t> injector.</a:t>
            </a:r>
            <a:endParaRPr lang="en-GB" sz="1500" dirty="0"/>
          </a:p>
        </p:txBody>
      </p:sp>
      <p:pic>
        <p:nvPicPr>
          <p:cNvPr id="7" name="Immagine 6"/>
          <p:cNvPicPr>
            <a:picLocks noChangeAspect="1"/>
          </p:cNvPicPr>
          <p:nvPr/>
        </p:nvPicPr>
        <p:blipFill rotWithShape="1">
          <a:blip r:embed="rId3"/>
          <a:srcRect l="45628" t="3484" r="45221" b="7236"/>
          <a:stretch/>
        </p:blipFill>
        <p:spPr>
          <a:xfrm rot="5400000">
            <a:off x="9950867" y="2266829"/>
            <a:ext cx="583497" cy="3404526"/>
          </a:xfrm>
          <a:prstGeom prst="rect">
            <a:avLst/>
          </a:prstGeom>
        </p:spPr>
      </p:pic>
      <p:sp>
        <p:nvSpPr>
          <p:cNvPr id="16" name="Rettangolo 15"/>
          <p:cNvSpPr/>
          <p:nvPr/>
        </p:nvSpPr>
        <p:spPr>
          <a:xfrm>
            <a:off x="684323" y="-44214"/>
            <a:ext cx="11055393" cy="615553"/>
          </a:xfrm>
          <a:prstGeom prst="rect">
            <a:avLst/>
          </a:prstGeom>
        </p:spPr>
        <p:txBody>
          <a:bodyPr wrap="square">
            <a:spAutoFit/>
          </a:bodyPr>
          <a:lstStyle/>
          <a:p>
            <a:r>
              <a:rPr lang="en-GB" sz="3400" b="1" cap="all" dirty="0"/>
              <a:t>The injector: </a:t>
            </a:r>
            <a:r>
              <a:rPr lang="en-GB" sz="3400" b="1" cap="all" dirty="0" smtClean="0"/>
              <a:t>POSSIBLE UPGRADE WITH A C BAND SYSTEM</a:t>
            </a:r>
            <a:endParaRPr lang="en-GB" sz="3400" b="1" cap="all" dirty="0"/>
          </a:p>
        </p:txBody>
      </p:sp>
      <p:pic>
        <p:nvPicPr>
          <p:cNvPr id="18" name="Immagine 17"/>
          <p:cNvPicPr>
            <a:picLocks noChangeAspect="1"/>
          </p:cNvPicPr>
          <p:nvPr/>
        </p:nvPicPr>
        <p:blipFill rotWithShape="1">
          <a:blip r:embed="rId4" cstate="print">
            <a:extLst>
              <a:ext uri="{28A0092B-C50C-407E-A947-70E740481C1C}">
                <a14:useLocalDpi xmlns:a14="http://schemas.microsoft.com/office/drawing/2010/main" val="0"/>
              </a:ext>
            </a:extLst>
          </a:blip>
          <a:srcRect r="4787"/>
          <a:stretch/>
        </p:blipFill>
        <p:spPr>
          <a:xfrm>
            <a:off x="8024007" y="481816"/>
            <a:ext cx="4120482" cy="3283316"/>
          </a:xfrm>
          <a:prstGeom prst="rect">
            <a:avLst/>
          </a:prstGeom>
        </p:spPr>
      </p:pic>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69" y="4756383"/>
            <a:ext cx="2495114" cy="1525568"/>
          </a:xfrm>
          <a:prstGeom prst="rect">
            <a:avLst/>
          </a:prstGeom>
        </p:spPr>
      </p:pic>
      <p:pic>
        <p:nvPicPr>
          <p:cNvPr id="12" name="Immagine 11"/>
          <p:cNvPicPr>
            <a:picLocks noChangeAspect="1"/>
          </p:cNvPicPr>
          <p:nvPr/>
        </p:nvPicPr>
        <p:blipFill rotWithShape="1">
          <a:blip r:embed="rId6" cstate="print">
            <a:extLst>
              <a:ext uri="{28A0092B-C50C-407E-A947-70E740481C1C}">
                <a14:useLocalDpi xmlns:a14="http://schemas.microsoft.com/office/drawing/2010/main" val="0"/>
              </a:ext>
            </a:extLst>
          </a:blip>
          <a:srcRect r="4167" b="8819"/>
          <a:stretch/>
        </p:blipFill>
        <p:spPr>
          <a:xfrm>
            <a:off x="7345255" y="4291162"/>
            <a:ext cx="4846745" cy="2524082"/>
          </a:xfrm>
          <a:prstGeom prst="rect">
            <a:avLst/>
          </a:prstGeom>
        </p:spPr>
      </p:pic>
      <p:graphicFrame>
        <p:nvGraphicFramePr>
          <p:cNvPr id="14" name="Tabella 13"/>
          <p:cNvGraphicFramePr>
            <a:graphicFrameLocks noGrp="1"/>
          </p:cNvGraphicFramePr>
          <p:nvPr>
            <p:extLst>
              <p:ext uri="{D42A27DB-BD31-4B8C-83A1-F6EECF244321}">
                <p14:modId xmlns:p14="http://schemas.microsoft.com/office/powerpoint/2010/main" val="3289827998"/>
              </p:ext>
            </p:extLst>
          </p:nvPr>
        </p:nvGraphicFramePr>
        <p:xfrm>
          <a:off x="4229801" y="511348"/>
          <a:ext cx="3656356" cy="3238500"/>
        </p:xfrm>
        <a:graphic>
          <a:graphicData uri="http://schemas.openxmlformats.org/drawingml/2006/table">
            <a:tbl>
              <a:tblPr firstRow="1" firstCol="1" bandRow="1">
                <a:tableStyleId>{5C22544A-7EE6-4342-B048-85BDC9FD1C3A}</a:tableStyleId>
              </a:tblPr>
              <a:tblGrid>
                <a:gridCol w="2412300">
                  <a:extLst>
                    <a:ext uri="{9D8B030D-6E8A-4147-A177-3AD203B41FA5}">
                      <a16:colId xmlns:a16="http://schemas.microsoft.com/office/drawing/2014/main" val="872158528"/>
                    </a:ext>
                  </a:extLst>
                </a:gridCol>
                <a:gridCol w="622028">
                  <a:extLst>
                    <a:ext uri="{9D8B030D-6E8A-4147-A177-3AD203B41FA5}">
                      <a16:colId xmlns:a16="http://schemas.microsoft.com/office/drawing/2014/main" val="1067236073"/>
                    </a:ext>
                  </a:extLst>
                </a:gridCol>
                <a:gridCol w="622028">
                  <a:extLst>
                    <a:ext uri="{9D8B030D-6E8A-4147-A177-3AD203B41FA5}">
                      <a16:colId xmlns:a16="http://schemas.microsoft.com/office/drawing/2014/main" val="394685341"/>
                    </a:ext>
                  </a:extLst>
                </a:gridCol>
              </a:tblGrid>
              <a:tr h="215900">
                <a:tc>
                  <a:txBody>
                    <a:bodyPr/>
                    <a:lstStyle/>
                    <a:p>
                      <a:pPr algn="just">
                        <a:spcBef>
                          <a:spcPts val="100"/>
                        </a:spcBef>
                        <a:spcAft>
                          <a:spcPts val="100"/>
                        </a:spcAft>
                      </a:pPr>
                      <a:r>
                        <a:rPr lang="en-US" sz="1300" dirty="0">
                          <a:solidFill>
                            <a:schemeClr val="tx1"/>
                          </a:solidFill>
                          <a:effectLst/>
                          <a:latin typeface="+mn-lt"/>
                        </a:rPr>
                        <a:t>Parameter</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a:solidFill>
                            <a:schemeClr val="tx1"/>
                          </a:solidFill>
                          <a:effectLst/>
                          <a:latin typeface="+mn-lt"/>
                        </a:rPr>
                        <a:t>value</a:t>
                      </a:r>
                      <a:endParaRPr lang="it-IT" sz="13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032071181"/>
                  </a:ext>
                </a:extLst>
              </a:tr>
              <a:tr h="215900">
                <a:tc>
                  <a:txBody>
                    <a:bodyPr/>
                    <a:lstStyle/>
                    <a:p>
                      <a:pPr algn="just">
                        <a:spcBef>
                          <a:spcPts val="100"/>
                        </a:spcBef>
                        <a:spcAft>
                          <a:spcPts val="100"/>
                        </a:spcAft>
                      </a:pPr>
                      <a:r>
                        <a:rPr lang="en-US" sz="1300" dirty="0">
                          <a:solidFill>
                            <a:schemeClr val="tx1"/>
                          </a:solidFill>
                          <a:effectLst/>
                          <a:latin typeface="+mn-lt"/>
                        </a:rPr>
                        <a:t>Working frequency [GHz]</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5.712</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67690126"/>
                  </a:ext>
                </a:extLst>
              </a:tr>
              <a:tr h="215900">
                <a:tc>
                  <a:txBody>
                    <a:bodyPr/>
                    <a:lstStyle/>
                    <a:p>
                      <a:pPr algn="just">
                        <a:spcBef>
                          <a:spcPts val="100"/>
                        </a:spcBef>
                        <a:spcAft>
                          <a:spcPts val="100"/>
                        </a:spcAft>
                      </a:pPr>
                      <a:r>
                        <a:rPr lang="en-US" sz="1300" dirty="0" err="1">
                          <a:solidFill>
                            <a:schemeClr val="tx1"/>
                          </a:solidFill>
                          <a:effectLst/>
                          <a:latin typeface="+mn-lt"/>
                        </a:rPr>
                        <a:t>E</a:t>
                      </a:r>
                      <a:r>
                        <a:rPr lang="en-US" sz="1300" baseline="-25000" dirty="0" err="1">
                          <a:solidFill>
                            <a:schemeClr val="tx1"/>
                          </a:solidFill>
                          <a:effectLst/>
                          <a:latin typeface="+mn-lt"/>
                        </a:rPr>
                        <a:t>cath</a:t>
                      </a:r>
                      <a:r>
                        <a:rPr lang="en-US" sz="1300" dirty="0">
                          <a:solidFill>
                            <a:schemeClr val="tx1"/>
                          </a:solidFill>
                          <a:effectLst/>
                          <a:latin typeface="+mn-lt"/>
                        </a:rPr>
                        <a:t>/</a:t>
                      </a:r>
                      <a:r>
                        <a:rPr lang="en-US" sz="1300" dirty="0">
                          <a:solidFill>
                            <a:schemeClr val="tx1"/>
                          </a:solidFill>
                          <a:effectLst/>
                          <a:latin typeface="+mn-lt"/>
                          <a:sym typeface="Symbol" panose="05050102010706020507" pitchFamily="18" charset="2"/>
                        </a:rPr>
                        <a:t></a:t>
                      </a:r>
                      <a:r>
                        <a:rPr lang="en-US" sz="1300" dirty="0" err="1">
                          <a:solidFill>
                            <a:schemeClr val="tx1"/>
                          </a:solidFill>
                          <a:effectLst/>
                          <a:latin typeface="+mn-lt"/>
                        </a:rPr>
                        <a:t>P</a:t>
                      </a:r>
                      <a:r>
                        <a:rPr lang="en-US" sz="1300" baseline="-25000" dirty="0" err="1">
                          <a:solidFill>
                            <a:schemeClr val="tx1"/>
                          </a:solidFill>
                          <a:effectLst/>
                          <a:latin typeface="+mn-lt"/>
                        </a:rPr>
                        <a:t>diss</a:t>
                      </a:r>
                      <a:r>
                        <a:rPr lang="en-US" sz="1300" dirty="0">
                          <a:solidFill>
                            <a:schemeClr val="tx1"/>
                          </a:solidFill>
                          <a:effectLst/>
                          <a:latin typeface="+mn-lt"/>
                        </a:rPr>
                        <a:t> [MV/(m</a:t>
                      </a:r>
                      <a:r>
                        <a:rPr lang="en-US" sz="1300" dirty="0">
                          <a:solidFill>
                            <a:schemeClr val="tx1"/>
                          </a:solidFill>
                          <a:effectLst/>
                          <a:latin typeface="+mn-lt"/>
                          <a:sym typeface="Symbol" panose="05050102010706020507" pitchFamily="18" charset="2"/>
                        </a:rPr>
                        <a:t></a:t>
                      </a:r>
                      <a:r>
                        <a:rPr lang="en-US" sz="1300" dirty="0">
                          <a:solidFill>
                            <a:schemeClr val="tx1"/>
                          </a:solidFill>
                          <a:effectLst/>
                          <a:latin typeface="+mn-lt"/>
                        </a:rPr>
                        <a:t>MW</a:t>
                      </a:r>
                      <a:r>
                        <a:rPr lang="en-US" sz="1300" baseline="30000" dirty="0">
                          <a:solidFill>
                            <a:schemeClr val="tx1"/>
                          </a:solidFill>
                          <a:effectLst/>
                          <a:latin typeface="+mn-lt"/>
                        </a:rPr>
                        <a:t>0.5</a:t>
                      </a:r>
                      <a:r>
                        <a:rPr lang="en-US" sz="1300" dirty="0">
                          <a:solidFill>
                            <a:schemeClr val="tx1"/>
                          </a:solidFill>
                          <a:effectLst/>
                          <a:latin typeface="+mn-lt"/>
                        </a:rPr>
                        <a:t>)]</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52</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95656100"/>
                  </a:ext>
                </a:extLst>
              </a:tr>
              <a:tr h="215900">
                <a:tc>
                  <a:txBody>
                    <a:bodyPr/>
                    <a:lstStyle/>
                    <a:p>
                      <a:pPr algn="just">
                        <a:spcBef>
                          <a:spcPts val="100"/>
                        </a:spcBef>
                        <a:spcAft>
                          <a:spcPts val="100"/>
                        </a:spcAft>
                      </a:pPr>
                      <a:r>
                        <a:rPr lang="en-US" sz="1300" dirty="0">
                          <a:solidFill>
                            <a:schemeClr val="tx1"/>
                          </a:solidFill>
                          <a:effectLst/>
                          <a:latin typeface="+mn-lt"/>
                        </a:rPr>
                        <a:t>RF input power [MW]</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US" sz="1300" dirty="0">
                          <a:solidFill>
                            <a:schemeClr val="tx1"/>
                          </a:solidFill>
                          <a:effectLst/>
                          <a:latin typeface="+mn-lt"/>
                        </a:rPr>
                        <a:t>18 </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it-IT" sz="1300" dirty="0" smtClean="0">
                          <a:solidFill>
                            <a:schemeClr val="tx1"/>
                          </a:solidFill>
                          <a:effectLst/>
                          <a:latin typeface="+mn-lt"/>
                          <a:ea typeface="Times New Roman" panose="02020603050405020304" pitchFamily="18" charset="0"/>
                          <a:cs typeface="Times New Roman" panose="02020603050405020304" pitchFamily="18" charset="0"/>
                        </a:rPr>
                        <a:t>23</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393325"/>
                  </a:ext>
                </a:extLst>
              </a:tr>
              <a:tr h="215900">
                <a:tc>
                  <a:txBody>
                    <a:bodyPr/>
                    <a:lstStyle/>
                    <a:p>
                      <a:pPr algn="just">
                        <a:spcBef>
                          <a:spcPts val="100"/>
                        </a:spcBef>
                        <a:spcAft>
                          <a:spcPts val="100"/>
                        </a:spcAft>
                      </a:pPr>
                      <a:r>
                        <a:rPr lang="en-US" sz="1300" dirty="0">
                          <a:solidFill>
                            <a:schemeClr val="tx1"/>
                          </a:solidFill>
                          <a:effectLst/>
                          <a:latin typeface="+mn-lt"/>
                        </a:rPr>
                        <a:t>Cathode peak field [MV/m]</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US" sz="1300" dirty="0">
                          <a:solidFill>
                            <a:schemeClr val="tx1"/>
                          </a:solidFill>
                          <a:effectLst/>
                          <a:latin typeface="+mn-lt"/>
                        </a:rPr>
                        <a:t>160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it-IT" sz="1300" dirty="0" smtClean="0">
                          <a:solidFill>
                            <a:schemeClr val="tx1"/>
                          </a:solidFill>
                          <a:effectLst/>
                          <a:latin typeface="+mn-lt"/>
                          <a:ea typeface="Times New Roman" panose="02020603050405020304" pitchFamily="18" charset="0"/>
                          <a:cs typeface="Times New Roman" panose="02020603050405020304" pitchFamily="18" charset="0"/>
                        </a:rPr>
                        <a:t>180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785987"/>
                  </a:ext>
                </a:extLst>
              </a:tr>
              <a:tr h="215900">
                <a:tc>
                  <a:txBody>
                    <a:bodyPr/>
                    <a:lstStyle/>
                    <a:p>
                      <a:pPr algn="just">
                        <a:spcBef>
                          <a:spcPts val="100"/>
                        </a:spcBef>
                        <a:spcAft>
                          <a:spcPts val="100"/>
                        </a:spcAft>
                      </a:pPr>
                      <a:r>
                        <a:rPr lang="en-US" sz="1300">
                          <a:solidFill>
                            <a:schemeClr val="tx1"/>
                          </a:solidFill>
                          <a:effectLst/>
                          <a:latin typeface="+mn-lt"/>
                        </a:rPr>
                        <a:t>Cathode type</a:t>
                      </a:r>
                      <a:endParaRPr lang="it-IT" sz="13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copper</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08954043"/>
                  </a:ext>
                </a:extLst>
              </a:tr>
              <a:tr h="215900">
                <a:tc>
                  <a:txBody>
                    <a:bodyPr/>
                    <a:lstStyle/>
                    <a:p>
                      <a:pPr algn="just">
                        <a:spcBef>
                          <a:spcPts val="100"/>
                        </a:spcBef>
                        <a:spcAft>
                          <a:spcPts val="100"/>
                        </a:spcAft>
                      </a:pPr>
                      <a:r>
                        <a:rPr lang="en-US" sz="1300" dirty="0">
                          <a:solidFill>
                            <a:schemeClr val="tx1"/>
                          </a:solidFill>
                          <a:effectLst/>
                          <a:latin typeface="+mn-lt"/>
                        </a:rPr>
                        <a:t>Rep. rate [Hz]</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US" sz="1300" dirty="0">
                          <a:solidFill>
                            <a:schemeClr val="tx1"/>
                          </a:solidFill>
                          <a:effectLst/>
                          <a:latin typeface="+mn-lt"/>
                        </a:rPr>
                        <a:t>1000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it-IT" sz="1300" dirty="0" smtClean="0">
                          <a:solidFill>
                            <a:schemeClr val="tx1"/>
                          </a:solidFill>
                          <a:effectLst/>
                          <a:latin typeface="+mn-lt"/>
                          <a:ea typeface="Times New Roman" panose="02020603050405020304" pitchFamily="18" charset="0"/>
                          <a:cs typeface="Times New Roman" panose="02020603050405020304" pitchFamily="18" charset="0"/>
                        </a:rPr>
                        <a:t>100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153624"/>
                  </a:ext>
                </a:extLst>
              </a:tr>
              <a:tr h="215900">
                <a:tc>
                  <a:txBody>
                    <a:bodyPr/>
                    <a:lstStyle/>
                    <a:p>
                      <a:pPr algn="just">
                        <a:spcBef>
                          <a:spcPts val="100"/>
                        </a:spcBef>
                        <a:spcAft>
                          <a:spcPts val="100"/>
                        </a:spcAft>
                      </a:pPr>
                      <a:r>
                        <a:rPr lang="en-US" sz="1300">
                          <a:solidFill>
                            <a:schemeClr val="tx1"/>
                          </a:solidFill>
                          <a:effectLst/>
                          <a:latin typeface="+mn-lt"/>
                        </a:rPr>
                        <a:t>Quality factor</a:t>
                      </a:r>
                      <a:endParaRPr lang="it-IT" sz="13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11800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43729008"/>
                  </a:ext>
                </a:extLst>
              </a:tr>
              <a:tr h="215900">
                <a:tc>
                  <a:txBody>
                    <a:bodyPr/>
                    <a:lstStyle/>
                    <a:p>
                      <a:pPr algn="just">
                        <a:spcBef>
                          <a:spcPts val="100"/>
                        </a:spcBef>
                        <a:spcAft>
                          <a:spcPts val="100"/>
                        </a:spcAft>
                      </a:pPr>
                      <a:r>
                        <a:rPr lang="en-US" sz="1300">
                          <a:solidFill>
                            <a:schemeClr val="tx1"/>
                          </a:solidFill>
                          <a:effectLst/>
                          <a:latin typeface="+mn-lt"/>
                        </a:rPr>
                        <a:t>Filling time [ns]</a:t>
                      </a:r>
                      <a:endParaRPr lang="it-IT" sz="13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164</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36943928"/>
                  </a:ext>
                </a:extLst>
              </a:tr>
              <a:tr h="215900">
                <a:tc>
                  <a:txBody>
                    <a:bodyPr/>
                    <a:lstStyle/>
                    <a:p>
                      <a:pPr algn="just">
                        <a:spcBef>
                          <a:spcPts val="100"/>
                        </a:spcBef>
                        <a:spcAft>
                          <a:spcPts val="100"/>
                        </a:spcAft>
                      </a:pPr>
                      <a:r>
                        <a:rPr lang="en-US" sz="1300">
                          <a:solidFill>
                            <a:schemeClr val="tx1"/>
                          </a:solidFill>
                          <a:effectLst/>
                          <a:latin typeface="+mn-lt"/>
                        </a:rPr>
                        <a:t>Coupling coefficient</a:t>
                      </a:r>
                      <a:endParaRPr lang="it-IT" sz="13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3</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71251957"/>
                  </a:ext>
                </a:extLst>
              </a:tr>
              <a:tr h="215900">
                <a:tc>
                  <a:txBody>
                    <a:bodyPr/>
                    <a:lstStyle/>
                    <a:p>
                      <a:pPr algn="just">
                        <a:spcBef>
                          <a:spcPts val="100"/>
                        </a:spcBef>
                        <a:spcAft>
                          <a:spcPts val="100"/>
                        </a:spcAft>
                      </a:pPr>
                      <a:r>
                        <a:rPr lang="en-US" sz="1300">
                          <a:solidFill>
                            <a:schemeClr val="tx1"/>
                          </a:solidFill>
                          <a:effectLst/>
                          <a:latin typeface="+mn-lt"/>
                        </a:rPr>
                        <a:t>RF pulse length [ns] </a:t>
                      </a:r>
                      <a:endParaRPr lang="it-IT" sz="13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300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10723285"/>
                  </a:ext>
                </a:extLst>
              </a:tr>
              <a:tr h="215900">
                <a:tc>
                  <a:txBody>
                    <a:bodyPr/>
                    <a:lstStyle/>
                    <a:p>
                      <a:pPr algn="just">
                        <a:spcBef>
                          <a:spcPts val="100"/>
                        </a:spcBef>
                        <a:spcAft>
                          <a:spcPts val="100"/>
                        </a:spcAft>
                      </a:pPr>
                      <a:r>
                        <a:rPr lang="en-US" sz="1300">
                          <a:solidFill>
                            <a:schemeClr val="tx1"/>
                          </a:solidFill>
                          <a:effectLst/>
                          <a:latin typeface="+mn-lt"/>
                        </a:rPr>
                        <a:t>E</a:t>
                      </a:r>
                      <a:r>
                        <a:rPr lang="en-US" sz="1300" baseline="-25000">
                          <a:solidFill>
                            <a:schemeClr val="tx1"/>
                          </a:solidFill>
                          <a:effectLst/>
                          <a:latin typeface="+mn-lt"/>
                        </a:rPr>
                        <a:t>surf</a:t>
                      </a:r>
                      <a:r>
                        <a:rPr lang="en-US" sz="1300">
                          <a:solidFill>
                            <a:schemeClr val="tx1"/>
                          </a:solidFill>
                          <a:effectLst/>
                          <a:latin typeface="+mn-lt"/>
                        </a:rPr>
                        <a:t>/E</a:t>
                      </a:r>
                      <a:r>
                        <a:rPr lang="en-US" sz="1300" baseline="-25000">
                          <a:solidFill>
                            <a:schemeClr val="tx1"/>
                          </a:solidFill>
                          <a:effectLst/>
                          <a:latin typeface="+mn-lt"/>
                        </a:rPr>
                        <a:t>cath</a:t>
                      </a:r>
                      <a:endParaRPr lang="it-IT" sz="13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0.9</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90692907"/>
                  </a:ext>
                </a:extLst>
              </a:tr>
              <a:tr h="215900">
                <a:tc>
                  <a:txBody>
                    <a:bodyPr/>
                    <a:lstStyle/>
                    <a:p>
                      <a:pPr algn="just">
                        <a:spcBef>
                          <a:spcPts val="100"/>
                        </a:spcBef>
                        <a:spcAft>
                          <a:spcPts val="100"/>
                        </a:spcAft>
                      </a:pPr>
                      <a:r>
                        <a:rPr lang="en-US" sz="1300" dirty="0" smtClean="0">
                          <a:solidFill>
                            <a:schemeClr val="tx1"/>
                          </a:solidFill>
                          <a:effectLst/>
                          <a:latin typeface="+mn-lt"/>
                        </a:rPr>
                        <a:t>Mod. </a:t>
                      </a:r>
                      <a:r>
                        <a:rPr lang="en-US" sz="1300" dirty="0" err="1">
                          <a:solidFill>
                            <a:schemeClr val="tx1"/>
                          </a:solidFill>
                          <a:effectLst/>
                          <a:latin typeface="+mn-lt"/>
                        </a:rPr>
                        <a:t>Poynting</a:t>
                      </a:r>
                      <a:r>
                        <a:rPr lang="en-US" sz="1300" dirty="0">
                          <a:solidFill>
                            <a:schemeClr val="tx1"/>
                          </a:solidFill>
                          <a:effectLst/>
                          <a:latin typeface="+mn-lt"/>
                        </a:rPr>
                        <a:t> vector [W/</a:t>
                      </a:r>
                      <a:r>
                        <a:rPr lang="en-US" sz="1300" dirty="0">
                          <a:solidFill>
                            <a:schemeClr val="tx1"/>
                          </a:solidFill>
                          <a:effectLst/>
                          <a:latin typeface="+mn-lt"/>
                          <a:sym typeface="Symbol" panose="05050102010706020507" pitchFamily="18" charset="2"/>
                        </a:rPr>
                        <a:t></a:t>
                      </a:r>
                      <a:r>
                        <a:rPr lang="en-US" sz="1300" dirty="0">
                          <a:solidFill>
                            <a:schemeClr val="tx1"/>
                          </a:solidFill>
                          <a:effectLst/>
                          <a:latin typeface="+mn-lt"/>
                        </a:rPr>
                        <a:t>m</a:t>
                      </a:r>
                      <a:r>
                        <a:rPr lang="en-US" sz="1300" baseline="30000" dirty="0">
                          <a:solidFill>
                            <a:schemeClr val="tx1"/>
                          </a:solidFill>
                          <a:effectLst/>
                          <a:latin typeface="+mn-lt"/>
                        </a:rPr>
                        <a:t>2</a:t>
                      </a:r>
                      <a:r>
                        <a:rPr lang="en-US" sz="1300" dirty="0">
                          <a:solidFill>
                            <a:schemeClr val="tx1"/>
                          </a:solidFill>
                          <a:effectLst/>
                          <a:latin typeface="+mn-lt"/>
                        </a:rPr>
                        <a:t>]</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US" sz="1300" dirty="0">
                          <a:solidFill>
                            <a:schemeClr val="tx1"/>
                          </a:solidFill>
                          <a:effectLst/>
                          <a:latin typeface="+mn-lt"/>
                        </a:rPr>
                        <a:t>2.5</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it-IT" sz="1300" dirty="0" smtClean="0">
                          <a:solidFill>
                            <a:schemeClr val="tx1"/>
                          </a:solidFill>
                          <a:effectLst/>
                          <a:latin typeface="+mn-lt"/>
                          <a:ea typeface="Times New Roman" panose="02020603050405020304" pitchFamily="18" charset="0"/>
                          <a:cs typeface="Times New Roman" panose="02020603050405020304" pitchFamily="18" charset="0"/>
                        </a:rPr>
                        <a:t>3.1</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419459"/>
                  </a:ext>
                </a:extLst>
              </a:tr>
              <a:tr h="215900">
                <a:tc>
                  <a:txBody>
                    <a:bodyPr/>
                    <a:lstStyle/>
                    <a:p>
                      <a:pPr algn="just">
                        <a:spcBef>
                          <a:spcPts val="100"/>
                        </a:spcBef>
                        <a:spcAft>
                          <a:spcPts val="100"/>
                        </a:spcAft>
                      </a:pPr>
                      <a:r>
                        <a:rPr lang="en-US" sz="1300" dirty="0">
                          <a:solidFill>
                            <a:schemeClr val="tx1"/>
                          </a:solidFill>
                          <a:effectLst/>
                          <a:latin typeface="+mn-lt"/>
                        </a:rPr>
                        <a:t>Pulsed heating [</a:t>
                      </a:r>
                      <a:r>
                        <a:rPr lang="en-US" sz="1300" baseline="30000" dirty="0" err="1">
                          <a:solidFill>
                            <a:schemeClr val="tx1"/>
                          </a:solidFill>
                          <a:effectLst/>
                          <a:latin typeface="+mn-lt"/>
                        </a:rPr>
                        <a:t>o</a:t>
                      </a:r>
                      <a:r>
                        <a:rPr lang="en-US" sz="1300" dirty="0" err="1">
                          <a:solidFill>
                            <a:schemeClr val="tx1"/>
                          </a:solidFill>
                          <a:effectLst/>
                          <a:latin typeface="+mn-lt"/>
                        </a:rPr>
                        <a:t>C</a:t>
                      </a:r>
                      <a:r>
                        <a:rPr lang="en-US" sz="1300" dirty="0">
                          <a:solidFill>
                            <a:schemeClr val="tx1"/>
                          </a:solidFill>
                          <a:effectLst/>
                          <a:latin typeface="+mn-lt"/>
                        </a:rPr>
                        <a:t>]</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Bef>
                          <a:spcPts val="100"/>
                        </a:spcBef>
                        <a:spcAft>
                          <a:spcPts val="100"/>
                        </a:spcAft>
                      </a:pPr>
                      <a:r>
                        <a:rPr lang="en-US" sz="1300" dirty="0">
                          <a:solidFill>
                            <a:schemeClr val="tx1"/>
                          </a:solidFill>
                          <a:effectLst/>
                          <a:latin typeface="+mn-lt"/>
                        </a:rPr>
                        <a:t>&lt;20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115502073"/>
                  </a:ext>
                </a:extLst>
              </a:tr>
              <a:tr h="215900">
                <a:tc>
                  <a:txBody>
                    <a:bodyPr/>
                    <a:lstStyle/>
                    <a:p>
                      <a:pPr algn="just">
                        <a:spcBef>
                          <a:spcPts val="100"/>
                        </a:spcBef>
                        <a:spcAft>
                          <a:spcPts val="100"/>
                        </a:spcAft>
                      </a:pPr>
                      <a:r>
                        <a:rPr lang="en-US" sz="1300">
                          <a:solidFill>
                            <a:schemeClr val="tx1"/>
                          </a:solidFill>
                          <a:effectLst/>
                          <a:latin typeface="+mn-lt"/>
                        </a:rPr>
                        <a:t>Average diss. Power [W]</a:t>
                      </a:r>
                      <a:endParaRPr lang="it-IT" sz="13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US" sz="1300" dirty="0">
                          <a:solidFill>
                            <a:schemeClr val="tx1"/>
                          </a:solidFill>
                          <a:effectLst/>
                          <a:latin typeface="+mn-lt"/>
                        </a:rPr>
                        <a:t>2300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it-IT" sz="1300" dirty="0" smtClean="0">
                          <a:solidFill>
                            <a:schemeClr val="tx1"/>
                          </a:solidFill>
                          <a:effectLst/>
                          <a:latin typeface="+mn-lt"/>
                          <a:ea typeface="Times New Roman" panose="02020603050405020304" pitchFamily="18" charset="0"/>
                          <a:cs typeface="Times New Roman" panose="02020603050405020304" pitchFamily="18" charset="0"/>
                        </a:rPr>
                        <a:t>300</a:t>
                      </a:r>
                      <a:endParaRPr lang="it-IT" sz="13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0228808"/>
                  </a:ext>
                </a:extLst>
              </a:tr>
            </a:tbl>
          </a:graphicData>
        </a:graphic>
      </p:graphicFrame>
      <p:pic>
        <p:nvPicPr>
          <p:cNvPr id="15" name="Immagine 14"/>
          <p:cNvPicPr>
            <a:picLocks noChangeAspect="1"/>
          </p:cNvPicPr>
          <p:nvPr/>
        </p:nvPicPr>
        <p:blipFill rotWithShape="1">
          <a:blip r:embed="rId7" cstate="print">
            <a:extLst>
              <a:ext uri="{28A0092B-C50C-407E-A947-70E740481C1C}">
                <a14:useLocalDpi xmlns:a14="http://schemas.microsoft.com/office/drawing/2010/main" val="0"/>
              </a:ext>
            </a:extLst>
          </a:blip>
          <a:srcRect t="12194" r="51905"/>
          <a:stretch/>
        </p:blipFill>
        <p:spPr>
          <a:xfrm>
            <a:off x="2367512" y="4824455"/>
            <a:ext cx="2136961" cy="1457496"/>
          </a:xfrm>
          <a:prstGeom prst="rect">
            <a:avLst/>
          </a:prstGeom>
        </p:spPr>
      </p:pic>
      <p:sp>
        <p:nvSpPr>
          <p:cNvPr id="2" name="CasellaDiTesto 1"/>
          <p:cNvSpPr txBox="1"/>
          <p:nvPr/>
        </p:nvSpPr>
        <p:spPr>
          <a:xfrm>
            <a:off x="8477" y="6567652"/>
            <a:ext cx="3951018" cy="276999"/>
          </a:xfrm>
          <a:prstGeom prst="rect">
            <a:avLst/>
          </a:prstGeom>
          <a:noFill/>
        </p:spPr>
        <p:txBody>
          <a:bodyPr wrap="none" rtlCol="0">
            <a:spAutoFit/>
          </a:bodyPr>
          <a:lstStyle/>
          <a:p>
            <a:r>
              <a:rPr lang="en-GB" sz="1200" i="1" dirty="0" smtClean="0"/>
              <a:t>L. </a:t>
            </a:r>
            <a:r>
              <a:rPr lang="en-GB" sz="1200" i="1" dirty="0" err="1" smtClean="0"/>
              <a:t>Ficcadenti</a:t>
            </a:r>
            <a:r>
              <a:rPr lang="en-GB" sz="1200" i="1" dirty="0" smtClean="0"/>
              <a:t>, G. </a:t>
            </a:r>
            <a:r>
              <a:rPr lang="en-GB" sz="1200" i="1" dirty="0" err="1" smtClean="0"/>
              <a:t>Pedrocchi</a:t>
            </a:r>
            <a:r>
              <a:rPr lang="en-GB" sz="1200" i="1" dirty="0" smtClean="0"/>
              <a:t>, G. </a:t>
            </a:r>
            <a:r>
              <a:rPr lang="en-GB" sz="1200" i="1" dirty="0" err="1" smtClean="0"/>
              <a:t>Castorina</a:t>
            </a:r>
            <a:r>
              <a:rPr lang="en-GB" sz="1200" i="1" dirty="0" smtClean="0"/>
              <a:t>, </a:t>
            </a:r>
            <a:r>
              <a:rPr lang="en-GB" sz="1200" i="1" dirty="0"/>
              <a:t>L. </a:t>
            </a:r>
            <a:r>
              <a:rPr lang="en-GB" sz="1200" i="1" dirty="0" smtClean="0"/>
              <a:t>Pellegrino, A. </a:t>
            </a:r>
            <a:r>
              <a:rPr lang="en-GB" sz="1200" i="1" dirty="0" err="1" smtClean="0"/>
              <a:t>Gizzi</a:t>
            </a:r>
            <a:endParaRPr lang="en-GB" sz="1200" i="1" dirty="0"/>
          </a:p>
        </p:txBody>
      </p:sp>
    </p:spTree>
    <p:extLst>
      <p:ext uri="{BB962C8B-B14F-4D97-AF65-F5344CB8AC3E}">
        <p14:creationId xmlns:p14="http://schemas.microsoft.com/office/powerpoint/2010/main" val="1295283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p:cNvPicPr>
            <a:picLocks noChangeAspect="1"/>
          </p:cNvPicPr>
          <p:nvPr/>
        </p:nvPicPr>
        <p:blipFill>
          <a:blip r:embed="rId2"/>
          <a:stretch>
            <a:fillRect/>
          </a:stretch>
        </p:blipFill>
        <p:spPr>
          <a:xfrm>
            <a:off x="9204721" y="4111895"/>
            <a:ext cx="2598597" cy="2718275"/>
          </a:xfrm>
          <a:prstGeom prst="rect">
            <a:avLst/>
          </a:prstGeom>
        </p:spPr>
      </p:pic>
      <p:pic>
        <p:nvPicPr>
          <p:cNvPr id="30" name="Immagine 29"/>
          <p:cNvPicPr>
            <a:picLocks noChangeAspect="1"/>
          </p:cNvPicPr>
          <p:nvPr/>
        </p:nvPicPr>
        <p:blipFill rotWithShape="1">
          <a:blip r:embed="rId3"/>
          <a:srcRect l="2794"/>
          <a:stretch/>
        </p:blipFill>
        <p:spPr>
          <a:xfrm>
            <a:off x="23898" y="982100"/>
            <a:ext cx="6323766" cy="3694443"/>
          </a:xfrm>
          <a:prstGeom prst="rect">
            <a:avLst/>
          </a:prstGeom>
        </p:spPr>
      </p:pic>
      <p:pic>
        <p:nvPicPr>
          <p:cNvPr id="29" name="Immagine 28"/>
          <p:cNvPicPr>
            <a:picLocks noChangeAspect="1"/>
          </p:cNvPicPr>
          <p:nvPr/>
        </p:nvPicPr>
        <p:blipFill>
          <a:blip r:embed="rId4"/>
          <a:stretch>
            <a:fillRect/>
          </a:stretch>
        </p:blipFill>
        <p:spPr>
          <a:xfrm>
            <a:off x="4870311" y="3635742"/>
            <a:ext cx="4351097" cy="3111517"/>
          </a:xfrm>
          <a:prstGeom prst="rect">
            <a:avLst/>
          </a:prstGeom>
        </p:spPr>
      </p:pic>
      <p:pic>
        <p:nvPicPr>
          <p:cNvPr id="26" name="Immagine 25"/>
          <p:cNvPicPr>
            <a:picLocks noChangeAspect="1"/>
          </p:cNvPicPr>
          <p:nvPr/>
        </p:nvPicPr>
        <p:blipFill>
          <a:blip r:embed="rId5"/>
          <a:stretch>
            <a:fillRect/>
          </a:stretch>
        </p:blipFill>
        <p:spPr>
          <a:xfrm>
            <a:off x="4874677" y="1026092"/>
            <a:ext cx="905238" cy="1247836"/>
          </a:xfrm>
          <a:prstGeom prst="rect">
            <a:avLst/>
          </a:prstGeom>
        </p:spPr>
      </p:pic>
      <p:sp>
        <p:nvSpPr>
          <p:cNvPr id="6" name="CasellaDiTesto 5"/>
          <p:cNvSpPr txBox="1"/>
          <p:nvPr/>
        </p:nvSpPr>
        <p:spPr>
          <a:xfrm>
            <a:off x="1423471" y="-92560"/>
            <a:ext cx="9631932" cy="769441"/>
          </a:xfrm>
          <a:prstGeom prst="rect">
            <a:avLst/>
          </a:prstGeom>
          <a:noFill/>
        </p:spPr>
        <p:txBody>
          <a:bodyPr wrap="none" rtlCol="0">
            <a:spAutoFit/>
          </a:bodyPr>
          <a:lstStyle/>
          <a:p>
            <a:r>
              <a:rPr lang="en-GB" sz="4400" b="1" cap="all" dirty="0"/>
              <a:t>The X band LINAC: </a:t>
            </a:r>
            <a:r>
              <a:rPr lang="en-GB" sz="4400" b="1" cap="all" dirty="0" err="1" smtClean="0"/>
              <a:t>rf</a:t>
            </a:r>
            <a:r>
              <a:rPr lang="en-GB" sz="4400" b="1" cap="all" dirty="0" smtClean="0"/>
              <a:t> </a:t>
            </a:r>
            <a:r>
              <a:rPr lang="en-GB" sz="4400" b="1" cap="all" dirty="0"/>
              <a:t>module layout</a:t>
            </a:r>
          </a:p>
        </p:txBody>
      </p:sp>
      <p:cxnSp>
        <p:nvCxnSpPr>
          <p:cNvPr id="7" name="Connettore 2 6"/>
          <p:cNvCxnSpPr/>
          <p:nvPr/>
        </p:nvCxnSpPr>
        <p:spPr>
          <a:xfrm flipH="1" flipV="1">
            <a:off x="11031964" y="5419959"/>
            <a:ext cx="373796" cy="3584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11130256" y="5461585"/>
            <a:ext cx="1270424" cy="338554"/>
          </a:xfrm>
          <a:prstGeom prst="rect">
            <a:avLst/>
          </a:prstGeom>
          <a:noFill/>
        </p:spPr>
        <p:txBody>
          <a:bodyPr wrap="square" rtlCol="0">
            <a:spAutoFit/>
          </a:bodyPr>
          <a:lstStyle/>
          <a:p>
            <a:r>
              <a:rPr lang="en-GB" sz="1600" dirty="0" smtClean="0"/>
              <a:t>BOC (PSI)</a:t>
            </a:r>
            <a:endParaRPr lang="en-GB" sz="1600" dirty="0"/>
          </a:p>
        </p:txBody>
      </p:sp>
      <p:sp>
        <p:nvSpPr>
          <p:cNvPr id="9" name="CasellaDiTesto 8"/>
          <p:cNvSpPr txBox="1"/>
          <p:nvPr/>
        </p:nvSpPr>
        <p:spPr>
          <a:xfrm>
            <a:off x="0" y="6550223"/>
            <a:ext cx="3985963" cy="307777"/>
          </a:xfrm>
          <a:prstGeom prst="rect">
            <a:avLst/>
          </a:prstGeom>
          <a:noFill/>
        </p:spPr>
        <p:txBody>
          <a:bodyPr wrap="none" rtlCol="0">
            <a:spAutoFit/>
          </a:bodyPr>
          <a:lstStyle/>
          <a:p>
            <a:r>
              <a:rPr lang="en-GB" sz="1400" i="1" dirty="0" smtClean="0"/>
              <a:t>G. Di </a:t>
            </a:r>
            <a:r>
              <a:rPr lang="en-GB" sz="1400" i="1" dirty="0" err="1" smtClean="0"/>
              <a:t>Raddo</a:t>
            </a:r>
            <a:r>
              <a:rPr lang="en-GB" sz="1400" i="1" dirty="0" smtClean="0"/>
              <a:t>, E. Di Pasquale, </a:t>
            </a:r>
            <a:r>
              <a:rPr lang="en-GB" sz="1400" i="1" dirty="0"/>
              <a:t>F. </a:t>
            </a:r>
            <a:r>
              <a:rPr lang="en-GB" sz="1400" i="1" dirty="0" err="1" smtClean="0"/>
              <a:t>Cardelli</a:t>
            </a:r>
            <a:r>
              <a:rPr lang="en-GB" sz="1400" i="1" dirty="0" smtClean="0"/>
              <a:t>, L. Pellegrino </a:t>
            </a:r>
            <a:endParaRPr lang="en-GB" sz="1400" i="1" dirty="0"/>
          </a:p>
        </p:txBody>
      </p:sp>
      <p:cxnSp>
        <p:nvCxnSpPr>
          <p:cNvPr id="10" name="Connettore 2 9"/>
          <p:cNvCxnSpPr>
            <a:stCxn id="11" idx="1"/>
          </p:cNvCxnSpPr>
          <p:nvPr/>
        </p:nvCxnSpPr>
        <p:spPr>
          <a:xfrm flipH="1">
            <a:off x="6620799" y="3647026"/>
            <a:ext cx="441676" cy="90970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062475" y="3477749"/>
            <a:ext cx="808499" cy="338554"/>
          </a:xfrm>
          <a:prstGeom prst="rect">
            <a:avLst/>
          </a:prstGeom>
          <a:noFill/>
        </p:spPr>
        <p:txBody>
          <a:bodyPr wrap="square" rtlCol="0">
            <a:spAutoFit/>
          </a:bodyPr>
          <a:lstStyle/>
          <a:p>
            <a:r>
              <a:rPr lang="en-GB" sz="1600" dirty="0" smtClean="0"/>
              <a:t>hybrid</a:t>
            </a:r>
            <a:endParaRPr lang="en-GB" sz="1600" dirty="0"/>
          </a:p>
        </p:txBody>
      </p:sp>
      <p:cxnSp>
        <p:nvCxnSpPr>
          <p:cNvPr id="12" name="Connettore 2 11"/>
          <p:cNvCxnSpPr/>
          <p:nvPr/>
        </p:nvCxnSpPr>
        <p:spPr>
          <a:xfrm flipV="1">
            <a:off x="5762083" y="6010471"/>
            <a:ext cx="898578" cy="48718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035854" y="6046818"/>
            <a:ext cx="1545887" cy="584775"/>
          </a:xfrm>
          <a:prstGeom prst="rect">
            <a:avLst/>
          </a:prstGeom>
          <a:noFill/>
        </p:spPr>
        <p:txBody>
          <a:bodyPr wrap="square" rtlCol="0">
            <a:spAutoFit/>
          </a:bodyPr>
          <a:lstStyle/>
          <a:p>
            <a:r>
              <a:rPr lang="en-GB" sz="1600" dirty="0" smtClean="0"/>
              <a:t>Pumps with T pumping units</a:t>
            </a:r>
          </a:p>
        </p:txBody>
      </p:sp>
      <p:cxnSp>
        <p:nvCxnSpPr>
          <p:cNvPr id="14" name="Connettore 2 13"/>
          <p:cNvCxnSpPr/>
          <p:nvPr/>
        </p:nvCxnSpPr>
        <p:spPr>
          <a:xfrm flipV="1">
            <a:off x="1839106" y="2913062"/>
            <a:ext cx="1245429" cy="54504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32384" y="3507560"/>
            <a:ext cx="2710684" cy="584775"/>
          </a:xfrm>
          <a:prstGeom prst="rect">
            <a:avLst/>
          </a:prstGeom>
          <a:noFill/>
        </p:spPr>
        <p:txBody>
          <a:bodyPr wrap="square" rtlCol="0">
            <a:spAutoFit/>
          </a:bodyPr>
          <a:lstStyle/>
          <a:p>
            <a:r>
              <a:rPr lang="en-GB" sz="1600" dirty="0" smtClean="0"/>
              <a:t>Low attenuation circular waveguide (4,7 m)</a:t>
            </a:r>
            <a:endParaRPr lang="en-GB" sz="1600" dirty="0"/>
          </a:p>
        </p:txBody>
      </p:sp>
      <p:pic>
        <p:nvPicPr>
          <p:cNvPr id="16" name="Immagine 15"/>
          <p:cNvPicPr>
            <a:picLocks noChangeAspect="1"/>
          </p:cNvPicPr>
          <p:nvPr/>
        </p:nvPicPr>
        <p:blipFill>
          <a:blip r:embed="rId6"/>
          <a:stretch>
            <a:fillRect/>
          </a:stretch>
        </p:blipFill>
        <p:spPr>
          <a:xfrm>
            <a:off x="339010" y="4502259"/>
            <a:ext cx="2031248" cy="1941876"/>
          </a:xfrm>
          <a:prstGeom prst="rect">
            <a:avLst/>
          </a:prstGeom>
        </p:spPr>
      </p:pic>
      <p:cxnSp>
        <p:nvCxnSpPr>
          <p:cNvPr id="17" name="Connettore 2 16"/>
          <p:cNvCxnSpPr>
            <a:stCxn id="18" idx="1"/>
          </p:cNvCxnSpPr>
          <p:nvPr/>
        </p:nvCxnSpPr>
        <p:spPr>
          <a:xfrm flipH="1">
            <a:off x="1229032" y="5322177"/>
            <a:ext cx="1374976" cy="292387"/>
          </a:xfrm>
          <a:prstGeom prst="straightConnector1">
            <a:avLst/>
          </a:prstGeom>
          <a:ln w="2857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2604008" y="5029789"/>
            <a:ext cx="1893263" cy="584775"/>
          </a:xfrm>
          <a:prstGeom prst="rect">
            <a:avLst/>
          </a:prstGeom>
          <a:noFill/>
        </p:spPr>
        <p:txBody>
          <a:bodyPr wrap="square" rtlCol="0">
            <a:spAutoFit/>
          </a:bodyPr>
          <a:lstStyle/>
          <a:p>
            <a:r>
              <a:rPr lang="en-GB" sz="1600" dirty="0" err="1" smtClean="0"/>
              <a:t>Stripline</a:t>
            </a:r>
            <a:r>
              <a:rPr lang="en-GB" sz="1600" dirty="0" smtClean="0"/>
              <a:t> integrated into the quadrupole.</a:t>
            </a:r>
            <a:endParaRPr lang="en-GB" sz="1600" dirty="0"/>
          </a:p>
        </p:txBody>
      </p:sp>
      <p:sp>
        <p:nvSpPr>
          <p:cNvPr id="21" name="CasellaDiTesto 20"/>
          <p:cNvSpPr txBox="1"/>
          <p:nvPr/>
        </p:nvSpPr>
        <p:spPr>
          <a:xfrm>
            <a:off x="3173427" y="1168042"/>
            <a:ext cx="2370093" cy="584775"/>
          </a:xfrm>
          <a:prstGeom prst="rect">
            <a:avLst/>
          </a:prstGeom>
          <a:noFill/>
        </p:spPr>
        <p:txBody>
          <a:bodyPr wrap="square" rtlCol="0">
            <a:spAutoFit/>
          </a:bodyPr>
          <a:lstStyle/>
          <a:p>
            <a:r>
              <a:rPr lang="en-GB" sz="1600" dirty="0" smtClean="0"/>
              <a:t>Diagnostic chamber+ vacuum valve</a:t>
            </a:r>
            <a:endParaRPr lang="en-GB" sz="1600" dirty="0"/>
          </a:p>
        </p:txBody>
      </p:sp>
      <p:sp>
        <p:nvSpPr>
          <p:cNvPr id="34" name="CasellaDiTesto 33"/>
          <p:cNvSpPr txBox="1"/>
          <p:nvPr/>
        </p:nvSpPr>
        <p:spPr>
          <a:xfrm>
            <a:off x="6115691" y="646279"/>
            <a:ext cx="6013853" cy="2800767"/>
          </a:xfrm>
          <a:prstGeom prst="rect">
            <a:avLst/>
          </a:prstGeom>
          <a:solidFill>
            <a:srgbClr val="92D050"/>
          </a:solidFill>
        </p:spPr>
        <p:txBody>
          <a:bodyPr wrap="square" rtlCol="0">
            <a:spAutoFit/>
          </a:bodyPr>
          <a:lstStyle/>
          <a:p>
            <a:pPr marL="285750" indent="-285750" algn="just">
              <a:buFont typeface="Symbol" panose="05050102010706020507" pitchFamily="18" charset="2"/>
              <a:buChar char="Þ"/>
            </a:pPr>
            <a:r>
              <a:rPr lang="en-GB" sz="1600" b="1" dirty="0" smtClean="0"/>
              <a:t>Baseline Layout: one klystron, one PS (BOC-type), 4 TW structures (0.9 m, 60 MV/m, 100 Hz)</a:t>
            </a:r>
            <a:endParaRPr lang="en-GB" sz="1600" dirty="0" smtClean="0"/>
          </a:p>
          <a:p>
            <a:pPr marL="285750" indent="-285750" algn="just">
              <a:buFont typeface="Symbol" panose="05050102010706020507" pitchFamily="18" charset="2"/>
              <a:buChar char="Þ"/>
            </a:pPr>
            <a:r>
              <a:rPr lang="en-GB" sz="1600" b="1" dirty="0" smtClean="0"/>
              <a:t>Waveguide components </a:t>
            </a:r>
            <a:r>
              <a:rPr lang="en-GB" sz="1600" dirty="0" smtClean="0"/>
              <a:t>(DC, T pumping, hybrids,…) </a:t>
            </a:r>
            <a:r>
              <a:rPr lang="en-GB" sz="1600" b="1" dirty="0" smtClean="0"/>
              <a:t>CERN design</a:t>
            </a:r>
            <a:r>
              <a:rPr lang="en-GB" sz="1600" dirty="0" smtClean="0"/>
              <a:t> but there are some components for which we have to fix the design (circular-rectangular waveguide mode converter, pumping unit on circular waveguide)</a:t>
            </a:r>
          </a:p>
          <a:p>
            <a:pPr marL="285750" indent="-285750" algn="just">
              <a:buFont typeface="Symbol" panose="05050102010706020507" pitchFamily="18" charset="2"/>
              <a:buChar char="Þ"/>
            </a:pPr>
            <a:r>
              <a:rPr lang="en-GB" sz="1600" b="1" dirty="0" smtClean="0"/>
              <a:t>Pulse compressor: BOC (PSI) or INFN Design</a:t>
            </a:r>
            <a:endParaRPr lang="en-GB" sz="1600" b="1" dirty="0"/>
          </a:p>
          <a:p>
            <a:pPr marL="285750" indent="-285750" algn="just">
              <a:buFont typeface="Symbol" panose="05050102010706020507" pitchFamily="18" charset="2"/>
              <a:buChar char="Þ"/>
            </a:pPr>
            <a:r>
              <a:rPr lang="en-GB" sz="1600" dirty="0" smtClean="0"/>
              <a:t>two version of the module: </a:t>
            </a:r>
            <a:r>
              <a:rPr lang="en-GB" sz="1600" b="1" dirty="0" smtClean="0"/>
              <a:t>Low and High Energy</a:t>
            </a:r>
          </a:p>
          <a:p>
            <a:pPr marL="285750" indent="-285750" algn="just">
              <a:buFont typeface="Symbol" panose="05050102010706020507" pitchFamily="18" charset="2"/>
              <a:buChar char="Þ"/>
            </a:pPr>
            <a:r>
              <a:rPr lang="en-GB" sz="1600" b="1" dirty="0" smtClean="0"/>
              <a:t>flexible and “adjustable” layout</a:t>
            </a:r>
          </a:p>
          <a:p>
            <a:pPr marL="285750" indent="-285750" algn="just">
              <a:buFont typeface="Symbol" panose="05050102010706020507" pitchFamily="18" charset="2"/>
              <a:buChar char="Þ"/>
            </a:pPr>
            <a:r>
              <a:rPr lang="en-GB" sz="1600" b="1" dirty="0" smtClean="0"/>
              <a:t>We have investigated both a symmetric and an asymmetric waveguide distribution system</a:t>
            </a:r>
          </a:p>
        </p:txBody>
      </p:sp>
      <p:cxnSp>
        <p:nvCxnSpPr>
          <p:cNvPr id="39" name="Connettore 2 38"/>
          <p:cNvCxnSpPr/>
          <p:nvPr/>
        </p:nvCxnSpPr>
        <p:spPr>
          <a:xfrm>
            <a:off x="845631" y="1026092"/>
            <a:ext cx="535895" cy="61393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71346" y="687538"/>
            <a:ext cx="2504251" cy="338554"/>
          </a:xfrm>
          <a:prstGeom prst="rect">
            <a:avLst/>
          </a:prstGeom>
          <a:noFill/>
        </p:spPr>
        <p:txBody>
          <a:bodyPr wrap="square" rtlCol="0">
            <a:spAutoFit/>
          </a:bodyPr>
          <a:lstStyle/>
          <a:p>
            <a:r>
              <a:rPr lang="en-GB" sz="1600" dirty="0" smtClean="0"/>
              <a:t>Klystron and modulator</a:t>
            </a:r>
            <a:endParaRPr lang="en-GB" sz="1600" dirty="0"/>
          </a:p>
        </p:txBody>
      </p:sp>
      <p:cxnSp>
        <p:nvCxnSpPr>
          <p:cNvPr id="43" name="Connettore 2 42"/>
          <p:cNvCxnSpPr/>
          <p:nvPr/>
        </p:nvCxnSpPr>
        <p:spPr>
          <a:xfrm flipH="1" flipV="1">
            <a:off x="5439276" y="2221827"/>
            <a:ext cx="208489" cy="2945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Connettore 2 47"/>
          <p:cNvCxnSpPr>
            <a:stCxn id="50" idx="1"/>
          </p:cNvCxnSpPr>
          <p:nvPr/>
        </p:nvCxnSpPr>
        <p:spPr>
          <a:xfrm flipH="1">
            <a:off x="10243397" y="3873601"/>
            <a:ext cx="109566" cy="64872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CasellaDiTesto 49"/>
          <p:cNvSpPr txBox="1"/>
          <p:nvPr/>
        </p:nvSpPr>
        <p:spPr>
          <a:xfrm>
            <a:off x="10352963" y="3458102"/>
            <a:ext cx="1776581" cy="830997"/>
          </a:xfrm>
          <a:prstGeom prst="rect">
            <a:avLst/>
          </a:prstGeom>
          <a:noFill/>
        </p:spPr>
        <p:txBody>
          <a:bodyPr wrap="square" rtlCol="0">
            <a:spAutoFit/>
          </a:bodyPr>
          <a:lstStyle/>
          <a:p>
            <a:r>
              <a:rPr lang="en-GB" sz="1600" dirty="0" smtClean="0"/>
              <a:t>Circular-rectangular mode converter</a:t>
            </a:r>
            <a:endParaRPr lang="en-GB" sz="1600" dirty="0"/>
          </a:p>
        </p:txBody>
      </p:sp>
      <p:cxnSp>
        <p:nvCxnSpPr>
          <p:cNvPr id="56" name="Connettore 2 55"/>
          <p:cNvCxnSpPr/>
          <p:nvPr/>
        </p:nvCxnSpPr>
        <p:spPr>
          <a:xfrm>
            <a:off x="5956456" y="4912713"/>
            <a:ext cx="164292" cy="12802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CasellaDiTesto 56"/>
          <p:cNvSpPr txBox="1"/>
          <p:nvPr/>
        </p:nvSpPr>
        <p:spPr>
          <a:xfrm>
            <a:off x="5581059" y="4657707"/>
            <a:ext cx="526616" cy="338554"/>
          </a:xfrm>
          <a:prstGeom prst="rect">
            <a:avLst/>
          </a:prstGeom>
          <a:noFill/>
        </p:spPr>
        <p:txBody>
          <a:bodyPr wrap="square" rtlCol="0">
            <a:spAutoFit/>
          </a:bodyPr>
          <a:lstStyle/>
          <a:p>
            <a:r>
              <a:rPr lang="en-GB" sz="1600" dirty="0" smtClean="0"/>
              <a:t>DC</a:t>
            </a:r>
          </a:p>
        </p:txBody>
      </p:sp>
      <p:cxnSp>
        <p:nvCxnSpPr>
          <p:cNvPr id="60" name="Connettore 2 59"/>
          <p:cNvCxnSpPr/>
          <p:nvPr/>
        </p:nvCxnSpPr>
        <p:spPr>
          <a:xfrm flipH="1">
            <a:off x="6945598" y="3910108"/>
            <a:ext cx="1746218" cy="172075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CasellaDiTesto 60"/>
          <p:cNvSpPr txBox="1"/>
          <p:nvPr/>
        </p:nvSpPr>
        <p:spPr>
          <a:xfrm>
            <a:off x="8068496" y="3646034"/>
            <a:ext cx="1977379" cy="338554"/>
          </a:xfrm>
          <a:prstGeom prst="rect">
            <a:avLst/>
          </a:prstGeom>
          <a:noFill/>
        </p:spPr>
        <p:txBody>
          <a:bodyPr wrap="square" rtlCol="0">
            <a:spAutoFit/>
          </a:bodyPr>
          <a:lstStyle/>
          <a:p>
            <a:r>
              <a:rPr lang="en-GB" sz="1600" dirty="0" smtClean="0"/>
              <a:t>X band structures</a:t>
            </a:r>
          </a:p>
        </p:txBody>
      </p:sp>
      <p:cxnSp>
        <p:nvCxnSpPr>
          <p:cNvPr id="45" name="Connettore 2 44"/>
          <p:cNvCxnSpPr>
            <a:stCxn id="13" idx="0"/>
          </p:cNvCxnSpPr>
          <p:nvPr/>
        </p:nvCxnSpPr>
        <p:spPr>
          <a:xfrm flipV="1">
            <a:off x="4808798" y="5536850"/>
            <a:ext cx="992200" cy="50996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32" idx="1"/>
          </p:cNvCxnSpPr>
          <p:nvPr/>
        </p:nvCxnSpPr>
        <p:spPr>
          <a:xfrm flipH="1" flipV="1">
            <a:off x="10352963" y="6328328"/>
            <a:ext cx="604006" cy="16927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10956969" y="6328328"/>
            <a:ext cx="808499" cy="338554"/>
          </a:xfrm>
          <a:prstGeom prst="rect">
            <a:avLst/>
          </a:prstGeom>
          <a:noFill/>
        </p:spPr>
        <p:txBody>
          <a:bodyPr wrap="square" rtlCol="0">
            <a:spAutoFit/>
          </a:bodyPr>
          <a:lstStyle/>
          <a:p>
            <a:r>
              <a:rPr lang="en-GB" sz="1600" dirty="0" smtClean="0"/>
              <a:t>hybrid</a:t>
            </a:r>
            <a:endParaRPr lang="en-GB" sz="1600" dirty="0"/>
          </a:p>
        </p:txBody>
      </p:sp>
      <p:cxnSp>
        <p:nvCxnSpPr>
          <p:cNvPr id="35" name="Connettore 2 34"/>
          <p:cNvCxnSpPr>
            <a:stCxn id="36" idx="1"/>
          </p:cNvCxnSpPr>
          <p:nvPr/>
        </p:nvCxnSpPr>
        <p:spPr>
          <a:xfrm flipH="1" flipV="1">
            <a:off x="10529741" y="5906803"/>
            <a:ext cx="206055" cy="7239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0735796" y="5809917"/>
            <a:ext cx="526616" cy="338554"/>
          </a:xfrm>
          <a:prstGeom prst="rect">
            <a:avLst/>
          </a:prstGeom>
          <a:noFill/>
        </p:spPr>
        <p:txBody>
          <a:bodyPr wrap="square" rtlCol="0">
            <a:spAutoFit/>
          </a:bodyPr>
          <a:lstStyle/>
          <a:p>
            <a:r>
              <a:rPr lang="en-GB" sz="1600" dirty="0" smtClean="0"/>
              <a:t>DC</a:t>
            </a:r>
          </a:p>
        </p:txBody>
      </p:sp>
    </p:spTree>
    <p:extLst>
      <p:ext uri="{BB962C8B-B14F-4D97-AF65-F5344CB8AC3E}">
        <p14:creationId xmlns:p14="http://schemas.microsoft.com/office/powerpoint/2010/main" val="281066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par>
                                <p:cTn id="75" presetID="10" presetClass="entr" presetSubtype="0"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0" presetClass="entr" presetSubtype="0" fill="hold"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par>
                                <p:cTn id="89" presetID="10" presetClass="entr" presetSubtype="0"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par>
                                <p:cTn id="92" presetID="10" presetClass="entr" presetSubtype="0" fill="hold"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8" grpId="0"/>
      <p:bldP spid="21" grpId="0"/>
      <p:bldP spid="40" grpId="0"/>
      <p:bldP spid="50" grpId="0"/>
      <p:bldP spid="57" grpId="0"/>
      <p:bldP spid="61" grpId="0"/>
      <p:bldP spid="32"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0175" y="1649812"/>
            <a:ext cx="4830085" cy="3592366"/>
          </a:xfrm>
          <a:prstGeom prst="rect">
            <a:avLst/>
          </a:prstGeom>
        </p:spPr>
      </p:pic>
      <p:pic>
        <p:nvPicPr>
          <p:cNvPr id="3" name="Immagine 2"/>
          <p:cNvPicPr>
            <a:picLocks noChangeAspect="1"/>
          </p:cNvPicPr>
          <p:nvPr/>
        </p:nvPicPr>
        <p:blipFill rotWithShape="1">
          <a:blip r:embed="rId3"/>
          <a:srcRect b="15972"/>
          <a:stretch/>
        </p:blipFill>
        <p:spPr>
          <a:xfrm>
            <a:off x="315519" y="5042433"/>
            <a:ext cx="4750731" cy="1768743"/>
          </a:xfrm>
          <a:prstGeom prst="rect">
            <a:avLst/>
          </a:prstGeom>
        </p:spPr>
      </p:pic>
      <p:pic>
        <p:nvPicPr>
          <p:cNvPr id="6" name="Immagine 5"/>
          <p:cNvPicPr>
            <a:picLocks noChangeAspect="1"/>
          </p:cNvPicPr>
          <p:nvPr/>
        </p:nvPicPr>
        <p:blipFill rotWithShape="1">
          <a:blip r:embed="rId4"/>
          <a:srcRect t="11116" b="6755"/>
          <a:stretch/>
        </p:blipFill>
        <p:spPr>
          <a:xfrm>
            <a:off x="7268098" y="866888"/>
            <a:ext cx="2038807" cy="2905275"/>
          </a:xfrm>
          <a:prstGeom prst="rect">
            <a:avLst/>
          </a:prstGeom>
        </p:spPr>
      </p:pic>
      <p:pic>
        <p:nvPicPr>
          <p:cNvPr id="7" name="Immagine 6"/>
          <p:cNvPicPr>
            <a:picLocks noChangeAspect="1"/>
          </p:cNvPicPr>
          <p:nvPr/>
        </p:nvPicPr>
        <p:blipFill>
          <a:blip r:embed="rId5"/>
          <a:stretch>
            <a:fillRect/>
          </a:stretch>
        </p:blipFill>
        <p:spPr>
          <a:xfrm>
            <a:off x="9654271" y="790964"/>
            <a:ext cx="2176295" cy="2965709"/>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2872" y="3680749"/>
            <a:ext cx="5400463" cy="3090321"/>
          </a:xfrm>
          <a:prstGeom prst="rect">
            <a:avLst/>
          </a:prstGeom>
        </p:spPr>
      </p:pic>
      <p:cxnSp>
        <p:nvCxnSpPr>
          <p:cNvPr id="10" name="Connettore 2 9"/>
          <p:cNvCxnSpPr/>
          <p:nvPr/>
        </p:nvCxnSpPr>
        <p:spPr>
          <a:xfrm>
            <a:off x="4688470" y="1983298"/>
            <a:ext cx="0" cy="2862468"/>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51178" y="-27160"/>
            <a:ext cx="11285975" cy="769441"/>
          </a:xfrm>
          <a:prstGeom prst="rect">
            <a:avLst/>
          </a:prstGeom>
          <a:noFill/>
        </p:spPr>
        <p:txBody>
          <a:bodyPr wrap="none" rtlCol="0">
            <a:spAutoFit/>
          </a:bodyPr>
          <a:lstStyle/>
          <a:p>
            <a:r>
              <a:rPr lang="en-GB" sz="4400" b="1" cap="all" dirty="0" err="1" smtClean="0"/>
              <a:t>rf</a:t>
            </a:r>
            <a:r>
              <a:rPr lang="en-GB" sz="4400" b="1" cap="all" dirty="0" smtClean="0"/>
              <a:t> </a:t>
            </a:r>
            <a:r>
              <a:rPr lang="en-GB" sz="4400" b="1" cap="all" dirty="0"/>
              <a:t>module </a:t>
            </a:r>
            <a:r>
              <a:rPr lang="en-GB" sz="4400" b="1" cap="all" dirty="0" smtClean="0"/>
              <a:t>DETAILS AND SINGLE/DOUBLE BOC</a:t>
            </a:r>
            <a:endParaRPr lang="en-GB" sz="4400" b="1" cap="all" dirty="0"/>
          </a:p>
        </p:txBody>
      </p:sp>
      <p:sp>
        <p:nvSpPr>
          <p:cNvPr id="12" name="CasellaDiTesto 11"/>
          <p:cNvSpPr txBox="1"/>
          <p:nvPr/>
        </p:nvSpPr>
        <p:spPr>
          <a:xfrm>
            <a:off x="4755093" y="3120510"/>
            <a:ext cx="538930" cy="369332"/>
          </a:xfrm>
          <a:prstGeom prst="rect">
            <a:avLst/>
          </a:prstGeom>
          <a:noFill/>
        </p:spPr>
        <p:txBody>
          <a:bodyPr wrap="none" rtlCol="0">
            <a:spAutoFit/>
          </a:bodyPr>
          <a:lstStyle/>
          <a:p>
            <a:r>
              <a:rPr lang="en-GB" b="1" dirty="0" smtClean="0">
                <a:solidFill>
                  <a:srgbClr val="0070C0"/>
                </a:solidFill>
              </a:rPr>
              <a:t>5 m</a:t>
            </a:r>
            <a:endParaRPr lang="en-GB" b="1" dirty="0">
              <a:solidFill>
                <a:srgbClr val="0070C0"/>
              </a:solidFill>
            </a:endParaRPr>
          </a:p>
        </p:txBody>
      </p:sp>
      <p:sp>
        <p:nvSpPr>
          <p:cNvPr id="14" name="CasellaDiTesto 13"/>
          <p:cNvSpPr txBox="1"/>
          <p:nvPr/>
        </p:nvSpPr>
        <p:spPr>
          <a:xfrm>
            <a:off x="2849504" y="4613385"/>
            <a:ext cx="720069" cy="369332"/>
          </a:xfrm>
          <a:prstGeom prst="rect">
            <a:avLst/>
          </a:prstGeom>
          <a:noFill/>
        </p:spPr>
        <p:txBody>
          <a:bodyPr wrap="none" rtlCol="0">
            <a:spAutoFit/>
          </a:bodyPr>
          <a:lstStyle/>
          <a:p>
            <a:r>
              <a:rPr lang="en-GB" b="1" dirty="0" smtClean="0">
                <a:solidFill>
                  <a:srgbClr val="0070C0"/>
                </a:solidFill>
              </a:rPr>
              <a:t>4.7 m</a:t>
            </a:r>
            <a:endParaRPr lang="en-GB" b="1" dirty="0">
              <a:solidFill>
                <a:srgbClr val="0070C0"/>
              </a:solidFill>
            </a:endParaRPr>
          </a:p>
        </p:txBody>
      </p:sp>
      <p:cxnSp>
        <p:nvCxnSpPr>
          <p:cNvPr id="17" name="Connettore 2 16"/>
          <p:cNvCxnSpPr/>
          <p:nvPr/>
        </p:nvCxnSpPr>
        <p:spPr>
          <a:xfrm>
            <a:off x="3004365" y="5379868"/>
            <a:ext cx="3876" cy="1445719"/>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3006303" y="5617251"/>
            <a:ext cx="720069" cy="369332"/>
          </a:xfrm>
          <a:prstGeom prst="rect">
            <a:avLst/>
          </a:prstGeom>
          <a:noFill/>
        </p:spPr>
        <p:txBody>
          <a:bodyPr wrap="none" rtlCol="0">
            <a:spAutoFit/>
          </a:bodyPr>
          <a:lstStyle/>
          <a:p>
            <a:r>
              <a:rPr lang="en-GB" b="1" dirty="0" smtClean="0">
                <a:solidFill>
                  <a:srgbClr val="0070C0"/>
                </a:solidFill>
              </a:rPr>
              <a:t>2.5 m</a:t>
            </a:r>
            <a:endParaRPr lang="en-GB" b="1" dirty="0">
              <a:solidFill>
                <a:srgbClr val="0070C0"/>
              </a:solidFill>
            </a:endParaRPr>
          </a:p>
        </p:txBody>
      </p:sp>
      <p:cxnSp>
        <p:nvCxnSpPr>
          <p:cNvPr id="21" name="Connettore 2 20"/>
          <p:cNvCxnSpPr/>
          <p:nvPr/>
        </p:nvCxnSpPr>
        <p:spPr>
          <a:xfrm flipH="1">
            <a:off x="4049934" y="5986583"/>
            <a:ext cx="1938" cy="808186"/>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3339078" y="6046299"/>
            <a:ext cx="720069" cy="369332"/>
          </a:xfrm>
          <a:prstGeom prst="rect">
            <a:avLst/>
          </a:prstGeom>
          <a:noFill/>
        </p:spPr>
        <p:txBody>
          <a:bodyPr wrap="none" rtlCol="0">
            <a:spAutoFit/>
          </a:bodyPr>
          <a:lstStyle/>
          <a:p>
            <a:r>
              <a:rPr lang="en-GB" b="1" dirty="0" smtClean="0">
                <a:solidFill>
                  <a:srgbClr val="0070C0"/>
                </a:solidFill>
              </a:rPr>
              <a:t>1.2 m</a:t>
            </a:r>
            <a:endParaRPr lang="en-GB" b="1" dirty="0">
              <a:solidFill>
                <a:srgbClr val="0070C0"/>
              </a:solidFill>
            </a:endParaRPr>
          </a:p>
        </p:txBody>
      </p:sp>
      <p:cxnSp>
        <p:nvCxnSpPr>
          <p:cNvPr id="9" name="Connettore 2 8"/>
          <p:cNvCxnSpPr/>
          <p:nvPr/>
        </p:nvCxnSpPr>
        <p:spPr>
          <a:xfrm flipH="1" flipV="1">
            <a:off x="8287501" y="1983298"/>
            <a:ext cx="1027549" cy="232237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1791867" y="2626043"/>
            <a:ext cx="1029809" cy="1826532"/>
          </a:xfrm>
          <a:prstGeom prst="rect">
            <a:avLst/>
          </a:prstGeom>
          <a:gradFill flip="none" rotWithShape="1">
            <a:gsLst>
              <a:gs pos="0">
                <a:schemeClr val="accent1">
                  <a:tint val="66000"/>
                  <a:satMod val="160000"/>
                  <a:alpha val="22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nettore 2 18"/>
          <p:cNvCxnSpPr/>
          <p:nvPr/>
        </p:nvCxnSpPr>
        <p:spPr>
          <a:xfrm flipV="1">
            <a:off x="9436963" y="2560099"/>
            <a:ext cx="1130484" cy="281976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67666" y="686703"/>
            <a:ext cx="6283743" cy="1077218"/>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The 4.7 m circular waveguide need at least one pumping unit (to be designed)</a:t>
            </a:r>
          </a:p>
          <a:p>
            <a:pPr marL="285750" indent="-285750" algn="just">
              <a:buFont typeface="Arial" panose="020B0604020202020204" pitchFamily="34" charset="0"/>
              <a:buChar char="•"/>
            </a:pPr>
            <a:r>
              <a:rPr lang="en-GB" sz="1600" dirty="0" smtClean="0"/>
              <a:t>To reduce the peak power after the PC the possibility to have two pulse compressors is being considered</a:t>
            </a:r>
            <a:endParaRPr lang="en-GB" sz="1600" dirty="0"/>
          </a:p>
        </p:txBody>
      </p:sp>
      <p:cxnSp>
        <p:nvCxnSpPr>
          <p:cNvPr id="26" name="Connettore 2 25"/>
          <p:cNvCxnSpPr/>
          <p:nvPr/>
        </p:nvCxnSpPr>
        <p:spPr>
          <a:xfrm>
            <a:off x="1342466" y="3110195"/>
            <a:ext cx="480052" cy="1"/>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1294996" y="2685348"/>
            <a:ext cx="542136" cy="369332"/>
          </a:xfrm>
          <a:prstGeom prst="rect">
            <a:avLst/>
          </a:prstGeom>
          <a:noFill/>
        </p:spPr>
        <p:txBody>
          <a:bodyPr wrap="none" rtlCol="0">
            <a:spAutoFit/>
          </a:bodyPr>
          <a:lstStyle/>
          <a:p>
            <a:r>
              <a:rPr lang="en-GB" b="1" dirty="0" smtClean="0">
                <a:solidFill>
                  <a:srgbClr val="0070C0"/>
                </a:solidFill>
              </a:rPr>
              <a:t>1 m</a:t>
            </a:r>
            <a:endParaRPr lang="en-GB" b="1" dirty="0">
              <a:solidFill>
                <a:srgbClr val="0070C0"/>
              </a:solidFill>
            </a:endParaRPr>
          </a:p>
        </p:txBody>
      </p:sp>
      <p:cxnSp>
        <p:nvCxnSpPr>
          <p:cNvPr id="29" name="Connettore 2 28"/>
          <p:cNvCxnSpPr/>
          <p:nvPr/>
        </p:nvCxnSpPr>
        <p:spPr>
          <a:xfrm flipV="1">
            <a:off x="2840435" y="2633309"/>
            <a:ext cx="1647097" cy="848"/>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3125853" y="2190767"/>
            <a:ext cx="720069" cy="369332"/>
          </a:xfrm>
          <a:prstGeom prst="rect">
            <a:avLst/>
          </a:prstGeom>
          <a:noFill/>
        </p:spPr>
        <p:txBody>
          <a:bodyPr wrap="none" rtlCol="0">
            <a:spAutoFit/>
          </a:bodyPr>
          <a:lstStyle/>
          <a:p>
            <a:r>
              <a:rPr lang="en-GB" b="1" dirty="0" smtClean="0">
                <a:solidFill>
                  <a:srgbClr val="0070C0"/>
                </a:solidFill>
              </a:rPr>
              <a:t>2.5 m</a:t>
            </a:r>
            <a:endParaRPr lang="en-GB" b="1" dirty="0">
              <a:solidFill>
                <a:srgbClr val="0070C0"/>
              </a:solidFill>
            </a:endParaRPr>
          </a:p>
        </p:txBody>
      </p:sp>
      <p:cxnSp>
        <p:nvCxnSpPr>
          <p:cNvPr id="32" name="Connettore 2 31"/>
          <p:cNvCxnSpPr/>
          <p:nvPr/>
        </p:nvCxnSpPr>
        <p:spPr>
          <a:xfrm flipV="1">
            <a:off x="1805601" y="4071010"/>
            <a:ext cx="994351" cy="1952"/>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2060597" y="3554771"/>
            <a:ext cx="720069" cy="369332"/>
          </a:xfrm>
          <a:prstGeom prst="rect">
            <a:avLst/>
          </a:prstGeom>
          <a:noFill/>
        </p:spPr>
        <p:txBody>
          <a:bodyPr wrap="square" rtlCol="0">
            <a:spAutoFit/>
          </a:bodyPr>
          <a:lstStyle/>
          <a:p>
            <a:r>
              <a:rPr lang="en-GB" b="1" dirty="0" smtClean="0">
                <a:solidFill>
                  <a:srgbClr val="0070C0"/>
                </a:solidFill>
              </a:rPr>
              <a:t>2 m</a:t>
            </a:r>
            <a:endParaRPr lang="en-GB" b="1" dirty="0">
              <a:solidFill>
                <a:srgbClr val="0070C0"/>
              </a:solidFill>
            </a:endParaRPr>
          </a:p>
        </p:txBody>
      </p:sp>
      <p:sp>
        <p:nvSpPr>
          <p:cNvPr id="36" name="CasellaDiTesto 35"/>
          <p:cNvSpPr txBox="1"/>
          <p:nvPr/>
        </p:nvSpPr>
        <p:spPr>
          <a:xfrm>
            <a:off x="207832" y="2652268"/>
            <a:ext cx="1033490" cy="646331"/>
          </a:xfrm>
          <a:prstGeom prst="rect">
            <a:avLst/>
          </a:prstGeom>
          <a:noFill/>
        </p:spPr>
        <p:txBody>
          <a:bodyPr wrap="square" rtlCol="0">
            <a:spAutoFit/>
          </a:bodyPr>
          <a:lstStyle/>
          <a:p>
            <a:r>
              <a:rPr lang="en-GB" i="1" dirty="0" smtClean="0"/>
              <a:t>Klystron hall</a:t>
            </a:r>
            <a:endParaRPr lang="en-GB" i="1" dirty="0"/>
          </a:p>
        </p:txBody>
      </p:sp>
      <p:sp>
        <p:nvSpPr>
          <p:cNvPr id="39" name="Rettangolo 38"/>
          <p:cNvSpPr/>
          <p:nvPr/>
        </p:nvSpPr>
        <p:spPr>
          <a:xfrm>
            <a:off x="1803646" y="4576411"/>
            <a:ext cx="1029809" cy="2952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ttangolo 39"/>
          <p:cNvSpPr/>
          <p:nvPr/>
        </p:nvSpPr>
        <p:spPr>
          <a:xfrm>
            <a:off x="1803647" y="5389085"/>
            <a:ext cx="1029809" cy="1431308"/>
          </a:xfrm>
          <a:prstGeom prst="rect">
            <a:avLst/>
          </a:prstGeom>
          <a:gradFill flip="none" rotWithShape="1">
            <a:gsLst>
              <a:gs pos="0">
                <a:schemeClr val="accent1">
                  <a:tint val="66000"/>
                  <a:satMod val="160000"/>
                  <a:alpha val="22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ttangolo 40"/>
          <p:cNvSpPr/>
          <p:nvPr/>
        </p:nvSpPr>
        <p:spPr>
          <a:xfrm flipV="1">
            <a:off x="1803648" y="5042433"/>
            <a:ext cx="1029809" cy="26509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onnettore 2 12"/>
          <p:cNvCxnSpPr/>
          <p:nvPr/>
        </p:nvCxnSpPr>
        <p:spPr>
          <a:xfrm>
            <a:off x="1342466" y="5212419"/>
            <a:ext cx="2852462" cy="13490"/>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1812659" y="2805950"/>
            <a:ext cx="1033490" cy="646331"/>
          </a:xfrm>
          <a:prstGeom prst="rect">
            <a:avLst/>
          </a:prstGeom>
          <a:noFill/>
        </p:spPr>
        <p:txBody>
          <a:bodyPr wrap="square" rtlCol="0">
            <a:spAutoFit/>
          </a:bodyPr>
          <a:lstStyle/>
          <a:p>
            <a:r>
              <a:rPr lang="en-GB" i="1" dirty="0" smtClean="0"/>
              <a:t>Shielding wall</a:t>
            </a:r>
            <a:endParaRPr lang="en-GB" i="1" dirty="0"/>
          </a:p>
        </p:txBody>
      </p:sp>
      <p:sp>
        <p:nvSpPr>
          <p:cNvPr id="49" name="CasellaDiTesto 48"/>
          <p:cNvSpPr txBox="1"/>
          <p:nvPr/>
        </p:nvSpPr>
        <p:spPr>
          <a:xfrm>
            <a:off x="3056866" y="2779383"/>
            <a:ext cx="1033490" cy="646331"/>
          </a:xfrm>
          <a:prstGeom prst="rect">
            <a:avLst/>
          </a:prstGeom>
          <a:noFill/>
        </p:spPr>
        <p:txBody>
          <a:bodyPr wrap="square" rtlCol="0">
            <a:spAutoFit/>
          </a:bodyPr>
          <a:lstStyle/>
          <a:p>
            <a:r>
              <a:rPr lang="en-GB" i="1" dirty="0" err="1" smtClean="0"/>
              <a:t>Linac</a:t>
            </a:r>
            <a:r>
              <a:rPr lang="en-GB" i="1" dirty="0" smtClean="0"/>
              <a:t> hall</a:t>
            </a:r>
            <a:endParaRPr lang="en-GB" i="1" dirty="0"/>
          </a:p>
        </p:txBody>
      </p:sp>
      <p:sp>
        <p:nvSpPr>
          <p:cNvPr id="50" name="Rettangolo 49"/>
          <p:cNvSpPr/>
          <p:nvPr/>
        </p:nvSpPr>
        <p:spPr>
          <a:xfrm>
            <a:off x="4056095" y="5144665"/>
            <a:ext cx="507743" cy="4463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Connettore 2 52"/>
          <p:cNvCxnSpPr>
            <a:stCxn id="50" idx="3"/>
          </p:cNvCxnSpPr>
          <p:nvPr/>
        </p:nvCxnSpPr>
        <p:spPr>
          <a:xfrm flipV="1">
            <a:off x="4563838" y="3414532"/>
            <a:ext cx="2487411" cy="195332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4" name="Immagine 53"/>
          <p:cNvPicPr>
            <a:picLocks noChangeAspect="1"/>
          </p:cNvPicPr>
          <p:nvPr/>
        </p:nvPicPr>
        <p:blipFill rotWithShape="1">
          <a:blip r:embed="rId7"/>
          <a:srcRect l="3325" t="43809" r="46120" b="15868"/>
          <a:stretch/>
        </p:blipFill>
        <p:spPr>
          <a:xfrm>
            <a:off x="6268358" y="1549509"/>
            <a:ext cx="1304747" cy="1034355"/>
          </a:xfrm>
          <a:prstGeom prst="rect">
            <a:avLst/>
          </a:prstGeom>
        </p:spPr>
      </p:pic>
      <p:sp>
        <p:nvSpPr>
          <p:cNvPr id="55" name="CasellaDiTesto 54"/>
          <p:cNvSpPr txBox="1"/>
          <p:nvPr/>
        </p:nvSpPr>
        <p:spPr>
          <a:xfrm>
            <a:off x="6252971" y="2481285"/>
            <a:ext cx="1189043" cy="369332"/>
          </a:xfrm>
          <a:prstGeom prst="rect">
            <a:avLst/>
          </a:prstGeom>
          <a:noFill/>
        </p:spPr>
        <p:txBody>
          <a:bodyPr wrap="none" rtlCol="0">
            <a:spAutoFit/>
          </a:bodyPr>
          <a:lstStyle/>
          <a:p>
            <a:r>
              <a:rPr lang="en-GB" dirty="0" smtClean="0">
                <a:sym typeface="Symbol" panose="05050102010706020507" pitchFamily="18" charset="2"/>
              </a:rPr>
              <a:t>50 MV/m</a:t>
            </a:r>
            <a:endParaRPr lang="en-GB" dirty="0"/>
          </a:p>
        </p:txBody>
      </p:sp>
    </p:spTree>
    <p:extLst>
      <p:ext uri="{BB962C8B-B14F-4D97-AF65-F5344CB8AC3E}">
        <p14:creationId xmlns:p14="http://schemas.microsoft.com/office/powerpoint/2010/main" val="143445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down)">
                                      <p:cBhvr>
                                        <p:cTn id="10" dur="500"/>
                                        <p:tgtEl>
                                          <p:spTgt spid="5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477835" y="560500"/>
            <a:ext cx="6708184" cy="3807441"/>
          </a:xfrm>
          <a:prstGeom prst="rect">
            <a:avLst/>
          </a:prstGeom>
        </p:spPr>
      </p:pic>
      <p:sp>
        <p:nvSpPr>
          <p:cNvPr id="2" name="CasellaDiTesto 1"/>
          <p:cNvSpPr txBox="1"/>
          <p:nvPr/>
        </p:nvSpPr>
        <p:spPr>
          <a:xfrm>
            <a:off x="26396" y="597532"/>
            <a:ext cx="5471579" cy="6186309"/>
          </a:xfrm>
          <a:prstGeom prst="rect">
            <a:avLst/>
          </a:prstGeom>
          <a:noFill/>
        </p:spPr>
        <p:txBody>
          <a:bodyPr wrap="square" rtlCol="0">
            <a:spAutoFit/>
          </a:bodyPr>
          <a:lstStyle/>
          <a:p>
            <a:pPr marL="285750" indent="-285750" algn="just">
              <a:buFont typeface="Symbol" panose="05050102010706020507" pitchFamily="18" charset="2"/>
              <a:buChar char="Þ"/>
            </a:pPr>
            <a:r>
              <a:rPr lang="en-GB" dirty="0" smtClean="0">
                <a:sym typeface="Symbol" panose="05050102010706020507" pitchFamily="18" charset="2"/>
              </a:rPr>
              <a:t>We have considered both a </a:t>
            </a:r>
            <a:r>
              <a:rPr lang="en-GB" b="1" dirty="0" smtClean="0">
                <a:sym typeface="Symbol" panose="05050102010706020507" pitchFamily="18" charset="2"/>
              </a:rPr>
              <a:t>symmetric than an asymmetric waveguide distribution system</a:t>
            </a:r>
            <a:r>
              <a:rPr lang="en-GB" dirty="0" smtClean="0">
                <a:sym typeface="Symbol" panose="05050102010706020507" pitchFamily="18" charset="2"/>
              </a:rPr>
              <a:t> to optimize the </a:t>
            </a:r>
            <a:r>
              <a:rPr lang="en-GB" dirty="0" err="1" smtClean="0">
                <a:sym typeface="Symbol" panose="05050102010706020507" pitchFamily="18" charset="2"/>
              </a:rPr>
              <a:t>rf</a:t>
            </a:r>
            <a:r>
              <a:rPr lang="en-GB" dirty="0" smtClean="0">
                <a:sym typeface="Symbol" panose="05050102010706020507" pitchFamily="18" charset="2"/>
              </a:rPr>
              <a:t> pulse arrival </a:t>
            </a:r>
            <a:r>
              <a:rPr lang="en-GB" dirty="0" err="1" smtClean="0">
                <a:sym typeface="Symbol" panose="05050102010706020507" pitchFamily="18" charset="2"/>
              </a:rPr>
              <a:t>wrt</a:t>
            </a:r>
            <a:r>
              <a:rPr lang="en-GB" dirty="0" smtClean="0">
                <a:sym typeface="Symbol" panose="05050102010706020507" pitchFamily="18" charset="2"/>
              </a:rPr>
              <a:t> the beam</a:t>
            </a:r>
          </a:p>
          <a:p>
            <a:pPr marL="285750" indent="-285750" algn="just">
              <a:buFont typeface="Symbol" panose="05050102010706020507" pitchFamily="18" charset="2"/>
              <a:buChar char="Þ"/>
            </a:pPr>
            <a:endParaRPr lang="en-GB" dirty="0" smtClean="0">
              <a:sym typeface="Symbol" panose="05050102010706020507" pitchFamily="18" charset="2"/>
            </a:endParaRPr>
          </a:p>
          <a:p>
            <a:pPr marL="285750" indent="-285750" algn="just">
              <a:buFont typeface="Symbol" panose="05050102010706020507" pitchFamily="18" charset="2"/>
              <a:buChar char="Þ"/>
            </a:pPr>
            <a:r>
              <a:rPr lang="en-US" b="1" dirty="0" smtClean="0">
                <a:sym typeface="Symbol" panose="05050102010706020507" pitchFamily="18" charset="2"/>
              </a:rPr>
              <a:t>X-band technology requires strong R&amp;D activity </a:t>
            </a:r>
            <a:r>
              <a:rPr lang="en-US" dirty="0" smtClean="0">
                <a:sym typeface="Symbol" panose="05050102010706020507" pitchFamily="18" charset="2"/>
              </a:rPr>
              <a:t>in order to evaluate and define the acceptance and quality procedures of the </a:t>
            </a:r>
            <a:r>
              <a:rPr lang="en-US" b="1" dirty="0" smtClean="0">
                <a:sym typeface="Symbol" panose="05050102010706020507" pitchFamily="18" charset="2"/>
              </a:rPr>
              <a:t>different components</a:t>
            </a:r>
            <a:r>
              <a:rPr lang="en-US" dirty="0" smtClean="0">
                <a:sym typeface="Symbol" panose="05050102010706020507" pitchFamily="18" charset="2"/>
              </a:rPr>
              <a:t>. Most of the components we have inserted in the layout have been developed by CERN but we have to perform their test at the </a:t>
            </a:r>
            <a:r>
              <a:rPr lang="en-US" dirty="0" err="1" smtClean="0">
                <a:sym typeface="Symbol" panose="05050102010706020507" pitchFamily="18" charset="2"/>
              </a:rPr>
              <a:t>EuPRAXIA</a:t>
            </a:r>
            <a:r>
              <a:rPr lang="en-US" dirty="0" smtClean="0">
                <a:sym typeface="Symbol" panose="05050102010706020507" pitchFamily="18" charset="2"/>
              </a:rPr>
              <a:t> nominal RF parameters (BOC, pumping units, circular waveguide, </a:t>
            </a:r>
            <a:r>
              <a:rPr lang="en-US" dirty="0" err="1" smtClean="0">
                <a:sym typeface="Symbol" panose="05050102010706020507" pitchFamily="18" charset="2"/>
              </a:rPr>
              <a:t>rf</a:t>
            </a:r>
            <a:r>
              <a:rPr lang="en-US" dirty="0" smtClean="0">
                <a:sym typeface="Symbol" panose="05050102010706020507" pitchFamily="18" charset="2"/>
              </a:rPr>
              <a:t> loads,…).</a:t>
            </a:r>
          </a:p>
          <a:p>
            <a:pPr marL="285750" indent="-285750" algn="just">
              <a:buFont typeface="Symbol" panose="05050102010706020507" pitchFamily="18" charset="2"/>
              <a:buChar char="Þ"/>
            </a:pPr>
            <a:endParaRPr lang="en-US" dirty="0" smtClean="0">
              <a:sym typeface="Symbol" panose="05050102010706020507" pitchFamily="18" charset="2"/>
            </a:endParaRPr>
          </a:p>
          <a:p>
            <a:pPr marL="285750" indent="-285750" algn="just">
              <a:buFont typeface="Symbol" panose="05050102010706020507" pitchFamily="18" charset="2"/>
              <a:buChar char="Þ"/>
            </a:pPr>
            <a:r>
              <a:rPr lang="en-GB" b="1" dirty="0">
                <a:sym typeface="Symbol" panose="05050102010706020507" pitchFamily="18" charset="2"/>
              </a:rPr>
              <a:t>There are some </a:t>
            </a:r>
            <a:r>
              <a:rPr lang="en-GB" b="1" dirty="0" err="1">
                <a:sym typeface="Symbol" panose="05050102010706020507" pitchFamily="18" charset="2"/>
              </a:rPr>
              <a:t>rf</a:t>
            </a:r>
            <a:r>
              <a:rPr lang="en-GB" b="1" dirty="0">
                <a:sym typeface="Symbol" panose="05050102010706020507" pitchFamily="18" charset="2"/>
              </a:rPr>
              <a:t> components that still need to be developed </a:t>
            </a:r>
            <a:r>
              <a:rPr lang="en-GB" dirty="0">
                <a:sym typeface="Symbol" panose="05050102010706020507" pitchFamily="18" charset="2"/>
              </a:rPr>
              <a:t>or retuned (</a:t>
            </a:r>
            <a:r>
              <a:rPr lang="en-US" dirty="0">
                <a:sym typeface="Symbol" panose="05050102010706020507" pitchFamily="18" charset="2"/>
              </a:rPr>
              <a:t>circular-rectangular mode converter, pumping system for circular waveguide</a:t>
            </a:r>
            <a:r>
              <a:rPr lang="en-GB" dirty="0" smtClean="0">
                <a:sym typeface="Symbol" panose="05050102010706020507" pitchFamily="18" charset="2"/>
              </a:rPr>
              <a:t>)</a:t>
            </a:r>
          </a:p>
          <a:p>
            <a:pPr marL="285750" indent="-285750" algn="just">
              <a:buFont typeface="Symbol" panose="05050102010706020507" pitchFamily="18" charset="2"/>
              <a:buChar char="Þ"/>
            </a:pPr>
            <a:endParaRPr lang="en-GB" dirty="0" smtClean="0">
              <a:sym typeface="Symbol" panose="05050102010706020507" pitchFamily="18" charset="2"/>
            </a:endParaRPr>
          </a:p>
          <a:p>
            <a:pPr marL="285750" indent="-285750" algn="just">
              <a:buFont typeface="Symbol" panose="05050102010706020507" pitchFamily="18" charset="2"/>
              <a:buChar char="Þ"/>
            </a:pPr>
            <a:r>
              <a:rPr lang="en-GB" dirty="0">
                <a:sym typeface="Symbol" panose="05050102010706020507" pitchFamily="18" charset="2"/>
              </a:rPr>
              <a:t>Unfortunately the </a:t>
            </a:r>
            <a:r>
              <a:rPr lang="en-GB" b="1" dirty="0">
                <a:sym typeface="Symbol" panose="05050102010706020507" pitchFamily="18" charset="2"/>
              </a:rPr>
              <a:t>attenuation of the X band WR90 waveguide is strong </a:t>
            </a:r>
            <a:r>
              <a:rPr lang="en-GB" dirty="0" smtClean="0">
                <a:sym typeface="Symbol" panose="05050102010706020507" pitchFamily="18" charset="2"/>
              </a:rPr>
              <a:t>(0.1 </a:t>
            </a:r>
            <a:r>
              <a:rPr lang="en-GB" dirty="0">
                <a:sym typeface="Symbol" panose="05050102010706020507" pitchFamily="18" charset="2"/>
              </a:rPr>
              <a:t>dB per meter) and the careful calculation of the total </a:t>
            </a:r>
            <a:r>
              <a:rPr lang="en-GB" dirty="0" err="1">
                <a:sym typeface="Symbol" panose="05050102010706020507" pitchFamily="18" charset="2"/>
              </a:rPr>
              <a:t>rf</a:t>
            </a:r>
            <a:r>
              <a:rPr lang="en-GB" dirty="0">
                <a:sym typeface="Symbol" panose="05050102010706020507" pitchFamily="18" charset="2"/>
              </a:rPr>
              <a:t> losses is important </a:t>
            </a:r>
            <a:r>
              <a:rPr lang="en-GB" dirty="0" smtClean="0">
                <a:sym typeface="Symbol" panose="05050102010706020507" pitchFamily="18" charset="2"/>
              </a:rPr>
              <a:t>(10-15</a:t>
            </a:r>
            <a:r>
              <a:rPr lang="en-GB" dirty="0">
                <a:sym typeface="Symbol" panose="05050102010706020507" pitchFamily="18" charset="2"/>
              </a:rPr>
              <a:t>% power attenuation!).  </a:t>
            </a:r>
          </a:p>
          <a:p>
            <a:pPr marL="285750" indent="-285750" algn="just">
              <a:buFont typeface="Symbol" panose="05050102010706020507" pitchFamily="18" charset="2"/>
              <a:buChar char="Þ"/>
            </a:pPr>
            <a:endParaRPr lang="en-GB" dirty="0">
              <a:sym typeface="Symbol" panose="05050102010706020507" pitchFamily="18" charset="2"/>
            </a:endParaRPr>
          </a:p>
        </p:txBody>
      </p:sp>
      <p:sp>
        <p:nvSpPr>
          <p:cNvPr id="106" name="CasellaDiTesto 105"/>
          <p:cNvSpPr txBox="1"/>
          <p:nvPr/>
        </p:nvSpPr>
        <p:spPr>
          <a:xfrm>
            <a:off x="795318" y="-60153"/>
            <a:ext cx="11032636" cy="646331"/>
          </a:xfrm>
          <a:prstGeom prst="rect">
            <a:avLst/>
          </a:prstGeom>
          <a:noFill/>
        </p:spPr>
        <p:txBody>
          <a:bodyPr wrap="none" rtlCol="0">
            <a:spAutoFit/>
          </a:bodyPr>
          <a:lstStyle/>
          <a:p>
            <a:r>
              <a:rPr lang="en-GB" sz="3600" b="1" dirty="0" smtClean="0"/>
              <a:t>WAVEGUIDE SYSTEM: COMPONENTS AND ATTENUATION</a:t>
            </a:r>
            <a:endParaRPr lang="en-GB" sz="3600" b="1" dirty="0"/>
          </a:p>
        </p:txBody>
      </p:sp>
      <p:sp>
        <p:nvSpPr>
          <p:cNvPr id="110" name="CasellaDiTesto 109"/>
          <p:cNvSpPr txBox="1"/>
          <p:nvPr/>
        </p:nvSpPr>
        <p:spPr>
          <a:xfrm>
            <a:off x="10358692" y="6519446"/>
            <a:ext cx="1753300" cy="338554"/>
          </a:xfrm>
          <a:prstGeom prst="rect">
            <a:avLst/>
          </a:prstGeom>
          <a:noFill/>
        </p:spPr>
        <p:txBody>
          <a:bodyPr wrap="none" rtlCol="0">
            <a:spAutoFit/>
          </a:bodyPr>
          <a:lstStyle/>
          <a:p>
            <a:r>
              <a:rPr lang="en-GB" sz="1600" i="1" dirty="0" smtClean="0"/>
              <a:t>Courtesy F. </a:t>
            </a:r>
            <a:r>
              <a:rPr lang="en-GB" sz="1600" i="1" dirty="0" err="1" smtClean="0"/>
              <a:t>Cardelli</a:t>
            </a:r>
            <a:endParaRPr lang="en-GB" sz="1600" i="1" dirty="0"/>
          </a:p>
        </p:txBody>
      </p:sp>
      <p:graphicFrame>
        <p:nvGraphicFramePr>
          <p:cNvPr id="15" name="Tabella 14">
            <a:extLst>
              <a:ext uri="{FF2B5EF4-FFF2-40B4-BE49-F238E27FC236}">
                <a16:creationId xmlns:a16="http://schemas.microsoft.com/office/drawing/2014/main" id="{E15B5EC9-40B3-4503-A27E-FFD5046BA96B}"/>
              </a:ext>
            </a:extLst>
          </p:cNvPr>
          <p:cNvGraphicFramePr>
            <a:graphicFrameLocks noGrp="1"/>
          </p:cNvGraphicFramePr>
          <p:nvPr>
            <p:extLst>
              <p:ext uri="{D42A27DB-BD31-4B8C-83A1-F6EECF244321}">
                <p14:modId xmlns:p14="http://schemas.microsoft.com/office/powerpoint/2010/main" val="3797567970"/>
              </p:ext>
            </p:extLst>
          </p:nvPr>
        </p:nvGraphicFramePr>
        <p:xfrm>
          <a:off x="6951597" y="4367941"/>
          <a:ext cx="5060802" cy="2104978"/>
        </p:xfrm>
        <a:graphic>
          <a:graphicData uri="http://schemas.openxmlformats.org/drawingml/2006/table">
            <a:tbl>
              <a:tblPr>
                <a:tableStyleId>{793D81CF-94F2-401A-BA57-92F5A7B2D0C5}</a:tableStyleId>
              </a:tblPr>
              <a:tblGrid>
                <a:gridCol w="1740991">
                  <a:extLst>
                    <a:ext uri="{9D8B030D-6E8A-4147-A177-3AD203B41FA5}">
                      <a16:colId xmlns:a16="http://schemas.microsoft.com/office/drawing/2014/main" val="644984124"/>
                    </a:ext>
                  </a:extLst>
                </a:gridCol>
                <a:gridCol w="846702">
                  <a:extLst>
                    <a:ext uri="{9D8B030D-6E8A-4147-A177-3AD203B41FA5}">
                      <a16:colId xmlns:a16="http://schemas.microsoft.com/office/drawing/2014/main" val="1768176384"/>
                    </a:ext>
                  </a:extLst>
                </a:gridCol>
                <a:gridCol w="1734452">
                  <a:extLst>
                    <a:ext uri="{9D8B030D-6E8A-4147-A177-3AD203B41FA5}">
                      <a16:colId xmlns:a16="http://schemas.microsoft.com/office/drawing/2014/main" val="447017760"/>
                    </a:ext>
                  </a:extLst>
                </a:gridCol>
                <a:gridCol w="738657">
                  <a:extLst>
                    <a:ext uri="{9D8B030D-6E8A-4147-A177-3AD203B41FA5}">
                      <a16:colId xmlns:a16="http://schemas.microsoft.com/office/drawing/2014/main" val="2572323379"/>
                    </a:ext>
                  </a:extLst>
                </a:gridCol>
              </a:tblGrid>
              <a:tr h="274227">
                <a:tc gridSpan="4">
                  <a:txBody>
                    <a:bodyPr/>
                    <a:lstStyle/>
                    <a:p>
                      <a:pPr algn="ctr" fontAlgn="b"/>
                      <a:r>
                        <a:rPr lang="it-IT" sz="1500" b="1" u="none" strike="noStrike" dirty="0">
                          <a:effectLst/>
                        </a:rPr>
                        <a:t>Low Energy </a:t>
                      </a:r>
                      <a:r>
                        <a:rPr lang="it-IT" sz="1500" b="1" u="none" strike="noStrike" dirty="0" err="1">
                          <a:effectLst/>
                        </a:rPr>
                        <a:t>Asymmetric</a:t>
                      </a:r>
                      <a:r>
                        <a:rPr lang="it-IT" sz="1500" b="1" u="none" strike="noStrike" dirty="0">
                          <a:effectLst/>
                        </a:rPr>
                        <a:t> Module </a:t>
                      </a:r>
                      <a:endParaRPr lang="it-IT" sz="15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95508781"/>
                  </a:ext>
                </a:extLst>
              </a:tr>
              <a:tr h="232038">
                <a:tc gridSpan="2">
                  <a:txBody>
                    <a:bodyPr/>
                    <a:lstStyle/>
                    <a:p>
                      <a:pPr algn="ctr" fontAlgn="b"/>
                      <a:r>
                        <a:rPr lang="it-IT" sz="1500" b="1" u="none" strike="noStrike" dirty="0">
                          <a:effectLst/>
                        </a:rPr>
                        <a:t>Structure A, B</a:t>
                      </a:r>
                      <a:endParaRPr lang="it-IT" sz="15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endParaRPr lang="it-IT"/>
                    </a:p>
                  </a:txBody>
                  <a:tcPr/>
                </a:tc>
                <a:tc gridSpan="2">
                  <a:txBody>
                    <a:bodyPr/>
                    <a:lstStyle/>
                    <a:p>
                      <a:pPr algn="ctr" fontAlgn="b"/>
                      <a:r>
                        <a:rPr lang="it-IT" sz="1500" b="1" u="none" strike="noStrike" dirty="0">
                          <a:effectLst/>
                        </a:rPr>
                        <a:t>Structure C, D</a:t>
                      </a:r>
                      <a:endParaRPr lang="it-IT"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it-IT"/>
                    </a:p>
                  </a:txBody>
                  <a:tcPr/>
                </a:tc>
                <a:extLst>
                  <a:ext uri="{0D108BD9-81ED-4DB2-BD59-A6C34878D82A}">
                    <a16:rowId xmlns:a16="http://schemas.microsoft.com/office/drawing/2014/main" val="4206341891"/>
                  </a:ext>
                </a:extLst>
              </a:tr>
              <a:tr h="232038">
                <a:tc>
                  <a:txBody>
                    <a:bodyPr/>
                    <a:lstStyle/>
                    <a:p>
                      <a:pPr algn="ctr" fontAlgn="b"/>
                      <a:r>
                        <a:rPr lang="it-IT" sz="1300" b="0" u="none" strike="noStrike" dirty="0">
                          <a:effectLst/>
                        </a:rPr>
                        <a:t>WR-90 </a:t>
                      </a:r>
                      <a:r>
                        <a:rPr lang="it-IT" sz="1300" b="0" u="none" strike="noStrike" dirty="0" err="1">
                          <a:effectLst/>
                        </a:rPr>
                        <a:t>total</a:t>
                      </a:r>
                      <a:r>
                        <a:rPr lang="it-IT" sz="1300" b="0" u="none" strike="noStrike" dirty="0">
                          <a:effectLst/>
                        </a:rPr>
                        <a:t> </a:t>
                      </a:r>
                      <a:r>
                        <a:rPr lang="it-IT" sz="1300" b="0" u="none" strike="noStrike" dirty="0" err="1">
                          <a:effectLst/>
                        </a:rPr>
                        <a:t>length</a:t>
                      </a:r>
                      <a:r>
                        <a:rPr lang="it-IT" sz="1300" b="0" u="none" strike="noStrike" dirty="0">
                          <a:effectLst/>
                        </a:rPr>
                        <a:t> [mm]</a:t>
                      </a:r>
                      <a:endParaRPr lang="it-IT" sz="13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3214,82</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WR-90 </a:t>
                      </a:r>
                      <a:r>
                        <a:rPr lang="it-IT" sz="1300" b="0" u="none" strike="noStrike" dirty="0" err="1">
                          <a:effectLst/>
                        </a:rPr>
                        <a:t>total</a:t>
                      </a:r>
                      <a:r>
                        <a:rPr lang="it-IT" sz="1300" b="0" u="none" strike="noStrike" dirty="0">
                          <a:effectLst/>
                        </a:rPr>
                        <a:t> </a:t>
                      </a:r>
                      <a:r>
                        <a:rPr lang="it-IT" sz="1300" b="0" u="none" strike="noStrike" dirty="0" err="1">
                          <a:effectLst/>
                        </a:rPr>
                        <a:t>length</a:t>
                      </a:r>
                      <a:r>
                        <a:rPr lang="it-IT" sz="1300" b="0" u="none" strike="noStrike" dirty="0">
                          <a:effectLst/>
                        </a:rPr>
                        <a:t> [mm]</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5449,83</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8316235"/>
                  </a:ext>
                </a:extLst>
              </a:tr>
              <a:tr h="210944">
                <a:tc>
                  <a:txBody>
                    <a:bodyPr/>
                    <a:lstStyle/>
                    <a:p>
                      <a:pPr algn="ctr" fontAlgn="b"/>
                      <a:r>
                        <a:rPr lang="it-IT" sz="1300" b="0" u="none" strike="noStrike" dirty="0">
                          <a:effectLst/>
                        </a:rPr>
                        <a:t>WC-50 </a:t>
                      </a:r>
                      <a:r>
                        <a:rPr lang="it-IT" sz="1300" b="0" u="none" strike="noStrike" dirty="0" err="1">
                          <a:effectLst/>
                        </a:rPr>
                        <a:t>total</a:t>
                      </a:r>
                      <a:r>
                        <a:rPr lang="it-IT" sz="1300" b="0" u="none" strike="noStrike" dirty="0">
                          <a:effectLst/>
                        </a:rPr>
                        <a:t> </a:t>
                      </a:r>
                      <a:r>
                        <a:rPr lang="it-IT" sz="1300" b="0" u="none" strike="noStrike" dirty="0" err="1">
                          <a:effectLst/>
                        </a:rPr>
                        <a:t>length</a:t>
                      </a:r>
                      <a:r>
                        <a:rPr lang="it-IT" sz="1300" b="0" u="none" strike="noStrike" dirty="0">
                          <a:effectLst/>
                        </a:rPr>
                        <a:t> [mm]</a:t>
                      </a:r>
                      <a:endParaRPr lang="it-IT" sz="13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4678,00</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WC-50 </a:t>
                      </a:r>
                      <a:r>
                        <a:rPr lang="it-IT" sz="1300" b="0" u="none" strike="noStrike" dirty="0" err="1">
                          <a:effectLst/>
                        </a:rPr>
                        <a:t>total</a:t>
                      </a:r>
                      <a:r>
                        <a:rPr lang="it-IT" sz="1300" b="0" u="none" strike="noStrike" dirty="0">
                          <a:effectLst/>
                        </a:rPr>
                        <a:t> </a:t>
                      </a:r>
                      <a:r>
                        <a:rPr lang="it-IT" sz="1300" b="0" u="none" strike="noStrike" dirty="0" err="1">
                          <a:effectLst/>
                        </a:rPr>
                        <a:t>length</a:t>
                      </a:r>
                      <a:r>
                        <a:rPr lang="it-IT" sz="1300" b="0" u="none" strike="noStrike" dirty="0">
                          <a:effectLst/>
                        </a:rPr>
                        <a:t> [mm]</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4678,00</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8857939"/>
                  </a:ext>
                </a:extLst>
              </a:tr>
              <a:tr h="210944">
                <a:tc>
                  <a:txBody>
                    <a:bodyPr/>
                    <a:lstStyle/>
                    <a:p>
                      <a:pPr algn="ctr" fontAlgn="b"/>
                      <a:r>
                        <a:rPr lang="it-IT" sz="1300" b="0" u="none" strike="noStrike" dirty="0">
                          <a:effectLst/>
                        </a:rPr>
                        <a:t>BOC </a:t>
                      </a:r>
                      <a:r>
                        <a:rPr lang="it-IT" sz="1300" b="0" u="none" strike="noStrike" dirty="0" err="1">
                          <a:effectLst/>
                        </a:rPr>
                        <a:t>loss</a:t>
                      </a:r>
                      <a:r>
                        <a:rPr lang="it-IT" sz="1300" b="0" u="none" strike="noStrike" dirty="0">
                          <a:effectLst/>
                        </a:rPr>
                        <a:t> [dB]</a:t>
                      </a:r>
                      <a:endParaRPr lang="it-IT" sz="13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-0,097</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BOC </a:t>
                      </a:r>
                      <a:r>
                        <a:rPr lang="it-IT" sz="1300" b="0" u="none" strike="noStrike" dirty="0" err="1">
                          <a:effectLst/>
                        </a:rPr>
                        <a:t>loss</a:t>
                      </a:r>
                      <a:r>
                        <a:rPr lang="it-IT" sz="1300" b="0" u="none" strike="noStrike" dirty="0">
                          <a:effectLst/>
                        </a:rPr>
                        <a:t> [dB]</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-0,097</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7337938"/>
                  </a:ext>
                </a:extLst>
              </a:tr>
              <a:tr h="210944">
                <a:tc>
                  <a:txBody>
                    <a:bodyPr/>
                    <a:lstStyle/>
                    <a:p>
                      <a:pPr algn="ctr" fontAlgn="b"/>
                      <a:r>
                        <a:rPr lang="it-IT" sz="1300" b="0" u="none" strike="noStrike">
                          <a:effectLst/>
                        </a:rPr>
                        <a:t>WR-90 loss [dB]</a:t>
                      </a:r>
                      <a:endParaRPr lang="it-IT" sz="13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a:effectLst/>
                        </a:rPr>
                        <a:t>-0,315</a:t>
                      </a:r>
                      <a:endParaRPr lang="it-IT"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WR-90 </a:t>
                      </a:r>
                      <a:r>
                        <a:rPr lang="it-IT" sz="1300" b="0" u="none" strike="noStrike" dirty="0" err="1">
                          <a:effectLst/>
                        </a:rPr>
                        <a:t>loss</a:t>
                      </a:r>
                      <a:r>
                        <a:rPr lang="it-IT" sz="1300" b="0" u="none" strike="noStrike" dirty="0">
                          <a:effectLst/>
                        </a:rPr>
                        <a:t> [dB]</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-0,534</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4380180"/>
                  </a:ext>
                </a:extLst>
              </a:tr>
              <a:tr h="210944">
                <a:tc>
                  <a:txBody>
                    <a:bodyPr/>
                    <a:lstStyle/>
                    <a:p>
                      <a:pPr algn="ctr" fontAlgn="b"/>
                      <a:r>
                        <a:rPr lang="it-IT" sz="1300" b="0" u="none" strike="noStrike" dirty="0">
                          <a:effectLst/>
                        </a:rPr>
                        <a:t>WC-50 </a:t>
                      </a:r>
                      <a:r>
                        <a:rPr lang="it-IT" sz="1300" b="0" u="none" strike="noStrike" dirty="0" err="1">
                          <a:effectLst/>
                        </a:rPr>
                        <a:t>loss</a:t>
                      </a:r>
                      <a:r>
                        <a:rPr lang="it-IT" sz="1300" b="0" u="none" strike="noStrike" dirty="0">
                          <a:effectLst/>
                        </a:rPr>
                        <a:t> [dB]</a:t>
                      </a:r>
                      <a:endParaRPr lang="it-IT" sz="13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-0,058</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WC-50 </a:t>
                      </a:r>
                      <a:r>
                        <a:rPr lang="it-IT" sz="1300" b="0" u="none" strike="noStrike" dirty="0" err="1">
                          <a:effectLst/>
                        </a:rPr>
                        <a:t>loss</a:t>
                      </a:r>
                      <a:r>
                        <a:rPr lang="it-IT" sz="1300" b="0" u="none" strike="noStrike" dirty="0">
                          <a:effectLst/>
                        </a:rPr>
                        <a:t> [dB]</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-0,058</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6775917"/>
                  </a:ext>
                </a:extLst>
              </a:tr>
              <a:tr h="210944">
                <a:tc>
                  <a:txBody>
                    <a:bodyPr/>
                    <a:lstStyle/>
                    <a:p>
                      <a:pPr algn="ctr" fontAlgn="b"/>
                      <a:r>
                        <a:rPr lang="it-IT" sz="1300" b="0" u="none" strike="noStrike" dirty="0" err="1">
                          <a:effectLst/>
                        </a:rPr>
                        <a:t>total</a:t>
                      </a:r>
                      <a:r>
                        <a:rPr lang="it-IT" sz="1300" b="0" u="none" strike="noStrike" dirty="0">
                          <a:effectLst/>
                        </a:rPr>
                        <a:t> </a:t>
                      </a:r>
                      <a:r>
                        <a:rPr lang="it-IT" sz="1300" b="0" u="none" strike="noStrike" dirty="0" err="1">
                          <a:effectLst/>
                        </a:rPr>
                        <a:t>loss</a:t>
                      </a:r>
                      <a:r>
                        <a:rPr lang="it-IT" sz="1300" b="0" u="none" strike="noStrike" dirty="0">
                          <a:effectLst/>
                        </a:rPr>
                        <a:t> [dB]</a:t>
                      </a:r>
                      <a:endParaRPr lang="it-IT" sz="13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a:effectLst/>
                        </a:rPr>
                        <a:t>-0,470</a:t>
                      </a:r>
                      <a:endParaRPr lang="it-IT"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err="1">
                          <a:effectLst/>
                        </a:rPr>
                        <a:t>total</a:t>
                      </a:r>
                      <a:r>
                        <a:rPr lang="it-IT" sz="1300" b="0" u="none" strike="noStrike" dirty="0">
                          <a:effectLst/>
                        </a:rPr>
                        <a:t> </a:t>
                      </a:r>
                      <a:r>
                        <a:rPr lang="it-IT" sz="1300" b="0" u="none" strike="noStrike" dirty="0" err="1">
                          <a:effectLst/>
                        </a:rPr>
                        <a:t>loss</a:t>
                      </a:r>
                      <a:r>
                        <a:rPr lang="it-IT" sz="1300" b="0" u="none" strike="noStrike" dirty="0">
                          <a:effectLst/>
                        </a:rPr>
                        <a:t> [dB]</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it-IT" sz="1300" b="0" u="none" strike="noStrike" dirty="0">
                          <a:effectLst/>
                        </a:rPr>
                        <a:t>-0,689</a:t>
                      </a:r>
                      <a:endParaRPr lang="it-IT"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2619006"/>
                  </a:ext>
                </a:extLst>
              </a:tr>
              <a:tr h="305868">
                <a:tc>
                  <a:txBody>
                    <a:bodyPr/>
                    <a:lstStyle/>
                    <a:p>
                      <a:pPr algn="ctr" fontAlgn="b"/>
                      <a:r>
                        <a:rPr lang="it-IT" sz="1600" b="1" u="none" strike="noStrike" dirty="0" err="1">
                          <a:effectLst/>
                        </a:rPr>
                        <a:t>total</a:t>
                      </a:r>
                      <a:r>
                        <a:rPr lang="it-IT" sz="1600" b="1" u="none" strike="noStrike" dirty="0">
                          <a:effectLst/>
                        </a:rPr>
                        <a:t> </a:t>
                      </a:r>
                      <a:r>
                        <a:rPr lang="it-IT" sz="1600" b="1" u="none" strike="noStrike" dirty="0" err="1">
                          <a:effectLst/>
                        </a:rPr>
                        <a:t>loss</a:t>
                      </a:r>
                      <a:r>
                        <a:rPr lang="it-IT" sz="1600" b="1" u="none" strike="noStrike" dirty="0">
                          <a:effectLst/>
                        </a:rPr>
                        <a:t> [%]</a:t>
                      </a:r>
                      <a:endParaRPr lang="it-IT"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600" b="1" u="none" strike="noStrike" dirty="0">
                          <a:effectLst/>
                        </a:rPr>
                        <a:t>10,25</a:t>
                      </a:r>
                      <a:endParaRPr lang="it-IT"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600" b="1" u="none" strike="noStrike" dirty="0" err="1">
                          <a:effectLst/>
                        </a:rPr>
                        <a:t>total</a:t>
                      </a:r>
                      <a:r>
                        <a:rPr lang="it-IT" sz="1600" b="1" u="none" strike="noStrike" dirty="0">
                          <a:effectLst/>
                        </a:rPr>
                        <a:t> </a:t>
                      </a:r>
                      <a:r>
                        <a:rPr lang="it-IT" sz="1600" b="1" u="none" strike="noStrike" dirty="0" err="1">
                          <a:effectLst/>
                        </a:rPr>
                        <a:t>loss</a:t>
                      </a:r>
                      <a:r>
                        <a:rPr lang="it-IT" sz="1600" b="1" u="none" strike="noStrike" dirty="0">
                          <a:effectLst/>
                        </a:rPr>
                        <a:t> [%]</a:t>
                      </a:r>
                      <a:endParaRPr lang="it-IT"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600" b="1" u="none" strike="noStrike" dirty="0">
                          <a:effectLst/>
                        </a:rPr>
                        <a:t>14,66</a:t>
                      </a:r>
                      <a:endParaRPr lang="it-IT"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9387596"/>
                  </a:ext>
                </a:extLst>
              </a:tr>
            </a:tbl>
          </a:graphicData>
        </a:graphic>
      </p:graphicFrame>
      <p:graphicFrame>
        <p:nvGraphicFramePr>
          <p:cNvPr id="16" name="Tabella 15">
            <a:extLst>
              <a:ext uri="{FF2B5EF4-FFF2-40B4-BE49-F238E27FC236}">
                <a16:creationId xmlns:a16="http://schemas.microsoft.com/office/drawing/2014/main" id="{B0F811C1-97A1-4C86-8F3B-D4358733593D}"/>
              </a:ext>
            </a:extLst>
          </p:cNvPr>
          <p:cNvGraphicFramePr>
            <a:graphicFrameLocks noGrp="1"/>
          </p:cNvGraphicFramePr>
          <p:nvPr>
            <p:extLst>
              <p:ext uri="{D42A27DB-BD31-4B8C-83A1-F6EECF244321}">
                <p14:modId xmlns:p14="http://schemas.microsoft.com/office/powerpoint/2010/main" val="4071489032"/>
              </p:ext>
            </p:extLst>
          </p:nvPr>
        </p:nvGraphicFramePr>
        <p:xfrm>
          <a:off x="5558036" y="5806169"/>
          <a:ext cx="1333500" cy="666750"/>
        </p:xfrm>
        <a:graphic>
          <a:graphicData uri="http://schemas.openxmlformats.org/drawingml/2006/table">
            <a:tbl>
              <a:tblPr>
                <a:tableStyleId>{5C22544A-7EE6-4342-B048-85BDC9FD1C3A}</a:tableStyleId>
              </a:tblPr>
              <a:tblGrid>
                <a:gridCol w="598650">
                  <a:extLst>
                    <a:ext uri="{9D8B030D-6E8A-4147-A177-3AD203B41FA5}">
                      <a16:colId xmlns:a16="http://schemas.microsoft.com/office/drawing/2014/main" val="2116753525"/>
                    </a:ext>
                  </a:extLst>
                </a:gridCol>
                <a:gridCol w="734850">
                  <a:extLst>
                    <a:ext uri="{9D8B030D-6E8A-4147-A177-3AD203B41FA5}">
                      <a16:colId xmlns:a16="http://schemas.microsoft.com/office/drawing/2014/main" val="964092668"/>
                    </a:ext>
                  </a:extLst>
                </a:gridCol>
              </a:tblGrid>
              <a:tr h="247650">
                <a:tc>
                  <a:txBody>
                    <a:bodyPr/>
                    <a:lstStyle/>
                    <a:p>
                      <a:pPr algn="ctr" fontAlgn="b"/>
                      <a:r>
                        <a:rPr lang="it-IT" sz="1200" b="1" u="none" strike="noStrike" dirty="0">
                          <a:effectLst/>
                        </a:rPr>
                        <a:t> </a:t>
                      </a:r>
                      <a:endParaRPr lang="it-IT"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200" b="1" u="none" strike="noStrike" dirty="0" err="1">
                          <a:effectLst/>
                        </a:rPr>
                        <a:t>Loss</a:t>
                      </a:r>
                      <a:r>
                        <a:rPr lang="it-IT" sz="1200" b="1" u="none" strike="noStrike" dirty="0">
                          <a:effectLst/>
                        </a:rPr>
                        <a:t> dB/m</a:t>
                      </a:r>
                      <a:endParaRPr lang="it-IT"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507130"/>
                  </a:ext>
                </a:extLst>
              </a:tr>
              <a:tr h="209550">
                <a:tc>
                  <a:txBody>
                    <a:bodyPr/>
                    <a:lstStyle/>
                    <a:p>
                      <a:pPr algn="ctr" fontAlgn="b"/>
                      <a:r>
                        <a:rPr lang="it-IT" sz="1200" b="1" u="none" strike="noStrike">
                          <a:effectLst/>
                        </a:rPr>
                        <a:t>WR90</a:t>
                      </a:r>
                      <a:endParaRPr lang="it-IT"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200" b="1" u="none" strike="noStrike" dirty="0">
                          <a:effectLst/>
                        </a:rPr>
                        <a:t>-0,098</a:t>
                      </a:r>
                      <a:endParaRPr lang="it-IT"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9922"/>
                  </a:ext>
                </a:extLst>
              </a:tr>
              <a:tr h="209550">
                <a:tc>
                  <a:txBody>
                    <a:bodyPr/>
                    <a:lstStyle/>
                    <a:p>
                      <a:pPr algn="ctr" fontAlgn="b"/>
                      <a:r>
                        <a:rPr lang="it-IT" sz="1200" b="1" u="none" strike="noStrike">
                          <a:effectLst/>
                        </a:rPr>
                        <a:t>WC50</a:t>
                      </a:r>
                      <a:endParaRPr lang="it-IT"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200" b="1" u="none" strike="noStrike" dirty="0">
                          <a:effectLst/>
                        </a:rPr>
                        <a:t>-0,0124</a:t>
                      </a:r>
                      <a:endParaRPr lang="it-IT"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693153"/>
                  </a:ext>
                </a:extLst>
              </a:tr>
            </a:tbl>
          </a:graphicData>
        </a:graphic>
      </p:graphicFrame>
    </p:spTree>
    <p:extLst>
      <p:ext uri="{BB962C8B-B14F-4D97-AF65-F5344CB8AC3E}">
        <p14:creationId xmlns:p14="http://schemas.microsoft.com/office/powerpoint/2010/main" val="341694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10880</TotalTime>
  <Words>3232</Words>
  <Application>Microsoft Office PowerPoint</Application>
  <PresentationFormat>Widescreen</PresentationFormat>
  <Paragraphs>438</Paragraphs>
  <Slides>21</Slides>
  <Notes>1</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21</vt:i4>
      </vt:variant>
    </vt:vector>
  </HeadingPairs>
  <TitlesOfParts>
    <vt:vector size="30" baseType="lpstr">
      <vt:lpstr>Arial</vt:lpstr>
      <vt:lpstr>Calibri</vt:lpstr>
      <vt:lpstr>Calibri Light</vt:lpstr>
      <vt:lpstr>Cambria Math</vt:lpstr>
      <vt:lpstr>Helvetica</vt:lpstr>
      <vt:lpstr>Symbol</vt:lpstr>
      <vt:lpstr>Times New Roman</vt:lpstr>
      <vt:lpstr>Tema di Office</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alesini</dc:creator>
  <cp:lastModifiedBy>alesini</cp:lastModifiedBy>
  <cp:revision>238</cp:revision>
  <dcterms:created xsi:type="dcterms:W3CDTF">2021-02-19T09:30:36Z</dcterms:created>
  <dcterms:modified xsi:type="dcterms:W3CDTF">2021-04-19T16:49:40Z</dcterms:modified>
</cp:coreProperties>
</file>