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2" r:id="rId3"/>
    <p:sldMasterId id="2147483694" r:id="rId4"/>
  </p:sldMasterIdLst>
  <p:notesMasterIdLst>
    <p:notesMasterId r:id="rId45"/>
  </p:notesMasterIdLst>
  <p:sldIdLst>
    <p:sldId id="256" r:id="rId5"/>
    <p:sldId id="257" r:id="rId6"/>
    <p:sldId id="280" r:id="rId7"/>
    <p:sldId id="281" r:id="rId8"/>
    <p:sldId id="336" r:id="rId9"/>
    <p:sldId id="317" r:id="rId10"/>
    <p:sldId id="337" r:id="rId11"/>
    <p:sldId id="260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318" r:id="rId22"/>
    <p:sldId id="292" r:id="rId23"/>
    <p:sldId id="323" r:id="rId24"/>
    <p:sldId id="262" r:id="rId25"/>
    <p:sldId id="259" r:id="rId26"/>
    <p:sldId id="338" r:id="rId27"/>
    <p:sldId id="324" r:id="rId28"/>
    <p:sldId id="325" r:id="rId29"/>
    <p:sldId id="327" r:id="rId30"/>
    <p:sldId id="329" r:id="rId31"/>
    <p:sldId id="330" r:id="rId32"/>
    <p:sldId id="331" r:id="rId33"/>
    <p:sldId id="332" r:id="rId34"/>
    <p:sldId id="333" r:id="rId35"/>
    <p:sldId id="334" r:id="rId36"/>
    <p:sldId id="335" r:id="rId37"/>
    <p:sldId id="258" r:id="rId38"/>
    <p:sldId id="293" r:id="rId39"/>
    <p:sldId id="320" r:id="rId40"/>
    <p:sldId id="319" r:id="rId41"/>
    <p:sldId id="326" r:id="rId42"/>
    <p:sldId id="328" r:id="rId43"/>
    <p:sldId id="263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9F6BB2-BB57-488F-B104-68E9BCA7D08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6CE901F5-1E1F-4385-B9E6-91EB70D37EAF}">
      <dgm:prSet phldrT="[Text]"/>
      <dgm:spPr/>
      <dgm:t>
        <a:bodyPr/>
        <a:lstStyle/>
        <a:p>
          <a:r>
            <a:rPr lang="en-US" dirty="0"/>
            <a:t>older RFQs…</a:t>
          </a:r>
        </a:p>
      </dgm:t>
    </dgm:pt>
    <dgm:pt modelId="{656BAA43-E5FA-40C5-BABD-1D15D33AF402}" type="parTrans" cxnId="{A6D02315-F38A-4F94-ADFB-782B31937BBF}">
      <dgm:prSet/>
      <dgm:spPr/>
      <dgm:t>
        <a:bodyPr/>
        <a:lstStyle/>
        <a:p>
          <a:endParaRPr lang="en-US"/>
        </a:p>
      </dgm:t>
    </dgm:pt>
    <dgm:pt modelId="{B2F4BF91-429E-423D-B353-2C292B896551}" type="sibTrans" cxnId="{A6D02315-F38A-4F94-ADFB-782B31937BBF}">
      <dgm:prSet/>
      <dgm:spPr/>
      <dgm:t>
        <a:bodyPr/>
        <a:lstStyle/>
        <a:p>
          <a:endParaRPr lang="en-US"/>
        </a:p>
      </dgm:t>
    </dgm:pt>
    <dgm:pt modelId="{C70ED94B-91EA-4B5B-A593-F6A52F81A390}">
      <dgm:prSet phldrT="[Text]"/>
      <dgm:spPr/>
      <dgm:t>
        <a:bodyPr/>
        <a:lstStyle/>
        <a:p>
          <a:r>
            <a:rPr lang="en-US" dirty="0"/>
            <a:t>Linac4-RFQ</a:t>
          </a:r>
          <a:br>
            <a:rPr lang="en-US" dirty="0"/>
          </a:br>
          <a:r>
            <a:rPr lang="en-US" dirty="0"/>
            <a:t>352 MHz</a:t>
          </a:r>
          <a:br>
            <a:rPr lang="en-US" dirty="0"/>
          </a:br>
          <a:r>
            <a:rPr lang="en-US" dirty="0"/>
            <a:t>3 m</a:t>
          </a:r>
        </a:p>
      </dgm:t>
    </dgm:pt>
    <dgm:pt modelId="{74C51633-CC1A-448D-A55B-7321B276337E}" type="parTrans" cxnId="{3EDB6BB9-47AB-4520-94B0-9C95916FF6B5}">
      <dgm:prSet/>
      <dgm:spPr/>
      <dgm:t>
        <a:bodyPr/>
        <a:lstStyle/>
        <a:p>
          <a:endParaRPr lang="en-US"/>
        </a:p>
      </dgm:t>
    </dgm:pt>
    <dgm:pt modelId="{001EC032-F91E-4D9F-907F-0251F8DCC29D}" type="sibTrans" cxnId="{3EDB6BB9-47AB-4520-94B0-9C95916FF6B5}">
      <dgm:prSet/>
      <dgm:spPr/>
      <dgm:t>
        <a:bodyPr/>
        <a:lstStyle/>
        <a:p>
          <a:endParaRPr lang="en-US"/>
        </a:p>
      </dgm:t>
    </dgm:pt>
    <dgm:pt modelId="{EF427E38-8342-4DD0-BC60-307F1FD9F74E}">
      <dgm:prSet phldrT="[Text]"/>
      <dgm:spPr/>
      <dgm:t>
        <a:bodyPr/>
        <a:lstStyle/>
        <a:p>
          <a:r>
            <a:rPr lang="en-US" dirty="0"/>
            <a:t>HF-RFQ</a:t>
          </a:r>
          <a:br>
            <a:rPr lang="en-US" dirty="0"/>
          </a:br>
          <a:r>
            <a:rPr lang="en-US" dirty="0"/>
            <a:t>750 MHz</a:t>
          </a:r>
          <a:br>
            <a:rPr lang="en-US" dirty="0"/>
          </a:br>
          <a:r>
            <a:rPr lang="en-US" dirty="0"/>
            <a:t>2 m</a:t>
          </a:r>
        </a:p>
      </dgm:t>
    </dgm:pt>
    <dgm:pt modelId="{BE3484C4-6534-4EEC-A5A3-1BE2F6F668F9}" type="parTrans" cxnId="{937C23DD-C609-4F16-B5EB-D2E8059E47DA}">
      <dgm:prSet/>
      <dgm:spPr/>
      <dgm:t>
        <a:bodyPr/>
        <a:lstStyle/>
        <a:p>
          <a:endParaRPr lang="en-US"/>
        </a:p>
      </dgm:t>
    </dgm:pt>
    <dgm:pt modelId="{971BB59B-701C-4875-BC51-A66707F3CB41}" type="sibTrans" cxnId="{937C23DD-C609-4F16-B5EB-D2E8059E47DA}">
      <dgm:prSet/>
      <dgm:spPr/>
      <dgm:t>
        <a:bodyPr/>
        <a:lstStyle/>
        <a:p>
          <a:endParaRPr lang="en-US"/>
        </a:p>
      </dgm:t>
    </dgm:pt>
    <dgm:pt modelId="{CA3F95E7-02EB-4624-98AA-C1D637AB44D3}">
      <dgm:prSet phldrT="[Text]"/>
      <dgm:spPr/>
      <dgm:t>
        <a:bodyPr/>
        <a:lstStyle/>
        <a:p>
          <a:r>
            <a:rPr lang="en-US" dirty="0"/>
            <a:t>PIXE-RFQ</a:t>
          </a:r>
          <a:br>
            <a:rPr lang="en-US" dirty="0"/>
          </a:br>
          <a:r>
            <a:rPr lang="en-US" dirty="0"/>
            <a:t>750 MHz</a:t>
          </a:r>
          <a:br>
            <a:rPr lang="en-US" dirty="0"/>
          </a:br>
          <a:r>
            <a:rPr lang="en-US" dirty="0"/>
            <a:t>1 m</a:t>
          </a:r>
        </a:p>
      </dgm:t>
    </dgm:pt>
    <dgm:pt modelId="{250F56D5-DD9B-4F11-AA32-497D92FB9BC1}" type="parTrans" cxnId="{B3D82665-F5B9-40CD-9F95-8FAA6A31DA34}">
      <dgm:prSet/>
      <dgm:spPr/>
      <dgm:t>
        <a:bodyPr/>
        <a:lstStyle/>
        <a:p>
          <a:endParaRPr lang="en-US"/>
        </a:p>
      </dgm:t>
    </dgm:pt>
    <dgm:pt modelId="{FB39472C-BBF8-4E85-BB55-1CF2347FD65C}" type="sibTrans" cxnId="{B3D82665-F5B9-40CD-9F95-8FAA6A31DA34}">
      <dgm:prSet/>
      <dgm:spPr/>
      <dgm:t>
        <a:bodyPr/>
        <a:lstStyle/>
        <a:p>
          <a:endParaRPr lang="en-US"/>
        </a:p>
      </dgm:t>
    </dgm:pt>
    <dgm:pt modelId="{BDD1444C-A898-4AEE-9595-F016CC0C6E88}">
      <dgm:prSet phldrT="[Text]"/>
      <dgm:spPr/>
      <dgm:t>
        <a:bodyPr/>
        <a:lstStyle/>
        <a:p>
          <a:r>
            <a:rPr lang="en-US" dirty="0"/>
            <a:t>Carbon-RFQ</a:t>
          </a:r>
          <a:br>
            <a:rPr lang="en-US" dirty="0"/>
          </a:br>
          <a:r>
            <a:rPr lang="en-US" dirty="0"/>
            <a:t>750MHz</a:t>
          </a:r>
          <a:br>
            <a:rPr lang="en-US" dirty="0"/>
          </a:br>
          <a:r>
            <a:rPr lang="en-US" dirty="0"/>
            <a:t>4.8 m</a:t>
          </a:r>
        </a:p>
      </dgm:t>
    </dgm:pt>
    <dgm:pt modelId="{AE6AC8C9-06A3-4F9F-B237-7FD098576176}" type="parTrans" cxnId="{96AB9D69-0458-498D-860A-9720DD94B32B}">
      <dgm:prSet/>
      <dgm:spPr/>
      <dgm:t>
        <a:bodyPr/>
        <a:lstStyle/>
        <a:p>
          <a:endParaRPr lang="en-US"/>
        </a:p>
      </dgm:t>
    </dgm:pt>
    <dgm:pt modelId="{3432F353-5F8A-49A3-B5C9-E18FF69A826F}" type="sibTrans" cxnId="{96AB9D69-0458-498D-860A-9720DD94B32B}">
      <dgm:prSet/>
      <dgm:spPr/>
      <dgm:t>
        <a:bodyPr/>
        <a:lstStyle/>
        <a:p>
          <a:endParaRPr lang="en-US"/>
        </a:p>
      </dgm:t>
    </dgm:pt>
    <dgm:pt modelId="{292BD95A-7005-4481-A40D-CFC3BD310E7F}" type="pres">
      <dgm:prSet presAssocID="{A59F6BB2-BB57-488F-B104-68E9BCA7D08F}" presName="Name0" presStyleCnt="0">
        <dgm:presLayoutVars>
          <dgm:dir/>
          <dgm:resizeHandles val="exact"/>
        </dgm:presLayoutVars>
      </dgm:prSet>
      <dgm:spPr/>
    </dgm:pt>
    <dgm:pt modelId="{DFEA953E-48D5-47A1-815D-C653CC91D904}" type="pres">
      <dgm:prSet presAssocID="{6CE901F5-1E1F-4385-B9E6-91EB70D37EAF}" presName="node" presStyleLbl="node1" presStyleIdx="0" presStyleCnt="5">
        <dgm:presLayoutVars>
          <dgm:bulletEnabled val="1"/>
        </dgm:presLayoutVars>
      </dgm:prSet>
      <dgm:spPr/>
    </dgm:pt>
    <dgm:pt modelId="{24B51899-ED40-46DF-9CF5-E4C09BAD5144}" type="pres">
      <dgm:prSet presAssocID="{B2F4BF91-429E-423D-B353-2C292B896551}" presName="sibTrans" presStyleLbl="sibTrans2D1" presStyleIdx="0" presStyleCnt="4"/>
      <dgm:spPr/>
    </dgm:pt>
    <dgm:pt modelId="{326E78DB-B07E-4A89-B8A0-76A0EF4714CC}" type="pres">
      <dgm:prSet presAssocID="{B2F4BF91-429E-423D-B353-2C292B896551}" presName="connectorText" presStyleLbl="sibTrans2D1" presStyleIdx="0" presStyleCnt="4"/>
      <dgm:spPr/>
    </dgm:pt>
    <dgm:pt modelId="{83058005-C4A8-4D3F-9EC5-3C3C5C758EA0}" type="pres">
      <dgm:prSet presAssocID="{C70ED94B-91EA-4B5B-A593-F6A52F81A390}" presName="node" presStyleLbl="node1" presStyleIdx="1" presStyleCnt="5">
        <dgm:presLayoutVars>
          <dgm:bulletEnabled val="1"/>
        </dgm:presLayoutVars>
      </dgm:prSet>
      <dgm:spPr/>
    </dgm:pt>
    <dgm:pt modelId="{8D0C9F59-D234-47FA-B50B-C7A154920B81}" type="pres">
      <dgm:prSet presAssocID="{001EC032-F91E-4D9F-907F-0251F8DCC29D}" presName="sibTrans" presStyleLbl="sibTrans2D1" presStyleIdx="1" presStyleCnt="4"/>
      <dgm:spPr/>
    </dgm:pt>
    <dgm:pt modelId="{00B59E6E-FEE9-4C55-B94A-1E6BF698ED75}" type="pres">
      <dgm:prSet presAssocID="{001EC032-F91E-4D9F-907F-0251F8DCC29D}" presName="connectorText" presStyleLbl="sibTrans2D1" presStyleIdx="1" presStyleCnt="4"/>
      <dgm:spPr/>
    </dgm:pt>
    <dgm:pt modelId="{822CDC11-CDAD-478A-B51E-9C0A74533AB0}" type="pres">
      <dgm:prSet presAssocID="{EF427E38-8342-4DD0-BC60-307F1FD9F74E}" presName="node" presStyleLbl="node1" presStyleIdx="2" presStyleCnt="5">
        <dgm:presLayoutVars>
          <dgm:bulletEnabled val="1"/>
        </dgm:presLayoutVars>
      </dgm:prSet>
      <dgm:spPr/>
    </dgm:pt>
    <dgm:pt modelId="{F21BA2F1-56D3-44CB-BC82-06CBBC3D54E8}" type="pres">
      <dgm:prSet presAssocID="{971BB59B-701C-4875-BC51-A66707F3CB41}" presName="sibTrans" presStyleLbl="sibTrans2D1" presStyleIdx="2" presStyleCnt="4"/>
      <dgm:spPr/>
    </dgm:pt>
    <dgm:pt modelId="{3C9DB375-6A4F-4072-A766-80839BED03C7}" type="pres">
      <dgm:prSet presAssocID="{971BB59B-701C-4875-BC51-A66707F3CB41}" presName="connectorText" presStyleLbl="sibTrans2D1" presStyleIdx="2" presStyleCnt="4"/>
      <dgm:spPr/>
    </dgm:pt>
    <dgm:pt modelId="{A09859EB-A264-4182-85C5-6BFB1C59F527}" type="pres">
      <dgm:prSet presAssocID="{CA3F95E7-02EB-4624-98AA-C1D637AB44D3}" presName="node" presStyleLbl="node1" presStyleIdx="3" presStyleCnt="5">
        <dgm:presLayoutVars>
          <dgm:bulletEnabled val="1"/>
        </dgm:presLayoutVars>
      </dgm:prSet>
      <dgm:spPr/>
    </dgm:pt>
    <dgm:pt modelId="{CFCA8939-683A-4FDB-A77B-3F19F4264F70}" type="pres">
      <dgm:prSet presAssocID="{FB39472C-BBF8-4E85-BB55-1CF2347FD65C}" presName="sibTrans" presStyleLbl="sibTrans2D1" presStyleIdx="3" presStyleCnt="4"/>
      <dgm:spPr/>
    </dgm:pt>
    <dgm:pt modelId="{D0803FE6-09AF-4917-B681-E70F3B531E77}" type="pres">
      <dgm:prSet presAssocID="{FB39472C-BBF8-4E85-BB55-1CF2347FD65C}" presName="connectorText" presStyleLbl="sibTrans2D1" presStyleIdx="3" presStyleCnt="4"/>
      <dgm:spPr/>
    </dgm:pt>
    <dgm:pt modelId="{B261EECC-6EA8-4EF0-BE84-906FAA867E54}" type="pres">
      <dgm:prSet presAssocID="{BDD1444C-A898-4AEE-9595-F016CC0C6E88}" presName="node" presStyleLbl="node1" presStyleIdx="4" presStyleCnt="5">
        <dgm:presLayoutVars>
          <dgm:bulletEnabled val="1"/>
        </dgm:presLayoutVars>
      </dgm:prSet>
      <dgm:spPr/>
    </dgm:pt>
  </dgm:ptLst>
  <dgm:cxnLst>
    <dgm:cxn modelId="{76FEC912-CBE8-48B8-AA22-23D205C46AC0}" type="presOf" srcId="{971BB59B-701C-4875-BC51-A66707F3CB41}" destId="{3C9DB375-6A4F-4072-A766-80839BED03C7}" srcOrd="1" destOrd="0" presId="urn:microsoft.com/office/officeart/2005/8/layout/process1"/>
    <dgm:cxn modelId="{A6D02315-F38A-4F94-ADFB-782B31937BBF}" srcId="{A59F6BB2-BB57-488F-B104-68E9BCA7D08F}" destId="{6CE901F5-1E1F-4385-B9E6-91EB70D37EAF}" srcOrd="0" destOrd="0" parTransId="{656BAA43-E5FA-40C5-BABD-1D15D33AF402}" sibTransId="{B2F4BF91-429E-423D-B353-2C292B896551}"/>
    <dgm:cxn modelId="{2650F515-CAAF-493D-A227-000756F80267}" type="presOf" srcId="{001EC032-F91E-4D9F-907F-0251F8DCC29D}" destId="{00B59E6E-FEE9-4C55-B94A-1E6BF698ED75}" srcOrd="1" destOrd="0" presId="urn:microsoft.com/office/officeart/2005/8/layout/process1"/>
    <dgm:cxn modelId="{60EAA521-42EE-490A-9E52-52E03FC9E000}" type="presOf" srcId="{FB39472C-BBF8-4E85-BB55-1CF2347FD65C}" destId="{D0803FE6-09AF-4917-B681-E70F3B531E77}" srcOrd="1" destOrd="0" presId="urn:microsoft.com/office/officeart/2005/8/layout/process1"/>
    <dgm:cxn modelId="{C866423E-F16E-480E-BAFD-253A47824100}" type="presOf" srcId="{B2F4BF91-429E-423D-B353-2C292B896551}" destId="{24B51899-ED40-46DF-9CF5-E4C09BAD5144}" srcOrd="0" destOrd="0" presId="urn:microsoft.com/office/officeart/2005/8/layout/process1"/>
    <dgm:cxn modelId="{B3D82665-F5B9-40CD-9F95-8FAA6A31DA34}" srcId="{A59F6BB2-BB57-488F-B104-68E9BCA7D08F}" destId="{CA3F95E7-02EB-4624-98AA-C1D637AB44D3}" srcOrd="3" destOrd="0" parTransId="{250F56D5-DD9B-4F11-AA32-497D92FB9BC1}" sibTransId="{FB39472C-BBF8-4E85-BB55-1CF2347FD65C}"/>
    <dgm:cxn modelId="{F717C047-270C-439D-9B4C-8444EF2E03CA}" type="presOf" srcId="{A59F6BB2-BB57-488F-B104-68E9BCA7D08F}" destId="{292BD95A-7005-4481-A40D-CFC3BD310E7F}" srcOrd="0" destOrd="0" presId="urn:microsoft.com/office/officeart/2005/8/layout/process1"/>
    <dgm:cxn modelId="{96AB9D69-0458-498D-860A-9720DD94B32B}" srcId="{A59F6BB2-BB57-488F-B104-68E9BCA7D08F}" destId="{BDD1444C-A898-4AEE-9595-F016CC0C6E88}" srcOrd="4" destOrd="0" parTransId="{AE6AC8C9-06A3-4F9F-B237-7FD098576176}" sibTransId="{3432F353-5F8A-49A3-B5C9-E18FF69A826F}"/>
    <dgm:cxn modelId="{BF3B436C-2A50-4779-BFDA-8A3D5F8F8800}" type="presOf" srcId="{FB39472C-BBF8-4E85-BB55-1CF2347FD65C}" destId="{CFCA8939-683A-4FDB-A77B-3F19F4264F70}" srcOrd="0" destOrd="0" presId="urn:microsoft.com/office/officeart/2005/8/layout/process1"/>
    <dgm:cxn modelId="{CEB47D4D-839A-40CE-8CA8-F668368274C8}" type="presOf" srcId="{971BB59B-701C-4875-BC51-A66707F3CB41}" destId="{F21BA2F1-56D3-44CB-BC82-06CBBC3D54E8}" srcOrd="0" destOrd="0" presId="urn:microsoft.com/office/officeart/2005/8/layout/process1"/>
    <dgm:cxn modelId="{C7CA8D4E-1C15-4469-8979-99AE9CF91E19}" type="presOf" srcId="{001EC032-F91E-4D9F-907F-0251F8DCC29D}" destId="{8D0C9F59-D234-47FA-B50B-C7A154920B81}" srcOrd="0" destOrd="0" presId="urn:microsoft.com/office/officeart/2005/8/layout/process1"/>
    <dgm:cxn modelId="{7726A196-6A9B-40E7-B8C9-64520BCEFCE3}" type="presOf" srcId="{CA3F95E7-02EB-4624-98AA-C1D637AB44D3}" destId="{A09859EB-A264-4182-85C5-6BFB1C59F527}" srcOrd="0" destOrd="0" presId="urn:microsoft.com/office/officeart/2005/8/layout/process1"/>
    <dgm:cxn modelId="{F369B798-DF9A-43C5-93E5-6ACABB0FD73B}" type="presOf" srcId="{C70ED94B-91EA-4B5B-A593-F6A52F81A390}" destId="{83058005-C4A8-4D3F-9EC5-3C3C5C758EA0}" srcOrd="0" destOrd="0" presId="urn:microsoft.com/office/officeart/2005/8/layout/process1"/>
    <dgm:cxn modelId="{6EFD589C-BFEB-4FA2-96FE-78A70FFE091A}" type="presOf" srcId="{BDD1444C-A898-4AEE-9595-F016CC0C6E88}" destId="{B261EECC-6EA8-4EF0-BE84-906FAA867E54}" srcOrd="0" destOrd="0" presId="urn:microsoft.com/office/officeart/2005/8/layout/process1"/>
    <dgm:cxn modelId="{DD8ADCB0-0F52-4F45-BBEB-FB0CF6CFEDD3}" type="presOf" srcId="{B2F4BF91-429E-423D-B353-2C292B896551}" destId="{326E78DB-B07E-4A89-B8A0-76A0EF4714CC}" srcOrd="1" destOrd="0" presId="urn:microsoft.com/office/officeart/2005/8/layout/process1"/>
    <dgm:cxn modelId="{3EDB6BB9-47AB-4520-94B0-9C95916FF6B5}" srcId="{A59F6BB2-BB57-488F-B104-68E9BCA7D08F}" destId="{C70ED94B-91EA-4B5B-A593-F6A52F81A390}" srcOrd="1" destOrd="0" parTransId="{74C51633-CC1A-448D-A55B-7321B276337E}" sibTransId="{001EC032-F91E-4D9F-907F-0251F8DCC29D}"/>
    <dgm:cxn modelId="{937C23DD-C609-4F16-B5EB-D2E8059E47DA}" srcId="{A59F6BB2-BB57-488F-B104-68E9BCA7D08F}" destId="{EF427E38-8342-4DD0-BC60-307F1FD9F74E}" srcOrd="2" destOrd="0" parTransId="{BE3484C4-6534-4EEC-A5A3-1BE2F6F668F9}" sibTransId="{971BB59B-701C-4875-BC51-A66707F3CB41}"/>
    <dgm:cxn modelId="{D3FCF9EC-AB28-4143-BDB9-FD1C897C5FBA}" type="presOf" srcId="{EF427E38-8342-4DD0-BC60-307F1FD9F74E}" destId="{822CDC11-CDAD-478A-B51E-9C0A74533AB0}" srcOrd="0" destOrd="0" presId="urn:microsoft.com/office/officeart/2005/8/layout/process1"/>
    <dgm:cxn modelId="{908196F5-D493-49A8-8D71-9BA2502B06DE}" type="presOf" srcId="{6CE901F5-1E1F-4385-B9E6-91EB70D37EAF}" destId="{DFEA953E-48D5-47A1-815D-C653CC91D904}" srcOrd="0" destOrd="0" presId="urn:microsoft.com/office/officeart/2005/8/layout/process1"/>
    <dgm:cxn modelId="{661B1237-AEBB-41F6-98C8-D9B8CD3E79E2}" type="presParOf" srcId="{292BD95A-7005-4481-A40D-CFC3BD310E7F}" destId="{DFEA953E-48D5-47A1-815D-C653CC91D904}" srcOrd="0" destOrd="0" presId="urn:microsoft.com/office/officeart/2005/8/layout/process1"/>
    <dgm:cxn modelId="{6B6EABA2-FA25-4F2E-9E2D-8198969E94AF}" type="presParOf" srcId="{292BD95A-7005-4481-A40D-CFC3BD310E7F}" destId="{24B51899-ED40-46DF-9CF5-E4C09BAD5144}" srcOrd="1" destOrd="0" presId="urn:microsoft.com/office/officeart/2005/8/layout/process1"/>
    <dgm:cxn modelId="{1E653C4C-703C-4055-B221-45D4C5860B74}" type="presParOf" srcId="{24B51899-ED40-46DF-9CF5-E4C09BAD5144}" destId="{326E78DB-B07E-4A89-B8A0-76A0EF4714CC}" srcOrd="0" destOrd="0" presId="urn:microsoft.com/office/officeart/2005/8/layout/process1"/>
    <dgm:cxn modelId="{438C8C66-B4DB-425C-BD63-F1DB9CBD3050}" type="presParOf" srcId="{292BD95A-7005-4481-A40D-CFC3BD310E7F}" destId="{83058005-C4A8-4D3F-9EC5-3C3C5C758EA0}" srcOrd="2" destOrd="0" presId="urn:microsoft.com/office/officeart/2005/8/layout/process1"/>
    <dgm:cxn modelId="{3C1492E9-BC4E-4625-9667-3B8A2247BDF4}" type="presParOf" srcId="{292BD95A-7005-4481-A40D-CFC3BD310E7F}" destId="{8D0C9F59-D234-47FA-B50B-C7A154920B81}" srcOrd="3" destOrd="0" presId="urn:microsoft.com/office/officeart/2005/8/layout/process1"/>
    <dgm:cxn modelId="{BAA37775-BB6F-4F38-BD62-F01055C930DB}" type="presParOf" srcId="{8D0C9F59-D234-47FA-B50B-C7A154920B81}" destId="{00B59E6E-FEE9-4C55-B94A-1E6BF698ED75}" srcOrd="0" destOrd="0" presId="urn:microsoft.com/office/officeart/2005/8/layout/process1"/>
    <dgm:cxn modelId="{76157518-B737-492A-8705-77DDAB662D60}" type="presParOf" srcId="{292BD95A-7005-4481-A40D-CFC3BD310E7F}" destId="{822CDC11-CDAD-478A-B51E-9C0A74533AB0}" srcOrd="4" destOrd="0" presId="urn:microsoft.com/office/officeart/2005/8/layout/process1"/>
    <dgm:cxn modelId="{CB991916-F3B2-48FE-AA85-8F101F40882B}" type="presParOf" srcId="{292BD95A-7005-4481-A40D-CFC3BD310E7F}" destId="{F21BA2F1-56D3-44CB-BC82-06CBBC3D54E8}" srcOrd="5" destOrd="0" presId="urn:microsoft.com/office/officeart/2005/8/layout/process1"/>
    <dgm:cxn modelId="{D59E10F2-44B9-48E4-A10E-C8261F784A26}" type="presParOf" srcId="{F21BA2F1-56D3-44CB-BC82-06CBBC3D54E8}" destId="{3C9DB375-6A4F-4072-A766-80839BED03C7}" srcOrd="0" destOrd="0" presId="urn:microsoft.com/office/officeart/2005/8/layout/process1"/>
    <dgm:cxn modelId="{F903C410-03B1-4AC5-845A-C3736BEC9335}" type="presParOf" srcId="{292BD95A-7005-4481-A40D-CFC3BD310E7F}" destId="{A09859EB-A264-4182-85C5-6BFB1C59F527}" srcOrd="6" destOrd="0" presId="urn:microsoft.com/office/officeart/2005/8/layout/process1"/>
    <dgm:cxn modelId="{B81E3D75-8BF3-4522-9CF8-5B2B30A325B6}" type="presParOf" srcId="{292BD95A-7005-4481-A40D-CFC3BD310E7F}" destId="{CFCA8939-683A-4FDB-A77B-3F19F4264F70}" srcOrd="7" destOrd="0" presId="urn:microsoft.com/office/officeart/2005/8/layout/process1"/>
    <dgm:cxn modelId="{246ECDEA-B863-4642-AC11-B9D72B656BC3}" type="presParOf" srcId="{CFCA8939-683A-4FDB-A77B-3F19F4264F70}" destId="{D0803FE6-09AF-4917-B681-E70F3B531E77}" srcOrd="0" destOrd="0" presId="urn:microsoft.com/office/officeart/2005/8/layout/process1"/>
    <dgm:cxn modelId="{36AB90EB-29B0-458F-82A2-7698ED020106}" type="presParOf" srcId="{292BD95A-7005-4481-A40D-CFC3BD310E7F}" destId="{B261EECC-6EA8-4EF0-BE84-906FAA867E54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EA953E-48D5-47A1-815D-C653CC91D904}">
      <dsp:nvSpPr>
        <dsp:cNvPr id="0" name=""/>
        <dsp:cNvSpPr/>
      </dsp:nvSpPr>
      <dsp:spPr>
        <a:xfrm>
          <a:off x="5124" y="235477"/>
          <a:ext cx="1588599" cy="953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older RFQs…</a:t>
          </a:r>
        </a:p>
      </dsp:txBody>
      <dsp:txXfrm>
        <a:off x="33041" y="263394"/>
        <a:ext cx="1532765" cy="897325"/>
      </dsp:txXfrm>
    </dsp:sp>
    <dsp:sp modelId="{24B51899-ED40-46DF-9CF5-E4C09BAD5144}">
      <dsp:nvSpPr>
        <dsp:cNvPr id="0" name=""/>
        <dsp:cNvSpPr/>
      </dsp:nvSpPr>
      <dsp:spPr>
        <a:xfrm>
          <a:off x="1752584" y="515071"/>
          <a:ext cx="336783" cy="3939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752584" y="593865"/>
        <a:ext cx="235748" cy="236384"/>
      </dsp:txXfrm>
    </dsp:sp>
    <dsp:sp modelId="{83058005-C4A8-4D3F-9EC5-3C3C5C758EA0}">
      <dsp:nvSpPr>
        <dsp:cNvPr id="0" name=""/>
        <dsp:cNvSpPr/>
      </dsp:nvSpPr>
      <dsp:spPr>
        <a:xfrm>
          <a:off x="2229163" y="235477"/>
          <a:ext cx="1588599" cy="953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Linac4-RFQ</a:t>
          </a:r>
          <a:br>
            <a:rPr lang="en-US" sz="1800" kern="1200" dirty="0"/>
          </a:br>
          <a:r>
            <a:rPr lang="en-US" sz="1800" kern="1200" dirty="0"/>
            <a:t>352 MHz</a:t>
          </a:r>
          <a:br>
            <a:rPr lang="en-US" sz="1800" kern="1200" dirty="0"/>
          </a:br>
          <a:r>
            <a:rPr lang="en-US" sz="1800" kern="1200" dirty="0"/>
            <a:t>3 m</a:t>
          </a:r>
        </a:p>
      </dsp:txBody>
      <dsp:txXfrm>
        <a:off x="2257080" y="263394"/>
        <a:ext cx="1532765" cy="897325"/>
      </dsp:txXfrm>
    </dsp:sp>
    <dsp:sp modelId="{8D0C9F59-D234-47FA-B50B-C7A154920B81}">
      <dsp:nvSpPr>
        <dsp:cNvPr id="0" name=""/>
        <dsp:cNvSpPr/>
      </dsp:nvSpPr>
      <dsp:spPr>
        <a:xfrm>
          <a:off x="3976623" y="515071"/>
          <a:ext cx="336783" cy="3939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976623" y="593865"/>
        <a:ext cx="235748" cy="236384"/>
      </dsp:txXfrm>
    </dsp:sp>
    <dsp:sp modelId="{822CDC11-CDAD-478A-B51E-9C0A74533AB0}">
      <dsp:nvSpPr>
        <dsp:cNvPr id="0" name=""/>
        <dsp:cNvSpPr/>
      </dsp:nvSpPr>
      <dsp:spPr>
        <a:xfrm>
          <a:off x="4453203" y="235477"/>
          <a:ext cx="1588599" cy="953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HF-RFQ</a:t>
          </a:r>
          <a:br>
            <a:rPr lang="en-US" sz="1800" kern="1200" dirty="0"/>
          </a:br>
          <a:r>
            <a:rPr lang="en-US" sz="1800" kern="1200" dirty="0"/>
            <a:t>750 MHz</a:t>
          </a:r>
          <a:br>
            <a:rPr lang="en-US" sz="1800" kern="1200" dirty="0"/>
          </a:br>
          <a:r>
            <a:rPr lang="en-US" sz="1800" kern="1200" dirty="0"/>
            <a:t>2 m</a:t>
          </a:r>
        </a:p>
      </dsp:txBody>
      <dsp:txXfrm>
        <a:off x="4481120" y="263394"/>
        <a:ext cx="1532765" cy="897325"/>
      </dsp:txXfrm>
    </dsp:sp>
    <dsp:sp modelId="{F21BA2F1-56D3-44CB-BC82-06CBBC3D54E8}">
      <dsp:nvSpPr>
        <dsp:cNvPr id="0" name=""/>
        <dsp:cNvSpPr/>
      </dsp:nvSpPr>
      <dsp:spPr>
        <a:xfrm>
          <a:off x="6200662" y="515071"/>
          <a:ext cx="336783" cy="3939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200662" y="593865"/>
        <a:ext cx="235748" cy="236384"/>
      </dsp:txXfrm>
    </dsp:sp>
    <dsp:sp modelId="{A09859EB-A264-4182-85C5-6BFB1C59F527}">
      <dsp:nvSpPr>
        <dsp:cNvPr id="0" name=""/>
        <dsp:cNvSpPr/>
      </dsp:nvSpPr>
      <dsp:spPr>
        <a:xfrm>
          <a:off x="6677242" y="235477"/>
          <a:ext cx="1588599" cy="953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PIXE-RFQ</a:t>
          </a:r>
          <a:br>
            <a:rPr lang="en-US" sz="1800" kern="1200" dirty="0"/>
          </a:br>
          <a:r>
            <a:rPr lang="en-US" sz="1800" kern="1200" dirty="0"/>
            <a:t>750 MHz</a:t>
          </a:r>
          <a:br>
            <a:rPr lang="en-US" sz="1800" kern="1200" dirty="0"/>
          </a:br>
          <a:r>
            <a:rPr lang="en-US" sz="1800" kern="1200" dirty="0"/>
            <a:t>1 m</a:t>
          </a:r>
        </a:p>
      </dsp:txBody>
      <dsp:txXfrm>
        <a:off x="6705159" y="263394"/>
        <a:ext cx="1532765" cy="897325"/>
      </dsp:txXfrm>
    </dsp:sp>
    <dsp:sp modelId="{CFCA8939-683A-4FDB-A77B-3F19F4264F70}">
      <dsp:nvSpPr>
        <dsp:cNvPr id="0" name=""/>
        <dsp:cNvSpPr/>
      </dsp:nvSpPr>
      <dsp:spPr>
        <a:xfrm>
          <a:off x="8424702" y="515071"/>
          <a:ext cx="336783" cy="3939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8424702" y="593865"/>
        <a:ext cx="235748" cy="236384"/>
      </dsp:txXfrm>
    </dsp:sp>
    <dsp:sp modelId="{B261EECC-6EA8-4EF0-BE84-906FAA867E54}">
      <dsp:nvSpPr>
        <dsp:cNvPr id="0" name=""/>
        <dsp:cNvSpPr/>
      </dsp:nvSpPr>
      <dsp:spPr>
        <a:xfrm>
          <a:off x="8901281" y="235477"/>
          <a:ext cx="1588599" cy="9531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Carbon-RFQ</a:t>
          </a:r>
          <a:br>
            <a:rPr lang="en-US" sz="1800" kern="1200" dirty="0"/>
          </a:br>
          <a:r>
            <a:rPr lang="en-US" sz="1800" kern="1200" dirty="0"/>
            <a:t>750MHz</a:t>
          </a:r>
          <a:br>
            <a:rPr lang="en-US" sz="1800" kern="1200" dirty="0"/>
          </a:br>
          <a:r>
            <a:rPr lang="en-US" sz="1800" kern="1200" dirty="0"/>
            <a:t>4.8 m</a:t>
          </a:r>
        </a:p>
      </dsp:txBody>
      <dsp:txXfrm>
        <a:off x="8929198" y="263394"/>
        <a:ext cx="1532765" cy="8973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7F1C0B-8B61-44DC-818C-F6105BFBC03B}" type="datetimeFigureOut">
              <a:rPr lang="en-GB" smtClean="0"/>
              <a:t>20/04/2021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C2122-4434-4876-9DFF-61D43FFCA14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733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2E35-767A-4414-94AE-F8C119360E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A769F3-BA26-4A14-8E26-AD6496E379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FBC96-14E9-4424-A73B-E0F55E4C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35E45-264F-4F2C-A548-4F9BE86A85EE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36229-05F8-4A2C-A446-FF37996DC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8782C5-BFEE-447E-B40F-62646A9FA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5367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E1F7A-433B-40FC-80A8-5AF1B3F27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EEDCF-95AA-4373-AC36-49E8F0334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4118D-9C36-43DD-A192-FC9C2890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6B821-C45C-4D9B-9445-C72DF5619A5B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CDF5E-347F-4A79-A756-733BA8E3B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6783F-D69F-42C2-A301-3A11E81D5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04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46DD4E-94B6-4B6B-A45A-D85DE1599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4F77E-88D5-4EC9-8A1C-321FFBF584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F4E6B-036E-45B6-A91B-BA82761D0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BAD8D-B50B-4858-847C-91BC8E2762AC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ED7D8-B41C-4575-AA4E-0EE8D0B0B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2C2D0E-9455-4854-90A8-B6C4C3E3B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1817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5CE75-D31F-4B52-A8C2-1715E50778EE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696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1631-9269-4135-A9A2-E498EB593D6A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80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92558-D00B-4F4A-BC32-BDDDD1D9A289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614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1EF7-CFF2-415C-A5BB-450A2E5EA081}" type="datetime1">
              <a:rPr lang="en-GB" smtClean="0"/>
              <a:t>20/04/2021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7333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4C6AC-2B60-4193-A5FC-E366AC19A73B}" type="datetime1">
              <a:rPr lang="en-GB" smtClean="0"/>
              <a:t>20/04/2021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67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53F6E-F715-48F5-87FD-7AD7714AF47E}" type="datetime1">
              <a:rPr lang="en-GB" smtClean="0"/>
              <a:t>20/04/2021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035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019F5-D012-47D6-ADD9-29BB0DE9409A}" type="datetime1">
              <a:rPr lang="en-GB" smtClean="0"/>
              <a:t>20/04/2021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387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A210D-155E-45DE-9295-2F012E4E13FC}" type="datetime1">
              <a:rPr lang="en-GB" smtClean="0"/>
              <a:t>20/04/2021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5969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B2510-70DE-47B9-868E-51D91A923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B02D1-3CF1-4E4C-B9F4-8BED756B63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541508-CA84-4976-9600-BA1792669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541E-BA7F-483B-9524-B68248113116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6E080-F681-4652-8E53-55E377444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9BBF-E427-4076-A938-363ADB413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967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09CE6-64CD-4AB0-9454-0F03B36B9403}" type="datetime1">
              <a:rPr lang="en-GB" smtClean="0"/>
              <a:t>20/04/2021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664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6E76-F5F0-4FDA-A174-25FA8D5F6F9C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8361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ADC7B-DEF1-420B-A968-F2804E5FE2F2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7875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08D01-6DCF-4109-8DCE-5EF67425E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EED660-5D5F-483D-ADC6-70C15465D8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4841E-580F-431C-8D69-1605F6065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33C84-04CA-452C-9A45-199EFBB7942B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5893A-CC7D-44AB-A83A-0230C5838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F0433-75B1-47AD-865F-EB1561562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11259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CD6CA-A737-455B-AABE-4EA012343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B7935-5436-4F27-858D-7B162B99C5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F76D78-2312-4163-A7B6-58DBE2215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F1E59-1660-4CEB-B058-52C735769BDC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8C16E-3B34-4D4D-A5DE-2AB926C04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2B9C76-470B-415C-A612-6868580F8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890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7AE08-AE39-494D-AEFE-1038460A3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B155E-C4D8-4713-AACC-3FD92281B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18948-63DE-4C78-A269-423698C1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9E73-53CD-4B15-ACF9-43C199218820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99B9D-7303-4008-8BCD-216964EB9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88BB4-DCD9-42BF-802C-2C88297A6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290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378DD-8F55-490B-BE04-02B24DB8F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CB4EA-990D-4DC8-BFA0-DD841DDD38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1C7BBE-E28E-4DA3-815C-699C7C5A8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74CA0-24FD-4E8B-AAFE-4169A5E01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9C8A1-F2D1-4813-B6A2-02FB47CECE25}" type="datetime1">
              <a:rPr lang="en-GB" smtClean="0"/>
              <a:t>20/04/2021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39EEF3-4E90-4190-A53E-45B8B514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D8658-DD8C-47A5-8145-682ACC744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503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A11EF-5865-4000-BE5B-1E61820C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D91397-A48D-48C0-9DFF-BC7E817A4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6935F3-EF44-4373-9C80-8EF53F48B9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F3A82F-EA28-471D-9629-AB649CBB39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906EB9-07F7-4FE2-A69C-B3418C5D34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7D5F52-DBB7-4F40-9506-DA8361800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A476A-6DC9-467E-BE93-BC38E8D713AC}" type="datetime1">
              <a:rPr lang="en-GB" smtClean="0"/>
              <a:t>20/04/2021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DC3C75-7A32-42A5-B842-CD073B35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84ABD2-B854-472F-9512-C277A1CF4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24211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966FA-5F62-476C-9F26-6ABF0FB2E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0068B7-FFF4-4A24-9F78-A7D2321F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EC8DC-F103-4DCC-9C5B-00E95793B2FF}" type="datetime1">
              <a:rPr lang="en-GB" smtClean="0"/>
              <a:t>20/04/2021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8C60F0-C6DA-4FEB-8078-D07A0E7D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7E1C3-7AB3-4294-AD30-46B034789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798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8730BA-124F-4E04-80E7-E94F18056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630EE-FF33-49A5-BB12-5FBF7B55DA5B}" type="datetime1">
              <a:rPr lang="en-GB" smtClean="0"/>
              <a:t>20/04/2021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85FF-1F94-4649-B483-472D0AC63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7F2691-44D5-4B01-A8A6-DBBB6E76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75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981BE-B808-416B-BD22-75EE4C134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64CA2-FFE0-4B84-9135-22F4FBA2A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CC3FB-C0BC-4581-ABC1-9EED67CE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AFC70-33B6-475A-8297-C57661C7946E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1D6F1-6834-4FE0-A989-42DA4D13D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76250-0108-4B90-AEEF-6B73F2C8C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2308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46EC5-E8E9-4BF2-A3D3-6648FA875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9E939-0A24-445B-A024-BA131C943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5FF92-FAE9-4D26-98FA-A6B2E4660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D20CF-8F90-4E17-B711-7E6CF5D20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87B0E-AA3B-431E-844B-C973959AABA6}" type="datetime1">
              <a:rPr lang="en-GB" smtClean="0"/>
              <a:t>20/04/2021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15F509-3116-4D14-8D28-275A2BCEE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23C75-E76D-46D8-9C27-6189B8E6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55630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4B784-5247-456D-9F71-C331A1E21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80734B-8C3F-4B91-9B0D-04FB2626FC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19B98B-4714-40FD-8AC6-118C97EE5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E4C37-3B73-4E6D-8197-49C87C141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17949-7639-4302-8257-D65EFA50103A}" type="datetime1">
              <a:rPr lang="en-GB" smtClean="0"/>
              <a:t>20/04/2021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072754-70C4-4EC9-814F-CB7C8B937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89A99F-4269-4ABA-B156-080C087EE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2437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30DC0-452E-4D83-99C2-EF6C74458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5F3F40-E60A-4153-AF3C-67C1E35B9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6AA22-C91A-4C8A-A3D3-579531E39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9A91A-7571-44D1-A4F1-AFC2A5C1E609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D0D44-D8ED-457F-AA4B-3C31D974C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8A59A-3033-49F9-B649-96A2EFB8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9003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D65CE2-B59A-4545-8CF7-C1D7CEF68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059340-7A1B-49AC-9ED2-855D2D2B82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053D7-3D9A-43B3-A63A-5764DBDC5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4C872-EC07-447F-903A-0B7231B76BD4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1A1A3-534E-475F-BA62-0E700F45C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B4A5F-8616-40C3-9D3D-27EC7352F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623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473" y="1770399"/>
            <a:ext cx="3360000" cy="332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987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000" y="1753867"/>
            <a:ext cx="336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68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BadgeWeb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5"/>
          <a:stretch/>
        </p:blipFill>
        <p:spPr>
          <a:xfrm>
            <a:off x="5279254" y="2587713"/>
            <a:ext cx="1629261" cy="1682575"/>
          </a:xfrm>
          <a:prstGeom prst="rect">
            <a:avLst/>
          </a:prstGeom>
        </p:spPr>
      </p:pic>
      <p:sp>
        <p:nvSpPr>
          <p:cNvPr id="4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055044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108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8.3.2021</a:t>
            </a:r>
            <a:endParaRPr lang="en-US" dirty="0"/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4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MeVArc 2021 - Sergio Calatroni</a:t>
            </a:r>
            <a:endParaRPr lang="en-US" dirty="0"/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0000" y="6463480"/>
            <a:ext cx="5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8898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444815"/>
            <a:ext cx="10969139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609600" y="3391124"/>
            <a:ext cx="36576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867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 eaLnBrk="1" latinLnBrk="0" hangingPunct="1"/>
            <a:r>
              <a:rPr kumimoji="0" lang="fr-CH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83186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 dirty="0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108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8.3.2021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4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MeVArc 2021 - Sergio Calatroni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0000" y="6463480"/>
            <a:ext cx="5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802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C38CD-7544-49CA-B2C2-F1DE55B57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31A3E-A364-4420-907E-F75691412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4EEDA-D446-4DA7-B24C-24A6FB2EBF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B08E3-9AC6-48A1-B37B-168DC6BCA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1F0DF-781F-4939-8E15-6539E23B34BE}" type="datetime1">
              <a:rPr lang="en-GB" smtClean="0"/>
              <a:t>20/04/2021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8AAA80-04AE-4865-A3A8-6834D7AA2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93901-1F59-40C2-8736-ECA2E8F4E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694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2"/>
          </p:nvPr>
        </p:nvSpPr>
        <p:spPr>
          <a:xfrm>
            <a:off x="108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8.3.2021</a:t>
            </a:r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4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MeVArc 2021 - Sergio Calatroni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0000" y="6463480"/>
            <a:ext cx="5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086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108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8.3.2021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4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MeVArc 2021 - Sergio Calatroni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0000" y="6463480"/>
            <a:ext cx="5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8100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8"/>
          <p:cNvSpPr>
            <a:spLocks noGrp="1"/>
          </p:cNvSpPr>
          <p:nvPr>
            <p:ph type="title" hasCustomPrompt="1"/>
          </p:nvPr>
        </p:nvSpPr>
        <p:spPr>
          <a:xfrm>
            <a:off x="609600" y="6155267"/>
            <a:ext cx="10969139" cy="30186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ctr">
              <a:defRPr sz="1867">
                <a:latin typeface="Optima"/>
                <a:cs typeface="Optima"/>
              </a:defRPr>
            </a:lvl1pPr>
          </a:lstStyle>
          <a:p>
            <a:r>
              <a:rPr kumimoji="0" lang="fr-CH" dirty="0"/>
              <a:t>home.cern</a:t>
            </a:r>
            <a:endParaRPr kumimoji="0" lang="en-US" dirty="0"/>
          </a:p>
        </p:txBody>
      </p:sp>
      <p:pic>
        <p:nvPicPr>
          <p:cNvPr id="5" name="Image 2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562" y="2408918"/>
            <a:ext cx="2060876" cy="204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3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CFB0-D170-42D8-AFBF-85EAF57FE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7B6C8-852E-43C0-82E8-A3D6EE0CB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66234-DAFE-41ED-9C30-E2561EE5E7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85563-016C-43DA-AAE8-85EF5830C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C77608-315D-4CD7-AEBD-EF55A68B40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DF7A24-8298-4974-A0C1-9967BDEEF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F4BEA-79CD-42A7-9714-003C7573F887}" type="datetime1">
              <a:rPr lang="en-GB" smtClean="0"/>
              <a:t>20/04/2021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206BF5-881C-4DE6-9EDC-9B30A689F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1F4481-C9E1-4902-B566-F78A162AD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482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543E0-F66B-4F58-9D95-B5894D387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101019-5A9C-497C-AEF8-95AE77524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948BAD-5775-44F7-8DA5-7C290B81A742}" type="datetime1">
              <a:rPr lang="en-GB" smtClean="0"/>
              <a:t>20/04/2021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5CF10-8F90-48D8-A58B-68143920B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23C3F0-DBB7-4C21-A3FA-2B011AE2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27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922CA3-987B-4FF7-9849-81428913E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5B4AE-DD67-4F52-A383-87F1800D25C4}" type="datetime1">
              <a:rPr lang="en-GB" smtClean="0"/>
              <a:t>20/04/2021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CC779-C634-45B6-8164-A954A5BD1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E76419-4680-4E04-8788-5EFD68122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82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FD84-B9C8-4154-96E6-824D98A3E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9AD9B-989C-4FF5-A79F-ACF16A3A2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33E4DB-41DF-4C16-8BD2-FD3AF9612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BC3B65-3AEB-4BD1-BC14-506D5B834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40082-5A05-4B41-BB79-9B7CCA95943D}" type="datetime1">
              <a:rPr lang="en-GB" smtClean="0"/>
              <a:t>20/04/2021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012B97-68A8-4469-86D4-F504962C9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1ACEC-9C2B-4C1A-8E00-9BDCE6DC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292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2AC0F-F407-425F-A163-53E997311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9C3C91-0019-4A25-A198-978E152CFF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D76E0-2789-48BF-A20B-562A54A86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00725-44CF-4778-AC81-B73AE7BB7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679A7-3A22-4C3F-A859-AABCE566DC6F}" type="datetime1">
              <a:rPr lang="en-GB" smtClean="0"/>
              <a:t>20/04/2021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FFB7A-619E-4690-9098-629C05089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3F10B-AFEB-4A74-AFFF-1B136B704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925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E06047-1FC6-435F-A3C8-BD930724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E86AD-9CA6-4796-BEB9-EDC08C355A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1CB26-35DE-4359-9679-9040DE628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5ABD4-6DA1-4E38-8B0E-42D9938AE34A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F59F8-51FF-44C5-843D-CE50167380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CE4F1-B1C7-49BC-8967-E6956DE501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1ADAD4-2F2C-4F6F-AE9B-30203F8F9F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60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00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930729"/>
            <a:ext cx="10515600" cy="5246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67CA6-7D04-4669-A06F-E959914CF5F2}" type="datetime1">
              <a:rPr lang="en-GB" smtClean="0"/>
              <a:t>20/04/2021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A. Grudiev, RFQ development at CERN, HG2021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00405-DAFA-4B5E-BF46-7C03DAB68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76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3C472-8D98-4054-B46C-DD961974B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09531-DDC8-4C7A-AA62-344159D46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C406D-7E5A-4D74-BBBC-BC26CE9E6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88180-B60B-4531-9BE7-928D50763260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28F04-A8CE-469C-8107-234CEA782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EB368-010B-49FA-A96D-385772FDD4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4A39E-A68F-4A6E-8EB8-022FD05C7F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56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bande-01.eps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3480"/>
          <a:stretch/>
        </p:blipFill>
        <p:spPr>
          <a:xfrm>
            <a:off x="0" y="6354161"/>
            <a:ext cx="12192000" cy="512304"/>
          </a:xfrm>
          <a:prstGeom prst="rect">
            <a:avLst/>
          </a:prstGeom>
          <a:solidFill>
            <a:srgbClr val="1E5AAE"/>
          </a:solidFill>
        </p:spPr>
      </p:pic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0" y="610970"/>
            <a:ext cx="12192000" cy="566791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108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8.3.2021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840000" y="6463480"/>
            <a:ext cx="396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MeVArc 2021 - Sergio Calatroni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520000" y="6463480"/>
            <a:ext cx="54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501652"/>
          </a:xfrm>
          <a:prstGeom prst="rect">
            <a:avLst/>
          </a:prstGeom>
          <a:solidFill>
            <a:srgbClr val="1E5AAE"/>
          </a:solidFill>
        </p:spPr>
        <p:txBody>
          <a:bodyPr vert="horz" lIns="45720" rIns="45720" anchor="ctr">
            <a:noAutofit/>
          </a:bodyPr>
          <a:lstStyle/>
          <a:p>
            <a:r>
              <a:rPr kumimoji="0" lang="fr-CH" dirty="0"/>
              <a:t>Cliquez et modifiez le titre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98325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</p:sldLayoutIdLst>
  <p:hf hdr="0"/>
  <p:txStyles>
    <p:titleStyle>
      <a:lvl1pPr algn="l" rtl="0" eaLnBrk="1" latinLnBrk="0" hangingPunct="1">
        <a:spcBef>
          <a:spcPts val="1200"/>
        </a:spcBef>
        <a:buNone/>
        <a:defRPr kumimoji="0"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658352" indent="-609585" algn="l" rtl="0" eaLnBrk="1" latinLnBrk="0" hangingPunct="1">
        <a:spcBef>
          <a:spcPts val="1200"/>
        </a:spcBef>
        <a:buClr>
          <a:schemeClr val="tx1"/>
        </a:buClr>
        <a:buSzPct val="80000"/>
        <a:buFont typeface="Arial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1206978" indent="-609585" algn="l" rtl="0" eaLnBrk="1" latinLnBrk="0" hangingPunct="1">
        <a:spcBef>
          <a:spcPts val="600"/>
        </a:spcBef>
        <a:buClr>
          <a:schemeClr val="tx1"/>
        </a:buClr>
        <a:buSzPct val="90000"/>
        <a:buFont typeface="Courier New" panose="02070309020205020404" pitchFamily="49" charset="0"/>
        <a:buChar char="o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456908" indent="-457189" algn="l" rtl="0" eaLnBrk="1" latinLnBrk="0" hangingPunct="1">
        <a:spcBef>
          <a:spcPts val="600"/>
        </a:spcBef>
        <a:buClr>
          <a:schemeClr val="tx1"/>
        </a:buClr>
        <a:buSzPct val="85000"/>
        <a:buFont typeface="Arial" panose="020B0604020202020204" pitchFamily="34" charset="0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47042" indent="-457189" algn="l" rtl="0" eaLnBrk="1" latinLnBrk="0" hangingPunct="1">
        <a:spcBef>
          <a:spcPts val="6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00601" indent="-457189" algn="l" rtl="0" eaLnBrk="1" latinLnBrk="0" hangingPunct="1">
        <a:spcBef>
          <a:spcPts val="600"/>
        </a:spcBef>
        <a:buClr>
          <a:schemeClr val="tx1"/>
        </a:buClr>
        <a:buSzPct val="100000"/>
        <a:buFont typeface="Courier New" panose="02070309020205020404" pitchFamily="49" charset="0"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67655" indent="-243834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667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243834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852857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3108882" indent="-243834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indico.cern.ch/event/754020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ndico.cern.ch/event/895036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774570/" TargetMode="External"/><Relationship Id="rId5" Type="http://schemas.openxmlformats.org/officeDocument/2006/relationships/image" Target="../media/image32.png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escholarship.org/uc/item/3rs8w601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cern.ch/event/247830/contributions/547896/attachments/426602/592144/UpdateOnTheRFconstraints__20130419.pdf" TargetMode="Externa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cern.ch/event/75402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B356B-CAD7-4C70-995E-9D2F99C4E7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RFQ development at CERN</a:t>
            </a:r>
            <a:br>
              <a:rPr lang="en-US" dirty="0"/>
            </a:br>
            <a:r>
              <a:rPr lang="en-US" dirty="0"/>
              <a:t>field limit considerations and material study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CD42C3-6B45-4882-B13F-857F16B53A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Alexej Grudiev</a:t>
            </a:r>
          </a:p>
          <a:p>
            <a:r>
              <a:rPr lang="en-US" dirty="0"/>
              <a:t>20/04/2021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69DF23-0256-45E4-8BD0-B53C57302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833C5-5740-4626-B74C-1BEA26C9852F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DE5CC-4D4A-40F5-9491-17B917DC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322C7-31C6-4423-AE07-0287D8C7D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96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2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DB21BD-7F5B-4F59-B514-AED6927CCDD8}"/>
              </a:ext>
            </a:extLst>
          </p:cNvPr>
          <p:cNvSpPr/>
          <p:nvPr/>
        </p:nvSpPr>
        <p:spPr>
          <a:xfrm>
            <a:off x="451167" y="2158929"/>
            <a:ext cx="2989071" cy="2397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RFQ is conditioned very fast to nominal voltage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35431" y="1369794"/>
            <a:ext cx="3720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Carlo Rossi </a:t>
            </a:r>
          </a:p>
          <a:p>
            <a:r>
              <a:rPr lang="en-US" dirty="0">
                <a:hlinkClick r:id="rId2"/>
              </a:rPr>
              <a:t>https://indico.cern.ch/event/754020/</a:t>
            </a:r>
            <a:endParaRPr lang="en-US" dirty="0"/>
          </a:p>
          <a:p>
            <a:r>
              <a:rPr lang="en-US" dirty="0"/>
              <a:t> 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235266" y="5107583"/>
            <a:ext cx="3520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410 kW =&gt; 78.3 kV =&gt; 34 MV/m</a:t>
            </a:r>
          </a:p>
          <a:p>
            <a:r>
              <a:rPr lang="en-US" dirty="0"/>
              <a:t>RFQ went up to 480 kW in 2 weeks!</a:t>
            </a:r>
            <a:endParaRPr lang="en-GB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CEC2F9D-50C7-46D9-BF67-A738778EE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55973" y="122368"/>
            <a:ext cx="8412799" cy="6317566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D0F460-F86D-4B73-8C3F-4EEA17AE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385B6-DFB5-4C06-944B-BD764D001059}" type="datetime1">
              <a:rPr lang="en-GB" smtClean="0"/>
              <a:t>20/04/2021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1C97D0-E4B6-4ADE-9951-A56DEACD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13D9A1-B361-4115-8FC2-4436D63B0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454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3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3F6C44-D03F-4790-AB71-AC70F1F2047C}"/>
              </a:ext>
            </a:extLst>
          </p:cNvPr>
          <p:cNvSpPr/>
          <p:nvPr/>
        </p:nvSpPr>
        <p:spPr>
          <a:xfrm>
            <a:off x="440329" y="2945035"/>
            <a:ext cx="3538942" cy="1961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RFQ operated with larger beams and suffered significant beam loss of 25%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22356" y="1329641"/>
            <a:ext cx="42214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Alessandra Lombardi Jean-Baptiste Lallement and Magdalena </a:t>
            </a:r>
            <a:r>
              <a:rPr lang="en-GB" dirty="0" err="1"/>
              <a:t>Kaja</a:t>
            </a:r>
            <a:endParaRPr lang="en-GB" dirty="0"/>
          </a:p>
          <a:p>
            <a:r>
              <a:rPr lang="en-US" dirty="0"/>
              <a:t>10 march 2020</a:t>
            </a:r>
          </a:p>
          <a:p>
            <a:r>
              <a:rPr lang="en-GB" dirty="0">
                <a:hlinkClick r:id="rId2"/>
              </a:rPr>
              <a:t>https://indico.cern.ch/event/895036/</a:t>
            </a:r>
            <a:endParaRPr lang="en-GB" dirty="0"/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C3C5AB-A29A-4FB0-9329-DE456619C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77FB-0406-48D6-82DA-61DCAB489802}" type="datetime1">
              <a:rPr lang="en-GB" smtClean="0"/>
              <a:t>20/04/2021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3F695A-EE13-4163-AF76-BDB9ACCF7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BD3D03-E0F8-4FE6-B304-6FCBB462A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11</a:t>
            </a:fld>
            <a:endParaRPr lang="en-GB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111AA887-FFEE-40B1-A63D-95FFD8A9D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33739" y="911224"/>
            <a:ext cx="7837988" cy="5445125"/>
          </a:xfrm>
        </p:spPr>
      </p:pic>
    </p:spTree>
    <p:extLst>
      <p:ext uri="{BB962C8B-B14F-4D97-AF65-F5344CB8AC3E}">
        <p14:creationId xmlns:p14="http://schemas.microsoft.com/office/powerpoint/2010/main" val="4343014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 4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6192" y="318844"/>
            <a:ext cx="3381375" cy="619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307" y="949876"/>
            <a:ext cx="5610225" cy="95250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782" y="2041863"/>
            <a:ext cx="4625718" cy="3525098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802" y="2041863"/>
            <a:ext cx="1414395" cy="19752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5" y="1576938"/>
            <a:ext cx="5276027" cy="2191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649" y="3908128"/>
            <a:ext cx="5114103" cy="21905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01158" y="4935906"/>
            <a:ext cx="218284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1e19 H-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/ 2.5cm^2</a:t>
            </a:r>
          </a:p>
          <a:p>
            <a:r>
              <a:rPr lang="en-US" sz="2400" dirty="0">
                <a:solidFill>
                  <a:srgbClr val="FF0000"/>
                </a:solidFill>
              </a:rPr>
              <a:t>= </a:t>
            </a:r>
            <a:r>
              <a:rPr lang="en-US" sz="2400" b="1" dirty="0">
                <a:solidFill>
                  <a:srgbClr val="FF0000"/>
                </a:solidFill>
              </a:rPr>
              <a:t>4e18</a:t>
            </a:r>
            <a:r>
              <a:rPr lang="en-US" sz="2400" dirty="0">
                <a:solidFill>
                  <a:srgbClr val="FF0000"/>
                </a:solidFill>
              </a:rPr>
              <a:t> H-/cm^2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BAA32B-7D07-4CCB-8B8C-1DFA7B006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06E30-5B23-4B6E-A735-952734B5E70E}" type="datetime1">
              <a:rPr lang="en-GB" smtClean="0"/>
              <a:t>20/04/2021</a:t>
            </a:fld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CADEB6F2-1499-4666-B515-ED380929D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E0D6EC2-864D-48BF-9B23-62E00ECD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9017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Links 5, 6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FAEE19-3D65-4099-8EA5-57849C86FF07}"/>
              </a:ext>
            </a:extLst>
          </p:cNvPr>
          <p:cNvSpPr/>
          <p:nvPr/>
        </p:nvSpPr>
        <p:spPr>
          <a:xfrm>
            <a:off x="7173351" y="2456522"/>
            <a:ext cx="1890750" cy="2372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Blistering, degrade high gradient performance --&gt; more breakdowns</a:t>
            </a:r>
            <a:r>
              <a:rPr lang="en-US" sz="2400" dirty="0"/>
              <a:t> 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7313350" y="1690688"/>
            <a:ext cx="3747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This needs to be verified</a:t>
            </a:r>
            <a:endParaRPr lang="en-GB" sz="2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207E57-8BCF-4E43-B8A6-EE3AA5C1BC61}"/>
              </a:ext>
            </a:extLst>
          </p:cNvPr>
          <p:cNvSpPr/>
          <p:nvPr/>
        </p:nvSpPr>
        <p:spPr>
          <a:xfrm>
            <a:off x="9275950" y="2456522"/>
            <a:ext cx="1890750" cy="23729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More breakdowns, more blisters, -&gt; more surface erosion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33399" y="1746558"/>
            <a:ext cx="561594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order to characterize and understand the impact of the beam induced damage on the high gradient performance of the L4-RFQ it has been proposed to used </a:t>
            </a:r>
            <a:r>
              <a:rPr lang="en-US" sz="2800" b="1" dirty="0"/>
              <a:t>high voltage DC breakdown test setup</a:t>
            </a:r>
            <a:r>
              <a:rPr lang="en-US" sz="2800" dirty="0"/>
              <a:t> at CERN in combination with irradiation in the </a:t>
            </a:r>
            <a:r>
              <a:rPr lang="en-US" sz="2800" b="1" dirty="0"/>
              <a:t>H- source test stand</a:t>
            </a:r>
            <a:endParaRPr lang="en-GB" sz="2800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98A830-E6C1-47EE-ACEA-5D50EEC07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8258-6800-4399-90EA-72E61097C12B}" type="datetime1">
              <a:rPr lang="en-GB" smtClean="0"/>
              <a:t>20/04/2021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A13B15-78EF-4388-B2D9-6D51A3D3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113900-24A1-4853-92B4-0B29F1EF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386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995" y="151327"/>
            <a:ext cx="10515600" cy="1325563"/>
          </a:xfrm>
        </p:spPr>
        <p:txBody>
          <a:bodyPr/>
          <a:lstStyle/>
          <a:p>
            <a:r>
              <a:rPr lang="en-US" dirty="0"/>
              <a:t>Connection between L4-RFQ and DC setup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6600"/>
          <a:stretch/>
        </p:blipFill>
        <p:spPr>
          <a:xfrm>
            <a:off x="129540" y="1111250"/>
            <a:ext cx="6093506" cy="5299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9800" y="1078467"/>
            <a:ext cx="3347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Electric field distribution for V=1V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193" y="1011211"/>
            <a:ext cx="5885637" cy="44142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9966" y="5185069"/>
            <a:ext cx="5741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DC pulses, 500 ns to </a:t>
            </a:r>
            <a:r>
              <a:rPr lang="en-US" sz="2400" b="1" dirty="0"/>
              <a:t>100 µs</a:t>
            </a:r>
            <a:r>
              <a:rPr lang="en-US" sz="2400" dirty="0"/>
              <a:t>, voltages up to </a:t>
            </a:r>
            <a:r>
              <a:rPr lang="en-US" sz="3200" b="1" dirty="0">
                <a:solidFill>
                  <a:srgbClr val="FF0000"/>
                </a:solidFill>
              </a:rPr>
              <a:t>10 kV </a:t>
            </a:r>
            <a:r>
              <a:rPr lang="en-US" sz="2400" dirty="0"/>
              <a:t>with gap range of 20 to </a:t>
            </a:r>
            <a:r>
              <a:rPr lang="en-US" sz="3200" b="1" dirty="0">
                <a:solidFill>
                  <a:srgbClr val="FF0000"/>
                </a:solidFill>
              </a:rPr>
              <a:t>100 µm </a:t>
            </a:r>
            <a:r>
              <a:rPr lang="en-US" sz="2400" dirty="0"/>
              <a:t>and repetition rate of up to 3 kHz. 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376404" y="5425440"/>
            <a:ext cx="450636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78.3 kV =&gt; 34 MV/m</a:t>
            </a:r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BA8663-CE50-4584-AD8C-81394084D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2F56F-E724-4229-ACC4-C1DA6C70744B}" type="datetime1">
              <a:rPr lang="en-GB" smtClean="0"/>
              <a:t>20/04/2021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05D96E5-7A5F-43F1-B88F-E02444CD6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7CFC722-CF05-4DA5-BF7E-65EC7172D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375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7AC8E2-624A-4223-B569-E867F10AE76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0600" y="86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Gap dependency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3716"/>
            <a:ext cx="6350454" cy="3461684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Grudiev, RFQ development at CERN, HG2021</a:t>
            </a: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843016" y="1621148"/>
            <a:ext cx="6154105" cy="3461684"/>
            <a:chOff x="5843016" y="1869269"/>
            <a:chExt cx="6154105" cy="34616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3016" y="1869269"/>
              <a:ext cx="6154105" cy="3461684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6760447" y="2225407"/>
              <a:ext cx="102946" cy="9083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6765337" y="2374158"/>
              <a:ext cx="102946" cy="9083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6768029" y="2657484"/>
              <a:ext cx="102946" cy="90834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6765337" y="2518019"/>
              <a:ext cx="102946" cy="90834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934237" y="1946539"/>
            <a:ext cx="102946" cy="908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939127" y="2095290"/>
            <a:ext cx="102946" cy="9083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41819" y="2378616"/>
            <a:ext cx="102946" cy="90834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939127" y="2239151"/>
            <a:ext cx="102946" cy="90834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8874897" y="406777"/>
                <a:ext cx="1852448" cy="92198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𝐸</m:t>
                      </m:r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num>
                        <m:den>
                          <m: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4897" y="406777"/>
                <a:ext cx="1852448" cy="921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9226986" y="5594022"/>
            <a:ext cx="1750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I. Profatilova</a:t>
            </a:r>
            <a:endParaRPr lang="en-GB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038" y="130770"/>
            <a:ext cx="2209490" cy="1652627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3F2ED8F-56A9-47B8-B28F-5A69BF979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821A2-81CC-47BC-8699-FF9346FE58B1}" type="datetime1">
              <a:rPr lang="en-GB" smtClean="0"/>
              <a:t>20/04/2021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693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/>
          <a:stretch/>
        </p:blipFill>
        <p:spPr>
          <a:xfrm>
            <a:off x="93701" y="1067522"/>
            <a:ext cx="8352142" cy="5097622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684259" y="599766"/>
                <a:ext cx="5192649" cy="93551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𝑛𝑜𝑟𝑚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𝑚𝑎𝑥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kumimoji="0" lang="en-GB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GB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GB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en-GB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0.72</m:t>
                          </m:r>
                        </m:sup>
                      </m:sSup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259" y="599766"/>
                <a:ext cx="5192649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389704" y="1604881"/>
                <a:ext cx="183274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𝑚𝑎𝑥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=7747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𝑉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𝑚𝑎𝑥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=100 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9704" y="1604881"/>
                <a:ext cx="1832746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3400" y="2247691"/>
            <a:ext cx="3378693" cy="349613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0578" y="5743826"/>
            <a:ext cx="11760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                                                                                                                              In, </a:t>
            </a:r>
            <a:r>
              <a:rPr lang="en-GB" sz="2000" dirty="0">
                <a:hlinkClick r:id="rId6"/>
              </a:rPr>
              <a:t>https://indico.cern.ch/event/774570/</a:t>
            </a:r>
            <a:endParaRPr lang="en-US" sz="2000" dirty="0"/>
          </a:p>
          <a:p>
            <a:r>
              <a:rPr lang="en-US" sz="2000" b="1" dirty="0">
                <a:solidFill>
                  <a:srgbClr val="FF0000"/>
                </a:solidFill>
              </a:rPr>
              <a:t>Walter suggested that this scaling might be relevant not only for DC gap systems abut also for RFQs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3701" y="209716"/>
            <a:ext cx="64924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Voltage vs surface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E-field scaling law in DC gaps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749A8B-F860-4A57-AF51-F1107DCA3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087F5-717B-4D3B-93C8-DDBBE2C1420C}" type="datetime1">
              <a:rPr lang="en-GB" smtClean="0"/>
              <a:t>20/04/2021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B5AB87-5B56-4008-BE59-053745401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9D8A902-AF4B-49E7-89CA-0F636A7C1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860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7"/>
          <a:stretch/>
        </p:blipFill>
        <p:spPr>
          <a:xfrm>
            <a:off x="93701" y="860385"/>
            <a:ext cx="9296003" cy="5673695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623299" y="440479"/>
                <a:ext cx="5192649" cy="93551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𝑛𝑜𝑟𝑚</m:t>
                          </m:r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𝑉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𝑚𝑎𝑥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kumimoji="0" lang="en-GB" sz="2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  <m:sSup>
                        <m:sSupPr>
                          <m:ctrlPr>
                            <a:rPr kumimoji="0" lang="en-GB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GB" sz="2400" b="0" i="1" u="none" strike="noStrike" kern="1200" cap="none" spc="0" normalizeH="0" baseline="0" noProof="0" dirty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GB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kumimoji="0" lang="en-GB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𝑑</m:t>
                                      </m:r>
                                    </m:e>
                                    <m:sub>
                                      <m:r>
                                        <a:rPr kumimoji="0" lang="en-US" sz="2400" b="0" i="1" u="none" strike="noStrike" kern="1200" cap="none" spc="0" normalizeH="0" baseline="0" noProof="0" dirty="0" smtClean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 dirty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0.72</m:t>
                          </m:r>
                        </m:sup>
                      </m:sSup>
                    </m:oMath>
                  </m:oMathPara>
                </a14:m>
                <a:endPara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3299" y="440479"/>
                <a:ext cx="5192649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389704" y="1604881"/>
                <a:ext cx="1832746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𝑉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𝑚𝑎𝑥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=7747 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𝑉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GB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𝑚𝑎𝑥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=100 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  <m:r>
                        <a:rPr kumimoji="0" lang="en-US" sz="18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𝑚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9704" y="1604881"/>
                <a:ext cx="1832746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75839" y="323920"/>
            <a:ext cx="63474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Making one step further gives the connection: L4-RFQ &lt;-&gt; DC setup</a:t>
            </a:r>
          </a:p>
          <a:p>
            <a:endParaRPr lang="en-GB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656864" y="1531600"/>
            <a:ext cx="56007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044940" y="2632780"/>
            <a:ext cx="266823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V = 78.3 kV; 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Es</a:t>
            </a:r>
            <a:r>
              <a:rPr lang="en-US" sz="3200" dirty="0">
                <a:solidFill>
                  <a:srgbClr val="FF0000"/>
                </a:solidFill>
              </a:rPr>
              <a:t> = 34 MV/m</a:t>
            </a:r>
          </a:p>
          <a:p>
            <a:r>
              <a:rPr lang="en-US" sz="3200" dirty="0">
                <a:solidFill>
                  <a:srgbClr val="FF0000"/>
                </a:solidFill>
              </a:rPr>
              <a:t>d = V/</a:t>
            </a:r>
            <a:r>
              <a:rPr lang="en-US" sz="3200" dirty="0" err="1">
                <a:solidFill>
                  <a:srgbClr val="FF0000"/>
                </a:solidFill>
              </a:rPr>
              <a:t>Es</a:t>
            </a:r>
            <a:r>
              <a:rPr lang="en-US" sz="3200" dirty="0">
                <a:solidFill>
                  <a:srgbClr val="FF0000"/>
                </a:solidFill>
              </a:rPr>
              <a:t> 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=&gt; </a:t>
            </a:r>
          </a:p>
          <a:p>
            <a:r>
              <a:rPr lang="en-US" sz="3200" dirty="0" err="1">
                <a:solidFill>
                  <a:srgbClr val="FF0000"/>
                </a:solidFill>
              </a:rPr>
              <a:t>Enorm</a:t>
            </a:r>
            <a:r>
              <a:rPr lang="en-US" sz="3200" dirty="0">
                <a:solidFill>
                  <a:srgbClr val="FF0000"/>
                </a:solidFill>
              </a:rPr>
              <a:t> = 1.05</a:t>
            </a:r>
          </a:p>
          <a:p>
            <a:endParaRPr lang="en-GB" dirty="0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8078680" y="1604881"/>
            <a:ext cx="1050080" cy="261659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B9A890-79EA-4C28-A559-6B5F0786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623BCA-F410-47BB-B164-14289BBF8801}" type="datetime1">
              <a:rPr lang="en-GB" smtClean="0"/>
              <a:t>20/04/2021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18F106-4389-4064-B15F-558954786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C00F256-73A7-4C34-9B29-2E0BD091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351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8991294" y="1178742"/>
                <a:ext cx="2668177" cy="5892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𝑛𝑜𝑟𝑚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𝐷𝐶</m:t>
                            </m:r>
                          </m:sub>
                        </m:sSub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𝐷𝐶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0.7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91294" y="1178742"/>
                <a:ext cx="2668177" cy="5892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903656" y="1911490"/>
            <a:ext cx="3062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d = V/</a:t>
            </a:r>
            <a:r>
              <a:rPr lang="de-DE" sz="1600" dirty="0" err="1"/>
              <a:t>E</a:t>
            </a:r>
            <a:r>
              <a:rPr lang="de-DE" sz="1600" baseline="-25000" dirty="0" err="1"/>
              <a:t>max</a:t>
            </a:r>
            <a:endParaRPr lang="de-DE" sz="1600" baseline="-25000" dirty="0"/>
          </a:p>
          <a:p>
            <a:r>
              <a:rPr lang="de-DE" sz="1600" dirty="0" err="1"/>
              <a:t>where</a:t>
            </a:r>
            <a:endParaRPr lang="de-DE" sz="1600" dirty="0"/>
          </a:p>
          <a:p>
            <a:r>
              <a:rPr lang="de-DE" sz="1600" dirty="0"/>
              <a:t>V = max. </a:t>
            </a:r>
            <a:r>
              <a:rPr lang="de-DE" sz="1600" dirty="0" err="1"/>
              <a:t>measured</a:t>
            </a:r>
            <a:r>
              <a:rPr lang="de-DE" sz="1600" dirty="0"/>
              <a:t> inter-</a:t>
            </a:r>
            <a:r>
              <a:rPr lang="de-DE" sz="1600" dirty="0" err="1"/>
              <a:t>vane</a:t>
            </a:r>
            <a:r>
              <a:rPr lang="de-DE" sz="1600" dirty="0"/>
              <a:t> </a:t>
            </a:r>
            <a:r>
              <a:rPr lang="de-DE" sz="1600" dirty="0" err="1"/>
              <a:t>voltage</a:t>
            </a:r>
            <a:br>
              <a:rPr lang="de-DE" sz="1600" dirty="0"/>
            </a:br>
            <a:r>
              <a:rPr lang="de-DE" sz="1600" dirty="0" err="1"/>
              <a:t>E</a:t>
            </a:r>
            <a:r>
              <a:rPr lang="de-DE" sz="1600" baseline="-25000" dirty="0" err="1"/>
              <a:t>max</a:t>
            </a:r>
            <a:r>
              <a:rPr lang="de-DE" sz="1600" dirty="0"/>
              <a:t> = max. </a:t>
            </a:r>
            <a:r>
              <a:rPr lang="de-DE" sz="1600" dirty="0" err="1"/>
              <a:t>measured</a:t>
            </a:r>
            <a:r>
              <a:rPr lang="de-DE" sz="1600" dirty="0"/>
              <a:t> </a:t>
            </a:r>
            <a:r>
              <a:rPr lang="de-DE" sz="1600" dirty="0" err="1"/>
              <a:t>surface</a:t>
            </a:r>
            <a:r>
              <a:rPr lang="de-DE" sz="1600" dirty="0"/>
              <a:t> </a:t>
            </a:r>
            <a:r>
              <a:rPr lang="de-DE" sz="1600" dirty="0" err="1"/>
              <a:t>field</a:t>
            </a:r>
            <a:endParaRPr lang="de-DE" sz="1600" dirty="0"/>
          </a:p>
          <a:p>
            <a:r>
              <a:rPr lang="de-DE" sz="1600" dirty="0"/>
              <a:t>V</a:t>
            </a:r>
            <a:r>
              <a:rPr lang="de-DE" sz="1600" baseline="-25000" dirty="0"/>
              <a:t>DC</a:t>
            </a:r>
            <a:r>
              <a:rPr lang="de-DE" sz="1600" dirty="0"/>
              <a:t> = 7747 V, </a:t>
            </a:r>
            <a:r>
              <a:rPr lang="de-DE" sz="1600" dirty="0" err="1"/>
              <a:t>d</a:t>
            </a:r>
            <a:r>
              <a:rPr lang="de-DE" sz="1600" baseline="-25000" dirty="0" err="1"/>
              <a:t>DC</a:t>
            </a:r>
            <a:r>
              <a:rPr lang="de-DE" sz="1600" dirty="0"/>
              <a:t> = 100 µm </a:t>
            </a:r>
            <a:r>
              <a:rPr lang="de-DE" sz="1600" dirty="0" err="1"/>
              <a:t>from</a:t>
            </a:r>
            <a:r>
              <a:rPr lang="de-DE" sz="1600" dirty="0"/>
              <a:t> DC </a:t>
            </a:r>
            <a:r>
              <a:rPr lang="de-DE" sz="1600" dirty="0" err="1"/>
              <a:t>experiment</a:t>
            </a:r>
            <a:endParaRPr lang="de-DE" sz="160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A5AC8D1-02F7-4292-B887-BB4F688B8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5742"/>
            <a:ext cx="10515600" cy="662782"/>
          </a:xfrm>
        </p:spPr>
        <p:txBody>
          <a:bodyPr>
            <a:normAutofit fontScale="90000"/>
          </a:bodyPr>
          <a:lstStyle/>
          <a:p>
            <a:r>
              <a:rPr lang="de-DE" dirty="0"/>
              <a:t>„Gap </a:t>
            </a:r>
            <a:r>
              <a:rPr lang="de-DE" dirty="0" err="1"/>
              <a:t>scaling</a:t>
            </a:r>
            <a:r>
              <a:rPr lang="de-DE" dirty="0"/>
              <a:t>“ </a:t>
            </a:r>
            <a:r>
              <a:rPr lang="de-DE" dirty="0" err="1"/>
              <a:t>for</a:t>
            </a:r>
            <a:r>
              <a:rPr lang="de-DE" dirty="0"/>
              <a:t> RFQs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FCF971-81B9-48B9-8C20-65E7418FC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44" y="5274275"/>
            <a:ext cx="3676650" cy="685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5D64DB-47B2-4627-9343-E4C1B07421A5}"/>
              </a:ext>
            </a:extLst>
          </p:cNvPr>
          <p:cNvSpPr txBox="1"/>
          <p:nvPr/>
        </p:nvSpPr>
        <p:spPr>
          <a:xfrm>
            <a:off x="8991294" y="507576"/>
            <a:ext cx="236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Hermann Pommerenke</a:t>
            </a:r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FB0494-D636-42F0-A8EE-D24B477E71AA}"/>
              </a:ext>
            </a:extLst>
          </p:cNvPr>
          <p:cNvGrpSpPr/>
          <p:nvPr/>
        </p:nvGrpSpPr>
        <p:grpSpPr>
          <a:xfrm>
            <a:off x="489244" y="1026270"/>
            <a:ext cx="8344073" cy="4090259"/>
            <a:chOff x="237744" y="692808"/>
            <a:chExt cx="7599294" cy="368804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r="52923"/>
            <a:stretch/>
          </p:blipFill>
          <p:spPr>
            <a:xfrm>
              <a:off x="237744" y="692808"/>
              <a:ext cx="5515784" cy="368804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02AE281-B678-4038-B289-3525AB9DA1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17"/>
            <a:stretch/>
          </p:blipFill>
          <p:spPr>
            <a:xfrm>
              <a:off x="5753528" y="692808"/>
              <a:ext cx="2083510" cy="3688048"/>
            </a:xfrm>
            <a:prstGeom prst="rect">
              <a:avLst/>
            </a:prstGeom>
          </p:spPr>
        </p:pic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D0081B06-7693-4395-A55F-754542CC1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5949A-E9E9-4BD7-8358-7FFCA565CEA5}" type="datetime1">
              <a:rPr lang="en-GB" smtClean="0"/>
              <a:t>20/04/2021</a:t>
            </a:fld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1819E89-119D-4D5F-B34C-CE9C8125B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7E8AFD9-28AF-4387-96FC-D07A18CD1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18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0C4E2F-4BCD-4777-8AE8-EFE2BAA00A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867" b="10588"/>
          <a:stretch/>
        </p:blipFill>
        <p:spPr>
          <a:xfrm>
            <a:off x="4288706" y="5690735"/>
            <a:ext cx="7474803" cy="6427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9DA34A-DAF7-40E9-ABBC-000D92B5EF9B}"/>
              </a:ext>
            </a:extLst>
          </p:cNvPr>
          <p:cNvSpPr txBox="1"/>
          <p:nvPr/>
        </p:nvSpPr>
        <p:spPr>
          <a:xfrm>
            <a:off x="4314092" y="5354134"/>
            <a:ext cx="787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Kilpatrick limit: </a:t>
            </a:r>
            <a:r>
              <a:rPr lang="en-GB" sz="1200" dirty="0">
                <a:hlinkClick r:id="rId6"/>
              </a:rPr>
              <a:t>A CRITERION FOR VACUUM SPARKING DESIGNED TO INCLUDE BOTH R.F. AND D.C (escholarship.org)</a:t>
            </a:r>
            <a:r>
              <a:rPr lang="en-US" sz="1200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0260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4" y="18255"/>
            <a:ext cx="12181436" cy="1325563"/>
          </a:xfrm>
        </p:spPr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Sc and RF </a:t>
            </a:r>
            <a:r>
              <a:rPr lang="de-DE" dirty="0" err="1"/>
              <a:t>pulsed</a:t>
            </a:r>
            <a:r>
              <a:rPr lang="de-DE" dirty="0"/>
              <a:t> </a:t>
            </a:r>
            <a:r>
              <a:rPr lang="de-DE" dirty="0" err="1"/>
              <a:t>heating</a:t>
            </a:r>
            <a:r>
              <a:rPr lang="de-DE" dirty="0"/>
              <a:t>? (HF-RFQ)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946" y="1385686"/>
            <a:ext cx="5921208" cy="4741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850" y="3682653"/>
            <a:ext cx="11201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342900" indent="-342900">
              <a:buAutoNum type="alphaLcParenBoth"/>
            </a:pP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4775" y="1800831"/>
            <a:ext cx="32194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Emax</a:t>
            </a:r>
            <a:r>
              <a:rPr lang="en-US" sz="1600" dirty="0"/>
              <a:t> on vane tip (2.0 Kilpatrick)</a:t>
            </a:r>
            <a:br>
              <a:rPr lang="en-US" sz="1600" dirty="0"/>
            </a:br>
            <a:endParaRPr lang="en-US" sz="1600" dirty="0"/>
          </a:p>
          <a:p>
            <a:r>
              <a:rPr lang="en-US" sz="1600" dirty="0"/>
              <a:t>small hotspot on inter-module gap</a:t>
            </a:r>
          </a:p>
          <a:p>
            <a:r>
              <a:rPr lang="en-US" sz="1600" dirty="0"/>
              <a:t>(2.2 Kilpatrick)</a:t>
            </a:r>
          </a:p>
          <a:p>
            <a:endParaRPr lang="en-US" sz="1600" dirty="0"/>
          </a:p>
          <a:p>
            <a:r>
              <a:rPr lang="en-US" b="1" dirty="0" err="1"/>
              <a:t>Es,max</a:t>
            </a:r>
            <a:r>
              <a:rPr lang="en-US" b="1" dirty="0"/>
              <a:t> = 50 MV/m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775" y="4395096"/>
            <a:ext cx="3219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Hmax</a:t>
            </a:r>
            <a:r>
              <a:rPr lang="en-US" sz="1600" dirty="0"/>
              <a:t> on vane undercut edge</a:t>
            </a:r>
            <a:br>
              <a:rPr lang="en-US" sz="1600" dirty="0"/>
            </a:br>
            <a:br>
              <a:rPr lang="en-US" sz="1600" dirty="0"/>
            </a:br>
            <a:r>
              <a:rPr lang="en-US" sz="1600" dirty="0"/>
              <a:t>resulting pulsed heating:</a:t>
            </a:r>
          </a:p>
          <a:p>
            <a:r>
              <a:rPr lang="en-US" b="1" dirty="0"/>
              <a:t>ΔT = 1.8 K </a:t>
            </a:r>
            <a:r>
              <a:rPr lang="en-US" sz="1600" dirty="0"/>
              <a:t>(critical: 40K)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10650" y="1900786"/>
            <a:ext cx="32194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Sc</a:t>
            </a:r>
            <a:r>
              <a:rPr lang="en-US" sz="1600" dirty="0"/>
              <a:t> maximum is not on vane, i.e. not in location of breakdowns</a:t>
            </a:r>
          </a:p>
          <a:p>
            <a:endParaRPr lang="en-US" sz="1600" dirty="0"/>
          </a:p>
          <a:p>
            <a:r>
              <a:rPr lang="en-US" sz="1600" dirty="0"/>
              <a:t>E &amp; H are well-separated in RFQ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010650" y="3917871"/>
            <a:ext cx="321945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Sc</a:t>
            </a:r>
            <a:r>
              <a:rPr lang="en-US" sz="1600" dirty="0"/>
              <a:t> maximum is located on undercut edge next to dipole rod</a:t>
            </a:r>
          </a:p>
          <a:p>
            <a:endParaRPr lang="en-US" sz="1600" dirty="0"/>
          </a:p>
          <a:p>
            <a:r>
              <a:rPr lang="en-US" sz="1600" dirty="0"/>
              <a:t>not critical either, scaled threshold at 20 us: </a:t>
            </a:r>
            <a:r>
              <a:rPr lang="en-US" b="1" dirty="0"/>
              <a:t>860 </a:t>
            </a:r>
            <a:r>
              <a:rPr lang="en-US" b="1" dirty="0" err="1"/>
              <a:t>mW</a:t>
            </a:r>
            <a:r>
              <a:rPr lang="en-US" b="1" dirty="0"/>
              <a:t>/um²</a:t>
            </a:r>
            <a:endParaRPr lang="en-US" sz="16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790F8D-4985-49B2-9B94-8E28A847A225}"/>
              </a:ext>
            </a:extLst>
          </p:cNvPr>
          <p:cNvSpPr txBox="1"/>
          <p:nvPr/>
        </p:nvSpPr>
        <p:spPr>
          <a:xfrm>
            <a:off x="9228054" y="5664430"/>
            <a:ext cx="236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Hermann Pommerenke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EA2B25C-88C9-4375-9279-E3B46EE6A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6C6D4-D1C9-47EC-8FC0-2C05F6006376}" type="datetime1">
              <a:rPr lang="en-GB" smtClean="0"/>
              <a:t>20/04/2021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2F1FE00-27C5-449A-B54E-620E62FC3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24928C1-5901-48B0-8A65-A14AB48A4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224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8D6FF-38B6-45B8-B95D-43DCCCD9F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E1324-0BD9-4BC6-86B4-731451D2A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040446" cy="4351338"/>
          </a:xfrm>
        </p:spPr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Breakdowns and beam loss in RFQs: is there any connection?</a:t>
            </a:r>
          </a:p>
          <a:p>
            <a:r>
              <a:rPr lang="en-US" dirty="0"/>
              <a:t>Material Study for better high gradient performance in the presence of beam loss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0820-5C66-4A44-9A36-36B60718A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BE792-73E0-40AD-951A-4992B83196F4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76159-C5FF-42E8-BAC3-EBE3A58AF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56BF6-60DB-4AC1-ACDB-63F39ADEA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824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84" y="415924"/>
            <a:ext cx="10515600" cy="800100"/>
          </a:xfrm>
        </p:spPr>
        <p:txBody>
          <a:bodyPr/>
          <a:lstStyle/>
          <a:p>
            <a:r>
              <a:rPr lang="en-US" dirty="0"/>
              <a:t>L4-RFQ: E-field and Sc (2D)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184" y="1690688"/>
            <a:ext cx="5999572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4122" y="1690688"/>
            <a:ext cx="6027694" cy="4371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69380" y="1700612"/>
            <a:ext cx="216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 [W/m^2] for V=1V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447584" y="4383444"/>
          <a:ext cx="464820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0464">
                  <a:extLst>
                    <a:ext uri="{9D8B030D-6E8A-4147-A177-3AD203B41FA5}">
                      <a16:colId xmlns:a16="http://schemas.microsoft.com/office/drawing/2014/main" val="2003387812"/>
                    </a:ext>
                  </a:extLst>
                </a:gridCol>
                <a:gridCol w="1495508">
                  <a:extLst>
                    <a:ext uri="{9D8B030D-6E8A-4147-A177-3AD203B41FA5}">
                      <a16:colId xmlns:a16="http://schemas.microsoft.com/office/drawing/2014/main" val="1293680369"/>
                    </a:ext>
                  </a:extLst>
                </a:gridCol>
                <a:gridCol w="1822229">
                  <a:extLst>
                    <a:ext uri="{9D8B030D-6E8A-4147-A177-3AD203B41FA5}">
                      <a16:colId xmlns:a16="http://schemas.microsoft.com/office/drawing/2014/main" val="8005720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78.27</a:t>
                      </a:r>
                      <a:r>
                        <a:rPr lang="en-US" baseline="0" dirty="0"/>
                        <a:t> kV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4253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E-field</a:t>
                      </a:r>
                      <a:r>
                        <a:rPr lang="en-US" baseline="0" dirty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394 V/m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30.8</a:t>
                      </a:r>
                      <a:r>
                        <a:rPr lang="en-US" baseline="0" dirty="0"/>
                        <a:t> MV/m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702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0.66 W/m</a:t>
                      </a:r>
                      <a:r>
                        <a:rPr lang="en-US" baseline="30000" dirty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0.004 MW/mm</a:t>
                      </a:r>
                      <a:r>
                        <a:rPr lang="en-US" b="1" baseline="30000" dirty="0"/>
                        <a:t>2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31512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257546" y="4301389"/>
            <a:ext cx="2202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limit scaled to 200us: 4(200ns/200us)^1/3 =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0.4 MW/mm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95E6F-1472-4067-94BB-A2456B1F1967}"/>
              </a:ext>
            </a:extLst>
          </p:cNvPr>
          <p:cNvSpPr txBox="1"/>
          <p:nvPr/>
        </p:nvSpPr>
        <p:spPr>
          <a:xfrm>
            <a:off x="1735630" y="1670292"/>
            <a:ext cx="2434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E-field [MV/m] for V=1V</a:t>
            </a:r>
            <a:endParaRPr lang="en-GB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EB7BA4C-9887-4387-B921-13DD47A56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B03A1-0C3F-4538-88EA-14D7182CA4E5}" type="datetime1">
              <a:rPr lang="en-GB" smtClean="0"/>
              <a:t>20/04/2021</a:t>
            </a:fld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8002619-D6D3-4457-8696-348772AB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1F64219-9A3F-4C2F-8B8D-AC4B646E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854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2624" y="25826"/>
            <a:ext cx="9746751" cy="1143000"/>
          </a:xfrm>
        </p:spPr>
        <p:txBody>
          <a:bodyPr>
            <a:normAutofit/>
          </a:bodyPr>
          <a:lstStyle/>
          <a:p>
            <a:r>
              <a:rPr lang="en-GB" sz="3600" dirty="0"/>
              <a:t>Summary on the high-power RF constraints for CLIC X-band RF structure design (2013)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02588" y="1196673"/>
            <a:ext cx="8674100" cy="1698927"/>
          </a:xfrm>
          <a:prstGeom prst="rect">
            <a:avLst/>
          </a:prstGeom>
          <a:solidFill>
            <a:srgbClr val="FFFF99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3300"/>
              </a:buClr>
              <a:buSzPct val="90000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RF breakdown and pulsed surface heating constraints used for CLIC_G design (2007):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3300"/>
              </a:buClr>
              <a:buSzPct val="90000"/>
              <a:buFontTx/>
              <a:buChar char="•"/>
              <a:defRPr/>
            </a:pPr>
            <a:r>
              <a:rPr lang="en-US" sz="2400" kern="0" dirty="0" err="1">
                <a:solidFill>
                  <a:sysClr val="windowText" lastClr="000000"/>
                </a:solidFill>
              </a:rPr>
              <a:t>E</a:t>
            </a:r>
            <a:r>
              <a:rPr lang="en-US" sz="2400" kern="0" baseline="-25000" dirty="0" err="1">
                <a:solidFill>
                  <a:sysClr val="windowText" lastClr="000000"/>
                </a:solidFill>
              </a:rPr>
              <a:t>s</a:t>
            </a:r>
            <a:r>
              <a:rPr lang="en-US" sz="2400" kern="0" baseline="30000" dirty="0" err="1">
                <a:solidFill>
                  <a:sysClr val="windowText" lastClr="000000"/>
                </a:solidFill>
              </a:rPr>
              <a:t>max</a:t>
            </a:r>
            <a:r>
              <a:rPr lang="en-US" sz="2400" kern="0" dirty="0">
                <a:solidFill>
                  <a:sysClr val="windowText" lastClr="000000"/>
                </a:solidFill>
              </a:rPr>
              <a:t> &lt; 250 MV/m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3300"/>
              </a:buClr>
              <a:buSzPct val="90000"/>
              <a:buFontTx/>
              <a:buChar char="•"/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P</a:t>
            </a:r>
            <a:r>
              <a:rPr lang="en-US" sz="2400" kern="0" baseline="-25000" dirty="0">
                <a:solidFill>
                  <a:sysClr val="windowText" lastClr="000000"/>
                </a:solidFill>
              </a:rPr>
              <a:t>in</a:t>
            </a:r>
            <a:r>
              <a:rPr lang="en-US" sz="2400" kern="0" dirty="0">
                <a:solidFill>
                  <a:sysClr val="windowText" lastClr="000000"/>
                </a:solidFill>
              </a:rPr>
              <a:t>/</a:t>
            </a:r>
            <a:r>
              <a:rPr lang="en-US" sz="2400" kern="0" dirty="0" err="1">
                <a:solidFill>
                  <a:sysClr val="windowText" lastClr="000000"/>
                </a:solidFill>
              </a:rPr>
              <a:t>C</a:t>
            </a:r>
            <a:r>
              <a:rPr lang="en-US" sz="2400" kern="0" baseline="-25000" dirty="0" err="1">
                <a:solidFill>
                  <a:sysClr val="windowText" lastClr="000000"/>
                </a:solidFill>
              </a:rPr>
              <a:t>in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·</a:t>
            </a:r>
            <a:r>
              <a:rPr lang="en-US" sz="2400" kern="0" dirty="0">
                <a:solidFill>
                  <a:sysClr val="windowText" lastClr="000000"/>
                </a:solidFill>
              </a:rPr>
              <a:t>(</a:t>
            </a:r>
            <a:r>
              <a:rPr lang="en-US" sz="2400" kern="0" dirty="0" err="1">
                <a:solidFill>
                  <a:sysClr val="windowText" lastClr="000000"/>
                </a:solidFill>
              </a:rPr>
              <a:t>t</a:t>
            </a:r>
            <a:r>
              <a:rPr lang="en-US" sz="2400" kern="0" baseline="-25000" dirty="0" err="1">
                <a:solidFill>
                  <a:sysClr val="windowText" lastClr="000000"/>
                </a:solidFill>
              </a:rPr>
              <a:t>p</a:t>
            </a:r>
            <a:r>
              <a:rPr lang="en-US" sz="2400" kern="0" baseline="30000" dirty="0" err="1">
                <a:solidFill>
                  <a:sysClr val="windowText" lastClr="000000"/>
                </a:solidFill>
              </a:rPr>
              <a:t>P</a:t>
            </a:r>
            <a:r>
              <a:rPr lang="en-US" sz="2400" kern="0" dirty="0">
                <a:solidFill>
                  <a:sysClr val="windowText" lastClr="000000"/>
                </a:solidFill>
              </a:rPr>
              <a:t>)</a:t>
            </a:r>
            <a:r>
              <a:rPr lang="en-US" sz="2400" kern="0" baseline="30000" dirty="0">
                <a:solidFill>
                  <a:sysClr val="windowText" lastClr="000000"/>
                </a:solidFill>
              </a:rPr>
              <a:t>1/3</a:t>
            </a:r>
            <a:r>
              <a:rPr lang="en-US" sz="2400" kern="0" dirty="0">
                <a:solidFill>
                  <a:sysClr val="windowText" lastClr="000000"/>
                </a:solidFill>
              </a:rPr>
              <a:t> = 18 MW·ns</a:t>
            </a:r>
            <a:r>
              <a:rPr lang="en-US" sz="2400" kern="0" baseline="30000" dirty="0">
                <a:solidFill>
                  <a:sysClr val="windowText" lastClr="000000"/>
                </a:solidFill>
              </a:rPr>
              <a:t>1/3</a:t>
            </a:r>
            <a:r>
              <a:rPr lang="en-US" sz="2400" kern="0" dirty="0">
                <a:solidFill>
                  <a:sysClr val="windowText" lastClr="000000"/>
                </a:solidFill>
              </a:rPr>
              <a:t>/mm</a:t>
            </a:r>
            <a:endParaRPr lang="en-US" kern="0" dirty="0">
              <a:solidFill>
                <a:sysClr val="windowText" lastClr="000000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FF3300"/>
              </a:buClr>
              <a:buSzPct val="90000"/>
              <a:buFontTx/>
              <a:buChar char="•"/>
            </a:pPr>
            <a:r>
              <a:rPr lang="en-US" sz="2400" kern="0" dirty="0" err="1">
                <a:solidFill>
                  <a:sysClr val="windowText" lastClr="000000"/>
                </a:solidFill>
              </a:rPr>
              <a:t>dT</a:t>
            </a:r>
            <a:r>
              <a:rPr lang="en-US" sz="2400" kern="0" baseline="30000" dirty="0" err="1">
                <a:solidFill>
                  <a:sysClr val="windowText" lastClr="000000"/>
                </a:solidFill>
              </a:rPr>
              <a:t>max</a:t>
            </a:r>
            <a:r>
              <a:rPr lang="en-US" sz="2400" kern="0" dirty="0">
                <a:solidFill>
                  <a:sysClr val="windowText" lastClr="000000"/>
                </a:solidFill>
              </a:rPr>
              <a:t>(</a:t>
            </a:r>
            <a:r>
              <a:rPr lang="en-US" sz="2400" kern="0" dirty="0" err="1">
                <a:solidFill>
                  <a:sysClr val="windowText" lastClr="000000"/>
                </a:solidFill>
              </a:rPr>
              <a:t>H</a:t>
            </a:r>
            <a:r>
              <a:rPr lang="en-US" sz="2400" kern="0" baseline="-25000" dirty="0" err="1">
                <a:solidFill>
                  <a:sysClr val="windowText" lastClr="000000"/>
                </a:solidFill>
              </a:rPr>
              <a:t>s</a:t>
            </a:r>
            <a:r>
              <a:rPr lang="en-US" sz="2400" kern="0" baseline="30000" dirty="0" err="1">
                <a:solidFill>
                  <a:sysClr val="windowText" lastClr="000000"/>
                </a:solidFill>
              </a:rPr>
              <a:t>max</a:t>
            </a:r>
            <a:r>
              <a:rPr lang="en-US" sz="2400" kern="0" dirty="0">
                <a:solidFill>
                  <a:sysClr val="windowText" lastClr="000000"/>
                </a:solidFill>
              </a:rPr>
              <a:t>, </a:t>
            </a:r>
            <a:r>
              <a:rPr lang="en-US" sz="2400" kern="0" dirty="0" err="1">
                <a:solidFill>
                  <a:sysClr val="windowText" lastClr="000000"/>
                </a:solidFill>
              </a:rPr>
              <a:t>t</a:t>
            </a:r>
            <a:r>
              <a:rPr lang="en-US" sz="2400" kern="0" baseline="-25000" dirty="0" err="1">
                <a:solidFill>
                  <a:sysClr val="windowText" lastClr="000000"/>
                </a:solidFill>
              </a:rPr>
              <a:t>p</a:t>
            </a:r>
            <a:r>
              <a:rPr lang="en-US" sz="2400" kern="0" dirty="0">
                <a:solidFill>
                  <a:sysClr val="windowText" lastClr="000000"/>
                </a:solidFill>
              </a:rPr>
              <a:t>) &lt; 56 K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002588" y="3124200"/>
            <a:ext cx="8674100" cy="2474524"/>
          </a:xfrm>
          <a:prstGeom prst="rect">
            <a:avLst/>
          </a:prstGeom>
          <a:solidFill>
            <a:srgbClr val="FFFF99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FF3300"/>
              </a:buClr>
              <a:buSzPct val="90000"/>
              <a:defRPr/>
            </a:pPr>
            <a:r>
              <a:rPr lang="en-US" kern="0" dirty="0">
                <a:solidFill>
                  <a:sysClr val="windowText" lastClr="000000"/>
                </a:solidFill>
              </a:rPr>
              <a:t>Optimistic RF breakdown and pulsed surface heating constraints for BDR=10</a:t>
            </a:r>
            <a:r>
              <a:rPr lang="en-US" kern="0" baseline="30000" dirty="0">
                <a:solidFill>
                  <a:sysClr val="windowText" lastClr="000000"/>
                </a:solidFill>
              </a:rPr>
              <a:t>-6</a:t>
            </a:r>
            <a:r>
              <a:rPr lang="en-US" kern="0" dirty="0">
                <a:solidFill>
                  <a:sysClr val="windowText" lastClr="000000"/>
                </a:solidFill>
              </a:rPr>
              <a:t> </a:t>
            </a:r>
            <a:r>
              <a:rPr lang="en-US" kern="0" dirty="0" err="1">
                <a:solidFill>
                  <a:sysClr val="windowText" lastClr="000000"/>
                </a:solidFill>
              </a:rPr>
              <a:t>bpp</a:t>
            </a:r>
            <a:r>
              <a:rPr lang="en-US" kern="0" dirty="0">
                <a:solidFill>
                  <a:sysClr val="windowText" lastClr="000000"/>
                </a:solidFill>
              </a:rPr>
              <a:t>/m: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3300"/>
              </a:buClr>
              <a:buSzPct val="90000"/>
              <a:buFontTx/>
              <a:buChar char="•"/>
            </a:pPr>
            <a:r>
              <a:rPr lang="en-US" sz="2400" kern="0" dirty="0" err="1">
                <a:solidFill>
                  <a:sysClr val="windowText" lastClr="000000"/>
                </a:solidFill>
              </a:rPr>
              <a:t>E</a:t>
            </a:r>
            <a:r>
              <a:rPr lang="en-US" sz="2400" kern="0" baseline="-25000" dirty="0" err="1">
                <a:solidFill>
                  <a:sysClr val="windowText" lastClr="000000"/>
                </a:solidFill>
              </a:rPr>
              <a:t>s</a:t>
            </a:r>
            <a:r>
              <a:rPr lang="en-US" sz="2400" kern="0" baseline="30000" dirty="0" err="1">
                <a:solidFill>
                  <a:sysClr val="windowText" lastClr="000000"/>
                </a:solidFill>
              </a:rPr>
              <a:t>max</a:t>
            </a:r>
            <a:r>
              <a:rPr lang="en-US" sz="2400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·</a:t>
            </a:r>
            <a:r>
              <a:rPr lang="en-US" sz="2400" kern="0" dirty="0">
                <a:solidFill>
                  <a:sysClr val="windowText" lastClr="000000"/>
                </a:solidFill>
              </a:rPr>
              <a:t>(</a:t>
            </a:r>
            <a:r>
              <a:rPr lang="en-US" sz="2400" kern="0" dirty="0" err="1">
                <a:solidFill>
                  <a:sysClr val="windowText" lastClr="000000"/>
                </a:solidFill>
              </a:rPr>
              <a:t>t</a:t>
            </a:r>
            <a:r>
              <a:rPr lang="en-US" sz="2400" kern="0" baseline="-25000" dirty="0" err="1">
                <a:solidFill>
                  <a:sysClr val="windowText" lastClr="000000"/>
                </a:solidFill>
              </a:rPr>
              <a:t>p</a:t>
            </a:r>
            <a:r>
              <a:rPr lang="en-US" sz="2400" kern="0" baseline="30000" dirty="0" err="1">
                <a:solidFill>
                  <a:sysClr val="windowText" lastClr="000000"/>
                </a:solidFill>
              </a:rPr>
              <a:t>P</a:t>
            </a:r>
            <a:r>
              <a:rPr lang="en-US" sz="2400" kern="0" dirty="0">
                <a:solidFill>
                  <a:sysClr val="windowText" lastClr="000000"/>
                </a:solidFill>
              </a:rPr>
              <a:t>)</a:t>
            </a:r>
            <a:r>
              <a:rPr lang="en-US" sz="2400" kern="0" baseline="30000" dirty="0">
                <a:solidFill>
                  <a:sysClr val="windowText" lastClr="000000"/>
                </a:solidFill>
              </a:rPr>
              <a:t>1/6</a:t>
            </a:r>
            <a:r>
              <a:rPr lang="en-US" sz="2400" kern="0" dirty="0">
                <a:solidFill>
                  <a:sysClr val="windowText" lastClr="000000"/>
                </a:solidFill>
              </a:rPr>
              <a:t> &lt; 250 MV/m · (200ns)</a:t>
            </a:r>
            <a:r>
              <a:rPr lang="en-US" sz="2400" kern="0" baseline="30000" dirty="0">
                <a:solidFill>
                  <a:sysClr val="windowText" lastClr="000000"/>
                </a:solidFill>
              </a:rPr>
              <a:t>1/6</a:t>
            </a:r>
            <a:r>
              <a:rPr lang="en-US" sz="2400" kern="0" dirty="0">
                <a:solidFill>
                  <a:sysClr val="windowText" lastClr="000000"/>
                </a:solidFill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3300"/>
              </a:buClr>
              <a:buSzPct val="90000"/>
              <a:buFontTx/>
              <a:buChar char="•"/>
            </a:pPr>
            <a:r>
              <a:rPr lang="en-US" sz="2400" kern="0" dirty="0">
                <a:solidFill>
                  <a:sysClr val="windowText" lastClr="000000"/>
                </a:solidFill>
              </a:rPr>
              <a:t>P</a:t>
            </a:r>
            <a:r>
              <a:rPr lang="en-US" sz="2400" kern="0" baseline="-25000" dirty="0">
                <a:solidFill>
                  <a:sysClr val="windowText" lastClr="000000"/>
                </a:solidFill>
              </a:rPr>
              <a:t>in</a:t>
            </a:r>
            <a:r>
              <a:rPr lang="en-US" sz="2400" kern="0" dirty="0">
                <a:solidFill>
                  <a:sysClr val="windowText" lastClr="000000"/>
                </a:solidFill>
              </a:rPr>
              <a:t>/</a:t>
            </a:r>
            <a:r>
              <a:rPr lang="en-US" sz="2400" kern="0" dirty="0" err="1">
                <a:solidFill>
                  <a:sysClr val="windowText" lastClr="000000"/>
                </a:solidFill>
              </a:rPr>
              <a:t>C</a:t>
            </a:r>
            <a:r>
              <a:rPr lang="en-US" sz="2400" kern="0" baseline="-25000" dirty="0" err="1">
                <a:solidFill>
                  <a:sysClr val="windowText" lastClr="000000"/>
                </a:solidFill>
              </a:rPr>
              <a:t>in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·</a:t>
            </a:r>
            <a:r>
              <a:rPr lang="en-US" sz="2400" kern="0" dirty="0">
                <a:solidFill>
                  <a:sysClr val="windowText" lastClr="000000"/>
                </a:solidFill>
              </a:rPr>
              <a:t>(</a:t>
            </a:r>
            <a:r>
              <a:rPr lang="en-US" sz="2400" kern="0" dirty="0" err="1">
                <a:solidFill>
                  <a:sysClr val="windowText" lastClr="000000"/>
                </a:solidFill>
              </a:rPr>
              <a:t>t</a:t>
            </a:r>
            <a:r>
              <a:rPr lang="en-US" sz="2400" kern="0" baseline="-25000" dirty="0" err="1">
                <a:solidFill>
                  <a:sysClr val="windowText" lastClr="000000"/>
                </a:solidFill>
              </a:rPr>
              <a:t>p</a:t>
            </a:r>
            <a:r>
              <a:rPr lang="en-US" sz="2400" kern="0" baseline="30000" dirty="0" err="1">
                <a:solidFill>
                  <a:sysClr val="windowText" lastClr="000000"/>
                </a:solidFill>
              </a:rPr>
              <a:t>P</a:t>
            </a:r>
            <a:r>
              <a:rPr lang="en-US" sz="2400" kern="0" dirty="0">
                <a:solidFill>
                  <a:sysClr val="windowText" lastClr="000000"/>
                </a:solidFill>
              </a:rPr>
              <a:t>)</a:t>
            </a:r>
            <a:r>
              <a:rPr lang="en-US" sz="2400" kern="0" baseline="30000" dirty="0">
                <a:solidFill>
                  <a:sysClr val="windowText" lastClr="000000"/>
                </a:solidFill>
              </a:rPr>
              <a:t>1/3</a:t>
            </a:r>
            <a:r>
              <a:rPr lang="en-US" sz="2400" kern="0" dirty="0">
                <a:solidFill>
                  <a:sysClr val="windowText" lastClr="000000"/>
                </a:solidFill>
              </a:rPr>
              <a:t> &lt; 2.8 MW/mm · (200ns)</a:t>
            </a:r>
            <a:r>
              <a:rPr lang="en-US" sz="2400" kern="0" baseline="30000" dirty="0">
                <a:solidFill>
                  <a:sysClr val="windowText" lastClr="000000"/>
                </a:solidFill>
              </a:rPr>
              <a:t>1/3</a:t>
            </a:r>
            <a:r>
              <a:rPr lang="en-US" sz="2400" kern="0" dirty="0">
                <a:solidFill>
                  <a:sysClr val="windowText" lastClr="000000"/>
                </a:solidFill>
              </a:rPr>
              <a:t> = 17 [Wu]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3300"/>
              </a:buClr>
              <a:buSzPct val="90000"/>
              <a:buFontTx/>
              <a:buChar char="•"/>
            </a:pPr>
            <a:r>
              <a:rPr lang="en-US" sz="2400" kern="0" dirty="0" err="1">
                <a:solidFill>
                  <a:sysClr val="windowText" lastClr="000000"/>
                </a:solidFill>
              </a:rPr>
              <a:t>S</a:t>
            </a:r>
            <a:r>
              <a:rPr lang="en-US" sz="2400" kern="0" baseline="-25000" dirty="0" err="1">
                <a:solidFill>
                  <a:sysClr val="windowText" lastClr="000000"/>
                </a:solidFill>
              </a:rPr>
              <a:t>c</a:t>
            </a:r>
            <a:r>
              <a:rPr lang="en-US" sz="2400" kern="0" baseline="30000" dirty="0" err="1">
                <a:solidFill>
                  <a:sysClr val="windowText" lastClr="000000"/>
                </a:solidFill>
              </a:rPr>
              <a:t>max</a:t>
            </a:r>
            <a:r>
              <a:rPr lang="en-US" sz="2400" kern="0" dirty="0">
                <a:solidFill>
                  <a:sysClr val="windowText" lastClr="000000"/>
                </a:solidFill>
              </a:rPr>
              <a:t> </a:t>
            </a:r>
            <a:r>
              <a:rPr lang="en-US" sz="2400" b="1" kern="0" dirty="0">
                <a:solidFill>
                  <a:sysClr val="windowText" lastClr="000000"/>
                </a:solidFill>
              </a:rPr>
              <a:t>·</a:t>
            </a:r>
            <a:r>
              <a:rPr lang="en-US" sz="2400" kern="0" dirty="0">
                <a:solidFill>
                  <a:sysClr val="windowText" lastClr="000000"/>
                </a:solidFill>
              </a:rPr>
              <a:t>(</a:t>
            </a:r>
            <a:r>
              <a:rPr lang="en-US" sz="2400" kern="0" dirty="0" err="1">
                <a:solidFill>
                  <a:sysClr val="windowText" lastClr="000000"/>
                </a:solidFill>
              </a:rPr>
              <a:t>t</a:t>
            </a:r>
            <a:r>
              <a:rPr lang="en-US" sz="2400" kern="0" baseline="-25000" dirty="0" err="1">
                <a:solidFill>
                  <a:sysClr val="windowText" lastClr="000000"/>
                </a:solidFill>
              </a:rPr>
              <a:t>p</a:t>
            </a:r>
            <a:r>
              <a:rPr lang="en-US" sz="2400" kern="0" baseline="30000" dirty="0" err="1">
                <a:solidFill>
                  <a:sysClr val="windowText" lastClr="000000"/>
                </a:solidFill>
              </a:rPr>
              <a:t>P</a:t>
            </a:r>
            <a:r>
              <a:rPr lang="en-US" sz="2400" kern="0" dirty="0">
                <a:solidFill>
                  <a:sysClr val="windowText" lastClr="000000"/>
                </a:solidFill>
              </a:rPr>
              <a:t>)</a:t>
            </a:r>
            <a:r>
              <a:rPr lang="en-US" sz="2400" kern="0" baseline="30000" dirty="0">
                <a:solidFill>
                  <a:sysClr val="windowText" lastClr="000000"/>
                </a:solidFill>
              </a:rPr>
              <a:t>1/3</a:t>
            </a:r>
            <a:r>
              <a:rPr lang="en-US" sz="2400" kern="0" dirty="0">
                <a:solidFill>
                  <a:sysClr val="windowText" lastClr="000000"/>
                </a:solidFill>
              </a:rPr>
              <a:t> &lt; 5 MW/mm</a:t>
            </a:r>
            <a:r>
              <a:rPr lang="en-US" sz="2400" kern="0" baseline="30000" dirty="0">
                <a:solidFill>
                  <a:sysClr val="windowText" lastClr="000000"/>
                </a:solidFill>
              </a:rPr>
              <a:t>2 </a:t>
            </a:r>
            <a:r>
              <a:rPr lang="en-US" sz="2400" kern="0" dirty="0">
                <a:solidFill>
                  <a:sysClr val="windowText" lastClr="000000"/>
                </a:solidFill>
              </a:rPr>
              <a:t>· (200ns)</a:t>
            </a:r>
            <a:r>
              <a:rPr lang="en-US" sz="2400" kern="0" baseline="30000" dirty="0">
                <a:solidFill>
                  <a:sysClr val="windowText" lastClr="000000"/>
                </a:solidFill>
              </a:rPr>
              <a:t>1/3</a:t>
            </a:r>
            <a:r>
              <a:rPr lang="en-US" sz="2400" kern="0" dirty="0">
                <a:solidFill>
                  <a:sysClr val="windowText" lastClr="000000"/>
                </a:solidFill>
              </a:rPr>
              <a:t> 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3300"/>
              </a:buClr>
              <a:buSzPct val="90000"/>
            </a:pPr>
            <a:r>
              <a:rPr lang="en-US" kern="0" dirty="0">
                <a:solidFill>
                  <a:sysClr val="windowText" lastClr="000000"/>
                </a:solidFill>
              </a:rPr>
              <a:t>and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FF3300"/>
              </a:buClr>
              <a:buSzPct val="90000"/>
              <a:buFontTx/>
              <a:buChar char="•"/>
            </a:pPr>
            <a:r>
              <a:rPr lang="en-US" sz="2400" kern="0" dirty="0" err="1">
                <a:solidFill>
                  <a:sysClr val="windowText" lastClr="000000"/>
                </a:solidFill>
              </a:rPr>
              <a:t>dT</a:t>
            </a:r>
            <a:r>
              <a:rPr lang="en-US" sz="2400" kern="0" baseline="30000" dirty="0" err="1">
                <a:solidFill>
                  <a:sysClr val="windowText" lastClr="000000"/>
                </a:solidFill>
              </a:rPr>
              <a:t>max</a:t>
            </a:r>
            <a:r>
              <a:rPr lang="en-US" sz="2400" kern="0" dirty="0">
                <a:solidFill>
                  <a:sysClr val="windowText" lastClr="000000"/>
                </a:solidFill>
              </a:rPr>
              <a:t>(</a:t>
            </a:r>
            <a:r>
              <a:rPr lang="en-US" sz="2400" kern="0" dirty="0" err="1">
                <a:solidFill>
                  <a:sysClr val="windowText" lastClr="000000"/>
                </a:solidFill>
              </a:rPr>
              <a:t>H</a:t>
            </a:r>
            <a:r>
              <a:rPr lang="en-US" sz="2400" kern="0" baseline="-25000" dirty="0" err="1">
                <a:solidFill>
                  <a:sysClr val="windowText" lastClr="000000"/>
                </a:solidFill>
              </a:rPr>
              <a:t>s</a:t>
            </a:r>
            <a:r>
              <a:rPr lang="en-US" sz="2400" kern="0" baseline="30000" dirty="0" err="1">
                <a:solidFill>
                  <a:sysClr val="windowText" lastClr="000000"/>
                </a:solidFill>
              </a:rPr>
              <a:t>max</a:t>
            </a:r>
            <a:r>
              <a:rPr lang="en-US" sz="2400" kern="0" dirty="0">
                <a:solidFill>
                  <a:sysClr val="windowText" lastClr="000000"/>
                </a:solidFill>
              </a:rPr>
              <a:t>, </a:t>
            </a:r>
            <a:r>
              <a:rPr lang="en-US" sz="2400" kern="0" dirty="0" err="1">
                <a:solidFill>
                  <a:sysClr val="windowText" lastClr="000000"/>
                </a:solidFill>
              </a:rPr>
              <a:t>t</a:t>
            </a:r>
            <a:r>
              <a:rPr lang="en-US" sz="2400" kern="0" baseline="-25000" dirty="0" err="1">
                <a:solidFill>
                  <a:sysClr val="windowText" lastClr="000000"/>
                </a:solidFill>
              </a:rPr>
              <a:t>p</a:t>
            </a:r>
            <a:r>
              <a:rPr lang="en-US" sz="2400" kern="0" dirty="0">
                <a:solidFill>
                  <a:sysClr val="windowText" lastClr="000000"/>
                </a:solidFill>
              </a:rPr>
              <a:t>) &lt; 50 K</a:t>
            </a:r>
          </a:p>
        </p:txBody>
      </p:sp>
      <p:sp>
        <p:nvSpPr>
          <p:cNvPr id="7" name="Down Arrow 6"/>
          <p:cNvSpPr/>
          <p:nvPr/>
        </p:nvSpPr>
        <p:spPr>
          <a:xfrm>
            <a:off x="4888788" y="2895600"/>
            <a:ext cx="484632" cy="2285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CA3073-4E71-4271-826A-22DB06194C94}"/>
              </a:ext>
            </a:extLst>
          </p:cNvPr>
          <p:cNvSpPr txBox="1"/>
          <p:nvPr/>
        </p:nvSpPr>
        <p:spPr>
          <a:xfrm>
            <a:off x="2428154" y="5784371"/>
            <a:ext cx="603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2"/>
              </a:rPr>
              <a:t>Update on the analysis of the high-power test results (cern.ch)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350DA8-4EA4-4857-AD30-36EFC5715236}"/>
              </a:ext>
            </a:extLst>
          </p:cNvPr>
          <p:cNvSpPr txBox="1"/>
          <p:nvPr/>
        </p:nvSpPr>
        <p:spPr>
          <a:xfrm>
            <a:off x="7739363" y="4014181"/>
            <a:ext cx="19373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20% margin</a:t>
            </a:r>
            <a:endParaRPr lang="en-GB" sz="2800" b="1" dirty="0">
              <a:solidFill>
                <a:srgbClr val="FF0000"/>
              </a:solidFill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965DE028-5144-4E4A-90F4-92BBDDB7ACD1}"/>
              </a:ext>
            </a:extLst>
          </p:cNvPr>
          <p:cNvSpPr/>
          <p:nvPr/>
        </p:nvSpPr>
        <p:spPr>
          <a:xfrm>
            <a:off x="7795086" y="4427075"/>
            <a:ext cx="1825877" cy="2206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01201B-73B2-4AC6-8366-C4493A073844}"/>
              </a:ext>
            </a:extLst>
          </p:cNvPr>
          <p:cNvSpPr txBox="1"/>
          <p:nvPr/>
        </p:nvSpPr>
        <p:spPr>
          <a:xfrm>
            <a:off x="9917988" y="3413928"/>
            <a:ext cx="200888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200 MV/m</a:t>
            </a:r>
            <a:endParaRPr lang="en-GB" sz="2800" b="1" dirty="0">
              <a:solidFill>
                <a:srgbClr val="FF0000"/>
              </a:solidFill>
            </a:endParaRPr>
          </a:p>
          <a:p>
            <a:endParaRPr lang="en-GB" sz="2800" b="1" dirty="0">
              <a:solidFill>
                <a:srgbClr val="FF0000"/>
              </a:solidFill>
            </a:endParaRPr>
          </a:p>
          <a:p>
            <a:r>
              <a:rPr lang="en-GB" sz="2800" b="1" dirty="0">
                <a:solidFill>
                  <a:srgbClr val="FF0000"/>
                </a:solidFill>
              </a:rPr>
              <a:t>4 MW/mm</a:t>
            </a:r>
            <a:r>
              <a:rPr lang="en-GB" sz="2800" b="1" baseline="30000" dirty="0">
                <a:solidFill>
                  <a:srgbClr val="FF0000"/>
                </a:solidFill>
              </a:rPr>
              <a:t>2</a:t>
            </a:r>
          </a:p>
          <a:p>
            <a:endParaRPr lang="en-GB" sz="2800" b="1" dirty="0">
              <a:solidFill>
                <a:srgbClr val="FF0000"/>
              </a:solidFill>
            </a:endParaRPr>
          </a:p>
          <a:p>
            <a:r>
              <a:rPr lang="en-GB" sz="2800" b="1" dirty="0">
                <a:solidFill>
                  <a:srgbClr val="FF0000"/>
                </a:solidFill>
              </a:rPr>
              <a:t>40 K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3ADC653-22BD-4809-9B35-1D6A592C8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CD2DB-F735-49C9-B81C-8BC6A75E069F}" type="datetime1">
              <a:rPr lang="en-GB" smtClean="0"/>
              <a:t>20/04/2021</a:t>
            </a:fld>
            <a:endParaRPr lang="en-GB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25BD389A-366A-4297-921A-123CCB72E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0D38F90-2B9D-4824-A70B-9B376933B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21</a:t>
            </a:fld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85AE12-24DB-4BB0-92D4-71D9A60FA6F1}"/>
              </a:ext>
            </a:extLst>
          </p:cNvPr>
          <p:cNvSpPr txBox="1"/>
          <p:nvPr/>
        </p:nvSpPr>
        <p:spPr>
          <a:xfrm>
            <a:off x="9917988" y="1650120"/>
            <a:ext cx="1868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The high gradient X-band limits do not apply to RFQs</a:t>
            </a:r>
            <a:endParaRPr lang="en-GB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CF324-A7E4-4A96-81BC-A6A4C430F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 study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36543-ADF3-485E-8382-C1F34808E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E4EDD-C393-47BA-BBDB-18C98C2E8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34C2C-F02A-4775-8507-D91D0E86B745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C2C47-C4BA-4A9F-B011-9EB100420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8F0B3-7F59-431C-BA07-B2EA9CB6B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341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AAE90-146C-4D55-93CC-28D5D5AC4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limit hydrogen bubble formation</a:t>
            </a:r>
            <a:endParaRPr lang="en-00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14EDF-750B-4600-9669-B4AD4925E8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Criteria for material choice I: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Material strength </a:t>
            </a:r>
            <a:r>
              <a:rPr lang="en-US" sz="2000" dirty="0"/>
              <a:t>larger than copper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Reduced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dislocation</a:t>
            </a:r>
            <a:r>
              <a:rPr lang="en-US" sz="2000" dirty="0"/>
              <a:t> movement </a:t>
            </a:r>
          </a:p>
          <a:p>
            <a:pPr lvl="1"/>
            <a:r>
              <a:rPr lang="en-US" sz="2000" dirty="0"/>
              <a:t>Presence of </a:t>
            </a:r>
            <a:r>
              <a:rPr lang="en-US" sz="2000" dirty="0">
                <a:solidFill>
                  <a:srgbClr val="FF0000"/>
                </a:solidFill>
              </a:rPr>
              <a:t>trapping centers for hydrogen </a:t>
            </a:r>
            <a:r>
              <a:rPr lang="en-US" sz="2000" dirty="0"/>
              <a:t>to prevent coalescence</a:t>
            </a:r>
          </a:p>
          <a:p>
            <a:r>
              <a:rPr lang="en-US" sz="2400" dirty="0"/>
              <a:t>Criteria for material choice II:</a:t>
            </a:r>
          </a:p>
          <a:p>
            <a:pPr lvl="1"/>
            <a:r>
              <a:rPr lang="en-US" sz="2000" dirty="0"/>
              <a:t>Hydrogen </a:t>
            </a:r>
            <a:r>
              <a:rPr lang="en-US" sz="2000" dirty="0">
                <a:solidFill>
                  <a:srgbClr val="FF0000"/>
                </a:solidFill>
              </a:rPr>
              <a:t>solution</a:t>
            </a:r>
            <a:r>
              <a:rPr lang="en-US" sz="2000" dirty="0"/>
              <a:t> must be </a:t>
            </a:r>
            <a:r>
              <a:rPr lang="en-US" sz="2000" dirty="0">
                <a:solidFill>
                  <a:srgbClr val="FF0000"/>
                </a:solidFill>
              </a:rPr>
              <a:t>energetically favorable</a:t>
            </a:r>
          </a:p>
          <a:p>
            <a:pPr lvl="1"/>
            <a:r>
              <a:rPr lang="en-US" sz="2000" dirty="0"/>
              <a:t>Hydrogen must have </a:t>
            </a:r>
            <a:r>
              <a:rPr lang="en-US" sz="2000" dirty="0">
                <a:solidFill>
                  <a:srgbClr val="FF0000"/>
                </a:solidFill>
              </a:rPr>
              <a:t>high diffusivity </a:t>
            </a:r>
            <a:r>
              <a:rPr lang="en-US" sz="2000" dirty="0"/>
              <a:t>at room temperature</a:t>
            </a:r>
          </a:p>
          <a:p>
            <a:pPr lvl="1"/>
            <a:r>
              <a:rPr lang="en-US" sz="2000" dirty="0"/>
              <a:t>Hydrogen</a:t>
            </a:r>
            <a:r>
              <a:rPr lang="en-US" sz="2000" dirty="0">
                <a:solidFill>
                  <a:srgbClr val="FF0000"/>
                </a:solidFill>
              </a:rPr>
              <a:t> solubility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limit</a:t>
            </a:r>
            <a:r>
              <a:rPr lang="en-US" sz="2000" dirty="0"/>
              <a:t> must be </a:t>
            </a:r>
            <a:r>
              <a:rPr lang="en-US" sz="2000" dirty="0">
                <a:solidFill>
                  <a:srgbClr val="FF0000"/>
                </a:solidFill>
              </a:rPr>
              <a:t>high</a:t>
            </a:r>
          </a:p>
          <a:p>
            <a:endParaRPr lang="en-US" sz="2400" dirty="0"/>
          </a:p>
          <a:p>
            <a:r>
              <a:rPr lang="en-US" sz="2400" dirty="0"/>
              <a:t>Selected material candidates: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Cu-OFE (reference), CuCr</a:t>
            </a:r>
            <a:r>
              <a:rPr lang="en-US" sz="2000" baseline="-25000" dirty="0">
                <a:solidFill>
                  <a:srgbClr val="FF0000"/>
                </a:solidFill>
              </a:rPr>
              <a:t>1</a:t>
            </a:r>
            <a:r>
              <a:rPr lang="en-US" sz="2000" dirty="0">
                <a:solidFill>
                  <a:srgbClr val="FF0000"/>
                </a:solidFill>
              </a:rPr>
              <a:t>Zr, </a:t>
            </a:r>
            <a:r>
              <a:rPr lang="en-US" sz="2000" dirty="0" err="1">
                <a:solidFill>
                  <a:srgbClr val="FF0000"/>
                </a:solidFill>
              </a:rPr>
              <a:t>CuBe</a:t>
            </a:r>
            <a:r>
              <a:rPr lang="en-US" sz="2000" dirty="0">
                <a:solidFill>
                  <a:srgbClr val="FF0000"/>
                </a:solidFill>
              </a:rPr>
              <a:t>, Nb, </a:t>
            </a:r>
            <a:r>
              <a:rPr lang="en-US" sz="2000" dirty="0">
                <a:solidFill>
                  <a:srgbClr val="FF0000"/>
                </a:solidFill>
                <a:sym typeface="Symbol" panose="05050102010706020507" pitchFamily="18" charset="2"/>
              </a:rPr>
              <a:t>-</a:t>
            </a:r>
            <a:r>
              <a:rPr lang="en-US" sz="2000" dirty="0">
                <a:solidFill>
                  <a:srgbClr val="FF0000"/>
                </a:solidFill>
              </a:rPr>
              <a:t>Ti-6Al-4V, Ta</a:t>
            </a:r>
          </a:p>
          <a:p>
            <a:pPr lvl="1"/>
            <a:r>
              <a:rPr lang="en-US" sz="2000" dirty="0"/>
              <a:t>(electrical conductivity is not a primary concern for RFQ vanes)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66D59-7861-4475-92AD-5228E52EAA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8.3.2021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E25E7-DFCD-4C89-A127-9201A368FC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MeVArc 2021 - Sergio Calatroni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4324-7B7E-43CA-8738-84C165D27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048977-7A2B-4A69-8E7A-28D1EC216972}"/>
              </a:ext>
            </a:extLst>
          </p:cNvPr>
          <p:cNvSpPr/>
          <p:nvPr/>
        </p:nvSpPr>
        <p:spPr>
          <a:xfrm>
            <a:off x="87086" y="4399584"/>
            <a:ext cx="11972914" cy="1456510"/>
          </a:xfrm>
          <a:prstGeom prst="rect">
            <a:avLst/>
          </a:prstGeom>
          <a:noFill/>
          <a:ln w="190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59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2512B-5116-40E5-B387-A2E6150D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Irradiation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E39CB3-9A05-4EDA-9472-E5714B3A8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5437"/>
            <a:ext cx="6234433" cy="4661526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DBB6F6B4-D8FA-42FC-972A-D5BE097914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44182" y="1515437"/>
            <a:ext cx="6247818" cy="4661526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D564893-F2DC-4C64-BF2A-4DF958A01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127DE-F3A8-4456-971A-64E11A712A08}" type="datetime1">
              <a:rPr lang="en-GB" smtClean="0"/>
              <a:t>20/04/2021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4BEC3E-D991-427E-89CC-D235A65C8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F233E9-DD03-4D7A-A7F7-3F49C7A8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24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15AF41-241D-4C30-AD70-72C2C20AF152}"/>
              </a:ext>
            </a:extLst>
          </p:cNvPr>
          <p:cNvSpPr txBox="1"/>
          <p:nvPr/>
        </p:nvSpPr>
        <p:spPr>
          <a:xfrm>
            <a:off x="8922903" y="5807631"/>
            <a:ext cx="211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Anite</a:t>
            </a:r>
            <a:r>
              <a:rPr lang="en-US" dirty="0"/>
              <a:t> Perez Fontenla</a:t>
            </a:r>
          </a:p>
        </p:txBody>
      </p:sp>
    </p:spTree>
    <p:extLst>
      <p:ext uri="{BB962C8B-B14F-4D97-AF65-F5344CB8AC3E}">
        <p14:creationId xmlns:p14="http://schemas.microsoft.com/office/powerpoint/2010/main" val="2052785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658AC-B424-4F2F-ACD0-D4CED9A5D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Cu-OFE: H- source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2B7B69-3FA6-4D62-BFB8-E5D99C8CF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1812" y="1571073"/>
            <a:ext cx="6186197" cy="463256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7540E3-098B-4C40-90F8-473AFD5EF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803" y="1725184"/>
            <a:ext cx="6186197" cy="46311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1D5642-4180-4E68-B8D0-5C3DF3050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650" y="0"/>
            <a:ext cx="3248492" cy="244343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A7E01A1-509C-4D13-912A-9324CEDC6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D6099-84C2-4A80-8996-CC8A5E093FC6}" type="datetime1">
              <a:rPr lang="en-GB" smtClean="0"/>
              <a:t>20/04/2021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1C16335-94F8-48FD-B333-5C9735ED1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60FDF11-D320-48A0-B6C9-7E9E56EA1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25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F5269D-33A2-4D45-BF13-A8EC6B1CA0CA}"/>
              </a:ext>
            </a:extLst>
          </p:cNvPr>
          <p:cNvSpPr txBox="1"/>
          <p:nvPr/>
        </p:nvSpPr>
        <p:spPr>
          <a:xfrm>
            <a:off x="8922903" y="5952522"/>
            <a:ext cx="211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Anite</a:t>
            </a:r>
            <a:r>
              <a:rPr lang="en-US" dirty="0"/>
              <a:t> Perez Fontenla</a:t>
            </a:r>
          </a:p>
        </p:txBody>
      </p:sp>
    </p:spTree>
    <p:extLst>
      <p:ext uri="{BB962C8B-B14F-4D97-AF65-F5344CB8AC3E}">
        <p14:creationId xmlns:p14="http://schemas.microsoft.com/office/powerpoint/2010/main" val="3129806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D0BE9-1891-4633-A593-8B60B8E11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Nb: H- source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CDC01D-D533-4F30-B973-084F33286D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014" r="29399"/>
          <a:stretch/>
        </p:blipFill>
        <p:spPr>
          <a:xfrm rot="16200000">
            <a:off x="7068020" y="-972020"/>
            <a:ext cx="240729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6A38FA-BEAB-4BFD-ACE9-09BB94714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276669"/>
            <a:ext cx="6114360" cy="45813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9EE48C-F6DB-4FD6-BA35-8F939E69B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441" y="2276669"/>
            <a:ext cx="6100559" cy="4581331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8A0F5B6-13B7-4D60-B3A2-41CE69682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42BD-65A8-4AF0-8677-A6FFADBBA120}" type="datetime1">
              <a:rPr lang="en-GB" smtClean="0"/>
              <a:t>20/04/2021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DAA70C5-1788-4F28-BAB1-A8AFEA878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87C681E-6C08-4210-B353-393C5F3BB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26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5A1376-F542-4054-9244-06821D879365}"/>
              </a:ext>
            </a:extLst>
          </p:cNvPr>
          <p:cNvSpPr txBox="1"/>
          <p:nvPr/>
        </p:nvSpPr>
        <p:spPr>
          <a:xfrm>
            <a:off x="8922903" y="5807631"/>
            <a:ext cx="211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Anite</a:t>
            </a:r>
            <a:r>
              <a:rPr lang="en-US" dirty="0"/>
              <a:t> Perez Fontenla</a:t>
            </a:r>
          </a:p>
        </p:txBody>
      </p:sp>
    </p:spTree>
    <p:extLst>
      <p:ext uri="{BB962C8B-B14F-4D97-AF65-F5344CB8AC3E}">
        <p14:creationId xmlns:p14="http://schemas.microsoft.com/office/powerpoint/2010/main" val="11590035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1AE63-3CF7-485F-8ED5-A83780FA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CuCrZr</a:t>
            </a:r>
            <a:r>
              <a:rPr lang="en-US" dirty="0"/>
              <a:t>: H- source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8F307B-5C46-4194-8205-882083263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03683"/>
            <a:ext cx="6096000" cy="458154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1C04E7-2F3E-4FF2-B391-2B8E4E03B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3683"/>
            <a:ext cx="6100256" cy="4581546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6F66F7D-F810-4BC4-88D3-EE115D569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3D641-90B2-432C-93A3-CF4DEC3C9DD0}" type="datetime1">
              <a:rPr lang="en-GB" smtClean="0"/>
              <a:t>20/04/2021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38273FA-B66D-4C53-B277-7FB36EE3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E1CBAAA-9320-43CF-8C50-C85E154CB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27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0F1787-3D84-4DF8-B28D-C1E1B1BC5F29}"/>
              </a:ext>
            </a:extLst>
          </p:cNvPr>
          <p:cNvSpPr txBox="1"/>
          <p:nvPr/>
        </p:nvSpPr>
        <p:spPr>
          <a:xfrm>
            <a:off x="9235207" y="1247896"/>
            <a:ext cx="2118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Anite</a:t>
            </a:r>
            <a:r>
              <a:rPr lang="en-US" dirty="0"/>
              <a:t> Perez Fontenla</a:t>
            </a:r>
          </a:p>
        </p:txBody>
      </p:sp>
    </p:spTree>
    <p:extLst>
      <p:ext uri="{BB962C8B-B14F-4D97-AF65-F5344CB8AC3E}">
        <p14:creationId xmlns:p14="http://schemas.microsoft.com/office/powerpoint/2010/main" val="3904951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Irradiation summary table</a:t>
            </a:r>
            <a:endParaRPr lang="en-GB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49322" y="1445481"/>
          <a:ext cx="11493357" cy="47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4585">
                  <a:extLst>
                    <a:ext uri="{9D8B030D-6E8A-4147-A177-3AD203B41FA5}">
                      <a16:colId xmlns:a16="http://schemas.microsoft.com/office/drawing/2014/main" val="260808585"/>
                    </a:ext>
                  </a:extLst>
                </a:gridCol>
                <a:gridCol w="1717705">
                  <a:extLst>
                    <a:ext uri="{9D8B030D-6E8A-4147-A177-3AD203B41FA5}">
                      <a16:colId xmlns:a16="http://schemas.microsoft.com/office/drawing/2014/main" val="146311728"/>
                    </a:ext>
                  </a:extLst>
                </a:gridCol>
                <a:gridCol w="2481433">
                  <a:extLst>
                    <a:ext uri="{9D8B030D-6E8A-4147-A177-3AD203B41FA5}">
                      <a16:colId xmlns:a16="http://schemas.microsoft.com/office/drawing/2014/main" val="3491078638"/>
                    </a:ext>
                  </a:extLst>
                </a:gridCol>
                <a:gridCol w="967666">
                  <a:extLst>
                    <a:ext uri="{9D8B030D-6E8A-4147-A177-3AD203B41FA5}">
                      <a16:colId xmlns:a16="http://schemas.microsoft.com/office/drawing/2014/main" val="2449910162"/>
                    </a:ext>
                  </a:extLst>
                </a:gridCol>
                <a:gridCol w="994299">
                  <a:extLst>
                    <a:ext uri="{9D8B030D-6E8A-4147-A177-3AD203B41FA5}">
                      <a16:colId xmlns:a16="http://schemas.microsoft.com/office/drawing/2014/main" val="3950130419"/>
                    </a:ext>
                  </a:extLst>
                </a:gridCol>
                <a:gridCol w="1118586">
                  <a:extLst>
                    <a:ext uri="{9D8B030D-6E8A-4147-A177-3AD203B41FA5}">
                      <a16:colId xmlns:a16="http://schemas.microsoft.com/office/drawing/2014/main" val="326667995"/>
                    </a:ext>
                  </a:extLst>
                </a:gridCol>
                <a:gridCol w="2379083">
                  <a:extLst>
                    <a:ext uri="{9D8B030D-6E8A-4147-A177-3AD203B41FA5}">
                      <a16:colId xmlns:a16="http://schemas.microsoft.com/office/drawing/2014/main" val="1221988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Materials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Dose [1E18p/cm^2]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Energy [</a:t>
                      </a:r>
                      <a:r>
                        <a:rPr lang="en-US" dirty="0" err="1"/>
                        <a:t>keV</a:t>
                      </a:r>
                      <a:r>
                        <a:rPr lang="en-US" dirty="0"/>
                        <a:t>/H]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Particle type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Angle of</a:t>
                      </a:r>
                      <a:r>
                        <a:rPr lang="en-US" baseline="0" dirty="0"/>
                        <a:t> incidence [</a:t>
                      </a:r>
                      <a:r>
                        <a:rPr lang="en-US" baseline="0" dirty="0" err="1"/>
                        <a:t>deg</a:t>
                      </a:r>
                      <a:r>
                        <a:rPr lang="en-US" baseline="0" dirty="0"/>
                        <a:t>]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Blisters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589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Collimator test</a:t>
                      </a:r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OFE-Cu</a:t>
                      </a:r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45</a:t>
                      </a:r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H-</a:t>
                      </a:r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90</a:t>
                      </a:r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YES</a:t>
                      </a:r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654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L4-RFQ operation</a:t>
                      </a:r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Annealed OFE-Cu</a:t>
                      </a:r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200</a:t>
                      </a:r>
                      <a:endParaRPr lang="en-GB" sz="2400" b="1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45 - 500</a:t>
                      </a:r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H-</a:t>
                      </a:r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10 - 90</a:t>
                      </a:r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579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Electrode</a:t>
                      </a:r>
                      <a:r>
                        <a:rPr lang="en-US" baseline="0" dirty="0"/>
                        <a:t> irradiation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Annealed OFE-Cu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12 - 24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98098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Helsinki samples Batch #1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OFE-Cu; </a:t>
                      </a:r>
                      <a:r>
                        <a:rPr lang="en-US" dirty="0" err="1"/>
                        <a:t>CuCrZr</a:t>
                      </a:r>
                      <a:r>
                        <a:rPr lang="en-US" dirty="0"/>
                        <a:t>; Nb; Ti6Al4V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1, 4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H2+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YES: OFE-Cu; </a:t>
                      </a:r>
                      <a:r>
                        <a:rPr lang="en-US" dirty="0" err="1"/>
                        <a:t>CuCrZr</a:t>
                      </a:r>
                      <a:r>
                        <a:rPr lang="en-US" dirty="0"/>
                        <a:t>;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NO: Nb; Ti6Al4V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40270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Electrode irradiation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~20 = 4.9p / 0.24cm^2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(no SEM yet)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2924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Electrode irradiation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CuCrZr1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~20 = 9.8p / 0.44cm^2</a:t>
                      </a:r>
                    </a:p>
                    <a:p>
                      <a:r>
                        <a:rPr lang="en-GB" dirty="0"/>
                        <a:t>~40 = 9.8p / 0.22cm^2</a:t>
                      </a:r>
                    </a:p>
                    <a:p>
                      <a:r>
                        <a:rPr lang="en-GB" dirty="0"/>
                        <a:t>(only central dark spot)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H-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144672"/>
                  </a:ext>
                </a:extLst>
              </a:tr>
            </a:tbl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B7406E-FAB2-4400-B4B7-D841DE8C3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77427-B985-41E6-9A34-76810E254331}" type="datetime1">
              <a:rPr lang="en-GB" smtClean="0"/>
              <a:t>20/04/2021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A91509-F5DC-44C7-9348-3E2C104BB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B9C7BE4-1B42-49E1-A5E4-1423AF3CA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81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A298B-BC97-48C5-8F3D-855E92C1A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D453D6-540C-416D-A0BF-22E93A6FD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179" y="84485"/>
            <a:ext cx="11144856" cy="6271865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DC2813-EA7A-44B8-A6AC-38FDAD6B1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8B7F9-4715-461E-84B8-3BACA5CAED6C}" type="datetime1">
              <a:rPr lang="en-GB" smtClean="0"/>
              <a:t>20/04/2021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8169BF-16CD-4C25-839B-6C6880311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63ED-5442-4348-8F3A-23657F2B0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29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5B9283-44CF-4C44-96ED-DE4DEE7A4483}"/>
              </a:ext>
            </a:extLst>
          </p:cNvPr>
          <p:cNvSpPr txBox="1"/>
          <p:nvPr/>
        </p:nvSpPr>
        <p:spPr>
          <a:xfrm>
            <a:off x="9818703" y="5601809"/>
            <a:ext cx="144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Ruth Peacock</a:t>
            </a:r>
          </a:p>
        </p:txBody>
      </p:sp>
    </p:spTree>
    <p:extLst>
      <p:ext uri="{BB962C8B-B14F-4D97-AF65-F5344CB8AC3E}">
        <p14:creationId xmlns:p14="http://schemas.microsoft.com/office/powerpoint/2010/main" val="1096318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briefly</a:t>
            </a:r>
            <a:r>
              <a:rPr lang="de-DE" dirty="0"/>
              <a:t>: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an RFQ?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30729"/>
            <a:ext cx="11201400" cy="5246234"/>
          </a:xfrm>
        </p:spPr>
        <p:txBody>
          <a:bodyPr/>
          <a:lstStyle/>
          <a:p>
            <a:r>
              <a:rPr lang="en-US" dirty="0"/>
              <a:t>accelerator of choice for low-energy hadrons up to few MeV/u</a:t>
            </a:r>
          </a:p>
          <a:p>
            <a:r>
              <a:rPr lang="en-US" dirty="0"/>
              <a:t>strong electric quadrupole focusing field</a:t>
            </a:r>
          </a:p>
          <a:p>
            <a:r>
              <a:rPr lang="en-US" dirty="0"/>
              <a:t>modulation on quadrupole electrodes produces </a:t>
            </a:r>
            <a:r>
              <a:rPr lang="en-US" dirty="0" err="1"/>
              <a:t>Ez</a:t>
            </a:r>
            <a:r>
              <a:rPr lang="en-US" dirty="0"/>
              <a:t> field </a:t>
            </a:r>
          </a:p>
          <a:p>
            <a:r>
              <a:rPr lang="en-US" dirty="0"/>
              <a:t>accepts continuous input beam from LEBT, performs adiabatic bunching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A26759-E45D-4E95-B2E4-E5BB9E17EDFB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20/04/2021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Grudiev, RFQ development at CERN, HG2021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00405-DAFA-4B5E-BF46-7C03DAB68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75" y="3143250"/>
            <a:ext cx="5619750" cy="32244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3650" y="3143250"/>
            <a:ext cx="5438775" cy="30702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E1D302-FEA0-4C51-B9AA-E94466AFDA1B}"/>
              </a:ext>
            </a:extLst>
          </p:cNvPr>
          <p:cNvSpPr txBox="1"/>
          <p:nvPr/>
        </p:nvSpPr>
        <p:spPr>
          <a:xfrm>
            <a:off x="3981144" y="5915607"/>
            <a:ext cx="236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Hermann Pommerenke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3133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C1E5D-0DD6-4155-BBD0-22DE0C025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D27E0F-CEBA-4FB3-8E9A-BED1A02589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6128" y="8719"/>
            <a:ext cx="11298473" cy="6347632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1E0D0B-058C-49BD-B0FD-85DF4C2C9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2CA63-8679-4B77-A642-26BA197973DE}" type="datetime1">
              <a:rPr lang="en-GB" smtClean="0"/>
              <a:t>20/04/2021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9E263A-BFE1-45E3-B012-F4670075C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DFBFA6-4729-4B47-B492-6F9602BD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30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80A076-141E-4FAB-B5EA-9618ABF86777}"/>
              </a:ext>
            </a:extLst>
          </p:cNvPr>
          <p:cNvSpPr txBox="1"/>
          <p:nvPr/>
        </p:nvSpPr>
        <p:spPr>
          <a:xfrm>
            <a:off x="9135122" y="5415379"/>
            <a:ext cx="144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Ruth Peacock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B05125C-D388-4538-B87B-AF0BD6EE83AF}"/>
              </a:ext>
            </a:extLst>
          </p:cNvPr>
          <p:cNvSpPr txBox="1">
            <a:spLocks/>
          </p:cNvSpPr>
          <p:nvPr/>
        </p:nvSpPr>
        <p:spPr>
          <a:xfrm>
            <a:off x="8751277" y="547687"/>
            <a:ext cx="21899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Cu-OFE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227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2E728-63BB-4B3A-BA77-A58162A83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655E58E-BE2D-46AF-8B69-58647F079F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032" y="16442"/>
            <a:ext cx="11599935" cy="6522470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1581B4-6E1F-4A07-8759-412C1274A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26D48-89EC-4872-9941-CB6DD4CFC8F4}" type="datetime1">
              <a:rPr lang="en-GB" smtClean="0"/>
              <a:t>20/04/2021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C7C66C-3040-4A05-B305-ACEAA104E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632EF2-0BE8-4F17-BEF1-1F5A6AA0B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31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DE397A-0E77-4262-ACF4-DF9F94E99F66}"/>
              </a:ext>
            </a:extLst>
          </p:cNvPr>
          <p:cNvSpPr txBox="1"/>
          <p:nvPr/>
        </p:nvSpPr>
        <p:spPr>
          <a:xfrm>
            <a:off x="9463596" y="5903650"/>
            <a:ext cx="144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Ruth Peacock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FE67B0B-FF97-42E7-8FC9-CE426915E743}"/>
              </a:ext>
            </a:extLst>
          </p:cNvPr>
          <p:cNvSpPr txBox="1">
            <a:spLocks/>
          </p:cNvSpPr>
          <p:nvPr/>
        </p:nvSpPr>
        <p:spPr>
          <a:xfrm>
            <a:off x="8716500" y="630774"/>
            <a:ext cx="218999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Cu-OFE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7876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63792-5F6C-49F5-BAEA-351511F8D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AE8B6C-67FB-491F-8B3C-70599D5A0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050" y="0"/>
            <a:ext cx="11484006" cy="6436092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9781B1-7C6A-40D8-AF60-56CB5E1E0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72B70-BD4D-4223-93E0-83803F061728}" type="datetime1">
              <a:rPr lang="en-GB" smtClean="0"/>
              <a:t>20/04/2021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35C23C-62E2-4522-8873-04BA426B6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15ACC8-4079-40DD-8483-7D6C5F24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32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9F3972-33EE-4DB3-A593-DE7FA1255CD5}"/>
              </a:ext>
            </a:extLst>
          </p:cNvPr>
          <p:cNvSpPr txBox="1"/>
          <p:nvPr/>
        </p:nvSpPr>
        <p:spPr>
          <a:xfrm>
            <a:off x="9685538" y="5886301"/>
            <a:ext cx="144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Ruth Peacock</a:t>
            </a:r>
          </a:p>
        </p:txBody>
      </p:sp>
    </p:spTree>
    <p:extLst>
      <p:ext uri="{BB962C8B-B14F-4D97-AF65-F5344CB8AC3E}">
        <p14:creationId xmlns:p14="http://schemas.microsoft.com/office/powerpoint/2010/main" val="28390295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E2A60-2999-40A6-A7F1-32175F7F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7721A3-15AE-443D-9643-663ACE149E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111" y="0"/>
            <a:ext cx="11595777" cy="6532608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ADB602-139F-4ED3-A353-514D7EFF5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C1AAA-7F77-48CE-B7F5-2635E0320B4A}" type="datetime1">
              <a:rPr lang="en-GB" smtClean="0"/>
              <a:t>20/04/2021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889428-0552-4A8E-9323-2FD1AC27D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4E6E5D-63AC-4CBF-9B9D-4B2981F94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33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071258-B734-4664-AD56-F71AAB5E7B12}"/>
              </a:ext>
            </a:extLst>
          </p:cNvPr>
          <p:cNvSpPr txBox="1"/>
          <p:nvPr/>
        </p:nvSpPr>
        <p:spPr>
          <a:xfrm>
            <a:off x="9365942" y="5726097"/>
            <a:ext cx="144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Ruth Peacock</a:t>
            </a:r>
          </a:p>
        </p:txBody>
      </p:sp>
    </p:spTree>
    <p:extLst>
      <p:ext uri="{BB962C8B-B14F-4D97-AF65-F5344CB8AC3E}">
        <p14:creationId xmlns:p14="http://schemas.microsoft.com/office/powerpoint/2010/main" val="2691560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F0C99-6F9F-41A1-948A-55164FB7C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to people whose materials have been used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AF3FE-4B64-4B8F-8912-FD7708DA2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Sergio </a:t>
            </a:r>
            <a:r>
              <a:rPr lang="en-US" dirty="0" err="1"/>
              <a:t>Calatroni</a:t>
            </a:r>
            <a:endParaRPr lang="en-US" dirty="0"/>
          </a:p>
          <a:p>
            <a:r>
              <a:rPr lang="en-US" dirty="0" err="1"/>
              <a:t>Anite</a:t>
            </a:r>
            <a:r>
              <a:rPr lang="en-US" dirty="0"/>
              <a:t> Perez Fontenla</a:t>
            </a:r>
          </a:p>
          <a:p>
            <a:r>
              <a:rPr lang="en-US" dirty="0"/>
              <a:t>Alessandra Lombardi</a:t>
            </a:r>
          </a:p>
          <a:p>
            <a:r>
              <a:rPr lang="en-US" dirty="0"/>
              <a:t>Ruth Peacock</a:t>
            </a:r>
          </a:p>
          <a:p>
            <a:r>
              <a:rPr lang="en-US" dirty="0"/>
              <a:t>Hermann Pommerenke</a:t>
            </a:r>
          </a:p>
          <a:p>
            <a:r>
              <a:rPr lang="en-US" dirty="0"/>
              <a:t>Carlo Rossi</a:t>
            </a:r>
          </a:p>
          <a:p>
            <a:r>
              <a:rPr lang="en-US" dirty="0"/>
              <a:t>Walter </a:t>
            </a:r>
            <a:r>
              <a:rPr lang="en-US" dirty="0" err="1"/>
              <a:t>Wuensch</a:t>
            </a:r>
            <a:endParaRPr lang="en-US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9DF47-F623-444C-832B-58889F5A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D3A57-541A-4301-9493-80D130325D37}" type="datetime1">
              <a:rPr lang="en-GB" smtClean="0"/>
              <a:t>20/04/2021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7385D-E077-41D3-B55E-08087E108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87A0A-825A-485C-9919-BC4972015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34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70914C-C2FF-46A7-B6DB-72EDCA828607}"/>
              </a:ext>
            </a:extLst>
          </p:cNvPr>
          <p:cNvSpPr txBox="1"/>
          <p:nvPr/>
        </p:nvSpPr>
        <p:spPr>
          <a:xfrm>
            <a:off x="6525846" y="2967335"/>
            <a:ext cx="3549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7030A0"/>
                </a:solidFill>
              </a:rPr>
              <a:t>Thank you !</a:t>
            </a:r>
            <a:endParaRPr lang="en-GB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3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5957-561A-43AC-9327-3A2A50F15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Spare slides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C60F24-9F91-4428-8F1D-D3E314E12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C76E56-4D9E-43C4-809B-0C8A7837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60817-CC07-43EB-99F0-A4C8BE0384B0}" type="datetime1">
              <a:rPr lang="en-GB" smtClean="0"/>
              <a:t>20/04/2021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84B9C2-70B9-4DCB-9BB3-4CA2912AB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CA4953-8137-4689-BE43-FD0C203B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8851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4" y="5991932"/>
            <a:ext cx="3676650" cy="6858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D71FC5CC-FEB1-4FF5-8EEB-B26591609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027"/>
            <a:ext cx="10515600" cy="662782"/>
          </a:xfrm>
        </p:spPr>
        <p:txBody>
          <a:bodyPr>
            <a:normAutofit fontScale="90000"/>
          </a:bodyPr>
          <a:lstStyle/>
          <a:p>
            <a:r>
              <a:rPr lang="de-DE" dirty="0"/>
              <a:t>Different </a:t>
            </a:r>
            <a:r>
              <a:rPr lang="de-DE" dirty="0" err="1"/>
              <a:t>exponents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gap</a:t>
            </a:r>
            <a:r>
              <a:rPr lang="de-DE" dirty="0"/>
              <a:t> </a:t>
            </a:r>
            <a:r>
              <a:rPr lang="de-DE" dirty="0" err="1"/>
              <a:t>term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A6D2E-A665-46B1-A06D-C810D9C88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84" y="859064"/>
            <a:ext cx="10410334" cy="427323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2504ACB-530B-4597-BEC3-6CCE8794BBA9}"/>
              </a:ext>
            </a:extLst>
          </p:cNvPr>
          <p:cNvSpPr/>
          <p:nvPr/>
        </p:nvSpPr>
        <p:spPr>
          <a:xfrm>
            <a:off x="5461462" y="859064"/>
            <a:ext cx="1845425" cy="42940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2FA2DA-F470-4116-BBAE-A08871CC3950}"/>
                  </a:ext>
                </a:extLst>
              </p:cNvPr>
              <p:cNvSpPr txBox="1"/>
              <p:nvPr/>
            </p:nvSpPr>
            <p:spPr>
              <a:xfrm>
                <a:off x="6384174" y="5409672"/>
                <a:ext cx="3271247" cy="5666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𝑛𝑜𝑟𝑚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𝐷𝐶</m:t>
                            </m:r>
                          </m:sub>
                        </m:sSub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𝐷𝐶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52FA2DA-F470-4116-BBAE-A08871CC3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174" y="5409672"/>
                <a:ext cx="3271247" cy="5666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2F69F52-F7DC-4D6C-8F5B-203628A86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659F7-2DD4-40F7-A136-8AE44F7E616D}" type="datetime1">
              <a:rPr lang="en-GB" smtClean="0"/>
              <a:t>20/04/2021</a:t>
            </a:fld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B3B48-9C9F-4A1D-9EF3-7F764E017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B2A4543-797F-44B9-B4C6-7A2548286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6115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48552"/>
            <a:ext cx="10515600" cy="712025"/>
          </a:xfrm>
        </p:spPr>
        <p:txBody>
          <a:bodyPr/>
          <a:lstStyle/>
          <a:p>
            <a:r>
              <a:rPr lang="de-DE" dirty="0"/>
              <a:t>RFQs </a:t>
            </a:r>
            <a:r>
              <a:rPr lang="de-DE" dirty="0" err="1"/>
              <a:t>worldwide</a:t>
            </a:r>
            <a:r>
              <a:rPr lang="de-DE" dirty="0"/>
              <a:t> – </a:t>
            </a:r>
            <a:r>
              <a:rPr lang="de-DE" dirty="0" err="1"/>
              <a:t>Kilpatrick</a:t>
            </a:r>
            <a:r>
              <a:rPr lang="de-DE" dirty="0"/>
              <a:t> </a:t>
            </a:r>
            <a:r>
              <a:rPr lang="de-DE" dirty="0" err="1"/>
              <a:t>criterion</a:t>
            </a:r>
            <a:endParaRPr lang="en-GB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22564" y="1153351"/>
            <a:ext cx="10515600" cy="4351338"/>
          </a:xfrm>
        </p:spPr>
        <p:txBody>
          <a:bodyPr>
            <a:normAutofit/>
          </a:bodyPr>
          <a:lstStyle/>
          <a:p>
            <a:r>
              <a:rPr lang="de-DE" sz="2000" dirty="0" err="1"/>
              <a:t>Kilpatrick</a:t>
            </a:r>
            <a:r>
              <a:rPr lang="de-DE" sz="2000" dirty="0"/>
              <a:t> </a:t>
            </a:r>
            <a:r>
              <a:rPr lang="de-DE" sz="2000" dirty="0" err="1"/>
              <a:t>criterion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used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most</a:t>
            </a:r>
            <a:r>
              <a:rPr lang="de-DE" sz="2000" dirty="0"/>
              <a:t> RFQ </a:t>
            </a:r>
            <a:r>
              <a:rPr lang="de-DE" sz="2000" dirty="0" err="1"/>
              <a:t>developments</a:t>
            </a:r>
            <a:br>
              <a:rPr lang="de-DE" sz="2000" dirty="0"/>
            </a:br>
            <a:r>
              <a:rPr lang="de-DE" sz="2000" dirty="0"/>
              <a:t>(</a:t>
            </a:r>
            <a:r>
              <a:rPr lang="de-DE" sz="2000" dirty="0" err="1"/>
              <a:t>common</a:t>
            </a:r>
            <a:r>
              <a:rPr lang="de-DE" sz="2000" dirty="0"/>
              <a:t> design </a:t>
            </a:r>
            <a:r>
              <a:rPr lang="de-DE" sz="2000" dirty="0" err="1"/>
              <a:t>choices</a:t>
            </a:r>
            <a:r>
              <a:rPr lang="de-DE" sz="2000" dirty="0"/>
              <a:t> CW-RFQ: &lt;=1.8 Kp, </a:t>
            </a:r>
            <a:r>
              <a:rPr lang="de-DE" sz="2000" dirty="0" err="1"/>
              <a:t>pulsed</a:t>
            </a:r>
            <a:r>
              <a:rPr lang="de-DE" sz="2000" dirty="0"/>
              <a:t> RFQ: &lt;=2.0 Kp)</a:t>
            </a:r>
          </a:p>
          <a:p>
            <a:r>
              <a:rPr lang="de-DE" sz="2000" dirty="0"/>
              <a:t>but: </a:t>
            </a:r>
            <a:r>
              <a:rPr lang="de-DE" sz="2000" dirty="0" err="1"/>
              <a:t>during</a:t>
            </a:r>
            <a:r>
              <a:rPr lang="de-DE" sz="2000" dirty="0"/>
              <a:t> </a:t>
            </a:r>
            <a:r>
              <a:rPr lang="de-DE" sz="2000" dirty="0" err="1"/>
              <a:t>commissioning</a:t>
            </a:r>
            <a:r>
              <a:rPr lang="de-DE" sz="2000" dirty="0"/>
              <a:t>: </a:t>
            </a:r>
            <a:r>
              <a:rPr lang="de-DE" sz="2000" dirty="0" err="1"/>
              <a:t>more</a:t>
            </a:r>
            <a:r>
              <a:rPr lang="de-DE" sz="2000" dirty="0"/>
              <a:t>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often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achieved</a:t>
            </a:r>
            <a:r>
              <a:rPr lang="de-DE" sz="2000" dirty="0"/>
              <a:t>:</a:t>
            </a:r>
            <a:endParaRPr lang="en-GB" sz="2000" dirty="0"/>
          </a:p>
        </p:txBody>
      </p:sp>
      <p:grpSp>
        <p:nvGrpSpPr>
          <p:cNvPr id="20" name="Group 19"/>
          <p:cNvGrpSpPr/>
          <p:nvPr/>
        </p:nvGrpSpPr>
        <p:grpSpPr>
          <a:xfrm>
            <a:off x="9525000" y="3471717"/>
            <a:ext cx="1562351" cy="584775"/>
            <a:chOff x="9705724" y="3433617"/>
            <a:chExt cx="1562351" cy="584775"/>
          </a:xfrm>
        </p:grpSpPr>
        <p:sp>
          <p:nvSpPr>
            <p:cNvPr id="17" name="5-Point Star 16"/>
            <p:cNvSpPr/>
            <p:nvPr/>
          </p:nvSpPr>
          <p:spPr>
            <a:xfrm>
              <a:off x="9705724" y="3516767"/>
              <a:ext cx="168442" cy="144379"/>
            </a:xfrm>
            <a:prstGeom prst="star5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82200" y="3433617"/>
              <a:ext cx="12858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experiment</a:t>
              </a:r>
            </a:p>
            <a:p>
              <a:r>
                <a:rPr lang="en-US" sz="1600" dirty="0"/>
                <a:t>design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9715249" y="3790950"/>
              <a:ext cx="168442" cy="15240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8459E79-9BC7-4145-81E2-50D7B63FA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69" y="2227804"/>
            <a:ext cx="8323201" cy="43513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6048C1-0B4F-4873-AF44-B7E646FDF9FF}"/>
              </a:ext>
            </a:extLst>
          </p:cNvPr>
          <p:cNvSpPr txBox="1"/>
          <p:nvPr/>
        </p:nvSpPr>
        <p:spPr>
          <a:xfrm>
            <a:off x="9263160" y="5504689"/>
            <a:ext cx="236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Hermann Pommerenke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1B32907-AC30-4E65-BC27-92F2503F6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81D0A3-406A-4918-A60D-E994B36AF720}" type="datetime1">
              <a:rPr lang="en-GB" smtClean="0"/>
              <a:t>20/04/2021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33B062-8854-4CC9-8F7F-16F6BD76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C5823D-F77F-43F0-85DC-064E9F4AC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00405-DAFA-4B5E-BF46-7C03DAB68CBD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93428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05E7C-C752-4C30-ACDD-511FD7921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Cu-OFE: Helsinki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F0AF3D-1A90-45CD-B953-6EE5E35383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21958"/>
            <a:ext cx="6096000" cy="45790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18202B-1FB8-4189-AC0D-8D9C9A5C1D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21956"/>
            <a:ext cx="6097894" cy="4579025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A2072B8-FDCA-4E43-9EDF-644E85638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99788-F0EE-480D-958F-F37BA89F542D}" type="datetime1">
              <a:rPr lang="en-GB" smtClean="0"/>
              <a:t>20/04/2021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852319-2149-4AF2-8390-3A2004EAA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D225C1E-9600-4B61-8363-73372B949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6258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25A0E-7F4A-47C4-8AB6-B9B7C34E9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Nb and Ti6Al4V: Helsinki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32832F-5C0D-4CD1-A88C-EFFE8D5DB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3282" y="1280948"/>
            <a:ext cx="7464489" cy="5589752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C7B640-F158-4BC2-9778-7EC833A6F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74458-4E08-4E81-8700-4D4C94BDE600}" type="datetime1">
              <a:rPr lang="en-GB" smtClean="0"/>
              <a:t>20/04/2021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7017C5-8E9A-4619-91B4-9D90659E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B5F3D7-CB51-41AD-86EF-1BC8B9C3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3298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8818" y="3408914"/>
            <a:ext cx="3391519" cy="20068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Recent</a:t>
            </a:r>
            <a:r>
              <a:rPr lang="de-DE" dirty="0"/>
              <a:t> RFQs </a:t>
            </a:r>
            <a:r>
              <a:rPr lang="de-DE" dirty="0" err="1"/>
              <a:t>developed</a:t>
            </a:r>
            <a:r>
              <a:rPr lang="de-DE" dirty="0"/>
              <a:t> at CERN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56B4D9-52AC-4BCC-B34E-3D872CACB62A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20/04/2021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Grudiev, RFQ development at CERN, HG2021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00405-DAFA-4B5E-BF46-7C03DAB68CB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3" name="Diagram 12"/>
          <p:cNvGraphicFramePr/>
          <p:nvPr/>
        </p:nvGraphicFramePr>
        <p:xfrm>
          <a:off x="858794" y="800101"/>
          <a:ext cx="10495006" cy="1424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267197" y="5048804"/>
            <a:ext cx="2444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commissioned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prstClr val="black"/>
                </a:solidFill>
                <a:latin typeface="Calibri" panose="020F0502020204030204"/>
              </a:rPr>
              <a:t>V = 68 kV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Es,max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51 MV/m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prstClr val="black"/>
                </a:solidFill>
                <a:latin typeface="Calibri" panose="020F0502020204030204"/>
              </a:rPr>
              <a:t>              = 2 </a:t>
            </a:r>
            <a:r>
              <a:rPr lang="de-DE" b="1" dirty="0" err="1">
                <a:solidFill>
                  <a:prstClr val="black"/>
                </a:solidFill>
                <a:latin typeface="Calibri" panose="020F0502020204030204"/>
              </a:rPr>
              <a:t>Kilpatrick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7592" y="5065478"/>
            <a:ext cx="23313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operational, 2014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prstClr val="black"/>
                </a:solidFill>
                <a:latin typeface="Calibri" panose="020F0502020204030204"/>
              </a:rPr>
              <a:t>V = 78 kV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Es,max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34 MV/m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b="1" dirty="0">
                <a:solidFill>
                  <a:prstClr val="black"/>
                </a:solidFill>
                <a:latin typeface="Calibri" panose="020F0502020204030204"/>
              </a:rPr>
              <a:t>              = 1.8 </a:t>
            </a:r>
            <a:r>
              <a:rPr lang="de-DE" b="1" dirty="0" err="1">
                <a:solidFill>
                  <a:prstClr val="black"/>
                </a:solidFill>
                <a:latin typeface="Calibri" panose="020F0502020204030204"/>
              </a:rPr>
              <a:t>Kilpatrick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80455" y="5469303"/>
            <a:ext cx="258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tuning complete 2020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02578" y="5263989"/>
            <a:ext cx="2889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dynamics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RF design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completed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early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2020,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mechanical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design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CIEMAT</a:t>
            </a:r>
          </a:p>
        </p:txBody>
      </p:sp>
      <p:pic>
        <p:nvPicPr>
          <p:cNvPr id="2050" name="Picture 2" descr="The Linac4 RFQ being moved from the 3 MeV Test Stand to the Linac4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25" y="2908073"/>
            <a:ext cx="3020820" cy="160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25736" y="4465314"/>
            <a:ext cx="31218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Rossi et al., „</a:t>
            </a:r>
            <a:r>
              <a:rPr kumimoji="0" lang="en-GB" sz="11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Commissioning and operational experience gained with the Linac4-RFQ at CERN”, Proc. Linac14, 2014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9638" y1="34164" x2="29638" y2="34164"/>
                        <a14:foregroundMark x1="28253" y1="26979" x2="28253" y2="26979"/>
                        <a14:foregroundMark x1="26713" y1="29619" x2="26713" y2="29619"/>
                        <a14:foregroundMark x1="30100" y1="25073" x2="30100" y2="25073"/>
                        <a14:foregroundMark x1="11470" y1="56598" x2="11470" y2="56598"/>
                        <a14:foregroundMark x1="25327" y1="89150" x2="25327" y2="89150"/>
                        <a14:foregroundMark x1="67436" y1="60850" x2="67436" y2="60850"/>
                        <a14:foregroundMark x1="53426" y1="27273" x2="53426" y2="27273"/>
                        <a14:foregroundMark x1="74365" y1="12463" x2="74365" y2="12463"/>
                        <a14:foregroundMark x1="75520" y1="8798" x2="75520" y2="8798"/>
                        <a14:foregroundMark x1="83988" y1="10264" x2="83988" y2="10264"/>
                        <a14:foregroundMark x1="89069" y1="45455" x2="89069" y2="45455"/>
                        <a14:foregroundMark x1="1848" y1="77566" x2="1848" y2="77566"/>
                        <a14:foregroundMark x1="96074" y1="11584" x2="96074" y2="11584"/>
                        <a14:foregroundMark x1="97152" y1="15396" x2="97152" y2="15396"/>
                        <a14:foregroundMark x1="28714" y1="49413" x2="28714" y2="49413"/>
                        <a14:foregroundMark x1="40493" y1="41202" x2="40493" y2="41202"/>
                        <a14:foregroundMark x1="50192" y1="34897" x2="50192" y2="34897"/>
                        <a14:backgroundMark x1="16166" y1="13490" x2="16166" y2="13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8934" y="2729650"/>
            <a:ext cx="3505113" cy="18402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414144">
            <a:off x="8408988" y="3324774"/>
            <a:ext cx="4094163" cy="875451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 flipH="1">
            <a:off x="2558900" y="2106063"/>
            <a:ext cx="1174900" cy="722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5362575" y="2066431"/>
            <a:ext cx="658781" cy="8416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699278" y="2088250"/>
            <a:ext cx="658910" cy="1548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10525137" y="2066431"/>
            <a:ext cx="329391" cy="1095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BF3A7FC-691E-4088-8C25-6F11302AA10E}"/>
              </a:ext>
            </a:extLst>
          </p:cNvPr>
          <p:cNvSpPr txBox="1"/>
          <p:nvPr/>
        </p:nvSpPr>
        <p:spPr>
          <a:xfrm>
            <a:off x="8991294" y="512401"/>
            <a:ext cx="2362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Hermann Pommerenke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5848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5D27A-DCDF-4B65-B16D-9096EABDC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CuCrZr</a:t>
            </a:r>
            <a:r>
              <a:rPr lang="en-US" dirty="0"/>
              <a:t>: Helsinki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DD491F-41DC-48D5-B8BE-5FB6D45C39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7"/>
            <a:ext cx="6416665" cy="48021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31A117-F504-4CD2-98E2-EA5DEC4B8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004" y="1611168"/>
            <a:ext cx="6490996" cy="4881707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53D8621-F9E2-4CD6-A3C9-AE2554A37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0C347-0D2D-484B-9A72-7B9A2755D501}" type="datetime1">
              <a:rPr lang="en-GB" smtClean="0"/>
              <a:t>20/04/2021</a:t>
            </a:fld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11140BD-5736-4CB3-937E-5BF55CD6B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8477C0B-648F-4AD5-90D7-8B85C0978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C4A39E-A68F-4A6E-8EB8-022FD05C7FB6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336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A5FD4-A7D3-41C6-9B84-FB41DEF4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Breakdown rate (BDR) in RFQ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35F7D5-2B08-4971-81F3-C55973C171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8.3.2021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2512E9-2CAA-49FD-A7E8-8F291303B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MeVArc 2021 - Sergio Calatroni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44C34-C5D7-4DAA-BE82-7C0585FA5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09CF6A-6C63-4EB7-9ABE-749665525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336"/>
          <a:stretch/>
        </p:blipFill>
        <p:spPr>
          <a:xfrm>
            <a:off x="2736000" y="902786"/>
            <a:ext cx="8268417" cy="2526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65474C-4025-41D2-89DD-3D654C35B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922" y="3520942"/>
            <a:ext cx="7509420" cy="27053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1C0EF3-13DF-44D9-B37F-AA9DA3DB0511}"/>
              </a:ext>
            </a:extLst>
          </p:cNvPr>
          <p:cNvSpPr txBox="1"/>
          <p:nvPr/>
        </p:nvSpPr>
        <p:spPr>
          <a:xfrm>
            <a:off x="123233" y="5942194"/>
            <a:ext cx="1176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Rolf Wegner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47B457-076D-4151-8042-5968B4FA73BB}"/>
              </a:ext>
            </a:extLst>
          </p:cNvPr>
          <p:cNvSpPr txBox="1"/>
          <p:nvPr/>
        </p:nvSpPr>
        <p:spPr>
          <a:xfrm>
            <a:off x="208638" y="2597221"/>
            <a:ext cx="2924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Surface field: ~35 MV/m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197981-553D-4289-915F-3BE0CD188B75}"/>
              </a:ext>
            </a:extLst>
          </p:cNvPr>
          <p:cNvSpPr txBox="1"/>
          <p:nvPr/>
        </p:nvSpPr>
        <p:spPr>
          <a:xfrm>
            <a:off x="1419928" y="1256573"/>
            <a:ext cx="14558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BDR: ~10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-4</a:t>
            </a:r>
            <a:endParaRPr kumimoji="0" lang="en-GB" sz="20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EF73C3C-42AE-46CF-A3C7-96C71314F6AC}"/>
              </a:ext>
            </a:extLst>
          </p:cNvPr>
          <p:cNvSpPr/>
          <p:nvPr/>
        </p:nvSpPr>
        <p:spPr>
          <a:xfrm>
            <a:off x="948587" y="885991"/>
            <a:ext cx="2403835" cy="114064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7DABB9-F472-4988-B3BB-0C19DAA176D3}"/>
              </a:ext>
            </a:extLst>
          </p:cNvPr>
          <p:cNvSpPr/>
          <p:nvPr/>
        </p:nvSpPr>
        <p:spPr>
          <a:xfrm>
            <a:off x="189137" y="2179035"/>
            <a:ext cx="3163285" cy="1140644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70603-A0DF-4DC4-A654-0335BC22649F}"/>
              </a:ext>
            </a:extLst>
          </p:cNvPr>
          <p:cNvSpPr txBox="1"/>
          <p:nvPr/>
        </p:nvSpPr>
        <p:spPr>
          <a:xfrm>
            <a:off x="189137" y="4767554"/>
            <a:ext cx="1978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pulse 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 rate 1 Hz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468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A5FD4-A7D3-41C6-9B84-FB41DEF44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BDR in CLIC accelerating structures, a comparison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35F7D5-2B08-4971-81F3-C55973C171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8.3.2021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2512E9-2CAA-49FD-A7E8-8F291303B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MeVArc 2021 - Sergio Calatroni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44C34-C5D7-4DAA-BE82-7C0585FA5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1C0EF3-13DF-44D9-B37F-AA9DA3DB0511}"/>
              </a:ext>
            </a:extLst>
          </p:cNvPr>
          <p:cNvSpPr txBox="1"/>
          <p:nvPr/>
        </p:nvSpPr>
        <p:spPr>
          <a:xfrm>
            <a:off x="123233" y="5942194"/>
            <a:ext cx="22233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W. Wuensch, S. Stapnes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7DD990-81BC-4C8F-8E27-CDCCF445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1206" y="620814"/>
            <a:ext cx="7726616" cy="5616372"/>
          </a:xfrm>
          <a:prstGeom prst="rect">
            <a:avLst/>
          </a:prstGeom>
          <a:ln w="19050">
            <a:noFill/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743B7FF0-E26E-4A15-BED3-BDB667A6DE5B}"/>
              </a:ext>
            </a:extLst>
          </p:cNvPr>
          <p:cNvSpPr/>
          <p:nvPr/>
        </p:nvSpPr>
        <p:spPr>
          <a:xfrm>
            <a:off x="4493172" y="4637761"/>
            <a:ext cx="893379" cy="51500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CEFE74C-E23C-4D89-B7AD-6AABECB09F4E}"/>
              </a:ext>
            </a:extLst>
          </p:cNvPr>
          <p:cNvSpPr/>
          <p:nvPr/>
        </p:nvSpPr>
        <p:spPr>
          <a:xfrm>
            <a:off x="7657824" y="5486734"/>
            <a:ext cx="893379" cy="51500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BF87BE-E28E-4B23-B712-E7B8CA408A76}"/>
              </a:ext>
            </a:extLst>
          </p:cNvPr>
          <p:cNvSpPr/>
          <p:nvPr/>
        </p:nvSpPr>
        <p:spPr>
          <a:xfrm>
            <a:off x="5846033" y="4941919"/>
            <a:ext cx="2304739" cy="515007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B8D1C7-2E96-401A-88B3-1B9C909913A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68881" y="1224527"/>
            <a:ext cx="4662053" cy="47935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92893A-F041-4800-9B88-8C52048616B0}"/>
              </a:ext>
            </a:extLst>
          </p:cNvPr>
          <p:cNvSpPr txBox="1"/>
          <p:nvPr/>
        </p:nvSpPr>
        <p:spPr>
          <a:xfrm>
            <a:off x="2091355" y="870584"/>
            <a:ext cx="20521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RF pulse 230 ns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 rate 50 Hz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64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2AD61-9F41-4F11-A646-CDE6501A0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 from breakdowns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A6553E-BB97-44D2-A0C1-4D4C4FECF8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8.3.2021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5DE932-78F0-43A6-B540-B8801B8D8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33" b="0" i="0" u="none" strike="noStrike" kern="1200" cap="none" spc="0" normalizeH="0" baseline="0" noProof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MeVArc 2021 - Sergio Calatroni</a:t>
            </a:r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A2305B-761B-47C3-A93F-6677F2B601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18391-D411-FE40-AAD7-861AE5233E0E}" type="slidenum">
              <a:rPr kumimoji="0" lang="en-US" sz="1333" b="0" i="0" u="none" strike="noStrike" kern="1200" cap="none" spc="0" normalizeH="0" baseline="0" noProof="0" smtClean="0">
                <a:ln>
                  <a:noFill/>
                </a:ln>
                <a:solidFill>
                  <a:srgbClr val="0055A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33" b="0" i="0" u="none" strike="noStrike" kern="1200" cap="none" spc="0" normalizeH="0" baseline="0" noProof="0" dirty="0">
              <a:ln>
                <a:noFill/>
              </a:ln>
              <a:solidFill>
                <a:srgbClr val="0055A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4B959A-42C5-4E60-AAE6-C82593684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495" y="1246403"/>
            <a:ext cx="4772109" cy="4082389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AACEE2DD-9018-424A-B12C-3777287F2B02}"/>
              </a:ext>
            </a:extLst>
          </p:cNvPr>
          <p:cNvSpPr txBox="1">
            <a:spLocks/>
          </p:cNvSpPr>
          <p:nvPr/>
        </p:nvSpPr>
        <p:spPr>
          <a:xfrm>
            <a:off x="5445761" y="1453329"/>
            <a:ext cx="6614239" cy="3148167"/>
          </a:xfrm>
          <a:prstGeom prst="rect">
            <a:avLst/>
          </a:prstGeom>
        </p:spPr>
        <p:txBody>
          <a:bodyPr>
            <a:normAutofit/>
          </a:bodyPr>
          <a:lstStyle>
            <a:lvl1pPr marL="658352" indent="-609585" algn="l" rtl="0" eaLnBrk="1" latinLnBrk="0" hangingPunct="1">
              <a:spcBef>
                <a:spcPts val="1200"/>
              </a:spcBef>
              <a:buClr>
                <a:schemeClr val="tx1"/>
              </a:buClr>
              <a:buSzPct val="80000"/>
              <a:buFont typeface="Arial"/>
              <a:buChar char="•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06978" indent="-609585" algn="l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Courier New" panose="02070309020205020404" pitchFamily="49" charset="0"/>
              <a:buChar char="o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56908" indent="-457189" algn="l" rtl="0" eaLnBrk="1" latinLnBrk="0" hangingPunct="1">
              <a:spcBef>
                <a:spcPts val="6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47042" indent="-457189" algn="l" rtl="0" eaLnBrk="1" latinLnBrk="0" hangingPunct="1">
              <a:spcBef>
                <a:spcPts val="600"/>
              </a:spcBef>
              <a:buClr>
                <a:schemeClr val="tx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00601" indent="-457189" algn="l" rtl="0" eaLnBrk="1" latinLnBrk="0" hangingPunct="1">
              <a:spcBef>
                <a:spcPts val="600"/>
              </a:spcBef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67655" indent="-243834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6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256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52857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882" indent="-243834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58352" marR="0" lvl="0" indent="-609585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replacement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RFQ is being manufactured</a:t>
            </a:r>
          </a:p>
          <a:p>
            <a:pPr marL="658352" marR="0" lvl="0" indent="-609585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Need to understand origin of enhanced breakdown rate, and find a mitigation</a:t>
            </a:r>
          </a:p>
          <a:p>
            <a:pPr marL="48767" marR="0" lvl="0" indent="0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658352" marR="0" lvl="0" indent="-609585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rgbClr val="0055A0"/>
              </a:buClr>
              <a:buSzPct val="8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breakdowns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correlated with beam losses ?</a:t>
            </a:r>
          </a:p>
        </p:txBody>
      </p:sp>
    </p:spTree>
    <p:extLst>
      <p:ext uri="{BB962C8B-B14F-4D97-AF65-F5344CB8AC3E}">
        <p14:creationId xmlns:p14="http://schemas.microsoft.com/office/powerpoint/2010/main" val="1995807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D2181-10DA-4DA0-AAB2-21C8EB179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Hypothesis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7BC19-B8C7-49D3-A539-BD8FF6369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465" y="1448372"/>
            <a:ext cx="10515600" cy="48463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Possible chain of events for current L4-RFQ (maybe too pessimistic):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C67C4A-F30C-4604-ADF8-F6A220E86434}"/>
              </a:ext>
            </a:extLst>
          </p:cNvPr>
          <p:cNvSpPr/>
          <p:nvPr/>
        </p:nvSpPr>
        <p:spPr>
          <a:xfrm>
            <a:off x="617415" y="2454030"/>
            <a:ext cx="1432102" cy="1961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L4-RFQ is designed for smaller beams from the source and </a:t>
            </a:r>
            <a:r>
              <a:rPr lang="en-US" sz="1600" dirty="0" err="1"/>
              <a:t>Emax</a:t>
            </a:r>
            <a:r>
              <a:rPr lang="en-US" sz="1600" dirty="0"/>
              <a:t> limit for no beam loss</a:t>
            </a:r>
            <a:endParaRPr lang="en-GB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DB21BD-7F5B-4F59-B514-AED6927CCDD8}"/>
              </a:ext>
            </a:extLst>
          </p:cNvPr>
          <p:cNvSpPr/>
          <p:nvPr/>
        </p:nvSpPr>
        <p:spPr>
          <a:xfrm>
            <a:off x="2313388" y="2460007"/>
            <a:ext cx="1312681" cy="1961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RFQ is conditioned very fast to nominal voltage</a:t>
            </a:r>
            <a:endParaRPr lang="en-GB" sz="1600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F06725C0-3110-4419-AEF4-5D3FDA7D4A4A}"/>
              </a:ext>
            </a:extLst>
          </p:cNvPr>
          <p:cNvSpPr/>
          <p:nvPr/>
        </p:nvSpPr>
        <p:spPr>
          <a:xfrm>
            <a:off x="2063190" y="3186684"/>
            <a:ext cx="22078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1CB051-6A94-435D-BB5A-312EF4DDAF0B}"/>
              </a:ext>
            </a:extLst>
          </p:cNvPr>
          <p:cNvSpPr/>
          <p:nvPr/>
        </p:nvSpPr>
        <p:spPr>
          <a:xfrm>
            <a:off x="5501901" y="2477382"/>
            <a:ext cx="1402253" cy="1961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Beam loss -&gt; blistering</a:t>
            </a:r>
            <a:endParaRPr lang="en-GB" sz="16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9F70772-8EE9-4D28-AB50-5A38367D0914}"/>
              </a:ext>
            </a:extLst>
          </p:cNvPr>
          <p:cNvSpPr/>
          <p:nvPr/>
        </p:nvSpPr>
        <p:spPr>
          <a:xfrm>
            <a:off x="3643992" y="3186684"/>
            <a:ext cx="22078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AEE19-3D65-4099-8EA5-57849C86FF07}"/>
              </a:ext>
            </a:extLst>
          </p:cNvPr>
          <p:cNvSpPr/>
          <p:nvPr/>
        </p:nvSpPr>
        <p:spPr>
          <a:xfrm>
            <a:off x="7173351" y="2456522"/>
            <a:ext cx="1402254" cy="1961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Blistering, degrade high gradient performance --&gt; more breakdowns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6BC046AE-EBFD-42D6-B0E1-FB1F07D610B6}"/>
              </a:ext>
            </a:extLst>
          </p:cNvPr>
          <p:cNvSpPr/>
          <p:nvPr/>
        </p:nvSpPr>
        <p:spPr>
          <a:xfrm>
            <a:off x="5257671" y="3210198"/>
            <a:ext cx="22078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19672E6-01CC-433B-9D76-DB540AA64C5A}"/>
              </a:ext>
            </a:extLst>
          </p:cNvPr>
          <p:cNvSpPr/>
          <p:nvPr/>
        </p:nvSpPr>
        <p:spPr>
          <a:xfrm>
            <a:off x="8606865" y="3210198"/>
            <a:ext cx="22078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E207E57-8BCF-4E43-B8A6-EE3AA5C1BC61}"/>
              </a:ext>
            </a:extLst>
          </p:cNvPr>
          <p:cNvSpPr/>
          <p:nvPr/>
        </p:nvSpPr>
        <p:spPr>
          <a:xfrm>
            <a:off x="8858910" y="2474918"/>
            <a:ext cx="1412499" cy="1961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More breakdowns, more blisters, -&gt; more surface erosion</a:t>
            </a:r>
            <a:endParaRPr lang="en-GB" sz="1600" dirty="0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9A7E610E-9A94-4A42-BC34-6AFA0B258BB7}"/>
              </a:ext>
            </a:extLst>
          </p:cNvPr>
          <p:cNvSpPr/>
          <p:nvPr/>
        </p:nvSpPr>
        <p:spPr>
          <a:xfrm>
            <a:off x="10296339" y="3210198"/>
            <a:ext cx="22078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294992-9304-4CA1-9747-C783EAF3ECFB}"/>
              </a:ext>
            </a:extLst>
          </p:cNvPr>
          <p:cNvSpPr/>
          <p:nvPr/>
        </p:nvSpPr>
        <p:spPr>
          <a:xfrm>
            <a:off x="10542054" y="2469527"/>
            <a:ext cx="1111759" cy="196166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L4-RFQ is dead =&gt; ‘long live’ L4-RFQ2</a:t>
            </a:r>
            <a:endParaRPr lang="en-GB" dirty="0"/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56DF941A-E847-48EF-914A-65DFBECC518D}"/>
              </a:ext>
            </a:extLst>
          </p:cNvPr>
          <p:cNvSpPr/>
          <p:nvPr/>
        </p:nvSpPr>
        <p:spPr>
          <a:xfrm rot="10800000" flipV="1">
            <a:off x="7684615" y="2051636"/>
            <a:ext cx="3457934" cy="417891"/>
          </a:xfrm>
          <a:prstGeom prst="bentArrow">
            <a:avLst>
              <a:gd name="adj1" fmla="val 34351"/>
              <a:gd name="adj2" fmla="val 35286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B94EC436-1ADF-4E32-9035-4B50CB9E3057}"/>
              </a:ext>
            </a:extLst>
          </p:cNvPr>
          <p:cNvSpPr/>
          <p:nvPr/>
        </p:nvSpPr>
        <p:spPr>
          <a:xfrm rot="5400000" flipV="1">
            <a:off x="3541776" y="1409805"/>
            <a:ext cx="311023" cy="1741922"/>
          </a:xfrm>
          <a:prstGeom prst="bentArrow">
            <a:avLst>
              <a:gd name="adj1" fmla="val 48546"/>
              <a:gd name="adj2" fmla="val 50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81CCB278-3B03-45F4-BD2A-980A59913007}"/>
              </a:ext>
            </a:extLst>
          </p:cNvPr>
          <p:cNvSpPr/>
          <p:nvPr/>
        </p:nvSpPr>
        <p:spPr>
          <a:xfrm flipH="1">
            <a:off x="4776581" y="2029619"/>
            <a:ext cx="2638837" cy="3277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Few years consumable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C25E3E-52BF-4546-92AA-5857C5D3D358}"/>
              </a:ext>
            </a:extLst>
          </p:cNvPr>
          <p:cNvSpPr txBox="1"/>
          <p:nvPr/>
        </p:nvSpPr>
        <p:spPr>
          <a:xfrm>
            <a:off x="612011" y="4556546"/>
            <a:ext cx="10967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break this chain two directions are proposed to be followed up within this WP: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Design an RFQ with </a:t>
            </a:r>
            <a:r>
              <a:rPr lang="en-US" sz="2400" b="1" dirty="0"/>
              <a:t>0% losses in high E-field area </a:t>
            </a:r>
            <a:r>
              <a:rPr lang="en-US" sz="2400" dirty="0"/>
              <a:t>for given beam parameters using standard material and assembly: brazed OFE-Cu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Find alternative material which </a:t>
            </a:r>
            <a:r>
              <a:rPr lang="en-US" sz="2400" b="1" dirty="0"/>
              <a:t>resists to blistering </a:t>
            </a:r>
            <a:r>
              <a:rPr lang="en-US" sz="2400" dirty="0"/>
              <a:t>and is OK for RFQ fabrication. =&gt; Design RFQ with acceptable beam loss based on this material </a:t>
            </a:r>
            <a:endParaRPr lang="en-GB" sz="24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3F6C44-D03F-4790-AB71-AC70F1F2047C}"/>
              </a:ext>
            </a:extLst>
          </p:cNvPr>
          <p:cNvSpPr/>
          <p:nvPr/>
        </p:nvSpPr>
        <p:spPr>
          <a:xfrm>
            <a:off x="3864777" y="2474918"/>
            <a:ext cx="1372141" cy="1961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RFQ operated with larger beams and suffered significant 25% beam loss</a:t>
            </a:r>
            <a:endParaRPr lang="en-GB" sz="1600" dirty="0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91E1703-8350-4D40-BB8D-186661A23F57}"/>
              </a:ext>
            </a:extLst>
          </p:cNvPr>
          <p:cNvSpPr/>
          <p:nvPr/>
        </p:nvSpPr>
        <p:spPr>
          <a:xfrm>
            <a:off x="6927599" y="3198521"/>
            <a:ext cx="22078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A60F4E-3AB6-469A-974B-C302AD49C8A4}"/>
              </a:ext>
            </a:extLst>
          </p:cNvPr>
          <p:cNvCxnSpPr>
            <a:cxnSpLocks/>
          </p:cNvCxnSpPr>
          <p:nvPr/>
        </p:nvCxnSpPr>
        <p:spPr>
          <a:xfrm flipV="1">
            <a:off x="4515308" y="4454891"/>
            <a:ext cx="0" cy="677391"/>
          </a:xfrm>
          <a:prstGeom prst="straightConnector1">
            <a:avLst/>
          </a:prstGeom>
          <a:ln w="63500">
            <a:solidFill>
              <a:srgbClr val="00B050">
                <a:alpha val="4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C86A9D6-1390-48D0-879D-CE4E95DE4DBC}"/>
              </a:ext>
            </a:extLst>
          </p:cNvPr>
          <p:cNvCxnSpPr>
            <a:cxnSpLocks/>
          </p:cNvCxnSpPr>
          <p:nvPr/>
        </p:nvCxnSpPr>
        <p:spPr>
          <a:xfrm flipV="1">
            <a:off x="6210182" y="4454891"/>
            <a:ext cx="0" cy="1354782"/>
          </a:xfrm>
          <a:prstGeom prst="straightConnector1">
            <a:avLst/>
          </a:prstGeom>
          <a:ln w="63500">
            <a:solidFill>
              <a:srgbClr val="00B050">
                <a:alpha val="49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A6A7EC0-00AF-49B7-988B-76D7F13FA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9E34D3-0B44-4F35-9B6C-CD4DBC1F3465}" type="datetime1">
              <a:rPr lang="en-GB" smtClean="0"/>
              <a:t>20/04/2021</a:t>
            </a:fld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5635428-2AF7-4E23-9E09-513A8B9E5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4650AD35-6683-4167-A385-B781F85A1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385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908DD2C-9D3E-49AE-A48B-2D5E64F0A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362"/>
          <a:stretch/>
        </p:blipFill>
        <p:spPr>
          <a:xfrm>
            <a:off x="3430505" y="612142"/>
            <a:ext cx="8761495" cy="56337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0960"/>
            <a:ext cx="10515600" cy="1325563"/>
          </a:xfrm>
        </p:spPr>
        <p:txBody>
          <a:bodyPr/>
          <a:lstStyle/>
          <a:p>
            <a:r>
              <a:rPr lang="en-US" dirty="0"/>
              <a:t>Link 1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C67C4A-F30C-4604-ADF8-F6A220E86434}"/>
              </a:ext>
            </a:extLst>
          </p:cNvPr>
          <p:cNvSpPr/>
          <p:nvPr/>
        </p:nvSpPr>
        <p:spPr>
          <a:xfrm>
            <a:off x="462239" y="3429000"/>
            <a:ext cx="2649767" cy="1961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L4-RFQ is designed for smaller beams from the source and </a:t>
            </a:r>
            <a:r>
              <a:rPr lang="en-US" sz="2400" dirty="0" err="1"/>
              <a:t>Emax</a:t>
            </a:r>
            <a:r>
              <a:rPr lang="en-US" sz="2400" dirty="0"/>
              <a:t> limit for no beam loss</a:t>
            </a:r>
            <a:endParaRPr lang="en-GB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39" y="1160122"/>
            <a:ext cx="2506028" cy="9279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032924"/>
            <a:ext cx="3720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4"/>
              </a:rPr>
              <a:t>https://indico.cern.ch/event/754020/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49431" y="2650239"/>
            <a:ext cx="2421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design transmission is 95%</a:t>
            </a:r>
            <a:endParaRPr lang="en-GB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C353C-8C81-438F-856B-5DD061DE6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246A3-7765-4881-B159-6FBE55A3D21C}" type="datetime1">
              <a:rPr lang="en-GB" smtClean="0"/>
              <a:t>20/04/2021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2F04B-523B-4859-9DBF-B35CB6D15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A. Grudiev, RFQ development at CERN, HG2021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0F0BD-653A-4D01-AE8F-C86D5718A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1ADAD4-2F2C-4F6F-AE9B-30203F8F9F4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9352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HP_Colorse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FF0000"/>
      </a:accent2>
      <a:accent3>
        <a:srgbClr val="00B050"/>
      </a:accent3>
      <a:accent4>
        <a:srgbClr val="FFC000"/>
      </a:accent4>
      <a:accent5>
        <a:srgbClr val="7030A0"/>
      </a:accent5>
      <a:accent6>
        <a:srgbClr val="F97407"/>
      </a:accent6>
      <a:hlink>
        <a:srgbClr val="C55A1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ERNCorporate16-9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2037</Words>
  <Application>Microsoft Office PowerPoint</Application>
  <PresentationFormat>Widescreen</PresentationFormat>
  <Paragraphs>382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Courier New</vt:lpstr>
      <vt:lpstr>Optima</vt:lpstr>
      <vt:lpstr>Office Theme</vt:lpstr>
      <vt:lpstr>1_Office Theme</vt:lpstr>
      <vt:lpstr>2_Office Theme</vt:lpstr>
      <vt:lpstr>1_CERNCorporate16-9</vt:lpstr>
      <vt:lpstr>RFQ development at CERN field limit considerations and material study</vt:lpstr>
      <vt:lpstr>Outline</vt:lpstr>
      <vt:lpstr>Very briefly: what is an RFQ?</vt:lpstr>
      <vt:lpstr>Recent RFQs developed at CERN </vt:lpstr>
      <vt:lpstr>Breakdown rate (BDR) in RFQ</vt:lpstr>
      <vt:lpstr>BDR in CLIC accelerating structures, a comparison</vt:lpstr>
      <vt:lpstr>Damage from breakdowns</vt:lpstr>
      <vt:lpstr>Working Hypothesis </vt:lpstr>
      <vt:lpstr>Link 1</vt:lpstr>
      <vt:lpstr>Link 2</vt:lpstr>
      <vt:lpstr>Link 3</vt:lpstr>
      <vt:lpstr>Link 4</vt:lpstr>
      <vt:lpstr>Links 5, 6</vt:lpstr>
      <vt:lpstr>Connection between L4-RFQ and DC setup</vt:lpstr>
      <vt:lpstr>PowerPoint Presentation</vt:lpstr>
      <vt:lpstr>PowerPoint Presentation</vt:lpstr>
      <vt:lpstr>PowerPoint Presentation</vt:lpstr>
      <vt:lpstr>„Gap scaling“ for RFQs</vt:lpstr>
      <vt:lpstr>What about Sc and RF pulsed heating? (HF-RFQ)</vt:lpstr>
      <vt:lpstr>L4-RFQ: E-field and Sc (2D)</vt:lpstr>
      <vt:lpstr>Summary on the high-power RF constraints for CLIC X-band RF structure design (2013)</vt:lpstr>
      <vt:lpstr>Material study</vt:lpstr>
      <vt:lpstr>How to limit hydrogen bubble formation</vt:lpstr>
      <vt:lpstr>Irradiation</vt:lpstr>
      <vt:lpstr>Cu-OFE: H- source</vt:lpstr>
      <vt:lpstr>Nb: H- source</vt:lpstr>
      <vt:lpstr>CuCrZr: H- source</vt:lpstr>
      <vt:lpstr>Irradiation summary table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 to people whose materials have been used</vt:lpstr>
      <vt:lpstr>Spare slides</vt:lpstr>
      <vt:lpstr>Different exponents for gap term</vt:lpstr>
      <vt:lpstr>RFQs worldwide – Kilpatrick criterion</vt:lpstr>
      <vt:lpstr>Cu-OFE: Helsinki</vt:lpstr>
      <vt:lpstr>Nb and Ti6Al4V: Helsinki</vt:lpstr>
      <vt:lpstr>CuCrZr: Helsinki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RFQ development at CERN field limit considerations and material study</dc:title>
  <dc:creator>Alexej Grudiev</dc:creator>
  <cp:lastModifiedBy>Alexej Grudiev</cp:lastModifiedBy>
  <cp:revision>94</cp:revision>
  <dcterms:created xsi:type="dcterms:W3CDTF">2021-04-12T08:11:41Z</dcterms:created>
  <dcterms:modified xsi:type="dcterms:W3CDTF">2021-04-20T09:54:20Z</dcterms:modified>
</cp:coreProperties>
</file>