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5" r:id="rId6"/>
    <p:sldId id="260" r:id="rId7"/>
    <p:sldId id="266" r:id="rId8"/>
    <p:sldId id="267" r:id="rId9"/>
    <p:sldId id="268" r:id="rId10"/>
    <p:sldId id="270" r:id="rId11"/>
    <p:sldId id="278" r:id="rId12"/>
    <p:sldId id="279" r:id="rId13"/>
    <p:sldId id="262" r:id="rId14"/>
    <p:sldId id="271" r:id="rId15"/>
    <p:sldId id="273" r:id="rId16"/>
    <p:sldId id="272" r:id="rId17"/>
    <p:sldId id="263" r:id="rId18"/>
    <p:sldId id="281" r:id="rId19"/>
    <p:sldId id="282" r:id="rId20"/>
    <p:sldId id="264" r:id="rId21"/>
    <p:sldId id="277" r:id="rId22"/>
    <p:sldId id="28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84841" autoAdjust="0"/>
  </p:normalViewPr>
  <p:slideViewPr>
    <p:cSldViewPr snapToGrid="0">
      <p:cViewPr varScale="1">
        <p:scale>
          <a:sx n="97" d="100"/>
          <a:sy n="97" d="100"/>
        </p:scale>
        <p:origin x="2010" y="72"/>
      </p:cViewPr>
      <p:guideLst/>
    </p:cSldViewPr>
  </p:slideViewPr>
  <p:outlineViewPr>
    <p:cViewPr>
      <p:scale>
        <a:sx n="33" d="100"/>
        <a:sy n="33" d="100"/>
      </p:scale>
      <p:origin x="0" y="-16956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16DE-FDA3-405B-B645-22FFED35A446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6B59-F889-4FE0-B59D-054FF8CFF8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8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2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20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796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237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48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13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67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82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6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53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5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92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87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006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674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1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6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12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39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63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76B59-F889-4FE0-B59D-054FF8CFF8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71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9CAB-53A2-43F6-A266-84F0A8B867AA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BAC3-D16C-473E-BAB3-9EB7C74B0FC2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1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00A7-085C-41BA-A5E4-3CC2B3167283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26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11C3-4263-407D-8FBE-BFD274BB4374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5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125D-9585-4F1A-B94B-D9593B5EB4C8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3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D0-CA02-4D4C-A470-C0917A773770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294F-FDD6-4C47-90AE-2C790DD05BE8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36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07C-B517-45B9-B059-35EAF22886D0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81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081-EB96-435C-A561-D3E785377426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7B33-5967-46E9-988F-BF029CFCBF0F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8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697E-DD91-454B-B0C7-77D0542DDF04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65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7221-120E-4FEE-8A9F-D33CD2B34315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4577-FAD6-4192-863A-51560929FA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7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tmp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g"/><Relationship Id="rId7" Type="http://schemas.openxmlformats.org/officeDocument/2006/relationships/image" Target="../media/image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3.tmp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3.jpg"/><Relationship Id="rId7" Type="http://schemas.openxmlformats.org/officeDocument/2006/relationships/image" Target="../media/image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.tmp"/><Relationship Id="rId9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image" Target="../media/image2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../media/image37.jpg"/><Relationship Id="rId10" Type="http://schemas.openxmlformats.org/officeDocument/2006/relationships/image" Target="../media/image47.jpg"/><Relationship Id="rId4" Type="http://schemas.openxmlformats.org/officeDocument/2006/relationships/image" Target="../media/image3.tmp"/><Relationship Id="rId9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tmp"/><Relationship Id="rId4" Type="http://schemas.openxmlformats.org/officeDocument/2006/relationships/image" Target="../media/image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3.tm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5368F22-C853-43BF-A971-7CBC2A5EBD7D}"/>
              </a:ext>
            </a:extLst>
          </p:cNvPr>
          <p:cNvSpPr/>
          <p:nvPr/>
        </p:nvSpPr>
        <p:spPr>
          <a:xfrm>
            <a:off x="2190433" y="972502"/>
            <a:ext cx="4763134" cy="4763134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0DDFF8-AA8A-4CFD-98D7-84AFD829C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1403490"/>
            <a:ext cx="8288518" cy="33874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800" b="1" dirty="0"/>
              <a:t>Development </a:t>
            </a:r>
            <a:br>
              <a:rPr lang="en-US" altLang="zh-CN" sz="4800" b="1" dirty="0"/>
            </a:br>
            <a:r>
              <a:rPr lang="en-US" altLang="zh-CN" sz="2400" b="1" dirty="0"/>
              <a:t>of </a:t>
            </a:r>
            <a:br>
              <a:rPr lang="en-US" altLang="zh-CN" sz="4800" b="1" dirty="0"/>
            </a:br>
            <a:r>
              <a:rPr lang="en-US" altLang="zh-CN" sz="4800" b="1" dirty="0"/>
              <a:t>an X-band Field Emission RF Gun </a:t>
            </a:r>
            <a:r>
              <a:rPr lang="en-US" altLang="zh-CN" sz="2400" b="1" dirty="0"/>
              <a:t>at </a:t>
            </a:r>
            <a:br>
              <a:rPr lang="en-US" altLang="zh-CN" sz="4800" b="1" dirty="0"/>
            </a:br>
            <a:r>
              <a:rPr lang="en-US" altLang="zh-CN" sz="4800" b="1" dirty="0"/>
              <a:t>Tsinghua University</a:t>
            </a:r>
            <a:endParaRPr lang="zh-CN" altLang="en-US" sz="48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5F3FF5-230B-4B49-B142-F3EBBC717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46961"/>
            <a:ext cx="6858000" cy="1177351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LY Zhou, Hao </a:t>
            </a:r>
            <a:r>
              <a:rPr lang="en-US" altLang="zh-CN" sz="1800" dirty="0" err="1"/>
              <a:t>Zha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Jiaru</a:t>
            </a:r>
            <a:r>
              <a:rPr lang="en-US" altLang="zh-CN" sz="1800" dirty="0"/>
              <a:t> Shi†, </a:t>
            </a:r>
            <a:r>
              <a:rPr lang="en-US" altLang="zh-CN" sz="1800" dirty="0" err="1"/>
              <a:t>Huaibi</a:t>
            </a:r>
            <a:r>
              <a:rPr lang="en-US" altLang="zh-CN" sz="1800" dirty="0"/>
              <a:t> Chen</a:t>
            </a:r>
          </a:p>
          <a:p>
            <a:r>
              <a:rPr lang="en-US" altLang="zh-CN" sz="1800" dirty="0"/>
              <a:t>Department of Engineering Physics, Tsinghua University, Beijing, China</a:t>
            </a:r>
          </a:p>
          <a:p>
            <a:r>
              <a:rPr lang="en-US" altLang="zh-CN" sz="1800" dirty="0"/>
              <a:t>Apr 19, 2021</a:t>
            </a:r>
            <a:endParaRPr lang="zh-CN" altLang="en-US" sz="1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DF579D-4135-4B8C-A7FF-C472D42A9D3D}"/>
              </a:ext>
            </a:extLst>
          </p:cNvPr>
          <p:cNvSpPr txBox="1"/>
          <p:nvPr/>
        </p:nvSpPr>
        <p:spPr>
          <a:xfrm>
            <a:off x="6766686" y="6324312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Email: shij@tsinghua.edu.cn</a:t>
            </a:r>
            <a:endParaRPr lang="zh-CN" altLang="en-US" sz="1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AA3A99-BBE3-46C4-A7ED-C9F6EA67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1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Design of field emission rf gun at THU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cathode with an emitter</a:t>
            </a:r>
          </a:p>
          <a:p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EA03EF0-6414-47AB-B0AF-D085993B369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9" y="2299352"/>
            <a:ext cx="3506646" cy="209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6C29AC-9222-49BB-BDA4-556826C8379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01" y="2216900"/>
            <a:ext cx="3115287" cy="22590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箭头: 左弧形 6">
            <a:extLst>
              <a:ext uri="{FF2B5EF4-FFF2-40B4-BE49-F238E27FC236}">
                <a16:creationId xmlns:a16="http://schemas.microsoft.com/office/drawing/2014/main" id="{75270F99-40DA-4EFE-81F0-277355B5180E}"/>
              </a:ext>
            </a:extLst>
          </p:cNvPr>
          <p:cNvSpPr/>
          <p:nvPr/>
        </p:nvSpPr>
        <p:spPr>
          <a:xfrm rot="16200000">
            <a:off x="4520875" y="3041764"/>
            <a:ext cx="483636" cy="1084889"/>
          </a:xfrm>
          <a:prstGeom prst="curvedRightArrow">
            <a:avLst>
              <a:gd name="adj1" fmla="val 0"/>
              <a:gd name="adj2" fmla="val 18991"/>
              <a:gd name="adj3" fmla="val 14746"/>
            </a:avLst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2" name="内容占位符 7">
            <a:extLst>
              <a:ext uri="{FF2B5EF4-FFF2-40B4-BE49-F238E27FC236}">
                <a16:creationId xmlns:a16="http://schemas.microsoft.com/office/drawing/2014/main" id="{FE54F2B5-E909-47CC-AAB3-1DF9E6D1D461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7" t="27528" r="29647" b="23353"/>
          <a:stretch/>
        </p:blipFill>
        <p:spPr>
          <a:xfrm rot="16200000">
            <a:off x="5871893" y="4452401"/>
            <a:ext cx="1773904" cy="230704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910494E-5BAF-4C32-BA30-127AC412E4FC}"/>
              </a:ext>
            </a:extLst>
          </p:cNvPr>
          <p:cNvSpPr txBox="1"/>
          <p:nvPr/>
        </p:nvSpPr>
        <p:spPr>
          <a:xfrm>
            <a:off x="5813549" y="4330537"/>
            <a:ext cx="189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等线" panose="02010600030101010101" pitchFamily="2" charset="-122"/>
              </a:rPr>
              <a:t>surface topography</a:t>
            </a:r>
            <a:endParaRPr lang="zh-CN" altLang="en-US" sz="1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AB3E7A-9E33-416D-9C8E-4D8BC130FC3B}"/>
              </a:ext>
            </a:extLst>
          </p:cNvPr>
          <p:cNvSpPr/>
          <p:nvPr/>
        </p:nvSpPr>
        <p:spPr bwMode="auto">
          <a:xfrm>
            <a:off x="7389518" y="5043179"/>
            <a:ext cx="522849" cy="1064001"/>
          </a:xfrm>
          <a:prstGeom prst="roundRect">
            <a:avLst/>
          </a:prstGeom>
          <a:gradFill rotWithShape="0">
            <a:gsLst>
              <a:gs pos="0">
                <a:srgbClr val="BBE0E3">
                  <a:alpha val="75000"/>
                </a:srgbClr>
              </a:gs>
              <a:gs pos="100000">
                <a:srgbClr val="FFFFFF">
                  <a:alpha val="6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pitchFamily="-109" charset="0"/>
              <a:ea typeface="华文细黑" pitchFamily="-109" charset="-122"/>
              <a:cs typeface="华文细黑" pitchFamily="-109" charset="-122"/>
              <a:sym typeface="Helvetica Neue Light" pitchFamily="-109" charset="0"/>
            </a:endParaRPr>
          </a:p>
        </p:txBody>
      </p:sp>
      <p:sp>
        <p:nvSpPr>
          <p:cNvPr id="15" name="箭头: 左弧形 6">
            <a:extLst>
              <a:ext uri="{FF2B5EF4-FFF2-40B4-BE49-F238E27FC236}">
                <a16:creationId xmlns:a16="http://schemas.microsoft.com/office/drawing/2014/main" id="{FD650A94-1D31-419F-9F34-6B18FD42257B}"/>
              </a:ext>
            </a:extLst>
          </p:cNvPr>
          <p:cNvSpPr/>
          <p:nvPr/>
        </p:nvSpPr>
        <p:spPr>
          <a:xfrm rot="11021329">
            <a:off x="7946765" y="4256590"/>
            <a:ext cx="483636" cy="1084889"/>
          </a:xfrm>
          <a:prstGeom prst="curvedRightArrow">
            <a:avLst>
              <a:gd name="adj1" fmla="val 0"/>
              <a:gd name="adj2" fmla="val 18991"/>
              <a:gd name="adj3" fmla="val 14746"/>
            </a:avLst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FA94145-9651-4EA8-8388-0833EEEAB5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12287"/>
            <a:ext cx="4239882" cy="149757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FC31489-5A1D-44FC-918D-3CEA976F86B1}"/>
              </a:ext>
            </a:extLst>
          </p:cNvPr>
          <p:cNvSpPr txBox="1"/>
          <p:nvPr/>
        </p:nvSpPr>
        <p:spPr>
          <a:xfrm>
            <a:off x="1482061" y="6154320"/>
            <a:ext cx="3018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等线" panose="02010600030101010101" pitchFamily="2" charset="-122"/>
              </a:rPr>
              <a:t>Process of cathode replacement</a:t>
            </a:r>
            <a:endParaRPr lang="zh-CN" altLang="en-US" sz="1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21058823-314A-46BE-8C72-BDF63F99E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3702"/>
              </p:ext>
            </p:extLst>
          </p:nvPr>
        </p:nvGraphicFramePr>
        <p:xfrm>
          <a:off x="5605322" y="4718968"/>
          <a:ext cx="2307043" cy="1773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867">
                  <a:extLst>
                    <a:ext uri="{9D8B030D-6E8A-4147-A177-3AD203B41FA5}">
                      <a16:colId xmlns:a16="http://schemas.microsoft.com/office/drawing/2014/main" val="3484310726"/>
                    </a:ext>
                  </a:extLst>
                </a:gridCol>
                <a:gridCol w="917229">
                  <a:extLst>
                    <a:ext uri="{9D8B030D-6E8A-4147-A177-3AD203B41FA5}">
                      <a16:colId xmlns:a16="http://schemas.microsoft.com/office/drawing/2014/main" val="1501821011"/>
                    </a:ext>
                  </a:extLst>
                </a:gridCol>
                <a:gridCol w="830947">
                  <a:extLst>
                    <a:ext uri="{9D8B030D-6E8A-4147-A177-3AD203B41FA5}">
                      <a16:colId xmlns:a16="http://schemas.microsoft.com/office/drawing/2014/main" val="4148750280"/>
                    </a:ext>
                  </a:extLst>
                </a:gridCol>
              </a:tblGrid>
              <a:tr h="354781"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ID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solidFill>
                            <a:schemeClr val="tx1"/>
                          </a:solidFill>
                          <a:effectLst/>
                        </a:rPr>
                        <a:t>h/</a:t>
                      </a:r>
                      <a:r>
                        <a:rPr lang="en-GB" sz="1000" kern="800" dirty="0" err="1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36627"/>
                  </a:ext>
                </a:extLst>
              </a:tr>
              <a:tr h="354781"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solidFill>
                            <a:schemeClr val="tx1"/>
                          </a:solidFill>
                          <a:effectLst/>
                        </a:rPr>
                        <a:t>5±2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solidFill>
                            <a:schemeClr val="tx1"/>
                          </a:solidFill>
                          <a:effectLst/>
                        </a:rPr>
                        <a:t>6.2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62048"/>
                  </a:ext>
                </a:extLst>
              </a:tr>
              <a:tr h="354781"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100±20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solidFill>
                            <a:schemeClr val="tx1"/>
                          </a:solidFill>
                          <a:effectLst/>
                        </a:rPr>
                        <a:t>19.8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98835"/>
                  </a:ext>
                </a:extLst>
              </a:tr>
              <a:tr h="354781"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150±20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solidFill>
                            <a:schemeClr val="tx1"/>
                          </a:solidFill>
                          <a:effectLst/>
                        </a:rPr>
                        <a:t>26.7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59165"/>
                  </a:ext>
                </a:extLst>
              </a:tr>
              <a:tr h="354781"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>
                          <a:solidFill>
                            <a:schemeClr val="tx1"/>
                          </a:solidFill>
                          <a:effectLst/>
                        </a:rPr>
                        <a:t>200±20</a:t>
                      </a:r>
                      <a:endParaRPr lang="zh-CN" sz="1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kern="800" dirty="0">
                          <a:solidFill>
                            <a:schemeClr val="tx1"/>
                          </a:solidFill>
                          <a:effectLst/>
                        </a:rPr>
                        <a:t>32.3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6261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A82907-9CF0-41FA-BD3B-1C8A07AD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4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B0D44E33-B05E-4530-A1FE-EAD8EE105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4063998"/>
            <a:ext cx="3544158" cy="26568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B3F15C0-3574-4691-A558-47C56F983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4064000"/>
            <a:ext cx="3219032" cy="26575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97D44B5-A3FA-4F1C-862F-79CB4031D1A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4063999"/>
            <a:ext cx="3545096" cy="26575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6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Design of field emission rf gun at THU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146419-6A3A-4FC7-9842-0C272CAD7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4899026" cy="46129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Joule heating effect</a:t>
                </a:r>
              </a:p>
              <a:p>
                <a:pPr marL="457200" lvl="1" indent="0" algn="just">
                  <a:buNone/>
                </a:pPr>
                <a:r>
                  <a:rPr lang="en-US" altLang="zh-CN" sz="2000" dirty="0"/>
                  <a:t>Due to the low resistivity and good thermal conductivity of copper, the emitter can withstand large emission current</a:t>
                </a:r>
              </a:p>
              <a:p>
                <a:r>
                  <a:rPr lang="en-US" altLang="zh-CN" dirty="0"/>
                  <a:t>Field emission</a:t>
                </a:r>
              </a:p>
              <a:p>
                <a:pPr marL="457200" lvl="1" indent="0" algn="just">
                  <a:buNone/>
                </a:pPr>
                <a:r>
                  <a:rPr lang="en-US" altLang="zh-CN" sz="2000" dirty="0"/>
                  <a:t>The process of field emission is simulated by Monte Carlo method under the following assumptions:</a:t>
                </a:r>
              </a:p>
              <a:p>
                <a:pPr lvl="2" algn="just"/>
                <a:r>
                  <a:rPr lang="en-US" altLang="zh-CN" sz="1600" dirty="0"/>
                  <a:t>energy distribution </a:t>
                </a:r>
                <a:endParaRPr lang="en-US" altLang="zh-CN" sz="1600" i="1" dirty="0">
                  <a:latin typeface="Cambria Math" panose="02040503050406030204" pitchFamily="18" charset="0"/>
                </a:endParaRPr>
              </a:p>
              <a:p>
                <a:pPr marL="914400" lvl="2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)+1</m:t>
                          </m:r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pPr lvl="2" algn="just"/>
                <a:r>
                  <a:rPr lang="en-US" altLang="zh-CN" sz="1600" dirty="0"/>
                  <a:t>tunneling probability</a:t>
                </a:r>
              </a:p>
              <a:p>
                <a:pPr marL="914400" lvl="2" indent="0" algn="just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az-Cyrl-AZ" altLang="zh-CN" sz="1600" i="1"/>
                            <m:t>ћ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z-Cyrl-AZ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dirty="0"/>
              </a:p>
              <a:p>
                <a:pPr lvl="2" algn="just"/>
                <a:endParaRPr lang="en-US" altLang="zh-CN" sz="16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146419-6A3A-4FC7-9842-0C272CAD7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4899026" cy="4612956"/>
              </a:xfrm>
              <a:blipFill>
                <a:blip r:embed="rId8"/>
                <a:stretch>
                  <a:fillRect l="-2239" t="-2906" r="-12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4CDA462C-1F45-4885-830A-81F8E5C3D76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53" y="1825625"/>
            <a:ext cx="2987675" cy="223837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57D7EE-A518-4967-824F-2C08E718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2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464DFD7-C633-4AFD-926E-3FDF40BD3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31" y="1972103"/>
            <a:ext cx="2880000" cy="21591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Design of field emission rf gun at THU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576482" cy="461295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RF Filling process</a:t>
            </a:r>
          </a:p>
          <a:p>
            <a:pPr lvl="1"/>
            <a:r>
              <a:rPr lang="en-US" altLang="zh-CN" sz="1400" dirty="0"/>
              <a:t>The electron beam is emitted in each pulse</a:t>
            </a:r>
          </a:p>
          <a:p>
            <a:pPr lvl="1"/>
            <a:r>
              <a:rPr lang="en-US" altLang="zh-CN" sz="1400" dirty="0"/>
              <a:t>When the acceleration gradient is close to 80 MV / m, the electron beam can be detected at the exit of the gun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/>
              <a:t>Wak</a:t>
            </a:r>
            <a:r>
              <a:rPr lang="en-US" altLang="zh-CN" dirty="0"/>
              <a:t>efield</a:t>
            </a:r>
          </a:p>
          <a:p>
            <a:pPr lvl="1" algn="just"/>
            <a:r>
              <a:rPr lang="en-US" altLang="zh-CN" sz="1400" dirty="0"/>
              <a:t>A wakefield mode (TM</a:t>
            </a:r>
            <a:r>
              <a:rPr lang="en-US" altLang="zh-CN" sz="1400" baseline="-25000" dirty="0"/>
              <a:t>01</a:t>
            </a:r>
            <a:r>
              <a:rPr lang="en-US" altLang="zh-CN" sz="1400" dirty="0"/>
              <a:t>) at a frequency of 4.856GHz is trapped in the gun</a:t>
            </a:r>
          </a:p>
          <a:p>
            <a:pPr lvl="1" algn="just"/>
            <a:r>
              <a:rPr lang="en-US" altLang="zh-CN" sz="1400" dirty="0"/>
              <a:t>The subsequent beam will be subjected to a decelerating force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A62449-3513-4F73-BB71-7818D4FCD89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70" y="1972103"/>
            <a:ext cx="2880000" cy="2160000"/>
          </a:xfrm>
          <a:prstGeom prst="rect">
            <a:avLst/>
          </a:prstGeom>
        </p:spPr>
      </p:pic>
      <p:pic>
        <p:nvPicPr>
          <p:cNvPr id="12" name="内容占位符 4">
            <a:extLst>
              <a:ext uri="{FF2B5EF4-FFF2-40B4-BE49-F238E27FC236}">
                <a16:creationId xmlns:a16="http://schemas.microsoft.com/office/drawing/2014/main" id="{B0D44E33-B05E-4530-A1FE-EAD8EE105EB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31" y="4204931"/>
            <a:ext cx="2880000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7D44B5-A3FA-4F1C-862F-79CB4031D1A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70" y="4204931"/>
            <a:ext cx="2880000" cy="216000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F4E42C-457B-4ABD-BCC1-B0B68875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4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122A1-18CA-4591-A3C3-D5CD8607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9918EF-0FEA-4C06-902D-C2878D48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Advantages of field emission rf gun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Design of field emission rf gun at THU</a:t>
            </a:r>
          </a:p>
          <a:p>
            <a:r>
              <a:rPr lang="en-US" altLang="zh-CN" dirty="0"/>
              <a:t>Testing</a:t>
            </a:r>
          </a:p>
          <a:p>
            <a:pPr lvl="1"/>
            <a:r>
              <a:rPr lang="en-US" altLang="zh-CN" dirty="0"/>
              <a:t>cold testing</a:t>
            </a:r>
          </a:p>
          <a:p>
            <a:pPr lvl="1"/>
            <a:r>
              <a:rPr lang="en-US" altLang="zh-CN" dirty="0"/>
              <a:t>high power testing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Observation after conditioning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Plans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007376-C821-4D18-BA72-AAF40B57795E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122E02-4430-44B2-8538-FE0742DF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3A41B4-FD38-46FB-8440-93FF11C9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Testing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cold testing</a:t>
            </a:r>
          </a:p>
          <a:p>
            <a:pPr lvl="1" algn="just"/>
            <a:r>
              <a:rPr lang="en-US" altLang="zh-CN" sz="2000" dirty="0"/>
              <a:t>A tuning method based on field distribution of different modes was applied </a:t>
            </a:r>
          </a:p>
          <a:p>
            <a:pPr lvl="1" algn="just"/>
            <a:r>
              <a:rPr lang="en-US" altLang="zh-CN" sz="2000" dirty="0"/>
              <a:t>A testing cathode with an aperture of 1.5mm was used to process bead pulling</a:t>
            </a:r>
          </a:p>
          <a:p>
            <a:r>
              <a:rPr lang="en-US" altLang="zh-CN" dirty="0"/>
              <a:t>Final Parameters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7904A3-4F78-45B5-A525-A44BF3D38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1" y="1825625"/>
            <a:ext cx="2867607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BC14C7-B9B2-4CE4-8F4D-EBFD45EE39F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93" y="4120561"/>
            <a:ext cx="2987675" cy="22409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BDFCBD-6896-45D2-830E-EFD6E925927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92" y="4120560"/>
            <a:ext cx="2987675" cy="2240915"/>
          </a:xfrm>
          <a:prstGeom prst="rect">
            <a:avLst/>
          </a:prstGeom>
        </p:spPr>
      </p:pic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65B08742-5CCE-4EC9-BA1B-AEF85D3D3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20698"/>
              </p:ext>
            </p:extLst>
          </p:nvPr>
        </p:nvGraphicFramePr>
        <p:xfrm>
          <a:off x="628650" y="4631419"/>
          <a:ext cx="4236986" cy="1545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898">
                  <a:extLst>
                    <a:ext uri="{9D8B030D-6E8A-4147-A177-3AD203B41FA5}">
                      <a16:colId xmlns:a16="http://schemas.microsoft.com/office/drawing/2014/main" val="985282242"/>
                    </a:ext>
                  </a:extLst>
                </a:gridCol>
                <a:gridCol w="1446544">
                  <a:extLst>
                    <a:ext uri="{9D8B030D-6E8A-4147-A177-3AD203B41FA5}">
                      <a16:colId xmlns:a16="http://schemas.microsoft.com/office/drawing/2014/main" val="1375539484"/>
                    </a:ext>
                  </a:extLst>
                </a:gridCol>
                <a:gridCol w="1446544">
                  <a:extLst>
                    <a:ext uri="{9D8B030D-6E8A-4147-A177-3AD203B41FA5}">
                      <a16:colId xmlns:a16="http://schemas.microsoft.com/office/drawing/2014/main" val="2275798533"/>
                    </a:ext>
                  </a:extLst>
                </a:gridCol>
              </a:tblGrid>
              <a:tr h="3863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Parameter</a:t>
                      </a:r>
                      <a:endParaRPr lang="zh-CN" sz="1400" b="0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Design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Measured</a:t>
                      </a:r>
                      <a:endParaRPr lang="zh-CN" altLang="en-US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18226"/>
                  </a:ext>
                </a:extLst>
              </a:tr>
              <a:tr h="3863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11.424GHz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11.4232GHz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26220"/>
                  </a:ext>
                </a:extLst>
              </a:tr>
              <a:tr h="3863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Q0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6870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6542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04856"/>
                  </a:ext>
                </a:extLst>
              </a:tr>
              <a:tr h="3863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beta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1.2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1.33</a:t>
                      </a:r>
                      <a:endParaRPr lang="zh-CN" sz="1400" b="0" kern="1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529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9A303486-23B3-4233-AA81-5B2001643D93}"/>
              </a:ext>
            </a:extLst>
          </p:cNvPr>
          <p:cNvSpPr txBox="1"/>
          <p:nvPr/>
        </p:nvSpPr>
        <p:spPr>
          <a:xfrm>
            <a:off x="3559946" y="6361476"/>
            <a:ext cx="525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[REF] </a:t>
            </a:r>
            <a:r>
              <a:rPr lang="en-US" altLang="zh-CN" sz="1000" dirty="0" err="1"/>
              <a:t>Jiaru</a:t>
            </a:r>
            <a:r>
              <a:rPr lang="en-US" altLang="zh-CN" sz="1000" dirty="0"/>
              <a:t> Shi, Calculating RF Parameters of Individual Cell by Electric Field Distribution of a Coupled Cavity Chain, High Energy Physics and Nuclear Physics, 029.008(2005), pp.818-823.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34CC44-EA02-435B-AF35-9D306EFA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Testing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high power testing</a:t>
            </a:r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264970-527D-4359-8213-02F3FC3D6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459642"/>
            <a:ext cx="7200000" cy="403323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A32523C-EA35-4023-A945-EEDA4ED23746}"/>
              </a:ext>
            </a:extLst>
          </p:cNvPr>
          <p:cNvSpPr/>
          <p:nvPr/>
        </p:nvSpPr>
        <p:spPr>
          <a:xfrm>
            <a:off x="2426329" y="3920150"/>
            <a:ext cx="2272420" cy="225681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弧形 8">
            <a:extLst>
              <a:ext uri="{FF2B5EF4-FFF2-40B4-BE49-F238E27FC236}">
                <a16:creationId xmlns:a16="http://schemas.microsoft.com/office/drawing/2014/main" id="{7FBD6828-43BB-48E2-AE25-D9C624149CF0}"/>
              </a:ext>
            </a:extLst>
          </p:cNvPr>
          <p:cNvSpPr/>
          <p:nvPr/>
        </p:nvSpPr>
        <p:spPr>
          <a:xfrm rot="18900000" flipH="1">
            <a:off x="2307191" y="6123670"/>
            <a:ext cx="554088" cy="317123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9DBF03-848A-4708-9EFC-9C6117E90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492" y="2459642"/>
            <a:ext cx="7407015" cy="4033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19ADE2C3-860F-437B-B625-7FA9C550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2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54EF3E3-389B-4020-963E-E9D55C00C2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5" y="1825625"/>
            <a:ext cx="2987675" cy="22396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393F6C-497C-4992-97F0-9B50B0489F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5" y="1825624"/>
            <a:ext cx="2987675" cy="2239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4B7ABF-9A82-4E2E-AB70-F95B1007BA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4" y="1825623"/>
            <a:ext cx="2987675" cy="22396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6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146419-6A3A-4FC7-9842-0C272CAD7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202543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high power testing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6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6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16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f>
                      <m:f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16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zh-CN" altLang="zh-CN" sz="1600" i="1" kern="1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600" i="1" kern="1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16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altLang="zh-CN" sz="16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altLang="zh-CN" sz="16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zh-CN" altLang="zh-CN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16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CN" altLang="zh-CN" sz="1600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i="1" kern="1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altLang="zh-CN" sz="16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  <m:f>
                          <m:f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1100" dirty="0">
                    <a:latin typeface="Times New Roman" panose="020206030504050203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en-US" altLang="zh-CN" sz="1100" dirty="0">
                  <a:latin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bSup>
                        </m:e>
                      </m:d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sz="14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14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f>
                            <m:f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rad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7/4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rad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Breakdown signal</a:t>
                </a:r>
              </a:p>
              <a:p>
                <a:pPr lvl="1" algn="just"/>
                <a:r>
                  <a:rPr lang="en-US" altLang="zh-CN" sz="1800" dirty="0"/>
                  <a:t>A part of RF breakdown signals appear after the end of microwave signal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146419-6A3A-4FC7-9842-0C272CAD7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202543" cy="4351338"/>
              </a:xfrm>
              <a:blipFill>
                <a:blip r:embed="rId8"/>
                <a:stretch>
                  <a:fillRect l="-2108" t="-2241" r="-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DAA32EB-5806-4B7D-B002-D35E196CF2E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95" y="4251959"/>
            <a:ext cx="2987675" cy="224091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082F64-2776-49AA-A2A4-49CDCB74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122A1-18CA-4591-A3C3-D5CD8607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9918EF-0FEA-4C06-902D-C2878D48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Advantages of field emission rf gun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Design of field emission rf gun at THU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Testing</a:t>
            </a:r>
          </a:p>
          <a:p>
            <a:r>
              <a:rPr lang="en-US" altLang="zh-CN" dirty="0"/>
              <a:t>Observation after conditioning</a:t>
            </a:r>
          </a:p>
          <a:p>
            <a:pPr lvl="1"/>
            <a:r>
              <a:rPr lang="en-US" altLang="zh-CN" dirty="0"/>
              <a:t>visual observation</a:t>
            </a:r>
          </a:p>
          <a:p>
            <a:pPr lvl="1"/>
            <a:r>
              <a:rPr lang="en-US" altLang="zh-CN" dirty="0"/>
              <a:t>white light interference </a:t>
            </a:r>
          </a:p>
          <a:p>
            <a:pPr lvl="1"/>
            <a:r>
              <a:rPr lang="en-US" altLang="zh-CN" dirty="0"/>
              <a:t>SEM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Plans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007376-C821-4D18-BA72-AAF40B57795E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122E02-4430-44B2-8538-FE0742DF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8FD9FD-9E53-493E-AFAF-EE07C56A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0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Observation after conditioning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visual observation &amp; white light interference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721E6F-4388-4F41-A61F-61B87EB34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" y="4437554"/>
            <a:ext cx="1796035" cy="18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8646626-1D80-478E-BBD4-7EA5AC172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14" y="2720963"/>
            <a:ext cx="4609756" cy="345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6525766-707E-4A46-AB39-5F89EB7B0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14" y="2720963"/>
            <a:ext cx="4609756" cy="3456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6403783-4E0C-4713-9E5B-9658160CFF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14" y="2722213"/>
            <a:ext cx="4609756" cy="345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00228C6-4F73-4637-9050-655F82E24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14" y="2719713"/>
            <a:ext cx="4609756" cy="3456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36489B-54FD-4595-AD19-65DEFAFBBBED}"/>
              </a:ext>
            </a:extLst>
          </p:cNvPr>
          <p:cNvSpPr txBox="1"/>
          <p:nvPr/>
        </p:nvSpPr>
        <p:spPr>
          <a:xfrm>
            <a:off x="958788" y="2494624"/>
            <a:ext cx="3250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A circle where electric field is 0 caved around 0.1μm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The surface damage includes protrusions and craters, They are more likely to appear on the ups of machining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143456D-7DEF-49E7-8726-A8F3B767BA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94" y="4462904"/>
            <a:ext cx="1796035" cy="180000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E84A5E9A-C592-4E55-BA2F-0F19E1894814}"/>
              </a:ext>
            </a:extLst>
          </p:cNvPr>
          <p:cNvSpPr/>
          <p:nvPr/>
        </p:nvSpPr>
        <p:spPr>
          <a:xfrm>
            <a:off x="1468662" y="5214883"/>
            <a:ext cx="216875" cy="21687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C3CF553-82AC-4536-B13C-378D84AFBE94}"/>
              </a:ext>
            </a:extLst>
          </p:cNvPr>
          <p:cNvSpPr/>
          <p:nvPr/>
        </p:nvSpPr>
        <p:spPr>
          <a:xfrm>
            <a:off x="1950765" y="5046094"/>
            <a:ext cx="216875" cy="21687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5C5F134-9425-4097-9E69-B8FC18CB0357}"/>
              </a:ext>
            </a:extLst>
          </p:cNvPr>
          <p:cNvSpPr/>
          <p:nvPr/>
        </p:nvSpPr>
        <p:spPr>
          <a:xfrm>
            <a:off x="1309367" y="5262969"/>
            <a:ext cx="216875" cy="216875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267DC5-5B4C-4F8E-85F5-AC2B6895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Observation after conditioning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8861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SEM</a:t>
            </a:r>
          </a:p>
          <a:p>
            <a:pPr marL="742950" lvl="1" indent="-285750" algn="just"/>
            <a:r>
              <a:rPr lang="en-US" altLang="zh-CN" sz="2000" dirty="0"/>
              <a:t>The element contents of protrusions and craters are different</a:t>
            </a:r>
          </a:p>
          <a:p>
            <a:pPr marL="742950" lvl="1" indent="-285750" algn="just"/>
            <a:r>
              <a:rPr lang="en-US" altLang="zh-CN" sz="2000" dirty="0"/>
              <a:t>The craters are composed with cooper</a:t>
            </a:r>
          </a:p>
          <a:p>
            <a:pPr marL="742950" lvl="1" indent="-285750" algn="just"/>
            <a:r>
              <a:rPr lang="en-US" altLang="zh-CN" sz="2000" dirty="0"/>
              <a:t>The protrusions contain more impurity elements</a:t>
            </a:r>
          </a:p>
          <a:p>
            <a:pPr marL="742950" lvl="1" indent="-285750" algn="just"/>
            <a:r>
              <a:rPr lang="en-US" altLang="zh-CN" sz="2000" dirty="0"/>
              <a:t>The formation mechanism and time of these two types of damage could be different</a:t>
            </a:r>
          </a:p>
          <a:p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721E6F-4388-4F41-A61F-61B87EB34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26" y="4502711"/>
            <a:ext cx="1796035" cy="18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5B6535-7CA5-4BDD-8B5E-2CEE097DDB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23" y="1871693"/>
            <a:ext cx="2700000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1DA95A-3697-4971-9985-E53B992E25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262" y="4147990"/>
            <a:ext cx="2881097" cy="216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2B64B5-2A0E-4C8F-B751-9F52D511EF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23" y="1871693"/>
            <a:ext cx="270000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4EA3DF-AECA-493D-BC3F-CB9316010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262" y="4144081"/>
            <a:ext cx="2881097" cy="216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A12E1F7-0C0F-479E-9385-6C7CBEA831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262" y="4152555"/>
            <a:ext cx="2881097" cy="21600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DD37AB8-2C71-435E-8D2D-023AB0D279F7}"/>
              </a:ext>
            </a:extLst>
          </p:cNvPr>
          <p:cNvGrpSpPr/>
          <p:nvPr/>
        </p:nvGrpSpPr>
        <p:grpSpPr>
          <a:xfrm>
            <a:off x="6101713" y="4272817"/>
            <a:ext cx="2194755" cy="1640474"/>
            <a:chOff x="5388950" y="3612874"/>
            <a:chExt cx="2900479" cy="216796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FCCE4B1-5E1A-439F-AE03-A072993EB81D}"/>
                </a:ext>
              </a:extLst>
            </p:cNvPr>
            <p:cNvSpPr txBox="1"/>
            <p:nvPr/>
          </p:nvSpPr>
          <p:spPr>
            <a:xfrm>
              <a:off x="5388950" y="4746906"/>
              <a:ext cx="2648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C</a:t>
              </a:r>
              <a:endParaRPr lang="zh-CN" altLang="en-US" sz="10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D15F1F8-D9DA-4FC3-BF08-52B08F7581D3}"/>
                </a:ext>
              </a:extLst>
            </p:cNvPr>
            <p:cNvSpPr txBox="1"/>
            <p:nvPr/>
          </p:nvSpPr>
          <p:spPr>
            <a:xfrm>
              <a:off x="5552617" y="5040630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O</a:t>
              </a:r>
              <a:endParaRPr lang="zh-CN" altLang="en-US" sz="10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7E855F6-1935-47F7-9265-3A19F343B347}"/>
                </a:ext>
              </a:extLst>
            </p:cNvPr>
            <p:cNvSpPr txBox="1"/>
            <p:nvPr/>
          </p:nvSpPr>
          <p:spPr>
            <a:xfrm>
              <a:off x="5989320" y="3612874"/>
              <a:ext cx="335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Cu</a:t>
              </a:r>
              <a:endParaRPr lang="zh-CN" altLang="en-US" sz="1000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841BC69-61A5-435B-A663-A0D943071CF4}"/>
                </a:ext>
              </a:extLst>
            </p:cNvPr>
            <p:cNvSpPr txBox="1"/>
            <p:nvPr/>
          </p:nvSpPr>
          <p:spPr>
            <a:xfrm>
              <a:off x="5716284" y="5473068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/>
                <a:t>Fe</a:t>
              </a:r>
              <a:endParaRPr lang="zh-CN" altLang="en-US" sz="10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CEFC978-455F-4D65-9583-16477E85F8E5}"/>
                </a:ext>
              </a:extLst>
            </p:cNvPr>
            <p:cNvSpPr txBox="1"/>
            <p:nvPr/>
          </p:nvSpPr>
          <p:spPr>
            <a:xfrm>
              <a:off x="6055445" y="5219446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Mg</a:t>
              </a:r>
              <a:endParaRPr lang="zh-CN" altLang="en-US" sz="1000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BCC65C4-BB3F-4F0C-AF00-C3EA693BA94B}"/>
                </a:ext>
              </a:extLst>
            </p:cNvPr>
            <p:cNvSpPr txBox="1"/>
            <p:nvPr/>
          </p:nvSpPr>
          <p:spPr>
            <a:xfrm>
              <a:off x="6276604" y="5188731"/>
              <a:ext cx="2952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Al</a:t>
              </a:r>
              <a:endParaRPr lang="zh-CN" altLang="en-US" sz="1000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29ABBC5-EEF3-4AC7-B376-14A28B4457D0}"/>
                </a:ext>
              </a:extLst>
            </p:cNvPr>
            <p:cNvSpPr txBox="1"/>
            <p:nvPr/>
          </p:nvSpPr>
          <p:spPr>
            <a:xfrm>
              <a:off x="6488314" y="4931588"/>
              <a:ext cx="279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Si</a:t>
              </a:r>
              <a:endParaRPr lang="zh-CN" altLang="en-US" sz="1000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D1A7089-D517-41A5-9CD6-4E8CE6C178F8}"/>
                </a:ext>
              </a:extLst>
            </p:cNvPr>
            <p:cNvSpPr txBox="1"/>
            <p:nvPr/>
          </p:nvSpPr>
          <p:spPr>
            <a:xfrm>
              <a:off x="7094199" y="5534621"/>
              <a:ext cx="2936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Cl</a:t>
              </a:r>
              <a:endParaRPr lang="zh-CN" altLang="en-US" sz="1000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3635F29-6120-424B-8438-C35C352C6F61}"/>
                </a:ext>
              </a:extLst>
            </p:cNvPr>
            <p:cNvSpPr txBox="1"/>
            <p:nvPr/>
          </p:nvSpPr>
          <p:spPr>
            <a:xfrm>
              <a:off x="7851384" y="5534621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Ca</a:t>
              </a:r>
              <a:endParaRPr lang="zh-CN" altLang="en-US" sz="1000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D352F3D-88EF-4F65-8A05-71A45D800FC8}"/>
                </a:ext>
              </a:extLst>
            </p:cNvPr>
            <p:cNvSpPr txBox="1"/>
            <p:nvPr/>
          </p:nvSpPr>
          <p:spPr>
            <a:xfrm>
              <a:off x="6797329" y="549690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S</a:t>
              </a:r>
              <a:endParaRPr lang="zh-CN" altLang="en-US" sz="1000" dirty="0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D1AA744-346E-4BBA-AE1F-CEA357326432}"/>
                </a:ext>
              </a:extLst>
            </p:cNvPr>
            <p:cNvCxnSpPr/>
            <p:nvPr/>
          </p:nvCxnSpPr>
          <p:spPr>
            <a:xfrm>
              <a:off x="6865211" y="3916690"/>
              <a:ext cx="2289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1168C83C-B74D-4959-9BEE-991101120843}"/>
                </a:ext>
              </a:extLst>
            </p:cNvPr>
            <p:cNvCxnSpPr/>
            <p:nvPr/>
          </p:nvCxnSpPr>
          <p:spPr>
            <a:xfrm>
              <a:off x="6865211" y="4162690"/>
              <a:ext cx="228989" cy="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81B343A-09F9-45C9-8B30-6F54CF12D5F1}"/>
                </a:ext>
              </a:extLst>
            </p:cNvPr>
            <p:cNvSpPr txBox="1"/>
            <p:nvPr/>
          </p:nvSpPr>
          <p:spPr>
            <a:xfrm>
              <a:off x="7111469" y="3757173"/>
              <a:ext cx="563932" cy="325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base</a:t>
              </a:r>
              <a:endParaRPr lang="zh-CN" altLang="en-US" sz="100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ECBDE01-B706-4AFD-8284-40631160F48C}"/>
                </a:ext>
              </a:extLst>
            </p:cNvPr>
            <p:cNvSpPr txBox="1"/>
            <p:nvPr/>
          </p:nvSpPr>
          <p:spPr>
            <a:xfrm>
              <a:off x="7094199" y="3981327"/>
              <a:ext cx="1195230" cy="325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/>
                <a:t>measured are</a:t>
              </a:r>
              <a:endParaRPr lang="zh-CN" altLang="en-US" sz="10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A2B6310-0FE5-49AD-AB6D-D3AE6F1CD43E}"/>
              </a:ext>
            </a:extLst>
          </p:cNvPr>
          <p:cNvSpPr/>
          <p:nvPr/>
        </p:nvSpPr>
        <p:spPr>
          <a:xfrm>
            <a:off x="7566506" y="3176785"/>
            <a:ext cx="158131" cy="158131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887F061-F119-4961-A94E-7C4FED817862}"/>
              </a:ext>
            </a:extLst>
          </p:cNvPr>
          <p:cNvSpPr/>
          <p:nvPr/>
        </p:nvSpPr>
        <p:spPr>
          <a:xfrm>
            <a:off x="6999679" y="2845251"/>
            <a:ext cx="158131" cy="158131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0005DC-AAD8-4BFC-8A76-3353C7E1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122A1-18CA-4591-A3C3-D5CD8607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9918EF-0FEA-4C06-902D-C2878D48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Advantages of field emission rf gun</a:t>
            </a:r>
          </a:p>
          <a:p>
            <a:r>
              <a:rPr lang="en-US" altLang="zh-CN" dirty="0"/>
              <a:t>Design of field emission rf gun at THU</a:t>
            </a:r>
          </a:p>
          <a:p>
            <a:r>
              <a:rPr lang="en-US" altLang="zh-CN" dirty="0"/>
              <a:t>Testing</a:t>
            </a:r>
          </a:p>
          <a:p>
            <a:r>
              <a:rPr lang="en-US" altLang="zh-CN" dirty="0"/>
              <a:t>Observation after conditioning</a:t>
            </a:r>
          </a:p>
          <a:p>
            <a:r>
              <a:rPr lang="en-US" altLang="zh-CN" dirty="0"/>
              <a:t>Plans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007376-C821-4D18-BA72-AAF40B57795E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122E02-4430-44B2-8538-FE0742DF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B4E1A-98FE-4D53-B7EE-131D98F8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49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122A1-18CA-4591-A3C3-D5CD8607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9918EF-0FEA-4C06-902D-C2878D48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Advantages of field emission rf gun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Design of field emission rf gun at THU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Testing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Observation after conditioning</a:t>
            </a:r>
          </a:p>
          <a:p>
            <a:r>
              <a:rPr lang="en-US" altLang="zh-CN" dirty="0"/>
              <a:t>Plans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007376-C821-4D18-BA72-AAF40B57795E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122E02-4430-44B2-8538-FE0742DF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B93916-0142-446A-B256-137E8D6C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10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Plans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Cathode imaging system</a:t>
            </a:r>
          </a:p>
          <a:p>
            <a:pPr lvl="1" algn="just"/>
            <a:r>
              <a:rPr lang="en-US" altLang="zh-CN" dirty="0"/>
              <a:t>A cathode imaging beamline will be built in this summer, to image the transformation of cathode surface during conditioning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0A7FEC-34B5-4ECD-BEB9-11E272BE7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15" y="3432658"/>
            <a:ext cx="4019770" cy="274430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8A4942-2369-4A1E-B75D-991BAF3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24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Conclusion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 x-band field emission rf gun with a pluggable cathode was developed at Tsinghua University</a:t>
            </a:r>
          </a:p>
          <a:p>
            <a:pPr lvl="1"/>
            <a:r>
              <a:rPr lang="en-US" altLang="zh-CN" dirty="0"/>
              <a:t>11.424GHz, 200MV/m,</a:t>
            </a:r>
            <a:r>
              <a:rPr lang="zh-CN" altLang="en-US" dirty="0"/>
              <a:t> </a:t>
            </a:r>
            <a:r>
              <a:rPr lang="en-US" altLang="zh-CN" dirty="0"/>
              <a:t>50ns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cathode imaging beamline will be built soon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E8BCFB-8D05-4A0A-819D-7AA734F8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18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8D441-DA62-4A69-AA03-ED6AD139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US" altLang="zh-CN" b="1" dirty="0"/>
              <a:t>Thanks for your attention</a:t>
            </a:r>
            <a:endParaRPr lang="zh-CN" altLang="en-US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FE4A323-4DD4-43CC-B53F-741C9DE1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8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122A1-18CA-4591-A3C3-D5CD8607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9918EF-0FEA-4C06-902D-C2878D48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Advantages of field emission rf gun</a:t>
            </a:r>
          </a:p>
          <a:p>
            <a:pPr lvl="1"/>
            <a:r>
              <a:rPr lang="en-US" altLang="zh-CN" dirty="0"/>
              <a:t>higher initial brightness</a:t>
            </a:r>
          </a:p>
          <a:p>
            <a:pPr lvl="1"/>
            <a:r>
              <a:rPr lang="en-US" altLang="zh-CN" dirty="0"/>
              <a:t>compact size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Design of field emission rf gun at THU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Testing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Observation after conditioning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Plans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007376-C821-4D18-BA72-AAF40B57795E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122E02-4430-44B2-8538-FE0742DF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8215E5-146F-468C-9DD2-2155A722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Advantages of field emission rf gun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146419-6A3A-4FC7-9842-0C272CAD7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Brightness at cathode: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Image charge limitation: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</m:oMath>
                </a14:m>
                <a:endParaRPr lang="en-US" altLang="zh-CN" dirty="0"/>
              </a:p>
              <a:p>
                <a:pPr marL="0" indent="0" algn="ctr"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zh-CN" sz="1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endParaRPr lang="en-US" altLang="zh-CN" dirty="0"/>
              </a:p>
              <a:p>
                <a:pPr marL="0" indent="0" algn="ctr">
                  <a:buNone/>
                </a:pPr>
                <a:endParaRPr lang="en-US" altLang="zh-CN" sz="1000" dirty="0"/>
              </a:p>
              <a:p>
                <a:r>
                  <a:rPr lang="en-US" altLang="zh-CN" dirty="0"/>
                  <a:t>To make the emission phase close to 90°, shorter length of the gun’s first cavity is needed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146419-6A3A-4FC7-9842-0C272CAD7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391" t="-560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下 3">
            <a:extLst>
              <a:ext uri="{FF2B5EF4-FFF2-40B4-BE49-F238E27FC236}">
                <a16:creationId xmlns:a16="http://schemas.microsoft.com/office/drawing/2014/main" id="{291BEC84-9340-44B2-8B22-6ADC53C4730A}"/>
              </a:ext>
            </a:extLst>
          </p:cNvPr>
          <p:cNvSpPr/>
          <p:nvPr/>
        </p:nvSpPr>
        <p:spPr>
          <a:xfrm>
            <a:off x="4452151" y="3124897"/>
            <a:ext cx="239697" cy="483917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67B8B3-5FDB-4C6A-AD59-02DF20585E2C}"/>
              </a:ext>
            </a:extLst>
          </p:cNvPr>
          <p:cNvSpPr txBox="1"/>
          <p:nvPr/>
        </p:nvSpPr>
        <p:spPr>
          <a:xfrm>
            <a:off x="2136619" y="6311899"/>
            <a:ext cx="668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[REF]J. B. Rosenzweig, Next generation high brightness electron beams from ultrahigh field cryogenic rf photocathode sources,</a:t>
            </a:r>
            <a:r>
              <a:rPr lang="zh-CN" altLang="en-US" sz="1000" dirty="0"/>
              <a:t> </a:t>
            </a:r>
            <a:r>
              <a:rPr lang="en-US" altLang="zh-CN" sz="1000" dirty="0"/>
              <a:t>Phys. Rev. Accel. Beams </a:t>
            </a:r>
            <a:r>
              <a:rPr lang="en-US" altLang="zh-CN" sz="1000" b="1" dirty="0"/>
              <a:t>22</a:t>
            </a:r>
            <a:r>
              <a:rPr lang="en-US" altLang="zh-CN" sz="1000" dirty="0"/>
              <a:t>, 023403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84316F4-4F9D-4599-A18F-D555B626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C0B7912-31E3-4534-8F26-611A575D9D08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1031D3E-AD8A-4F76-8C50-9D2EE16DD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Advantages of field emission rf gun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Field emission gun naturally emits beam at 90°</a:t>
            </a:r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/>
              <a:t>The thermal emittance of field emission cathode is comparable to that of photocathode</a:t>
            </a:r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/>
              <a:t>Compact size – Laser free</a:t>
            </a:r>
          </a:p>
          <a:p>
            <a:pPr algn="just"/>
            <a:endParaRPr lang="en-US" altLang="zh-CN" sz="2400" dirty="0"/>
          </a:p>
          <a:p>
            <a:pPr algn="just"/>
            <a:endParaRPr lang="en-US" altLang="zh-CN" sz="2400" dirty="0"/>
          </a:p>
          <a:p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ECCA774-5B49-4F4A-98A9-1EECEB27D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60" y="1638520"/>
            <a:ext cx="4095110" cy="3070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26E8F5-C659-4595-92A8-D5F16247EDA0}"/>
                  </a:ext>
                </a:extLst>
              </p:cNvPr>
              <p:cNvSpPr txBox="1"/>
              <p:nvPr/>
            </p:nvSpPr>
            <p:spPr>
              <a:xfrm>
                <a:off x="4009786" y="4843618"/>
                <a:ext cx="3061607" cy="63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d>
                        <m:d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𝑇h𝑒𝑟𝑚𝑎𝑙</m:t>
                          </m:r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26E8F5-C659-4595-92A8-D5F16247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86" y="4843618"/>
                <a:ext cx="3061607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C7C23EC-08B3-404C-8DB8-D5160BDE9105}"/>
                  </a:ext>
                </a:extLst>
              </p:cNvPr>
              <p:cNvSpPr txBox="1"/>
              <p:nvPr/>
            </p:nvSpPr>
            <p:spPr>
              <a:xfrm>
                <a:off x="6198460" y="4843618"/>
                <a:ext cx="3061607" cy="63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d>
                        <m:d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hoto</m:t>
                          </m:r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C7C23EC-08B3-404C-8DB8-D5160BDE9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60" y="4843618"/>
                <a:ext cx="3061607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926612-5F9D-4F13-BDEF-2694003D5210}"/>
                  </a:ext>
                </a:extLst>
              </p:cNvPr>
              <p:cNvSpPr txBox="1"/>
              <p:nvPr/>
            </p:nvSpPr>
            <p:spPr>
              <a:xfrm>
                <a:off x="4417565" y="5382065"/>
                <a:ext cx="4403981" cy="79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d>
                        <m:dPr>
                          <m:ctrlPr>
                            <a:rPr lang="en-US" altLang="zh-CN" sz="1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𝐹𝑖𝑒𝑙𝑑</m:t>
                          </m:r>
                        </m:e>
                      </m:d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altLang="zh-CN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CN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𝐹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2926612-5F9D-4F13-BDEF-2694003D5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65" y="5382065"/>
                <a:ext cx="4403981" cy="79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D13D3A6-47F8-4736-BC7B-B449FB0CF03B}"/>
              </a:ext>
            </a:extLst>
          </p:cNvPr>
          <p:cNvSpPr txBox="1"/>
          <p:nvPr/>
        </p:nvSpPr>
        <p:spPr>
          <a:xfrm>
            <a:off x="3422211" y="6311899"/>
            <a:ext cx="5396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[REF] </a:t>
            </a:r>
            <a:r>
              <a:rPr lang="en-US" altLang="zh-CN" sz="1000" dirty="0" err="1"/>
              <a:t>Xiangkun</a:t>
            </a:r>
            <a:r>
              <a:rPr lang="en-US" altLang="zh-CN" sz="1000" dirty="0"/>
              <a:t> Li, Study of field emission cathode rf gun,  PhD dissertation, 2015, Tsinghua University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BAFE9EB-7D6D-486D-81C2-155F7B58AC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670312"/>
                  </p:ext>
                </p:extLst>
              </p:nvPr>
            </p:nvGraphicFramePr>
            <p:xfrm>
              <a:off x="4572000" y="4739933"/>
              <a:ext cx="424686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5623">
                      <a:extLst>
                        <a:ext uri="{9D8B030D-6E8A-4147-A177-3AD203B41FA5}">
                          <a16:colId xmlns:a16="http://schemas.microsoft.com/office/drawing/2014/main" val="1459841494"/>
                        </a:ext>
                      </a:extLst>
                    </a:gridCol>
                    <a:gridCol w="1415623">
                      <a:extLst>
                        <a:ext uri="{9D8B030D-6E8A-4147-A177-3AD203B41FA5}">
                          <a16:colId xmlns:a16="http://schemas.microsoft.com/office/drawing/2014/main" val="672150981"/>
                        </a:ext>
                      </a:extLst>
                    </a:gridCol>
                    <a:gridCol w="1415623">
                      <a:extLst>
                        <a:ext uri="{9D8B030D-6E8A-4147-A177-3AD203B41FA5}">
                          <a16:colId xmlns:a16="http://schemas.microsoft.com/office/drawing/2014/main" val="16915602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cathode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condition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𝒓𝒎𝒔</m:t>
                                    </m:r>
                                  </m:sub>
                                </m:sSub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049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𝐿𝑎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1700K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0.268mrad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1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Cu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266nm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0.297mrad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27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7e</a:t>
                          </a:r>
                          <a:r>
                            <a:rPr lang="en-US" altLang="zh-CN" baseline="30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V/m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0.285mrad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134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BAFE9EB-7D6D-486D-81C2-155F7B58AC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670312"/>
                  </p:ext>
                </p:extLst>
              </p:nvPr>
            </p:nvGraphicFramePr>
            <p:xfrm>
              <a:off x="4572000" y="4739933"/>
              <a:ext cx="4246869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5623">
                      <a:extLst>
                        <a:ext uri="{9D8B030D-6E8A-4147-A177-3AD203B41FA5}">
                          <a16:colId xmlns:a16="http://schemas.microsoft.com/office/drawing/2014/main" val="1459841494"/>
                        </a:ext>
                      </a:extLst>
                    </a:gridCol>
                    <a:gridCol w="1415623">
                      <a:extLst>
                        <a:ext uri="{9D8B030D-6E8A-4147-A177-3AD203B41FA5}">
                          <a16:colId xmlns:a16="http://schemas.microsoft.com/office/drawing/2014/main" val="672150981"/>
                        </a:ext>
                      </a:extLst>
                    </a:gridCol>
                    <a:gridCol w="1415623">
                      <a:extLst>
                        <a:ext uri="{9D8B030D-6E8A-4147-A177-3AD203B41FA5}">
                          <a16:colId xmlns:a16="http://schemas.microsoft.com/office/drawing/2014/main" val="16915602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cathode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condition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0431" t="-8197" r="-43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049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108197" r="-20086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1700K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0.268mrad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212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Cu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266nm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0.297mrad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27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Mo</a:t>
                          </a:r>
                          <a:endPara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7e</a:t>
                          </a:r>
                          <a:r>
                            <a:rPr lang="en-US" altLang="zh-CN" baseline="30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V/m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0.285mrad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134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6702F4-B1EF-4B87-804A-38501DDC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9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122A1-18CA-4591-A3C3-D5CD8607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Content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9918EF-0FEA-4C06-902D-C2878D488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Advantages of field emission rf gun</a:t>
            </a:r>
          </a:p>
          <a:p>
            <a:r>
              <a:rPr lang="en-US" altLang="zh-CN" dirty="0"/>
              <a:t>Design of field emission rf gun at THU</a:t>
            </a:r>
          </a:p>
          <a:p>
            <a:pPr lvl="1"/>
            <a:r>
              <a:rPr lang="en-US" altLang="zh-CN" dirty="0"/>
              <a:t>rf design</a:t>
            </a:r>
          </a:p>
          <a:p>
            <a:pPr lvl="1"/>
            <a:r>
              <a:rPr lang="en-US" altLang="zh-CN" dirty="0"/>
              <a:t>cooling and vacuum</a:t>
            </a:r>
          </a:p>
          <a:p>
            <a:pPr lvl="1"/>
            <a:r>
              <a:rPr lang="en-US" altLang="zh-CN" dirty="0"/>
              <a:t>cathode emitter</a:t>
            </a:r>
          </a:p>
          <a:p>
            <a:pPr lvl="1"/>
            <a:r>
              <a:rPr lang="en-US" altLang="zh-CN" dirty="0"/>
              <a:t>dynamics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Testing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Observation after conditioning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Plans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007376-C821-4D18-BA72-AAF40B57795E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122E02-4430-44B2-8538-FE0742DF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3833E6-C0C2-4EEA-B355-475EDEE7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47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Design of field emission rf gun at THU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3943350" cy="1603375"/>
          </a:xfrm>
        </p:spPr>
        <p:txBody>
          <a:bodyPr>
            <a:normAutofit/>
          </a:bodyPr>
          <a:lstStyle/>
          <a:p>
            <a:r>
              <a:rPr lang="en-US" altLang="zh-CN" dirty="0"/>
              <a:t>Frequency: 11.424GHz</a:t>
            </a:r>
          </a:p>
          <a:p>
            <a:r>
              <a:rPr lang="en-US" altLang="zh-CN" dirty="0"/>
              <a:t>Target energy: ~4MeV</a:t>
            </a:r>
          </a:p>
          <a:p>
            <a:r>
              <a:rPr lang="en-US" altLang="zh-CN" dirty="0"/>
              <a:t>Breakdown research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663077F-5BBB-4233-8349-9469A9179734}"/>
              </a:ext>
            </a:extLst>
          </p:cNvPr>
          <p:cNvSpPr txBox="1">
            <a:spLocks/>
          </p:cNvSpPr>
          <p:nvPr/>
        </p:nvSpPr>
        <p:spPr>
          <a:xfrm>
            <a:off x="5179040" y="1825624"/>
            <a:ext cx="363983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Gradient: ~200MV/m</a:t>
            </a:r>
          </a:p>
          <a:p>
            <a:r>
              <a:rPr lang="en-US" altLang="zh-CN" dirty="0"/>
              <a:t>Length: ~2.35Cells</a:t>
            </a:r>
          </a:p>
          <a:p>
            <a:r>
              <a:rPr lang="en-US" altLang="zh-CN" dirty="0"/>
              <a:t>Cathode pluggable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1B308860-9E2E-4AF5-A95D-247BAEA05C1D}"/>
              </a:ext>
            </a:extLst>
          </p:cNvPr>
          <p:cNvSpPr/>
          <p:nvPr/>
        </p:nvSpPr>
        <p:spPr>
          <a:xfrm>
            <a:off x="4469068" y="2466143"/>
            <a:ext cx="489950" cy="32233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F2D950-CCAB-442E-98DA-BBC9ADA19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6" y="3428999"/>
            <a:ext cx="2530415" cy="14051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F74673-06DE-4A8C-AC3B-5F3BE22046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"/>
          <a:stretch/>
        </p:blipFill>
        <p:spPr>
          <a:xfrm>
            <a:off x="1154096" y="5093703"/>
            <a:ext cx="2467993" cy="1399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F8B49D-0F9C-4810-890E-2F647A7A6F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57" y="3753660"/>
            <a:ext cx="3573446" cy="268008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CF5EAE4-1469-4215-8C57-36EEF71D96F0}"/>
              </a:ext>
            </a:extLst>
          </p:cNvPr>
          <p:cNvSpPr txBox="1"/>
          <p:nvPr/>
        </p:nvSpPr>
        <p:spPr>
          <a:xfrm>
            <a:off x="4469068" y="6311899"/>
            <a:ext cx="434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[REF] </a:t>
            </a:r>
            <a:r>
              <a:rPr lang="en-US" altLang="zh-CN" sz="1000" dirty="0" err="1"/>
              <a:t>Xiaowei</a:t>
            </a:r>
            <a:r>
              <a:rPr lang="en-US" altLang="zh-CN" sz="1000" dirty="0"/>
              <a:t> Wu, Design and experiment of x-band high-gradient choke-mode accelerating structure,  PhD dissertation, 2017, Tsinghua University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CF3FA6-F27F-4919-A1AC-CE077278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5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Design of field emission rf gun at THU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rf design</a:t>
            </a:r>
          </a:p>
          <a:p>
            <a:pPr marL="457200" lvl="1" indent="0" algn="just">
              <a:buNone/>
            </a:pPr>
            <a:r>
              <a:rPr lang="en-US" altLang="zh-CN" sz="2000" dirty="0"/>
              <a:t>The first cavity is designed to work in the TM</a:t>
            </a:r>
            <a:r>
              <a:rPr lang="en-US" altLang="zh-CN" sz="2000" baseline="-25000" dirty="0"/>
              <a:t>02</a:t>
            </a:r>
            <a:r>
              <a:rPr lang="en-US" altLang="zh-CN" sz="2000" dirty="0"/>
              <a:t> mode, and the cathode is separated from the cavity wall at the minimal place of the magnetic field.</a:t>
            </a:r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60CEEE-59F8-471D-94AE-7686318AE5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15" y="1825625"/>
            <a:ext cx="3313035" cy="3018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F9A7EE-9E8D-4FD7-96C5-063C8674BDF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51" y="4001294"/>
            <a:ext cx="2987675" cy="2240915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1F7C1F0-8D1B-470E-B5A4-85E463957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37318"/>
              </p:ext>
            </p:extLst>
          </p:nvPr>
        </p:nvGraphicFramePr>
        <p:xfrm>
          <a:off x="5202315" y="5464351"/>
          <a:ext cx="3313035" cy="7778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84767">
                  <a:extLst>
                    <a:ext uri="{9D8B030D-6E8A-4147-A177-3AD203B41FA5}">
                      <a16:colId xmlns:a16="http://schemas.microsoft.com/office/drawing/2014/main" val="453803387"/>
                    </a:ext>
                  </a:extLst>
                </a:gridCol>
                <a:gridCol w="1428268">
                  <a:extLst>
                    <a:ext uri="{9D8B030D-6E8A-4147-A177-3AD203B41FA5}">
                      <a16:colId xmlns:a16="http://schemas.microsoft.com/office/drawing/2014/main" val="4233828205"/>
                    </a:ext>
                  </a:extLst>
                </a:gridCol>
              </a:tblGrid>
              <a:tr h="5037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E_surfmax</a:t>
                      </a:r>
                      <a:r>
                        <a:rPr lang="en-US" sz="1400" kern="100" dirty="0">
                          <a:effectLst/>
                        </a:rPr>
                        <a:t>/</a:t>
                      </a:r>
                      <a:r>
                        <a:rPr lang="en-US" sz="1400" kern="100" dirty="0" err="1">
                          <a:effectLst/>
                        </a:rPr>
                        <a:t>E_axismax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1.15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168088"/>
                  </a:ext>
                </a:extLst>
              </a:tr>
              <a:tr h="2741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</a:t>
                      </a:r>
                      <a:r>
                        <a:rPr lang="en-US" sz="1400" kern="100" baseline="-25000" dirty="0">
                          <a:effectLst/>
                        </a:rPr>
                        <a:t>100MV/m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2.55MW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60678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6AA7E0D-97BE-4D32-965C-AC9A588A892A}"/>
              </a:ext>
            </a:extLst>
          </p:cNvPr>
          <p:cNvSpPr txBox="1"/>
          <p:nvPr/>
        </p:nvSpPr>
        <p:spPr>
          <a:xfrm>
            <a:off x="5931185" y="2141440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Electric field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9352B8-94CA-474E-B785-F4DC0A078E29}"/>
              </a:ext>
            </a:extLst>
          </p:cNvPr>
          <p:cNvSpPr txBox="1"/>
          <p:nvPr/>
        </p:nvSpPr>
        <p:spPr>
          <a:xfrm>
            <a:off x="5931185" y="4224119"/>
            <a:ext cx="13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Magnetic field</a:t>
            </a:r>
            <a:endParaRPr lang="zh-CN" altLang="en-US" sz="1600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075CBAF-224F-4F1D-A158-C32FF05D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293EA15-E11C-4C3B-9E0A-50173C069DA1}"/>
              </a:ext>
            </a:extLst>
          </p:cNvPr>
          <p:cNvSpPr/>
          <p:nvPr/>
        </p:nvSpPr>
        <p:spPr>
          <a:xfrm>
            <a:off x="628650" y="365126"/>
            <a:ext cx="1325563" cy="1325563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FA402F-44A0-4CE8-93DD-7304C07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61" y="230190"/>
            <a:ext cx="3101609" cy="7696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40CC86-E2AB-4835-8D83-71410BC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Design of field emission rf gun at THU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46419-6A3A-4FC7-9842-0C272CAD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673029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cooling system</a:t>
            </a:r>
          </a:p>
          <a:p>
            <a:pPr lvl="1"/>
            <a:r>
              <a:rPr lang="en-US" altLang="zh-CN" sz="1600" dirty="0"/>
              <a:t>4 cooling pipes</a:t>
            </a:r>
          </a:p>
          <a:p>
            <a:pPr lvl="1"/>
            <a:r>
              <a:rPr lang="en-US" altLang="zh-CN" sz="1600" dirty="0"/>
              <a:t>27°C, 0.6m</a:t>
            </a:r>
            <a:r>
              <a:rPr lang="en-US" altLang="zh-CN" sz="1600" baseline="30000" dirty="0"/>
              <a:t>3</a:t>
            </a:r>
            <a:r>
              <a:rPr lang="en-US" altLang="zh-CN" sz="1600" dirty="0"/>
              <a:t>/h</a:t>
            </a:r>
          </a:p>
          <a:p>
            <a:pPr lvl="1"/>
            <a:r>
              <a:rPr lang="en-US" altLang="zh-CN" sz="1600" dirty="0"/>
              <a:t>200ns, 23MW rf</a:t>
            </a:r>
          </a:p>
          <a:p>
            <a:pPr lvl="1"/>
            <a:r>
              <a:rPr lang="en-US" altLang="zh-CN" sz="1600" dirty="0"/>
              <a:t>66.37°C highest</a:t>
            </a:r>
            <a:endParaRPr lang="en-US" altLang="zh-CN" sz="1800" dirty="0"/>
          </a:p>
          <a:p>
            <a:r>
              <a:rPr lang="en-US" altLang="zh-CN" dirty="0"/>
              <a:t>Vacuum system</a:t>
            </a:r>
          </a:p>
          <a:p>
            <a:pPr lvl="1"/>
            <a:r>
              <a:rPr lang="en-US" altLang="zh-CN" sz="2000" dirty="0"/>
              <a:t>6.2e</a:t>
            </a:r>
            <a:r>
              <a:rPr lang="en-US" altLang="zh-CN" sz="2000" baseline="30000" dirty="0"/>
              <a:t>-7</a:t>
            </a:r>
            <a:r>
              <a:rPr lang="en-US" altLang="zh-CN" sz="2000" dirty="0"/>
              <a:t>Pa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401598-F73B-4CB7-8C91-EFDFC1155C8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79"/>
          <a:stretch/>
        </p:blipFill>
        <p:spPr>
          <a:xfrm>
            <a:off x="3298972" y="1999278"/>
            <a:ext cx="5351248" cy="16934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44545E-7633-41E3-9FFD-4859D62D4DD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88" y="4170610"/>
            <a:ext cx="2386977" cy="18750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ED5261-9660-4403-8328-EAD7AF63E53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6" b="11542"/>
          <a:stretch/>
        </p:blipFill>
        <p:spPr>
          <a:xfrm>
            <a:off x="3467622" y="4170610"/>
            <a:ext cx="5351248" cy="200635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71907A-3ACD-4B01-8040-386C4CDD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4577-FAD6-4192-863A-51560929FA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0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3129</TotalTime>
  <Words>1007</Words>
  <Application>Microsoft Office PowerPoint</Application>
  <PresentationFormat>全屏显示(4:3)</PresentationFormat>
  <Paragraphs>256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Helvetica Neue Light</vt:lpstr>
      <vt:lpstr>等线</vt:lpstr>
      <vt:lpstr>等线 Light</vt:lpstr>
      <vt:lpstr>华文细黑</vt:lpstr>
      <vt:lpstr>Arial</vt:lpstr>
      <vt:lpstr>Calibri</vt:lpstr>
      <vt:lpstr>Calibri Light</vt:lpstr>
      <vt:lpstr>Cambria Math</vt:lpstr>
      <vt:lpstr>Times New Roman</vt:lpstr>
      <vt:lpstr>Office 主题​​</vt:lpstr>
      <vt:lpstr>Development  of  an X-band Field Emission RF Gun at  Tsinghua University</vt:lpstr>
      <vt:lpstr>Content</vt:lpstr>
      <vt:lpstr>Content</vt:lpstr>
      <vt:lpstr>Advantages of field emission rf gun</vt:lpstr>
      <vt:lpstr>Advantages of field emission rf gun</vt:lpstr>
      <vt:lpstr>Content</vt:lpstr>
      <vt:lpstr>Design of field emission rf gun at THU</vt:lpstr>
      <vt:lpstr>Design of field emission rf gun at THU</vt:lpstr>
      <vt:lpstr>Design of field emission rf gun at THU</vt:lpstr>
      <vt:lpstr>Design of field emission rf gun at THU</vt:lpstr>
      <vt:lpstr>Design of field emission rf gun at THU</vt:lpstr>
      <vt:lpstr>Design of field emission rf gun at THU</vt:lpstr>
      <vt:lpstr>Content</vt:lpstr>
      <vt:lpstr>Testing</vt:lpstr>
      <vt:lpstr>Testing</vt:lpstr>
      <vt:lpstr>Testing</vt:lpstr>
      <vt:lpstr>Content</vt:lpstr>
      <vt:lpstr>Observation after conditioning</vt:lpstr>
      <vt:lpstr>Observation after conditioning</vt:lpstr>
      <vt:lpstr>Content</vt:lpstr>
      <vt:lpstr>Plans</vt:lpstr>
      <vt:lpstr>Conclusion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X-band Accelerator at Tsinghua University</dc:title>
  <dc:creator>YuanGunGun</dc:creator>
  <cp:lastModifiedBy>ZLY</cp:lastModifiedBy>
  <cp:revision>439</cp:revision>
  <dcterms:created xsi:type="dcterms:W3CDTF">2019-01-26T02:53:42Z</dcterms:created>
  <dcterms:modified xsi:type="dcterms:W3CDTF">2021-04-20T20:38:35Z</dcterms:modified>
</cp:coreProperties>
</file>